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285" r:id="rId3"/>
    <p:sldId id="360" r:id="rId4"/>
    <p:sldId id="354" r:id="rId5"/>
    <p:sldId id="326" r:id="rId6"/>
    <p:sldId id="353" r:id="rId7"/>
    <p:sldId id="322" r:id="rId8"/>
    <p:sldId id="284" r:id="rId9"/>
    <p:sldId id="355" r:id="rId10"/>
    <p:sldId id="356" r:id="rId11"/>
    <p:sldId id="357" r:id="rId12"/>
    <p:sldId id="321" r:id="rId13"/>
    <p:sldId id="328" r:id="rId14"/>
    <p:sldId id="329" r:id="rId15"/>
    <p:sldId id="358" r:id="rId16"/>
    <p:sldId id="359" r:id="rId17"/>
    <p:sldId id="283" r:id="rId18"/>
    <p:sldId id="319" r:id="rId19"/>
    <p:sldId id="334" r:id="rId20"/>
    <p:sldId id="335" r:id="rId21"/>
    <p:sldId id="320" r:id="rId22"/>
    <p:sldId id="333" r:id="rId23"/>
    <p:sldId id="282" r:id="rId24"/>
    <p:sldId id="317" r:id="rId25"/>
    <p:sldId id="318" r:id="rId26"/>
    <p:sldId id="281" r:id="rId27"/>
    <p:sldId id="295" r:id="rId28"/>
    <p:sldId id="296" r:id="rId29"/>
    <p:sldId id="297" r:id="rId30"/>
    <p:sldId id="298" r:id="rId31"/>
    <p:sldId id="299" r:id="rId32"/>
    <p:sldId id="302" r:id="rId33"/>
    <p:sldId id="303" r:id="rId34"/>
    <p:sldId id="336" r:id="rId35"/>
    <p:sldId id="300" r:id="rId36"/>
    <p:sldId id="305" r:id="rId37"/>
    <p:sldId id="316" r:id="rId38"/>
    <p:sldId id="361" r:id="rId39"/>
    <p:sldId id="362" r:id="rId40"/>
    <p:sldId id="364" r:id="rId41"/>
    <p:sldId id="365" r:id="rId42"/>
    <p:sldId id="366" r:id="rId43"/>
    <p:sldId id="337" r:id="rId44"/>
    <p:sldId id="301" r:id="rId45"/>
    <p:sldId id="323" r:id="rId46"/>
    <p:sldId id="324" r:id="rId47"/>
    <p:sldId id="363" r:id="rId48"/>
    <p:sldId id="325" r:id="rId49"/>
    <p:sldId id="304" r:id="rId50"/>
    <p:sldId id="338" r:id="rId51"/>
    <p:sldId id="270" r:id="rId52"/>
    <p:sldId id="277" r:id="rId53"/>
    <p:sldId id="278" r:id="rId54"/>
    <p:sldId id="279" r:id="rId55"/>
    <p:sldId id="280" r:id="rId56"/>
    <p:sldId id="260" r:id="rId57"/>
    <p:sldId id="264" r:id="rId58"/>
    <p:sldId id="265" r:id="rId59"/>
    <p:sldId id="266" r:id="rId60"/>
    <p:sldId id="347" r:id="rId61"/>
    <p:sldId id="258" r:id="rId62"/>
    <p:sldId id="259" r:id="rId63"/>
    <p:sldId id="267" r:id="rId64"/>
    <p:sldId id="268" r:id="rId65"/>
    <p:sldId id="346" r:id="rId66"/>
    <p:sldId id="275" r:id="rId67"/>
    <p:sldId id="257" r:id="rId68"/>
    <p:sldId id="261" r:id="rId69"/>
    <p:sldId id="330" r:id="rId70"/>
    <p:sldId id="339" r:id="rId71"/>
    <p:sldId id="262" r:id="rId72"/>
    <p:sldId id="293" r:id="rId73"/>
    <p:sldId id="345" r:id="rId74"/>
    <p:sldId id="348" r:id="rId75"/>
    <p:sldId id="349" r:id="rId76"/>
    <p:sldId id="287" r:id="rId77"/>
    <p:sldId id="367" r:id="rId78"/>
    <p:sldId id="351" r:id="rId79"/>
    <p:sldId id="289" r:id="rId80"/>
    <p:sldId id="350" r:id="rId81"/>
    <p:sldId id="290" r:id="rId82"/>
    <p:sldId id="291" r:id="rId83"/>
    <p:sldId id="292" r:id="rId84"/>
    <p:sldId id="340" r:id="rId85"/>
    <p:sldId id="271" r:id="rId86"/>
    <p:sldId id="306" r:id="rId87"/>
    <p:sldId id="307" r:id="rId88"/>
    <p:sldId id="341" r:id="rId89"/>
    <p:sldId id="272" r:id="rId90"/>
    <p:sldId id="314" r:id="rId91"/>
    <p:sldId id="309" r:id="rId92"/>
    <p:sldId id="315" r:id="rId93"/>
    <p:sldId id="368" r:id="rId94"/>
    <p:sldId id="342" r:id="rId95"/>
    <p:sldId id="273" r:id="rId96"/>
    <p:sldId id="313" r:id="rId97"/>
    <p:sldId id="308" r:id="rId98"/>
    <p:sldId id="344" r:id="rId99"/>
    <p:sldId id="274" r:id="rId100"/>
    <p:sldId id="332" r:id="rId101"/>
    <p:sldId id="310" r:id="rId102"/>
    <p:sldId id="311" r:id="rId103"/>
    <p:sldId id="312" r:id="rId104"/>
    <p:sldId id="343" r:id="rId105"/>
    <p:sldId id="286" r:id="rId10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95E4E-FA94-43DA-BA05-C7D5CEC5EB8A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2573-9F20-4CF9-A38F-54700400F1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91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81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2573-9F20-4CF9-A38F-54700400F1CA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3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31ACE-273F-41FC-8D8F-C9E8974D8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07B3B5-4A68-4674-B49C-A0211ABB3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1DECC1-37D8-4116-B011-DAAF668B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CF315A-9378-4B2A-B34A-F9DBEE0E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F3CCFD-F45E-4724-913F-36F8537B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99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2C73B-4CDE-4D9A-8FFA-7B45F32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235F73-E9CD-4926-AF94-253C1C0C5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D2CF7D-8502-4F6B-987A-DFC5778C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2A1514-8CF8-4BC4-8CD7-3F3AAC85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E2D351-E598-4EB8-8123-5461356F0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83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5F6EAB8-686B-4ED0-8528-0E9B12557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577C53-DBB3-42FB-B709-22F54ADC4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B3FBC5-3C13-4B23-8477-C9DB1621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5FB0FE-9BF1-4559-B3E5-9A62CF2F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5C2D07-C4BE-4BE2-A216-5F1CDC4E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16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EA764-5CEF-4D0A-9C70-4E72E3D6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37D767-72A4-41E8-83FA-546D8DF02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03DEB5-50E1-45D4-8A47-AD1F4A339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CB00D4-7C96-4D0B-85CF-0B7566725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87F775-D67B-4735-8EB7-67FC6B88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34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843C6-7649-40C8-BE30-793E6474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C640AE-6A3A-40AF-A045-812021913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E1A96-05D4-4683-8BB3-9DE4B453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A53A93-4B91-47BD-A723-74793036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1D0144-D45B-4DCB-A689-FC43CBE3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78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917FF-371B-4E0F-A94A-59721BC8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6D80D5-3AA8-430F-BBB7-C3C38C4DC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6DC4A2-AC60-4C1B-B0EE-2EF25C02C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2F4753-EF74-4031-898E-590C1A74A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A1BF18-CB83-479E-ADE8-A0F8EB73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255DF7-AC24-4D74-8CE8-035C38BA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33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22802-9E3E-4D62-B4D1-35767F53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5F5C60-A533-4CEF-B44A-CFDA5430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B88A0A-CDDF-4966-AFD0-4BE5735D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762D66-C4D1-4F3E-99F4-D9E638DE0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870BD3-88A6-49C7-99AB-FC22CBAB6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279B27B-2792-4276-AAFF-A495E746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19807C5-2680-493F-9FD5-5FAD7DEC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220815-D28F-47D5-A6C0-2777C825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50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B95EC-A47D-45F1-B79B-93D63441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966D92E-F85A-4FFC-B694-681F0D16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4B1778-8566-49E2-B925-B02A3B05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D6A014-C020-42E2-B116-6A10B850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50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644DE1-681D-4DB6-A54B-3E66332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7E56DF7-2E96-4C98-985C-435AFA71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C8EE6C-E89B-44D8-90A8-C8307D7F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76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259C7-AEE7-45BB-8F52-B8F83D18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40BE72-E4A4-482A-A327-68755171A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C37C67-1C7F-4B5A-BAE0-2AAB91E28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B148AE-2663-43D4-A011-34519790D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5ED284-728F-47A1-99E9-F0B0CCDB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B0725F-CC54-44B0-B4A0-710321D38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47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D0DAD-6237-46D0-AAFE-079AE40B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F1AB6A1-4D7F-4452-A5CA-792B0A114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BB24CD-6817-4AF4-893E-E37D800EA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AE9EB8-D3A0-42D9-A9FF-FADF973C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884CB7-9B3B-47A9-977A-728AB6C5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244753-68FC-4E89-9914-1B1B03F6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8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DD86B1A-C60F-4507-9DE6-271E815A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8910AA-2142-4802-B412-C76BB9CE8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C20B5B-F84F-4F1F-B93D-C7E754F66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0DF24-5633-445F-901D-C0093C398E15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C7FE01-8E75-42C4-85CF-895A032D3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DAEBA5-4D76-4A2D-817B-57E7075C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0A962-B309-4CE1-BEE5-9937FF0C81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98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nímek lidského mozku na neurologické klinice">
            <a:extLst>
              <a:ext uri="{FF2B5EF4-FFF2-40B4-BE49-F238E27FC236}">
                <a16:creationId xmlns:a16="http://schemas.microsoft.com/office/drawing/2014/main" id="{0BD6E60E-315B-4057-A02B-C46E03998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551BD9-D5BC-4187-9B8F-CB860EEBF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/>
              <a:t>Klinická anatomie hlavových nervů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B41C9A-876E-415E-909F-D02F76C41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/>
              <a:t>MUDr. Erik Kročka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92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CE00F49-FB3D-427B-B870-B48017917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23" y="1746568"/>
            <a:ext cx="6893345" cy="33648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11EB32E-D2BB-4024-B322-F3E73B753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2" y="875498"/>
            <a:ext cx="4881391" cy="51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53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BD4C90-F09E-4700-908D-5F80EA2CA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6634C07-AD69-43A1-9D14-7A79B2927EA7}"/>
              </a:ext>
            </a:extLst>
          </p:cNvPr>
          <p:cNvSpPr txBox="1"/>
          <p:nvPr/>
        </p:nvSpPr>
        <p:spPr>
          <a:xfrm>
            <a:off x="284887" y="1997363"/>
            <a:ext cx="52258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FF"/>
                </a:solidFill>
              </a:rPr>
              <a:t>1. </a:t>
            </a:r>
            <a:r>
              <a:rPr lang="cs-CZ" b="1" i="1" dirty="0" err="1">
                <a:solidFill>
                  <a:srgbClr val="FF00FF"/>
                </a:solidFill>
              </a:rPr>
              <a:t>Nucleus</a:t>
            </a:r>
            <a:r>
              <a:rPr lang="cs-CZ" b="1" i="1" dirty="0">
                <a:solidFill>
                  <a:srgbClr val="FF00FF"/>
                </a:solidFill>
              </a:rPr>
              <a:t> (</a:t>
            </a:r>
            <a:r>
              <a:rPr lang="cs-CZ" b="1" i="1" dirty="0" err="1">
                <a:solidFill>
                  <a:srgbClr val="FF00FF"/>
                </a:solidFill>
              </a:rPr>
              <a:t>originis</a:t>
            </a:r>
            <a:r>
              <a:rPr lang="cs-CZ" b="1" i="1" dirty="0">
                <a:solidFill>
                  <a:srgbClr val="FF00FF"/>
                </a:solidFill>
              </a:rPr>
              <a:t>) nervi </a:t>
            </a:r>
            <a:r>
              <a:rPr lang="cs-CZ" b="1" i="1" dirty="0" err="1">
                <a:solidFill>
                  <a:srgbClr val="FF00FF"/>
                </a:solidFill>
              </a:rPr>
              <a:t>hypoglossi</a:t>
            </a:r>
            <a:r>
              <a:rPr lang="cs-CZ" b="1" i="1" dirty="0">
                <a:solidFill>
                  <a:srgbClr val="FF00FF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FF00FF"/>
                </a:solidFill>
              </a:rPr>
              <a:t>branchiomotorické</a:t>
            </a:r>
            <a:r>
              <a:rPr lang="cs-CZ" sz="1600" dirty="0">
                <a:solidFill>
                  <a:srgbClr val="FF00FF"/>
                </a:solidFill>
              </a:rPr>
              <a:t> jádro pro všechny </a:t>
            </a:r>
            <a:r>
              <a:rPr lang="cs-CZ" sz="1600" dirty="0" err="1">
                <a:solidFill>
                  <a:srgbClr val="FF00FF"/>
                </a:solidFill>
              </a:rPr>
              <a:t>intraglosální</a:t>
            </a:r>
            <a:r>
              <a:rPr lang="cs-CZ" sz="1600" dirty="0">
                <a:solidFill>
                  <a:srgbClr val="FF00FF"/>
                </a:solidFill>
              </a:rPr>
              <a:t> a </a:t>
            </a:r>
          </a:p>
          <a:p>
            <a:r>
              <a:rPr lang="cs-CZ" sz="1600" dirty="0">
                <a:solidFill>
                  <a:srgbClr val="FF00FF"/>
                </a:solidFill>
              </a:rPr>
              <a:t>    </a:t>
            </a:r>
            <a:r>
              <a:rPr lang="cs-CZ" sz="1600" dirty="0" err="1">
                <a:solidFill>
                  <a:srgbClr val="FF00FF"/>
                </a:solidFill>
              </a:rPr>
              <a:t>extraglosální</a:t>
            </a:r>
            <a:r>
              <a:rPr lang="cs-CZ" sz="1600" dirty="0">
                <a:solidFill>
                  <a:srgbClr val="FF00FF"/>
                </a:solidFill>
              </a:rPr>
              <a:t> svaly jazyka (kromě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palatoglossus</a:t>
            </a:r>
            <a:r>
              <a:rPr lang="cs-CZ" sz="1600" dirty="0">
                <a:solidFill>
                  <a:srgbClr val="FF00FF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FF"/>
                </a:solidFill>
              </a:rPr>
              <a:t>vlákna se spojují v </a:t>
            </a:r>
            <a:r>
              <a:rPr lang="cs-CZ" sz="1600" b="1" i="1" dirty="0">
                <a:solidFill>
                  <a:srgbClr val="FF00FF"/>
                </a:solidFill>
              </a:rPr>
              <a:t>radix </a:t>
            </a:r>
            <a:r>
              <a:rPr lang="cs-CZ" sz="1600" b="1" i="1" dirty="0" err="1">
                <a:solidFill>
                  <a:srgbClr val="FF00FF"/>
                </a:solidFill>
              </a:rPr>
              <a:t>cranialis</a:t>
            </a:r>
            <a:r>
              <a:rPr lang="cs-CZ" sz="1600" b="1" i="1" dirty="0">
                <a:solidFill>
                  <a:srgbClr val="FF00FF"/>
                </a:solidFill>
              </a:rPr>
              <a:t> n. XI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cs-CZ" sz="1600" b="1" i="1" dirty="0">
              <a:solidFill>
                <a:srgbClr val="FF00FF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cs-CZ" b="1" i="1" dirty="0" err="1">
                <a:solidFill>
                  <a:schemeClr val="accent2"/>
                </a:solidFill>
              </a:rPr>
              <a:t>Nucleus</a:t>
            </a:r>
            <a:r>
              <a:rPr lang="cs-CZ" b="1" i="1" dirty="0">
                <a:solidFill>
                  <a:schemeClr val="accent2"/>
                </a:solidFill>
              </a:rPr>
              <a:t> dorsalis nervi </a:t>
            </a:r>
            <a:r>
              <a:rPr lang="cs-CZ" b="1" i="1" dirty="0" err="1">
                <a:solidFill>
                  <a:schemeClr val="accent2"/>
                </a:solidFill>
              </a:rPr>
              <a:t>vagi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accent2"/>
                </a:solidFill>
              </a:rPr>
              <a:t>visceromotorické</a:t>
            </a:r>
            <a:r>
              <a:rPr lang="cs-CZ" sz="1600" dirty="0">
                <a:solidFill>
                  <a:schemeClr val="accent2"/>
                </a:solidFill>
              </a:rPr>
              <a:t> jádro pro parasympatickou inervaci </a:t>
            </a:r>
          </a:p>
          <a:p>
            <a:r>
              <a:rPr lang="cs-CZ" sz="1600" dirty="0">
                <a:solidFill>
                  <a:schemeClr val="accent2"/>
                </a:solidFill>
              </a:rPr>
              <a:t>    cév jazyka </a:t>
            </a:r>
          </a:p>
          <a:p>
            <a:endParaRPr lang="cs-CZ" sz="1600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3.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mesencephalicus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ganglion tvořené </a:t>
            </a:r>
            <a:r>
              <a:rPr lang="cs-CZ" sz="1600" b="1" dirty="0" err="1">
                <a:solidFill>
                  <a:srgbClr val="00B0F0"/>
                </a:solidFill>
              </a:rPr>
              <a:t>pseudounipolárními</a:t>
            </a:r>
            <a:r>
              <a:rPr lang="cs-CZ" sz="1600" b="1" dirty="0">
                <a:solidFill>
                  <a:srgbClr val="00B0F0"/>
                </a:solidFill>
              </a:rPr>
              <a:t> neurony</a:t>
            </a:r>
            <a:r>
              <a:rPr lang="cs-CZ" sz="1600" dirty="0">
                <a:solidFill>
                  <a:srgbClr val="00B0F0"/>
                </a:solidFill>
              </a:rPr>
              <a:t> přijímající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</a:t>
            </a:r>
            <a:r>
              <a:rPr lang="cs-CZ" sz="1600" dirty="0" err="1">
                <a:solidFill>
                  <a:srgbClr val="00B0F0"/>
                </a:solidFill>
              </a:rPr>
              <a:t>propriocepci</a:t>
            </a:r>
            <a:r>
              <a:rPr lang="cs-CZ" sz="1600" dirty="0">
                <a:solidFill>
                  <a:srgbClr val="00B0F0"/>
                </a:solidFill>
              </a:rPr>
              <a:t> ze svalů jazyka</a:t>
            </a:r>
          </a:p>
        </p:txBody>
      </p:sp>
    </p:spTree>
    <p:extLst>
      <p:ext uri="{BB962C8B-B14F-4D97-AF65-F5344CB8AC3E}">
        <p14:creationId xmlns:p14="http://schemas.microsoft.com/office/powerpoint/2010/main" val="7096801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74C81CC-7C5E-4515-B50C-2874A14D9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499653"/>
            <a:ext cx="8421275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949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41F399-D57F-4000-87CD-467540566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52" y="142416"/>
            <a:ext cx="8211696" cy="65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983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5AC0086-85FC-4F75-9644-3345FC8CB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4" y="0"/>
            <a:ext cx="6104172" cy="68580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113ED40-2B1A-4D8C-A4EC-778B4BDD39DE}"/>
              </a:ext>
            </a:extLst>
          </p:cNvPr>
          <p:cNvCxnSpPr>
            <a:cxnSpLocks/>
          </p:cNvCxnSpPr>
          <p:nvPr/>
        </p:nvCxnSpPr>
        <p:spPr>
          <a:xfrm>
            <a:off x="4839855" y="2651849"/>
            <a:ext cx="352367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C955DD8-0CB8-4FEB-B1E4-459A7EFE216F}"/>
              </a:ext>
            </a:extLst>
          </p:cNvPr>
          <p:cNvCxnSpPr>
            <a:cxnSpLocks/>
          </p:cNvCxnSpPr>
          <p:nvPr/>
        </p:nvCxnSpPr>
        <p:spPr>
          <a:xfrm>
            <a:off x="5306291" y="4125049"/>
            <a:ext cx="305723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DC2D935-64E1-45DC-9A9D-C9EFB55E7F20}"/>
              </a:ext>
            </a:extLst>
          </p:cNvPr>
          <p:cNvSpPr txBox="1"/>
          <p:nvPr/>
        </p:nvSpPr>
        <p:spPr>
          <a:xfrm>
            <a:off x="8363527" y="3663384"/>
            <a:ext cx="1451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PARÉZA </a:t>
            </a:r>
          </a:p>
          <a:p>
            <a:r>
              <a:rPr lang="cs-CZ" b="1" dirty="0">
                <a:solidFill>
                  <a:srgbClr val="002060"/>
                </a:solidFill>
              </a:rPr>
              <a:t>ATROFIE</a:t>
            </a:r>
          </a:p>
          <a:p>
            <a:r>
              <a:rPr lang="cs-CZ" b="1" dirty="0">
                <a:solidFill>
                  <a:srgbClr val="002060"/>
                </a:solidFill>
              </a:rPr>
              <a:t>FASCIKULACE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34A13E-7118-437C-A698-B2B93A6D5117}"/>
              </a:ext>
            </a:extLst>
          </p:cNvPr>
          <p:cNvSpPr txBox="1"/>
          <p:nvPr/>
        </p:nvSpPr>
        <p:spPr>
          <a:xfrm>
            <a:off x="8363527" y="2467183"/>
            <a:ext cx="92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PARÉZA</a:t>
            </a:r>
          </a:p>
        </p:txBody>
      </p:sp>
    </p:spTree>
    <p:extLst>
      <p:ext uri="{BB962C8B-B14F-4D97-AF65-F5344CB8AC3E}">
        <p14:creationId xmlns:p14="http://schemas.microsoft.com/office/powerpoint/2010/main" val="36896847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EC8BDC-E0EC-4A2A-B3CE-7ECC6ECB1050}"/>
              </a:ext>
            </a:extLst>
          </p:cNvPr>
          <p:cNvSpPr txBox="1"/>
          <p:nvPr/>
        </p:nvSpPr>
        <p:spPr>
          <a:xfrm>
            <a:off x="247207" y="309977"/>
            <a:ext cx="447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HYPOGLOSSUS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C3174D-3886-4E0B-B5EF-A31B94267057}"/>
              </a:ext>
            </a:extLst>
          </p:cNvPr>
          <p:cNvSpPr txBox="1"/>
          <p:nvPr/>
        </p:nvSpPr>
        <p:spPr>
          <a:xfrm>
            <a:off x="247207" y="771642"/>
            <a:ext cx="873931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1. Spojka z </a:t>
            </a:r>
            <a:r>
              <a:rPr lang="cs-CZ" b="1" i="1" dirty="0" err="1">
                <a:solidFill>
                  <a:srgbClr val="0070C0"/>
                </a:solidFill>
              </a:rPr>
              <a:t>ansa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cervicalis</a:t>
            </a:r>
            <a:r>
              <a:rPr lang="cs-CZ" b="1" i="1" dirty="0">
                <a:solidFill>
                  <a:srgbClr val="0070C0"/>
                </a:solidFill>
              </a:rPr>
              <a:t> prima</a:t>
            </a:r>
            <a:r>
              <a:rPr lang="cs-CZ" b="1" dirty="0">
                <a:solidFill>
                  <a:srgbClr val="0070C0"/>
                </a:solidFill>
              </a:rPr>
              <a:t> (ventrální větve C1 a C2)</a:t>
            </a:r>
          </a:p>
          <a:p>
            <a:r>
              <a:rPr lang="cs-CZ" b="1" dirty="0">
                <a:solidFill>
                  <a:srgbClr val="0070C0"/>
                </a:solidFill>
              </a:rPr>
              <a:t>2. Spojky z </a:t>
            </a:r>
            <a:r>
              <a:rPr lang="cs-CZ" b="1" i="1" dirty="0" err="1">
                <a:solidFill>
                  <a:srgbClr val="0070C0"/>
                </a:solidFill>
              </a:rPr>
              <a:t>truncus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sympathicus</a:t>
            </a:r>
            <a:r>
              <a:rPr lang="cs-CZ" b="1" dirty="0">
                <a:solidFill>
                  <a:srgbClr val="0070C0"/>
                </a:solidFill>
              </a:rPr>
              <a:t> a </a:t>
            </a:r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vagus</a:t>
            </a:r>
          </a:p>
          <a:p>
            <a:r>
              <a:rPr lang="cs-CZ" b="1" dirty="0">
                <a:solidFill>
                  <a:srgbClr val="0070C0"/>
                </a:solidFill>
              </a:rPr>
              <a:t>3. </a:t>
            </a:r>
            <a:r>
              <a:rPr lang="cs-CZ" b="1" i="1" dirty="0">
                <a:solidFill>
                  <a:srgbClr val="0070C0"/>
                </a:solidFill>
              </a:rPr>
              <a:t>Radix superior </a:t>
            </a:r>
            <a:r>
              <a:rPr lang="cs-CZ" b="1" i="1" dirty="0" err="1">
                <a:solidFill>
                  <a:srgbClr val="0070C0"/>
                </a:solidFill>
              </a:rPr>
              <a:t>ansae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cervicalis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ramus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descendens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hypoglossi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motorické vlákna z </a:t>
            </a:r>
            <a:r>
              <a:rPr lang="cs-CZ" sz="1600" i="1" dirty="0" err="1">
                <a:solidFill>
                  <a:srgbClr val="0070C0"/>
                </a:solidFill>
              </a:rPr>
              <a:t>ansa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i="1" dirty="0">
                <a:solidFill>
                  <a:srgbClr val="0070C0"/>
                </a:solidFill>
              </a:rPr>
              <a:t> prima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spojením s </a:t>
            </a:r>
            <a:r>
              <a:rPr lang="cs-CZ" sz="1600" i="1" dirty="0">
                <a:solidFill>
                  <a:srgbClr val="0070C0"/>
                </a:solidFill>
              </a:rPr>
              <a:t>radix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ansae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dirty="0">
                <a:solidFill>
                  <a:srgbClr val="0070C0"/>
                </a:solidFill>
              </a:rPr>
              <a:t> (ventrální větve C2 a C3) vzniká </a:t>
            </a:r>
            <a:r>
              <a:rPr lang="cs-CZ" sz="1600" b="1" i="1" dirty="0" err="1">
                <a:solidFill>
                  <a:srgbClr val="0070C0"/>
                </a:solidFill>
              </a:rPr>
              <a:t>ansa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cervicalis</a:t>
            </a:r>
            <a:r>
              <a:rPr lang="cs-CZ" sz="1600" b="1" i="1" dirty="0">
                <a:solidFill>
                  <a:srgbClr val="0070C0"/>
                </a:solidFill>
              </a:rPr>
              <a:t> sekunda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některých </a:t>
            </a:r>
            <a:r>
              <a:rPr lang="cs-CZ" sz="1600" dirty="0" err="1">
                <a:solidFill>
                  <a:srgbClr val="0070C0"/>
                </a:solidFill>
              </a:rPr>
              <a:t>infrahyoidních</a:t>
            </a:r>
            <a:r>
              <a:rPr lang="cs-CZ" sz="1600" dirty="0">
                <a:solidFill>
                  <a:srgbClr val="0070C0"/>
                </a:solidFill>
              </a:rPr>
              <a:t> svalů </a:t>
            </a:r>
          </a:p>
          <a:p>
            <a:r>
              <a:rPr lang="cs-CZ" b="1" dirty="0">
                <a:solidFill>
                  <a:srgbClr val="0070C0"/>
                </a:solidFill>
              </a:rPr>
              <a:t>4.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musculares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geniohyoideus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thyrohyoideus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(vlákna původem z </a:t>
            </a:r>
            <a:r>
              <a:rPr lang="cs-CZ" sz="1600" i="1" dirty="0" err="1">
                <a:solidFill>
                  <a:srgbClr val="0070C0"/>
                </a:solidFill>
              </a:rPr>
              <a:t>ansa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cervicalis</a:t>
            </a:r>
            <a:r>
              <a:rPr lang="cs-CZ" sz="1600" i="1" dirty="0">
                <a:solidFill>
                  <a:srgbClr val="0070C0"/>
                </a:solidFill>
              </a:rPr>
              <a:t> prima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</a:p>
          <a:p>
            <a:r>
              <a:rPr lang="cs-CZ" b="1" dirty="0">
                <a:solidFill>
                  <a:srgbClr val="0070C0"/>
                </a:solidFill>
              </a:rPr>
              <a:t>5.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communicantes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cum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nervo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hypoglosso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rgbClr val="0070C0"/>
                </a:solidFill>
              </a:rPr>
              <a:t>somatosenzorické</a:t>
            </a:r>
            <a:r>
              <a:rPr lang="cs-CZ" sz="1600" dirty="0">
                <a:solidFill>
                  <a:srgbClr val="0070C0"/>
                </a:solidFill>
              </a:rPr>
              <a:t> a </a:t>
            </a:r>
            <a:r>
              <a:rPr lang="cs-CZ" sz="1600" dirty="0" err="1">
                <a:solidFill>
                  <a:srgbClr val="0070C0"/>
                </a:solidFill>
              </a:rPr>
              <a:t>propriocepční</a:t>
            </a:r>
            <a:r>
              <a:rPr lang="cs-CZ" sz="1600" dirty="0">
                <a:solidFill>
                  <a:srgbClr val="0070C0"/>
                </a:solidFill>
              </a:rPr>
              <a:t> vlákna z n. </a:t>
            </a:r>
            <a:r>
              <a:rPr lang="cs-CZ" sz="1600" dirty="0" err="1">
                <a:solidFill>
                  <a:srgbClr val="0070C0"/>
                </a:solidFill>
              </a:rPr>
              <a:t>lingualis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rgbClr val="0070C0"/>
                </a:solidFill>
              </a:rPr>
              <a:t>6. </a:t>
            </a:r>
            <a:r>
              <a:rPr lang="cs-CZ" b="1" i="1" dirty="0">
                <a:solidFill>
                  <a:srgbClr val="0070C0"/>
                </a:solidFill>
              </a:rPr>
              <a:t>Rami </a:t>
            </a:r>
            <a:r>
              <a:rPr lang="cs-CZ" b="1" i="1" dirty="0" err="1">
                <a:solidFill>
                  <a:srgbClr val="0070C0"/>
                </a:solidFill>
              </a:rPr>
              <a:t>linguales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70C0"/>
                </a:solidFill>
              </a:rPr>
              <a:t>inervace </a:t>
            </a:r>
            <a:r>
              <a:rPr lang="cs-CZ" sz="1600" dirty="0" err="1">
                <a:solidFill>
                  <a:srgbClr val="0070C0"/>
                </a:solidFill>
              </a:rPr>
              <a:t>intraglosálních</a:t>
            </a:r>
            <a:r>
              <a:rPr lang="cs-CZ" sz="1600" dirty="0">
                <a:solidFill>
                  <a:srgbClr val="0070C0"/>
                </a:solidFill>
              </a:rPr>
              <a:t> svalů a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genioglossus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hyoglossus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 </a:t>
            </a:r>
            <a:r>
              <a:rPr lang="cs-CZ" sz="1600" i="1" dirty="0">
                <a:solidFill>
                  <a:srgbClr val="0070C0"/>
                </a:solidFill>
              </a:rPr>
              <a:t>m. </a:t>
            </a:r>
            <a:r>
              <a:rPr lang="cs-CZ" sz="1600" i="1" dirty="0" err="1">
                <a:solidFill>
                  <a:srgbClr val="0070C0"/>
                </a:solidFill>
              </a:rPr>
              <a:t>styloglossus</a:t>
            </a:r>
            <a:endParaRPr lang="cs-CZ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15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545060-86F2-4D40-9B3E-6B1D334699C3}"/>
              </a:ext>
            </a:extLst>
          </p:cNvPr>
          <p:cNvSpPr txBox="1"/>
          <p:nvPr/>
        </p:nvSpPr>
        <p:spPr>
          <a:xfrm>
            <a:off x="261628" y="320456"/>
            <a:ext cx="11216532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212529"/>
                </a:solidFill>
                <a:latin typeface="Open Sans"/>
              </a:rPr>
              <a:t>Literatura použitá při tvorbě přednášky (včetně obrázků):</a:t>
            </a:r>
          </a:p>
          <a:p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  <a:endParaRPr lang="cs-CZ" sz="1100" dirty="0"/>
          </a:p>
          <a:p>
            <a:endParaRPr lang="cs-CZ" sz="1100" dirty="0"/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DRAKE, R. L., A. WAYNE VOGL, A. W. M. MITCHELL, R. M. TIBBITTS a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nd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E. RICHARDSON.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Gray's Atlas of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2. Philadelphia: Churchill Livingstone, 2015,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648 s. ISBN 978-1-4557-4802-0.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VILENSKY, J. A., W. M. ROBERTSON a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C. A. SUÁREZ-QUIAN.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The Clinical Anatomy of the Cranial Nerves: The Nerves of "On Old Olympus Towering Top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endParaRPr lang="sk-SK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Wiley-Blackwell, 2015, 336 s. ISBN 978-1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1184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9201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-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7.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NETTER, F. H.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Atlas of Human Anatomy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Saunders, 2014, 624 s. ISBN 978-1-4557-0418-7.</a:t>
            </a:r>
            <a:r>
              <a:rPr lang="sk-SK" sz="1100" dirty="0">
                <a:solidFill>
                  <a:srgbClr val="212529"/>
                </a:solidFill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</a:endParaRPr>
          </a:p>
          <a:p>
            <a:r>
              <a:rPr lang="cs-CZ" sz="1100" dirty="0">
                <a:latin typeface="Open Sans"/>
              </a:rPr>
              <a:t>ELLIS, H. and V. MAHADEVAN. </a:t>
            </a:r>
            <a:r>
              <a:rPr lang="cs-CZ" sz="1100" i="1" dirty="0" err="1">
                <a:latin typeface="Open Sans"/>
              </a:rPr>
              <a:t>Clinical</a:t>
            </a:r>
            <a:r>
              <a:rPr lang="cs-CZ" sz="1100" i="1" dirty="0">
                <a:latin typeface="Open Sans"/>
              </a:rPr>
              <a:t> anatomy: </a:t>
            </a:r>
            <a:r>
              <a:rPr lang="cs-CZ" sz="1100" i="1" dirty="0" err="1">
                <a:latin typeface="Open Sans"/>
              </a:rPr>
              <a:t>applied</a:t>
            </a:r>
            <a:r>
              <a:rPr lang="cs-CZ" sz="1100" i="1" dirty="0">
                <a:latin typeface="Open Sans"/>
              </a:rPr>
              <a:t> anatomy </a:t>
            </a:r>
            <a:r>
              <a:rPr lang="cs-CZ" sz="1100" i="1" dirty="0" err="1">
                <a:latin typeface="Open Sans"/>
              </a:rPr>
              <a:t>for</a:t>
            </a:r>
            <a:r>
              <a:rPr lang="cs-CZ" sz="1100" i="1" dirty="0">
                <a:latin typeface="Open Sans"/>
              </a:rPr>
              <a:t> </a:t>
            </a:r>
            <a:r>
              <a:rPr lang="cs-CZ" sz="1100" i="1" dirty="0" err="1">
                <a:latin typeface="Open Sans"/>
              </a:rPr>
              <a:t>students</a:t>
            </a:r>
            <a:r>
              <a:rPr lang="cs-CZ" sz="1100" i="1" dirty="0">
                <a:latin typeface="Open Sans"/>
              </a:rPr>
              <a:t> and junior </a:t>
            </a:r>
            <a:r>
              <a:rPr lang="cs-CZ" sz="1100" i="1" dirty="0" err="1">
                <a:latin typeface="Open Sans"/>
              </a:rPr>
              <a:t>doctors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Fourteenth</a:t>
            </a:r>
            <a:r>
              <a:rPr lang="cs-CZ" sz="1100" dirty="0">
                <a:latin typeface="Open Sans"/>
              </a:rPr>
              <a:t> </a:t>
            </a:r>
            <a:r>
              <a:rPr lang="cs-CZ" sz="1100" dirty="0" err="1">
                <a:latin typeface="Open Sans"/>
              </a:rPr>
              <a:t>edition</a:t>
            </a:r>
            <a:r>
              <a:rPr lang="cs-CZ" sz="1100" dirty="0">
                <a:latin typeface="Open Sans"/>
              </a:rPr>
              <a:t>. </a:t>
            </a:r>
            <a:r>
              <a:rPr lang="cs-CZ" sz="1100" dirty="0" err="1">
                <a:latin typeface="Open Sans"/>
              </a:rPr>
              <a:t>Hoboken</a:t>
            </a:r>
            <a:r>
              <a:rPr lang="cs-CZ" sz="1100" dirty="0">
                <a:latin typeface="Open Sans"/>
              </a:rPr>
              <a:t>, USA: </a:t>
            </a:r>
            <a:r>
              <a:rPr lang="cs-CZ" sz="1100" dirty="0" err="1">
                <a:latin typeface="Open Sans"/>
              </a:rPr>
              <a:t>Wiley-Blackwell</a:t>
            </a:r>
            <a:r>
              <a:rPr lang="cs-CZ" sz="1100" dirty="0">
                <a:latin typeface="Open Sans"/>
              </a:rPr>
              <a:t>, 2019. </a:t>
            </a:r>
          </a:p>
          <a:p>
            <a:r>
              <a:rPr lang="cs-CZ" sz="1100" dirty="0">
                <a:latin typeface="Open Sans"/>
              </a:rPr>
              <a:t>ISBN 978-111-9325-536.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latin typeface="Open Sans"/>
              </a:rPr>
              <a:t>GOULD, D. J. a</a:t>
            </a:r>
            <a:r>
              <a:rPr lang="sk-SK" sz="1100" dirty="0" err="1">
                <a:latin typeface="Open Sans"/>
              </a:rPr>
              <a:t>nd</a:t>
            </a:r>
            <a:r>
              <a:rPr lang="en-US" sz="1100" dirty="0">
                <a:latin typeface="Open Sans"/>
              </a:rPr>
              <a:t> J. D. FIX. </a:t>
            </a:r>
            <a:r>
              <a:rPr lang="en-US" sz="1100" i="1" dirty="0">
                <a:latin typeface="Open Sans"/>
              </a:rPr>
              <a:t>Neuroanatomy (Board Review Series)</a:t>
            </a:r>
            <a:r>
              <a:rPr lang="en-US" sz="1100" dirty="0">
                <a:latin typeface="Open Sans"/>
              </a:rPr>
              <a:t>. 5. Baltimore: Lippincott Williams &amp; Wilkins, 2014, 368 s. ISBN 978-1-4511-7609-4.</a:t>
            </a:r>
            <a:r>
              <a:rPr lang="sk-SK" sz="1100" dirty="0"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latin typeface="Open Sans"/>
              </a:rPr>
              <a:t>ROPPER, A. H., M. A. SAMUELS, J. P. KLEIN</a:t>
            </a:r>
            <a:r>
              <a:rPr lang="sk-SK" sz="1100" dirty="0">
                <a:latin typeface="Open Sans"/>
              </a:rPr>
              <a:t>,</a:t>
            </a:r>
            <a:r>
              <a:rPr lang="en-US" sz="1100" dirty="0">
                <a:latin typeface="Open Sans"/>
              </a:rPr>
              <a:t> S. PRASAD</a:t>
            </a:r>
            <a:r>
              <a:rPr lang="sk-SK" sz="1100" dirty="0">
                <a:latin typeface="Open Sans"/>
              </a:rPr>
              <a:t>, et </a:t>
            </a:r>
            <a:r>
              <a:rPr lang="sk-SK" sz="1100" dirty="0" err="1">
                <a:latin typeface="Open Sans"/>
              </a:rPr>
              <a:t>al</a:t>
            </a:r>
            <a:r>
              <a:rPr lang="en-US" sz="1100" dirty="0">
                <a:latin typeface="Open Sans"/>
              </a:rPr>
              <a:t>. </a:t>
            </a:r>
            <a:r>
              <a:rPr lang="en-US" sz="1100" i="1" dirty="0">
                <a:latin typeface="Open Sans"/>
              </a:rPr>
              <a:t>Adams and Victor's Principles of Neurology</a:t>
            </a:r>
            <a:r>
              <a:rPr lang="en-US" sz="1100" dirty="0">
                <a:latin typeface="Open Sans"/>
              </a:rPr>
              <a:t>. 11. New York: McGraw-Hill Education Medical, 2019, </a:t>
            </a:r>
            <a:endParaRPr lang="sk-SK" sz="1100" dirty="0">
              <a:latin typeface="Open Sans"/>
            </a:endParaRPr>
          </a:p>
          <a:p>
            <a:r>
              <a:rPr lang="en-US" sz="1100" dirty="0">
                <a:latin typeface="Open Sans"/>
              </a:rPr>
              <a:t>1664 s. ISBN 978-0-07-184262-4.</a:t>
            </a:r>
            <a:r>
              <a:rPr lang="sk-SK" sz="1100" dirty="0">
                <a:latin typeface="Open Sans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GOSLING, J. A., P. F. HARRIS, J. R. HUMPHERSON, I. WHITMORE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 P. L. T. WILLAN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 et al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 </a:t>
            </a:r>
            <a:r>
              <a:rPr lang="en-US" sz="1100" i="1" dirty="0">
                <a:solidFill>
                  <a:srgbClr val="212529"/>
                </a:solidFill>
                <a:latin typeface="Open Sans"/>
              </a:rPr>
              <a:t>Human Anatomy, Color Atlas and Textbook</a:t>
            </a:r>
            <a:r>
              <a:rPr lang="en-US" sz="1100" dirty="0">
                <a:solidFill>
                  <a:srgbClr val="212529"/>
                </a:solidFill>
                <a:latin typeface="Open Sans"/>
              </a:rPr>
              <a:t>. 6. Philadelphia: Elsevier, </a:t>
            </a:r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dirty="0">
                <a:solidFill>
                  <a:srgbClr val="212529"/>
                </a:solidFill>
                <a:latin typeface="Open Sans"/>
              </a:rPr>
              <a:t>2017, 456 s. ISBN 978-0-7234-3827-4.</a:t>
            </a:r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BAKER, E. W., M. SCHUENKE, E. SCHULTE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U. SCHUMACHER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Anatomy for Dental Medicine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Second Edition. </a:t>
            </a:r>
            <a:r>
              <a:rPr lang="en-US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Thieme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Medical Publishers, 2015. ISBN 978-1-62623-085-9.</a:t>
            </a:r>
            <a:endParaRPr lang="sk-SK" sz="1100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endParaRPr lang="sk-SK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GLEESON, M. J.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R. C. CLARKE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, et </a:t>
            </a:r>
            <a:r>
              <a:rPr lang="sk-SK" sz="1100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Scott-Brown’s Otorhinolaryngology: Head and Neck Surgery (3 volume set)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7th edition. CRC Press, 2008. ISBN 978-0-340-808-931.</a:t>
            </a:r>
            <a:r>
              <a:rPr lang="sk-SK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endParaRPr lang="sk-SK" sz="110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CHROBOK, V., J. DRŠATA, M. JANOUCH, P. KOMÍNEK, et al.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Příručka pro praxi: Screening sluchu novorozenců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[online]. Praha: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Česká společnost otorinolaryngologie a chirurgie hlavy a krku ČLS JEP, 2019 [cit. 2022-03-21].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Dostupné z: https://www.otorinolaryngologie.cz/content/uploads/2020/02/ppp-screening-sluchu-novorozencu.pdf</a:t>
            </a:r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endParaRPr lang="sk-SK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dirty="0">
                <a:solidFill>
                  <a:srgbClr val="212529"/>
                </a:solidFill>
                <a:latin typeface="Open Sans"/>
              </a:rPr>
              <a:t>ČIHÁK, Radomír. </a:t>
            </a:r>
            <a:r>
              <a:rPr lang="cs-CZ" sz="1100" i="1" dirty="0">
                <a:solidFill>
                  <a:srgbClr val="212529"/>
                </a:solidFill>
                <a:latin typeface="Open Sans"/>
              </a:rPr>
              <a:t>Anatomie 3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. Třetí, upravené a doplněné vydání. Praha: </a:t>
            </a:r>
            <a:r>
              <a:rPr lang="cs-CZ" sz="1100" dirty="0" err="1">
                <a:solidFill>
                  <a:srgbClr val="212529"/>
                </a:solidFill>
                <a:latin typeface="Open Sans"/>
              </a:rPr>
              <a:t>Grada</a:t>
            </a:r>
            <a:r>
              <a:rPr lang="cs-CZ" sz="1100" dirty="0">
                <a:solidFill>
                  <a:srgbClr val="212529"/>
                </a:solidFill>
                <a:latin typeface="Open Sans"/>
              </a:rPr>
              <a:t>, 2016, 832 s. ISBN 978-802-4756-363. </a:t>
            </a:r>
          </a:p>
        </p:txBody>
      </p:sp>
    </p:spTree>
    <p:extLst>
      <p:ext uri="{BB962C8B-B14F-4D97-AF65-F5344CB8AC3E}">
        <p14:creationId xmlns:p14="http://schemas.microsoft.com/office/powerpoint/2010/main" val="70872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7F2AE22-73BB-4FE7-823B-84804499E1F2}"/>
              </a:ext>
            </a:extLst>
          </p:cNvPr>
          <p:cNvSpPr txBox="1"/>
          <p:nvPr/>
        </p:nvSpPr>
        <p:spPr>
          <a:xfrm>
            <a:off x="247207" y="394818"/>
            <a:ext cx="349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Odbočky ze zrakové dráhy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9B2C6A-0299-4712-BB81-24CFC4070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43" y="1119040"/>
            <a:ext cx="7871550" cy="40842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579935-2619-48A7-91B9-C26FDFCAF04A}"/>
              </a:ext>
            </a:extLst>
          </p:cNvPr>
          <p:cNvSpPr txBox="1"/>
          <p:nvPr/>
        </p:nvSpPr>
        <p:spPr>
          <a:xfrm>
            <a:off x="247207" y="1034473"/>
            <a:ext cx="3468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tvoří cca. 20% vláken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optica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mesencephalica</a:t>
            </a:r>
            <a:endParaRPr lang="cs-CZ" b="1" i="1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optica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hypothalamica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360363"/>
            <a:r>
              <a:rPr lang="cs-CZ" i="1" dirty="0">
                <a:solidFill>
                  <a:srgbClr val="0070C0"/>
                </a:solidFill>
              </a:rPr>
              <a:t>- </a:t>
            </a:r>
            <a:r>
              <a:rPr lang="cs-CZ" i="1" dirty="0" err="1">
                <a:solidFill>
                  <a:srgbClr val="0070C0"/>
                </a:solidFill>
              </a:rPr>
              <a:t>tractus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retinohypothalamicus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663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E337E9-4D40-4CB3-9C14-FCD331478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86" y="337706"/>
            <a:ext cx="8802328" cy="618258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ACA26B-071A-4027-BE34-538E2D9A8A6E}"/>
              </a:ext>
            </a:extLst>
          </p:cNvPr>
          <p:cNvSpPr txBox="1"/>
          <p:nvPr/>
        </p:nvSpPr>
        <p:spPr>
          <a:xfrm>
            <a:off x="247207" y="1451728"/>
            <a:ext cx="28314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amaurosis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heteronymní </a:t>
            </a:r>
            <a:r>
              <a:rPr lang="cs-CZ" dirty="0" err="1">
                <a:solidFill>
                  <a:srgbClr val="0070C0"/>
                </a:solidFill>
              </a:rPr>
              <a:t>hemianopsie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homonymní </a:t>
            </a:r>
            <a:r>
              <a:rPr lang="cs-CZ" dirty="0" err="1">
                <a:solidFill>
                  <a:srgbClr val="0070C0"/>
                </a:solidFill>
              </a:rPr>
              <a:t>hemianopsie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kvadrantopsie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skotom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fosféna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BED02B3-4658-454A-9479-54501F7295C1}"/>
              </a:ext>
            </a:extLst>
          </p:cNvPr>
          <p:cNvSpPr txBox="1"/>
          <p:nvPr/>
        </p:nvSpPr>
        <p:spPr>
          <a:xfrm>
            <a:off x="247207" y="394818"/>
            <a:ext cx="2882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LÉZE N. II</a:t>
            </a:r>
          </a:p>
        </p:txBody>
      </p:sp>
    </p:spTree>
    <p:extLst>
      <p:ext uri="{BB962C8B-B14F-4D97-AF65-F5344CB8AC3E}">
        <p14:creationId xmlns:p14="http://schemas.microsoft.com/office/powerpoint/2010/main" val="2913917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lampa, oranžová&#10;&#10;Popis byl vytvořen automaticky">
            <a:extLst>
              <a:ext uri="{FF2B5EF4-FFF2-40B4-BE49-F238E27FC236}">
                <a16:creationId xmlns:a16="http://schemas.microsoft.com/office/drawing/2014/main" id="{405D3ABE-859C-4B7A-B439-AE18BCCD1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" y="1028365"/>
            <a:ext cx="4810796" cy="4801270"/>
          </a:xfrm>
          <a:prstGeom prst="rect">
            <a:avLst/>
          </a:prstGeom>
        </p:spPr>
      </p:pic>
      <p:pic>
        <p:nvPicPr>
          <p:cNvPr id="7" name="Obrázek 6" descr="Obsah obrázku zavřít&#10;&#10;Popis byl vytvořen automaticky">
            <a:extLst>
              <a:ext uri="{FF2B5EF4-FFF2-40B4-BE49-F238E27FC236}">
                <a16:creationId xmlns:a16="http://schemas.microsoft.com/office/drawing/2014/main" id="{D440E6F4-9AE9-403F-97C3-471EB0508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29" y="1252322"/>
            <a:ext cx="4939008" cy="43533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6CC6670-C002-404D-862E-BDBA055952B6}"/>
              </a:ext>
            </a:extLst>
          </p:cNvPr>
          <p:cNvSpPr txBox="1"/>
          <p:nvPr/>
        </p:nvSpPr>
        <p:spPr>
          <a:xfrm>
            <a:off x="1857938" y="6001305"/>
            <a:ext cx="184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0070C0"/>
                </a:solidFill>
              </a:rPr>
              <a:t>Fyziologický nález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378123-B476-4A8D-B73D-400A3A458F65}"/>
              </a:ext>
            </a:extLst>
          </p:cNvPr>
          <p:cNvSpPr txBox="1"/>
          <p:nvPr/>
        </p:nvSpPr>
        <p:spPr>
          <a:xfrm>
            <a:off x="7505658" y="6001305"/>
            <a:ext cx="242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Edém </a:t>
            </a:r>
            <a:r>
              <a:rPr lang="sk-SK" i="1" dirty="0" err="1">
                <a:solidFill>
                  <a:srgbClr val="FF0000"/>
                </a:solidFill>
              </a:rPr>
              <a:t>discus</a:t>
            </a:r>
            <a:r>
              <a:rPr lang="sk-SK" i="1" dirty="0">
                <a:solidFill>
                  <a:srgbClr val="FF0000"/>
                </a:solidFill>
              </a:rPr>
              <a:t> </a:t>
            </a:r>
            <a:r>
              <a:rPr lang="sk-SK" i="1" dirty="0" err="1">
                <a:solidFill>
                  <a:srgbClr val="FF0000"/>
                </a:solidFill>
              </a:rPr>
              <a:t>nervi</a:t>
            </a:r>
            <a:r>
              <a:rPr lang="sk-SK" i="1" dirty="0">
                <a:solidFill>
                  <a:srgbClr val="FF0000"/>
                </a:solidFill>
              </a:rPr>
              <a:t> optici</a:t>
            </a:r>
            <a:endParaRPr lang="cs-CZ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9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D636E69-4BA2-4E4F-AAD3-DF7102765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05751"/>
            <a:ext cx="4713144" cy="42464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1FF05F-4399-4805-9568-3FA1D086A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1022021"/>
            <a:ext cx="7296150" cy="48139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470C66F-6890-4B14-8C4C-330098F09951}"/>
              </a:ext>
            </a:extLst>
          </p:cNvPr>
          <p:cNvSpPr txBox="1"/>
          <p:nvPr/>
        </p:nvSpPr>
        <p:spPr>
          <a:xfrm>
            <a:off x="6080686" y="6010182"/>
            <a:ext cx="492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0070C0"/>
                </a:solidFill>
              </a:rPr>
              <a:t>Optická koherenční tomografie – fyziologický nález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0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FD9E0C2-1FC8-418D-A8BB-B64CC79E2EA2}"/>
              </a:ext>
            </a:extLst>
          </p:cNvPr>
          <p:cNvSpPr txBox="1"/>
          <p:nvPr/>
        </p:nvSpPr>
        <p:spPr>
          <a:xfrm>
            <a:off x="247207" y="394818"/>
            <a:ext cx="3878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ZÁKLADY OKULOMOTORIKY 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071E57-6F23-4971-87A0-65721CDCC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82" y="428241"/>
            <a:ext cx="6890011" cy="61388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490771-3178-4BF8-8DF7-124CA69E4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4" y="1671782"/>
            <a:ext cx="4441479" cy="39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03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E7E10CE-608F-4CAF-A09D-ED1111D9C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576"/>
            <a:ext cx="5830114" cy="21434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947151-D34C-4BC5-96E7-F857119E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3" y="3811577"/>
            <a:ext cx="5792008" cy="21338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084110-D4C6-4940-9374-88D7C922F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2" y="1856360"/>
            <a:ext cx="5566193" cy="31452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EDE296F-02E1-4AAB-A4D4-AEFF7BB3007A}"/>
              </a:ext>
            </a:extLst>
          </p:cNvPr>
          <p:cNvSpPr txBox="1"/>
          <p:nvPr/>
        </p:nvSpPr>
        <p:spPr>
          <a:xfrm>
            <a:off x="247207" y="394818"/>
            <a:ext cx="3960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ZÁKLADY OKULOMOTORIKY II</a:t>
            </a:r>
          </a:p>
        </p:txBody>
      </p:sp>
    </p:spTree>
    <p:extLst>
      <p:ext uri="{BB962C8B-B14F-4D97-AF65-F5344CB8AC3E}">
        <p14:creationId xmlns:p14="http://schemas.microsoft.com/office/powerpoint/2010/main" val="347071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interiér, zuby, osoba, čištění&#10;&#10;Popis byl vytvořen automaticky">
            <a:extLst>
              <a:ext uri="{FF2B5EF4-FFF2-40B4-BE49-F238E27FC236}">
                <a16:creationId xmlns:a16="http://schemas.microsoft.com/office/drawing/2014/main" id="{C9BBB1E6-0A8C-4920-8762-153FCAC58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6676CE2-8C91-485D-AAE2-054A48DB86AD}"/>
              </a:ext>
            </a:extLst>
          </p:cNvPr>
          <p:cNvSpPr txBox="1"/>
          <p:nvPr/>
        </p:nvSpPr>
        <p:spPr>
          <a:xfrm>
            <a:off x="371094" y="2718054"/>
            <a:ext cx="3438906" cy="15140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Nervus oculomotorius </a:t>
            </a:r>
            <a:endParaRPr lang="cs-CZ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(n. III)</a:t>
            </a:r>
          </a:p>
        </p:txBody>
      </p:sp>
    </p:spTree>
    <p:extLst>
      <p:ext uri="{BB962C8B-B14F-4D97-AF65-F5344CB8AC3E}">
        <p14:creationId xmlns:p14="http://schemas.microsoft.com/office/powerpoint/2010/main" val="2840231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56CAA35-6C20-49F7-A35D-2B0CC0094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691120"/>
            <a:ext cx="6940337" cy="46217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9481A3-2A84-421B-98A8-E7D92B431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2068497"/>
            <a:ext cx="5111275" cy="42443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216729-8A61-41CC-96FF-32FF076A9930}"/>
              </a:ext>
            </a:extLst>
          </p:cNvPr>
          <p:cNvSpPr txBox="1"/>
          <p:nvPr/>
        </p:nvSpPr>
        <p:spPr>
          <a:xfrm>
            <a:off x="163462" y="406612"/>
            <a:ext cx="10032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vystupuje z </a:t>
            </a:r>
            <a:r>
              <a:rPr lang="cs-CZ" b="1" i="1" dirty="0" err="1"/>
              <a:t>mesencephala</a:t>
            </a:r>
            <a:r>
              <a:rPr lang="cs-CZ" dirty="0"/>
              <a:t> </a:t>
            </a:r>
            <a:r>
              <a:rPr lang="cs-CZ" b="1" dirty="0"/>
              <a:t>v </a:t>
            </a:r>
            <a:r>
              <a:rPr lang="cs-CZ" b="1" i="1" dirty="0" err="1"/>
              <a:t>sulcus</a:t>
            </a:r>
            <a:r>
              <a:rPr lang="cs-CZ" b="1" i="1" dirty="0"/>
              <a:t> nervi </a:t>
            </a:r>
            <a:r>
              <a:rPr lang="cs-CZ" b="1" i="1" dirty="0" err="1"/>
              <a:t>oculomotorii</a:t>
            </a:r>
            <a:r>
              <a:rPr lang="cs-CZ" b="1" i="1" dirty="0"/>
              <a:t> </a:t>
            </a:r>
            <a:r>
              <a:rPr lang="cs-CZ" b="1" dirty="0"/>
              <a:t>ve </a:t>
            </a:r>
            <a:r>
              <a:rPr lang="cs-CZ" b="1" i="1" dirty="0" err="1"/>
              <a:t>fossa</a:t>
            </a:r>
            <a:r>
              <a:rPr lang="cs-CZ" b="1" i="1" dirty="0"/>
              <a:t> </a:t>
            </a:r>
            <a:r>
              <a:rPr lang="cs-CZ" b="1" i="1" dirty="0" err="1"/>
              <a:t>interpeduncularis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inervuje </a:t>
            </a:r>
            <a:r>
              <a:rPr lang="cs-CZ" b="1" dirty="0"/>
              <a:t>všechny okohybné svaly kromě </a:t>
            </a:r>
            <a:r>
              <a:rPr lang="cs-CZ" b="1" i="1" dirty="0"/>
              <a:t>m. </a:t>
            </a:r>
            <a:r>
              <a:rPr lang="cs-CZ" b="1" i="1" dirty="0" err="1"/>
              <a:t>obliquus</a:t>
            </a:r>
            <a:r>
              <a:rPr lang="cs-CZ" b="1" i="1" dirty="0"/>
              <a:t> superior </a:t>
            </a:r>
            <a:r>
              <a:rPr lang="cs-CZ" b="1" dirty="0"/>
              <a:t>a </a:t>
            </a:r>
            <a:r>
              <a:rPr lang="cs-CZ" b="1" i="1" dirty="0"/>
              <a:t>m. </a:t>
            </a:r>
            <a:r>
              <a:rPr lang="cs-CZ" b="1" i="1" dirty="0" err="1"/>
              <a:t>rectus</a:t>
            </a:r>
            <a:r>
              <a:rPr lang="cs-CZ" b="1" i="1" dirty="0"/>
              <a:t> </a:t>
            </a:r>
            <a:r>
              <a:rPr lang="cs-CZ" b="1" i="1" dirty="0" err="1"/>
              <a:t>lateralis</a:t>
            </a:r>
            <a:r>
              <a:rPr lang="cs-CZ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přivádí také </a:t>
            </a:r>
            <a:r>
              <a:rPr lang="cs-CZ" dirty="0" err="1"/>
              <a:t>pregangliová</a:t>
            </a:r>
            <a:r>
              <a:rPr lang="cs-CZ" dirty="0"/>
              <a:t> parasympatická vlákna z</a:t>
            </a:r>
            <a:r>
              <a:rPr lang="cs-CZ" b="1" dirty="0"/>
              <a:t> </a:t>
            </a:r>
            <a:r>
              <a:rPr lang="cs-CZ" b="1" i="1" dirty="0" err="1"/>
              <a:t>nucleus</a:t>
            </a:r>
            <a:r>
              <a:rPr lang="cs-CZ" b="1" i="1" dirty="0"/>
              <a:t> parasympatikus n. III (</a:t>
            </a:r>
            <a:r>
              <a:rPr lang="cs-CZ" b="1" i="1" dirty="0" err="1"/>
              <a:t>Edinger-Westphali</a:t>
            </a:r>
            <a:r>
              <a:rPr lang="cs-CZ" b="1" i="1" dirty="0"/>
              <a:t>)</a:t>
            </a:r>
            <a:r>
              <a:rPr lang="cs-CZ" dirty="0"/>
              <a:t>, </a:t>
            </a:r>
          </a:p>
          <a:p>
            <a:r>
              <a:rPr lang="cs-CZ" dirty="0"/>
              <a:t>      které po interpolaci v </a:t>
            </a:r>
            <a:r>
              <a:rPr lang="cs-CZ" i="1" dirty="0"/>
              <a:t>ganglion </a:t>
            </a:r>
            <a:r>
              <a:rPr lang="cs-CZ" i="1" dirty="0" err="1"/>
              <a:t>ciliare</a:t>
            </a:r>
            <a:r>
              <a:rPr lang="cs-CZ" dirty="0"/>
              <a:t> inervují </a:t>
            </a:r>
            <a:r>
              <a:rPr lang="cs-CZ" i="1" dirty="0"/>
              <a:t>m. </a:t>
            </a:r>
            <a:r>
              <a:rPr lang="cs-CZ" i="1" dirty="0" err="1"/>
              <a:t>sphincter</a:t>
            </a:r>
            <a:r>
              <a:rPr lang="cs-CZ" i="1" dirty="0"/>
              <a:t> </a:t>
            </a:r>
            <a:r>
              <a:rPr lang="cs-CZ" i="1" dirty="0" err="1"/>
              <a:t>pupillae</a:t>
            </a:r>
            <a:r>
              <a:rPr lang="cs-CZ" dirty="0"/>
              <a:t> (mióza) a </a:t>
            </a:r>
            <a:r>
              <a:rPr lang="cs-CZ" i="1" dirty="0"/>
              <a:t>m. </a:t>
            </a:r>
            <a:r>
              <a:rPr lang="cs-CZ" i="1" dirty="0" err="1"/>
              <a:t>ciliaris</a:t>
            </a:r>
            <a:r>
              <a:rPr lang="cs-CZ" dirty="0"/>
              <a:t> (akomodace)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767505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D33E2D16-205D-4EC9-902E-6AF40E5C74F6}"/>
              </a:ext>
            </a:extLst>
          </p:cNvPr>
          <p:cNvSpPr txBox="1"/>
          <p:nvPr/>
        </p:nvSpPr>
        <p:spPr>
          <a:xfrm>
            <a:off x="277894" y="550556"/>
            <a:ext cx="1072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probíhá v </a:t>
            </a:r>
            <a:r>
              <a:rPr lang="cs-CZ" dirty="0" err="1">
                <a:solidFill>
                  <a:srgbClr val="0070C0"/>
                </a:solidFill>
              </a:rPr>
              <a:t>subarachnoideálním</a:t>
            </a:r>
            <a:r>
              <a:rPr lang="cs-CZ" dirty="0">
                <a:solidFill>
                  <a:srgbClr val="0070C0"/>
                </a:solidFill>
              </a:rPr>
              <a:t> prostoru (</a:t>
            </a:r>
            <a:r>
              <a:rPr lang="cs-CZ" i="1" dirty="0">
                <a:solidFill>
                  <a:srgbClr val="0070C0"/>
                </a:solidFill>
              </a:rPr>
              <a:t>cisterna </a:t>
            </a:r>
            <a:r>
              <a:rPr lang="cs-CZ" i="1" dirty="0" err="1">
                <a:solidFill>
                  <a:srgbClr val="0070C0"/>
                </a:solidFill>
              </a:rPr>
              <a:t>interpeduncularis</a:t>
            </a:r>
            <a:r>
              <a:rPr lang="cs-CZ" dirty="0">
                <a:solidFill>
                  <a:srgbClr val="0070C0"/>
                </a:solidFill>
              </a:rPr>
              <a:t>) laterálně od </a:t>
            </a:r>
            <a:r>
              <a:rPr lang="cs-CZ" i="1" dirty="0" err="1">
                <a:solidFill>
                  <a:srgbClr val="0070C0"/>
                </a:solidFill>
              </a:rPr>
              <a:t>ramus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communicans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posterior</a:t>
            </a:r>
            <a:endParaRPr lang="cs-CZ" i="1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i="1" dirty="0" err="1">
                <a:solidFill>
                  <a:srgbClr val="0070C0"/>
                </a:solidFill>
              </a:rPr>
              <a:t>dura</a:t>
            </a:r>
            <a:r>
              <a:rPr lang="cs-CZ" i="1" dirty="0">
                <a:solidFill>
                  <a:srgbClr val="0070C0"/>
                </a:solidFill>
              </a:rPr>
              <a:t> mater </a:t>
            </a:r>
            <a:r>
              <a:rPr lang="cs-CZ" dirty="0">
                <a:solidFill>
                  <a:srgbClr val="0070C0"/>
                </a:solidFill>
              </a:rPr>
              <a:t>proráží laterálně od </a:t>
            </a:r>
            <a:r>
              <a:rPr lang="cs-CZ" i="1" dirty="0" err="1">
                <a:solidFill>
                  <a:srgbClr val="0070C0"/>
                </a:solidFill>
              </a:rPr>
              <a:t>processus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clinoideus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posterior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a vstupuje do </a:t>
            </a:r>
            <a:r>
              <a:rPr lang="cs-CZ" i="1" dirty="0">
                <a:solidFill>
                  <a:srgbClr val="0070C0"/>
                </a:solidFill>
              </a:rPr>
              <a:t>sinus </a:t>
            </a:r>
            <a:r>
              <a:rPr lang="cs-CZ" i="1" dirty="0" err="1">
                <a:solidFill>
                  <a:srgbClr val="0070C0"/>
                </a:solidFill>
              </a:rPr>
              <a:t>cavernosus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5E91DD0-8E2E-4233-BC24-AE59C2F7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0606"/>
            <a:ext cx="5648323" cy="399362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00B1AB6-EF1C-41A7-945B-26754C3790D0}"/>
              </a:ext>
            </a:extLst>
          </p:cNvPr>
          <p:cNvSpPr txBox="1"/>
          <p:nvPr/>
        </p:nvSpPr>
        <p:spPr>
          <a:xfrm>
            <a:off x="277894" y="1412568"/>
            <a:ext cx="629467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CAVE: lése n. III při aneurysmatu </a:t>
            </a:r>
            <a:r>
              <a:rPr lang="cs-CZ" b="1" i="1" dirty="0" err="1"/>
              <a:t>ramus</a:t>
            </a:r>
            <a:r>
              <a:rPr lang="cs-CZ" b="1" i="1" dirty="0"/>
              <a:t> </a:t>
            </a:r>
            <a:r>
              <a:rPr lang="cs-CZ" b="1" i="1" dirty="0" err="1"/>
              <a:t>communicans</a:t>
            </a:r>
            <a:r>
              <a:rPr lang="cs-CZ" b="1" i="1" dirty="0"/>
              <a:t> </a:t>
            </a:r>
            <a:r>
              <a:rPr lang="cs-CZ" b="1" i="1" dirty="0" err="1"/>
              <a:t>posterior</a:t>
            </a:r>
            <a:r>
              <a:rPr lang="cs-CZ" b="1" dirty="0"/>
              <a:t>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716A02-FA08-4B25-B13F-29DEC229F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8" y="1997581"/>
            <a:ext cx="5382842" cy="45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1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strom, exteriér, osoba, stojící&#10;&#10;Popis byl vytvořen automaticky">
            <a:extLst>
              <a:ext uri="{FF2B5EF4-FFF2-40B4-BE49-F238E27FC236}">
                <a16:creationId xmlns:a16="http://schemas.microsoft.com/office/drawing/2014/main" id="{3E860E0F-D573-46EE-A4BE-0D8DF25C0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 b="25974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417510C-2C3F-4BC1-BBC3-0ACDA9A4D252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Nervus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olfactorius</a:t>
            </a:r>
            <a:r>
              <a:rPr lang="en-US" sz="4800" b="1" dirty="0">
                <a:latin typeface="+mj-lt"/>
                <a:ea typeface="+mj-ea"/>
                <a:cs typeface="+mj-cs"/>
              </a:rPr>
              <a:t> (n. I)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52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08831CC-1B07-4956-A957-CAF6AD975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3" y="2592917"/>
            <a:ext cx="7083757" cy="32496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6BA0EF-4F60-410D-92E8-C76E8ECF2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89" y="1711772"/>
            <a:ext cx="4515578" cy="50119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A2FA72-58D9-4A3F-8177-9E4C8C900E3F}"/>
              </a:ext>
            </a:extLst>
          </p:cNvPr>
          <p:cNvSpPr txBox="1"/>
          <p:nvPr/>
        </p:nvSpPr>
        <p:spPr>
          <a:xfrm>
            <a:off x="372162" y="285153"/>
            <a:ext cx="10061216" cy="1293971"/>
          </a:xfrm>
          <a:prstGeom prst="flowChartAlternateProcess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Za průběhu ve stěně </a:t>
            </a:r>
            <a:r>
              <a:rPr lang="cs-CZ" i="1" dirty="0"/>
              <a:t>sinus </a:t>
            </a:r>
            <a:r>
              <a:rPr lang="cs-CZ" i="1" dirty="0" err="1"/>
              <a:t>cavernosus</a:t>
            </a:r>
            <a:r>
              <a:rPr lang="cs-CZ" dirty="0"/>
              <a:t>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přijímá sympatické větvičky</a:t>
            </a:r>
            <a:r>
              <a:rPr lang="cs-CZ" dirty="0"/>
              <a:t> z </a:t>
            </a:r>
            <a:r>
              <a:rPr lang="cs-CZ" i="1" dirty="0"/>
              <a:t>plexus </a:t>
            </a:r>
            <a:r>
              <a:rPr lang="cs-CZ" i="1" dirty="0" err="1"/>
              <a:t>caroticus</a:t>
            </a:r>
            <a:r>
              <a:rPr lang="cs-CZ" i="1" dirty="0"/>
              <a:t> </a:t>
            </a:r>
            <a:r>
              <a:rPr lang="cs-CZ" i="1" dirty="0" err="1"/>
              <a:t>internus</a:t>
            </a:r>
            <a:r>
              <a:rPr lang="cs-CZ" dirty="0"/>
              <a:t> pro inervaci </a:t>
            </a:r>
            <a:r>
              <a:rPr lang="cs-CZ" i="1" dirty="0"/>
              <a:t>m. </a:t>
            </a:r>
            <a:r>
              <a:rPr lang="cs-CZ" i="1" dirty="0" err="1"/>
              <a:t>tarsalis</a:t>
            </a:r>
            <a:r>
              <a:rPr lang="cs-CZ" i="1" dirty="0"/>
              <a:t> superior</a:t>
            </a:r>
          </a:p>
          <a:p>
            <a:pPr marL="179388"/>
            <a:r>
              <a:rPr lang="cs-CZ" sz="1600" dirty="0"/>
              <a:t>(</a:t>
            </a:r>
            <a:r>
              <a:rPr lang="cs-CZ" sz="1600" i="1" dirty="0" err="1"/>
              <a:t>ncl</a:t>
            </a:r>
            <a:r>
              <a:rPr lang="cs-CZ" sz="1600" i="1" dirty="0"/>
              <a:t>. </a:t>
            </a:r>
            <a:r>
              <a:rPr lang="cs-CZ" sz="1600" i="1" dirty="0" err="1"/>
              <a:t>intermediolateralis</a:t>
            </a:r>
            <a:r>
              <a:rPr lang="cs-CZ" sz="1600" i="1" dirty="0"/>
              <a:t> Th1-Th5</a:t>
            </a:r>
            <a:r>
              <a:rPr lang="cs-CZ" sz="1600" dirty="0"/>
              <a:t> → </a:t>
            </a:r>
            <a:r>
              <a:rPr lang="cs-CZ" sz="1600" i="1" dirty="0"/>
              <a:t>ganglion </a:t>
            </a:r>
            <a:r>
              <a:rPr lang="cs-CZ" sz="1600" i="1" dirty="0" err="1"/>
              <a:t>cervicale</a:t>
            </a:r>
            <a:r>
              <a:rPr lang="cs-CZ" sz="1600" i="1" dirty="0"/>
              <a:t> </a:t>
            </a:r>
            <a:r>
              <a:rPr lang="cs-CZ" sz="1600" i="1" dirty="0" err="1"/>
              <a:t>superius</a:t>
            </a:r>
            <a:r>
              <a:rPr lang="cs-CZ" sz="1600" dirty="0"/>
              <a:t> → </a:t>
            </a:r>
            <a:r>
              <a:rPr lang="cs-CZ" sz="1600" i="1" dirty="0"/>
              <a:t>n. </a:t>
            </a:r>
            <a:r>
              <a:rPr lang="cs-CZ" sz="1600" i="1" dirty="0" err="1"/>
              <a:t>caroticus</a:t>
            </a:r>
            <a:r>
              <a:rPr lang="cs-CZ" sz="1600" i="1" dirty="0"/>
              <a:t> </a:t>
            </a:r>
            <a:r>
              <a:rPr lang="cs-CZ" sz="1600" i="1" dirty="0" err="1"/>
              <a:t>internus</a:t>
            </a:r>
            <a:r>
              <a:rPr lang="cs-CZ" sz="1600" i="1" dirty="0"/>
              <a:t> → plexus </a:t>
            </a:r>
            <a:r>
              <a:rPr lang="cs-CZ" sz="1600" i="1" dirty="0" err="1"/>
              <a:t>caroticus</a:t>
            </a:r>
            <a:r>
              <a:rPr lang="cs-CZ" sz="1600" i="1" dirty="0"/>
              <a:t> </a:t>
            </a:r>
            <a:r>
              <a:rPr lang="cs-CZ" sz="1600" i="1" dirty="0" err="1"/>
              <a:t>internus</a:t>
            </a:r>
            <a:r>
              <a:rPr lang="cs-CZ" sz="1600" dirty="0"/>
              <a:t>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předává proprioceptivní vlákna</a:t>
            </a:r>
            <a:r>
              <a:rPr lang="cs-CZ" dirty="0"/>
              <a:t> z inervovaných svalů do </a:t>
            </a:r>
            <a:r>
              <a:rPr lang="cs-CZ" b="1" i="1" dirty="0"/>
              <a:t>n. </a:t>
            </a:r>
            <a:r>
              <a:rPr lang="cs-CZ" b="1" i="1" dirty="0" err="1"/>
              <a:t>ophthalmicus</a:t>
            </a:r>
            <a:r>
              <a:rPr lang="cs-CZ" b="1" i="1" dirty="0"/>
              <a:t> → </a:t>
            </a:r>
            <a:r>
              <a:rPr lang="cs-CZ" b="1" i="1" dirty="0" err="1"/>
              <a:t>ncl</a:t>
            </a:r>
            <a:r>
              <a:rPr lang="cs-CZ" b="1" i="1" dirty="0"/>
              <a:t>. </a:t>
            </a:r>
            <a:r>
              <a:rPr lang="cs-CZ" b="1" i="1" dirty="0" err="1"/>
              <a:t>mesencephalicus</a:t>
            </a:r>
            <a:r>
              <a:rPr lang="cs-CZ" b="1" i="1" dirty="0"/>
              <a:t> n. 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9174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ranžová, zavřít, kosmetické, oči&#10;&#10;Popis byl vytvořen automaticky">
            <a:extLst>
              <a:ext uri="{FF2B5EF4-FFF2-40B4-BE49-F238E27FC236}">
                <a16:creationId xmlns:a16="http://schemas.microsoft.com/office/drawing/2014/main" id="{B22BB659-9776-4BAE-BC86-16F6C1FE4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6" y="3764683"/>
            <a:ext cx="5666474" cy="21034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B83F7E-D833-47A5-BF18-9747F9E22ADE}"/>
              </a:ext>
            </a:extLst>
          </p:cNvPr>
          <p:cNvSpPr txBox="1"/>
          <p:nvPr/>
        </p:nvSpPr>
        <p:spPr>
          <a:xfrm>
            <a:off x="311862" y="381976"/>
            <a:ext cx="4126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III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346AE9-B892-4D1C-88CF-D016C5D8A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19" y="877712"/>
            <a:ext cx="5666474" cy="510257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9D5CD47-67EE-4555-89A5-445849460D42}"/>
              </a:ext>
            </a:extLst>
          </p:cNvPr>
          <p:cNvSpPr txBox="1"/>
          <p:nvPr/>
        </p:nvSpPr>
        <p:spPr>
          <a:xfrm>
            <a:off x="313618" y="989910"/>
            <a:ext cx="5365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ptóza víčka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exotropie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dirty="0" err="1">
                <a:solidFill>
                  <a:srgbClr val="0070C0"/>
                </a:solidFill>
              </a:rPr>
              <a:t>hypotropie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paréza pohledu (výjimka laterálně a </a:t>
            </a:r>
            <a:r>
              <a:rPr lang="cs-CZ" dirty="0" err="1">
                <a:solidFill>
                  <a:srgbClr val="0070C0"/>
                </a:solidFill>
              </a:rPr>
              <a:t>laterokraniálně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diplopie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mydriáza </a:t>
            </a:r>
          </a:p>
        </p:txBody>
      </p:sp>
    </p:spTree>
    <p:extLst>
      <p:ext uri="{BB962C8B-B14F-4D97-AF65-F5344CB8AC3E}">
        <p14:creationId xmlns:p14="http://schemas.microsoft.com/office/powerpoint/2010/main" val="1824753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1480850-C712-4EED-B1A6-F20A89D59A35}"/>
              </a:ext>
            </a:extLst>
          </p:cNvPr>
          <p:cNvSpPr txBox="1"/>
          <p:nvPr/>
        </p:nvSpPr>
        <p:spPr>
          <a:xfrm>
            <a:off x="247207" y="394818"/>
            <a:ext cx="4910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OCULOMOTORIUS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FD08D6A-744B-4837-B8E7-FA30DBCF4C19}"/>
              </a:ext>
            </a:extLst>
          </p:cNvPr>
          <p:cNvSpPr txBox="1"/>
          <p:nvPr/>
        </p:nvSpPr>
        <p:spPr>
          <a:xfrm>
            <a:off x="247207" y="969605"/>
            <a:ext cx="830413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1.  </a:t>
            </a:r>
            <a:r>
              <a:rPr lang="cs-CZ" sz="2000" b="1" i="1" dirty="0" err="1">
                <a:solidFill>
                  <a:srgbClr val="0070C0"/>
                </a:solidFill>
              </a:rPr>
              <a:t>Ramus</a:t>
            </a:r>
            <a:r>
              <a:rPr lang="cs-CZ" sz="2000" b="1" i="1" dirty="0">
                <a:solidFill>
                  <a:srgbClr val="0070C0"/>
                </a:solidFill>
              </a:rPr>
              <a:t> superior </a:t>
            </a:r>
            <a:r>
              <a:rPr lang="cs-CZ" sz="1600" dirty="0">
                <a:solidFill>
                  <a:srgbClr val="0070C0"/>
                </a:solidFill>
              </a:rPr>
              <a:t>(inervace </a:t>
            </a:r>
            <a:r>
              <a:rPr lang="cs-CZ" sz="1600" b="1" i="1" dirty="0">
                <a:solidFill>
                  <a:srgbClr val="0070C0"/>
                </a:solidFill>
              </a:rPr>
              <a:t>m. levator </a:t>
            </a:r>
            <a:r>
              <a:rPr lang="cs-CZ" sz="1600" b="1" i="1" dirty="0" err="1">
                <a:solidFill>
                  <a:srgbClr val="0070C0"/>
                </a:solidFill>
              </a:rPr>
              <a:t>palpebrae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superioris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superior</a:t>
            </a:r>
            <a:r>
              <a:rPr lang="cs-CZ" sz="1600" dirty="0">
                <a:solidFill>
                  <a:srgbClr val="0070C0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70C0"/>
                </a:solidFill>
              </a:rPr>
              <a:t>rr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orbitales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sz="2000" b="1" dirty="0">
                <a:solidFill>
                  <a:srgbClr val="0070C0"/>
                </a:solidFill>
              </a:rPr>
              <a:t>2.  </a:t>
            </a:r>
            <a:r>
              <a:rPr lang="cs-CZ" sz="2000" b="1" i="1" dirty="0" err="1">
                <a:solidFill>
                  <a:srgbClr val="0070C0"/>
                </a:solidFill>
              </a:rPr>
              <a:t>Ramus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 err="1">
                <a:solidFill>
                  <a:srgbClr val="0070C0"/>
                </a:solidFill>
              </a:rPr>
              <a:t>inferior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(inervace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medialis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rectus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dirty="0">
                <a:solidFill>
                  <a:srgbClr val="0070C0"/>
                </a:solidFill>
              </a:rPr>
              <a:t>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b="1" i="1" dirty="0">
                <a:solidFill>
                  <a:srgbClr val="0070C0"/>
                </a:solidFill>
              </a:rPr>
              <a:t>m. </a:t>
            </a:r>
            <a:r>
              <a:rPr lang="cs-CZ" sz="1600" b="1" i="1" dirty="0" err="1">
                <a:solidFill>
                  <a:srgbClr val="0070C0"/>
                </a:solidFill>
              </a:rPr>
              <a:t>obliquus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r>
              <a:rPr lang="cs-CZ" sz="1600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70C0"/>
                </a:solidFill>
              </a:rPr>
              <a:t>ramus</a:t>
            </a:r>
            <a:r>
              <a:rPr lang="cs-CZ" b="1" i="1" dirty="0">
                <a:solidFill>
                  <a:srgbClr val="0070C0"/>
                </a:solidFill>
              </a:rPr>
              <a:t> ad ganglion </a:t>
            </a:r>
            <a:r>
              <a:rPr lang="cs-CZ" b="1" i="1" dirty="0" err="1">
                <a:solidFill>
                  <a:srgbClr val="0070C0"/>
                </a:solidFill>
              </a:rPr>
              <a:t>ciliare</a:t>
            </a:r>
            <a:r>
              <a:rPr lang="cs-CZ" b="1" i="1" dirty="0">
                <a:solidFill>
                  <a:srgbClr val="0070C0"/>
                </a:solidFill>
              </a:rPr>
              <a:t> / radix </a:t>
            </a:r>
            <a:r>
              <a:rPr lang="cs-CZ" b="1" i="1" dirty="0" err="1">
                <a:solidFill>
                  <a:srgbClr val="0070C0"/>
                </a:solidFill>
              </a:rPr>
              <a:t>parasympathica</a:t>
            </a:r>
            <a:r>
              <a:rPr lang="cs-CZ" b="1" i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oculomotoria</a:t>
            </a:r>
            <a:r>
              <a:rPr lang="cs-CZ" b="1" i="1" dirty="0">
                <a:solidFill>
                  <a:srgbClr val="0070C0"/>
                </a:solidFill>
              </a:rPr>
              <a:t>) ganglii </a:t>
            </a:r>
            <a:r>
              <a:rPr lang="cs-CZ" b="1" i="1" dirty="0" err="1">
                <a:solidFill>
                  <a:srgbClr val="0070C0"/>
                </a:solidFill>
              </a:rPr>
              <a:t>ciliaris</a:t>
            </a:r>
            <a:endParaRPr lang="cs-CZ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600" b="1" i="1" dirty="0" err="1">
                <a:solidFill>
                  <a:srgbClr val="0070C0"/>
                </a:solidFill>
              </a:rPr>
              <a:t>nn</a:t>
            </a:r>
            <a:r>
              <a:rPr lang="cs-CZ" sz="1600" b="1" i="1" dirty="0">
                <a:solidFill>
                  <a:srgbClr val="0070C0"/>
                </a:solidFill>
              </a:rPr>
              <a:t>. </a:t>
            </a:r>
            <a:r>
              <a:rPr lang="cs-CZ" sz="1600" b="1" i="1" dirty="0" err="1">
                <a:solidFill>
                  <a:srgbClr val="0070C0"/>
                </a:solidFill>
              </a:rPr>
              <a:t>ciliares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breves</a:t>
            </a:r>
            <a:endParaRPr lang="cs-CZ" sz="1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35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panenka, hračka, osoba, bílá&#10;&#10;Popis byl vytvořen automaticky">
            <a:extLst>
              <a:ext uri="{FF2B5EF4-FFF2-40B4-BE49-F238E27FC236}">
                <a16:creationId xmlns:a16="http://schemas.microsoft.com/office/drawing/2014/main" id="{87A720C8-2C21-4BF0-92A6-9002CCCD5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r="18779" b="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E398BEA-76BD-413D-8E56-BC56A7172CB1}"/>
              </a:ext>
            </a:extLst>
          </p:cNvPr>
          <p:cNvSpPr txBox="1"/>
          <p:nvPr/>
        </p:nvSpPr>
        <p:spPr>
          <a:xfrm>
            <a:off x="374904" y="2522949"/>
            <a:ext cx="5065776" cy="5361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Nervus </a:t>
            </a:r>
            <a:r>
              <a:rPr lang="en-US" sz="3200" b="1" dirty="0" err="1"/>
              <a:t>trochlearis</a:t>
            </a:r>
            <a:r>
              <a:rPr lang="en-US" sz="3200" b="1" dirty="0"/>
              <a:t> (n. IV)</a:t>
            </a:r>
          </a:p>
        </p:txBody>
      </p:sp>
    </p:spTree>
    <p:extLst>
      <p:ext uri="{BB962C8B-B14F-4D97-AF65-F5344CB8AC3E}">
        <p14:creationId xmlns:p14="http://schemas.microsoft.com/office/powerpoint/2010/main" val="2379746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732BDC9-782D-4868-ACC9-1FF788806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691120"/>
            <a:ext cx="6940337" cy="46217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D5E9F3-19F2-4B28-9FAD-6212D97A1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2273196"/>
            <a:ext cx="4864765" cy="403964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6279409-66F1-40F7-9192-36CDDA002189}"/>
              </a:ext>
            </a:extLst>
          </p:cNvPr>
          <p:cNvSpPr txBox="1"/>
          <p:nvPr/>
        </p:nvSpPr>
        <p:spPr>
          <a:xfrm>
            <a:off x="243548" y="545158"/>
            <a:ext cx="8637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motorické jádro </a:t>
            </a: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trochlearis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jako jediný hlavový nerv </a:t>
            </a:r>
            <a:r>
              <a:rPr lang="cs-CZ" dirty="0">
                <a:solidFill>
                  <a:srgbClr val="0070C0"/>
                </a:solidFill>
              </a:rPr>
              <a:t>vystupuje z</a:t>
            </a:r>
            <a:r>
              <a:rPr lang="cs-CZ" b="1" dirty="0">
                <a:solidFill>
                  <a:srgbClr val="0070C0"/>
                </a:solidFill>
              </a:rPr>
              <a:t> dorzální strany mozkového kmene</a:t>
            </a:r>
            <a:r>
              <a:rPr lang="cs-CZ" dirty="0">
                <a:solidFill>
                  <a:srgbClr val="0070C0"/>
                </a:solidFill>
              </a:rPr>
              <a:t>, </a:t>
            </a:r>
            <a:r>
              <a:rPr lang="cs-CZ" b="1" dirty="0">
                <a:solidFill>
                  <a:srgbClr val="0070C0"/>
                </a:solidFill>
              </a:rPr>
              <a:t>vlákna se kříží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inervuje </a:t>
            </a:r>
            <a:r>
              <a:rPr lang="cs-CZ" b="1" i="1" dirty="0">
                <a:solidFill>
                  <a:srgbClr val="0070C0"/>
                </a:solidFill>
              </a:rPr>
              <a:t>m. </a:t>
            </a:r>
            <a:r>
              <a:rPr lang="cs-CZ" b="1" i="1" dirty="0" err="1">
                <a:solidFill>
                  <a:srgbClr val="0070C0"/>
                </a:solidFill>
              </a:rPr>
              <a:t>obliquus</a:t>
            </a:r>
            <a:r>
              <a:rPr lang="cs-CZ" b="1" i="1" dirty="0">
                <a:solidFill>
                  <a:srgbClr val="0070C0"/>
                </a:solidFill>
              </a:rPr>
              <a:t> superior</a:t>
            </a:r>
          </a:p>
        </p:txBody>
      </p:sp>
    </p:spTree>
    <p:extLst>
      <p:ext uri="{BB962C8B-B14F-4D97-AF65-F5344CB8AC3E}">
        <p14:creationId xmlns:p14="http://schemas.microsoft.com/office/powerpoint/2010/main" val="1034546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94A2D9D-08C0-4503-963A-F77F6C5075FE}"/>
              </a:ext>
            </a:extLst>
          </p:cNvPr>
          <p:cNvSpPr txBox="1"/>
          <p:nvPr/>
        </p:nvSpPr>
        <p:spPr>
          <a:xfrm>
            <a:off x="311862" y="381976"/>
            <a:ext cx="414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IV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946F62-675D-4321-83F3-FF680C05B28B}"/>
              </a:ext>
            </a:extLst>
          </p:cNvPr>
          <p:cNvSpPr txBox="1"/>
          <p:nvPr/>
        </p:nvSpPr>
        <p:spPr>
          <a:xfrm>
            <a:off x="311862" y="920161"/>
            <a:ext cx="5301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centrální (kontralaterálně) x periferní (</a:t>
            </a:r>
            <a:r>
              <a:rPr lang="cs-CZ" dirty="0" err="1">
                <a:solidFill>
                  <a:srgbClr val="0070C0"/>
                </a:solidFill>
              </a:rPr>
              <a:t>ipsilaterálně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endotropie</a:t>
            </a:r>
            <a:r>
              <a:rPr lang="cs-CZ" dirty="0">
                <a:solidFill>
                  <a:srgbClr val="0070C0"/>
                </a:solidFill>
              </a:rPr>
              <a:t> a </a:t>
            </a:r>
            <a:r>
              <a:rPr lang="cs-CZ" dirty="0" err="1">
                <a:solidFill>
                  <a:srgbClr val="0070C0"/>
                </a:solidFill>
              </a:rPr>
              <a:t>hypertropie</a:t>
            </a:r>
            <a:endParaRPr lang="cs-CZ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paréza pohledu </a:t>
            </a:r>
            <a:r>
              <a:rPr lang="cs-CZ" dirty="0" err="1">
                <a:solidFill>
                  <a:srgbClr val="0070C0"/>
                </a:solidFill>
              </a:rPr>
              <a:t>mediokaudálně</a:t>
            </a:r>
            <a:endParaRPr lang="cs-CZ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diplopie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AE1EA66-8F5D-4D34-BB20-6520A3533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2" y="2209723"/>
            <a:ext cx="6660588" cy="44000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4C16555-ED8A-4DAF-ACF8-B5558B86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59" y="704549"/>
            <a:ext cx="4835109" cy="16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22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37C3CB-20A8-4DC6-BE09-7723503AA638}"/>
              </a:ext>
            </a:extLst>
          </p:cNvPr>
          <p:cNvSpPr txBox="1"/>
          <p:nvPr/>
        </p:nvSpPr>
        <p:spPr>
          <a:xfrm>
            <a:off x="799817" y="2770632"/>
            <a:ext cx="4672584" cy="2101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Nervus trigeminus (n. V)</a:t>
            </a:r>
          </a:p>
        </p:txBody>
      </p:sp>
      <p:sp>
        <p:nvSpPr>
          <p:cNvPr id="22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FD69C6D4-20D9-4B4A-A74D-5B4BB6417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 r="-2" b="962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167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1996D1C-5A9B-48EA-AF90-A52EF7B25750}"/>
              </a:ext>
            </a:extLst>
          </p:cNvPr>
          <p:cNvGrpSpPr/>
          <p:nvPr/>
        </p:nvGrpSpPr>
        <p:grpSpPr>
          <a:xfrm>
            <a:off x="5957455" y="905163"/>
            <a:ext cx="6123708" cy="5309655"/>
            <a:chOff x="5410123" y="411434"/>
            <a:chExt cx="6671040" cy="558760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8F984BC-B6ED-4B9A-B6A8-330F6033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123" y="411434"/>
              <a:ext cx="6671040" cy="5587604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198391CC-6A49-4FE5-B451-EA8C336C1497}"/>
                </a:ext>
              </a:extLst>
            </p:cNvPr>
            <p:cNvSpPr/>
            <p:nvPr/>
          </p:nvSpPr>
          <p:spPr>
            <a:xfrm>
              <a:off x="10834255" y="3574473"/>
              <a:ext cx="1246908" cy="2424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DE0B4B6-147D-421A-9ACD-40E72BC71986}"/>
                </a:ext>
              </a:extLst>
            </p:cNvPr>
            <p:cNvSpPr/>
            <p:nvPr/>
          </p:nvSpPr>
          <p:spPr>
            <a:xfrm>
              <a:off x="9721274" y="4470400"/>
              <a:ext cx="1246908" cy="1528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B9245CF3-1907-48C2-884A-AEBB5F6F2AB3}"/>
                </a:ext>
              </a:extLst>
            </p:cNvPr>
            <p:cNvSpPr/>
            <p:nvPr/>
          </p:nvSpPr>
          <p:spPr>
            <a:xfrm>
              <a:off x="5410123" y="411434"/>
              <a:ext cx="1246908" cy="373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01C640-D37F-4B71-A113-EA100B9CF6F2}"/>
              </a:ext>
            </a:extLst>
          </p:cNvPr>
          <p:cNvSpPr txBox="1"/>
          <p:nvPr/>
        </p:nvSpPr>
        <p:spPr>
          <a:xfrm>
            <a:off x="203812" y="1698136"/>
            <a:ext cx="5407634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</a:t>
            </a:r>
            <a:r>
              <a:rPr lang="cs-CZ" b="1" i="1" dirty="0" err="1">
                <a:solidFill>
                  <a:srgbClr val="FF0000"/>
                </a:solidFill>
              </a:rPr>
              <a:t>Nucleus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motorius</a:t>
            </a:r>
            <a:r>
              <a:rPr lang="cs-CZ" b="1" i="1" dirty="0">
                <a:solidFill>
                  <a:srgbClr val="FF0000"/>
                </a:solidFill>
              </a:rPr>
              <a:t> nervi </a:t>
            </a:r>
            <a:r>
              <a:rPr lang="cs-CZ" b="1" i="1" dirty="0" err="1">
                <a:solidFill>
                  <a:srgbClr val="FF0000"/>
                </a:solidFill>
              </a:rPr>
              <a:t>trigemini</a:t>
            </a:r>
            <a:r>
              <a:rPr lang="cs-CZ" b="1" i="1" dirty="0">
                <a:solidFill>
                  <a:srgbClr val="FF0000"/>
                </a:solidFill>
              </a:rPr>
              <a:t> (</a:t>
            </a:r>
            <a:r>
              <a:rPr lang="cs-CZ" b="1" i="1" dirty="0" err="1">
                <a:solidFill>
                  <a:srgbClr val="FF0000"/>
                </a:solidFill>
              </a:rPr>
              <a:t>masticatorius</a:t>
            </a:r>
            <a:r>
              <a:rPr lang="cs-CZ" b="1" i="1" dirty="0">
                <a:solidFill>
                  <a:srgbClr val="FF0000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FF0000"/>
                </a:solidFill>
              </a:rPr>
              <a:t>branchiomotorické</a:t>
            </a:r>
            <a:r>
              <a:rPr lang="cs-CZ" sz="1600" b="1" dirty="0">
                <a:solidFill>
                  <a:srgbClr val="FF0000"/>
                </a:solidFill>
              </a:rPr>
              <a:t> jádro </a:t>
            </a:r>
            <a:r>
              <a:rPr lang="cs-CZ" sz="1600" dirty="0">
                <a:solidFill>
                  <a:srgbClr val="FF0000"/>
                </a:solidFill>
              </a:rPr>
              <a:t>pro svaly 1. žaberního oblouku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(žvýkací svaly, </a:t>
            </a:r>
            <a:r>
              <a:rPr lang="cs-CZ" sz="1600" i="1" dirty="0">
                <a:solidFill>
                  <a:srgbClr val="FF0000"/>
                </a:solidFill>
              </a:rPr>
              <a:t>m. </a:t>
            </a:r>
            <a:r>
              <a:rPr lang="cs-CZ" sz="1600" i="1" dirty="0" err="1">
                <a:solidFill>
                  <a:srgbClr val="FF0000"/>
                </a:solidFill>
              </a:rPr>
              <a:t>mylohyoideus</a:t>
            </a:r>
            <a:r>
              <a:rPr lang="cs-CZ" sz="1600" dirty="0">
                <a:solidFill>
                  <a:srgbClr val="FF0000"/>
                </a:solidFill>
              </a:rPr>
              <a:t>, </a:t>
            </a:r>
            <a:r>
              <a:rPr lang="cs-CZ" sz="1600" i="1" dirty="0" err="1">
                <a:solidFill>
                  <a:srgbClr val="FF0000"/>
                </a:solidFill>
              </a:rPr>
              <a:t>venter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anterior</a:t>
            </a:r>
            <a:r>
              <a:rPr lang="cs-CZ" sz="1600" i="1" dirty="0">
                <a:solidFill>
                  <a:srgbClr val="FF0000"/>
                </a:solidFill>
              </a:rPr>
              <a:t> m. </a:t>
            </a:r>
            <a:r>
              <a:rPr lang="cs-CZ" sz="1600" i="1" dirty="0" err="1">
                <a:solidFill>
                  <a:srgbClr val="FF0000"/>
                </a:solidFill>
              </a:rPr>
              <a:t>digastrici</a:t>
            </a:r>
            <a:r>
              <a:rPr lang="cs-CZ" sz="1600" dirty="0">
                <a:solidFill>
                  <a:srgbClr val="FF0000"/>
                </a:solidFill>
              </a:rPr>
              <a:t>,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</a:t>
            </a:r>
            <a:r>
              <a:rPr lang="cs-CZ" sz="1600" i="1" dirty="0">
                <a:solidFill>
                  <a:srgbClr val="FF0000"/>
                </a:solidFill>
              </a:rPr>
              <a:t>m. tensor </a:t>
            </a:r>
            <a:r>
              <a:rPr lang="cs-CZ" sz="1600" i="1" dirty="0" err="1">
                <a:solidFill>
                  <a:srgbClr val="FF0000"/>
                </a:solidFill>
              </a:rPr>
              <a:t>tympani</a:t>
            </a:r>
            <a:r>
              <a:rPr lang="cs-CZ" sz="1600" dirty="0">
                <a:solidFill>
                  <a:srgbClr val="FF0000"/>
                </a:solidFill>
              </a:rPr>
              <a:t>, </a:t>
            </a:r>
            <a:r>
              <a:rPr lang="cs-CZ" sz="1600" i="1" dirty="0">
                <a:solidFill>
                  <a:srgbClr val="FF0000"/>
                </a:solidFill>
              </a:rPr>
              <a:t>m. tensor </a:t>
            </a:r>
            <a:r>
              <a:rPr lang="cs-CZ" sz="1600" i="1" dirty="0" err="1">
                <a:solidFill>
                  <a:srgbClr val="FF0000"/>
                </a:solidFill>
              </a:rPr>
              <a:t>veli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palatini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0070C0"/>
                </a:solidFill>
              </a:rPr>
              <a:t>2. </a:t>
            </a: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principalis</a:t>
            </a:r>
            <a:r>
              <a:rPr lang="cs-CZ" b="1" i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pontinus</a:t>
            </a:r>
            <a:r>
              <a:rPr lang="cs-CZ" b="1" i="1" dirty="0">
                <a:solidFill>
                  <a:srgbClr val="0070C0"/>
                </a:solidFill>
              </a:rPr>
              <a:t>) nervi </a:t>
            </a:r>
            <a:r>
              <a:rPr lang="cs-CZ" b="1" i="1" dirty="0" err="1">
                <a:solidFill>
                  <a:srgbClr val="0070C0"/>
                </a:solidFill>
              </a:rPr>
              <a:t>trigemini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70C0"/>
                </a:solidFill>
              </a:rPr>
              <a:t>somatosenzorické</a:t>
            </a:r>
            <a:r>
              <a:rPr lang="cs-CZ" sz="1600" b="1" dirty="0">
                <a:solidFill>
                  <a:srgbClr val="0070C0"/>
                </a:solidFill>
              </a:rPr>
              <a:t> jádro </a:t>
            </a:r>
            <a:r>
              <a:rPr lang="cs-CZ" sz="1600" dirty="0">
                <a:solidFill>
                  <a:srgbClr val="0070C0"/>
                </a:solidFill>
              </a:rPr>
              <a:t>pro diskriminační čití, </a:t>
            </a:r>
            <a:r>
              <a:rPr lang="cs-CZ" sz="1600" dirty="0" err="1">
                <a:solidFill>
                  <a:srgbClr val="0070C0"/>
                </a:solidFill>
              </a:rPr>
              <a:t>propriocepci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hmat a vibrace</a:t>
            </a:r>
          </a:p>
          <a:p>
            <a:endParaRPr lang="cs-CZ" sz="1600" dirty="0">
              <a:solidFill>
                <a:srgbClr val="0070C0"/>
              </a:solidFill>
            </a:endParaRPr>
          </a:p>
          <a:p>
            <a:r>
              <a:rPr lang="cs-CZ" b="1" dirty="0">
                <a:solidFill>
                  <a:srgbClr val="0070C0"/>
                </a:solidFill>
              </a:rPr>
              <a:t>3. </a:t>
            </a: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spinalis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trigemini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70C0"/>
                </a:solidFill>
              </a:rPr>
              <a:t>somatosenzorické</a:t>
            </a:r>
            <a:r>
              <a:rPr lang="cs-CZ" sz="1600" b="1" dirty="0">
                <a:solidFill>
                  <a:srgbClr val="0070C0"/>
                </a:solidFill>
              </a:rPr>
              <a:t> jádro </a:t>
            </a:r>
            <a:r>
              <a:rPr lang="cs-CZ" sz="1600" dirty="0">
                <a:solidFill>
                  <a:srgbClr val="0070C0"/>
                </a:solidFill>
              </a:rPr>
              <a:t>pro vnímání chladu, tepla, bolesti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a části </a:t>
            </a:r>
            <a:r>
              <a:rPr lang="cs-CZ" sz="1600" dirty="0" err="1">
                <a:solidFill>
                  <a:srgbClr val="0070C0"/>
                </a:solidFill>
              </a:rPr>
              <a:t>propriocepce</a:t>
            </a:r>
            <a:r>
              <a:rPr lang="cs-CZ" sz="1600" dirty="0">
                <a:solidFill>
                  <a:srgbClr val="0070C0"/>
                </a:solidFill>
              </a:rPr>
              <a:t> z n. V, VII, IX, X </a:t>
            </a:r>
          </a:p>
          <a:p>
            <a:endParaRPr lang="cs-CZ" sz="1600" dirty="0">
              <a:solidFill>
                <a:srgbClr val="0070C0"/>
              </a:solidFill>
            </a:endParaRPr>
          </a:p>
          <a:p>
            <a:r>
              <a:rPr lang="cs-CZ" b="1" dirty="0">
                <a:solidFill>
                  <a:srgbClr val="0070C0"/>
                </a:solidFill>
              </a:rPr>
              <a:t>4. </a:t>
            </a:r>
            <a:r>
              <a:rPr lang="cs-CZ" b="1" i="1" dirty="0" err="1">
                <a:solidFill>
                  <a:srgbClr val="0070C0"/>
                </a:solidFill>
              </a:rPr>
              <a:t>Nucleus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mesencephalicus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trigemini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70C0"/>
                </a:solidFill>
              </a:rPr>
              <a:t>ganglion tvořené </a:t>
            </a:r>
            <a:r>
              <a:rPr lang="cs-CZ" sz="1600" b="1" dirty="0" err="1">
                <a:solidFill>
                  <a:srgbClr val="0070C0"/>
                </a:solidFill>
              </a:rPr>
              <a:t>pseudounipolárními</a:t>
            </a:r>
            <a:r>
              <a:rPr lang="cs-CZ" sz="1600" b="1" dirty="0">
                <a:solidFill>
                  <a:srgbClr val="0070C0"/>
                </a:solidFill>
              </a:rPr>
              <a:t> neurony</a:t>
            </a:r>
            <a:r>
              <a:rPr lang="cs-CZ" sz="1600" dirty="0">
                <a:solidFill>
                  <a:srgbClr val="0070C0"/>
                </a:solidFill>
              </a:rPr>
              <a:t> přijímající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</a:t>
            </a:r>
            <a:r>
              <a:rPr lang="cs-CZ" sz="1600" dirty="0" err="1">
                <a:solidFill>
                  <a:srgbClr val="0070C0"/>
                </a:solidFill>
              </a:rPr>
              <a:t>propriocepci</a:t>
            </a:r>
            <a:r>
              <a:rPr lang="cs-CZ" sz="1600" dirty="0">
                <a:solidFill>
                  <a:srgbClr val="0070C0"/>
                </a:solidFill>
              </a:rPr>
              <a:t> z </a:t>
            </a:r>
            <a:r>
              <a:rPr lang="cs-CZ" sz="1600" dirty="0" err="1">
                <a:solidFill>
                  <a:srgbClr val="0070C0"/>
                </a:solidFill>
              </a:rPr>
              <a:t>periodontia</a:t>
            </a:r>
            <a:r>
              <a:rPr lang="cs-CZ" sz="1600" dirty="0">
                <a:solidFill>
                  <a:srgbClr val="0070C0"/>
                </a:solidFill>
              </a:rPr>
              <a:t> zubů, tvrdého patra, čelistního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kloubu a také z okohybných, žvýkacích a mimických svalů </a:t>
            </a:r>
          </a:p>
          <a:p>
            <a:r>
              <a:rPr lang="cs-CZ" sz="1600" dirty="0">
                <a:solidFill>
                  <a:srgbClr val="0070C0"/>
                </a:solidFill>
              </a:rPr>
              <a:t>    a svalů jazyka 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2C6F72-8EFF-48EC-890F-9F970EA85115}"/>
              </a:ext>
            </a:extLst>
          </p:cNvPr>
          <p:cNvSpPr txBox="1"/>
          <p:nvPr/>
        </p:nvSpPr>
        <p:spPr>
          <a:xfrm>
            <a:off x="203812" y="581997"/>
            <a:ext cx="4517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nejmohutnější z hlavových nervů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smíšený nerv s rozsáhlým komplexem jader</a:t>
            </a:r>
          </a:p>
        </p:txBody>
      </p:sp>
    </p:spTree>
    <p:extLst>
      <p:ext uri="{BB962C8B-B14F-4D97-AF65-F5344CB8AC3E}">
        <p14:creationId xmlns:p14="http://schemas.microsoft.com/office/powerpoint/2010/main" val="542806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4F721C-0A6E-4383-8F2C-E00DA5378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118139"/>
            <a:ext cx="6940337" cy="46217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4111F6-9FB1-4BB9-9886-6EDED5234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" y="2809875"/>
            <a:ext cx="5382090" cy="40481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90DB81-691D-4DCA-A9D4-80ED2B072A96}"/>
              </a:ext>
            </a:extLst>
          </p:cNvPr>
          <p:cNvSpPr txBox="1"/>
          <p:nvPr/>
        </p:nvSpPr>
        <p:spPr>
          <a:xfrm>
            <a:off x="136744" y="598062"/>
            <a:ext cx="66604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vystupuje ve střední části pontu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dostává se do prohlubně na hrotu pyramidy (</a:t>
            </a:r>
            <a:r>
              <a:rPr lang="cs-CZ" i="1" dirty="0" err="1">
                <a:solidFill>
                  <a:srgbClr val="0070C0"/>
                </a:solidFill>
              </a:rPr>
              <a:t>impressio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trigemini</a:t>
            </a:r>
            <a:r>
              <a:rPr lang="cs-CZ" dirty="0">
                <a:solidFill>
                  <a:srgbClr val="0070C0"/>
                </a:solidFill>
              </a:rPr>
              <a:t>), </a:t>
            </a:r>
          </a:p>
          <a:p>
            <a:r>
              <a:rPr lang="cs-CZ" dirty="0">
                <a:solidFill>
                  <a:srgbClr val="0070C0"/>
                </a:solidFill>
              </a:rPr>
              <a:t>      kde se nachází mezi 2 listy </a:t>
            </a:r>
            <a:r>
              <a:rPr lang="cs-CZ" i="1" dirty="0" err="1">
                <a:solidFill>
                  <a:srgbClr val="0070C0"/>
                </a:solidFill>
              </a:rPr>
              <a:t>dura</a:t>
            </a:r>
            <a:r>
              <a:rPr lang="cs-CZ" i="1" dirty="0">
                <a:solidFill>
                  <a:srgbClr val="0070C0"/>
                </a:solidFill>
              </a:rPr>
              <a:t> mater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i="1" dirty="0">
                <a:solidFill>
                  <a:srgbClr val="0070C0"/>
                </a:solidFill>
              </a:rPr>
              <a:t>ganglion </a:t>
            </a:r>
            <a:r>
              <a:rPr lang="cs-CZ" b="1" i="1" dirty="0" err="1">
                <a:solidFill>
                  <a:srgbClr val="0070C0"/>
                </a:solidFill>
              </a:rPr>
              <a:t>trigeminale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     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semilunare</a:t>
            </a:r>
            <a:r>
              <a:rPr lang="cs-CZ" b="1" i="1" dirty="0">
                <a:solidFill>
                  <a:srgbClr val="0070C0"/>
                </a:solidFill>
              </a:rPr>
              <a:t>, </a:t>
            </a:r>
            <a:r>
              <a:rPr lang="cs-CZ" b="1" i="1" dirty="0" err="1">
                <a:solidFill>
                  <a:srgbClr val="0070C0"/>
                </a:solidFill>
              </a:rPr>
              <a:t>Gasseri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motoria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(</a:t>
            </a:r>
            <a:r>
              <a:rPr lang="cs-CZ" i="1" dirty="0" err="1">
                <a:solidFill>
                  <a:srgbClr val="0070C0"/>
                </a:solidFill>
              </a:rPr>
              <a:t>portio</a:t>
            </a:r>
            <a:r>
              <a:rPr lang="cs-CZ" i="1" dirty="0">
                <a:solidFill>
                  <a:srgbClr val="0070C0"/>
                </a:solidFill>
              </a:rPr>
              <a:t> minor </a:t>
            </a:r>
            <a:r>
              <a:rPr lang="cs-CZ" i="1" dirty="0" err="1">
                <a:solidFill>
                  <a:srgbClr val="0070C0"/>
                </a:solidFill>
              </a:rPr>
              <a:t>trigemini</a:t>
            </a:r>
            <a:r>
              <a:rPr lang="cs-CZ" dirty="0">
                <a:solidFill>
                  <a:srgbClr val="0070C0"/>
                </a:solidFill>
              </a:rPr>
              <a:t>) ganglion podbíhá </a:t>
            </a:r>
          </a:p>
          <a:p>
            <a:r>
              <a:rPr lang="cs-CZ" dirty="0">
                <a:solidFill>
                  <a:srgbClr val="0070C0"/>
                </a:solidFill>
              </a:rPr>
              <a:t>      a spojuje se přímo s </a:t>
            </a:r>
            <a:r>
              <a:rPr lang="cs-CZ" i="1" dirty="0">
                <a:solidFill>
                  <a:srgbClr val="0070C0"/>
                </a:solidFill>
              </a:rPr>
              <a:t>n.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mandibularis</a:t>
            </a:r>
            <a:endParaRPr lang="cs-CZ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12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835E61E-9995-4305-8AB6-E68D8A8C2B45}"/>
              </a:ext>
            </a:extLst>
          </p:cNvPr>
          <p:cNvSpPr txBox="1"/>
          <p:nvPr/>
        </p:nvSpPr>
        <p:spPr>
          <a:xfrm>
            <a:off x="247207" y="185231"/>
            <a:ext cx="289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50"/>
                </a:solidFill>
              </a:rPr>
              <a:t>Nervus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ophthalmicus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74F83D0-D407-4C8E-BDF7-01742623E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59" y="853976"/>
            <a:ext cx="6388641" cy="512325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1E5836-CE17-4FD4-A871-B729FCC3B59E}"/>
              </a:ext>
            </a:extLst>
          </p:cNvPr>
          <p:cNvSpPr txBox="1"/>
          <p:nvPr/>
        </p:nvSpPr>
        <p:spPr>
          <a:xfrm>
            <a:off x="247207" y="646896"/>
            <a:ext cx="51153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50"/>
                </a:solidFill>
              </a:rPr>
              <a:t>1. větev trojklaného nervu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nejmediálnější</a:t>
            </a:r>
            <a:r>
              <a:rPr lang="cs-CZ" dirty="0">
                <a:solidFill>
                  <a:srgbClr val="00B050"/>
                </a:solidFill>
              </a:rPr>
              <a:t> větev z </a:t>
            </a:r>
            <a:r>
              <a:rPr lang="cs-CZ" i="1" dirty="0">
                <a:solidFill>
                  <a:srgbClr val="00B050"/>
                </a:solidFill>
              </a:rPr>
              <a:t>ganglion </a:t>
            </a:r>
            <a:r>
              <a:rPr lang="cs-CZ" i="1" dirty="0" err="1">
                <a:solidFill>
                  <a:srgbClr val="00B050"/>
                </a:solidFill>
              </a:rPr>
              <a:t>trigeminale</a:t>
            </a:r>
            <a:endParaRPr lang="cs-CZ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probíhá v laterální stěně </a:t>
            </a:r>
            <a:r>
              <a:rPr lang="cs-CZ" i="1" dirty="0">
                <a:solidFill>
                  <a:srgbClr val="00B050"/>
                </a:solidFill>
              </a:rPr>
              <a:t>sinus </a:t>
            </a:r>
            <a:r>
              <a:rPr lang="cs-CZ" i="1" dirty="0" err="1">
                <a:solidFill>
                  <a:srgbClr val="00B050"/>
                </a:solidFill>
              </a:rPr>
              <a:t>cavernosus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somatosenzoricky</a:t>
            </a:r>
            <a:r>
              <a:rPr lang="cs-CZ" dirty="0">
                <a:solidFill>
                  <a:srgbClr val="00B050"/>
                </a:solidFill>
              </a:rPr>
              <a:t> zásobuje: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očnici a její periost, </a:t>
            </a:r>
            <a:r>
              <a:rPr lang="cs-CZ" b="1" i="1" dirty="0">
                <a:solidFill>
                  <a:srgbClr val="00B050"/>
                </a:solidFill>
              </a:rPr>
              <a:t>bulbus </a:t>
            </a:r>
            <a:r>
              <a:rPr lang="cs-CZ" b="1" i="1" dirty="0" err="1">
                <a:solidFill>
                  <a:srgbClr val="00B050"/>
                </a:solidFill>
              </a:rPr>
              <a:t>oculi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a slznou žlázu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spojivku v rozsahu horního víčka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kůži hrotu a hřbetu nosu, horního víčka </a:t>
            </a:r>
          </a:p>
          <a:p>
            <a:pPr marL="268288"/>
            <a:r>
              <a:rPr lang="cs-CZ" b="1" dirty="0">
                <a:solidFill>
                  <a:srgbClr val="00B050"/>
                </a:solidFill>
              </a:rPr>
              <a:t>     a čela po </a:t>
            </a:r>
            <a:r>
              <a:rPr lang="cs-CZ" b="1" dirty="0" err="1">
                <a:solidFill>
                  <a:srgbClr val="00B050"/>
                </a:solidFill>
              </a:rPr>
              <a:t>interaurikulární</a:t>
            </a:r>
            <a:r>
              <a:rPr lang="cs-CZ" b="1" dirty="0">
                <a:solidFill>
                  <a:srgbClr val="00B050"/>
                </a:solidFill>
              </a:rPr>
              <a:t> čáru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sliznici </a:t>
            </a:r>
            <a:r>
              <a:rPr lang="cs-CZ" b="1" i="1" dirty="0" err="1">
                <a:solidFill>
                  <a:srgbClr val="00B050"/>
                </a:solidFill>
              </a:rPr>
              <a:t>cellulae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ethmoidales</a:t>
            </a:r>
            <a:r>
              <a:rPr lang="cs-CZ" b="1" dirty="0">
                <a:solidFill>
                  <a:srgbClr val="00B050"/>
                </a:solidFill>
              </a:rPr>
              <a:t>, </a:t>
            </a:r>
            <a:r>
              <a:rPr lang="cs-CZ" b="1" i="1" dirty="0">
                <a:solidFill>
                  <a:srgbClr val="00B050"/>
                </a:solidFill>
              </a:rPr>
              <a:t>sinus</a:t>
            </a:r>
          </a:p>
          <a:p>
            <a:pPr marL="268288"/>
            <a:r>
              <a:rPr lang="cs-CZ" b="1" i="1" dirty="0">
                <a:solidFill>
                  <a:srgbClr val="00B050"/>
                </a:solidFill>
              </a:rPr>
              <a:t>      </a:t>
            </a:r>
            <a:r>
              <a:rPr lang="cs-CZ" b="1" i="1" dirty="0" err="1">
                <a:solidFill>
                  <a:srgbClr val="00B050"/>
                </a:solidFill>
              </a:rPr>
              <a:t>sphenoidalis</a:t>
            </a:r>
            <a:r>
              <a:rPr lang="cs-CZ" b="1" dirty="0">
                <a:solidFill>
                  <a:srgbClr val="00B050"/>
                </a:solidFill>
              </a:rPr>
              <a:t> a přední části nosní dutiny</a:t>
            </a:r>
          </a:p>
        </p:txBody>
      </p:sp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CCBBADEA-BC1B-4FCF-ADAD-0795903D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7700"/>
            <a:ext cx="5886450" cy="27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552FAFD-B916-49A9-AF71-6C2232719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3" y="2504942"/>
            <a:ext cx="5172797" cy="39724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FF0D66-F8FB-4AB3-B97A-2A33AF4C6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10" y="2192928"/>
            <a:ext cx="6747177" cy="428449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734422-A4B5-4AD3-94E7-0380B8593C20}"/>
              </a:ext>
            </a:extLst>
          </p:cNvPr>
          <p:cNvSpPr txBox="1"/>
          <p:nvPr/>
        </p:nvSpPr>
        <p:spPr>
          <a:xfrm>
            <a:off x="339800" y="528361"/>
            <a:ext cx="75391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dirty="0"/>
              <a:t>výchlipka </a:t>
            </a:r>
            <a:r>
              <a:rPr lang="cs-CZ" b="1" dirty="0" err="1"/>
              <a:t>telencephala</a:t>
            </a:r>
            <a:r>
              <a:rPr lang="cs-CZ" dirty="0"/>
              <a:t>, není pravý hlavový nerv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člověk patří mezi </a:t>
            </a:r>
            <a:r>
              <a:rPr lang="cs-CZ" dirty="0" err="1"/>
              <a:t>mikrosmatické</a:t>
            </a:r>
            <a:r>
              <a:rPr lang="cs-CZ" dirty="0"/>
              <a:t> obratlovce → slabě rozvinutý čichový aparát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dirty="0"/>
              <a:t>plocha čichového epitelu</a:t>
            </a:r>
            <a:r>
              <a:rPr lang="cs-CZ" dirty="0"/>
              <a:t> kolem </a:t>
            </a:r>
            <a:r>
              <a:rPr lang="cs-CZ" b="1" dirty="0"/>
              <a:t>5 cm</a:t>
            </a:r>
            <a:r>
              <a:rPr lang="cs-CZ" b="1" baseline="30000" dirty="0"/>
              <a:t>2</a:t>
            </a:r>
            <a:r>
              <a:rPr lang="cs-CZ" b="1" dirty="0"/>
              <a:t> </a:t>
            </a:r>
            <a:r>
              <a:rPr lang="cs-CZ" dirty="0"/>
              <a:t>(asi 10</a:t>
            </a:r>
            <a:r>
              <a:rPr lang="cs-CZ" baseline="30000" dirty="0"/>
              <a:t>7</a:t>
            </a:r>
            <a:r>
              <a:rPr lang="cs-CZ" dirty="0"/>
              <a:t> čichových buněk)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/>
              <a:t>člověk je schopen rozlišit cca. </a:t>
            </a:r>
            <a:r>
              <a:rPr lang="cs-CZ" b="1" dirty="0"/>
              <a:t>10 000 pachů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b="1" dirty="0"/>
              <a:t>čichové neurony mají schopnost regenerace</a:t>
            </a:r>
          </a:p>
        </p:txBody>
      </p:sp>
    </p:spTree>
    <p:extLst>
      <p:ext uri="{BB962C8B-B14F-4D97-AF65-F5344CB8AC3E}">
        <p14:creationId xmlns:p14="http://schemas.microsoft.com/office/powerpoint/2010/main" val="876083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8207267-94AE-4908-B19D-571799253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87" y="2464099"/>
            <a:ext cx="3694545" cy="410062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6A94F21-081E-4121-8DE8-092FFFDE62EF}"/>
              </a:ext>
            </a:extLst>
          </p:cNvPr>
          <p:cNvSpPr txBox="1"/>
          <p:nvPr/>
        </p:nvSpPr>
        <p:spPr>
          <a:xfrm>
            <a:off x="247207" y="323273"/>
            <a:ext cx="289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50"/>
                </a:solidFill>
              </a:rPr>
              <a:t>Nervus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ophthalmicus</a:t>
            </a:r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8C7DEFF-5677-47DF-87AA-AA9F6EBD2918}"/>
              </a:ext>
            </a:extLst>
          </p:cNvPr>
          <p:cNvSpPr txBox="1"/>
          <p:nvPr/>
        </p:nvSpPr>
        <p:spPr>
          <a:xfrm>
            <a:off x="369454" y="2131334"/>
            <a:ext cx="2028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frontalis</a:t>
            </a:r>
            <a:endParaRPr lang="cs-CZ" sz="1600" b="1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supraorbitalis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i="1" dirty="0">
                <a:solidFill>
                  <a:srgbClr val="00B050"/>
                </a:solidFill>
              </a:rPr>
              <a:t>          → r. </a:t>
            </a:r>
            <a:r>
              <a:rPr lang="cs-CZ" sz="1600" i="1" dirty="0" err="1">
                <a:solidFill>
                  <a:srgbClr val="00B050"/>
                </a:solidFill>
              </a:rPr>
              <a:t>medialis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i="1" dirty="0">
                <a:solidFill>
                  <a:srgbClr val="00B050"/>
                </a:solidFill>
              </a:rPr>
              <a:t>          → r. </a:t>
            </a:r>
            <a:r>
              <a:rPr lang="cs-CZ" sz="1600" i="1" dirty="0" err="1">
                <a:solidFill>
                  <a:srgbClr val="00B050"/>
                </a:solidFill>
              </a:rPr>
              <a:t>lateralis</a:t>
            </a:r>
            <a:endParaRPr lang="cs-CZ" sz="1600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supratrochlearis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73287B4-D3C3-4F9D-B7DB-018257B12313}"/>
              </a:ext>
            </a:extLst>
          </p:cNvPr>
          <p:cNvSpPr txBox="1"/>
          <p:nvPr/>
        </p:nvSpPr>
        <p:spPr>
          <a:xfrm>
            <a:off x="385915" y="3608662"/>
            <a:ext cx="369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lacrimalis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nervo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zygomatico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5E8636-A8BE-4F14-A2CD-54C21A387ECE}"/>
              </a:ext>
            </a:extLst>
          </p:cNvPr>
          <p:cNvSpPr txBox="1"/>
          <p:nvPr/>
        </p:nvSpPr>
        <p:spPr>
          <a:xfrm>
            <a:off x="369454" y="4347326"/>
            <a:ext cx="33323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1" dirty="0" err="1">
                <a:solidFill>
                  <a:srgbClr val="00B050"/>
                </a:solidFill>
              </a:rPr>
              <a:t>Nervus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nasociliaris</a:t>
            </a:r>
            <a:endParaRPr lang="cs-CZ" sz="1600" b="1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ganglio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ciliari</a:t>
            </a:r>
            <a:endParaRPr lang="cs-CZ" sz="1600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B050"/>
                </a:solidFill>
              </a:rPr>
              <a:t>nn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ciliares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longi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posterior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anterior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sz="1600" dirty="0">
                <a:solidFill>
                  <a:srgbClr val="00B050"/>
                </a:solidFill>
              </a:rPr>
              <a:t>          → </a:t>
            </a:r>
            <a:r>
              <a:rPr lang="cs-CZ" sz="1600" i="1" dirty="0" err="1">
                <a:solidFill>
                  <a:srgbClr val="00B050"/>
                </a:solidFill>
              </a:rPr>
              <a:t>rr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nasales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→ </a:t>
            </a: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nasalis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externus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1D6A83-27E2-4B8A-89E1-09C536BCAA71}"/>
              </a:ext>
            </a:extLst>
          </p:cNvPr>
          <p:cNvSpPr txBox="1"/>
          <p:nvPr/>
        </p:nvSpPr>
        <p:spPr>
          <a:xfrm>
            <a:off x="247207" y="856483"/>
            <a:ext cx="40457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ve </a:t>
            </a:r>
            <a:r>
              <a:rPr lang="cs-CZ" i="1" dirty="0" err="1">
                <a:solidFill>
                  <a:srgbClr val="00B050"/>
                </a:solidFill>
              </a:rPr>
              <a:t>fissura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orbitalis</a:t>
            </a:r>
            <a:r>
              <a:rPr lang="cs-CZ" i="1" dirty="0">
                <a:solidFill>
                  <a:srgbClr val="00B050"/>
                </a:solidFill>
              </a:rPr>
              <a:t> superior </a:t>
            </a:r>
            <a:r>
              <a:rPr lang="cs-CZ" dirty="0">
                <a:solidFill>
                  <a:srgbClr val="00B050"/>
                </a:solidFill>
              </a:rPr>
              <a:t>se dělí na: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frontalis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803275" indent="-360363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nasociliaris</a:t>
            </a:r>
            <a:endParaRPr lang="cs-CZ" b="1" i="1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7AB1262-1D9B-41D8-B9FD-C71AE6B23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86" y="1245514"/>
            <a:ext cx="4045723" cy="43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09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964B7DBA-3F86-4CAA-81F8-F6719DF6EB0B}"/>
              </a:ext>
            </a:extLst>
          </p:cNvPr>
          <p:cNvSpPr txBox="1"/>
          <p:nvPr/>
        </p:nvSpPr>
        <p:spPr>
          <a:xfrm>
            <a:off x="247207" y="323273"/>
            <a:ext cx="289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50"/>
                </a:solidFill>
              </a:rPr>
              <a:t>Nervus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ophthalmicus</a:t>
            </a:r>
            <a:endParaRPr lang="cs-CZ" sz="2400" b="1" dirty="0">
              <a:solidFill>
                <a:srgbClr val="00B05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AA7650-B477-4680-BC68-0E1EFC50E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66" y="2705529"/>
            <a:ext cx="7127748" cy="391987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BDDAAF5-5908-4DBF-9058-E73A3551BE12}"/>
              </a:ext>
            </a:extLst>
          </p:cNvPr>
          <p:cNvSpPr txBox="1"/>
          <p:nvPr/>
        </p:nvSpPr>
        <p:spPr>
          <a:xfrm>
            <a:off x="247207" y="784938"/>
            <a:ext cx="10683246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rgbClr val="00B050"/>
                </a:solidFill>
              </a:rPr>
              <a:t>kromě </a:t>
            </a:r>
            <a:r>
              <a:rPr lang="cs-CZ" dirty="0" err="1">
                <a:solidFill>
                  <a:srgbClr val="00B050"/>
                </a:solidFill>
              </a:rPr>
              <a:t>somatosenzorické</a:t>
            </a:r>
            <a:r>
              <a:rPr lang="cs-CZ" dirty="0">
                <a:solidFill>
                  <a:srgbClr val="00B050"/>
                </a:solidFill>
              </a:rPr>
              <a:t> inervace laterální strany horního víčka vede i </a:t>
            </a:r>
            <a:r>
              <a:rPr lang="cs-CZ" b="1" dirty="0">
                <a:solidFill>
                  <a:srgbClr val="00B050"/>
                </a:solidFill>
              </a:rPr>
              <a:t>autonomní vlákna </a:t>
            </a:r>
          </a:p>
          <a:p>
            <a:r>
              <a:rPr lang="cs-CZ" b="1" dirty="0">
                <a:solidFill>
                  <a:srgbClr val="00B050"/>
                </a:solidFill>
              </a:rPr>
              <a:t>      pro </a:t>
            </a:r>
            <a:r>
              <a:rPr lang="cs-CZ" b="1" i="1" dirty="0" err="1">
                <a:solidFill>
                  <a:srgbClr val="00B050"/>
                </a:solidFill>
              </a:rPr>
              <a:t>glandula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endParaRPr lang="cs-CZ" b="1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      </a:t>
            </a:r>
            <a:r>
              <a:rPr lang="cs-CZ" sz="1600" dirty="0">
                <a:solidFill>
                  <a:srgbClr val="FF0000"/>
                </a:solidFill>
              </a:rPr>
              <a:t>(</a:t>
            </a:r>
            <a:r>
              <a:rPr lang="cs-CZ" sz="1600" i="1" dirty="0">
                <a:solidFill>
                  <a:srgbClr val="FF0000"/>
                </a:solidFill>
              </a:rPr>
              <a:t>plexus </a:t>
            </a:r>
            <a:r>
              <a:rPr lang="cs-CZ" sz="1600" i="1" dirty="0" err="1">
                <a:solidFill>
                  <a:srgbClr val="FF0000"/>
                </a:solidFill>
              </a:rPr>
              <a:t>caroticus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internus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  <a:r>
              <a:rPr lang="cs-CZ" sz="1600" i="1" dirty="0">
                <a:solidFill>
                  <a:srgbClr val="FF0000"/>
                </a:solidFill>
              </a:rPr>
              <a:t>n. </a:t>
            </a:r>
            <a:r>
              <a:rPr lang="cs-CZ" sz="1600" i="1" dirty="0" err="1">
                <a:solidFill>
                  <a:srgbClr val="FF0000"/>
                </a:solidFill>
              </a:rPr>
              <a:t>petrosus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profundus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  <a:r>
              <a:rPr lang="cs-CZ" sz="1600" i="1" dirty="0">
                <a:solidFill>
                  <a:srgbClr val="FF0000"/>
                </a:solidFill>
              </a:rPr>
              <a:t>n. </a:t>
            </a:r>
            <a:r>
              <a:rPr lang="cs-CZ" sz="1600" i="1" dirty="0" err="1">
                <a:solidFill>
                  <a:srgbClr val="FF0000"/>
                </a:solidFill>
              </a:rPr>
              <a:t>canalis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pterygoidei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  <a:r>
              <a:rPr lang="cs-CZ" sz="1600" i="1" dirty="0" err="1">
                <a:solidFill>
                  <a:srgbClr val="FF0000"/>
                </a:solidFill>
              </a:rPr>
              <a:t>rr</a:t>
            </a:r>
            <a:r>
              <a:rPr lang="cs-CZ" sz="1600" i="1" dirty="0">
                <a:solidFill>
                  <a:srgbClr val="FF0000"/>
                </a:solidFill>
              </a:rPr>
              <a:t>. </a:t>
            </a:r>
            <a:r>
              <a:rPr lang="cs-CZ" sz="1600" i="1" dirty="0" err="1">
                <a:solidFill>
                  <a:srgbClr val="FF0000"/>
                </a:solidFill>
              </a:rPr>
              <a:t>ganglionares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</a:t>
            </a:r>
            <a:r>
              <a:rPr lang="cs-CZ" sz="1600" b="1" i="1" dirty="0">
                <a:solidFill>
                  <a:srgbClr val="FF0000"/>
                </a:solidFill>
              </a:rPr>
              <a:t> </a:t>
            </a:r>
            <a:r>
              <a:rPr lang="cs-CZ" sz="1600" i="1" dirty="0">
                <a:solidFill>
                  <a:srgbClr val="FF0000"/>
                </a:solidFill>
              </a:rPr>
              <a:t>n. </a:t>
            </a:r>
            <a:r>
              <a:rPr lang="cs-CZ" sz="1600" i="1" dirty="0" err="1">
                <a:solidFill>
                  <a:srgbClr val="FF0000"/>
                </a:solidFill>
              </a:rPr>
              <a:t>zygomaticus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    </a:t>
            </a:r>
            <a:r>
              <a:rPr lang="cs-CZ" sz="1600" i="1" dirty="0">
                <a:solidFill>
                  <a:srgbClr val="FF0000"/>
                </a:solidFill>
              </a:rPr>
              <a:t>r. </a:t>
            </a:r>
            <a:r>
              <a:rPr lang="cs-CZ" sz="1600" i="1" dirty="0" err="1">
                <a:solidFill>
                  <a:srgbClr val="FF0000"/>
                </a:solidFill>
              </a:rPr>
              <a:t>communicans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cum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nervo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zygomatico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rgbClr val="FF0000"/>
                </a:solidFill>
              </a:rPr>
              <a:t>→ </a:t>
            </a:r>
            <a:r>
              <a:rPr lang="cs-CZ" sz="1600" i="1" dirty="0">
                <a:solidFill>
                  <a:srgbClr val="FF0000"/>
                </a:solidFill>
              </a:rPr>
              <a:t>n. </a:t>
            </a:r>
            <a:r>
              <a:rPr lang="cs-CZ" sz="1600" i="1" dirty="0" err="1">
                <a:solidFill>
                  <a:srgbClr val="FF0000"/>
                </a:solidFill>
              </a:rPr>
              <a:t>lacrimalis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   </a:t>
            </a:r>
            <a:r>
              <a:rPr lang="cs-CZ" sz="1600" dirty="0">
                <a:solidFill>
                  <a:srgbClr val="00B0F0"/>
                </a:solidFill>
              </a:rPr>
              <a:t>(</a:t>
            </a:r>
            <a:r>
              <a:rPr lang="cs-CZ" sz="1600" i="1" dirty="0">
                <a:solidFill>
                  <a:srgbClr val="00B0F0"/>
                </a:solidFill>
              </a:rPr>
              <a:t>n. VII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>
                <a:solidFill>
                  <a:srgbClr val="00B0F0"/>
                </a:solidFill>
              </a:rPr>
              <a:t>n. </a:t>
            </a:r>
            <a:r>
              <a:rPr lang="cs-CZ" sz="1600" i="1" dirty="0" err="1">
                <a:solidFill>
                  <a:srgbClr val="00B0F0"/>
                </a:solidFill>
              </a:rPr>
              <a:t>petrosus</a:t>
            </a:r>
            <a:r>
              <a:rPr lang="cs-CZ" sz="1600" i="1" dirty="0">
                <a:solidFill>
                  <a:srgbClr val="00B0F0"/>
                </a:solidFill>
              </a:rPr>
              <a:t> major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>
                <a:solidFill>
                  <a:srgbClr val="00B0F0"/>
                </a:solidFill>
              </a:rPr>
              <a:t>n. </a:t>
            </a:r>
            <a:r>
              <a:rPr lang="cs-CZ" sz="1600" i="1" dirty="0" err="1">
                <a:solidFill>
                  <a:srgbClr val="00B0F0"/>
                </a:solidFill>
              </a:rPr>
              <a:t>canalis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pterygoidei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>
                <a:solidFill>
                  <a:srgbClr val="00B0F0"/>
                </a:solidFill>
              </a:rPr>
              <a:t>ganglion </a:t>
            </a:r>
            <a:r>
              <a:rPr lang="cs-CZ" sz="1600" i="1" dirty="0" err="1">
                <a:solidFill>
                  <a:srgbClr val="00B0F0"/>
                </a:solidFill>
              </a:rPr>
              <a:t>pterygopalatinum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 err="1">
                <a:solidFill>
                  <a:srgbClr val="00B0F0"/>
                </a:solidFill>
              </a:rPr>
              <a:t>rr</a:t>
            </a:r>
            <a:r>
              <a:rPr lang="cs-CZ" sz="1600" i="1" dirty="0">
                <a:solidFill>
                  <a:srgbClr val="00B0F0"/>
                </a:solidFill>
              </a:rPr>
              <a:t>. </a:t>
            </a:r>
            <a:r>
              <a:rPr lang="cs-CZ" sz="1600" i="1" dirty="0" err="1">
                <a:solidFill>
                  <a:srgbClr val="00B0F0"/>
                </a:solidFill>
              </a:rPr>
              <a:t>ganglionares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i="1" dirty="0">
                <a:solidFill>
                  <a:srgbClr val="00B0F0"/>
                </a:solidFill>
              </a:rPr>
              <a:t>n. </a:t>
            </a:r>
            <a:r>
              <a:rPr lang="cs-CZ" sz="1600" i="1" dirty="0" err="1">
                <a:solidFill>
                  <a:srgbClr val="00B0F0"/>
                </a:solidFill>
              </a:rPr>
              <a:t>zygomaticus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    </a:t>
            </a:r>
            <a:r>
              <a:rPr lang="cs-CZ" sz="1600" i="1" dirty="0">
                <a:solidFill>
                  <a:srgbClr val="00B0F0"/>
                </a:solidFill>
              </a:rPr>
              <a:t>r. </a:t>
            </a:r>
            <a:r>
              <a:rPr lang="cs-CZ" sz="1600" i="1" dirty="0" err="1">
                <a:solidFill>
                  <a:srgbClr val="00B0F0"/>
                </a:solidFill>
              </a:rPr>
              <a:t>communicans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cum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nervo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zygomatico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dirty="0">
                <a:solidFill>
                  <a:srgbClr val="00B0F0"/>
                </a:solidFill>
              </a:rPr>
              <a:t>→ </a:t>
            </a:r>
            <a:r>
              <a:rPr lang="cs-CZ" sz="1600" i="1" dirty="0">
                <a:solidFill>
                  <a:srgbClr val="00B0F0"/>
                </a:solidFill>
              </a:rPr>
              <a:t>n. </a:t>
            </a:r>
            <a:r>
              <a:rPr lang="cs-CZ" sz="1600" i="1" dirty="0" err="1">
                <a:solidFill>
                  <a:srgbClr val="00B0F0"/>
                </a:solidFill>
              </a:rPr>
              <a:t>lacrimalis</a:t>
            </a:r>
            <a:r>
              <a:rPr lang="cs-CZ" sz="1600" dirty="0">
                <a:solidFill>
                  <a:srgbClr val="00B0F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endParaRPr lang="cs-CZ" sz="1600" b="1" i="1" dirty="0">
              <a:solidFill>
                <a:srgbClr val="FF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52BB3CF-2CDD-49C3-A172-54FBEE8BE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8" y="2550914"/>
            <a:ext cx="2945137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80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A12200-F112-4089-A9F3-641810914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97" y="2391974"/>
            <a:ext cx="6730254" cy="39624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DC6E1E-EA7C-4633-8FF8-EEB9F1B24DF1}"/>
              </a:ext>
            </a:extLst>
          </p:cNvPr>
          <p:cNvSpPr txBox="1"/>
          <p:nvPr/>
        </p:nvSpPr>
        <p:spPr>
          <a:xfrm>
            <a:off x="247207" y="323273"/>
            <a:ext cx="462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Korneální reflex (</a:t>
            </a:r>
            <a:r>
              <a:rPr lang="cs-CZ" sz="2400" b="1" dirty="0" err="1">
                <a:solidFill>
                  <a:srgbClr val="00B050"/>
                </a:solidFill>
              </a:rPr>
              <a:t>trigeminofaciální</a:t>
            </a:r>
            <a:r>
              <a:rPr lang="cs-CZ" sz="24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11DD0F-1052-40BB-8343-AC17049F40A1}"/>
              </a:ext>
            </a:extLst>
          </p:cNvPr>
          <p:cNvSpPr txBox="1"/>
          <p:nvPr/>
        </p:nvSpPr>
        <p:spPr>
          <a:xfrm>
            <a:off x="247207" y="923637"/>
            <a:ext cx="7147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50"/>
                </a:solidFill>
              </a:rPr>
              <a:t>diferenciální diagnostika </a:t>
            </a:r>
            <a:r>
              <a:rPr lang="cs-CZ" b="1" dirty="0">
                <a:solidFill>
                  <a:srgbClr val="00B050"/>
                </a:solidFill>
              </a:rPr>
              <a:t>bulbárního vs. </a:t>
            </a:r>
            <a:r>
              <a:rPr lang="cs-CZ" b="1" dirty="0" err="1">
                <a:solidFill>
                  <a:srgbClr val="00B050"/>
                </a:solidFill>
              </a:rPr>
              <a:t>pseudobulbárního</a:t>
            </a:r>
            <a:r>
              <a:rPr lang="cs-CZ" b="1" dirty="0">
                <a:solidFill>
                  <a:srgbClr val="00B050"/>
                </a:solidFill>
              </a:rPr>
              <a:t> syndromu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hyperreflexe</a:t>
            </a:r>
            <a:r>
              <a:rPr lang="cs-CZ" dirty="0">
                <a:solidFill>
                  <a:srgbClr val="00B050"/>
                </a:solidFill>
              </a:rPr>
              <a:t>: </a:t>
            </a:r>
            <a:r>
              <a:rPr lang="cs-CZ" dirty="0" err="1">
                <a:solidFill>
                  <a:srgbClr val="00B050"/>
                </a:solidFill>
              </a:rPr>
              <a:t>supranukleární</a:t>
            </a:r>
            <a:r>
              <a:rPr lang="cs-CZ" dirty="0">
                <a:solidFill>
                  <a:srgbClr val="00B050"/>
                </a:solidFill>
              </a:rPr>
              <a:t> poškození </a:t>
            </a:r>
            <a:r>
              <a:rPr lang="cs-CZ" i="1" dirty="0" err="1">
                <a:solidFill>
                  <a:srgbClr val="00B050"/>
                </a:solidFill>
              </a:rPr>
              <a:t>tractus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corticobulbaris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50"/>
                </a:solidFill>
              </a:rPr>
              <a:t>hypo</a:t>
            </a:r>
            <a:r>
              <a:rPr lang="cs-CZ" dirty="0">
                <a:solidFill>
                  <a:srgbClr val="00B050"/>
                </a:solidFill>
              </a:rPr>
              <a:t>/</a:t>
            </a:r>
            <a:r>
              <a:rPr lang="cs-CZ" dirty="0" err="1">
                <a:solidFill>
                  <a:srgbClr val="00B050"/>
                </a:solidFill>
              </a:rPr>
              <a:t>areflexe</a:t>
            </a:r>
            <a:r>
              <a:rPr lang="cs-CZ" dirty="0">
                <a:solidFill>
                  <a:srgbClr val="00B050"/>
                </a:solidFill>
              </a:rPr>
              <a:t>: poškození </a:t>
            </a:r>
            <a:r>
              <a:rPr lang="cs-CZ" i="1" dirty="0">
                <a:solidFill>
                  <a:srgbClr val="00B050"/>
                </a:solidFill>
              </a:rPr>
              <a:t>n. </a:t>
            </a:r>
            <a:r>
              <a:rPr lang="cs-CZ" i="1" dirty="0" err="1">
                <a:solidFill>
                  <a:srgbClr val="00B050"/>
                </a:solidFill>
              </a:rPr>
              <a:t>spinalis</a:t>
            </a:r>
            <a:r>
              <a:rPr lang="cs-CZ" i="1" dirty="0">
                <a:solidFill>
                  <a:srgbClr val="00B050"/>
                </a:solidFill>
              </a:rPr>
              <a:t> n. V</a:t>
            </a:r>
            <a:r>
              <a:rPr lang="cs-CZ" dirty="0">
                <a:solidFill>
                  <a:srgbClr val="00B050"/>
                </a:solidFill>
              </a:rPr>
              <a:t>, </a:t>
            </a:r>
            <a:r>
              <a:rPr lang="cs-CZ" i="1" dirty="0">
                <a:solidFill>
                  <a:srgbClr val="00B050"/>
                </a:solidFill>
              </a:rPr>
              <a:t>n. nervi VII</a:t>
            </a:r>
            <a:r>
              <a:rPr lang="cs-CZ" dirty="0">
                <a:solidFill>
                  <a:srgbClr val="00B050"/>
                </a:solidFill>
              </a:rPr>
              <a:t>, </a:t>
            </a:r>
          </a:p>
          <a:p>
            <a:r>
              <a:rPr lang="cs-CZ" dirty="0">
                <a:solidFill>
                  <a:srgbClr val="00B050"/>
                </a:solidFill>
              </a:rPr>
              <a:t>	               </a:t>
            </a:r>
            <a:r>
              <a:rPr lang="cs-CZ" dirty="0" err="1">
                <a:solidFill>
                  <a:srgbClr val="00B050"/>
                </a:solidFill>
              </a:rPr>
              <a:t>intrapontinních</a:t>
            </a:r>
            <a:r>
              <a:rPr lang="cs-CZ" dirty="0">
                <a:solidFill>
                  <a:srgbClr val="00B050"/>
                </a:solidFill>
              </a:rPr>
              <a:t> vláken nebo kmenů n. V / n. VII</a:t>
            </a:r>
          </a:p>
        </p:txBody>
      </p:sp>
    </p:spTree>
    <p:extLst>
      <p:ext uri="{BB962C8B-B14F-4D97-AF65-F5344CB8AC3E}">
        <p14:creationId xmlns:p14="http://schemas.microsoft.com/office/powerpoint/2010/main" val="2942167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D4FB22-7F06-464D-8AAD-FF0241F96FC1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Herpes zoster ophthalmicus</a:t>
            </a:r>
          </a:p>
        </p:txBody>
      </p:sp>
      <p:pic>
        <p:nvPicPr>
          <p:cNvPr id="6" name="Obrázek 5" descr="Obsah obrázku osoba, zavřít&#10;&#10;Popis byl vytvořen automaticky">
            <a:extLst>
              <a:ext uri="{FF2B5EF4-FFF2-40B4-BE49-F238E27FC236}">
                <a16:creationId xmlns:a16="http://schemas.microsoft.com/office/drawing/2014/main" id="{F7FE3E08-A058-43ED-81ED-A98903DB6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r="-1" b="1590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2740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9E58CA2-5DFB-467D-8D46-B5A884C3D362}"/>
              </a:ext>
            </a:extLst>
          </p:cNvPr>
          <p:cNvSpPr txBox="1"/>
          <p:nvPr/>
        </p:nvSpPr>
        <p:spPr>
          <a:xfrm>
            <a:off x="247207" y="39481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PŘEHLED VĚTVÍ N. OPHTHALMICUS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E69C08F-D071-4C2A-89F7-CE5BCAEA1A42}"/>
              </a:ext>
            </a:extLst>
          </p:cNvPr>
          <p:cNvSpPr txBox="1"/>
          <p:nvPr/>
        </p:nvSpPr>
        <p:spPr>
          <a:xfrm>
            <a:off x="247207" y="969605"/>
            <a:ext cx="738612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1.</a:t>
            </a:r>
            <a:r>
              <a:rPr lang="cs-CZ" b="1" i="1" dirty="0">
                <a:solidFill>
                  <a:srgbClr val="00B050"/>
                </a:solidFill>
              </a:rPr>
              <a:t>  </a:t>
            </a:r>
            <a:r>
              <a:rPr lang="cs-CZ" b="1" i="1" dirty="0" err="1">
                <a:solidFill>
                  <a:srgbClr val="00B050"/>
                </a:solidFill>
              </a:rPr>
              <a:t>Ramus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meningeus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recurrens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/ </a:t>
            </a:r>
            <a:r>
              <a:rPr lang="cs-CZ" b="1" i="1" dirty="0" err="1">
                <a:solidFill>
                  <a:srgbClr val="00B050"/>
                </a:solidFill>
              </a:rPr>
              <a:t>ramus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tentorius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(</a:t>
            </a:r>
            <a:r>
              <a:rPr lang="cs-CZ" b="1" i="1" dirty="0" err="1">
                <a:solidFill>
                  <a:srgbClr val="00B050"/>
                </a:solidFill>
              </a:rPr>
              <a:t>tentorii</a:t>
            </a:r>
            <a:r>
              <a:rPr lang="cs-CZ" b="1" dirty="0">
                <a:solidFill>
                  <a:srgbClr val="00B050"/>
                </a:solidFill>
              </a:rPr>
              <a:t>) </a:t>
            </a:r>
          </a:p>
          <a:p>
            <a:r>
              <a:rPr lang="cs-CZ" b="1" dirty="0">
                <a:solidFill>
                  <a:srgbClr val="00B050"/>
                </a:solidFill>
              </a:rPr>
              <a:t>2.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lacrimalis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nervo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zygomatico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3.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frontalis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supraorbitalis</a:t>
            </a:r>
            <a:endParaRPr lang="cs-CZ" sz="1600" i="1" dirty="0">
              <a:solidFill>
                <a:srgbClr val="00B05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lateralis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medialis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supratrochlearis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4. 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nasociliaris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r. </a:t>
            </a:r>
            <a:r>
              <a:rPr lang="cs-CZ" sz="1600" i="1" dirty="0" err="1">
                <a:solidFill>
                  <a:srgbClr val="00B050"/>
                </a:solidFill>
              </a:rPr>
              <a:t>communicans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cum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ganglio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ciliari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(</a:t>
            </a:r>
            <a:r>
              <a:rPr lang="cs-CZ" sz="1600" i="1" dirty="0">
                <a:solidFill>
                  <a:srgbClr val="00B050"/>
                </a:solidFill>
              </a:rPr>
              <a:t>radix </a:t>
            </a:r>
            <a:r>
              <a:rPr lang="cs-CZ" sz="1600" i="1" dirty="0" err="1">
                <a:solidFill>
                  <a:srgbClr val="00B050"/>
                </a:solidFill>
              </a:rPr>
              <a:t>sensoria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/ </a:t>
            </a:r>
            <a:r>
              <a:rPr lang="cs-CZ" sz="1600" i="1" dirty="0" err="1">
                <a:solidFill>
                  <a:srgbClr val="00B050"/>
                </a:solidFill>
              </a:rPr>
              <a:t>nasociliaris</a:t>
            </a:r>
            <a:r>
              <a:rPr lang="cs-CZ" sz="1600" i="1" dirty="0">
                <a:solidFill>
                  <a:srgbClr val="00B050"/>
                </a:solidFill>
              </a:rPr>
              <a:t> ganglii </a:t>
            </a:r>
            <a:r>
              <a:rPr lang="cs-CZ" sz="1600" i="1" dirty="0" err="1">
                <a:solidFill>
                  <a:srgbClr val="00B050"/>
                </a:solidFill>
              </a:rPr>
              <a:t>ciliaris</a:t>
            </a:r>
            <a:r>
              <a:rPr lang="cs-CZ" sz="1600" dirty="0">
                <a:solidFill>
                  <a:srgbClr val="00B05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00B050"/>
                </a:solidFill>
              </a:rPr>
              <a:t>nn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ciliares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longi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posterior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meningeus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anterior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ethmoidales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anterior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interni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laterales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nasales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mediales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>
                <a:solidFill>
                  <a:srgbClr val="00B050"/>
                </a:solidFill>
              </a:rPr>
              <a:t>r. </a:t>
            </a:r>
            <a:r>
              <a:rPr lang="cs-CZ" sz="1400" i="1" dirty="0" err="1">
                <a:solidFill>
                  <a:srgbClr val="00B050"/>
                </a:solidFill>
              </a:rPr>
              <a:t>nasalis</a:t>
            </a:r>
            <a:r>
              <a:rPr lang="cs-CZ" sz="1400" i="1" dirty="0">
                <a:solidFill>
                  <a:srgbClr val="00B050"/>
                </a:solidFill>
              </a:rPr>
              <a:t> </a:t>
            </a:r>
            <a:r>
              <a:rPr lang="cs-CZ" sz="1400" i="1" dirty="0" err="1">
                <a:solidFill>
                  <a:srgbClr val="00B050"/>
                </a:solidFill>
              </a:rPr>
              <a:t>externus</a:t>
            </a:r>
            <a:endParaRPr lang="cs-CZ" sz="14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n. </a:t>
            </a:r>
            <a:r>
              <a:rPr lang="cs-CZ" sz="1600" i="1" dirty="0" err="1">
                <a:solidFill>
                  <a:srgbClr val="00B050"/>
                </a:solidFill>
              </a:rPr>
              <a:t>infratrochlearis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i="1" dirty="0" err="1">
                <a:solidFill>
                  <a:srgbClr val="00B050"/>
                </a:solidFill>
              </a:rPr>
              <a:t>rr</a:t>
            </a:r>
            <a:r>
              <a:rPr lang="cs-CZ" sz="1400" i="1" dirty="0">
                <a:solidFill>
                  <a:srgbClr val="00B050"/>
                </a:solidFill>
              </a:rPr>
              <a:t>. </a:t>
            </a:r>
            <a:r>
              <a:rPr lang="cs-CZ" sz="1400" i="1" dirty="0" err="1">
                <a:solidFill>
                  <a:srgbClr val="00B050"/>
                </a:solidFill>
              </a:rPr>
              <a:t>palpebrales</a:t>
            </a:r>
            <a:endParaRPr lang="cs-CZ" sz="1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85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AC8D6CE-0C6D-4515-9F49-D23565E70029}"/>
              </a:ext>
            </a:extLst>
          </p:cNvPr>
          <p:cNvSpPr txBox="1"/>
          <p:nvPr/>
        </p:nvSpPr>
        <p:spPr>
          <a:xfrm>
            <a:off x="247207" y="323273"/>
            <a:ext cx="238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chemeClr val="accent2"/>
                </a:solidFill>
              </a:rPr>
              <a:t>Nervus</a:t>
            </a:r>
            <a:r>
              <a:rPr lang="cs-CZ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 err="1">
                <a:solidFill>
                  <a:schemeClr val="accent2"/>
                </a:solidFill>
              </a:rPr>
              <a:t>maxillaris</a:t>
            </a:r>
            <a:endParaRPr lang="cs-CZ" sz="2400" b="1" dirty="0">
              <a:solidFill>
                <a:schemeClr val="accent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C40445-F202-4CA6-8DA5-92F5DC6C7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94" y="865732"/>
            <a:ext cx="6798505" cy="54519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D825AD-0325-435C-9F91-BA314A5A953D}"/>
              </a:ext>
            </a:extLst>
          </p:cNvPr>
          <p:cNvSpPr txBox="1"/>
          <p:nvPr/>
        </p:nvSpPr>
        <p:spPr>
          <a:xfrm>
            <a:off x="142755" y="937202"/>
            <a:ext cx="538442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2"/>
                </a:solidFill>
              </a:rPr>
              <a:t>2. větev trojklaného nervu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2"/>
                </a:solidFill>
              </a:rPr>
              <a:t>probíhá v laterální stěně </a:t>
            </a:r>
            <a:r>
              <a:rPr lang="cs-CZ" i="1" dirty="0">
                <a:solidFill>
                  <a:schemeClr val="accent2"/>
                </a:solidFill>
              </a:rPr>
              <a:t>sinus </a:t>
            </a:r>
            <a:r>
              <a:rPr lang="cs-CZ" i="1" dirty="0" err="1">
                <a:solidFill>
                  <a:schemeClr val="accent2"/>
                </a:solidFill>
              </a:rPr>
              <a:t>cavernosus</a:t>
            </a:r>
            <a:r>
              <a:rPr lang="cs-CZ" i="1" dirty="0">
                <a:solidFill>
                  <a:schemeClr val="accent2"/>
                </a:solidFill>
              </a:rPr>
              <a:t>, </a:t>
            </a:r>
          </a:p>
          <a:p>
            <a:r>
              <a:rPr lang="cs-CZ" i="1" dirty="0">
                <a:solidFill>
                  <a:schemeClr val="accent2"/>
                </a:solidFill>
              </a:rPr>
              <a:t>      </a:t>
            </a:r>
            <a:r>
              <a:rPr lang="cs-CZ" b="1" dirty="0">
                <a:solidFill>
                  <a:schemeClr val="accent2"/>
                </a:solidFill>
              </a:rPr>
              <a:t>přechází přes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foramen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rotundum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dirty="0">
                <a:solidFill>
                  <a:schemeClr val="accent2"/>
                </a:solidFill>
              </a:rPr>
              <a:t>do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fossa</a:t>
            </a:r>
            <a:endParaRPr lang="cs-CZ" b="1" i="1" dirty="0">
              <a:solidFill>
                <a:schemeClr val="accent2"/>
              </a:solidFill>
            </a:endParaRPr>
          </a:p>
          <a:p>
            <a:r>
              <a:rPr lang="cs-CZ" b="1" i="1" dirty="0">
                <a:solidFill>
                  <a:schemeClr val="accent2"/>
                </a:solidFill>
              </a:rPr>
              <a:t>      </a:t>
            </a:r>
            <a:r>
              <a:rPr lang="cs-CZ" b="1" i="1" dirty="0" err="1">
                <a:solidFill>
                  <a:schemeClr val="accent2"/>
                </a:solidFill>
              </a:rPr>
              <a:t>pterygopalatina</a:t>
            </a:r>
            <a:r>
              <a:rPr lang="cs-CZ" dirty="0">
                <a:solidFill>
                  <a:schemeClr val="accent2"/>
                </a:solidFill>
              </a:rPr>
              <a:t>, kde se větví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accent2"/>
                </a:solidFill>
              </a:rPr>
              <a:t>somatosenzoricky</a:t>
            </a:r>
            <a:r>
              <a:rPr lang="cs-CZ" dirty="0">
                <a:solidFill>
                  <a:schemeClr val="accent2"/>
                </a:solidFill>
              </a:rPr>
              <a:t> zásobuje: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chemeClr val="accent2"/>
                </a:solidFill>
              </a:rPr>
              <a:t>dura</a:t>
            </a:r>
            <a:r>
              <a:rPr lang="cs-CZ" b="1" i="1" dirty="0">
                <a:solidFill>
                  <a:schemeClr val="accent2"/>
                </a:solidFill>
              </a:rPr>
              <a:t> mater </a:t>
            </a:r>
            <a:r>
              <a:rPr lang="cs-CZ" b="1" dirty="0">
                <a:solidFill>
                  <a:schemeClr val="accent2"/>
                </a:solidFill>
              </a:rPr>
              <a:t>ve </a:t>
            </a:r>
            <a:r>
              <a:rPr lang="cs-CZ" b="1" i="1" dirty="0" err="1">
                <a:solidFill>
                  <a:schemeClr val="accent2"/>
                </a:solidFill>
              </a:rPr>
              <a:t>fossa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cranii</a:t>
            </a:r>
            <a:r>
              <a:rPr lang="cs-CZ" b="1" i="1" dirty="0">
                <a:solidFill>
                  <a:schemeClr val="accent2"/>
                </a:solidFill>
              </a:rPr>
              <a:t> media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kůži tváře od oční štěrbiny po ústní štěrbinu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sliznici horní poloviny tváře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sliznici </a:t>
            </a:r>
            <a:r>
              <a:rPr lang="cs-CZ" b="1" i="1" dirty="0">
                <a:solidFill>
                  <a:schemeClr val="accent2"/>
                </a:solidFill>
              </a:rPr>
              <a:t>sinus </a:t>
            </a:r>
            <a:r>
              <a:rPr lang="cs-CZ" b="1" i="1" dirty="0" err="1">
                <a:solidFill>
                  <a:schemeClr val="accent2"/>
                </a:solidFill>
              </a:rPr>
              <a:t>maxillaris</a:t>
            </a:r>
            <a:r>
              <a:rPr lang="cs-CZ" b="1" dirty="0">
                <a:solidFill>
                  <a:schemeClr val="accent2"/>
                </a:solidFill>
              </a:rPr>
              <a:t>, zadních 2/3 nosní dutiny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sliznici patra, </a:t>
            </a:r>
            <a:r>
              <a:rPr lang="cs-CZ" b="1" i="1" dirty="0" err="1">
                <a:solidFill>
                  <a:schemeClr val="accent2"/>
                </a:solidFill>
              </a:rPr>
              <a:t>isthmus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faucium</a:t>
            </a:r>
            <a:r>
              <a:rPr lang="cs-CZ" b="1" dirty="0">
                <a:solidFill>
                  <a:schemeClr val="accent2"/>
                </a:solidFill>
              </a:rPr>
              <a:t>, </a:t>
            </a:r>
            <a:r>
              <a:rPr lang="cs-CZ" b="1" dirty="0" err="1">
                <a:solidFill>
                  <a:schemeClr val="accent2"/>
                </a:solidFill>
              </a:rPr>
              <a:t>nasopharyngu</a:t>
            </a:r>
            <a:endParaRPr lang="cs-CZ" b="1" dirty="0">
              <a:solidFill>
                <a:schemeClr val="accent2"/>
              </a:solidFill>
            </a:endParaRPr>
          </a:p>
          <a:p>
            <a:pPr marL="268288"/>
            <a:r>
              <a:rPr lang="cs-CZ" b="1" dirty="0">
                <a:solidFill>
                  <a:schemeClr val="accent2"/>
                </a:solidFill>
              </a:rPr>
              <a:t>     a přilehlou část Eustachovy trubice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accent2"/>
                </a:solidFill>
              </a:rPr>
              <a:t>horní čelist a horní zuby</a:t>
            </a:r>
          </a:p>
        </p:txBody>
      </p:sp>
    </p:spTree>
    <p:extLst>
      <p:ext uri="{BB962C8B-B14F-4D97-AF65-F5344CB8AC3E}">
        <p14:creationId xmlns:p14="http://schemas.microsoft.com/office/powerpoint/2010/main" val="1400573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93D81B8-71C5-4D84-8F06-D6A05ADF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2" y="332241"/>
            <a:ext cx="10906256" cy="61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44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A20664C-0E44-42EE-B447-2EE5E2416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53" y="576262"/>
            <a:ext cx="6360547" cy="5705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342C68-5B4B-4B7B-A861-3CC57B0A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48"/>
            <a:ext cx="5813847" cy="59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7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87AED7-91D8-4834-8F7D-D18527EC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3" y="824346"/>
            <a:ext cx="8801114" cy="52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48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577E2E-9EEA-44D7-BC7A-7A883896F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5991"/>
            <a:ext cx="6345757" cy="3989500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E1A8CF3C-8CA8-4C60-B717-65A607DDB91C}"/>
              </a:ext>
            </a:extLst>
          </p:cNvPr>
          <p:cNvGrpSpPr/>
          <p:nvPr/>
        </p:nvGrpSpPr>
        <p:grpSpPr>
          <a:xfrm>
            <a:off x="6345756" y="1209480"/>
            <a:ext cx="5791199" cy="4439040"/>
            <a:chOff x="6255806" y="1137206"/>
            <a:chExt cx="5791199" cy="443904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7D05EC4-10C5-423F-B4CF-9BAE87A0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806" y="1137206"/>
              <a:ext cx="5791199" cy="443904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25366F2C-D9D8-4511-A0BC-01FF0C8259EB}"/>
                </a:ext>
              </a:extLst>
            </p:cNvPr>
            <p:cNvSpPr/>
            <p:nvPr/>
          </p:nvSpPr>
          <p:spPr>
            <a:xfrm>
              <a:off x="6255806" y="2844799"/>
              <a:ext cx="255830" cy="757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2809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252EBC-50D5-4C0B-9F6F-0753F049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8" y="728310"/>
            <a:ext cx="5122251" cy="559637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551394-50C5-4076-B9BE-48754CF9B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19" y="1299853"/>
            <a:ext cx="6776381" cy="44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5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4A2791-B3A1-425B-BF6C-FD4CA899E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272"/>
            <a:ext cx="6064697" cy="67194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1684669-01A9-4E97-9D7A-FEBE9AA7A909}"/>
              </a:ext>
            </a:extLst>
          </p:cNvPr>
          <p:cNvSpPr txBox="1"/>
          <p:nvPr/>
        </p:nvSpPr>
        <p:spPr>
          <a:xfrm>
            <a:off x="302626" y="280376"/>
            <a:ext cx="5172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Perkutánní zákroky na ganglion </a:t>
            </a:r>
            <a:r>
              <a:rPr lang="cs-CZ" sz="2400" b="1" dirty="0" err="1">
                <a:solidFill>
                  <a:srgbClr val="0070C0"/>
                </a:solidFill>
              </a:rPr>
              <a:t>Gasseri</a:t>
            </a:r>
            <a:endParaRPr lang="cs-CZ" sz="2400" b="1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870808-7A11-4A43-9463-C8B23AB44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3" y="891309"/>
            <a:ext cx="5510214" cy="58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98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9FFCC63-BA80-4CF3-9B7F-A45A9B89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3" y="860939"/>
            <a:ext cx="3697382" cy="57654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A2964D-698C-4A49-B08A-A856A9B8E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52" y="860939"/>
            <a:ext cx="7046857" cy="57648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AF7BE20-D4F1-437A-90B0-26D21BCDE3BA}"/>
              </a:ext>
            </a:extLst>
          </p:cNvPr>
          <p:cNvSpPr txBox="1"/>
          <p:nvPr/>
        </p:nvSpPr>
        <p:spPr>
          <a:xfrm>
            <a:off x="302626" y="280376"/>
            <a:ext cx="552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Neurochirurgická dekomprese kmene n. V</a:t>
            </a:r>
          </a:p>
        </p:txBody>
      </p:sp>
    </p:spTree>
    <p:extLst>
      <p:ext uri="{BB962C8B-B14F-4D97-AF65-F5344CB8AC3E}">
        <p14:creationId xmlns:p14="http://schemas.microsoft.com/office/powerpoint/2010/main" val="640448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74E6DF2-BE9A-415C-A1C4-806A895A3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44" y="64654"/>
            <a:ext cx="7750421" cy="672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31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1E63843-644D-4B7B-B23B-E6E3567BE9FC}"/>
              </a:ext>
            </a:extLst>
          </p:cNvPr>
          <p:cNvSpPr txBox="1"/>
          <p:nvPr/>
        </p:nvSpPr>
        <p:spPr>
          <a:xfrm>
            <a:off x="247207" y="309977"/>
            <a:ext cx="413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2"/>
                </a:solidFill>
              </a:rPr>
              <a:t>PŘEHLED VĚTVÍ N. MAXILLARIS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F9F5FBB-4C38-4CC1-8193-788E7FE7B491}"/>
              </a:ext>
            </a:extLst>
          </p:cNvPr>
          <p:cNvSpPr txBox="1"/>
          <p:nvPr/>
        </p:nvSpPr>
        <p:spPr>
          <a:xfrm>
            <a:off x="247207" y="771642"/>
            <a:ext cx="7899920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2"/>
                </a:solidFill>
              </a:rPr>
              <a:t>1.  </a:t>
            </a:r>
            <a:r>
              <a:rPr lang="cs-CZ" sz="1600" b="1" i="1" dirty="0">
                <a:solidFill>
                  <a:schemeClr val="accent2"/>
                </a:solidFill>
              </a:rPr>
              <a:t>R. </a:t>
            </a:r>
            <a:r>
              <a:rPr lang="cs-CZ" sz="1600" b="1" i="1" dirty="0" err="1">
                <a:solidFill>
                  <a:schemeClr val="accent2"/>
                </a:solidFill>
              </a:rPr>
              <a:t>meningeus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</a:p>
          <a:p>
            <a:r>
              <a:rPr lang="cs-CZ" sz="1600" b="1" dirty="0">
                <a:solidFill>
                  <a:schemeClr val="accent2"/>
                </a:solidFill>
              </a:rPr>
              <a:t>2.  </a:t>
            </a:r>
            <a:r>
              <a:rPr lang="cs-CZ" sz="1600" b="1" i="1" dirty="0" err="1">
                <a:solidFill>
                  <a:schemeClr val="accent2"/>
                </a:solidFill>
              </a:rPr>
              <a:t>Rr</a:t>
            </a:r>
            <a:r>
              <a:rPr lang="cs-CZ" sz="1600" b="1" i="1" dirty="0">
                <a:solidFill>
                  <a:schemeClr val="accent2"/>
                </a:solidFill>
              </a:rPr>
              <a:t>. </a:t>
            </a:r>
            <a:r>
              <a:rPr lang="cs-CZ" sz="1600" b="1" i="1" dirty="0" err="1">
                <a:solidFill>
                  <a:schemeClr val="accent2"/>
                </a:solidFill>
              </a:rPr>
              <a:t>ganglionares</a:t>
            </a:r>
            <a:r>
              <a:rPr lang="cs-CZ" sz="1600" b="1" i="1" dirty="0">
                <a:solidFill>
                  <a:schemeClr val="accent2"/>
                </a:solidFill>
              </a:rPr>
              <a:t> ad ganglion </a:t>
            </a:r>
            <a:r>
              <a:rPr lang="cs-CZ" sz="1600" b="1" i="1" dirty="0" err="1">
                <a:solidFill>
                  <a:schemeClr val="accent2"/>
                </a:solidFill>
              </a:rPr>
              <a:t>pterygopalatinum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  <a:r>
              <a:rPr lang="cs-CZ" sz="1600" b="1" dirty="0">
                <a:solidFill>
                  <a:schemeClr val="accent2"/>
                </a:solidFill>
              </a:rPr>
              <a:t>/</a:t>
            </a:r>
            <a:r>
              <a:rPr lang="cs-CZ" sz="1600" b="1" i="1" dirty="0">
                <a:solidFill>
                  <a:schemeClr val="accent2"/>
                </a:solidFill>
              </a:rPr>
              <a:t> radix </a:t>
            </a:r>
            <a:r>
              <a:rPr lang="cs-CZ" sz="1600" b="1" i="1" dirty="0" err="1">
                <a:solidFill>
                  <a:schemeClr val="accent2"/>
                </a:solidFill>
              </a:rPr>
              <a:t>sensoria</a:t>
            </a:r>
            <a:r>
              <a:rPr lang="cs-CZ" sz="1600" b="1" i="1" dirty="0">
                <a:solidFill>
                  <a:schemeClr val="accent2"/>
                </a:solidFill>
              </a:rPr>
              <a:t> ganglii </a:t>
            </a:r>
            <a:r>
              <a:rPr lang="cs-CZ" sz="1600" b="1" i="1" dirty="0" err="1">
                <a:solidFill>
                  <a:schemeClr val="accent2"/>
                </a:solidFill>
              </a:rPr>
              <a:t>pterygopalatini</a:t>
            </a:r>
            <a:endParaRPr lang="cs-CZ" sz="1600" b="1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orbitales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laterales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mediales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n. </a:t>
            </a:r>
            <a:r>
              <a:rPr lang="cs-CZ" sz="1400" b="1" i="1" dirty="0" err="1">
                <a:solidFill>
                  <a:schemeClr val="accent2"/>
                </a:solidFill>
              </a:rPr>
              <a:t>nasopalatinus</a:t>
            </a:r>
            <a:r>
              <a:rPr lang="cs-CZ" sz="1400" b="1" i="1" dirty="0">
                <a:solidFill>
                  <a:schemeClr val="accent2"/>
                </a:solidFill>
              </a:rPr>
              <a:t> (</a:t>
            </a:r>
            <a:r>
              <a:rPr lang="cs-CZ" sz="1400" b="1" i="1" dirty="0" err="1">
                <a:solidFill>
                  <a:schemeClr val="accent2"/>
                </a:solidFill>
              </a:rPr>
              <a:t>incisivus</a:t>
            </a:r>
            <a:r>
              <a:rPr lang="cs-CZ" sz="1400" b="1" i="1" dirty="0">
                <a:solidFill>
                  <a:schemeClr val="accent2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n. </a:t>
            </a:r>
            <a:r>
              <a:rPr lang="cs-CZ" sz="1400" i="1" dirty="0" err="1">
                <a:solidFill>
                  <a:schemeClr val="accent2"/>
                </a:solidFill>
              </a:rPr>
              <a:t>pharyngeus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n. </a:t>
            </a:r>
            <a:r>
              <a:rPr lang="cs-CZ" sz="1400" b="1" i="1" dirty="0" err="1">
                <a:solidFill>
                  <a:schemeClr val="accent2"/>
                </a:solidFill>
              </a:rPr>
              <a:t>palatinus</a:t>
            </a:r>
            <a:r>
              <a:rPr lang="cs-CZ" sz="1400" b="1" i="1" dirty="0">
                <a:solidFill>
                  <a:schemeClr val="accent2"/>
                </a:solidFill>
              </a:rPr>
              <a:t> major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posteriores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inferiores</a:t>
            </a:r>
            <a:endParaRPr lang="cs-CZ" sz="14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nn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palatini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minores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i="1" dirty="0" err="1">
                <a:solidFill>
                  <a:schemeClr val="accent2"/>
                </a:solidFill>
              </a:rPr>
              <a:t>rr</a:t>
            </a:r>
            <a:r>
              <a:rPr lang="cs-CZ" sz="1200" i="1" dirty="0">
                <a:solidFill>
                  <a:schemeClr val="accent2"/>
                </a:solidFill>
              </a:rPr>
              <a:t>. </a:t>
            </a:r>
            <a:r>
              <a:rPr lang="cs-CZ" sz="1200" i="1" dirty="0" err="1">
                <a:solidFill>
                  <a:schemeClr val="accent2"/>
                </a:solidFill>
              </a:rPr>
              <a:t>tonsillares</a:t>
            </a:r>
            <a:endParaRPr lang="cs-CZ" sz="1200" i="1" dirty="0">
              <a:solidFill>
                <a:schemeClr val="accent2"/>
              </a:solidFill>
            </a:endParaRPr>
          </a:p>
          <a:p>
            <a:r>
              <a:rPr lang="cs-CZ" sz="1600" b="1" dirty="0">
                <a:solidFill>
                  <a:schemeClr val="accent2"/>
                </a:solidFill>
              </a:rPr>
              <a:t>3.  </a:t>
            </a:r>
            <a:r>
              <a:rPr lang="cs-CZ" sz="1600" b="1" i="1" dirty="0">
                <a:solidFill>
                  <a:schemeClr val="accent2"/>
                </a:solidFill>
              </a:rPr>
              <a:t>N. </a:t>
            </a:r>
            <a:r>
              <a:rPr lang="cs-CZ" sz="1600" b="1" i="1" dirty="0" err="1">
                <a:solidFill>
                  <a:schemeClr val="accent2"/>
                </a:solidFill>
              </a:rPr>
              <a:t>zygomaticus</a:t>
            </a:r>
            <a:r>
              <a:rPr lang="cs-CZ" sz="16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communicans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cum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nervo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lacrimali</a:t>
            </a:r>
            <a:endParaRPr lang="cs-CZ" sz="14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zygomaticotemporalis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chemeClr val="accent2"/>
                </a:solidFill>
              </a:rPr>
              <a:t>r. </a:t>
            </a:r>
            <a:r>
              <a:rPr lang="cs-CZ" sz="1400" i="1" dirty="0" err="1">
                <a:solidFill>
                  <a:schemeClr val="accent2"/>
                </a:solidFill>
              </a:rPr>
              <a:t>zygomaticofacialis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r>
              <a:rPr lang="cs-CZ" sz="1600" b="1" dirty="0">
                <a:solidFill>
                  <a:schemeClr val="accent2"/>
                </a:solidFill>
              </a:rPr>
              <a:t>4.  </a:t>
            </a:r>
            <a:r>
              <a:rPr lang="cs-CZ" sz="1600" b="1" i="1" dirty="0">
                <a:solidFill>
                  <a:schemeClr val="accent2"/>
                </a:solidFill>
              </a:rPr>
              <a:t>N. </a:t>
            </a:r>
            <a:r>
              <a:rPr lang="cs-CZ" sz="1600" b="1" i="1" dirty="0" err="1">
                <a:solidFill>
                  <a:schemeClr val="accent2"/>
                </a:solidFill>
              </a:rPr>
              <a:t>infraorbitalis</a:t>
            </a:r>
            <a:endParaRPr lang="cs-CZ" sz="1600" b="1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rr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alveolares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superiores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posteriores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chemeClr val="accent2"/>
                </a:solidFill>
              </a:rPr>
              <a:t>r. </a:t>
            </a:r>
            <a:r>
              <a:rPr lang="cs-CZ" sz="1400" b="1" i="1" dirty="0" err="1">
                <a:solidFill>
                  <a:schemeClr val="accent2"/>
                </a:solidFill>
              </a:rPr>
              <a:t>alveolaris</a:t>
            </a:r>
            <a:r>
              <a:rPr lang="cs-CZ" sz="1400" b="1" i="1" dirty="0">
                <a:solidFill>
                  <a:schemeClr val="accent2"/>
                </a:solidFill>
              </a:rPr>
              <a:t> superior </a:t>
            </a:r>
            <a:r>
              <a:rPr lang="cs-CZ" sz="1400" b="1" i="1" dirty="0" err="1">
                <a:solidFill>
                  <a:schemeClr val="accent2"/>
                </a:solidFill>
              </a:rPr>
              <a:t>medius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chemeClr val="accent2"/>
                </a:solidFill>
              </a:rPr>
              <a:t>rr</a:t>
            </a:r>
            <a:r>
              <a:rPr lang="cs-CZ" sz="1400" b="1" i="1" dirty="0">
                <a:solidFill>
                  <a:schemeClr val="accent2"/>
                </a:solidFill>
              </a:rPr>
              <a:t>. </a:t>
            </a:r>
            <a:r>
              <a:rPr lang="cs-CZ" sz="1400" b="1" i="1" dirty="0" err="1">
                <a:solidFill>
                  <a:schemeClr val="accent2"/>
                </a:solidFill>
              </a:rPr>
              <a:t>alveolares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superiores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  <a:r>
              <a:rPr lang="cs-CZ" sz="1400" b="1" i="1" dirty="0" err="1">
                <a:solidFill>
                  <a:schemeClr val="accent2"/>
                </a:solidFill>
              </a:rPr>
              <a:t>anteriores</a:t>
            </a:r>
            <a:r>
              <a:rPr lang="cs-CZ" sz="1400" b="1" i="1" dirty="0">
                <a:solidFill>
                  <a:schemeClr val="accent2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b="1" i="1" dirty="0">
                <a:solidFill>
                  <a:schemeClr val="accent2"/>
                </a:solidFill>
              </a:rPr>
              <a:t>plexus </a:t>
            </a:r>
            <a:r>
              <a:rPr lang="cs-CZ" sz="1200" b="1" i="1" dirty="0" err="1">
                <a:solidFill>
                  <a:schemeClr val="accent2"/>
                </a:solidFill>
              </a:rPr>
              <a:t>dentalis</a:t>
            </a:r>
            <a:r>
              <a:rPr lang="cs-CZ" sz="1200" b="1" i="1" dirty="0">
                <a:solidFill>
                  <a:schemeClr val="accent2"/>
                </a:solidFill>
              </a:rPr>
              <a:t> superior</a:t>
            </a:r>
          </a:p>
          <a:p>
            <a:pPr marL="1074738" indent="-179388">
              <a:buFontTx/>
              <a:buChar char="-"/>
            </a:pPr>
            <a:r>
              <a:rPr lang="cs-CZ" sz="1100" i="1" dirty="0" err="1">
                <a:solidFill>
                  <a:schemeClr val="accent2"/>
                </a:solidFill>
              </a:rPr>
              <a:t>rr</a:t>
            </a:r>
            <a:r>
              <a:rPr lang="cs-CZ" sz="1100" i="1" dirty="0">
                <a:solidFill>
                  <a:schemeClr val="accent2"/>
                </a:solidFill>
              </a:rPr>
              <a:t>. </a:t>
            </a:r>
            <a:r>
              <a:rPr lang="cs-CZ" sz="1100" i="1" dirty="0" err="1">
                <a:solidFill>
                  <a:schemeClr val="accent2"/>
                </a:solidFill>
              </a:rPr>
              <a:t>dentales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  <a:r>
              <a:rPr lang="cs-CZ" sz="1100" i="1" dirty="0" err="1">
                <a:solidFill>
                  <a:schemeClr val="accent2"/>
                </a:solidFill>
              </a:rPr>
              <a:t>superiores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100" i="1" dirty="0" err="1">
                <a:solidFill>
                  <a:schemeClr val="accent2"/>
                </a:solidFill>
              </a:rPr>
              <a:t>rr</a:t>
            </a:r>
            <a:r>
              <a:rPr lang="cs-CZ" sz="1100" i="1" dirty="0">
                <a:solidFill>
                  <a:schemeClr val="accent2"/>
                </a:solidFill>
              </a:rPr>
              <a:t>. </a:t>
            </a:r>
            <a:r>
              <a:rPr lang="cs-CZ" sz="1100" i="1" dirty="0" err="1">
                <a:solidFill>
                  <a:schemeClr val="accent2"/>
                </a:solidFill>
              </a:rPr>
              <a:t>gingivales</a:t>
            </a:r>
            <a:r>
              <a:rPr lang="cs-CZ" sz="1100" i="1" dirty="0">
                <a:solidFill>
                  <a:schemeClr val="accent2"/>
                </a:solidFill>
              </a:rPr>
              <a:t> </a:t>
            </a:r>
            <a:r>
              <a:rPr lang="cs-CZ" sz="1100" i="1" dirty="0" err="1">
                <a:solidFill>
                  <a:schemeClr val="accent2"/>
                </a:solidFill>
              </a:rPr>
              <a:t>superiores</a:t>
            </a:r>
            <a:endParaRPr lang="cs-CZ" sz="1100" i="1" dirty="0">
              <a:solidFill>
                <a:schemeClr val="accent2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palpabrales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inferiores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externi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nasales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interni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 err="1">
                <a:solidFill>
                  <a:schemeClr val="accent2"/>
                </a:solidFill>
              </a:rPr>
              <a:t>rr</a:t>
            </a:r>
            <a:r>
              <a:rPr lang="cs-CZ" sz="1400" i="1" dirty="0">
                <a:solidFill>
                  <a:schemeClr val="accent2"/>
                </a:solidFill>
              </a:rPr>
              <a:t>. </a:t>
            </a:r>
            <a:r>
              <a:rPr lang="cs-CZ" sz="1400" i="1" dirty="0" err="1">
                <a:solidFill>
                  <a:schemeClr val="accent2"/>
                </a:solidFill>
              </a:rPr>
              <a:t>labiales</a:t>
            </a:r>
            <a:r>
              <a:rPr lang="cs-CZ" sz="1400" i="1" dirty="0">
                <a:solidFill>
                  <a:schemeClr val="accent2"/>
                </a:solidFill>
              </a:rPr>
              <a:t> </a:t>
            </a:r>
            <a:r>
              <a:rPr lang="cs-CZ" sz="1400" i="1" dirty="0" err="1">
                <a:solidFill>
                  <a:schemeClr val="accent2"/>
                </a:solidFill>
              </a:rPr>
              <a:t>superiores</a:t>
            </a:r>
            <a:endParaRPr lang="cs-CZ" sz="14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1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B55F3C-E774-4FF4-BA2F-5D8C1FBD6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6" y="865731"/>
            <a:ext cx="6899564" cy="55329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51A384-8DA7-4B13-B54F-C6D0B183B57A}"/>
              </a:ext>
            </a:extLst>
          </p:cNvPr>
          <p:cNvSpPr txBox="1"/>
          <p:nvPr/>
        </p:nvSpPr>
        <p:spPr>
          <a:xfrm>
            <a:off x="247207" y="323273"/>
            <a:ext cx="28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F0"/>
                </a:solidFill>
              </a:rPr>
              <a:t>Nervus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mandibularis</a:t>
            </a:r>
            <a:endParaRPr lang="cs-CZ" sz="2400" b="1" dirty="0">
              <a:solidFill>
                <a:srgbClr val="00B0F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C5C451-F432-4151-87CB-7C67E664DB2B}"/>
              </a:ext>
            </a:extLst>
          </p:cNvPr>
          <p:cNvSpPr txBox="1"/>
          <p:nvPr/>
        </p:nvSpPr>
        <p:spPr>
          <a:xfrm>
            <a:off x="137114" y="865731"/>
            <a:ext cx="515532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3. větev trojklaného nervu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nejlaterálnější</a:t>
            </a:r>
            <a:r>
              <a:rPr lang="cs-CZ" dirty="0">
                <a:solidFill>
                  <a:srgbClr val="00B0F0"/>
                </a:solidFill>
              </a:rPr>
              <a:t> větev z </a:t>
            </a:r>
            <a:r>
              <a:rPr lang="cs-CZ" i="1" dirty="0">
                <a:solidFill>
                  <a:srgbClr val="00B0F0"/>
                </a:solidFill>
              </a:rPr>
              <a:t>ganglion </a:t>
            </a:r>
            <a:r>
              <a:rPr lang="cs-CZ" i="1" dirty="0" err="1">
                <a:solidFill>
                  <a:srgbClr val="00B0F0"/>
                </a:solidFill>
              </a:rPr>
              <a:t>trigeminale</a:t>
            </a:r>
            <a:endParaRPr lang="cs-CZ" i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přijímá </a:t>
            </a:r>
            <a:r>
              <a:rPr lang="cs-CZ" b="1" i="1" dirty="0">
                <a:solidFill>
                  <a:srgbClr val="00B0F0"/>
                </a:solidFill>
              </a:rPr>
              <a:t>radix </a:t>
            </a:r>
            <a:r>
              <a:rPr lang="cs-CZ" b="1" i="1" dirty="0" err="1">
                <a:solidFill>
                  <a:srgbClr val="00B0F0"/>
                </a:solidFill>
              </a:rPr>
              <a:t>motoria</a:t>
            </a:r>
            <a:endParaRPr lang="cs-CZ" b="1" i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přechází přes </a:t>
            </a:r>
            <a:r>
              <a:rPr lang="cs-CZ" b="1" i="1" dirty="0" err="1">
                <a:solidFill>
                  <a:srgbClr val="00B0F0"/>
                </a:solidFill>
              </a:rPr>
              <a:t>foramen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ovale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do </a:t>
            </a:r>
            <a:r>
              <a:rPr lang="cs-CZ" b="1" i="1" dirty="0" err="1">
                <a:solidFill>
                  <a:srgbClr val="00B0F0"/>
                </a:solidFill>
              </a:rPr>
              <a:t>fossa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i="1" dirty="0">
                <a:solidFill>
                  <a:srgbClr val="00B0F0"/>
                </a:solidFill>
              </a:rPr>
              <a:t>      </a:t>
            </a:r>
            <a:r>
              <a:rPr lang="cs-CZ" b="1" i="1" dirty="0" err="1">
                <a:solidFill>
                  <a:srgbClr val="00B0F0"/>
                </a:solidFill>
              </a:rPr>
              <a:t>infratemporalis</a:t>
            </a:r>
            <a:r>
              <a:rPr lang="cs-CZ" dirty="0">
                <a:solidFill>
                  <a:srgbClr val="00B0F0"/>
                </a:solidFill>
              </a:rPr>
              <a:t>, kde se záhy větví 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somatosenzoricky</a:t>
            </a:r>
            <a:r>
              <a:rPr lang="cs-CZ" dirty="0">
                <a:solidFill>
                  <a:srgbClr val="00B0F0"/>
                </a:solidFill>
              </a:rPr>
              <a:t> zásobuje: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i="1" dirty="0" err="1">
                <a:solidFill>
                  <a:srgbClr val="00B0F0"/>
                </a:solidFill>
              </a:rPr>
              <a:t>dura</a:t>
            </a:r>
            <a:r>
              <a:rPr lang="cs-CZ" b="1" i="1" dirty="0">
                <a:solidFill>
                  <a:srgbClr val="00B0F0"/>
                </a:solidFill>
              </a:rPr>
              <a:t> mater </a:t>
            </a:r>
            <a:r>
              <a:rPr lang="cs-CZ" b="1" dirty="0">
                <a:solidFill>
                  <a:srgbClr val="00B0F0"/>
                </a:solidFill>
              </a:rPr>
              <a:t>v okolí zadních větví </a:t>
            </a:r>
            <a:r>
              <a:rPr lang="cs-CZ" b="1" i="1" dirty="0">
                <a:solidFill>
                  <a:srgbClr val="00B0F0"/>
                </a:solidFill>
              </a:rPr>
              <a:t>a. </a:t>
            </a:r>
            <a:r>
              <a:rPr lang="cs-CZ" b="1" i="1" dirty="0" err="1">
                <a:solidFill>
                  <a:srgbClr val="00B0F0"/>
                </a:solidFill>
              </a:rPr>
              <a:t>meningea</a:t>
            </a:r>
            <a:endParaRPr lang="cs-CZ" b="1" i="1" dirty="0">
              <a:solidFill>
                <a:srgbClr val="00B0F0"/>
              </a:solidFill>
            </a:endParaRPr>
          </a:p>
          <a:p>
            <a:pPr marL="268288"/>
            <a:r>
              <a:rPr lang="cs-CZ" b="1" i="1" dirty="0">
                <a:solidFill>
                  <a:srgbClr val="00B0F0"/>
                </a:solidFill>
              </a:rPr>
              <a:t>     media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kůži v </a:t>
            </a:r>
            <a:r>
              <a:rPr lang="cs-CZ" b="1" i="1" dirty="0" err="1">
                <a:solidFill>
                  <a:srgbClr val="00B0F0"/>
                </a:solidFill>
              </a:rPr>
              <a:t>regio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temporalis</a:t>
            </a:r>
            <a:r>
              <a:rPr lang="cs-CZ" b="1" dirty="0">
                <a:solidFill>
                  <a:srgbClr val="00B0F0"/>
                </a:solidFill>
              </a:rPr>
              <a:t> a kolem mandibuly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sliznici dolní poloviny tváře, </a:t>
            </a:r>
            <a:r>
              <a:rPr lang="cs-CZ" b="1" i="1" dirty="0" err="1">
                <a:solidFill>
                  <a:srgbClr val="00B0F0"/>
                </a:solidFill>
              </a:rPr>
              <a:t>isthmus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faucium</a:t>
            </a:r>
            <a:r>
              <a:rPr lang="cs-CZ" b="1" i="1" dirty="0">
                <a:solidFill>
                  <a:srgbClr val="00B0F0"/>
                </a:solidFill>
              </a:rPr>
              <a:t>,</a:t>
            </a:r>
          </a:p>
          <a:p>
            <a:pPr marL="268288"/>
            <a:r>
              <a:rPr lang="cs-CZ" b="1" dirty="0">
                <a:solidFill>
                  <a:srgbClr val="00B0F0"/>
                </a:solidFill>
              </a:rPr>
              <a:t>      </a:t>
            </a:r>
            <a:r>
              <a:rPr lang="cs-CZ" b="1" i="1" dirty="0" err="1">
                <a:solidFill>
                  <a:srgbClr val="00B0F0"/>
                </a:solidFill>
              </a:rPr>
              <a:t>tonsilla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palatina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a spodiny ústní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sliznici předních 2/3 jazyka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mandibulu a dolní zuby</a:t>
            </a:r>
          </a:p>
          <a:p>
            <a:pPr marL="268288"/>
            <a:endParaRPr lang="cs-CZ" b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branchiomotoricky</a:t>
            </a:r>
            <a:r>
              <a:rPr lang="cs-CZ" dirty="0">
                <a:solidFill>
                  <a:srgbClr val="00B0F0"/>
                </a:solidFill>
              </a:rPr>
              <a:t> zásobuje: </a:t>
            </a:r>
          </a:p>
          <a:p>
            <a:pPr marL="534988" indent="-2667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F0"/>
                </a:solidFill>
              </a:rPr>
              <a:t>žvýkací svaly (</a:t>
            </a:r>
            <a:r>
              <a:rPr lang="cs-CZ" b="1" i="1" dirty="0">
                <a:solidFill>
                  <a:srgbClr val="00B0F0"/>
                </a:solidFill>
              </a:rPr>
              <a:t>m. </a:t>
            </a:r>
            <a:r>
              <a:rPr lang="cs-CZ" b="1" i="1" dirty="0" err="1">
                <a:solidFill>
                  <a:srgbClr val="00B0F0"/>
                </a:solidFill>
              </a:rPr>
              <a:t>masseter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i="1" dirty="0">
                <a:solidFill>
                  <a:srgbClr val="00B0F0"/>
                </a:solidFill>
              </a:rPr>
              <a:t>m. </a:t>
            </a:r>
            <a:r>
              <a:rPr lang="cs-CZ" b="1" i="1" dirty="0" err="1">
                <a:solidFill>
                  <a:srgbClr val="00B0F0"/>
                </a:solidFill>
              </a:rPr>
              <a:t>temporalis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</a:p>
          <a:p>
            <a:pPr marL="268288"/>
            <a:r>
              <a:rPr lang="cs-CZ" b="1" dirty="0">
                <a:solidFill>
                  <a:srgbClr val="00B0F0"/>
                </a:solidFill>
              </a:rPr>
              <a:t>     </a:t>
            </a:r>
            <a:r>
              <a:rPr lang="cs-CZ" b="1" i="1" dirty="0">
                <a:solidFill>
                  <a:srgbClr val="00B0F0"/>
                </a:solidFill>
              </a:rPr>
              <a:t>m. </a:t>
            </a:r>
            <a:r>
              <a:rPr lang="cs-CZ" b="1" i="1" dirty="0" err="1">
                <a:solidFill>
                  <a:srgbClr val="00B0F0"/>
                </a:solidFill>
              </a:rPr>
              <a:t>pterygoideus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medialis</a:t>
            </a:r>
            <a:r>
              <a:rPr lang="cs-CZ" b="1" i="1" dirty="0">
                <a:solidFill>
                  <a:srgbClr val="00B0F0"/>
                </a:solidFill>
              </a:rPr>
              <a:t> et </a:t>
            </a:r>
            <a:r>
              <a:rPr lang="cs-CZ" b="1" i="1" dirty="0" err="1">
                <a:solidFill>
                  <a:srgbClr val="00B0F0"/>
                </a:solidFill>
              </a:rPr>
              <a:t>lateralis</a:t>
            </a:r>
            <a:r>
              <a:rPr lang="cs-CZ" b="1" dirty="0">
                <a:solidFill>
                  <a:srgbClr val="00B0F0"/>
                </a:solidFill>
              </a:rPr>
              <a:t>) </a:t>
            </a: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B0F0"/>
                </a:solidFill>
              </a:rPr>
              <a:t>m. </a:t>
            </a:r>
            <a:r>
              <a:rPr lang="cs-CZ" b="1" i="1" dirty="0" err="1">
                <a:solidFill>
                  <a:srgbClr val="00B0F0"/>
                </a:solidFill>
              </a:rPr>
              <a:t>mylohyoideus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i="1" dirty="0" err="1">
                <a:solidFill>
                  <a:srgbClr val="00B0F0"/>
                </a:solidFill>
              </a:rPr>
              <a:t>venter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anterior</a:t>
            </a:r>
            <a:r>
              <a:rPr lang="cs-CZ" b="1" i="1" dirty="0">
                <a:solidFill>
                  <a:srgbClr val="00B0F0"/>
                </a:solidFill>
              </a:rPr>
              <a:t> m. </a:t>
            </a:r>
            <a:r>
              <a:rPr lang="cs-CZ" b="1" i="1" dirty="0" err="1">
                <a:solidFill>
                  <a:srgbClr val="00B0F0"/>
                </a:solidFill>
              </a:rPr>
              <a:t>digastrici</a:t>
            </a:r>
            <a:endParaRPr lang="cs-CZ" b="1" i="1" dirty="0">
              <a:solidFill>
                <a:srgbClr val="00B0F0"/>
              </a:solidFill>
            </a:endParaRPr>
          </a:p>
          <a:p>
            <a:pPr marL="554038" indent="-285750">
              <a:buFont typeface="Wingdings" panose="05000000000000000000" pitchFamily="2" charset="2"/>
              <a:buChar char="Ø"/>
            </a:pPr>
            <a:r>
              <a:rPr lang="cs-CZ" b="1" i="1" dirty="0">
                <a:solidFill>
                  <a:srgbClr val="00B0F0"/>
                </a:solidFill>
              </a:rPr>
              <a:t>m. tensor </a:t>
            </a:r>
            <a:r>
              <a:rPr lang="cs-CZ" b="1" i="1" dirty="0" err="1">
                <a:solidFill>
                  <a:srgbClr val="00B0F0"/>
                </a:solidFill>
              </a:rPr>
              <a:t>tympani</a:t>
            </a:r>
            <a:r>
              <a:rPr lang="cs-CZ" b="1" dirty="0">
                <a:solidFill>
                  <a:srgbClr val="00B0F0"/>
                </a:solidFill>
              </a:rPr>
              <a:t>,</a:t>
            </a:r>
            <a:r>
              <a:rPr lang="cs-CZ" b="1" i="1" dirty="0">
                <a:solidFill>
                  <a:srgbClr val="00B0F0"/>
                </a:solidFill>
              </a:rPr>
              <a:t> m. tensor </a:t>
            </a:r>
            <a:r>
              <a:rPr lang="cs-CZ" b="1" i="1" dirty="0" err="1">
                <a:solidFill>
                  <a:srgbClr val="00B0F0"/>
                </a:solidFill>
              </a:rPr>
              <a:t>veli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palatini</a:t>
            </a:r>
            <a:endParaRPr lang="cs-CZ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99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799DC850-D927-4F66-9530-2721CA366615}"/>
              </a:ext>
            </a:extLst>
          </p:cNvPr>
          <p:cNvGrpSpPr/>
          <p:nvPr/>
        </p:nvGrpSpPr>
        <p:grpSpPr>
          <a:xfrm>
            <a:off x="4581525" y="381000"/>
            <a:ext cx="7534276" cy="5810249"/>
            <a:chOff x="6421572" y="235131"/>
            <a:chExt cx="5039265" cy="399149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FB80404-8EE1-446C-AADF-8D5EA583F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72" y="235131"/>
              <a:ext cx="5039265" cy="399149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EEC9BC9D-8B44-4269-B370-BE29DFA3889C}"/>
                </a:ext>
              </a:extLst>
            </p:cNvPr>
            <p:cNvSpPr/>
            <p:nvPr/>
          </p:nvSpPr>
          <p:spPr>
            <a:xfrm>
              <a:off x="6421572" y="235131"/>
              <a:ext cx="1102634" cy="513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0A2D2CB-ABE3-4D33-8EC1-FBA95762F433}"/>
                </a:ext>
              </a:extLst>
            </p:cNvPr>
            <p:cNvSpPr/>
            <p:nvPr/>
          </p:nvSpPr>
          <p:spPr>
            <a:xfrm>
              <a:off x="9683931" y="235131"/>
              <a:ext cx="1776906" cy="322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34F9DA1-8B1D-4DDE-8F19-C6342458B6F6}"/>
              </a:ext>
            </a:extLst>
          </p:cNvPr>
          <p:cNvGrpSpPr/>
          <p:nvPr/>
        </p:nvGrpSpPr>
        <p:grpSpPr>
          <a:xfrm>
            <a:off x="152401" y="1271587"/>
            <a:ext cx="4429124" cy="4314825"/>
            <a:chOff x="5931318" y="0"/>
            <a:chExt cx="6260681" cy="6364822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92C22C0-F83A-4CA8-83E3-3BB03F0F4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04" y="0"/>
              <a:ext cx="6252595" cy="6364822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C180D16-C583-4220-A35A-BF6B6BBEAB47}"/>
                </a:ext>
              </a:extLst>
            </p:cNvPr>
            <p:cNvSpPr/>
            <p:nvPr/>
          </p:nvSpPr>
          <p:spPr>
            <a:xfrm>
              <a:off x="5931319" y="722675"/>
              <a:ext cx="1157378" cy="385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4E72C62-C995-48D6-8588-2D7B308151C5}"/>
                </a:ext>
              </a:extLst>
            </p:cNvPr>
            <p:cNvSpPr/>
            <p:nvPr/>
          </p:nvSpPr>
          <p:spPr>
            <a:xfrm>
              <a:off x="5939405" y="1708382"/>
              <a:ext cx="989598" cy="268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B84C602B-77DA-424B-8398-1E1750ACF7DE}"/>
                </a:ext>
              </a:extLst>
            </p:cNvPr>
            <p:cNvSpPr/>
            <p:nvPr/>
          </p:nvSpPr>
          <p:spPr>
            <a:xfrm>
              <a:off x="5931318" y="2713051"/>
              <a:ext cx="1266435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E5C7D17-A1F3-4B36-A72C-A764E859642E}"/>
                </a:ext>
              </a:extLst>
            </p:cNvPr>
            <p:cNvSpPr/>
            <p:nvPr/>
          </p:nvSpPr>
          <p:spPr>
            <a:xfrm>
              <a:off x="5931318" y="4915597"/>
              <a:ext cx="989598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CB414D6B-99CF-4526-9314-DA8EACF5020D}"/>
                </a:ext>
              </a:extLst>
            </p:cNvPr>
            <p:cNvSpPr/>
            <p:nvPr/>
          </p:nvSpPr>
          <p:spPr>
            <a:xfrm>
              <a:off x="5931319" y="5766757"/>
              <a:ext cx="1887220" cy="598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D9D7C48E-34CD-4AC0-A04B-6376EE1685CC}"/>
                </a:ext>
              </a:extLst>
            </p:cNvPr>
            <p:cNvSpPr/>
            <p:nvPr/>
          </p:nvSpPr>
          <p:spPr>
            <a:xfrm>
              <a:off x="9229589" y="6079943"/>
              <a:ext cx="2254939" cy="284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92936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C420C1-1858-4C79-AE1E-E695A9B7F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0"/>
            <a:ext cx="9809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60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C99A4A-754A-4C84-8C3E-6C307319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94" y="75911"/>
            <a:ext cx="7853812" cy="67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1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B204C2C-54E1-4DD2-A98A-A1324D5E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18" y="486605"/>
            <a:ext cx="9068363" cy="58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3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4D2232-ABE4-45B2-B067-1AA436653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43" y="2142684"/>
            <a:ext cx="6382641" cy="42201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44AED7-6262-4EA3-989E-B1A20A705A25}"/>
              </a:ext>
            </a:extLst>
          </p:cNvPr>
          <p:cNvSpPr txBox="1"/>
          <p:nvPr/>
        </p:nvSpPr>
        <p:spPr>
          <a:xfrm>
            <a:off x="247207" y="323273"/>
            <a:ext cx="262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F0"/>
                </a:solidFill>
              </a:rPr>
              <a:t>Masseterový</a:t>
            </a:r>
            <a:r>
              <a:rPr lang="cs-CZ" sz="2400" b="1" dirty="0">
                <a:solidFill>
                  <a:srgbClr val="00B0F0"/>
                </a:solidFill>
              </a:rPr>
              <a:t> reflex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5B2539-C076-45DC-9D5E-99CBC91D4646}"/>
              </a:ext>
            </a:extLst>
          </p:cNvPr>
          <p:cNvSpPr txBox="1"/>
          <p:nvPr/>
        </p:nvSpPr>
        <p:spPr>
          <a:xfrm>
            <a:off x="173316" y="1025237"/>
            <a:ext cx="7147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F0"/>
                </a:solidFill>
              </a:rPr>
              <a:t>diferenciální diagnostika </a:t>
            </a:r>
            <a:r>
              <a:rPr lang="cs-CZ" b="1" dirty="0">
                <a:solidFill>
                  <a:srgbClr val="00B0F0"/>
                </a:solidFill>
              </a:rPr>
              <a:t>bulbárního vs. </a:t>
            </a:r>
            <a:r>
              <a:rPr lang="cs-CZ" b="1" dirty="0" err="1">
                <a:solidFill>
                  <a:srgbClr val="00B0F0"/>
                </a:solidFill>
              </a:rPr>
              <a:t>pseudobulbárního</a:t>
            </a:r>
            <a:r>
              <a:rPr lang="cs-CZ" b="1" dirty="0">
                <a:solidFill>
                  <a:srgbClr val="00B0F0"/>
                </a:solidFill>
              </a:rPr>
              <a:t> syndromu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hyperreflexe</a:t>
            </a:r>
            <a:r>
              <a:rPr lang="cs-CZ" dirty="0">
                <a:solidFill>
                  <a:srgbClr val="00B0F0"/>
                </a:solidFill>
              </a:rPr>
              <a:t>: </a:t>
            </a:r>
            <a:r>
              <a:rPr lang="cs-CZ" dirty="0" err="1">
                <a:solidFill>
                  <a:srgbClr val="00B0F0"/>
                </a:solidFill>
              </a:rPr>
              <a:t>supranukleární</a:t>
            </a:r>
            <a:r>
              <a:rPr lang="cs-CZ" dirty="0">
                <a:solidFill>
                  <a:srgbClr val="00B0F0"/>
                </a:solidFill>
              </a:rPr>
              <a:t> poškození </a:t>
            </a:r>
            <a:r>
              <a:rPr lang="cs-CZ" i="1" dirty="0" err="1">
                <a:solidFill>
                  <a:srgbClr val="00B0F0"/>
                </a:solidFill>
              </a:rPr>
              <a:t>tractus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corticobulbaris</a:t>
            </a:r>
            <a:r>
              <a:rPr lang="cs-CZ" i="1" dirty="0">
                <a:solidFill>
                  <a:srgbClr val="00B0F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B0F0"/>
                </a:solidFill>
              </a:rPr>
              <a:t>hypo</a:t>
            </a:r>
            <a:r>
              <a:rPr lang="cs-CZ" dirty="0">
                <a:solidFill>
                  <a:srgbClr val="00B0F0"/>
                </a:solidFill>
              </a:rPr>
              <a:t>/</a:t>
            </a:r>
            <a:r>
              <a:rPr lang="cs-CZ" dirty="0" err="1">
                <a:solidFill>
                  <a:srgbClr val="00B0F0"/>
                </a:solidFill>
              </a:rPr>
              <a:t>areflexe</a:t>
            </a:r>
            <a:r>
              <a:rPr lang="cs-CZ" dirty="0">
                <a:solidFill>
                  <a:srgbClr val="00B0F0"/>
                </a:solidFill>
              </a:rPr>
              <a:t>: poškození </a:t>
            </a:r>
            <a:r>
              <a:rPr lang="cs-CZ" i="1" dirty="0">
                <a:solidFill>
                  <a:srgbClr val="00B0F0"/>
                </a:solidFill>
              </a:rPr>
              <a:t>n. </a:t>
            </a:r>
            <a:r>
              <a:rPr lang="cs-CZ" i="1" dirty="0" err="1">
                <a:solidFill>
                  <a:srgbClr val="00B0F0"/>
                </a:solidFill>
              </a:rPr>
              <a:t>mesencephalicus</a:t>
            </a:r>
            <a:r>
              <a:rPr lang="cs-CZ" i="1" dirty="0">
                <a:solidFill>
                  <a:srgbClr val="00B0F0"/>
                </a:solidFill>
              </a:rPr>
              <a:t> n. V</a:t>
            </a:r>
            <a:r>
              <a:rPr lang="cs-CZ" dirty="0">
                <a:solidFill>
                  <a:srgbClr val="00B0F0"/>
                </a:solidFill>
              </a:rPr>
              <a:t>, </a:t>
            </a:r>
            <a:r>
              <a:rPr lang="cs-CZ" i="1" dirty="0">
                <a:solidFill>
                  <a:srgbClr val="00B0F0"/>
                </a:solidFill>
              </a:rPr>
              <a:t>n. </a:t>
            </a:r>
            <a:r>
              <a:rPr lang="cs-CZ" i="1" dirty="0" err="1">
                <a:solidFill>
                  <a:srgbClr val="00B0F0"/>
                </a:solidFill>
              </a:rPr>
              <a:t>motorius</a:t>
            </a:r>
            <a:r>
              <a:rPr lang="cs-CZ" i="1" dirty="0">
                <a:solidFill>
                  <a:srgbClr val="00B0F0"/>
                </a:solidFill>
              </a:rPr>
              <a:t> n. V</a:t>
            </a:r>
            <a:r>
              <a:rPr lang="cs-CZ" dirty="0">
                <a:solidFill>
                  <a:srgbClr val="00B0F0"/>
                </a:solidFill>
              </a:rPr>
              <a:t>, </a:t>
            </a:r>
          </a:p>
          <a:p>
            <a:r>
              <a:rPr lang="cs-CZ" dirty="0">
                <a:solidFill>
                  <a:srgbClr val="00B0F0"/>
                </a:solidFill>
              </a:rPr>
              <a:t>	               </a:t>
            </a:r>
            <a:r>
              <a:rPr lang="cs-CZ" dirty="0" err="1">
                <a:solidFill>
                  <a:srgbClr val="00B0F0"/>
                </a:solidFill>
              </a:rPr>
              <a:t>intrapontinních</a:t>
            </a:r>
            <a:r>
              <a:rPr lang="cs-CZ" dirty="0">
                <a:solidFill>
                  <a:srgbClr val="00B0F0"/>
                </a:solidFill>
              </a:rPr>
              <a:t> vláken nebo kmene n. V</a:t>
            </a:r>
          </a:p>
        </p:txBody>
      </p:sp>
    </p:spTree>
    <p:extLst>
      <p:ext uri="{BB962C8B-B14F-4D97-AF65-F5344CB8AC3E}">
        <p14:creationId xmlns:p14="http://schemas.microsoft.com/office/powerpoint/2010/main" val="355448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95332FF-8BCE-40ED-A196-DAD9057F4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61" y="217889"/>
            <a:ext cx="6678257" cy="54154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28C8BF7-E88B-4ED7-BE3B-D582B4496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" y="1818089"/>
            <a:ext cx="5215779" cy="44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816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7BB7755-4934-4F8B-AB58-72971B610F6A}"/>
              </a:ext>
            </a:extLst>
          </p:cNvPr>
          <p:cNvSpPr txBox="1"/>
          <p:nvPr/>
        </p:nvSpPr>
        <p:spPr>
          <a:xfrm>
            <a:off x="247207" y="309977"/>
            <a:ext cx="460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PŘEHLED VĚTVÍ N. MANDIBULARIS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84371E-E24D-4108-9B2B-B5D544295D77}"/>
              </a:ext>
            </a:extLst>
          </p:cNvPr>
          <p:cNvSpPr txBox="1"/>
          <p:nvPr/>
        </p:nvSpPr>
        <p:spPr>
          <a:xfrm>
            <a:off x="247207" y="771642"/>
            <a:ext cx="558999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00B0F0"/>
                </a:solidFill>
              </a:rPr>
              <a:t>1.   </a:t>
            </a:r>
            <a:r>
              <a:rPr lang="cs-CZ" sz="1200" b="1" i="1" dirty="0" err="1">
                <a:solidFill>
                  <a:srgbClr val="00B0F0"/>
                </a:solidFill>
              </a:rPr>
              <a:t>Ramus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meningeus</a:t>
            </a:r>
            <a:r>
              <a:rPr lang="cs-CZ" sz="1200" b="1" dirty="0">
                <a:solidFill>
                  <a:srgbClr val="00B0F0"/>
                </a:solidFill>
              </a:rPr>
              <a:t> (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spinosus</a:t>
            </a:r>
            <a:r>
              <a:rPr lang="cs-CZ" sz="1200" b="1" dirty="0">
                <a:solidFill>
                  <a:srgbClr val="00B0F0"/>
                </a:solidFill>
              </a:rPr>
              <a:t>)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2.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pterygoideus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medialis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3.   </a:t>
            </a:r>
            <a:r>
              <a:rPr lang="cs-CZ" sz="1200" b="1" i="1" dirty="0">
                <a:solidFill>
                  <a:srgbClr val="00B0F0"/>
                </a:solidFill>
              </a:rPr>
              <a:t>Rami </a:t>
            </a:r>
            <a:r>
              <a:rPr lang="cs-CZ" sz="1200" b="1" i="1" dirty="0" err="1">
                <a:solidFill>
                  <a:srgbClr val="00B0F0"/>
                </a:solidFill>
              </a:rPr>
              <a:t>ganglionares</a:t>
            </a:r>
            <a:r>
              <a:rPr lang="cs-CZ" sz="1200" b="1" i="1" dirty="0">
                <a:solidFill>
                  <a:srgbClr val="00B0F0"/>
                </a:solidFill>
              </a:rPr>
              <a:t> ad ganglion </a:t>
            </a:r>
            <a:r>
              <a:rPr lang="cs-CZ" sz="1200" b="1" i="1" dirty="0" err="1">
                <a:solidFill>
                  <a:srgbClr val="00B0F0"/>
                </a:solidFill>
              </a:rPr>
              <a:t>oticum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dirty="0">
                <a:solidFill>
                  <a:srgbClr val="00B0F0"/>
                </a:solidFill>
              </a:rPr>
              <a:t>/ </a:t>
            </a:r>
            <a:r>
              <a:rPr lang="cs-CZ" sz="1200" b="1" i="1" dirty="0">
                <a:solidFill>
                  <a:srgbClr val="00B0F0"/>
                </a:solidFill>
              </a:rPr>
              <a:t>radix </a:t>
            </a:r>
            <a:r>
              <a:rPr lang="cs-CZ" sz="1200" b="1" i="1" dirty="0" err="1">
                <a:solidFill>
                  <a:srgbClr val="00B0F0"/>
                </a:solidFill>
              </a:rPr>
              <a:t>sensoria</a:t>
            </a:r>
            <a:r>
              <a:rPr lang="cs-CZ" sz="1200" b="1" i="1" dirty="0">
                <a:solidFill>
                  <a:srgbClr val="00B0F0"/>
                </a:solidFill>
              </a:rPr>
              <a:t> ganglii </a:t>
            </a:r>
            <a:r>
              <a:rPr lang="cs-CZ" sz="1200" b="1" i="1" dirty="0" err="1">
                <a:solidFill>
                  <a:srgbClr val="00B0F0"/>
                </a:solidFill>
              </a:rPr>
              <a:t>otici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4.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musculi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tensoris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veli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palatini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5.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musculi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tensoris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tympani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6.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massetericus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7.   </a:t>
            </a:r>
            <a:r>
              <a:rPr lang="cs-CZ" sz="1200" b="1" i="1" dirty="0">
                <a:solidFill>
                  <a:srgbClr val="00B0F0"/>
                </a:solidFill>
              </a:rPr>
              <a:t>Nervi </a:t>
            </a:r>
            <a:r>
              <a:rPr lang="cs-CZ" sz="1200" b="1" i="1" dirty="0" err="1">
                <a:solidFill>
                  <a:srgbClr val="00B0F0"/>
                </a:solidFill>
              </a:rPr>
              <a:t>temporales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profundi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8.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pterygoideus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lateralis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9.  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buccalis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200" b="1" dirty="0">
                <a:solidFill>
                  <a:srgbClr val="00B0F0"/>
                </a:solidFill>
              </a:rPr>
              <a:t>10.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auriculotemporalis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>
                <a:solidFill>
                  <a:srgbClr val="00B0F0"/>
                </a:solidFill>
              </a:rPr>
              <a:t>n. </a:t>
            </a:r>
            <a:r>
              <a:rPr lang="cs-CZ" sz="1100" i="1" dirty="0" err="1">
                <a:solidFill>
                  <a:srgbClr val="00B0F0"/>
                </a:solidFill>
              </a:rPr>
              <a:t>meatus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acustici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externi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membranae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tympani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parotidei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communicantes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cum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nervo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faciali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nn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auriculares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anteriores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temporales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superficiales</a:t>
            </a:r>
            <a:endParaRPr lang="cs-CZ" sz="1100" i="1" dirty="0">
              <a:solidFill>
                <a:srgbClr val="00B0F0"/>
              </a:solidFill>
            </a:endParaRPr>
          </a:p>
          <a:p>
            <a:r>
              <a:rPr lang="cs-CZ" sz="1200" b="1" dirty="0">
                <a:solidFill>
                  <a:srgbClr val="00B0F0"/>
                </a:solidFill>
              </a:rPr>
              <a:t>11.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lingualis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isthmi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faucium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communicantes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cum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nervo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i="1" dirty="0" err="1">
                <a:solidFill>
                  <a:srgbClr val="00B0F0"/>
                </a:solidFill>
              </a:rPr>
              <a:t>hypoglosso</a:t>
            </a:r>
            <a:endParaRPr lang="cs-CZ" sz="11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chorda </a:t>
            </a:r>
            <a:r>
              <a:rPr lang="cs-CZ" sz="1100" b="1" i="1" dirty="0" err="1">
                <a:solidFill>
                  <a:srgbClr val="00B0F0"/>
                </a:solidFill>
              </a:rPr>
              <a:t>tympani</a:t>
            </a:r>
            <a:endParaRPr lang="cs-CZ" sz="11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>
                <a:solidFill>
                  <a:srgbClr val="00B0F0"/>
                </a:solidFill>
              </a:rPr>
              <a:t>n. </a:t>
            </a:r>
            <a:r>
              <a:rPr lang="cs-CZ" sz="1100" i="1" dirty="0" err="1">
                <a:solidFill>
                  <a:srgbClr val="00B0F0"/>
                </a:solidFill>
              </a:rPr>
              <a:t>sublingualis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linguales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ganglionares</a:t>
            </a:r>
            <a:r>
              <a:rPr lang="cs-CZ" sz="1100" i="1" dirty="0">
                <a:solidFill>
                  <a:srgbClr val="00B0F0"/>
                </a:solidFill>
              </a:rPr>
              <a:t> ad ganglion </a:t>
            </a:r>
            <a:r>
              <a:rPr lang="cs-CZ" sz="1100" i="1" dirty="0" err="1">
                <a:solidFill>
                  <a:srgbClr val="00B0F0"/>
                </a:solidFill>
              </a:rPr>
              <a:t>submandibulare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dirty="0">
                <a:solidFill>
                  <a:srgbClr val="00B0F0"/>
                </a:solidFill>
              </a:rPr>
              <a:t>/</a:t>
            </a:r>
            <a:r>
              <a:rPr lang="cs-CZ" sz="1100" i="1" dirty="0">
                <a:solidFill>
                  <a:srgbClr val="00B0F0"/>
                </a:solidFill>
              </a:rPr>
              <a:t> radix </a:t>
            </a:r>
            <a:r>
              <a:rPr lang="cs-CZ" sz="1100" i="1" dirty="0" err="1">
                <a:solidFill>
                  <a:srgbClr val="00B0F0"/>
                </a:solidFill>
              </a:rPr>
              <a:t>sensoria</a:t>
            </a:r>
            <a:r>
              <a:rPr lang="cs-CZ" sz="1100" i="1" dirty="0">
                <a:solidFill>
                  <a:srgbClr val="00B0F0"/>
                </a:solidFill>
              </a:rPr>
              <a:t> ganglii </a:t>
            </a:r>
            <a:r>
              <a:rPr lang="cs-CZ" sz="1100" i="1" dirty="0" err="1">
                <a:solidFill>
                  <a:srgbClr val="00B0F0"/>
                </a:solidFill>
              </a:rPr>
              <a:t>submandibularis</a:t>
            </a:r>
            <a:endParaRPr lang="cs-CZ" sz="11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i="1" dirty="0" err="1">
                <a:solidFill>
                  <a:srgbClr val="00B0F0"/>
                </a:solidFill>
              </a:rPr>
              <a:t>rr</a:t>
            </a:r>
            <a:r>
              <a:rPr lang="cs-CZ" sz="1100" i="1" dirty="0">
                <a:solidFill>
                  <a:srgbClr val="00B0F0"/>
                </a:solidFill>
              </a:rPr>
              <a:t>. </a:t>
            </a:r>
            <a:r>
              <a:rPr lang="cs-CZ" sz="1100" i="1" dirty="0" err="1">
                <a:solidFill>
                  <a:srgbClr val="00B0F0"/>
                </a:solidFill>
              </a:rPr>
              <a:t>ganglionares</a:t>
            </a:r>
            <a:r>
              <a:rPr lang="cs-CZ" sz="1100" i="1" dirty="0">
                <a:solidFill>
                  <a:srgbClr val="00B0F0"/>
                </a:solidFill>
              </a:rPr>
              <a:t> ad ganglion </a:t>
            </a:r>
            <a:r>
              <a:rPr lang="cs-CZ" sz="1100" i="1" dirty="0" err="1">
                <a:solidFill>
                  <a:srgbClr val="00B0F0"/>
                </a:solidFill>
              </a:rPr>
              <a:t>sublinguale</a:t>
            </a:r>
            <a:r>
              <a:rPr lang="cs-CZ" sz="1100" i="1" dirty="0">
                <a:solidFill>
                  <a:srgbClr val="00B0F0"/>
                </a:solidFill>
              </a:rPr>
              <a:t> </a:t>
            </a:r>
            <a:r>
              <a:rPr lang="cs-CZ" sz="1100" dirty="0">
                <a:solidFill>
                  <a:srgbClr val="00B0F0"/>
                </a:solidFill>
              </a:rPr>
              <a:t>/</a:t>
            </a:r>
            <a:r>
              <a:rPr lang="cs-CZ" sz="1100" i="1" dirty="0">
                <a:solidFill>
                  <a:srgbClr val="00B0F0"/>
                </a:solidFill>
              </a:rPr>
              <a:t> radix </a:t>
            </a:r>
            <a:r>
              <a:rPr lang="cs-CZ" sz="1100" i="1" dirty="0" err="1">
                <a:solidFill>
                  <a:srgbClr val="00B0F0"/>
                </a:solidFill>
              </a:rPr>
              <a:t>sensoria</a:t>
            </a:r>
            <a:r>
              <a:rPr lang="cs-CZ" sz="1100" i="1" dirty="0">
                <a:solidFill>
                  <a:srgbClr val="00B0F0"/>
                </a:solidFill>
              </a:rPr>
              <a:t> ganglii </a:t>
            </a:r>
            <a:r>
              <a:rPr lang="cs-CZ" sz="1100" i="1" dirty="0" err="1">
                <a:solidFill>
                  <a:srgbClr val="00B0F0"/>
                </a:solidFill>
              </a:rPr>
              <a:t>sublingualis</a:t>
            </a:r>
            <a:endParaRPr lang="cs-CZ" sz="1100" i="1" dirty="0">
              <a:solidFill>
                <a:srgbClr val="00B0F0"/>
              </a:solidFill>
            </a:endParaRPr>
          </a:p>
          <a:p>
            <a:r>
              <a:rPr lang="cs-CZ" sz="1200" b="1" dirty="0">
                <a:solidFill>
                  <a:srgbClr val="00B0F0"/>
                </a:solidFill>
              </a:rPr>
              <a:t>12. </a:t>
            </a:r>
            <a:r>
              <a:rPr lang="cs-CZ" sz="1200" b="1" i="1" dirty="0" err="1">
                <a:solidFill>
                  <a:srgbClr val="00B0F0"/>
                </a:solidFill>
              </a:rPr>
              <a:t>Nervus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alveolaris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inferior</a:t>
            </a:r>
            <a:endParaRPr lang="cs-CZ" sz="12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n. </a:t>
            </a:r>
            <a:r>
              <a:rPr lang="cs-CZ" sz="1100" b="1" i="1" dirty="0" err="1">
                <a:solidFill>
                  <a:srgbClr val="00B0F0"/>
                </a:solidFill>
              </a:rPr>
              <a:t>mylohyoideus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plexus </a:t>
            </a:r>
            <a:r>
              <a:rPr lang="cs-CZ" sz="1100" b="1" i="1" dirty="0" err="1">
                <a:solidFill>
                  <a:srgbClr val="00B0F0"/>
                </a:solidFill>
              </a:rPr>
              <a:t>dentalis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  <a:r>
              <a:rPr lang="cs-CZ" sz="1100" b="1" i="1" dirty="0" err="1">
                <a:solidFill>
                  <a:srgbClr val="00B0F0"/>
                </a:solidFill>
              </a:rPr>
              <a:t>inferior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dentales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gingivales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endParaRPr lang="cs-CZ" sz="1000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100" b="1" i="1" dirty="0">
                <a:solidFill>
                  <a:srgbClr val="00B0F0"/>
                </a:solidFill>
              </a:rPr>
              <a:t>n. </a:t>
            </a:r>
            <a:r>
              <a:rPr lang="cs-CZ" sz="1100" b="1" i="1" dirty="0" err="1">
                <a:solidFill>
                  <a:srgbClr val="00B0F0"/>
                </a:solidFill>
              </a:rPr>
              <a:t>mentalis</a:t>
            </a:r>
            <a:r>
              <a:rPr lang="cs-CZ" sz="11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mentales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labiales</a:t>
            </a:r>
            <a:r>
              <a:rPr lang="cs-CZ" sz="1000" i="1" dirty="0">
                <a:solidFill>
                  <a:srgbClr val="00B0F0"/>
                </a:solidFill>
              </a:rPr>
              <a:t> </a:t>
            </a:r>
            <a:r>
              <a:rPr lang="cs-CZ" sz="1000" i="1" dirty="0" err="1">
                <a:solidFill>
                  <a:srgbClr val="00B0F0"/>
                </a:solidFill>
              </a:rPr>
              <a:t>inferiores</a:t>
            </a:r>
            <a:endParaRPr lang="cs-CZ" sz="1000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000" i="1" dirty="0" err="1">
                <a:solidFill>
                  <a:srgbClr val="00B0F0"/>
                </a:solidFill>
              </a:rPr>
              <a:t>rr</a:t>
            </a:r>
            <a:r>
              <a:rPr lang="cs-CZ" sz="1000" i="1" dirty="0">
                <a:solidFill>
                  <a:srgbClr val="00B0F0"/>
                </a:solidFill>
              </a:rPr>
              <a:t>. </a:t>
            </a:r>
            <a:r>
              <a:rPr lang="cs-CZ" sz="1000" i="1" dirty="0" err="1">
                <a:solidFill>
                  <a:srgbClr val="00B0F0"/>
                </a:solidFill>
              </a:rPr>
              <a:t>gingivales</a:t>
            </a:r>
            <a:endParaRPr lang="cs-CZ" sz="10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27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A85619E-59AB-4E59-8DD1-77D17FCB3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6150" cy="6858000"/>
          </a:xfrm>
          <a:custGeom>
            <a:avLst/>
            <a:gdLst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424315 w 7579856"/>
              <a:gd name="connsiteY4" fmla="*/ 333533 h 6858000"/>
              <a:gd name="connsiteX5" fmla="*/ 7371566 w 7579856"/>
              <a:gd name="connsiteY5" fmla="*/ 479678 h 6858000"/>
              <a:gd name="connsiteX6" fmla="*/ 7333409 w 7579856"/>
              <a:gd name="connsiteY6" fmla="*/ 639474 h 6858000"/>
              <a:gd name="connsiteX7" fmla="*/ 7277592 w 7579856"/>
              <a:gd name="connsiteY7" fmla="*/ 752461 h 6858000"/>
              <a:gd name="connsiteX8" fmla="*/ 7168002 w 7579856"/>
              <a:gd name="connsiteY8" fmla="*/ 908523 h 6858000"/>
              <a:gd name="connsiteX9" fmla="*/ 6878697 w 7579856"/>
              <a:gd name="connsiteY9" fmla="*/ 1346641 h 6858000"/>
              <a:gd name="connsiteX10" fmla="*/ 6794992 w 7579856"/>
              <a:gd name="connsiteY10" fmla="*/ 1562952 h 6858000"/>
              <a:gd name="connsiteX11" fmla="*/ 6734639 w 7579856"/>
              <a:gd name="connsiteY11" fmla="*/ 1920622 h 6858000"/>
              <a:gd name="connsiteX12" fmla="*/ 6730519 w 7579856"/>
              <a:gd name="connsiteY12" fmla="*/ 2097872 h 6858000"/>
              <a:gd name="connsiteX13" fmla="*/ 6705894 w 7579856"/>
              <a:gd name="connsiteY13" fmla="*/ 2420416 h 6858000"/>
              <a:gd name="connsiteX14" fmla="*/ 6683705 w 7579856"/>
              <a:gd name="connsiteY14" fmla="*/ 2654677 h 6858000"/>
              <a:gd name="connsiteX15" fmla="*/ 6638423 w 7579856"/>
              <a:gd name="connsiteY15" fmla="*/ 2846969 h 6858000"/>
              <a:gd name="connsiteX16" fmla="*/ 6553674 w 7579856"/>
              <a:gd name="connsiteY16" fmla="*/ 3101886 h 6858000"/>
              <a:gd name="connsiteX17" fmla="*/ 6511102 w 7579856"/>
              <a:gd name="connsiteY17" fmla="*/ 3227971 h 6858000"/>
              <a:gd name="connsiteX18" fmla="*/ 6492768 w 7579856"/>
              <a:gd name="connsiteY18" fmla="*/ 3410007 h 6858000"/>
              <a:gd name="connsiteX19" fmla="*/ 6483278 w 7579856"/>
              <a:gd name="connsiteY19" fmla="*/ 3413112 h 6858000"/>
              <a:gd name="connsiteX20" fmla="*/ 6457853 w 7579856"/>
              <a:gd name="connsiteY20" fmla="*/ 3475597 h 6858000"/>
              <a:gd name="connsiteX21" fmla="*/ 6410459 w 7579856"/>
              <a:gd name="connsiteY21" fmla="*/ 3726672 h 6858000"/>
              <a:gd name="connsiteX22" fmla="*/ 6359621 w 7579856"/>
              <a:gd name="connsiteY22" fmla="*/ 3847892 h 6858000"/>
              <a:gd name="connsiteX23" fmla="*/ 6334856 w 7579856"/>
              <a:gd name="connsiteY23" fmla="*/ 3885724 h 6858000"/>
              <a:gd name="connsiteX24" fmla="*/ 6293786 w 7579856"/>
              <a:gd name="connsiteY24" fmla="*/ 3949434 h 6858000"/>
              <a:gd name="connsiteX25" fmla="*/ 6245606 w 7579856"/>
              <a:gd name="connsiteY25" fmla="*/ 3999200 h 6858000"/>
              <a:gd name="connsiteX26" fmla="*/ 6141951 w 7579856"/>
              <a:gd name="connsiteY26" fmla="*/ 4086732 h 6858000"/>
              <a:gd name="connsiteX27" fmla="*/ 6078664 w 7579856"/>
              <a:gd name="connsiteY27" fmla="*/ 4186250 h 6858000"/>
              <a:gd name="connsiteX28" fmla="*/ 6022393 w 7579856"/>
              <a:gd name="connsiteY28" fmla="*/ 4256032 h 6858000"/>
              <a:gd name="connsiteX29" fmla="*/ 5948407 w 7579856"/>
              <a:gd name="connsiteY29" fmla="*/ 4384326 h 6858000"/>
              <a:gd name="connsiteX30" fmla="*/ 5876649 w 7579856"/>
              <a:gd name="connsiteY30" fmla="*/ 4557747 h 6858000"/>
              <a:gd name="connsiteX31" fmla="*/ 5843760 w 7579856"/>
              <a:gd name="connsiteY31" fmla="*/ 4628455 h 6858000"/>
              <a:gd name="connsiteX32" fmla="*/ 5770009 w 7579856"/>
              <a:gd name="connsiteY32" fmla="*/ 4708689 h 6858000"/>
              <a:gd name="connsiteX33" fmla="*/ 5725056 w 7579856"/>
              <a:gd name="connsiteY33" fmla="*/ 4751553 h 6858000"/>
              <a:gd name="connsiteX34" fmla="*/ 5673106 w 7579856"/>
              <a:gd name="connsiteY34" fmla="*/ 4803022 h 6858000"/>
              <a:gd name="connsiteX35" fmla="*/ 5646635 w 7579856"/>
              <a:gd name="connsiteY35" fmla="*/ 4918486 h 6858000"/>
              <a:gd name="connsiteX36" fmla="*/ 5632308 w 7579856"/>
              <a:gd name="connsiteY36" fmla="*/ 5003261 h 6858000"/>
              <a:gd name="connsiteX37" fmla="*/ 5600041 w 7579856"/>
              <a:gd name="connsiteY37" fmla="*/ 5126502 h 6858000"/>
              <a:gd name="connsiteX38" fmla="*/ 5593786 w 7579856"/>
              <a:gd name="connsiteY38" fmla="*/ 5183759 h 6858000"/>
              <a:gd name="connsiteX39" fmla="*/ 5566847 w 7579856"/>
              <a:gd name="connsiteY39" fmla="*/ 5283130 h 6858000"/>
              <a:gd name="connsiteX40" fmla="*/ 5545211 w 7579856"/>
              <a:gd name="connsiteY40" fmla="*/ 5391620 h 6858000"/>
              <a:gd name="connsiteX41" fmla="*/ 5504490 w 7579856"/>
              <a:gd name="connsiteY41" fmla="*/ 5443028 h 6858000"/>
              <a:gd name="connsiteX42" fmla="*/ 5495036 w 7579856"/>
              <a:gd name="connsiteY42" fmla="*/ 5535042 h 6858000"/>
              <a:gd name="connsiteX43" fmla="*/ 5481653 w 7579856"/>
              <a:gd name="connsiteY43" fmla="*/ 5579759 h 6858000"/>
              <a:gd name="connsiteX44" fmla="*/ 5453795 w 7579856"/>
              <a:gd name="connsiteY44" fmla="*/ 5665992 h 6858000"/>
              <a:gd name="connsiteX45" fmla="*/ 5417837 w 7579856"/>
              <a:gd name="connsiteY45" fmla="*/ 5741729 h 6858000"/>
              <a:gd name="connsiteX46" fmla="*/ 5398588 w 7579856"/>
              <a:gd name="connsiteY46" fmla="*/ 5893367 h 6858000"/>
              <a:gd name="connsiteX47" fmla="*/ 5412427 w 7579856"/>
              <a:gd name="connsiteY47" fmla="*/ 5943796 h 6858000"/>
              <a:gd name="connsiteX48" fmla="*/ 5400101 w 7579856"/>
              <a:gd name="connsiteY48" fmla="*/ 6000335 h 6858000"/>
              <a:gd name="connsiteX49" fmla="*/ 5408124 w 7579856"/>
              <a:gd name="connsiteY49" fmla="*/ 6055832 h 6858000"/>
              <a:gd name="connsiteX50" fmla="*/ 5382772 w 7579856"/>
              <a:gd name="connsiteY50" fmla="*/ 6106527 h 6858000"/>
              <a:gd name="connsiteX51" fmla="*/ 5354118 w 7579856"/>
              <a:gd name="connsiteY51" fmla="*/ 6177715 h 6858000"/>
              <a:gd name="connsiteX52" fmla="*/ 5352724 w 7579856"/>
              <a:gd name="connsiteY52" fmla="*/ 6231835 h 6858000"/>
              <a:gd name="connsiteX53" fmla="*/ 5314801 w 7579856"/>
              <a:gd name="connsiteY53" fmla="*/ 6378377 h 6858000"/>
              <a:gd name="connsiteX54" fmla="*/ 5346289 w 7579856"/>
              <a:gd name="connsiteY54" fmla="*/ 6531204 h 6858000"/>
              <a:gd name="connsiteX55" fmla="*/ 5296493 w 7579856"/>
              <a:gd name="connsiteY55" fmla="*/ 6828948 h 6858000"/>
              <a:gd name="connsiteX56" fmla="*/ 5299149 w 7579856"/>
              <a:gd name="connsiteY56" fmla="*/ 6850700 h 6858000"/>
              <a:gd name="connsiteX57" fmla="*/ 5293995 w 7579856"/>
              <a:gd name="connsiteY57" fmla="*/ 6858000 h 6858000"/>
              <a:gd name="connsiteX58" fmla="*/ 0 w 7579856"/>
              <a:gd name="connsiteY58" fmla="*/ 685800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93573 w 7579856"/>
              <a:gd name="connsiteY3" fmla="*/ 399956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7579856" h="6858000">
                <a:moveTo>
                  <a:pt x="0" y="0"/>
                </a:moveTo>
                <a:lnTo>
                  <a:pt x="7579856" y="0"/>
                </a:lnTo>
                <a:lnTo>
                  <a:pt x="7470504" y="260102"/>
                </a:lnTo>
                <a:cubicBezTo>
                  <a:pt x="7461630" y="268839"/>
                  <a:pt x="7394342" y="394464"/>
                  <a:pt x="7393573" y="399956"/>
                </a:cubicBezTo>
                <a:cubicBezTo>
                  <a:pt x="7377083" y="436552"/>
                  <a:pt x="7379826" y="422089"/>
                  <a:pt x="7371566" y="479678"/>
                </a:cubicBezTo>
                <a:cubicBezTo>
                  <a:pt x="7375726" y="514866"/>
                  <a:pt x="7314090" y="538026"/>
                  <a:pt x="7333409" y="639474"/>
                </a:cubicBezTo>
                <a:cubicBezTo>
                  <a:pt x="7304030" y="645989"/>
                  <a:pt x="7277305" y="734514"/>
                  <a:pt x="7277592" y="752461"/>
                </a:cubicBezTo>
                <a:cubicBezTo>
                  <a:pt x="7263957" y="826326"/>
                  <a:pt x="7190549" y="831933"/>
                  <a:pt x="7168002" y="908523"/>
                </a:cubicBezTo>
                <a:cubicBezTo>
                  <a:pt x="7159192" y="1017987"/>
                  <a:pt x="6881131" y="1275734"/>
                  <a:pt x="6878697" y="1346641"/>
                </a:cubicBezTo>
                <a:cubicBezTo>
                  <a:pt x="6857377" y="1450976"/>
                  <a:pt x="6800249" y="1488570"/>
                  <a:pt x="6794992" y="1562952"/>
                </a:cubicBezTo>
                <a:cubicBezTo>
                  <a:pt x="6777186" y="1744477"/>
                  <a:pt x="6752997" y="1733417"/>
                  <a:pt x="6734639" y="1920622"/>
                </a:cubicBezTo>
                <a:cubicBezTo>
                  <a:pt x="6723638" y="2037344"/>
                  <a:pt x="6741520" y="1981150"/>
                  <a:pt x="6730519" y="2097872"/>
                </a:cubicBezTo>
                <a:lnTo>
                  <a:pt x="6705894" y="2420416"/>
                </a:lnTo>
                <a:cubicBezTo>
                  <a:pt x="6699729" y="2429580"/>
                  <a:pt x="6687282" y="2640728"/>
                  <a:pt x="6683705" y="2654677"/>
                </a:cubicBezTo>
                <a:cubicBezTo>
                  <a:pt x="6659846" y="2709901"/>
                  <a:pt x="6664499" y="2789595"/>
                  <a:pt x="6638423" y="2846969"/>
                </a:cubicBezTo>
                <a:cubicBezTo>
                  <a:pt x="6619172" y="2849418"/>
                  <a:pt x="6569554" y="3118422"/>
                  <a:pt x="6553674" y="3101886"/>
                </a:cubicBezTo>
                <a:cubicBezTo>
                  <a:pt x="6557982" y="3144969"/>
                  <a:pt x="6529319" y="3203242"/>
                  <a:pt x="6511102" y="3227971"/>
                </a:cubicBezTo>
                <a:cubicBezTo>
                  <a:pt x="6488937" y="3278163"/>
                  <a:pt x="6507177" y="3372316"/>
                  <a:pt x="6492768" y="3410007"/>
                </a:cubicBezTo>
                <a:cubicBezTo>
                  <a:pt x="6489589" y="3410402"/>
                  <a:pt x="6486392" y="3411447"/>
                  <a:pt x="6483278" y="3413112"/>
                </a:cubicBezTo>
                <a:cubicBezTo>
                  <a:pt x="6465197" y="3422775"/>
                  <a:pt x="6453811" y="3450753"/>
                  <a:pt x="6457853" y="3475597"/>
                </a:cubicBezTo>
                <a:cubicBezTo>
                  <a:pt x="6460183" y="3580433"/>
                  <a:pt x="6430321" y="3652787"/>
                  <a:pt x="6410459" y="3726672"/>
                </a:cubicBezTo>
                <a:cubicBezTo>
                  <a:pt x="6384227" y="3807490"/>
                  <a:pt x="6365561" y="3727296"/>
                  <a:pt x="6359621" y="3847892"/>
                </a:cubicBezTo>
                <a:cubicBezTo>
                  <a:pt x="6342065" y="3848387"/>
                  <a:pt x="6336582" y="3860219"/>
                  <a:pt x="6334856" y="3885724"/>
                </a:cubicBezTo>
                <a:cubicBezTo>
                  <a:pt x="6321106" y="3924250"/>
                  <a:pt x="6288462" y="3896248"/>
                  <a:pt x="6293786" y="3949434"/>
                </a:cubicBezTo>
                <a:lnTo>
                  <a:pt x="6245606" y="3999200"/>
                </a:lnTo>
                <a:cubicBezTo>
                  <a:pt x="6252452" y="3999667"/>
                  <a:pt x="6147291" y="4071013"/>
                  <a:pt x="6141951" y="4086732"/>
                </a:cubicBezTo>
                <a:lnTo>
                  <a:pt x="6078664" y="4186250"/>
                </a:lnTo>
                <a:cubicBezTo>
                  <a:pt x="6043445" y="4216806"/>
                  <a:pt x="6044102" y="4223020"/>
                  <a:pt x="6022393" y="4256032"/>
                </a:cubicBezTo>
                <a:cubicBezTo>
                  <a:pt x="6000683" y="4289045"/>
                  <a:pt x="6004124" y="4308922"/>
                  <a:pt x="5948407" y="4384326"/>
                </a:cubicBezTo>
                <a:cubicBezTo>
                  <a:pt x="5917508" y="4413425"/>
                  <a:pt x="5922990" y="4499081"/>
                  <a:pt x="5876649" y="4557747"/>
                </a:cubicBezTo>
                <a:cubicBezTo>
                  <a:pt x="5858396" y="4553894"/>
                  <a:pt x="5841562" y="4597689"/>
                  <a:pt x="5843760" y="4628455"/>
                </a:cubicBezTo>
                <a:lnTo>
                  <a:pt x="5770009" y="4708689"/>
                </a:lnTo>
                <a:cubicBezTo>
                  <a:pt x="5744628" y="4703789"/>
                  <a:pt x="5756788" y="4718752"/>
                  <a:pt x="5725056" y="4751553"/>
                </a:cubicBezTo>
                <a:cubicBezTo>
                  <a:pt x="5704052" y="4760054"/>
                  <a:pt x="5698443" y="4778037"/>
                  <a:pt x="5673106" y="4803022"/>
                </a:cubicBezTo>
                <a:cubicBezTo>
                  <a:pt x="5653325" y="4810967"/>
                  <a:pt x="5666864" y="4896812"/>
                  <a:pt x="5646635" y="4918486"/>
                </a:cubicBezTo>
                <a:cubicBezTo>
                  <a:pt x="5631909" y="4941605"/>
                  <a:pt x="5659196" y="4943736"/>
                  <a:pt x="5632308" y="5003261"/>
                </a:cubicBezTo>
                <a:cubicBezTo>
                  <a:pt x="5612112" y="5060835"/>
                  <a:pt x="5619821" y="5064904"/>
                  <a:pt x="5600041" y="5126502"/>
                </a:cubicBezTo>
                <a:cubicBezTo>
                  <a:pt x="5586116" y="5167992"/>
                  <a:pt x="5601826" y="5161046"/>
                  <a:pt x="5593786" y="5183759"/>
                </a:cubicBezTo>
                <a:cubicBezTo>
                  <a:pt x="5561334" y="5210589"/>
                  <a:pt x="5598993" y="5264555"/>
                  <a:pt x="5566847" y="5283130"/>
                </a:cubicBezTo>
                <a:lnTo>
                  <a:pt x="5545211" y="5391620"/>
                </a:lnTo>
                <a:lnTo>
                  <a:pt x="5504490" y="5443028"/>
                </a:lnTo>
                <a:cubicBezTo>
                  <a:pt x="5494192" y="5459332"/>
                  <a:pt x="5499256" y="5522813"/>
                  <a:pt x="5495036" y="5535042"/>
                </a:cubicBezTo>
                <a:cubicBezTo>
                  <a:pt x="5479787" y="5537507"/>
                  <a:pt x="5482184" y="5553460"/>
                  <a:pt x="5481653" y="5579759"/>
                </a:cubicBezTo>
                <a:cubicBezTo>
                  <a:pt x="5471160" y="5620723"/>
                  <a:pt x="5461279" y="5625872"/>
                  <a:pt x="5453795" y="5665992"/>
                </a:cubicBezTo>
                <a:cubicBezTo>
                  <a:pt x="5424217" y="5715929"/>
                  <a:pt x="5429438" y="5686607"/>
                  <a:pt x="5417837" y="5741729"/>
                </a:cubicBezTo>
                <a:cubicBezTo>
                  <a:pt x="5401590" y="5774002"/>
                  <a:pt x="5420077" y="5829059"/>
                  <a:pt x="5398588" y="5893367"/>
                </a:cubicBezTo>
                <a:cubicBezTo>
                  <a:pt x="5382045" y="5933309"/>
                  <a:pt x="5422284" y="5921390"/>
                  <a:pt x="5412427" y="5943796"/>
                </a:cubicBezTo>
                <a:lnTo>
                  <a:pt x="5400101" y="6000335"/>
                </a:lnTo>
                <a:lnTo>
                  <a:pt x="5408124" y="6055832"/>
                </a:lnTo>
                <a:cubicBezTo>
                  <a:pt x="5410319" y="6059068"/>
                  <a:pt x="5377455" y="6104819"/>
                  <a:pt x="5382772" y="6106527"/>
                </a:cubicBezTo>
                <a:lnTo>
                  <a:pt x="5354118" y="6177715"/>
                </a:lnTo>
                <a:cubicBezTo>
                  <a:pt x="5353654" y="6195756"/>
                  <a:pt x="5353188" y="6213795"/>
                  <a:pt x="5352724" y="6231835"/>
                </a:cubicBezTo>
                <a:lnTo>
                  <a:pt x="5314801" y="6378377"/>
                </a:lnTo>
                <a:cubicBezTo>
                  <a:pt x="5286767" y="6424906"/>
                  <a:pt x="5363614" y="6441657"/>
                  <a:pt x="5346289" y="6531204"/>
                </a:cubicBezTo>
                <a:cubicBezTo>
                  <a:pt x="5336370" y="6605939"/>
                  <a:pt x="5310363" y="6768382"/>
                  <a:pt x="5296493" y="6828948"/>
                </a:cubicBezTo>
                <a:cubicBezTo>
                  <a:pt x="5300217" y="6838357"/>
                  <a:pt x="5300699" y="6845216"/>
                  <a:pt x="5299149" y="6850700"/>
                </a:cubicBezTo>
                <a:lnTo>
                  <a:pt x="52939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493324F-F273-49DB-B54A-C3503657B8C9}"/>
              </a:ext>
            </a:extLst>
          </p:cNvPr>
          <p:cNvSpPr txBox="1"/>
          <p:nvPr/>
        </p:nvSpPr>
        <p:spPr>
          <a:xfrm>
            <a:off x="791809" y="1317273"/>
            <a:ext cx="3385450" cy="2549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Nervus abducens (n. VI)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350" y="618119"/>
            <a:ext cx="6596369" cy="56155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11685A1B-C158-49A6-BF8F-0D486885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8987" y="29485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text, oblek, bílá, staré&#10;&#10;Popis byl vytvořen automaticky">
            <a:extLst>
              <a:ext uri="{FF2B5EF4-FFF2-40B4-BE49-F238E27FC236}">
                <a16:creationId xmlns:a16="http://schemas.microsoft.com/office/drawing/2014/main" id="{A5E236F2-B466-4000-BCBD-263A98726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0" y="996939"/>
            <a:ext cx="6239775" cy="485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E4C7849-A5C7-41EC-83EE-329C3614D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3" y="1338695"/>
            <a:ext cx="6940337" cy="462172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35B291-B8FD-4C60-921E-99097FCF0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5" y="1920771"/>
            <a:ext cx="4864765" cy="40396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9E79DE-C078-49D3-A1AD-78FFD8217807}"/>
              </a:ext>
            </a:extLst>
          </p:cNvPr>
          <p:cNvSpPr txBox="1"/>
          <p:nvPr/>
        </p:nvSpPr>
        <p:spPr>
          <a:xfrm>
            <a:off x="297785" y="574463"/>
            <a:ext cx="5478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motorické jádro v </a:t>
            </a:r>
            <a:r>
              <a:rPr lang="cs-CZ" b="1" i="1" dirty="0">
                <a:solidFill>
                  <a:srgbClr val="0070C0"/>
                </a:solidFill>
              </a:rPr>
              <a:t>pons </a:t>
            </a:r>
            <a:r>
              <a:rPr lang="cs-CZ" b="1" i="1" dirty="0" err="1">
                <a:solidFill>
                  <a:srgbClr val="0070C0"/>
                </a:solidFill>
              </a:rPr>
              <a:t>Varoli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vystupuje v </a:t>
            </a:r>
            <a:r>
              <a:rPr lang="cs-CZ" b="1" i="1" dirty="0" err="1">
                <a:solidFill>
                  <a:srgbClr val="0070C0"/>
                </a:solidFill>
              </a:rPr>
              <a:t>sulcus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bulbopontinus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mediálně od n. VII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motoricky inervuje </a:t>
            </a:r>
            <a:r>
              <a:rPr lang="cs-CZ" b="1" i="1" dirty="0">
                <a:solidFill>
                  <a:srgbClr val="0070C0"/>
                </a:solidFill>
              </a:rPr>
              <a:t>m. </a:t>
            </a:r>
            <a:r>
              <a:rPr lang="cs-CZ" b="1" i="1" dirty="0" err="1">
                <a:solidFill>
                  <a:srgbClr val="0070C0"/>
                </a:solidFill>
              </a:rPr>
              <a:t>rectus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lateralis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86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C5DE71B-6BED-4234-93A4-F7A91B079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865751"/>
            <a:ext cx="6448425" cy="541779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E39EF92-3655-4BAC-B7B4-5787836AD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547"/>
            <a:ext cx="5855738" cy="268626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05EDAC-E594-42D7-8706-1D785C8E75A7}"/>
              </a:ext>
            </a:extLst>
          </p:cNvPr>
          <p:cNvSpPr txBox="1"/>
          <p:nvPr/>
        </p:nvSpPr>
        <p:spPr>
          <a:xfrm>
            <a:off x="220096" y="961819"/>
            <a:ext cx="6201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probíhá po </a:t>
            </a:r>
            <a:r>
              <a:rPr lang="cs-CZ" i="1" dirty="0" err="1">
                <a:solidFill>
                  <a:srgbClr val="0070C0"/>
                </a:solidFill>
              </a:rPr>
              <a:t>clivu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rostrolaterálním</a:t>
            </a:r>
            <a:r>
              <a:rPr lang="cs-CZ" dirty="0">
                <a:solidFill>
                  <a:srgbClr val="0070C0"/>
                </a:solidFill>
              </a:rPr>
              <a:t> směrem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 úrovni </a:t>
            </a:r>
            <a:r>
              <a:rPr lang="cs-CZ" i="1" dirty="0">
                <a:solidFill>
                  <a:srgbClr val="0070C0"/>
                </a:solidFill>
              </a:rPr>
              <a:t>apex </a:t>
            </a:r>
            <a:r>
              <a:rPr lang="cs-CZ" i="1" dirty="0" err="1">
                <a:solidFill>
                  <a:srgbClr val="0070C0"/>
                </a:solidFill>
              </a:rPr>
              <a:t>pyramidis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proráží </a:t>
            </a:r>
            <a:r>
              <a:rPr lang="cs-CZ" i="1" dirty="0" err="1">
                <a:solidFill>
                  <a:srgbClr val="0070C0"/>
                </a:solidFill>
              </a:rPr>
              <a:t>dura</a:t>
            </a:r>
            <a:r>
              <a:rPr lang="cs-CZ" i="1" dirty="0">
                <a:solidFill>
                  <a:srgbClr val="0070C0"/>
                </a:solidFill>
              </a:rPr>
              <a:t> mater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 </a:t>
            </a:r>
            <a:r>
              <a:rPr lang="cs-CZ" b="1" i="1" dirty="0">
                <a:solidFill>
                  <a:srgbClr val="0070C0"/>
                </a:solidFill>
              </a:rPr>
              <a:t>sinus </a:t>
            </a:r>
            <a:r>
              <a:rPr lang="cs-CZ" b="1" i="1" dirty="0" err="1">
                <a:solidFill>
                  <a:srgbClr val="0070C0"/>
                </a:solidFill>
              </a:rPr>
              <a:t>cavernosus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laterokaudálně</a:t>
            </a:r>
            <a:r>
              <a:rPr lang="cs-CZ" dirty="0">
                <a:solidFill>
                  <a:srgbClr val="0070C0"/>
                </a:solidFill>
              </a:rPr>
              <a:t> od </a:t>
            </a:r>
            <a:r>
              <a:rPr lang="cs-CZ" i="1" dirty="0" err="1">
                <a:solidFill>
                  <a:srgbClr val="0070C0"/>
                </a:solidFill>
              </a:rPr>
              <a:t>arteria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carotis</a:t>
            </a:r>
            <a:r>
              <a:rPr lang="cs-CZ" i="1" dirty="0">
                <a:solidFill>
                  <a:srgbClr val="0070C0"/>
                </a:solidFill>
              </a:rPr>
              <a:t> interna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18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46D9E156-2449-46DA-8BC4-9E0689704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39" y="1017798"/>
            <a:ext cx="4234106" cy="4699493"/>
          </a:xfrm>
          <a:prstGeom prst="rect">
            <a:avLst/>
          </a:prstGeom>
        </p:spPr>
      </p:pic>
      <p:pic>
        <p:nvPicPr>
          <p:cNvPr id="18" name="Obrázek 17" descr="Obsah obrázku text, interiér&#10;&#10;Popis byl vytvořen automaticky">
            <a:extLst>
              <a:ext uri="{FF2B5EF4-FFF2-40B4-BE49-F238E27FC236}">
                <a16:creationId xmlns:a16="http://schemas.microsoft.com/office/drawing/2014/main" id="{EEF184EF-8E66-44E9-B59F-1A051E119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24"/>
            <a:ext cx="7893239" cy="54223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48A5BB-E87C-4C1B-A14C-C607FD4B16D1}"/>
              </a:ext>
            </a:extLst>
          </p:cNvPr>
          <p:cNvSpPr txBox="1"/>
          <p:nvPr/>
        </p:nvSpPr>
        <p:spPr>
          <a:xfrm>
            <a:off x="554182" y="6220085"/>
            <a:ext cx="621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→ </a:t>
            </a:r>
            <a:r>
              <a:rPr lang="cs-CZ" i="1" dirty="0" err="1">
                <a:solidFill>
                  <a:srgbClr val="0070C0"/>
                </a:solidFill>
              </a:rPr>
              <a:t>fissura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orbitalis</a:t>
            </a:r>
            <a:r>
              <a:rPr lang="cs-CZ" i="1" dirty="0">
                <a:solidFill>
                  <a:srgbClr val="0070C0"/>
                </a:solidFill>
              </a:rPr>
              <a:t> superior </a:t>
            </a:r>
            <a:r>
              <a:rPr lang="cs-CZ" dirty="0">
                <a:solidFill>
                  <a:srgbClr val="0070C0"/>
                </a:solidFill>
              </a:rPr>
              <a:t>→ </a:t>
            </a:r>
            <a:r>
              <a:rPr lang="cs-CZ" i="1" dirty="0" err="1">
                <a:solidFill>
                  <a:srgbClr val="0070C0"/>
                </a:solidFill>
              </a:rPr>
              <a:t>anulus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tendineus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communis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Zinni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692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16FAB5-A63D-4C6D-A720-FD710972BDAF}"/>
              </a:ext>
            </a:extLst>
          </p:cNvPr>
          <p:cNvSpPr txBox="1"/>
          <p:nvPr/>
        </p:nvSpPr>
        <p:spPr>
          <a:xfrm>
            <a:off x="311862" y="843641"/>
            <a:ext cx="3253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endotropie</a:t>
            </a:r>
            <a:endParaRPr lang="cs-CZ" dirty="0">
              <a:solidFill>
                <a:srgbClr val="0070C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paréza pohledu laterálně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diplopie při pohledu laterálně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1E210A-838D-43D6-B09B-D89E4EE9FF97}"/>
              </a:ext>
            </a:extLst>
          </p:cNvPr>
          <p:cNvSpPr txBox="1"/>
          <p:nvPr/>
        </p:nvSpPr>
        <p:spPr>
          <a:xfrm>
            <a:off x="387927" y="1975225"/>
            <a:ext cx="5217064" cy="44948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400" b="1" dirty="0"/>
              <a:t>Příčiny: </a:t>
            </a:r>
          </a:p>
          <a:p>
            <a:r>
              <a:rPr lang="cs-CZ" dirty="0"/>
              <a:t>→ trauma </a:t>
            </a:r>
          </a:p>
          <a:p>
            <a:r>
              <a:rPr lang="cs-CZ" dirty="0"/>
              <a:t>→ komprese nádorem </a:t>
            </a:r>
          </a:p>
          <a:p>
            <a:r>
              <a:rPr lang="cs-CZ" dirty="0"/>
              <a:t>→ aneurysma </a:t>
            </a:r>
            <a:r>
              <a:rPr lang="cs-CZ" i="1" dirty="0" err="1"/>
              <a:t>arteria</a:t>
            </a:r>
            <a:r>
              <a:rPr lang="cs-CZ" i="1" dirty="0"/>
              <a:t> </a:t>
            </a:r>
            <a:r>
              <a:rPr lang="cs-CZ" i="1" dirty="0" err="1"/>
              <a:t>carotis</a:t>
            </a:r>
            <a:r>
              <a:rPr lang="cs-CZ" i="1" dirty="0"/>
              <a:t> interna</a:t>
            </a:r>
          </a:p>
          <a:p>
            <a:r>
              <a:rPr lang="cs-CZ" dirty="0"/>
              <a:t>→ arteriovenózní píštěl </a:t>
            </a:r>
            <a:r>
              <a:rPr lang="cs-CZ" i="1" dirty="0"/>
              <a:t>sinus </a:t>
            </a:r>
            <a:r>
              <a:rPr lang="cs-CZ" i="1" dirty="0" err="1"/>
              <a:t>cavernosus</a:t>
            </a:r>
            <a:endParaRPr lang="cs-CZ" i="1" dirty="0"/>
          </a:p>
          <a:p>
            <a:r>
              <a:rPr lang="cs-CZ" dirty="0"/>
              <a:t>→ intrakraniální hypertenze </a:t>
            </a:r>
          </a:p>
          <a:p>
            <a:r>
              <a:rPr lang="cs-CZ" dirty="0"/>
              <a:t>→ </a:t>
            </a:r>
            <a:r>
              <a:rPr lang="cs-CZ" dirty="0" err="1"/>
              <a:t>iatrogenní</a:t>
            </a:r>
            <a:r>
              <a:rPr lang="cs-CZ" dirty="0"/>
              <a:t> (po lumbální punkci) </a:t>
            </a:r>
          </a:p>
          <a:p>
            <a:r>
              <a:rPr lang="cs-CZ" dirty="0"/>
              <a:t>→ </a:t>
            </a:r>
            <a:r>
              <a:rPr lang="cs-CZ" dirty="0" err="1"/>
              <a:t>Tolosa-Hunt</a:t>
            </a:r>
            <a:r>
              <a:rPr lang="cs-CZ" dirty="0"/>
              <a:t> syndrom </a:t>
            </a:r>
          </a:p>
          <a:p>
            <a:r>
              <a:rPr lang="cs-CZ" dirty="0"/>
              <a:t>→ meningitida, </a:t>
            </a:r>
            <a:r>
              <a:rPr lang="cs-CZ" dirty="0" err="1"/>
              <a:t>basilární</a:t>
            </a:r>
            <a:r>
              <a:rPr lang="cs-CZ" dirty="0"/>
              <a:t> tuberkulóza, sarkoidóza </a:t>
            </a:r>
          </a:p>
          <a:p>
            <a:r>
              <a:rPr lang="cs-CZ" dirty="0"/>
              <a:t>→ </a:t>
            </a:r>
            <a:r>
              <a:rPr lang="cs-CZ" dirty="0" err="1"/>
              <a:t>Guillan-Barrého</a:t>
            </a:r>
            <a:r>
              <a:rPr lang="cs-CZ" dirty="0"/>
              <a:t> syndrom </a:t>
            </a:r>
          </a:p>
          <a:p>
            <a:r>
              <a:rPr lang="cs-CZ" dirty="0"/>
              <a:t>→ diabetická </a:t>
            </a:r>
            <a:r>
              <a:rPr lang="cs-CZ" dirty="0" err="1"/>
              <a:t>poly</a:t>
            </a:r>
            <a:r>
              <a:rPr lang="cs-CZ" dirty="0"/>
              <a:t>(mono)</a:t>
            </a:r>
            <a:r>
              <a:rPr lang="cs-CZ" dirty="0" err="1"/>
              <a:t>neuropathie</a:t>
            </a:r>
            <a:r>
              <a:rPr lang="cs-CZ" dirty="0"/>
              <a:t> </a:t>
            </a:r>
          </a:p>
          <a:p>
            <a:r>
              <a:rPr lang="cs-CZ" dirty="0"/>
              <a:t>→ </a:t>
            </a:r>
            <a:r>
              <a:rPr lang="cs-CZ" dirty="0" err="1"/>
              <a:t>sclerosis</a:t>
            </a:r>
            <a:r>
              <a:rPr lang="cs-CZ" dirty="0"/>
              <a:t> multiplex </a:t>
            </a:r>
          </a:p>
          <a:p>
            <a:r>
              <a:rPr lang="cs-CZ" dirty="0"/>
              <a:t>→ horečnaté infekce u dětí </a:t>
            </a:r>
          </a:p>
          <a:p>
            <a:r>
              <a:rPr lang="cs-CZ" dirty="0"/>
              <a:t>→ počínající </a:t>
            </a:r>
            <a:r>
              <a:rPr lang="cs-CZ" dirty="0" err="1"/>
              <a:t>thromboflebitida</a:t>
            </a:r>
            <a:r>
              <a:rPr lang="cs-CZ" dirty="0"/>
              <a:t> </a:t>
            </a:r>
            <a:r>
              <a:rPr lang="cs-CZ" i="1" dirty="0"/>
              <a:t>sinus </a:t>
            </a:r>
            <a:r>
              <a:rPr lang="cs-CZ" i="1" dirty="0" err="1"/>
              <a:t>cavernosus</a:t>
            </a:r>
            <a:endParaRPr lang="cs-CZ" i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0D356F-1E4C-4B96-B7DF-D284BA40B1AB}"/>
              </a:ext>
            </a:extLst>
          </p:cNvPr>
          <p:cNvSpPr txBox="1"/>
          <p:nvPr/>
        </p:nvSpPr>
        <p:spPr>
          <a:xfrm>
            <a:off x="311862" y="381976"/>
            <a:ext cx="414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IV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56C126-6A1C-426B-BF9B-8FD3D3CD7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85" y="702582"/>
            <a:ext cx="5734376" cy="19020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759FCB-4C42-4A10-AB5A-2DF19A411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87505"/>
            <a:ext cx="5573546" cy="23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3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592B8C58-7794-41DF-9F2B-EA266503F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r="461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8DFE2B-A11E-4BA2-8BE2-D6312BDC83CC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Nervus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facialis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(n. VII)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572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956F7CF-89EE-41AB-A0AB-AEFFBF12E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310"/>
            <a:ext cx="6772651" cy="562393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DD5D4B2-3D34-41C9-83DA-D24B56A13D32}"/>
              </a:ext>
            </a:extLst>
          </p:cNvPr>
          <p:cNvSpPr txBox="1"/>
          <p:nvPr/>
        </p:nvSpPr>
        <p:spPr>
          <a:xfrm>
            <a:off x="6704881" y="334268"/>
            <a:ext cx="5403273" cy="6189464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FF00FF"/>
                </a:solidFill>
              </a:rPr>
              <a:t>1. </a:t>
            </a:r>
            <a:r>
              <a:rPr lang="cs-CZ" b="1" i="1" dirty="0" err="1">
                <a:solidFill>
                  <a:srgbClr val="FF00FF"/>
                </a:solidFill>
              </a:rPr>
              <a:t>Nucleus</a:t>
            </a:r>
            <a:r>
              <a:rPr lang="cs-CZ" b="1" i="1" dirty="0">
                <a:solidFill>
                  <a:srgbClr val="FF00FF"/>
                </a:solidFill>
              </a:rPr>
              <a:t> nervi </a:t>
            </a:r>
            <a:r>
              <a:rPr lang="cs-CZ" b="1" i="1" dirty="0" err="1">
                <a:solidFill>
                  <a:srgbClr val="FF00FF"/>
                </a:solidFill>
              </a:rPr>
              <a:t>facialis</a:t>
            </a:r>
            <a:r>
              <a:rPr lang="cs-CZ" b="1" i="1" dirty="0">
                <a:solidFill>
                  <a:srgbClr val="FF00FF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FF00FF"/>
                </a:solidFill>
              </a:rPr>
              <a:t>branchiomotorické</a:t>
            </a:r>
            <a:r>
              <a:rPr lang="cs-CZ" sz="1600" b="1" dirty="0">
                <a:solidFill>
                  <a:srgbClr val="FF00FF"/>
                </a:solidFill>
              </a:rPr>
              <a:t> jádro</a:t>
            </a:r>
            <a:r>
              <a:rPr lang="cs-CZ" sz="1600" dirty="0">
                <a:solidFill>
                  <a:srgbClr val="FF00FF"/>
                </a:solidFill>
              </a:rPr>
              <a:t> pro svaly 2. žaberního oblouku (mimické svaly, </a:t>
            </a:r>
            <a:r>
              <a:rPr lang="cs-CZ" sz="1600" i="1" dirty="0" err="1">
                <a:solidFill>
                  <a:srgbClr val="FF00FF"/>
                </a:solidFill>
              </a:rPr>
              <a:t>platysma</a:t>
            </a:r>
            <a:r>
              <a:rPr lang="cs-CZ" sz="1600" dirty="0">
                <a:solidFill>
                  <a:srgbClr val="FF00FF"/>
                </a:solidFill>
              </a:rPr>
              <a:t>,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stylohyoideus</a:t>
            </a:r>
            <a:r>
              <a:rPr lang="cs-CZ" sz="1600" dirty="0">
                <a:solidFill>
                  <a:srgbClr val="FF00FF"/>
                </a:solidFill>
              </a:rPr>
              <a:t>,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stapedius</a:t>
            </a:r>
            <a:r>
              <a:rPr lang="cs-CZ" sz="1600" i="1" dirty="0">
                <a:solidFill>
                  <a:srgbClr val="FF00FF"/>
                </a:solidFill>
              </a:rPr>
              <a:t> </a:t>
            </a:r>
            <a:r>
              <a:rPr lang="cs-CZ" sz="1600" dirty="0">
                <a:solidFill>
                  <a:srgbClr val="FF00FF"/>
                </a:solidFill>
              </a:rPr>
              <a:t>a </a:t>
            </a:r>
            <a:r>
              <a:rPr lang="cs-CZ" sz="1600" i="1" dirty="0" err="1">
                <a:solidFill>
                  <a:srgbClr val="FF00FF"/>
                </a:solidFill>
              </a:rPr>
              <a:t>venter</a:t>
            </a:r>
            <a:r>
              <a:rPr lang="cs-CZ" sz="1600" i="1" dirty="0">
                <a:solidFill>
                  <a:srgbClr val="FF00FF"/>
                </a:solidFill>
              </a:rPr>
              <a:t> </a:t>
            </a:r>
            <a:r>
              <a:rPr lang="cs-CZ" sz="1600" i="1" dirty="0" err="1">
                <a:solidFill>
                  <a:srgbClr val="FF00FF"/>
                </a:solidFill>
              </a:rPr>
              <a:t>posterior</a:t>
            </a:r>
            <a:r>
              <a:rPr lang="cs-CZ" sz="1600" i="1" dirty="0">
                <a:solidFill>
                  <a:srgbClr val="FF00FF"/>
                </a:solidFill>
              </a:rPr>
              <a:t> m. </a:t>
            </a:r>
            <a:r>
              <a:rPr lang="cs-CZ" sz="1600" i="1" dirty="0" err="1">
                <a:solidFill>
                  <a:srgbClr val="FF00FF"/>
                </a:solidFill>
              </a:rPr>
              <a:t>digastrici</a:t>
            </a:r>
            <a:r>
              <a:rPr lang="cs-CZ" sz="1600" dirty="0">
                <a:solidFill>
                  <a:srgbClr val="FF00FF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FF"/>
              </a:solidFill>
            </a:endParaRPr>
          </a:p>
          <a:p>
            <a:r>
              <a:rPr lang="cs-CZ" b="1" i="1" dirty="0">
                <a:solidFill>
                  <a:schemeClr val="accent2"/>
                </a:solidFill>
              </a:rPr>
              <a:t>2. </a:t>
            </a:r>
            <a:r>
              <a:rPr lang="cs-CZ" b="1" i="1" dirty="0" err="1">
                <a:solidFill>
                  <a:schemeClr val="accent2"/>
                </a:solidFill>
              </a:rPr>
              <a:t>Nucleus</a:t>
            </a:r>
            <a:r>
              <a:rPr lang="cs-CZ" b="1" i="1" dirty="0">
                <a:solidFill>
                  <a:schemeClr val="accent2"/>
                </a:solidFill>
              </a:rPr>
              <a:t> parasympatikus nervi </a:t>
            </a:r>
            <a:r>
              <a:rPr lang="cs-CZ" b="1" i="1" dirty="0" err="1">
                <a:solidFill>
                  <a:schemeClr val="accent2"/>
                </a:solidFill>
              </a:rPr>
              <a:t>facialis</a:t>
            </a:r>
            <a:r>
              <a:rPr lang="cs-CZ" b="1" i="1" dirty="0">
                <a:solidFill>
                  <a:schemeClr val="accent2"/>
                </a:solidFill>
              </a:rPr>
              <a:t>    </a:t>
            </a:r>
          </a:p>
          <a:p>
            <a:r>
              <a:rPr lang="cs-CZ" b="1" i="1" dirty="0">
                <a:solidFill>
                  <a:schemeClr val="accent2"/>
                </a:solidFill>
              </a:rPr>
              <a:t>    (</a:t>
            </a:r>
            <a:r>
              <a:rPr lang="cs-CZ" b="1" i="1" dirty="0" err="1">
                <a:solidFill>
                  <a:schemeClr val="accent2"/>
                </a:solidFill>
              </a:rPr>
              <a:t>salivatorius</a:t>
            </a:r>
            <a:r>
              <a:rPr lang="cs-CZ" b="1" i="1" dirty="0">
                <a:solidFill>
                  <a:schemeClr val="accent2"/>
                </a:solidFill>
              </a:rPr>
              <a:t> superior)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chemeClr val="accent2"/>
                </a:solidFill>
              </a:rPr>
              <a:t>visceromotorické</a:t>
            </a:r>
            <a:r>
              <a:rPr lang="cs-CZ" sz="1600" b="1" dirty="0">
                <a:solidFill>
                  <a:schemeClr val="accent2"/>
                </a:solidFill>
              </a:rPr>
              <a:t> jádro</a:t>
            </a:r>
            <a:r>
              <a:rPr lang="cs-CZ" sz="1600" dirty="0">
                <a:solidFill>
                  <a:schemeClr val="accent2"/>
                </a:solidFill>
              </a:rPr>
              <a:t> pro parasympatickou inervaci </a:t>
            </a:r>
            <a:r>
              <a:rPr lang="cs-CZ" sz="1600" i="1" dirty="0" err="1">
                <a:solidFill>
                  <a:schemeClr val="accent2"/>
                </a:solidFill>
              </a:rPr>
              <a:t>glandula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  <a:r>
              <a:rPr lang="cs-CZ" sz="1600" i="1" dirty="0" err="1">
                <a:solidFill>
                  <a:schemeClr val="accent2"/>
                </a:solidFill>
              </a:rPr>
              <a:t>lacrimalis</a:t>
            </a:r>
            <a:r>
              <a:rPr lang="cs-CZ" sz="1600" i="1" dirty="0">
                <a:solidFill>
                  <a:schemeClr val="accent2"/>
                </a:solidFill>
              </a:rPr>
              <a:t> / </a:t>
            </a:r>
            <a:r>
              <a:rPr lang="cs-CZ" sz="1600" i="1" dirty="0" err="1">
                <a:solidFill>
                  <a:schemeClr val="accent2"/>
                </a:solidFill>
              </a:rPr>
              <a:t>submandibularis</a:t>
            </a:r>
            <a:r>
              <a:rPr lang="cs-CZ" sz="1600" i="1" dirty="0">
                <a:solidFill>
                  <a:schemeClr val="accent2"/>
                </a:solidFill>
              </a:rPr>
              <a:t> / </a:t>
            </a:r>
            <a:r>
              <a:rPr lang="cs-CZ" sz="1600" i="1" dirty="0" err="1">
                <a:solidFill>
                  <a:schemeClr val="accent2"/>
                </a:solidFill>
              </a:rPr>
              <a:t>sublingualis</a:t>
            </a:r>
            <a:r>
              <a:rPr lang="cs-CZ" sz="1600" dirty="0">
                <a:solidFill>
                  <a:schemeClr val="accent2"/>
                </a:solidFill>
              </a:rPr>
              <a:t>, žlázek v dutině nosní, nosohltanu a </a:t>
            </a:r>
            <a:r>
              <a:rPr lang="cs-CZ" sz="1600" i="1" dirty="0" err="1">
                <a:solidFill>
                  <a:schemeClr val="accent2"/>
                </a:solidFill>
              </a:rPr>
              <a:t>isthmus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  <a:r>
              <a:rPr lang="cs-CZ" sz="1600" i="1" dirty="0" err="1">
                <a:solidFill>
                  <a:schemeClr val="accent2"/>
                </a:solidFill>
              </a:rPr>
              <a:t>faucium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</a:p>
          <a:p>
            <a:endParaRPr lang="cs-CZ" sz="1600" i="1" dirty="0">
              <a:solidFill>
                <a:schemeClr val="accent2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3. </a:t>
            </a:r>
            <a:r>
              <a:rPr lang="cs-CZ" b="1" i="1" dirty="0" err="1">
                <a:solidFill>
                  <a:srgbClr val="00B050"/>
                </a:solidFill>
              </a:rPr>
              <a:t>Nucleus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solitarius</a:t>
            </a:r>
            <a:r>
              <a:rPr lang="cs-CZ" b="1" i="1" dirty="0">
                <a:solidFill>
                  <a:srgbClr val="00B050"/>
                </a:solidFill>
              </a:rPr>
              <a:t> (</a:t>
            </a:r>
            <a:r>
              <a:rPr lang="cs-CZ" b="1" i="1" dirty="0" err="1">
                <a:solidFill>
                  <a:srgbClr val="00B050"/>
                </a:solidFill>
              </a:rPr>
              <a:t>gustatorius</a:t>
            </a:r>
            <a:r>
              <a:rPr lang="cs-CZ" b="1" i="1" dirty="0">
                <a:solidFill>
                  <a:srgbClr val="00B05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50"/>
                </a:solidFill>
              </a:rPr>
              <a:t>viscerosenzorické</a:t>
            </a:r>
            <a:r>
              <a:rPr lang="cs-CZ" sz="1600" b="1" dirty="0">
                <a:solidFill>
                  <a:srgbClr val="00B050"/>
                </a:solidFill>
              </a:rPr>
              <a:t> jádro</a:t>
            </a:r>
            <a:r>
              <a:rPr lang="cs-CZ" sz="1600" dirty="0">
                <a:solidFill>
                  <a:srgbClr val="00B050"/>
                </a:solidFill>
              </a:rPr>
              <a:t> – rostrální část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pro chuťové informace z předních 2/3 jazyka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spinalis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F0"/>
                </a:solidFill>
              </a:rPr>
              <a:t>somatosenzorické</a:t>
            </a:r>
            <a:r>
              <a:rPr lang="cs-CZ" sz="1600" b="1" dirty="0">
                <a:solidFill>
                  <a:srgbClr val="00B0F0"/>
                </a:solidFill>
              </a:rPr>
              <a:t> jádro</a:t>
            </a:r>
            <a:r>
              <a:rPr lang="cs-CZ" sz="1600" dirty="0">
                <a:solidFill>
                  <a:srgbClr val="00B0F0"/>
                </a:solidFill>
              </a:rPr>
              <a:t> – pro </a:t>
            </a:r>
            <a:r>
              <a:rPr lang="cs-CZ" sz="1600" dirty="0" err="1">
                <a:solidFill>
                  <a:srgbClr val="00B0F0"/>
                </a:solidFill>
              </a:rPr>
              <a:t>somatosenzorické</a:t>
            </a:r>
            <a:r>
              <a:rPr lang="cs-CZ" sz="1600" dirty="0">
                <a:solidFill>
                  <a:srgbClr val="00B0F0"/>
                </a:solidFill>
              </a:rPr>
              <a:t> informace z boltce, zevního zvukovodu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rgbClr val="00B0F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5.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mesencephalicus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B0F0"/>
                </a:solidFill>
              </a:rPr>
              <a:t>   ganglion tvořené </a:t>
            </a:r>
            <a:r>
              <a:rPr lang="cs-CZ" sz="1600" b="1" dirty="0" err="1">
                <a:solidFill>
                  <a:srgbClr val="00B0F0"/>
                </a:solidFill>
              </a:rPr>
              <a:t>pseudounipolárními</a:t>
            </a:r>
            <a:r>
              <a:rPr lang="cs-CZ" sz="1600" b="1" dirty="0">
                <a:solidFill>
                  <a:srgbClr val="00B0F0"/>
                </a:solidFill>
              </a:rPr>
              <a:t> neurony</a:t>
            </a:r>
            <a:r>
              <a:rPr lang="cs-CZ" sz="1600" dirty="0">
                <a:solidFill>
                  <a:srgbClr val="00B0F0"/>
                </a:solidFill>
              </a:rPr>
              <a:t>   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   přijímající </a:t>
            </a:r>
            <a:r>
              <a:rPr lang="cs-CZ" sz="1600" dirty="0" err="1">
                <a:solidFill>
                  <a:srgbClr val="00B0F0"/>
                </a:solidFill>
              </a:rPr>
              <a:t>propriocepci</a:t>
            </a:r>
            <a:r>
              <a:rPr lang="cs-CZ" sz="1600" dirty="0">
                <a:solidFill>
                  <a:srgbClr val="00B0F0"/>
                </a:solidFill>
              </a:rPr>
              <a:t> z mimických svalů</a:t>
            </a:r>
          </a:p>
        </p:txBody>
      </p:sp>
    </p:spTree>
    <p:extLst>
      <p:ext uri="{BB962C8B-B14F-4D97-AF65-F5344CB8AC3E}">
        <p14:creationId xmlns:p14="http://schemas.microsoft.com/office/powerpoint/2010/main" val="23348494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90D8676-6220-433E-B326-EF5378C3F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57" y="902778"/>
            <a:ext cx="7587143" cy="50524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E353E09-125E-4A33-8D70-398DF4A284AD}"/>
              </a:ext>
            </a:extLst>
          </p:cNvPr>
          <p:cNvSpPr txBox="1"/>
          <p:nvPr/>
        </p:nvSpPr>
        <p:spPr>
          <a:xfrm>
            <a:off x="247207" y="323273"/>
            <a:ext cx="446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Výstup n. VII z mozkového kmene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B0A1C73-D228-49E2-8C35-23C4FBC6D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7" y="2898641"/>
            <a:ext cx="4582164" cy="322942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BEA568-0C4D-4BD1-B647-6398F5239A27}"/>
              </a:ext>
            </a:extLst>
          </p:cNvPr>
          <p:cNvSpPr txBox="1"/>
          <p:nvPr/>
        </p:nvSpPr>
        <p:spPr>
          <a:xfrm>
            <a:off x="145607" y="1075623"/>
            <a:ext cx="54366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trigonum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pontocerebellare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dirty="0" err="1">
                <a:solidFill>
                  <a:srgbClr val="0070C0"/>
                </a:solidFill>
              </a:rPr>
              <a:t>mostomozečkový</a:t>
            </a:r>
            <a:r>
              <a:rPr lang="cs-CZ" b="1" dirty="0">
                <a:solidFill>
                  <a:srgbClr val="0070C0"/>
                </a:solidFill>
              </a:rPr>
              <a:t> kout)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před výstupem z kmene obtáčí </a:t>
            </a:r>
            <a:r>
              <a:rPr lang="cs-CZ" i="1" dirty="0" err="1">
                <a:solidFill>
                  <a:srgbClr val="0070C0"/>
                </a:solidFill>
              </a:rPr>
              <a:t>nucleus</a:t>
            </a:r>
            <a:r>
              <a:rPr lang="cs-CZ" i="1" dirty="0">
                <a:solidFill>
                  <a:srgbClr val="0070C0"/>
                </a:solidFill>
              </a:rPr>
              <a:t> n. VI </a:t>
            </a:r>
            <a:r>
              <a:rPr lang="cs-CZ" dirty="0">
                <a:solidFill>
                  <a:srgbClr val="0070C0"/>
                </a:solidFill>
              </a:rPr>
              <a:t>jako</a:t>
            </a:r>
          </a:p>
          <a:p>
            <a:r>
              <a:rPr lang="cs-CZ" dirty="0">
                <a:solidFill>
                  <a:srgbClr val="0070C0"/>
                </a:solidFill>
              </a:rPr>
              <a:t>      </a:t>
            </a:r>
            <a:r>
              <a:rPr lang="cs-CZ" b="1" i="1" dirty="0">
                <a:solidFill>
                  <a:srgbClr val="0070C0"/>
                </a:solidFill>
              </a:rPr>
              <a:t>genu nervi </a:t>
            </a:r>
            <a:r>
              <a:rPr lang="cs-CZ" b="1" i="1" dirty="0" err="1">
                <a:solidFill>
                  <a:srgbClr val="0070C0"/>
                </a:solidFill>
              </a:rPr>
              <a:t>facialis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(podklad </a:t>
            </a:r>
            <a:r>
              <a:rPr lang="cs-CZ" b="1" i="1" dirty="0" err="1">
                <a:solidFill>
                  <a:srgbClr val="0070C0"/>
                </a:solidFill>
              </a:rPr>
              <a:t>colliculus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facialis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intermedius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vede parasympatická a chuťová</a:t>
            </a:r>
          </a:p>
          <a:p>
            <a:r>
              <a:rPr lang="cs-CZ" dirty="0">
                <a:solidFill>
                  <a:srgbClr val="0070C0"/>
                </a:solidFill>
              </a:rPr>
              <a:t>      vlákna</a:t>
            </a:r>
          </a:p>
        </p:txBody>
      </p:sp>
    </p:spTree>
    <p:extLst>
      <p:ext uri="{BB962C8B-B14F-4D97-AF65-F5344CB8AC3E}">
        <p14:creationId xmlns:p14="http://schemas.microsoft.com/office/powerpoint/2010/main" val="24232932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19D6B16-C42D-4673-BD1C-BF2D4DE5D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596"/>
            <a:ext cx="7362554" cy="40406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8F60B3-0C84-485D-BA62-992CE3AFD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71" y="112081"/>
            <a:ext cx="5384453" cy="2678743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4EF835EB-BE06-4B30-B054-862A3A4F2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47" y="2857500"/>
            <a:ext cx="4629420" cy="378971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190F0B-9029-4A73-876E-8B62D61BAFFD}"/>
              </a:ext>
            </a:extLst>
          </p:cNvPr>
          <p:cNvSpPr txBox="1"/>
          <p:nvPr/>
        </p:nvSpPr>
        <p:spPr>
          <a:xfrm>
            <a:off x="254876" y="761586"/>
            <a:ext cx="5876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do pyramidy vstupuje přes </a:t>
            </a:r>
            <a:r>
              <a:rPr lang="cs-CZ" b="1" i="1" dirty="0">
                <a:solidFill>
                  <a:srgbClr val="0070C0"/>
                </a:solidFill>
              </a:rPr>
              <a:t>fundus </a:t>
            </a:r>
            <a:r>
              <a:rPr lang="cs-CZ" b="1" i="1" dirty="0" err="1">
                <a:solidFill>
                  <a:srgbClr val="0070C0"/>
                </a:solidFill>
              </a:rPr>
              <a:t>meatus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acustici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interni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     </a:t>
            </a:r>
            <a:r>
              <a:rPr lang="cs-CZ" dirty="0">
                <a:solidFill>
                  <a:srgbClr val="0070C0"/>
                </a:solidFill>
              </a:rPr>
              <a:t>(</a:t>
            </a:r>
            <a:r>
              <a:rPr lang="cs-CZ" b="1" i="1" dirty="0">
                <a:solidFill>
                  <a:srgbClr val="0070C0"/>
                </a:solidFill>
              </a:rPr>
              <a:t>area nervi </a:t>
            </a:r>
            <a:r>
              <a:rPr lang="cs-CZ" b="1" i="1" dirty="0" err="1">
                <a:solidFill>
                  <a:srgbClr val="0070C0"/>
                </a:solidFill>
              </a:rPr>
              <a:t>facialis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ventrokraniálně</a:t>
            </a:r>
            <a:r>
              <a:rPr lang="cs-CZ" dirty="0">
                <a:solidFill>
                  <a:srgbClr val="0070C0"/>
                </a:solidFill>
              </a:rPr>
              <a:t>)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endParaRPr lang="cs-CZ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před vstupem se spojuje s </a:t>
            </a:r>
            <a:r>
              <a:rPr lang="cs-CZ" b="1" i="1" dirty="0">
                <a:solidFill>
                  <a:srgbClr val="0070C0"/>
                </a:solidFill>
              </a:rPr>
              <a:t>n. </a:t>
            </a:r>
            <a:r>
              <a:rPr lang="cs-CZ" b="1" i="1" dirty="0" err="1">
                <a:solidFill>
                  <a:srgbClr val="0070C0"/>
                </a:solidFill>
              </a:rPr>
              <a:t>intermedius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5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3E5CCF99-D22B-48AA-B2AB-D7442455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6" y="349632"/>
            <a:ext cx="9019907" cy="61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08232FA-1986-4515-B4F6-D9D6C249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2" y="456785"/>
            <a:ext cx="7763958" cy="594443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C7123DB-09CB-4DDF-A344-66C8349DE7D9}"/>
              </a:ext>
            </a:extLst>
          </p:cNvPr>
          <p:cNvSpPr txBox="1"/>
          <p:nvPr/>
        </p:nvSpPr>
        <p:spPr>
          <a:xfrm>
            <a:off x="180975" y="266897"/>
            <a:ext cx="355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Průběh n. VII v pyramidě I </a:t>
            </a:r>
          </a:p>
        </p:txBody>
      </p:sp>
    </p:spTree>
    <p:extLst>
      <p:ext uri="{BB962C8B-B14F-4D97-AF65-F5344CB8AC3E}">
        <p14:creationId xmlns:p14="http://schemas.microsoft.com/office/powerpoint/2010/main" val="1077899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28ABFBA-9F46-4112-BA85-DC9E44D85086}"/>
              </a:ext>
            </a:extLst>
          </p:cNvPr>
          <p:cNvSpPr txBox="1"/>
          <p:nvPr/>
        </p:nvSpPr>
        <p:spPr>
          <a:xfrm>
            <a:off x="180975" y="266897"/>
            <a:ext cx="363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Průběh n. VII v pyramidě II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D336C4-74F1-4090-8B1E-099F754F5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2669"/>
            <a:ext cx="6509814" cy="49623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3F99905-C9AE-4021-BF78-A61E18688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20" y="1385519"/>
            <a:ext cx="5817381" cy="44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79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BE1B5A-A31D-48AD-A70A-65797C5B7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6" y="3268752"/>
            <a:ext cx="6077798" cy="2457793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A2BB5D14-0AD1-4390-8660-7E8F7F4E0699}"/>
              </a:ext>
            </a:extLst>
          </p:cNvPr>
          <p:cNvGrpSpPr/>
          <p:nvPr/>
        </p:nvGrpSpPr>
        <p:grpSpPr>
          <a:xfrm>
            <a:off x="6550561" y="526078"/>
            <a:ext cx="5401429" cy="5639587"/>
            <a:chOff x="6360158" y="803170"/>
            <a:chExt cx="5401429" cy="563958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8C2AC9C9-8E86-43B6-883F-6E86D6277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158" y="803170"/>
              <a:ext cx="5401429" cy="5639587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44E34BD-A9D6-4975-8E6C-2A668F3ACC36}"/>
                </a:ext>
              </a:extLst>
            </p:cNvPr>
            <p:cNvSpPr/>
            <p:nvPr/>
          </p:nvSpPr>
          <p:spPr>
            <a:xfrm>
              <a:off x="10847187" y="5504873"/>
              <a:ext cx="914400" cy="937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D1859DBF-CD18-4C0C-BD88-70F82E6471B8}"/>
                </a:ext>
              </a:extLst>
            </p:cNvPr>
            <p:cNvSpPr/>
            <p:nvPr/>
          </p:nvSpPr>
          <p:spPr>
            <a:xfrm>
              <a:off x="11480799" y="1034473"/>
              <a:ext cx="280787" cy="267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C9AEBA-E93D-456B-910F-6EF82770204C}"/>
              </a:ext>
            </a:extLst>
          </p:cNvPr>
          <p:cNvSpPr txBox="1"/>
          <p:nvPr/>
        </p:nvSpPr>
        <p:spPr>
          <a:xfrm>
            <a:off x="358044" y="789831"/>
            <a:ext cx="56984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výstup z pyramidy: </a:t>
            </a:r>
            <a:r>
              <a:rPr lang="cs-CZ" b="1" i="1" dirty="0" err="1">
                <a:solidFill>
                  <a:srgbClr val="0070C0"/>
                </a:solidFill>
              </a:rPr>
              <a:t>foramen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stylomastoideum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vzápětí vstupuje do </a:t>
            </a:r>
            <a:r>
              <a:rPr lang="cs-CZ" i="1" dirty="0" err="1">
                <a:solidFill>
                  <a:srgbClr val="0070C0"/>
                </a:solidFill>
              </a:rPr>
              <a:t>glandula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parotis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probíhá dorzálně a laterálně od </a:t>
            </a:r>
            <a:r>
              <a:rPr lang="cs-CZ" i="1" dirty="0" err="1">
                <a:solidFill>
                  <a:srgbClr val="0070C0"/>
                </a:solidFill>
              </a:rPr>
              <a:t>vena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retromandinularis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r>
              <a:rPr lang="cs-CZ" dirty="0">
                <a:solidFill>
                  <a:srgbClr val="0070C0"/>
                </a:solidFill>
              </a:rPr>
              <a:t>      a </a:t>
            </a:r>
            <a:r>
              <a:rPr lang="cs-CZ" i="1" dirty="0" err="1">
                <a:solidFill>
                  <a:srgbClr val="0070C0"/>
                </a:solidFill>
              </a:rPr>
              <a:t>arteria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carotis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externa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 parenchymu žlázy vytváří </a:t>
            </a:r>
            <a:r>
              <a:rPr lang="cs-CZ" b="1" i="1" dirty="0">
                <a:solidFill>
                  <a:srgbClr val="0070C0"/>
                </a:solidFill>
              </a:rPr>
              <a:t>plexus (intra)</a:t>
            </a:r>
            <a:r>
              <a:rPr lang="cs-CZ" b="1" i="1" dirty="0" err="1">
                <a:solidFill>
                  <a:srgbClr val="0070C0"/>
                </a:solidFill>
              </a:rPr>
              <a:t>parotideus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23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21444AB-1CDA-4A08-8679-03AEEE1FC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" y="690181"/>
            <a:ext cx="7862765" cy="535040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FC0E9F9-FB3F-4655-B69A-D8556B44DB8E}"/>
              </a:ext>
            </a:extLst>
          </p:cNvPr>
          <p:cNvSpPr txBox="1"/>
          <p:nvPr/>
        </p:nvSpPr>
        <p:spPr>
          <a:xfrm>
            <a:off x="7864817" y="1191492"/>
            <a:ext cx="41537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1. Rami </a:t>
            </a:r>
            <a:r>
              <a:rPr lang="cs-CZ" b="1" i="1" dirty="0" err="1">
                <a:solidFill>
                  <a:srgbClr val="00B050"/>
                </a:solidFill>
              </a:rPr>
              <a:t>temporales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dirty="0">
                <a:solidFill>
                  <a:srgbClr val="00B050"/>
                </a:solidFill>
              </a:rPr>
              <a:t>- mimické svaly čela a </a:t>
            </a:r>
            <a:r>
              <a:rPr lang="cs-CZ" dirty="0" err="1">
                <a:solidFill>
                  <a:srgbClr val="00B050"/>
                </a:solidFill>
              </a:rPr>
              <a:t>regio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temporalis</a:t>
            </a:r>
            <a:endParaRPr lang="cs-CZ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7030A0"/>
                </a:solidFill>
              </a:rPr>
              <a:t>2. Rami </a:t>
            </a:r>
            <a:r>
              <a:rPr lang="cs-CZ" b="1" i="1" dirty="0" err="1">
                <a:solidFill>
                  <a:srgbClr val="7030A0"/>
                </a:solidFill>
              </a:rPr>
              <a:t>zygomatici</a:t>
            </a:r>
            <a:r>
              <a:rPr lang="cs-CZ" b="1" i="1" dirty="0">
                <a:solidFill>
                  <a:srgbClr val="7030A0"/>
                </a:solidFill>
              </a:rPr>
              <a:t> </a:t>
            </a:r>
          </a:p>
          <a:p>
            <a:r>
              <a:rPr lang="cs-CZ" dirty="0">
                <a:solidFill>
                  <a:srgbClr val="7030A0"/>
                </a:solidFill>
              </a:rPr>
              <a:t>- </a:t>
            </a:r>
            <a:r>
              <a:rPr lang="cs-CZ" i="1" dirty="0">
                <a:solidFill>
                  <a:srgbClr val="7030A0"/>
                </a:solidFill>
              </a:rPr>
              <a:t>m. </a:t>
            </a:r>
            <a:r>
              <a:rPr lang="cs-CZ" i="1" dirty="0" err="1">
                <a:solidFill>
                  <a:srgbClr val="7030A0"/>
                </a:solidFill>
              </a:rPr>
              <a:t>orbicularis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i="1" dirty="0" err="1">
                <a:solidFill>
                  <a:srgbClr val="7030A0"/>
                </a:solidFill>
              </a:rPr>
              <a:t>oculi</a:t>
            </a:r>
            <a:r>
              <a:rPr lang="cs-CZ" dirty="0">
                <a:solidFill>
                  <a:srgbClr val="7030A0"/>
                </a:solidFill>
              </a:rPr>
              <a:t>, </a:t>
            </a:r>
            <a:r>
              <a:rPr lang="cs-CZ" i="1" dirty="0">
                <a:solidFill>
                  <a:srgbClr val="7030A0"/>
                </a:solidFill>
              </a:rPr>
              <a:t>mm. </a:t>
            </a:r>
            <a:r>
              <a:rPr lang="cs-CZ" i="1" dirty="0" err="1">
                <a:solidFill>
                  <a:srgbClr val="7030A0"/>
                </a:solidFill>
              </a:rPr>
              <a:t>zygomatici</a:t>
            </a:r>
            <a:r>
              <a:rPr lang="cs-CZ" i="1" dirty="0">
                <a:solidFill>
                  <a:srgbClr val="7030A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a</a:t>
            </a:r>
          </a:p>
          <a:p>
            <a:r>
              <a:rPr lang="cs-CZ" dirty="0">
                <a:solidFill>
                  <a:srgbClr val="7030A0"/>
                </a:solidFill>
              </a:rPr>
              <a:t>  svaly nosu</a:t>
            </a:r>
          </a:p>
          <a:p>
            <a:endParaRPr lang="cs-CZ" dirty="0">
              <a:solidFill>
                <a:srgbClr val="7030A0"/>
              </a:solidFill>
            </a:endParaRPr>
          </a:p>
          <a:p>
            <a:r>
              <a:rPr lang="cs-CZ" b="1" i="1" dirty="0">
                <a:solidFill>
                  <a:srgbClr val="FFC000"/>
                </a:solidFill>
              </a:rPr>
              <a:t>3. Rami </a:t>
            </a:r>
            <a:r>
              <a:rPr lang="cs-CZ" b="1" i="1" dirty="0" err="1">
                <a:solidFill>
                  <a:srgbClr val="FFC000"/>
                </a:solidFill>
              </a:rPr>
              <a:t>buccales</a:t>
            </a:r>
            <a:r>
              <a:rPr lang="cs-CZ" b="1" i="1" dirty="0">
                <a:solidFill>
                  <a:srgbClr val="FFC000"/>
                </a:solidFill>
              </a:rPr>
              <a:t> </a:t>
            </a:r>
          </a:p>
          <a:p>
            <a:r>
              <a:rPr lang="cs-CZ" dirty="0">
                <a:solidFill>
                  <a:srgbClr val="FFC000"/>
                </a:solidFill>
              </a:rPr>
              <a:t>- svaly tváře a horního rtu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FFC000"/>
              </a:solidFill>
            </a:endParaRPr>
          </a:p>
          <a:p>
            <a:r>
              <a:rPr lang="cs-CZ" b="1" i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marginalis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mandibulae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dirty="0">
                <a:solidFill>
                  <a:srgbClr val="00B0F0"/>
                </a:solidFill>
              </a:rPr>
              <a:t>- svaly brady a dolního rtu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rgbClr val="00B0F0"/>
              </a:solidFill>
            </a:endParaRPr>
          </a:p>
          <a:p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</a:rPr>
              <a:t>Ramus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</a:rPr>
              <a:t>colli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m.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platysma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ansa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cervicalis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6">
                    <a:lumMod val="75000"/>
                  </a:schemeClr>
                </a:solidFill>
              </a:rPr>
              <a:t>superficialis</a:t>
            </a:r>
            <a:endParaRPr 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932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7267FAB-14A2-456F-B7F9-622A777C8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88" y="1819275"/>
            <a:ext cx="7639912" cy="4514850"/>
          </a:xfrm>
          <a:prstGeom prst="rect">
            <a:avLst/>
          </a:prstGeom>
        </p:spPr>
      </p:pic>
      <p:pic>
        <p:nvPicPr>
          <p:cNvPr id="10" name="Obrázek 9" descr="Obsah obrázku zelenina&#10;&#10;Popis byl vytvořen automaticky">
            <a:extLst>
              <a:ext uri="{FF2B5EF4-FFF2-40B4-BE49-F238E27FC236}">
                <a16:creationId xmlns:a16="http://schemas.microsoft.com/office/drawing/2014/main" id="{624F77A6-BAD2-493A-8201-91A9A48A7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" y="484890"/>
            <a:ext cx="4448796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34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A2EB53C-CFB0-49CC-BA4A-3C1BDC4C0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197" y="499247"/>
            <a:ext cx="6561982" cy="5859509"/>
          </a:xfrm>
          <a:custGeom>
            <a:avLst/>
            <a:gdLst>
              <a:gd name="connsiteX0" fmla="*/ 505253 w 6561982"/>
              <a:gd name="connsiteY0" fmla="*/ 3748096 h 5859509"/>
              <a:gd name="connsiteX1" fmla="*/ 1267386 w 6561982"/>
              <a:gd name="connsiteY1" fmla="*/ 3748096 h 5859509"/>
              <a:gd name="connsiteX2" fmla="*/ 1376262 w 6561982"/>
              <a:gd name="connsiteY2" fmla="*/ 3810385 h 5859509"/>
              <a:gd name="connsiteX3" fmla="*/ 1757328 w 6561982"/>
              <a:gd name="connsiteY3" fmla="*/ 4481707 h 5859509"/>
              <a:gd name="connsiteX4" fmla="*/ 1757328 w 6561982"/>
              <a:gd name="connsiteY4" fmla="*/ 4610898 h 5859509"/>
              <a:gd name="connsiteX5" fmla="*/ 1376262 w 6561982"/>
              <a:gd name="connsiteY5" fmla="*/ 5282218 h 5859509"/>
              <a:gd name="connsiteX6" fmla="*/ 1267386 w 6561982"/>
              <a:gd name="connsiteY6" fmla="*/ 5344506 h 5859509"/>
              <a:gd name="connsiteX7" fmla="*/ 505253 w 6561982"/>
              <a:gd name="connsiteY7" fmla="*/ 5344506 h 5859509"/>
              <a:gd name="connsiteX8" fmla="*/ 396379 w 6561982"/>
              <a:gd name="connsiteY8" fmla="*/ 5282218 h 5859509"/>
              <a:gd name="connsiteX9" fmla="*/ 15311 w 6561982"/>
              <a:gd name="connsiteY9" fmla="*/ 4610898 h 5859509"/>
              <a:gd name="connsiteX10" fmla="*/ 15311 w 6561982"/>
              <a:gd name="connsiteY10" fmla="*/ 4481707 h 5859509"/>
              <a:gd name="connsiteX11" fmla="*/ 396379 w 6561982"/>
              <a:gd name="connsiteY11" fmla="*/ 3810385 h 5859509"/>
              <a:gd name="connsiteX12" fmla="*/ 505253 w 6561982"/>
              <a:gd name="connsiteY12" fmla="*/ 3748096 h 5859509"/>
              <a:gd name="connsiteX13" fmla="*/ 3345172 w 6561982"/>
              <a:gd name="connsiteY13" fmla="*/ 1393265 h 5859509"/>
              <a:gd name="connsiteX14" fmla="*/ 3478742 w 6561982"/>
              <a:gd name="connsiteY14" fmla="*/ 1393265 h 5859509"/>
              <a:gd name="connsiteX15" fmla="*/ 5112069 w 6561982"/>
              <a:gd name="connsiteY15" fmla="*/ 1393265 h 5859509"/>
              <a:gd name="connsiteX16" fmla="*/ 5425562 w 6561982"/>
              <a:gd name="connsiteY16" fmla="*/ 1567527 h 5859509"/>
              <a:gd name="connsiteX17" fmla="*/ 6522794 w 6561982"/>
              <a:gd name="connsiteY17" fmla="*/ 3445673 h 5859509"/>
              <a:gd name="connsiteX18" fmla="*/ 6522794 w 6561982"/>
              <a:gd name="connsiteY18" fmla="*/ 3807103 h 5859509"/>
              <a:gd name="connsiteX19" fmla="*/ 5425562 w 6561982"/>
              <a:gd name="connsiteY19" fmla="*/ 5685248 h 5859509"/>
              <a:gd name="connsiteX20" fmla="*/ 5112069 w 6561982"/>
              <a:gd name="connsiteY20" fmla="*/ 5859509 h 5859509"/>
              <a:gd name="connsiteX21" fmla="*/ 2917602 w 6561982"/>
              <a:gd name="connsiteY21" fmla="*/ 5859509 h 5859509"/>
              <a:gd name="connsiteX22" fmla="*/ 2604110 w 6561982"/>
              <a:gd name="connsiteY22" fmla="*/ 5685248 h 5859509"/>
              <a:gd name="connsiteX23" fmla="*/ 1506877 w 6561982"/>
              <a:gd name="connsiteY23" fmla="*/ 3807103 h 5859509"/>
              <a:gd name="connsiteX24" fmla="*/ 1506877 w 6561982"/>
              <a:gd name="connsiteY24" fmla="*/ 3445673 h 5859509"/>
              <a:gd name="connsiteX25" fmla="*/ 1700018 w 6561982"/>
              <a:gd name="connsiteY25" fmla="*/ 3115072 h 5859509"/>
              <a:gd name="connsiteX26" fmla="*/ 1782566 w 6561982"/>
              <a:gd name="connsiteY26" fmla="*/ 2973774 h 5859509"/>
              <a:gd name="connsiteX27" fmla="*/ 2820879 w 6561982"/>
              <a:gd name="connsiteY27" fmla="*/ 2973774 h 5859509"/>
              <a:gd name="connsiteX28" fmla="*/ 2981759 w 6561982"/>
              <a:gd name="connsiteY28" fmla="*/ 2884346 h 5859509"/>
              <a:gd name="connsiteX29" fmla="*/ 3544837 w 6561982"/>
              <a:gd name="connsiteY29" fmla="*/ 1920516 h 5859509"/>
              <a:gd name="connsiteX30" fmla="*/ 3544837 w 6561982"/>
              <a:gd name="connsiteY30" fmla="*/ 1735036 h 5859509"/>
              <a:gd name="connsiteX31" fmla="*/ 3361865 w 6561982"/>
              <a:gd name="connsiteY31" fmla="*/ 1421838 h 5859509"/>
              <a:gd name="connsiteX32" fmla="*/ 1756519 w 6561982"/>
              <a:gd name="connsiteY32" fmla="*/ 778062 h 5859509"/>
              <a:gd name="connsiteX33" fmla="*/ 2758795 w 6561982"/>
              <a:gd name="connsiteY33" fmla="*/ 778062 h 5859509"/>
              <a:gd name="connsiteX34" fmla="*/ 2901976 w 6561982"/>
              <a:gd name="connsiteY34" fmla="*/ 859976 h 5859509"/>
              <a:gd name="connsiteX35" fmla="*/ 3403112 w 6561982"/>
              <a:gd name="connsiteY35" fmla="*/ 1742826 h 5859509"/>
              <a:gd name="connsiteX36" fmla="*/ 3403112 w 6561982"/>
              <a:gd name="connsiteY36" fmla="*/ 1912724 h 5859509"/>
              <a:gd name="connsiteX37" fmla="*/ 2901976 w 6561982"/>
              <a:gd name="connsiteY37" fmla="*/ 2795573 h 5859509"/>
              <a:gd name="connsiteX38" fmla="*/ 2758795 w 6561982"/>
              <a:gd name="connsiteY38" fmla="*/ 2877487 h 5859509"/>
              <a:gd name="connsiteX39" fmla="*/ 1756519 w 6561982"/>
              <a:gd name="connsiteY39" fmla="*/ 2877487 h 5859509"/>
              <a:gd name="connsiteX40" fmla="*/ 1613339 w 6561982"/>
              <a:gd name="connsiteY40" fmla="*/ 2795573 h 5859509"/>
              <a:gd name="connsiteX41" fmla="*/ 1112202 w 6561982"/>
              <a:gd name="connsiteY41" fmla="*/ 1912724 h 5859509"/>
              <a:gd name="connsiteX42" fmla="*/ 1112202 w 6561982"/>
              <a:gd name="connsiteY42" fmla="*/ 1742826 h 5859509"/>
              <a:gd name="connsiteX43" fmla="*/ 1613339 w 6561982"/>
              <a:gd name="connsiteY43" fmla="*/ 859976 h 5859509"/>
              <a:gd name="connsiteX44" fmla="*/ 1756519 w 6561982"/>
              <a:gd name="connsiteY44" fmla="*/ 778062 h 5859509"/>
              <a:gd name="connsiteX45" fmla="*/ 3339833 w 6561982"/>
              <a:gd name="connsiteY45" fmla="*/ 0 h 5859509"/>
              <a:gd name="connsiteX46" fmla="*/ 3952099 w 6561982"/>
              <a:gd name="connsiteY46" fmla="*/ 0 h 5859509"/>
              <a:gd name="connsiteX47" fmla="*/ 4039566 w 6561982"/>
              <a:gd name="connsiteY47" fmla="*/ 50040 h 5859509"/>
              <a:gd name="connsiteX48" fmla="*/ 4345699 w 6561982"/>
              <a:gd name="connsiteY48" fmla="*/ 589353 h 5859509"/>
              <a:gd name="connsiteX49" fmla="*/ 4345699 w 6561982"/>
              <a:gd name="connsiteY49" fmla="*/ 693138 h 5859509"/>
              <a:gd name="connsiteX50" fmla="*/ 4039566 w 6561982"/>
              <a:gd name="connsiteY50" fmla="*/ 1232450 h 5859509"/>
              <a:gd name="connsiteX51" fmla="*/ 3952099 w 6561982"/>
              <a:gd name="connsiteY51" fmla="*/ 1282490 h 5859509"/>
              <a:gd name="connsiteX52" fmla="*/ 3339833 w 6561982"/>
              <a:gd name="connsiteY52" fmla="*/ 1282490 h 5859509"/>
              <a:gd name="connsiteX53" fmla="*/ 3252368 w 6561982"/>
              <a:gd name="connsiteY53" fmla="*/ 1232450 h 5859509"/>
              <a:gd name="connsiteX54" fmla="*/ 2946235 w 6561982"/>
              <a:gd name="connsiteY54" fmla="*/ 693138 h 5859509"/>
              <a:gd name="connsiteX55" fmla="*/ 2946235 w 6561982"/>
              <a:gd name="connsiteY55" fmla="*/ 589353 h 5859509"/>
              <a:gd name="connsiteX56" fmla="*/ 3252368 w 6561982"/>
              <a:gd name="connsiteY56" fmla="*/ 50040 h 5859509"/>
              <a:gd name="connsiteX57" fmla="*/ 3339833 w 6561982"/>
              <a:gd name="connsiteY57" fmla="*/ 0 h 58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561982" h="5859509">
                <a:moveTo>
                  <a:pt x="505253" y="3748096"/>
                </a:moveTo>
                <a:cubicBezTo>
                  <a:pt x="1267386" y="3748096"/>
                  <a:pt x="1267386" y="3748096"/>
                  <a:pt x="1267386" y="3748096"/>
                </a:cubicBezTo>
                <a:cubicBezTo>
                  <a:pt x="1305947" y="3748096"/>
                  <a:pt x="1355848" y="3775781"/>
                  <a:pt x="1376262" y="3810385"/>
                </a:cubicBezTo>
                <a:cubicBezTo>
                  <a:pt x="1757328" y="4481707"/>
                  <a:pt x="1757328" y="4481707"/>
                  <a:pt x="1757328" y="4481707"/>
                </a:cubicBezTo>
                <a:cubicBezTo>
                  <a:pt x="1775475" y="4518618"/>
                  <a:pt x="1775475" y="4573985"/>
                  <a:pt x="1757328" y="4610898"/>
                </a:cubicBezTo>
                <a:cubicBezTo>
                  <a:pt x="1376262" y="5282218"/>
                  <a:pt x="1376262" y="5282218"/>
                  <a:pt x="1376262" y="5282218"/>
                </a:cubicBezTo>
                <a:cubicBezTo>
                  <a:pt x="1355848" y="5316825"/>
                  <a:pt x="1305947" y="5344506"/>
                  <a:pt x="1267386" y="5344506"/>
                </a:cubicBezTo>
                <a:lnTo>
                  <a:pt x="505253" y="5344506"/>
                </a:lnTo>
                <a:cubicBezTo>
                  <a:pt x="464425" y="5344506"/>
                  <a:pt x="414524" y="5316825"/>
                  <a:pt x="396379" y="5282218"/>
                </a:cubicBezTo>
                <a:cubicBezTo>
                  <a:pt x="15311" y="4610898"/>
                  <a:pt x="15311" y="4610898"/>
                  <a:pt x="15311" y="4610898"/>
                </a:cubicBezTo>
                <a:cubicBezTo>
                  <a:pt x="-5103" y="4573985"/>
                  <a:pt x="-5103" y="4518618"/>
                  <a:pt x="15311" y="4481707"/>
                </a:cubicBezTo>
                <a:cubicBezTo>
                  <a:pt x="396379" y="3810385"/>
                  <a:pt x="396379" y="3810385"/>
                  <a:pt x="396379" y="3810385"/>
                </a:cubicBezTo>
                <a:cubicBezTo>
                  <a:pt x="414524" y="3775781"/>
                  <a:pt x="464425" y="3748096"/>
                  <a:pt x="505253" y="3748096"/>
                </a:cubicBezTo>
                <a:close/>
                <a:moveTo>
                  <a:pt x="3345172" y="1393265"/>
                </a:moveTo>
                <a:lnTo>
                  <a:pt x="3478742" y="1393265"/>
                </a:lnTo>
                <a:cubicBezTo>
                  <a:pt x="5112069" y="1393265"/>
                  <a:pt x="5112069" y="1393265"/>
                  <a:pt x="5112069" y="1393265"/>
                </a:cubicBezTo>
                <a:cubicBezTo>
                  <a:pt x="5223096" y="1393265"/>
                  <a:pt x="5366783" y="1470716"/>
                  <a:pt x="5425562" y="1567527"/>
                </a:cubicBezTo>
                <a:cubicBezTo>
                  <a:pt x="6522794" y="3445673"/>
                  <a:pt x="6522794" y="3445673"/>
                  <a:pt x="6522794" y="3445673"/>
                </a:cubicBezTo>
                <a:cubicBezTo>
                  <a:pt x="6575045" y="3548938"/>
                  <a:pt x="6575045" y="3703836"/>
                  <a:pt x="6522794" y="3807103"/>
                </a:cubicBezTo>
                <a:cubicBezTo>
                  <a:pt x="5425562" y="5685248"/>
                  <a:pt x="5425562" y="5685248"/>
                  <a:pt x="5425562" y="5685248"/>
                </a:cubicBezTo>
                <a:cubicBezTo>
                  <a:pt x="5366783" y="5782062"/>
                  <a:pt x="5223096" y="5859509"/>
                  <a:pt x="5112069" y="5859509"/>
                </a:cubicBezTo>
                <a:lnTo>
                  <a:pt x="2917602" y="5859509"/>
                </a:lnTo>
                <a:cubicBezTo>
                  <a:pt x="2800043" y="5859509"/>
                  <a:pt x="2656358" y="5782062"/>
                  <a:pt x="2604110" y="5685248"/>
                </a:cubicBezTo>
                <a:cubicBezTo>
                  <a:pt x="1506877" y="3807103"/>
                  <a:pt x="1506877" y="3807103"/>
                  <a:pt x="1506877" y="3807103"/>
                </a:cubicBezTo>
                <a:cubicBezTo>
                  <a:pt x="1448094" y="3703836"/>
                  <a:pt x="1448094" y="3548938"/>
                  <a:pt x="1506877" y="3445673"/>
                </a:cubicBezTo>
                <a:cubicBezTo>
                  <a:pt x="1575454" y="3328288"/>
                  <a:pt x="1639745" y="3218241"/>
                  <a:pt x="1700018" y="3115072"/>
                </a:cubicBezTo>
                <a:lnTo>
                  <a:pt x="1782566" y="2973774"/>
                </a:lnTo>
                <a:lnTo>
                  <a:pt x="2820879" y="2973774"/>
                </a:lnTo>
                <a:cubicBezTo>
                  <a:pt x="2877856" y="2973774"/>
                  <a:pt x="2951594" y="2934029"/>
                  <a:pt x="2981759" y="2884346"/>
                </a:cubicBezTo>
                <a:cubicBezTo>
                  <a:pt x="2981759" y="2884346"/>
                  <a:pt x="2981759" y="2884346"/>
                  <a:pt x="3544837" y="1920516"/>
                </a:cubicBezTo>
                <a:cubicBezTo>
                  <a:pt x="3571651" y="1867522"/>
                  <a:pt x="3571651" y="1788031"/>
                  <a:pt x="3544837" y="1735036"/>
                </a:cubicBezTo>
                <a:cubicBezTo>
                  <a:pt x="3544837" y="1735036"/>
                  <a:pt x="3544837" y="1735036"/>
                  <a:pt x="3361865" y="1421838"/>
                </a:cubicBezTo>
                <a:close/>
                <a:moveTo>
                  <a:pt x="1756519" y="778062"/>
                </a:moveTo>
                <a:cubicBezTo>
                  <a:pt x="2758795" y="778062"/>
                  <a:pt x="2758795" y="778062"/>
                  <a:pt x="2758795" y="778062"/>
                </a:cubicBezTo>
                <a:cubicBezTo>
                  <a:pt x="2809505" y="778062"/>
                  <a:pt x="2875130" y="814468"/>
                  <a:pt x="2901976" y="859976"/>
                </a:cubicBezTo>
                <a:cubicBezTo>
                  <a:pt x="3403112" y="1742826"/>
                  <a:pt x="3403112" y="1742826"/>
                  <a:pt x="3403112" y="1742826"/>
                </a:cubicBezTo>
                <a:cubicBezTo>
                  <a:pt x="3426977" y="1791369"/>
                  <a:pt x="3426977" y="1864181"/>
                  <a:pt x="3403112" y="1912724"/>
                </a:cubicBezTo>
                <a:cubicBezTo>
                  <a:pt x="2901976" y="2795573"/>
                  <a:pt x="2901976" y="2795573"/>
                  <a:pt x="2901976" y="2795573"/>
                </a:cubicBezTo>
                <a:cubicBezTo>
                  <a:pt x="2875130" y="2841081"/>
                  <a:pt x="2809505" y="2877487"/>
                  <a:pt x="2758795" y="2877487"/>
                </a:cubicBezTo>
                <a:lnTo>
                  <a:pt x="1756519" y="2877487"/>
                </a:lnTo>
                <a:cubicBezTo>
                  <a:pt x="1702827" y="2877487"/>
                  <a:pt x="1637203" y="2841081"/>
                  <a:pt x="1613339" y="2795573"/>
                </a:cubicBezTo>
                <a:cubicBezTo>
                  <a:pt x="1112202" y="1912724"/>
                  <a:pt x="1112202" y="1912724"/>
                  <a:pt x="1112202" y="1912724"/>
                </a:cubicBezTo>
                <a:cubicBezTo>
                  <a:pt x="1085354" y="1864181"/>
                  <a:pt x="1085354" y="1791369"/>
                  <a:pt x="1112202" y="1742826"/>
                </a:cubicBezTo>
                <a:cubicBezTo>
                  <a:pt x="1613339" y="859976"/>
                  <a:pt x="1613339" y="859976"/>
                  <a:pt x="1613339" y="859976"/>
                </a:cubicBezTo>
                <a:cubicBezTo>
                  <a:pt x="1637203" y="814468"/>
                  <a:pt x="1702827" y="778062"/>
                  <a:pt x="1756519" y="778062"/>
                </a:cubicBezTo>
                <a:close/>
                <a:moveTo>
                  <a:pt x="3339833" y="0"/>
                </a:moveTo>
                <a:cubicBezTo>
                  <a:pt x="3952099" y="0"/>
                  <a:pt x="3952099" y="0"/>
                  <a:pt x="3952099" y="0"/>
                </a:cubicBezTo>
                <a:cubicBezTo>
                  <a:pt x="3983077" y="0"/>
                  <a:pt x="4023167" y="22241"/>
                  <a:pt x="4039566" y="50040"/>
                </a:cubicBezTo>
                <a:cubicBezTo>
                  <a:pt x="4345699" y="589353"/>
                  <a:pt x="4345699" y="589353"/>
                  <a:pt x="4345699" y="589353"/>
                </a:cubicBezTo>
                <a:cubicBezTo>
                  <a:pt x="4360277" y="619005"/>
                  <a:pt x="4360277" y="663484"/>
                  <a:pt x="4345699" y="693138"/>
                </a:cubicBezTo>
                <a:cubicBezTo>
                  <a:pt x="4039566" y="1232450"/>
                  <a:pt x="4039566" y="1232450"/>
                  <a:pt x="4039566" y="1232450"/>
                </a:cubicBezTo>
                <a:cubicBezTo>
                  <a:pt x="4023167" y="1260251"/>
                  <a:pt x="3983077" y="1282490"/>
                  <a:pt x="3952099" y="1282490"/>
                </a:cubicBezTo>
                <a:lnTo>
                  <a:pt x="3339833" y="1282490"/>
                </a:lnTo>
                <a:cubicBezTo>
                  <a:pt x="3307033" y="1282490"/>
                  <a:pt x="3266945" y="1260251"/>
                  <a:pt x="3252368" y="1232450"/>
                </a:cubicBezTo>
                <a:cubicBezTo>
                  <a:pt x="2946235" y="693138"/>
                  <a:pt x="2946235" y="693138"/>
                  <a:pt x="2946235" y="693138"/>
                </a:cubicBezTo>
                <a:cubicBezTo>
                  <a:pt x="2929834" y="663484"/>
                  <a:pt x="2929834" y="619005"/>
                  <a:pt x="2946235" y="589353"/>
                </a:cubicBezTo>
                <a:cubicBezTo>
                  <a:pt x="3252368" y="50040"/>
                  <a:pt x="3252368" y="50040"/>
                  <a:pt x="3252368" y="50040"/>
                </a:cubicBezTo>
                <a:cubicBezTo>
                  <a:pt x="3266945" y="22241"/>
                  <a:pt x="3307033" y="0"/>
                  <a:pt x="333983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29DAE4-90E6-4022-B8FD-3BFEBDF5B96F}"/>
              </a:ext>
            </a:extLst>
          </p:cNvPr>
          <p:cNvSpPr txBox="1"/>
          <p:nvPr/>
        </p:nvSpPr>
        <p:spPr>
          <a:xfrm>
            <a:off x="682537" y="415505"/>
            <a:ext cx="5130800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Symptomatologie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3" name="Grafický objekt 12" descr="Obrys plačícího obličeje se souvislou výplní">
            <a:extLst>
              <a:ext uri="{FF2B5EF4-FFF2-40B4-BE49-F238E27FC236}">
                <a16:creationId xmlns:a16="http://schemas.microsoft.com/office/drawing/2014/main" id="{3DACC5B1-F0BC-4377-8C14-6F4FFA8F1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9935" y="749173"/>
            <a:ext cx="794443" cy="79444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41503C0-5953-4C30-8299-38CEBAA311AA}"/>
              </a:ext>
            </a:extLst>
          </p:cNvPr>
          <p:cNvSpPr txBox="1"/>
          <p:nvPr/>
        </p:nvSpPr>
        <p:spPr>
          <a:xfrm>
            <a:off x="682537" y="1928386"/>
            <a:ext cx="4738221" cy="3536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paréza</a:t>
            </a:r>
            <a:r>
              <a:rPr lang="en-US" sz="2200" dirty="0"/>
              <a:t> </a:t>
            </a:r>
            <a:r>
              <a:rPr lang="en-US" sz="2200" dirty="0" err="1"/>
              <a:t>mimických</a:t>
            </a:r>
            <a:r>
              <a:rPr lang="en-US" sz="2200" dirty="0"/>
              <a:t> </a:t>
            </a:r>
            <a:r>
              <a:rPr lang="en-US" sz="2200" dirty="0" err="1"/>
              <a:t>svalů</a:t>
            </a:r>
            <a:r>
              <a:rPr lang="en-US" sz="2200" dirty="0"/>
              <a:t> </a:t>
            </a:r>
            <a:endParaRPr lang="cs-CZ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/>
              <a:t>lagoftalmus</a:t>
            </a:r>
            <a:endParaRPr lang="en-US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ageusie, hyposekrece slin</a:t>
            </a:r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 err="1"/>
              <a:t>hyperakuze</a:t>
            </a:r>
            <a:r>
              <a:rPr lang="cs-CZ" sz="2200" dirty="0"/>
              <a:t>  </a:t>
            </a:r>
            <a:r>
              <a:rPr lang="en-US" sz="2200" dirty="0"/>
              <a:t> </a:t>
            </a:r>
            <a:endParaRPr lang="cs-CZ" sz="2200" dirty="0"/>
          </a:p>
          <a:p>
            <a:pPr marL="17938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hyposekrece slz</a:t>
            </a:r>
            <a:endParaRPr lang="en-US" sz="2200" dirty="0"/>
          </a:p>
        </p:txBody>
      </p:sp>
      <p:pic>
        <p:nvPicPr>
          <p:cNvPr id="11" name="Grafický objekt 10" descr="Čokoláda se souvislou výplní">
            <a:extLst>
              <a:ext uri="{FF2B5EF4-FFF2-40B4-BE49-F238E27FC236}">
                <a16:creationId xmlns:a16="http://schemas.microsoft.com/office/drawing/2014/main" id="{88C23AFA-ECD4-460B-9914-D131A585F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1243" y="1712794"/>
            <a:ext cx="1292047" cy="1292047"/>
          </a:xfrm>
          <a:prstGeom prst="rect">
            <a:avLst/>
          </a:prstGeom>
        </p:spPr>
      </p:pic>
      <p:pic>
        <p:nvPicPr>
          <p:cNvPr id="9" name="Grafický objekt 8" descr="Ucho obrys">
            <a:extLst>
              <a:ext uri="{FF2B5EF4-FFF2-40B4-BE49-F238E27FC236}">
                <a16:creationId xmlns:a16="http://schemas.microsoft.com/office/drawing/2014/main" id="{F3A74043-EF7E-419A-82CC-B376786BF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1851" y="4541746"/>
            <a:ext cx="981230" cy="981230"/>
          </a:xfrm>
          <a:prstGeom prst="rect">
            <a:avLst/>
          </a:prstGeom>
        </p:spPr>
      </p:pic>
      <p:pic>
        <p:nvPicPr>
          <p:cNvPr id="7" name="Grafický objekt 6" descr="Obrys zmateného obličeje se souvislou výplní">
            <a:extLst>
              <a:ext uri="{FF2B5EF4-FFF2-40B4-BE49-F238E27FC236}">
                <a16:creationId xmlns:a16="http://schemas.microsoft.com/office/drawing/2014/main" id="{C1925D4D-F4D9-43AC-B993-7EA27DCA7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6507" y="2972556"/>
            <a:ext cx="2512241" cy="25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222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ovéPole 18">
            <a:extLst>
              <a:ext uri="{FF2B5EF4-FFF2-40B4-BE49-F238E27FC236}">
                <a16:creationId xmlns:a16="http://schemas.microsoft.com/office/drawing/2014/main" id="{FC34FD70-1746-465A-9FFC-4403BBD45800}"/>
              </a:ext>
            </a:extLst>
          </p:cNvPr>
          <p:cNvSpPr txBox="1"/>
          <p:nvPr/>
        </p:nvSpPr>
        <p:spPr>
          <a:xfrm>
            <a:off x="237535" y="314031"/>
            <a:ext cx="292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Periferní paréza n. VII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3C6B30-992B-4D7B-86FA-CAA9B62DC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3" y="786814"/>
            <a:ext cx="4782217" cy="577295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81727A1-E12C-45ED-B34C-81951E730646}"/>
              </a:ext>
            </a:extLst>
          </p:cNvPr>
          <p:cNvSpPr txBox="1"/>
          <p:nvPr/>
        </p:nvSpPr>
        <p:spPr>
          <a:xfrm>
            <a:off x="5614107" y="3874525"/>
            <a:ext cx="360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5. Paréza </a:t>
            </a:r>
            <a:r>
              <a:rPr lang="cs-CZ" sz="1600" b="1" dirty="0" err="1"/>
              <a:t>ipsilaterálních</a:t>
            </a:r>
            <a:r>
              <a:rPr lang="cs-CZ" sz="1600" b="1" dirty="0"/>
              <a:t> mimických svalů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4F1DAA1-2F1F-4682-9C71-AA2BB1FBED18}"/>
              </a:ext>
            </a:extLst>
          </p:cNvPr>
          <p:cNvSpPr txBox="1"/>
          <p:nvPr/>
        </p:nvSpPr>
        <p:spPr>
          <a:xfrm>
            <a:off x="5614107" y="3088517"/>
            <a:ext cx="6126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4. Paréza </a:t>
            </a:r>
            <a:r>
              <a:rPr lang="cs-CZ" sz="1600" b="1" dirty="0" err="1"/>
              <a:t>ipsilaterálních</a:t>
            </a:r>
            <a:r>
              <a:rPr lang="cs-CZ" sz="1600" b="1" dirty="0"/>
              <a:t> mimických svalů + ageusie předních 2/3 jazyka + porucha sekrece slin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E3AE594-617D-4164-B6A3-9016F0AEF524}"/>
              </a:ext>
            </a:extLst>
          </p:cNvPr>
          <p:cNvSpPr txBox="1"/>
          <p:nvPr/>
        </p:nvSpPr>
        <p:spPr>
          <a:xfrm>
            <a:off x="5571720" y="2302509"/>
            <a:ext cx="621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3. Paréza </a:t>
            </a:r>
            <a:r>
              <a:rPr lang="cs-CZ" sz="1600" b="1" dirty="0" err="1"/>
              <a:t>ipsilaterálních</a:t>
            </a:r>
            <a:r>
              <a:rPr lang="cs-CZ" sz="1600" b="1" dirty="0"/>
              <a:t> mimických svalů + ageusie předních 2/3 jazyka + poruchou sekrece slin + </a:t>
            </a:r>
            <a:r>
              <a:rPr lang="cs-CZ" sz="1600" b="1" dirty="0" err="1"/>
              <a:t>hyperakuze</a:t>
            </a:r>
            <a:r>
              <a:rPr lang="cs-CZ" sz="1600" b="1" dirty="0"/>
              <a:t>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0B4DB9D-5323-4554-8881-BB3F06459733}"/>
              </a:ext>
            </a:extLst>
          </p:cNvPr>
          <p:cNvSpPr txBox="1"/>
          <p:nvPr/>
        </p:nvSpPr>
        <p:spPr>
          <a:xfrm>
            <a:off x="5486400" y="1516501"/>
            <a:ext cx="6381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2. Paréza </a:t>
            </a:r>
            <a:r>
              <a:rPr lang="cs-CZ" sz="1600" b="1" dirty="0" err="1"/>
              <a:t>ipsilaterálních</a:t>
            </a:r>
            <a:r>
              <a:rPr lang="cs-CZ" sz="1600" b="1" dirty="0"/>
              <a:t> mimických svalů + ageusie předních 2/3 jazyka </a:t>
            </a:r>
          </a:p>
          <a:p>
            <a:pPr algn="ctr"/>
            <a:r>
              <a:rPr lang="cs-CZ" sz="1600" b="1" dirty="0"/>
              <a:t>+ poruchou sekrece slin a slz + </a:t>
            </a:r>
            <a:r>
              <a:rPr lang="cs-CZ" sz="1600" b="1" dirty="0" err="1"/>
              <a:t>hyperakuze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417289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65CE638-73F6-4BA2-A541-D40E15832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3" y="1606581"/>
            <a:ext cx="11351673" cy="491227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1055EA9-4113-411B-A095-F2497DDE049B}"/>
              </a:ext>
            </a:extLst>
          </p:cNvPr>
          <p:cNvSpPr txBox="1"/>
          <p:nvPr/>
        </p:nvSpPr>
        <p:spPr>
          <a:xfrm>
            <a:off x="254866" y="257660"/>
            <a:ext cx="438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Centrální a periferní paréza n. VII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6AE0686-C214-4C5A-B408-028965F1A63A}"/>
              </a:ext>
            </a:extLst>
          </p:cNvPr>
          <p:cNvSpPr txBox="1"/>
          <p:nvPr/>
        </p:nvSpPr>
        <p:spPr>
          <a:xfrm>
            <a:off x="766618" y="1006764"/>
            <a:ext cx="544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… aneb proč se jeví periferní paréza n. VII dramatičtěji?</a:t>
            </a:r>
          </a:p>
        </p:txBody>
      </p:sp>
    </p:spTree>
    <p:extLst>
      <p:ext uri="{BB962C8B-B14F-4D97-AF65-F5344CB8AC3E}">
        <p14:creationId xmlns:p14="http://schemas.microsoft.com/office/powerpoint/2010/main" val="3082190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8659C08-84F7-4A33-9048-D9E8DFF6E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14836" cy="6855404"/>
          </a:xfrm>
        </p:spPr>
      </p:pic>
      <p:pic>
        <p:nvPicPr>
          <p:cNvPr id="11" name="Obrázek 10" descr="Obsah obrázku text, perokresba&#10;&#10;Popis byl vytvořen automaticky">
            <a:extLst>
              <a:ext uri="{FF2B5EF4-FFF2-40B4-BE49-F238E27FC236}">
                <a16:creationId xmlns:a16="http://schemas.microsoft.com/office/drawing/2014/main" id="{B9503E6D-D61A-45F8-97C0-0FABB815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08000"/>
            <a:ext cx="2772000" cy="31510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3" name="Obrázek 12" descr="Obsah obrázku perokresba&#10;&#10;Popis byl vytvořen automaticky">
            <a:extLst>
              <a:ext uri="{FF2B5EF4-FFF2-40B4-BE49-F238E27FC236}">
                <a16:creationId xmlns:a16="http://schemas.microsoft.com/office/drawing/2014/main" id="{4F80C82E-14AC-4BC1-BFE8-315C897FD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3420000"/>
            <a:ext cx="2772065" cy="3314743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4835D5F7-D8ED-49B6-8E40-CB738221B01D}"/>
              </a:ext>
            </a:extLst>
          </p:cNvPr>
          <p:cNvCxnSpPr>
            <a:cxnSpLocks/>
          </p:cNvCxnSpPr>
          <p:nvPr/>
        </p:nvCxnSpPr>
        <p:spPr>
          <a:xfrm>
            <a:off x="2032000" y="2494830"/>
            <a:ext cx="49045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6491D3E-8F8B-4EB6-9B76-9AFE34EB9103}"/>
              </a:ext>
            </a:extLst>
          </p:cNvPr>
          <p:cNvCxnSpPr>
            <a:cxnSpLocks/>
          </p:cNvCxnSpPr>
          <p:nvPr/>
        </p:nvCxnSpPr>
        <p:spPr>
          <a:xfrm>
            <a:off x="4498109" y="4355958"/>
            <a:ext cx="243840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6A71E4E-7E79-475B-AAC8-9806949BB4BC}"/>
              </a:ext>
            </a:extLst>
          </p:cNvPr>
          <p:cNvSpPr txBox="1"/>
          <p:nvPr/>
        </p:nvSpPr>
        <p:spPr>
          <a:xfrm>
            <a:off x="9864437" y="738909"/>
            <a:ext cx="2258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>
                <a:solidFill>
                  <a:srgbClr val="FF0000"/>
                </a:solidFill>
              </a:rPr>
              <a:t>Centrální paréza</a:t>
            </a:r>
          </a:p>
          <a:p>
            <a:r>
              <a:rPr lang="cs-CZ" dirty="0">
                <a:solidFill>
                  <a:srgbClr val="FF0000"/>
                </a:solidFill>
              </a:rPr>
              <a:t>→ pokles koutku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D5E97EB-0B9F-428A-9CA3-8F32EDA072AF}"/>
              </a:ext>
            </a:extLst>
          </p:cNvPr>
          <p:cNvSpPr txBox="1"/>
          <p:nvPr/>
        </p:nvSpPr>
        <p:spPr>
          <a:xfrm>
            <a:off x="9864437" y="4125125"/>
            <a:ext cx="219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>
                <a:solidFill>
                  <a:srgbClr val="7030A0"/>
                </a:solidFill>
              </a:rPr>
              <a:t>Periferní paréza</a:t>
            </a:r>
          </a:p>
          <a:p>
            <a:r>
              <a:rPr lang="cs-CZ" dirty="0">
                <a:solidFill>
                  <a:srgbClr val="7030A0"/>
                </a:solidFill>
              </a:rPr>
              <a:t>→ pokles koutku </a:t>
            </a:r>
          </a:p>
          <a:p>
            <a:r>
              <a:rPr lang="cs-CZ" dirty="0">
                <a:solidFill>
                  <a:srgbClr val="7030A0"/>
                </a:solidFill>
              </a:rPr>
              <a:t>→ ptóza</a:t>
            </a:r>
          </a:p>
        </p:txBody>
      </p:sp>
    </p:spTree>
    <p:extLst>
      <p:ext uri="{BB962C8B-B14F-4D97-AF65-F5344CB8AC3E}">
        <p14:creationId xmlns:p14="http://schemas.microsoft.com/office/powerpoint/2010/main" val="30886622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BA67254F-1332-4245-A06B-378144477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82" y="391363"/>
            <a:ext cx="6355164" cy="60752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7DED5BA-15A6-415B-9241-B377A151E01F}"/>
              </a:ext>
            </a:extLst>
          </p:cNvPr>
          <p:cNvSpPr txBox="1"/>
          <p:nvPr/>
        </p:nvSpPr>
        <p:spPr>
          <a:xfrm>
            <a:off x="1265382" y="324433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„BELL´S SIGN“</a:t>
            </a:r>
          </a:p>
        </p:txBody>
      </p:sp>
    </p:spTree>
    <p:extLst>
      <p:ext uri="{BB962C8B-B14F-4D97-AF65-F5344CB8AC3E}">
        <p14:creationId xmlns:p14="http://schemas.microsoft.com/office/powerpoint/2010/main" val="2445585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7E56704-2E40-4477-9AA0-C433650D8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25" y="400421"/>
            <a:ext cx="6458655" cy="62161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AAC20F-4CE6-469E-BB8E-DACC79EA7742}"/>
              </a:ext>
            </a:extLst>
          </p:cNvPr>
          <p:cNvSpPr txBox="1"/>
          <p:nvPr/>
        </p:nvSpPr>
        <p:spPr>
          <a:xfrm>
            <a:off x="247207" y="873980"/>
            <a:ext cx="2304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hyposmie</a:t>
            </a:r>
            <a:endParaRPr lang="cs-CZ" dirty="0">
              <a:solidFill>
                <a:srgbClr val="0070C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anosmie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parosmie</a:t>
            </a:r>
            <a:r>
              <a:rPr lang="cs-CZ" dirty="0">
                <a:solidFill>
                  <a:srgbClr val="0070C0"/>
                </a:solidFill>
              </a:rPr>
              <a:t> (</a:t>
            </a:r>
            <a:r>
              <a:rPr lang="cs-CZ" dirty="0" err="1">
                <a:solidFill>
                  <a:srgbClr val="0070C0"/>
                </a:solidFill>
              </a:rPr>
              <a:t>kakosmie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unciformní</a:t>
            </a:r>
            <a:r>
              <a:rPr lang="cs-CZ" dirty="0">
                <a:solidFill>
                  <a:srgbClr val="0070C0"/>
                </a:solidFill>
              </a:rPr>
              <a:t> krize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74A605D-002F-4190-9B3D-0D5417418536}"/>
              </a:ext>
            </a:extLst>
          </p:cNvPr>
          <p:cNvSpPr txBox="1"/>
          <p:nvPr/>
        </p:nvSpPr>
        <p:spPr>
          <a:xfrm>
            <a:off x="247207" y="394818"/>
            <a:ext cx="396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I</a:t>
            </a:r>
          </a:p>
        </p:txBody>
      </p:sp>
    </p:spTree>
    <p:extLst>
      <p:ext uri="{BB962C8B-B14F-4D97-AF65-F5344CB8AC3E}">
        <p14:creationId xmlns:p14="http://schemas.microsoft.com/office/powerpoint/2010/main" val="11492417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533F179-E50C-4750-BC32-A22FC54293C8}"/>
              </a:ext>
            </a:extLst>
          </p:cNvPr>
          <p:cNvSpPr txBox="1"/>
          <p:nvPr/>
        </p:nvSpPr>
        <p:spPr>
          <a:xfrm>
            <a:off x="247207" y="309977"/>
            <a:ext cx="367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FACIALIS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3CF696-4714-4611-86FF-2E5DA9E48407}"/>
              </a:ext>
            </a:extLst>
          </p:cNvPr>
          <p:cNvSpPr txBox="1"/>
          <p:nvPr/>
        </p:nvSpPr>
        <p:spPr>
          <a:xfrm>
            <a:off x="247207" y="771642"/>
            <a:ext cx="1010315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00B0F0"/>
                </a:solidFill>
              </a:rPr>
              <a:t>1.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petrosus</a:t>
            </a:r>
            <a:r>
              <a:rPr lang="cs-CZ" sz="1600" b="1" i="1" dirty="0">
                <a:solidFill>
                  <a:srgbClr val="00B0F0"/>
                </a:solidFill>
              </a:rPr>
              <a:t> major </a:t>
            </a:r>
            <a:r>
              <a:rPr lang="cs-CZ" sz="1600" b="1" dirty="0">
                <a:solidFill>
                  <a:srgbClr val="00B0F0"/>
                </a:solidFill>
              </a:rPr>
              <a:t>/</a:t>
            </a:r>
            <a:r>
              <a:rPr lang="cs-CZ" sz="1600" b="1" i="1" dirty="0">
                <a:solidFill>
                  <a:srgbClr val="00B0F0"/>
                </a:solidFill>
              </a:rPr>
              <a:t> radix </a:t>
            </a:r>
            <a:r>
              <a:rPr lang="cs-CZ" sz="1600" b="1" i="1" dirty="0" err="1">
                <a:solidFill>
                  <a:srgbClr val="00B0F0"/>
                </a:solidFill>
              </a:rPr>
              <a:t>parasympathica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dirty="0">
                <a:solidFill>
                  <a:srgbClr val="00B0F0"/>
                </a:solidFill>
              </a:rPr>
              <a:t>(</a:t>
            </a:r>
            <a:r>
              <a:rPr lang="cs-CZ" sz="1600" b="1" i="1" dirty="0">
                <a:solidFill>
                  <a:srgbClr val="00B0F0"/>
                </a:solidFill>
              </a:rPr>
              <a:t>intermedia</a:t>
            </a:r>
            <a:r>
              <a:rPr lang="cs-CZ" sz="1600" b="1" dirty="0">
                <a:solidFill>
                  <a:srgbClr val="00B0F0"/>
                </a:solidFill>
              </a:rPr>
              <a:t>)</a:t>
            </a:r>
            <a:r>
              <a:rPr lang="cs-CZ" sz="1600" b="1" i="1" dirty="0">
                <a:solidFill>
                  <a:srgbClr val="00B0F0"/>
                </a:solidFill>
              </a:rPr>
              <a:t> ganglii </a:t>
            </a:r>
            <a:r>
              <a:rPr lang="cs-CZ" sz="1600" b="1" i="1" dirty="0" err="1">
                <a:solidFill>
                  <a:srgbClr val="00B0F0"/>
                </a:solidFill>
              </a:rPr>
              <a:t>pterygopalatini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canalis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pterygoidei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(vzniká spojením s </a:t>
            </a: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petrosus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profundus</a:t>
            </a:r>
            <a:r>
              <a:rPr lang="cs-CZ" sz="1400" dirty="0">
                <a:solidFill>
                  <a:srgbClr val="00B0F0"/>
                </a:solidFill>
              </a:rPr>
              <a:t>)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B0F0"/>
                </a:solidFill>
              </a:rPr>
              <a:t>vede </a:t>
            </a:r>
            <a:r>
              <a:rPr lang="cs-CZ" sz="1200" dirty="0" err="1">
                <a:solidFill>
                  <a:srgbClr val="00B0F0"/>
                </a:solidFill>
              </a:rPr>
              <a:t>pregangliové</a:t>
            </a:r>
            <a:r>
              <a:rPr lang="cs-CZ" sz="1200" dirty="0">
                <a:solidFill>
                  <a:srgbClr val="00B0F0"/>
                </a:solidFill>
              </a:rPr>
              <a:t> parasympatické (</a:t>
            </a:r>
            <a:r>
              <a:rPr lang="cs-CZ" sz="1200" i="1" dirty="0">
                <a:solidFill>
                  <a:srgbClr val="00B0F0"/>
                </a:solidFill>
              </a:rPr>
              <a:t>n. </a:t>
            </a:r>
            <a:r>
              <a:rPr lang="cs-CZ" sz="1200" i="1" dirty="0" err="1">
                <a:solidFill>
                  <a:srgbClr val="00B0F0"/>
                </a:solidFill>
              </a:rPr>
              <a:t>petrosus</a:t>
            </a:r>
            <a:r>
              <a:rPr lang="cs-CZ" sz="1200" i="1" dirty="0">
                <a:solidFill>
                  <a:srgbClr val="00B0F0"/>
                </a:solidFill>
              </a:rPr>
              <a:t> major</a:t>
            </a:r>
            <a:r>
              <a:rPr lang="cs-CZ" sz="1200" dirty="0">
                <a:solidFill>
                  <a:srgbClr val="00B0F0"/>
                </a:solidFill>
              </a:rPr>
              <a:t>) a </a:t>
            </a:r>
            <a:r>
              <a:rPr lang="cs-CZ" sz="1200" dirty="0" err="1">
                <a:solidFill>
                  <a:srgbClr val="00B0F0"/>
                </a:solidFill>
              </a:rPr>
              <a:t>postgangliové</a:t>
            </a:r>
            <a:r>
              <a:rPr lang="cs-CZ" sz="1200" dirty="0">
                <a:solidFill>
                  <a:srgbClr val="00B0F0"/>
                </a:solidFill>
              </a:rPr>
              <a:t> sympatické vlákna (</a:t>
            </a:r>
            <a:r>
              <a:rPr lang="cs-CZ" sz="1200" i="1" dirty="0">
                <a:solidFill>
                  <a:srgbClr val="00B0F0"/>
                </a:solidFill>
              </a:rPr>
              <a:t>n. </a:t>
            </a:r>
            <a:r>
              <a:rPr lang="cs-CZ" sz="1200" i="1" dirty="0" err="1">
                <a:solidFill>
                  <a:srgbClr val="00B0F0"/>
                </a:solidFill>
              </a:rPr>
              <a:t>petrosus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profundus</a:t>
            </a:r>
            <a:r>
              <a:rPr lang="cs-CZ" sz="1200" dirty="0">
                <a:solidFill>
                  <a:srgbClr val="00B0F0"/>
                </a:solidFill>
              </a:rPr>
              <a:t>) do </a:t>
            </a:r>
            <a:r>
              <a:rPr lang="cs-CZ" sz="1200" b="1" i="1" dirty="0">
                <a:solidFill>
                  <a:srgbClr val="00B0F0"/>
                </a:solidFill>
              </a:rPr>
              <a:t>ganglion </a:t>
            </a:r>
            <a:r>
              <a:rPr lang="cs-CZ" sz="1200" b="1" i="1" dirty="0" err="1">
                <a:solidFill>
                  <a:srgbClr val="00B0F0"/>
                </a:solidFill>
              </a:rPr>
              <a:t>pterygopalatinum</a:t>
            </a:r>
            <a:endParaRPr lang="cs-CZ" sz="1200" b="1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B0F0"/>
                </a:solidFill>
              </a:rPr>
              <a:t>inervace </a:t>
            </a:r>
            <a:r>
              <a:rPr lang="cs-CZ" sz="1200" b="1" i="1" dirty="0" err="1">
                <a:solidFill>
                  <a:srgbClr val="00B0F0"/>
                </a:solidFill>
              </a:rPr>
              <a:t>glandula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lacrimalis</a:t>
            </a:r>
            <a:r>
              <a:rPr lang="cs-CZ" sz="1200" dirty="0">
                <a:solidFill>
                  <a:srgbClr val="00B0F0"/>
                </a:solidFill>
              </a:rPr>
              <a:t> a malých žláz nosu a patra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2.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stapedius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3.   </a:t>
            </a:r>
            <a:r>
              <a:rPr lang="cs-CZ" sz="1600" b="1" i="1" dirty="0">
                <a:solidFill>
                  <a:srgbClr val="00B0F0"/>
                </a:solidFill>
              </a:rPr>
              <a:t>Chorda </a:t>
            </a:r>
            <a:r>
              <a:rPr lang="cs-CZ" sz="1600" b="1" i="1" dirty="0" err="1">
                <a:solidFill>
                  <a:srgbClr val="00B0F0"/>
                </a:solidFill>
              </a:rPr>
              <a:t>tympani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dirty="0" err="1">
                <a:solidFill>
                  <a:srgbClr val="00B0F0"/>
                </a:solidFill>
              </a:rPr>
              <a:t>pregangliové</a:t>
            </a:r>
            <a:r>
              <a:rPr lang="cs-CZ" sz="1400" dirty="0">
                <a:solidFill>
                  <a:srgbClr val="00B0F0"/>
                </a:solidFill>
              </a:rPr>
              <a:t> parasympatické vlákna do </a:t>
            </a:r>
            <a:r>
              <a:rPr lang="cs-CZ" sz="1400" b="1" i="1" dirty="0">
                <a:solidFill>
                  <a:srgbClr val="00B0F0"/>
                </a:solidFill>
              </a:rPr>
              <a:t>ganglion </a:t>
            </a:r>
            <a:r>
              <a:rPr lang="cs-CZ" sz="1400" b="1" i="1" dirty="0" err="1">
                <a:solidFill>
                  <a:srgbClr val="00B0F0"/>
                </a:solidFill>
              </a:rPr>
              <a:t>submandibulare</a:t>
            </a:r>
            <a:r>
              <a:rPr lang="cs-CZ" sz="1400" dirty="0">
                <a:solidFill>
                  <a:srgbClr val="00B0F0"/>
                </a:solidFill>
              </a:rPr>
              <a:t> (inervace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submandibularis</a:t>
            </a:r>
            <a:r>
              <a:rPr lang="cs-CZ" sz="1400" dirty="0">
                <a:solidFill>
                  <a:srgbClr val="00B0F0"/>
                </a:solidFill>
              </a:rPr>
              <a:t> a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sublingualis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B0F0"/>
                </a:solidFill>
              </a:rPr>
              <a:t>senzorické (chuťové) vlákna z předních 2/3 jazyka skrze </a:t>
            </a:r>
            <a:r>
              <a:rPr lang="cs-CZ" sz="1400" b="1" i="1" dirty="0">
                <a:solidFill>
                  <a:srgbClr val="00B0F0"/>
                </a:solidFill>
              </a:rPr>
              <a:t>ganglion </a:t>
            </a:r>
            <a:r>
              <a:rPr lang="cs-CZ" sz="1400" b="1" i="1" dirty="0" err="1">
                <a:solidFill>
                  <a:srgbClr val="00B0F0"/>
                </a:solidFill>
              </a:rPr>
              <a:t>geniculi</a:t>
            </a:r>
            <a:r>
              <a:rPr lang="cs-CZ" sz="1400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4.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plexu </a:t>
            </a:r>
            <a:r>
              <a:rPr lang="cs-CZ" sz="1600" b="1" i="1" dirty="0" err="1">
                <a:solidFill>
                  <a:srgbClr val="00B0F0"/>
                </a:solidFill>
              </a:rPr>
              <a:t>tympanico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5.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nervo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vago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6.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communicans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cum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nervo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glossopharyngeo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7.   </a:t>
            </a:r>
            <a:r>
              <a:rPr lang="cs-CZ" sz="1600" b="1" i="1" dirty="0" err="1">
                <a:solidFill>
                  <a:srgbClr val="00B0F0"/>
                </a:solidFill>
              </a:rPr>
              <a:t>Nervus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auricularis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posterior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rgbClr val="00B0F0"/>
                </a:solidFill>
              </a:rPr>
              <a:t>r. </a:t>
            </a:r>
            <a:r>
              <a:rPr lang="cs-CZ" sz="1400" i="1" dirty="0" err="1">
                <a:solidFill>
                  <a:srgbClr val="00B0F0"/>
                </a:solidFill>
              </a:rPr>
              <a:t>occipitalis</a:t>
            </a:r>
            <a:r>
              <a:rPr lang="cs-CZ" sz="1400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i="1" dirty="0">
                <a:solidFill>
                  <a:srgbClr val="00B0F0"/>
                </a:solidFill>
              </a:rPr>
              <a:t>r. </a:t>
            </a:r>
            <a:r>
              <a:rPr lang="cs-CZ" sz="1400" i="1" dirty="0" err="1">
                <a:solidFill>
                  <a:srgbClr val="00B0F0"/>
                </a:solidFill>
              </a:rPr>
              <a:t>auricularis</a:t>
            </a:r>
            <a:endParaRPr lang="cs-CZ" sz="1400" i="1" dirty="0">
              <a:solidFill>
                <a:srgbClr val="00B0F0"/>
              </a:solidFill>
            </a:endParaRPr>
          </a:p>
          <a:p>
            <a:r>
              <a:rPr lang="cs-CZ" sz="1600" b="1" dirty="0">
                <a:solidFill>
                  <a:srgbClr val="00B0F0"/>
                </a:solidFill>
              </a:rPr>
              <a:t>8.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digastricus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9.   </a:t>
            </a:r>
            <a:r>
              <a:rPr lang="cs-CZ" sz="1600" b="1" i="1" dirty="0" err="1">
                <a:solidFill>
                  <a:srgbClr val="00B0F0"/>
                </a:solidFill>
              </a:rPr>
              <a:t>Ramus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</a:rPr>
              <a:t>stylohyoideus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00B0F0"/>
                </a:solidFill>
              </a:rPr>
              <a:t>10. </a:t>
            </a:r>
            <a:r>
              <a:rPr lang="cs-CZ" sz="1600" b="1" i="1" dirty="0">
                <a:solidFill>
                  <a:srgbClr val="00B0F0"/>
                </a:solidFill>
              </a:rPr>
              <a:t>Plexus (intra)</a:t>
            </a:r>
            <a:r>
              <a:rPr lang="cs-CZ" sz="1600" b="1" i="1" dirty="0" err="1">
                <a:solidFill>
                  <a:srgbClr val="00B0F0"/>
                </a:solidFill>
              </a:rPr>
              <a:t>parotideus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temporales</a:t>
            </a:r>
            <a:endParaRPr lang="cs-CZ" sz="1400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zygomatici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 err="1">
                <a:solidFill>
                  <a:srgbClr val="00B0F0"/>
                </a:solidFill>
              </a:rPr>
              <a:t>rr</a:t>
            </a:r>
            <a:r>
              <a:rPr lang="cs-CZ" sz="1400" b="1" i="1" dirty="0">
                <a:solidFill>
                  <a:srgbClr val="00B0F0"/>
                </a:solidFill>
              </a:rPr>
              <a:t>. </a:t>
            </a:r>
            <a:r>
              <a:rPr lang="cs-CZ" sz="1400" b="1" i="1" dirty="0" err="1">
                <a:solidFill>
                  <a:srgbClr val="00B0F0"/>
                </a:solidFill>
              </a:rPr>
              <a:t>buccales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marginalis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mandibulae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colli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655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383EB3-CBF8-4458-92B7-5FBA2846469D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Nervus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vestibulocochlearis</a:t>
            </a:r>
            <a:r>
              <a:rPr lang="en-US" sz="4400" b="1" dirty="0">
                <a:latin typeface="+mj-lt"/>
                <a:ea typeface="+mj-ea"/>
                <a:cs typeface="+mj-cs"/>
              </a:rPr>
              <a:t> (n. VIII)</a:t>
            </a:r>
          </a:p>
        </p:txBody>
      </p:sp>
      <p:pic>
        <p:nvPicPr>
          <p:cNvPr id="3" name="Obrázek 2" descr="Obsah obrázku text, osoba&#10;&#10;Popis byl vytvořen automaticky">
            <a:extLst>
              <a:ext uri="{FF2B5EF4-FFF2-40B4-BE49-F238E27FC236}">
                <a16:creationId xmlns:a16="http://schemas.microsoft.com/office/drawing/2014/main" id="{101EE7F9-B644-4C6C-9317-3E5C2942D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25816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B3BD7AEA-1ED6-420F-B4DF-08E7698E3470}"/>
              </a:ext>
            </a:extLst>
          </p:cNvPr>
          <p:cNvSpPr txBox="1"/>
          <p:nvPr/>
        </p:nvSpPr>
        <p:spPr>
          <a:xfrm>
            <a:off x="247207" y="309977"/>
            <a:ext cx="2433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Nervus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cochlearis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55AB029-F939-46BD-87CE-C105A8353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70" y="98801"/>
            <a:ext cx="7060630" cy="517516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951F614-6A90-4821-87EB-4B478AD6A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" y="3268761"/>
            <a:ext cx="5237136" cy="3490438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3BB6ED-152F-4A14-94B8-3F3B19ED3C57}"/>
              </a:ext>
            </a:extLst>
          </p:cNvPr>
          <p:cNvSpPr txBox="1"/>
          <p:nvPr/>
        </p:nvSpPr>
        <p:spPr>
          <a:xfrm>
            <a:off x="6892932" y="5587062"/>
            <a:ext cx="4296875" cy="68103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cochlae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(</a:t>
            </a:r>
            <a:r>
              <a:rPr lang="cs-CZ" b="1" i="1" dirty="0" err="1">
                <a:solidFill>
                  <a:schemeClr val="tx1"/>
                </a:solidFill>
              </a:rPr>
              <a:t>tractus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spiralis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foraminosus</a:t>
            </a:r>
            <a:r>
              <a:rPr lang="cs-CZ" b="1" dirty="0">
                <a:solidFill>
                  <a:schemeClr val="tx1"/>
                </a:solidFill>
              </a:rPr>
              <a:t>)</a:t>
            </a:r>
          </a:p>
          <a:p>
            <a:pPr marL="534988" indent="-17462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centrální výběžky </a:t>
            </a:r>
            <a:r>
              <a:rPr lang="cs-CZ" sz="1600" i="1" dirty="0">
                <a:solidFill>
                  <a:schemeClr val="tx1"/>
                </a:solidFill>
              </a:rPr>
              <a:t>ganglion </a:t>
            </a:r>
            <a:r>
              <a:rPr lang="cs-CZ" sz="1600" i="1" dirty="0" err="1">
                <a:solidFill>
                  <a:schemeClr val="tx1"/>
                </a:solidFill>
              </a:rPr>
              <a:t>spiralis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cochlae</a:t>
            </a:r>
            <a:endParaRPr lang="cs-CZ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26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4C9370D-14D3-4F09-B947-B1980DBC3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73" y="490127"/>
            <a:ext cx="6658904" cy="58777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1838204-B8DD-41CB-A977-0E3AE2347FD4}"/>
              </a:ext>
            </a:extLst>
          </p:cNvPr>
          <p:cNvSpPr txBox="1"/>
          <p:nvPr/>
        </p:nvSpPr>
        <p:spPr>
          <a:xfrm>
            <a:off x="547223" y="3236102"/>
            <a:ext cx="284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ampullaris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posterior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E9F26B7-365A-4148-AF09-8F64B9FD9BE3}"/>
              </a:ext>
            </a:extLst>
          </p:cNvPr>
          <p:cNvSpPr txBox="1"/>
          <p:nvPr/>
        </p:nvSpPr>
        <p:spPr>
          <a:xfrm>
            <a:off x="547223" y="4064360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saccularis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4F9423-84FB-4EC0-A925-F0321AF6E0A7}"/>
              </a:ext>
            </a:extLst>
          </p:cNvPr>
          <p:cNvSpPr txBox="1"/>
          <p:nvPr/>
        </p:nvSpPr>
        <p:spPr>
          <a:xfrm>
            <a:off x="547223" y="2407844"/>
            <a:ext cx="26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Nervus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utriculoampullaris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504180B-68A2-408E-8FDD-1F0AE3D78A2E}"/>
              </a:ext>
            </a:extLst>
          </p:cNvPr>
          <p:cNvSpPr txBox="1"/>
          <p:nvPr/>
        </p:nvSpPr>
        <p:spPr>
          <a:xfrm>
            <a:off x="547223" y="4892618"/>
            <a:ext cx="2970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</a:rPr>
              <a:t>Nervus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cochlearis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(</a:t>
            </a:r>
            <a:r>
              <a:rPr lang="cs-CZ" b="1" i="1" dirty="0" err="1">
                <a:solidFill>
                  <a:srgbClr val="FF0000"/>
                </a:solidFill>
              </a:rPr>
              <a:t>tractus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spiralis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foraminosus</a:t>
            </a:r>
            <a:r>
              <a:rPr lang="cs-CZ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FDA6EF1-7D7A-4182-AC64-E1199581E013}"/>
              </a:ext>
            </a:extLst>
          </p:cNvPr>
          <p:cNvSpPr txBox="1"/>
          <p:nvPr/>
        </p:nvSpPr>
        <p:spPr>
          <a:xfrm>
            <a:off x="547223" y="1574445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B050"/>
                </a:solidFill>
              </a:rPr>
              <a:t>Nervus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facialis</a:t>
            </a:r>
            <a:endParaRPr lang="cs-CZ" b="1" i="1" dirty="0">
              <a:solidFill>
                <a:srgbClr val="00B050"/>
              </a:solidFill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392D14D-D82D-4A47-9B59-EC1147E39CC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126886" y="1744185"/>
            <a:ext cx="6753727" cy="149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CC18586-1A99-403E-8932-784583BA6A63}"/>
              </a:ext>
            </a:extLst>
          </p:cNvPr>
          <p:cNvCxnSpPr>
            <a:cxnSpLocks/>
          </p:cNvCxnSpPr>
          <p:nvPr/>
        </p:nvCxnSpPr>
        <p:spPr>
          <a:xfrm>
            <a:off x="8880613" y="1744185"/>
            <a:ext cx="253960" cy="292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679D09A4-3D81-4100-9DF9-6029068EE7A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205771" y="2577584"/>
            <a:ext cx="4609050" cy="1492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08C78A95-22AF-4362-B23E-773764519A4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387937" y="3410983"/>
            <a:ext cx="3738727" cy="978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C5F0C654-033E-49DA-94E9-A705E5AC8C4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385675" y="4249026"/>
            <a:ext cx="3949137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93F47E2F-864C-4F4F-9568-30CF7A5DF08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517844" y="5215783"/>
            <a:ext cx="4797481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27891697-1BFD-4B75-934E-6DD662FC633C}"/>
              </a:ext>
            </a:extLst>
          </p:cNvPr>
          <p:cNvCxnSpPr>
            <a:cxnSpLocks/>
          </p:cNvCxnSpPr>
          <p:nvPr/>
        </p:nvCxnSpPr>
        <p:spPr>
          <a:xfrm flipV="1">
            <a:off x="8315325" y="4275205"/>
            <a:ext cx="565288" cy="9405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729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D1257D9-E194-44CA-9DA2-73E8C7BA7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85" y="273925"/>
            <a:ext cx="6628763" cy="63602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0C6F5F7-1A4A-492A-9719-D443B807D479}"/>
              </a:ext>
            </a:extLst>
          </p:cNvPr>
          <p:cNvSpPr txBox="1"/>
          <p:nvPr/>
        </p:nvSpPr>
        <p:spPr>
          <a:xfrm>
            <a:off x="247207" y="309977"/>
            <a:ext cx="4021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Screening sluchu novorozenců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9731A1-F855-4B41-88E6-94E33B1A88C2}"/>
              </a:ext>
            </a:extLst>
          </p:cNvPr>
          <p:cNvSpPr txBox="1"/>
          <p:nvPr/>
        </p:nvSpPr>
        <p:spPr>
          <a:xfrm>
            <a:off x="247207" y="933253"/>
            <a:ext cx="50835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definovaný ve vyhlášce č. 70/2021 Sb. 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o preventivních prohlídkách ve znění pozdějších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předpisů (nabytí účinnosti zákonu č. 45/2021 Sb. </a:t>
            </a:r>
          </a:p>
          <a:p>
            <a:pPr marL="179388"/>
            <a:r>
              <a:rPr lang="cs-CZ" dirty="0">
                <a:solidFill>
                  <a:srgbClr val="0070C0"/>
                </a:solidFill>
              </a:rPr>
              <a:t>dne 24.2.2021)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fáze screeningu: </a:t>
            </a:r>
          </a:p>
          <a:p>
            <a:pPr marL="631825" indent="-273050">
              <a:buFont typeface="+mj-lt"/>
              <a:buAutoNum type="arabicPeriod"/>
            </a:pPr>
            <a:r>
              <a:rPr lang="cs-CZ" b="0" dirty="0">
                <a:solidFill>
                  <a:srgbClr val="0070C0"/>
                </a:solidFill>
                <a:effectLst/>
              </a:rPr>
              <a:t>screeningové vyšetření sluchu novorozenců </a:t>
            </a:r>
          </a:p>
          <a:p>
            <a:pPr marL="631825"/>
            <a:r>
              <a:rPr lang="cs-CZ" b="0" dirty="0">
                <a:solidFill>
                  <a:srgbClr val="0070C0"/>
                </a:solidFill>
                <a:effectLst/>
              </a:rPr>
              <a:t>(TEOAE, AABR) </a:t>
            </a:r>
          </a:p>
          <a:p>
            <a:pPr marL="631825" indent="-273050">
              <a:buAutoNum type="arabicPeriod" startAt="2"/>
            </a:pPr>
            <a:r>
              <a:rPr lang="cs-CZ" b="0" dirty="0">
                <a:solidFill>
                  <a:srgbClr val="0070C0"/>
                </a:solidFill>
                <a:effectLst/>
              </a:rPr>
              <a:t>screeningové vyšetření sluchu dětí metodou </a:t>
            </a:r>
          </a:p>
          <a:p>
            <a:pPr marL="631825"/>
            <a:r>
              <a:rPr lang="cs-CZ" b="0" dirty="0">
                <a:solidFill>
                  <a:srgbClr val="0070C0"/>
                </a:solidFill>
                <a:effectLst/>
              </a:rPr>
              <a:t>tónové audiometrie ve věku 5 let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18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57F29F5-6FD0-48F7-8040-109CB041F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62" y="490127"/>
            <a:ext cx="8602275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213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17CED3A-82C6-4A1B-B778-3C878BD7B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5" y="0"/>
            <a:ext cx="3932499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F7E748-BCC2-40BE-9545-E3D98C02F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19" y="280539"/>
            <a:ext cx="7363853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8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683D5D5-028F-466A-9E24-15164B721FAA}"/>
              </a:ext>
            </a:extLst>
          </p:cNvPr>
          <p:cNvSpPr txBox="1"/>
          <p:nvPr/>
        </p:nvSpPr>
        <p:spPr>
          <a:xfrm>
            <a:off x="247207" y="309977"/>
            <a:ext cx="262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Nervus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vestibularis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FED379-F029-408C-A098-3F7E73706F8D}"/>
              </a:ext>
            </a:extLst>
          </p:cNvPr>
          <p:cNvSpPr txBox="1"/>
          <p:nvPr/>
        </p:nvSpPr>
        <p:spPr>
          <a:xfrm>
            <a:off x="247207" y="969818"/>
            <a:ext cx="32771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0070C0"/>
                </a:solidFill>
              </a:rPr>
              <a:t>→ </a:t>
            </a:r>
            <a:r>
              <a:rPr lang="cs-CZ" sz="1800" b="1" i="1" dirty="0" err="1">
                <a:solidFill>
                  <a:srgbClr val="0070C0"/>
                </a:solidFill>
              </a:rPr>
              <a:t>nervus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utriculoampullaris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1800" b="1" i="1" dirty="0" err="1">
                <a:solidFill>
                  <a:srgbClr val="00B0F0"/>
                </a:solidFill>
              </a:rPr>
              <a:t>nervus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utricularis</a:t>
            </a:r>
            <a:r>
              <a:rPr lang="cs-CZ" sz="1800" b="1" dirty="0">
                <a:solidFill>
                  <a:srgbClr val="00B0F0"/>
                </a:solidFill>
              </a:rPr>
              <a:t>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1800" b="1" i="1" dirty="0" err="1">
                <a:solidFill>
                  <a:srgbClr val="00B0F0"/>
                </a:solidFill>
              </a:rPr>
              <a:t>nervus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ampullaris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anterior</a:t>
            </a:r>
            <a:r>
              <a:rPr lang="cs-CZ" sz="1800" b="1" dirty="0">
                <a:solidFill>
                  <a:srgbClr val="00B0F0"/>
                </a:solidFill>
              </a:rPr>
              <a:t> </a:t>
            </a:r>
          </a:p>
          <a:p>
            <a:pPr marL="442913" indent="-174625">
              <a:buFont typeface="Arial" panose="020B0604020202020204" pitchFamily="34" charset="0"/>
              <a:buChar char="•"/>
            </a:pPr>
            <a:r>
              <a:rPr lang="cs-CZ" sz="1800" b="1" i="1" dirty="0" err="1">
                <a:solidFill>
                  <a:srgbClr val="00B0F0"/>
                </a:solidFill>
              </a:rPr>
              <a:t>nervus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ampullaris</a:t>
            </a:r>
            <a:r>
              <a:rPr lang="cs-CZ" sz="1800" b="1" i="1" dirty="0">
                <a:solidFill>
                  <a:srgbClr val="00B0F0"/>
                </a:solidFill>
              </a:rPr>
              <a:t> </a:t>
            </a:r>
            <a:r>
              <a:rPr lang="cs-CZ" sz="1800" b="1" i="1" dirty="0" err="1">
                <a:solidFill>
                  <a:srgbClr val="00B0F0"/>
                </a:solidFill>
              </a:rPr>
              <a:t>lateralis</a:t>
            </a:r>
            <a:r>
              <a:rPr lang="cs-CZ" sz="1800" b="1" dirty="0">
                <a:solidFill>
                  <a:srgbClr val="00B0F0"/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→ </a:t>
            </a:r>
            <a:r>
              <a:rPr lang="cs-CZ" sz="1800" b="1" i="1" dirty="0" err="1">
                <a:solidFill>
                  <a:srgbClr val="0070C0"/>
                </a:solidFill>
              </a:rPr>
              <a:t>nervus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saccularis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→ </a:t>
            </a:r>
            <a:r>
              <a:rPr lang="cs-CZ" sz="1800" b="1" i="1" dirty="0" err="1">
                <a:solidFill>
                  <a:srgbClr val="0070C0"/>
                </a:solidFill>
              </a:rPr>
              <a:t>nervus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ampullaris</a:t>
            </a:r>
            <a:r>
              <a:rPr lang="cs-CZ" sz="1800" b="1" i="1" dirty="0">
                <a:solidFill>
                  <a:srgbClr val="0070C0"/>
                </a:solidFill>
              </a:rPr>
              <a:t> </a:t>
            </a:r>
            <a:r>
              <a:rPr lang="cs-CZ" sz="1800" b="1" i="1" dirty="0" err="1">
                <a:solidFill>
                  <a:srgbClr val="0070C0"/>
                </a:solidFill>
              </a:rPr>
              <a:t>posterior</a:t>
            </a:r>
            <a:endParaRPr lang="cs-CZ" sz="1800" b="1" i="1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48ECFE-09FC-44A3-9B35-FA9A97B91A69}"/>
              </a:ext>
            </a:extLst>
          </p:cNvPr>
          <p:cNvSpPr txBox="1"/>
          <p:nvPr/>
        </p:nvSpPr>
        <p:spPr>
          <a:xfrm>
            <a:off x="367280" y="5208371"/>
            <a:ext cx="5155429" cy="10215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vestibularis</a:t>
            </a:r>
            <a:r>
              <a:rPr lang="cs-CZ" b="1" i="1" dirty="0">
                <a:solidFill>
                  <a:schemeClr val="tx1"/>
                </a:solidFill>
              </a:rPr>
              <a:t> superior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utriculoampullaris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  <a:p>
            <a:r>
              <a:rPr lang="cs-CZ" b="1" i="1" dirty="0">
                <a:solidFill>
                  <a:schemeClr val="tx1"/>
                </a:solidFill>
              </a:rPr>
              <a:t>Area </a:t>
            </a:r>
            <a:r>
              <a:rPr lang="cs-CZ" b="1" i="1" dirty="0" err="1">
                <a:solidFill>
                  <a:schemeClr val="tx1"/>
                </a:solidFill>
              </a:rPr>
              <a:t>vestibularis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inferior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saccularis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  <a:p>
            <a:r>
              <a:rPr lang="cs-CZ" b="1" i="1" dirty="0" err="1">
                <a:solidFill>
                  <a:schemeClr val="tx1"/>
                </a:solidFill>
              </a:rPr>
              <a:t>Foramen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b="1" i="1" dirty="0" err="1">
                <a:solidFill>
                  <a:schemeClr val="tx1"/>
                </a:solidFill>
              </a:rPr>
              <a:t>singulare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→ </a:t>
            </a:r>
            <a:r>
              <a:rPr lang="cs-CZ" i="1" dirty="0">
                <a:solidFill>
                  <a:schemeClr val="tx1"/>
                </a:solidFill>
              </a:rPr>
              <a:t>n. </a:t>
            </a:r>
            <a:r>
              <a:rPr lang="cs-CZ" i="1" dirty="0" err="1">
                <a:solidFill>
                  <a:schemeClr val="tx1"/>
                </a:solidFill>
              </a:rPr>
              <a:t>ampullaris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posterior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AE01DAC-508B-40D2-8593-8902F24EB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70" y="309977"/>
            <a:ext cx="8403823" cy="47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6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5CDFD45-67E3-497C-BE75-5F1A5418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32" y="109536"/>
            <a:ext cx="5227500" cy="66389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57E09F6-016F-44F8-8287-C78A1B629261}"/>
              </a:ext>
            </a:extLst>
          </p:cNvPr>
          <p:cNvSpPr txBox="1"/>
          <p:nvPr/>
        </p:nvSpPr>
        <p:spPr>
          <a:xfrm>
            <a:off x="323407" y="338552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Vestibulum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CAB6936-FE9E-492A-ABA8-107191EBD48F}"/>
              </a:ext>
            </a:extLst>
          </p:cNvPr>
          <p:cNvSpPr txBox="1"/>
          <p:nvPr/>
        </p:nvSpPr>
        <p:spPr>
          <a:xfrm>
            <a:off x="515928" y="1184684"/>
            <a:ext cx="28761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ellipticus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utriculi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superior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aqueductus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vestibuli</a:t>
            </a:r>
            <a:endParaRPr lang="cs-CZ" sz="1600" i="1" dirty="0">
              <a:solidFill>
                <a:srgbClr val="0070C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6DAD44-17B6-4938-963E-BF7452142FBE}"/>
              </a:ext>
            </a:extLst>
          </p:cNvPr>
          <p:cNvSpPr txBox="1"/>
          <p:nvPr/>
        </p:nvSpPr>
        <p:spPr>
          <a:xfrm>
            <a:off x="515928" y="2122175"/>
            <a:ext cx="28059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sphericus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sacculi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media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08AFF2A-02E9-4299-95A4-1C21357BC918}"/>
              </a:ext>
            </a:extLst>
          </p:cNvPr>
          <p:cNvSpPr txBox="1"/>
          <p:nvPr/>
        </p:nvSpPr>
        <p:spPr>
          <a:xfrm>
            <a:off x="521037" y="2813445"/>
            <a:ext cx="27959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>
                <a:solidFill>
                  <a:srgbClr val="0070C0"/>
                </a:solidFill>
              </a:rPr>
              <a:t>Recessus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cochlearis</a:t>
            </a:r>
            <a:endParaRPr lang="cs-CZ" b="1" dirty="0">
              <a:solidFill>
                <a:srgbClr val="0070C0"/>
              </a:solidFill>
            </a:endParaRPr>
          </a:p>
          <a:p>
            <a:pPr marL="628650" indent="-185738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70C0"/>
                </a:solidFill>
              </a:rPr>
              <a:t>macula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cribrosa</a:t>
            </a:r>
            <a:r>
              <a:rPr lang="cs-CZ" sz="1600" i="1" dirty="0">
                <a:solidFill>
                  <a:srgbClr val="0070C0"/>
                </a:solidFill>
              </a:rPr>
              <a:t> </a:t>
            </a:r>
            <a:r>
              <a:rPr lang="cs-CZ" sz="1600" i="1" dirty="0" err="1">
                <a:solidFill>
                  <a:srgbClr val="0070C0"/>
                </a:solidFill>
              </a:rPr>
              <a:t>inferior</a:t>
            </a:r>
            <a:endParaRPr lang="cs-CZ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313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BEA42C4-852C-4363-A925-08134CA7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738421"/>
            <a:ext cx="7952509" cy="56768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9B6DC1F-40B2-4DDC-B8A6-33C495A22701}"/>
              </a:ext>
            </a:extLst>
          </p:cNvPr>
          <p:cNvSpPr txBox="1"/>
          <p:nvPr/>
        </p:nvSpPr>
        <p:spPr>
          <a:xfrm>
            <a:off x="347505" y="276756"/>
            <a:ext cx="2939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Vnímání pozice hlavy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2E80D4-1536-4A99-9CD6-0CC4FAE2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2743199"/>
            <a:ext cx="3081153" cy="32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5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dav&#10;&#10;Popis byl vytvořen automaticky">
            <a:extLst>
              <a:ext uri="{FF2B5EF4-FFF2-40B4-BE49-F238E27FC236}">
                <a16:creationId xmlns:a16="http://schemas.microsoft.com/office/drawing/2014/main" id="{96BE05C8-F664-4BE5-B660-D30C4F145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r="997" b="1285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F50E6DF-792D-4077-A8D9-45F595E0D0EB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latin typeface="+mj-lt"/>
                <a:ea typeface="+mj-ea"/>
                <a:cs typeface="+mj-cs"/>
              </a:rPr>
              <a:t>Nervus opticus (n. II)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44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B9452D9-0E7F-476F-A3DE-023A97684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268" y="119062"/>
            <a:ext cx="4237341" cy="66198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287CCB-AA7B-4D8E-8F98-59A6B9657B6A}"/>
              </a:ext>
            </a:extLst>
          </p:cNvPr>
          <p:cNvSpPr txBox="1"/>
          <p:nvPr/>
        </p:nvSpPr>
        <p:spPr>
          <a:xfrm>
            <a:off x="323407" y="338552"/>
            <a:ext cx="377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Canales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semicirculares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ossei</a:t>
            </a:r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1A71BC4-1AB9-41DE-ABF0-D716031EC0C8}"/>
              </a:ext>
            </a:extLst>
          </p:cNvPr>
          <p:cNvSpPr txBox="1"/>
          <p:nvPr/>
        </p:nvSpPr>
        <p:spPr>
          <a:xfrm>
            <a:off x="323407" y="922560"/>
            <a:ext cx="572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dirty="0" err="1"/>
              <a:t>tři</a:t>
            </a:r>
            <a:r>
              <a:rPr lang="sk-SK" dirty="0"/>
              <a:t> </a:t>
            </a:r>
            <a:r>
              <a:rPr lang="sk-SK" dirty="0" err="1"/>
              <a:t>kostěnné</a:t>
            </a:r>
            <a:r>
              <a:rPr lang="sk-SK" dirty="0"/>
              <a:t> </a:t>
            </a:r>
            <a:r>
              <a:rPr lang="sk-SK" dirty="0" err="1"/>
              <a:t>polokruhovité</a:t>
            </a:r>
            <a:r>
              <a:rPr lang="sk-SK" dirty="0"/>
              <a:t> </a:t>
            </a:r>
            <a:r>
              <a:rPr lang="sk-SK" dirty="0" err="1"/>
              <a:t>kanálky</a:t>
            </a:r>
            <a:r>
              <a:rPr lang="sk-SK" dirty="0"/>
              <a:t> v os </a:t>
            </a:r>
            <a:r>
              <a:rPr lang="sk-SK" dirty="0" err="1"/>
              <a:t>petrosum</a:t>
            </a:r>
            <a:r>
              <a:rPr lang="sk-SK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b="1" dirty="0" err="1"/>
              <a:t>navzájem</a:t>
            </a:r>
            <a:r>
              <a:rPr lang="sk-SK" b="1" dirty="0"/>
              <a:t> kolmé, </a:t>
            </a:r>
            <a:r>
              <a:rPr lang="sk-SK" b="1" dirty="0" err="1"/>
              <a:t>orientace</a:t>
            </a:r>
            <a:r>
              <a:rPr lang="sk-SK" b="1" dirty="0"/>
              <a:t> </a:t>
            </a:r>
            <a:r>
              <a:rPr lang="sk-SK" b="1" dirty="0" err="1"/>
              <a:t>podle</a:t>
            </a:r>
            <a:r>
              <a:rPr lang="sk-SK" b="1" dirty="0"/>
              <a:t> </a:t>
            </a:r>
            <a:r>
              <a:rPr lang="sk-SK" b="1" dirty="0" err="1"/>
              <a:t>podélne</a:t>
            </a:r>
            <a:r>
              <a:rPr lang="sk-SK" b="1" dirty="0"/>
              <a:t> osy </a:t>
            </a:r>
            <a:r>
              <a:rPr lang="sk-SK" b="1" dirty="0" err="1"/>
              <a:t>pyramidy</a:t>
            </a:r>
            <a:r>
              <a:rPr lang="sk-SK" b="1" dirty="0"/>
              <a:t> 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24D8C3-6D14-424D-8486-7BAAA35D5F21}"/>
              </a:ext>
            </a:extLst>
          </p:cNvPr>
          <p:cNvSpPr txBox="1"/>
          <p:nvPr/>
        </p:nvSpPr>
        <p:spPr>
          <a:xfrm>
            <a:off x="323407" y="1985819"/>
            <a:ext cx="31634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Canalis</a:t>
            </a:r>
            <a:r>
              <a:rPr lang="sk-SK" b="1" i="1" dirty="0"/>
              <a:t> </a:t>
            </a:r>
            <a:r>
              <a:rPr lang="sk-SK" b="1" i="1" dirty="0" err="1"/>
              <a:t>semicircularis</a:t>
            </a:r>
            <a:r>
              <a:rPr lang="sk-SK" b="1" i="1" dirty="0"/>
              <a:t> </a:t>
            </a:r>
            <a:r>
              <a:rPr lang="sk-SK" b="1" i="1" dirty="0" err="1"/>
              <a:t>anterior</a:t>
            </a:r>
            <a:endParaRPr lang="sk-SK" b="1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/>
              <a:t>kolmý na </a:t>
            </a:r>
            <a:r>
              <a:rPr lang="sk-SK" sz="1600" dirty="0" err="1"/>
              <a:t>podélnou</a:t>
            </a:r>
            <a:r>
              <a:rPr lang="sk-SK" sz="1600" dirty="0"/>
              <a:t> osu </a:t>
            </a:r>
            <a:r>
              <a:rPr lang="sk-SK" sz="1600" dirty="0" err="1"/>
              <a:t>pyramidy</a:t>
            </a:r>
            <a:r>
              <a:rPr lang="sk-SK" sz="1600" dirty="0"/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 err="1"/>
              <a:t>dorzální</a:t>
            </a:r>
            <a:r>
              <a:rPr lang="sk-SK" sz="1600" dirty="0"/>
              <a:t> sklon o 30°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B53BB3-6B5F-4F9D-BC3E-8C9E878521C7}"/>
              </a:ext>
            </a:extLst>
          </p:cNvPr>
          <p:cNvSpPr txBox="1"/>
          <p:nvPr/>
        </p:nvSpPr>
        <p:spPr>
          <a:xfrm>
            <a:off x="323407" y="3028706"/>
            <a:ext cx="35793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Canalis</a:t>
            </a:r>
            <a:r>
              <a:rPr lang="sk-SK" b="1" i="1" dirty="0"/>
              <a:t> </a:t>
            </a:r>
            <a:r>
              <a:rPr lang="sk-SK" b="1" i="1" dirty="0" err="1"/>
              <a:t>semicircularis</a:t>
            </a:r>
            <a:r>
              <a:rPr lang="sk-SK" b="1" i="1" dirty="0"/>
              <a:t> </a:t>
            </a:r>
            <a:r>
              <a:rPr lang="sk-SK" b="1" i="1" dirty="0" err="1"/>
              <a:t>posterior</a:t>
            </a:r>
            <a:endParaRPr lang="sk-SK" b="1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 err="1"/>
              <a:t>rovnoběžný</a:t>
            </a:r>
            <a:r>
              <a:rPr lang="sk-SK" sz="1600" dirty="0"/>
              <a:t> s </a:t>
            </a:r>
            <a:r>
              <a:rPr lang="sk-SK" sz="1600" dirty="0" err="1"/>
              <a:t>podélnou</a:t>
            </a:r>
            <a:r>
              <a:rPr lang="sk-SK" sz="1600" dirty="0"/>
              <a:t> osou </a:t>
            </a:r>
            <a:r>
              <a:rPr lang="sk-SK" sz="1600" dirty="0" err="1"/>
              <a:t>pyramidy</a:t>
            </a:r>
            <a:endParaRPr lang="cs-CZ" sz="16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48F1D49-3FA2-470F-BFDC-D414D85FAF1A}"/>
              </a:ext>
            </a:extLst>
          </p:cNvPr>
          <p:cNvSpPr txBox="1"/>
          <p:nvPr/>
        </p:nvSpPr>
        <p:spPr>
          <a:xfrm>
            <a:off x="323407" y="3825372"/>
            <a:ext cx="58576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i="1" dirty="0" err="1"/>
              <a:t>Canalis</a:t>
            </a:r>
            <a:r>
              <a:rPr lang="sk-SK" b="1" i="1" dirty="0"/>
              <a:t> </a:t>
            </a:r>
            <a:r>
              <a:rPr lang="sk-SK" b="1" i="1" dirty="0" err="1"/>
              <a:t>semicircularis</a:t>
            </a:r>
            <a:r>
              <a:rPr lang="sk-SK" b="1" i="1" dirty="0"/>
              <a:t> </a:t>
            </a:r>
            <a:r>
              <a:rPr lang="sk-SK" b="1" i="1" dirty="0" err="1"/>
              <a:t>lateralis</a:t>
            </a:r>
            <a:endParaRPr lang="sk-SK" b="1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 err="1"/>
              <a:t>podélny</a:t>
            </a:r>
            <a:r>
              <a:rPr lang="sk-SK" sz="1600" dirty="0"/>
              <a:t> s osou </a:t>
            </a:r>
            <a:r>
              <a:rPr lang="sk-SK" sz="1600" dirty="0" err="1"/>
              <a:t>pyramidy</a:t>
            </a:r>
            <a:r>
              <a:rPr lang="sk-SK" sz="1600" dirty="0"/>
              <a:t>, kolmý na </a:t>
            </a:r>
            <a:r>
              <a:rPr lang="sk-SK" sz="1600" i="1" dirty="0" err="1"/>
              <a:t>canalis</a:t>
            </a:r>
            <a:r>
              <a:rPr lang="sk-SK" sz="1600" i="1" dirty="0"/>
              <a:t> </a:t>
            </a:r>
            <a:r>
              <a:rPr lang="sk-SK" sz="1600" i="1" dirty="0" err="1"/>
              <a:t>semicircularis</a:t>
            </a:r>
            <a:r>
              <a:rPr lang="sk-SK" sz="1600" i="1" dirty="0"/>
              <a:t> </a:t>
            </a:r>
            <a:r>
              <a:rPr lang="sk-SK" sz="1600" i="1" dirty="0" err="1"/>
              <a:t>posterior</a:t>
            </a:r>
            <a:endParaRPr lang="sk-SK" sz="1600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sk-SK" sz="1600" dirty="0" err="1"/>
              <a:t>dorzální</a:t>
            </a:r>
            <a:r>
              <a:rPr lang="sk-SK" sz="1600" dirty="0"/>
              <a:t> sklon o 30°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908360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4ECD386-1FED-4D02-A3B9-6CBE22DB7AF8}"/>
              </a:ext>
            </a:extLst>
          </p:cNvPr>
          <p:cNvSpPr txBox="1"/>
          <p:nvPr/>
        </p:nvSpPr>
        <p:spPr>
          <a:xfrm>
            <a:off x="347505" y="276756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Vnímání rotace hlavy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562E31-4C07-456A-9593-E77A0CD2D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9775"/>
            <a:ext cx="4027006" cy="31408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04688D-44DB-4075-BD77-F6C5AE381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27" y="2009775"/>
            <a:ext cx="3895745" cy="31408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113E027-2750-4E36-8F72-EEEA0DC23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95" y="2009775"/>
            <a:ext cx="3895405" cy="31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698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osoba, dav&#10;&#10;Popis byl vytvořen automaticky">
            <a:extLst>
              <a:ext uri="{FF2B5EF4-FFF2-40B4-BE49-F238E27FC236}">
                <a16:creationId xmlns:a16="http://schemas.microsoft.com/office/drawing/2014/main" id="{2712ABFB-5C9B-4F5A-AB37-F67EE3643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67" y="1161140"/>
            <a:ext cx="6077798" cy="476316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978A29-9689-45A3-9BA7-269544959B47}"/>
              </a:ext>
            </a:extLst>
          </p:cNvPr>
          <p:cNvSpPr txBox="1"/>
          <p:nvPr/>
        </p:nvSpPr>
        <p:spPr>
          <a:xfrm>
            <a:off x="6127132" y="6010956"/>
            <a:ext cx="467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Dix-Hallpikeův</a:t>
            </a:r>
            <a:r>
              <a:rPr lang="cs-CZ" dirty="0"/>
              <a:t> test pro provokaci nystagmu </a:t>
            </a:r>
          </a:p>
          <a:p>
            <a:pPr algn="ctr"/>
            <a:r>
              <a:rPr lang="cs-CZ" dirty="0"/>
              <a:t>při benigním paroxyzmálním polohovém </a:t>
            </a:r>
            <a:r>
              <a:rPr lang="cs-CZ" dirty="0" err="1"/>
              <a:t>vertigu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36A38E-1617-4478-85D4-CDA3D476B622}"/>
              </a:ext>
            </a:extLst>
          </p:cNvPr>
          <p:cNvSpPr txBox="1"/>
          <p:nvPr/>
        </p:nvSpPr>
        <p:spPr>
          <a:xfrm>
            <a:off x="311862" y="381976"/>
            <a:ext cx="567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SYMPTOMATOLOGIE LÉZE N. VESTIBULARIS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3ED6CC-53A8-49B1-B4C7-E7F435EDE5B1}"/>
              </a:ext>
            </a:extLst>
          </p:cNvPr>
          <p:cNvSpPr txBox="1"/>
          <p:nvPr/>
        </p:nvSpPr>
        <p:spPr>
          <a:xfrm>
            <a:off x="311862" y="843641"/>
            <a:ext cx="1889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70C0"/>
                </a:solidFill>
              </a:rPr>
              <a:t>vertigo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nystagmus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nauzea, vomitus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96C769-4A40-4B76-9EFB-900B92C82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5" y="1902443"/>
            <a:ext cx="4320463" cy="45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252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různé, řetěz&#10;&#10;Popis byl vytvořen automaticky">
            <a:extLst>
              <a:ext uri="{FF2B5EF4-FFF2-40B4-BE49-F238E27FC236}">
                <a16:creationId xmlns:a16="http://schemas.microsoft.com/office/drawing/2014/main" id="{E522D0E3-AD39-4C34-8517-A0C0AFAD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39" y="275774"/>
            <a:ext cx="6249272" cy="64588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42CE97-77A1-48CE-900F-0C2AECE47D2D}"/>
              </a:ext>
            </a:extLst>
          </p:cNvPr>
          <p:cNvSpPr txBox="1"/>
          <p:nvPr/>
        </p:nvSpPr>
        <p:spPr>
          <a:xfrm>
            <a:off x="347505" y="276756"/>
            <a:ext cx="228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Neurinom</a:t>
            </a:r>
            <a:r>
              <a:rPr lang="cs-CZ" sz="2400" b="1" dirty="0">
                <a:solidFill>
                  <a:srgbClr val="0070C0"/>
                </a:solidFill>
              </a:rPr>
              <a:t> n. VIII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C6A7102-A824-43E9-9568-2935A99B8B1F}"/>
              </a:ext>
            </a:extLst>
          </p:cNvPr>
          <p:cNvSpPr txBox="1"/>
          <p:nvPr/>
        </p:nvSpPr>
        <p:spPr>
          <a:xfrm>
            <a:off x="227433" y="1080654"/>
            <a:ext cx="5275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benigní tumor ze </a:t>
            </a:r>
            <a:r>
              <a:rPr lang="cs-CZ" dirty="0" err="1">
                <a:solidFill>
                  <a:srgbClr val="0070C0"/>
                </a:solidFill>
              </a:rPr>
              <a:t>Schwannových</a:t>
            </a:r>
            <a:r>
              <a:rPr lang="cs-CZ" dirty="0">
                <a:solidFill>
                  <a:srgbClr val="0070C0"/>
                </a:solidFill>
              </a:rPr>
              <a:t> buněk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klinické příznaky: </a:t>
            </a:r>
            <a:r>
              <a:rPr lang="cs-CZ" dirty="0" err="1">
                <a:solidFill>
                  <a:srgbClr val="0070C0"/>
                </a:solidFill>
              </a:rPr>
              <a:t>hypakúze</a:t>
            </a:r>
            <a:r>
              <a:rPr lang="cs-CZ" dirty="0">
                <a:solidFill>
                  <a:srgbClr val="0070C0"/>
                </a:solidFill>
              </a:rPr>
              <a:t>, </a:t>
            </a:r>
            <a:r>
              <a:rPr lang="cs-CZ" dirty="0" err="1">
                <a:solidFill>
                  <a:srgbClr val="0070C0"/>
                </a:solidFill>
              </a:rPr>
              <a:t>tinitus</a:t>
            </a:r>
            <a:r>
              <a:rPr lang="cs-CZ" dirty="0">
                <a:solidFill>
                  <a:srgbClr val="0070C0"/>
                </a:solidFill>
              </a:rPr>
              <a:t>, </a:t>
            </a:r>
            <a:r>
              <a:rPr lang="cs-CZ" dirty="0" err="1">
                <a:solidFill>
                  <a:srgbClr val="0070C0"/>
                </a:solidFill>
              </a:rPr>
              <a:t>vertigo</a:t>
            </a:r>
            <a:r>
              <a:rPr lang="cs-CZ" dirty="0">
                <a:solidFill>
                  <a:srgbClr val="0070C0"/>
                </a:solidFill>
              </a:rPr>
              <a:t>, </a:t>
            </a:r>
          </a:p>
          <a:p>
            <a:r>
              <a:rPr lang="cs-CZ" dirty="0">
                <a:solidFill>
                  <a:srgbClr val="0070C0"/>
                </a:solidFill>
              </a:rPr>
              <a:t>                                   periferní paréza n. VII, </a:t>
            </a:r>
          </a:p>
          <a:p>
            <a:r>
              <a:rPr lang="cs-CZ" dirty="0">
                <a:solidFill>
                  <a:srgbClr val="0070C0"/>
                </a:solidFill>
              </a:rPr>
              <a:t>                                   hypestézie v inervační zóně n. V   </a:t>
            </a:r>
          </a:p>
        </p:txBody>
      </p:sp>
    </p:spTree>
    <p:extLst>
      <p:ext uri="{BB962C8B-B14F-4D97-AF65-F5344CB8AC3E}">
        <p14:creationId xmlns:p14="http://schemas.microsoft.com/office/powerpoint/2010/main" val="13017174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0BB64D4-21C8-4A2A-A8A8-10FB456AB616}"/>
              </a:ext>
            </a:extLst>
          </p:cNvPr>
          <p:cNvSpPr txBox="1"/>
          <p:nvPr/>
        </p:nvSpPr>
        <p:spPr>
          <a:xfrm>
            <a:off x="247207" y="309977"/>
            <a:ext cx="558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PŘEHLED VĚTVÍ N. VESTIBULOCOCHLEARIS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8C6A82-A649-417B-B969-672720365840}"/>
              </a:ext>
            </a:extLst>
          </p:cNvPr>
          <p:cNvSpPr txBox="1"/>
          <p:nvPr/>
        </p:nvSpPr>
        <p:spPr>
          <a:xfrm>
            <a:off x="247207" y="771642"/>
            <a:ext cx="70626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NERVUS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>
                <a:solidFill>
                  <a:srgbClr val="FF0000"/>
                </a:solidFill>
              </a:rPr>
              <a:t>COCHLEARIS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Ganglion </a:t>
            </a:r>
            <a:r>
              <a:rPr lang="cs-CZ" b="1" i="1" dirty="0" err="1">
                <a:solidFill>
                  <a:srgbClr val="FF0000"/>
                </a:solidFill>
              </a:rPr>
              <a:t>spirale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cochleae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</a:rPr>
              <a:t>aferentní vlákna </a:t>
            </a:r>
            <a:r>
              <a:rPr lang="cs-CZ" sz="1600" dirty="0">
                <a:solidFill>
                  <a:srgbClr val="FF0000"/>
                </a:solidFill>
              </a:rPr>
              <a:t>(95%)</a:t>
            </a:r>
            <a:endParaRPr lang="cs-CZ" sz="1600" b="1" dirty="0">
              <a:solidFill>
                <a:srgbClr val="FF000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FF0000"/>
                </a:solidFill>
              </a:rPr>
              <a:t>bipolární neurony </a:t>
            </a:r>
            <a:r>
              <a:rPr lang="cs-CZ" sz="1400" dirty="0">
                <a:solidFill>
                  <a:srgbClr val="FF0000"/>
                </a:solidFill>
              </a:rPr>
              <a:t>(90%, dendrity inervují vnitřní vláskové buňky)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dirty="0" err="1">
                <a:solidFill>
                  <a:srgbClr val="FF0000"/>
                </a:solidFill>
              </a:rPr>
              <a:t>pseudounipolární</a:t>
            </a:r>
            <a:r>
              <a:rPr lang="cs-CZ" sz="1400" b="1" dirty="0">
                <a:solidFill>
                  <a:srgbClr val="FF0000"/>
                </a:solidFill>
              </a:rPr>
              <a:t> neurony</a:t>
            </a:r>
            <a:r>
              <a:rPr lang="cs-CZ" sz="1400" dirty="0">
                <a:solidFill>
                  <a:srgbClr val="FF0000"/>
                </a:solidFill>
              </a:rPr>
              <a:t> (10%, periferní raménka inervují zevní vláskové buňky)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</a:rPr>
              <a:t>eferentní vlákna </a:t>
            </a:r>
            <a:r>
              <a:rPr lang="cs-CZ" sz="1600" dirty="0">
                <a:solidFill>
                  <a:srgbClr val="FF0000"/>
                </a:solidFill>
              </a:rPr>
              <a:t>(5%)</a:t>
            </a:r>
          </a:p>
          <a:p>
            <a:pPr marL="895350" indent="-180975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FF0000"/>
                </a:solidFill>
              </a:rPr>
              <a:t>tractus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olivococlearis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lateralis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rgbClr val="FF0000"/>
                </a:solidFill>
              </a:rPr>
              <a:t>(synapse na dendritech bipolárních buněk)</a:t>
            </a:r>
            <a:endParaRPr lang="cs-CZ" sz="1400" b="1" dirty="0">
              <a:solidFill>
                <a:srgbClr val="FF0000"/>
              </a:solidFill>
            </a:endParaRPr>
          </a:p>
          <a:p>
            <a:pPr marL="895350" indent="-180975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FF0000"/>
                </a:solidFill>
              </a:rPr>
              <a:t>tractus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olivocochlearis</a:t>
            </a:r>
            <a:r>
              <a:rPr lang="cs-CZ" sz="1400" b="1" i="1" dirty="0">
                <a:solidFill>
                  <a:srgbClr val="FF0000"/>
                </a:solidFill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</a:rPr>
              <a:t>medialis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rgbClr val="FF0000"/>
                </a:solidFill>
              </a:rPr>
              <a:t>(synapse na zevních vláskových buňkách)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1CB36E5-D5F3-4874-BAD1-70E3C8BBAE46}"/>
              </a:ext>
            </a:extLst>
          </p:cNvPr>
          <p:cNvSpPr txBox="1"/>
          <p:nvPr/>
        </p:nvSpPr>
        <p:spPr>
          <a:xfrm>
            <a:off x="247207" y="2931951"/>
            <a:ext cx="287976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solidFill>
                  <a:srgbClr val="0070C0"/>
                </a:solidFill>
              </a:rPr>
              <a:t>NERVUS VESTIBULARIS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Ganglion </a:t>
            </a:r>
            <a:r>
              <a:rPr lang="cs-CZ" b="1" i="1" dirty="0" err="1">
                <a:solidFill>
                  <a:srgbClr val="0070C0"/>
                </a:solidFill>
              </a:rPr>
              <a:t>vestibulare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pars</a:t>
            </a:r>
            <a:r>
              <a:rPr lang="cs-CZ" sz="1600" b="1" i="1" dirty="0">
                <a:solidFill>
                  <a:srgbClr val="0070C0"/>
                </a:solidFill>
              </a:rPr>
              <a:t> superior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utriculoampullaris</a:t>
            </a:r>
            <a:endParaRPr lang="cs-CZ" sz="1400" b="1" i="1" dirty="0">
              <a:solidFill>
                <a:srgbClr val="0070C0"/>
              </a:solidFill>
            </a:endParaRP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utricularis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ampullaris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  <a:r>
              <a:rPr lang="cs-CZ" sz="1200" i="1" dirty="0" err="1">
                <a:solidFill>
                  <a:srgbClr val="0070C0"/>
                </a:solidFill>
              </a:rPr>
              <a:t>anterior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70C0"/>
                </a:solidFill>
              </a:rPr>
              <a:t>n. </a:t>
            </a:r>
            <a:r>
              <a:rPr lang="cs-CZ" sz="1200" i="1" dirty="0" err="1">
                <a:solidFill>
                  <a:srgbClr val="0070C0"/>
                </a:solidFill>
              </a:rPr>
              <a:t>ampullaris</a:t>
            </a:r>
            <a:r>
              <a:rPr lang="cs-CZ" sz="1200" i="1" dirty="0">
                <a:solidFill>
                  <a:srgbClr val="0070C0"/>
                </a:solidFill>
              </a:rPr>
              <a:t> </a:t>
            </a:r>
            <a:r>
              <a:rPr lang="cs-CZ" sz="1200" i="1" dirty="0" err="1">
                <a:solidFill>
                  <a:srgbClr val="0070C0"/>
                </a:solidFill>
              </a:rPr>
              <a:t>lateralis</a:t>
            </a:r>
            <a:endParaRPr lang="cs-CZ" sz="1200" i="1" dirty="0">
              <a:solidFill>
                <a:srgbClr val="0070C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pars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inferior</a:t>
            </a:r>
            <a:endParaRPr lang="cs-CZ" sz="16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ampullaris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  <a:r>
              <a:rPr lang="cs-CZ" sz="1400" b="1" i="1" dirty="0" err="1">
                <a:solidFill>
                  <a:srgbClr val="0070C0"/>
                </a:solidFill>
              </a:rPr>
              <a:t>posterior</a:t>
            </a:r>
            <a:endParaRPr lang="cs-CZ" sz="14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70C0"/>
                </a:solidFill>
              </a:rPr>
              <a:t>n. </a:t>
            </a:r>
            <a:r>
              <a:rPr lang="cs-CZ" sz="1400" b="1" i="1" dirty="0" err="1">
                <a:solidFill>
                  <a:srgbClr val="0070C0"/>
                </a:solidFill>
              </a:rPr>
              <a:t>saccularis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83391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45062D11-F896-4B6E-BDA8-F752C55A9C48}"/>
              </a:ext>
            </a:extLst>
          </p:cNvPr>
          <p:cNvSpPr txBox="1"/>
          <p:nvPr/>
        </p:nvSpPr>
        <p:spPr>
          <a:xfrm>
            <a:off x="6997551" y="3050784"/>
            <a:ext cx="5194448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Nervus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glossopharyngeus</a:t>
            </a:r>
            <a:r>
              <a:rPr lang="en-US" sz="5400" b="1" dirty="0">
                <a:latin typeface="+mj-lt"/>
                <a:ea typeface="+mj-ea"/>
                <a:cs typeface="+mj-cs"/>
              </a:rPr>
              <a:t> (n. IX)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, černá&#10;&#10;Popis byl vytvořen automaticky">
            <a:extLst>
              <a:ext uri="{FF2B5EF4-FFF2-40B4-BE49-F238E27FC236}">
                <a16:creationId xmlns:a16="http://schemas.microsoft.com/office/drawing/2014/main" id="{3950C011-944C-44A2-8C83-8C08DEADA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3" r="1" b="1188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3298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A277C66-D351-4FB6-8B13-79491D4D9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9F21012-95E0-4332-A552-2DC4E009CAA1}"/>
              </a:ext>
            </a:extLst>
          </p:cNvPr>
          <p:cNvSpPr txBox="1"/>
          <p:nvPr/>
        </p:nvSpPr>
        <p:spPr>
          <a:xfrm>
            <a:off x="155576" y="1213008"/>
            <a:ext cx="5548507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</a:t>
            </a:r>
            <a:r>
              <a:rPr lang="cs-CZ" b="1" i="1" dirty="0" err="1">
                <a:solidFill>
                  <a:srgbClr val="FF0000"/>
                </a:solidFill>
              </a:rPr>
              <a:t>Nucleus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ambiguus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(rostrální část)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FF0000"/>
                </a:solidFill>
              </a:rPr>
              <a:t>branchiomotorické</a:t>
            </a:r>
            <a:r>
              <a:rPr lang="cs-CZ" sz="1600" b="1" dirty="0">
                <a:solidFill>
                  <a:srgbClr val="FF0000"/>
                </a:solidFill>
              </a:rPr>
              <a:t> jádro</a:t>
            </a:r>
            <a:r>
              <a:rPr lang="cs-CZ" sz="1600" dirty="0">
                <a:solidFill>
                  <a:srgbClr val="FF0000"/>
                </a:solidFill>
              </a:rPr>
              <a:t> pro svaly 3.-4. žaberního oblouku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(svaly hltanu a měkkého patra kromě </a:t>
            </a:r>
            <a:r>
              <a:rPr lang="cs-CZ" sz="1600" i="1" dirty="0">
                <a:solidFill>
                  <a:srgbClr val="FF0000"/>
                </a:solidFill>
              </a:rPr>
              <a:t>m. tensor </a:t>
            </a:r>
            <a:r>
              <a:rPr lang="cs-CZ" sz="1600" i="1" dirty="0" err="1">
                <a:solidFill>
                  <a:srgbClr val="FF0000"/>
                </a:solidFill>
              </a:rPr>
              <a:t>veli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palatini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cs-CZ" b="1" i="1" dirty="0" err="1">
                <a:solidFill>
                  <a:schemeClr val="accent2"/>
                </a:solidFill>
              </a:rPr>
              <a:t>Nucleus</a:t>
            </a:r>
            <a:r>
              <a:rPr lang="cs-CZ" b="1" i="1" dirty="0">
                <a:solidFill>
                  <a:schemeClr val="accent2"/>
                </a:solidFill>
              </a:rPr>
              <a:t> dorsalis nervi </a:t>
            </a:r>
            <a:r>
              <a:rPr lang="cs-CZ" b="1" i="1" dirty="0" err="1">
                <a:solidFill>
                  <a:schemeClr val="accent2"/>
                </a:solidFill>
              </a:rPr>
              <a:t>glossopharyngei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</a:p>
          <a:p>
            <a:r>
              <a:rPr lang="cs-CZ" b="1" i="1" dirty="0">
                <a:solidFill>
                  <a:schemeClr val="accent2"/>
                </a:solidFill>
              </a:rPr>
              <a:t>    </a:t>
            </a:r>
            <a:r>
              <a:rPr lang="cs-CZ" b="1" dirty="0">
                <a:solidFill>
                  <a:schemeClr val="accent2"/>
                </a:solidFill>
              </a:rPr>
              <a:t>(</a:t>
            </a:r>
            <a:r>
              <a:rPr lang="cs-CZ" b="1" i="1" dirty="0" err="1">
                <a:solidFill>
                  <a:schemeClr val="accent2"/>
                </a:solidFill>
              </a:rPr>
              <a:t>salivatorius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  <a:r>
              <a:rPr lang="cs-CZ" b="1" i="1" dirty="0" err="1">
                <a:solidFill>
                  <a:schemeClr val="accent2"/>
                </a:solidFill>
              </a:rPr>
              <a:t>inferior</a:t>
            </a:r>
            <a:r>
              <a:rPr lang="cs-CZ" b="1" dirty="0">
                <a:solidFill>
                  <a:schemeClr val="accent2"/>
                </a:solidFill>
              </a:rPr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chemeClr val="accent2"/>
                </a:solidFill>
              </a:rPr>
              <a:t>visceromotorické</a:t>
            </a:r>
            <a:r>
              <a:rPr lang="cs-CZ" sz="1600" b="1" dirty="0">
                <a:solidFill>
                  <a:schemeClr val="accent2"/>
                </a:solidFill>
              </a:rPr>
              <a:t> jádro</a:t>
            </a:r>
            <a:r>
              <a:rPr lang="cs-CZ" sz="1600" dirty="0">
                <a:solidFill>
                  <a:schemeClr val="accent2"/>
                </a:solidFill>
              </a:rPr>
              <a:t> pro parasympatickou inervaci </a:t>
            </a:r>
          </a:p>
          <a:p>
            <a:r>
              <a:rPr lang="cs-CZ" sz="1600" dirty="0">
                <a:solidFill>
                  <a:schemeClr val="accent2"/>
                </a:solidFill>
              </a:rPr>
              <a:t>    </a:t>
            </a:r>
            <a:r>
              <a:rPr lang="cs-CZ" sz="1600" i="1" dirty="0" err="1">
                <a:solidFill>
                  <a:schemeClr val="accent2"/>
                </a:solidFill>
              </a:rPr>
              <a:t>glandula</a:t>
            </a:r>
            <a:r>
              <a:rPr lang="cs-CZ" sz="1600" i="1" dirty="0">
                <a:solidFill>
                  <a:schemeClr val="accent2"/>
                </a:solidFill>
              </a:rPr>
              <a:t> </a:t>
            </a:r>
            <a:r>
              <a:rPr lang="cs-CZ" sz="1600" i="1" dirty="0" err="1">
                <a:solidFill>
                  <a:schemeClr val="accent2"/>
                </a:solidFill>
              </a:rPr>
              <a:t>parotis</a:t>
            </a:r>
            <a:endParaRPr lang="cs-CZ" sz="1600" i="1" dirty="0">
              <a:solidFill>
                <a:schemeClr val="accent2"/>
              </a:solidFill>
            </a:endParaRPr>
          </a:p>
          <a:p>
            <a:endParaRPr lang="cs-CZ" sz="1600" i="1" dirty="0">
              <a:solidFill>
                <a:schemeClr val="accent2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3. </a:t>
            </a:r>
            <a:r>
              <a:rPr lang="cs-CZ" b="1" i="1" dirty="0" err="1">
                <a:solidFill>
                  <a:srgbClr val="00B050"/>
                </a:solidFill>
              </a:rPr>
              <a:t>Nucleus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solitarius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(</a:t>
            </a:r>
            <a:r>
              <a:rPr lang="cs-CZ" b="1" i="1" dirty="0" err="1">
                <a:solidFill>
                  <a:srgbClr val="00B050"/>
                </a:solidFill>
              </a:rPr>
              <a:t>gustatorius</a:t>
            </a:r>
            <a:r>
              <a:rPr lang="cs-CZ" b="1" dirty="0">
                <a:solidFill>
                  <a:srgbClr val="00B050"/>
                </a:solidFill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50"/>
                </a:solidFill>
              </a:rPr>
              <a:t>viscerosenzorické</a:t>
            </a:r>
            <a:r>
              <a:rPr lang="cs-CZ" sz="1600" b="1" dirty="0">
                <a:solidFill>
                  <a:srgbClr val="00B050"/>
                </a:solidFill>
              </a:rPr>
              <a:t> jádro </a:t>
            </a:r>
            <a:r>
              <a:rPr lang="cs-CZ" sz="1600" dirty="0">
                <a:solidFill>
                  <a:srgbClr val="00B050"/>
                </a:solidFill>
              </a:rPr>
              <a:t>– rostrální část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pro chuťové informace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ze zadní 1/3 jazyka</a:t>
            </a:r>
          </a:p>
          <a:p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spinalis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B0F0"/>
                </a:solidFill>
              </a:rPr>
              <a:t>somatosenzorické</a:t>
            </a:r>
            <a:r>
              <a:rPr lang="cs-CZ" sz="1600" b="1" dirty="0">
                <a:solidFill>
                  <a:srgbClr val="00B0F0"/>
                </a:solidFill>
              </a:rPr>
              <a:t> jádro</a:t>
            </a:r>
            <a:r>
              <a:rPr lang="cs-CZ" sz="1600" dirty="0">
                <a:solidFill>
                  <a:srgbClr val="00B0F0"/>
                </a:solidFill>
              </a:rPr>
              <a:t> – pro </a:t>
            </a:r>
            <a:r>
              <a:rPr lang="cs-CZ" sz="1600" dirty="0" err="1">
                <a:solidFill>
                  <a:srgbClr val="00B0F0"/>
                </a:solidFill>
              </a:rPr>
              <a:t>somatosenzorické</a:t>
            </a:r>
            <a:r>
              <a:rPr lang="cs-CZ" sz="1600" dirty="0">
                <a:solidFill>
                  <a:srgbClr val="00B0F0"/>
                </a:solidFill>
              </a:rPr>
              <a:t> informace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z hltanu, </a:t>
            </a:r>
            <a:r>
              <a:rPr lang="cs-CZ" sz="1600" i="1" dirty="0" err="1">
                <a:solidFill>
                  <a:srgbClr val="00B0F0"/>
                </a:solidFill>
              </a:rPr>
              <a:t>tonsilla</a:t>
            </a:r>
            <a:r>
              <a:rPr lang="cs-CZ" sz="1600" i="1" dirty="0">
                <a:solidFill>
                  <a:srgbClr val="00B0F0"/>
                </a:solidFill>
              </a:rPr>
              <a:t> </a:t>
            </a:r>
            <a:r>
              <a:rPr lang="cs-CZ" sz="1600" i="1" dirty="0" err="1">
                <a:solidFill>
                  <a:srgbClr val="00B0F0"/>
                </a:solidFill>
              </a:rPr>
              <a:t>palatina</a:t>
            </a:r>
            <a:r>
              <a:rPr lang="cs-CZ" sz="1600" dirty="0">
                <a:solidFill>
                  <a:srgbClr val="00B0F0"/>
                </a:solidFill>
              </a:rPr>
              <a:t>, zadní 1/3 jazyka, středoušní dutiny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a přilehlé části Eustachovy trubice</a:t>
            </a:r>
          </a:p>
        </p:txBody>
      </p:sp>
    </p:spTree>
    <p:extLst>
      <p:ext uri="{BB962C8B-B14F-4D97-AF65-F5344CB8AC3E}">
        <p14:creationId xmlns:p14="http://schemas.microsoft.com/office/powerpoint/2010/main" val="39784879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F38807-E3A4-4C67-AF49-B9E777DCC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480600"/>
            <a:ext cx="4001058" cy="58967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0F1ABB-D2AB-4F3B-A901-262AA5DD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06" y="1018981"/>
            <a:ext cx="7155519" cy="48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772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A5040-5EF9-405C-B192-E4093596A83D}"/>
              </a:ext>
            </a:extLst>
          </p:cNvPr>
          <p:cNvSpPr txBox="1"/>
          <p:nvPr/>
        </p:nvSpPr>
        <p:spPr>
          <a:xfrm>
            <a:off x="247207" y="309977"/>
            <a:ext cx="5375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GLOSSOPHARYNGEUS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B16491-DA2C-4AA7-BB78-C61D4365870B}"/>
              </a:ext>
            </a:extLst>
          </p:cNvPr>
          <p:cNvSpPr txBox="1"/>
          <p:nvPr/>
        </p:nvSpPr>
        <p:spPr>
          <a:xfrm>
            <a:off x="247207" y="771642"/>
            <a:ext cx="898855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1. </a:t>
            </a:r>
            <a:r>
              <a:rPr lang="cs-CZ" b="1" i="1" dirty="0" err="1">
                <a:solidFill>
                  <a:srgbClr val="00B0F0"/>
                </a:solidFill>
              </a:rPr>
              <a:t>Nervus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tympanicus</a:t>
            </a:r>
            <a:endParaRPr lang="cs-CZ" b="1" i="1" dirty="0">
              <a:solidFill>
                <a:srgbClr val="00B0F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>
                <a:solidFill>
                  <a:srgbClr val="00B0F0"/>
                </a:solidFill>
              </a:rPr>
              <a:t>plexus </a:t>
            </a:r>
            <a:r>
              <a:rPr lang="cs-CZ" sz="1600" b="1" i="1" dirty="0" err="1">
                <a:solidFill>
                  <a:srgbClr val="00B0F0"/>
                </a:solidFill>
              </a:rPr>
              <a:t>tympanicus</a:t>
            </a:r>
            <a:r>
              <a:rPr lang="cs-CZ" sz="1600" b="1" i="1" dirty="0">
                <a:solidFill>
                  <a:srgbClr val="00B0F0"/>
                </a:solidFill>
              </a:rPr>
              <a:t> </a:t>
            </a:r>
            <a:r>
              <a:rPr lang="cs-CZ" sz="1600" b="1" dirty="0">
                <a:solidFill>
                  <a:srgbClr val="00B0F0"/>
                </a:solidFill>
              </a:rPr>
              <a:t>(</a:t>
            </a:r>
            <a:r>
              <a:rPr lang="cs-CZ" sz="1600" b="1" i="1" dirty="0">
                <a:solidFill>
                  <a:srgbClr val="00B0F0"/>
                </a:solidFill>
              </a:rPr>
              <a:t>ganglion </a:t>
            </a:r>
            <a:r>
              <a:rPr lang="cs-CZ" sz="1600" b="1" i="1" dirty="0" err="1">
                <a:solidFill>
                  <a:srgbClr val="00B0F0"/>
                </a:solidFill>
              </a:rPr>
              <a:t>tympanicum</a:t>
            </a:r>
            <a:r>
              <a:rPr lang="cs-CZ" sz="1600" b="1" dirty="0">
                <a:solidFill>
                  <a:srgbClr val="00B0F0"/>
                </a:solidFill>
              </a:rPr>
              <a:t>)</a:t>
            </a:r>
            <a:endParaRPr lang="cs-CZ" sz="1600" b="1" i="1" dirty="0">
              <a:solidFill>
                <a:srgbClr val="00B0F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B0F0"/>
                </a:solidFill>
              </a:rPr>
              <a:t>r. </a:t>
            </a:r>
            <a:r>
              <a:rPr lang="cs-CZ" sz="1400" b="1" i="1" dirty="0" err="1">
                <a:solidFill>
                  <a:srgbClr val="00B0F0"/>
                </a:solidFill>
              </a:rPr>
              <a:t>tubarius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>
                <a:solidFill>
                  <a:srgbClr val="00B0F0"/>
                </a:solidFill>
              </a:rPr>
              <a:t>n. </a:t>
            </a:r>
            <a:r>
              <a:rPr lang="cs-CZ" sz="1400" b="1" i="1" dirty="0" err="1">
                <a:solidFill>
                  <a:srgbClr val="00B0F0"/>
                </a:solidFill>
              </a:rPr>
              <a:t>petrosus</a:t>
            </a:r>
            <a:r>
              <a:rPr lang="cs-CZ" sz="1400" b="1" i="1" dirty="0">
                <a:solidFill>
                  <a:srgbClr val="00B0F0"/>
                </a:solidFill>
              </a:rPr>
              <a:t> minor </a:t>
            </a:r>
            <a:r>
              <a:rPr lang="cs-CZ" sz="1400" b="1" dirty="0">
                <a:solidFill>
                  <a:srgbClr val="00B0F0"/>
                </a:solidFill>
              </a:rPr>
              <a:t>→</a:t>
            </a:r>
            <a:r>
              <a:rPr lang="cs-CZ" sz="1400" b="1" i="1" dirty="0">
                <a:solidFill>
                  <a:srgbClr val="00B0F0"/>
                </a:solidFill>
              </a:rPr>
              <a:t> ganglion </a:t>
            </a:r>
            <a:r>
              <a:rPr lang="cs-CZ" sz="1400" b="1" i="1" dirty="0" err="1">
                <a:solidFill>
                  <a:srgbClr val="00B0F0"/>
                </a:solidFill>
              </a:rPr>
              <a:t>oticum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(inervace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glandula</a:t>
            </a:r>
            <a:r>
              <a:rPr lang="cs-CZ" sz="1400" b="1" i="1" dirty="0">
                <a:solidFill>
                  <a:srgbClr val="00B0F0"/>
                </a:solidFill>
              </a:rPr>
              <a:t> </a:t>
            </a:r>
            <a:r>
              <a:rPr lang="cs-CZ" sz="1400" b="1" i="1" dirty="0" err="1">
                <a:solidFill>
                  <a:srgbClr val="00B0F0"/>
                </a:solidFill>
              </a:rPr>
              <a:t>parotis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skrze</a:t>
            </a:r>
            <a:r>
              <a:rPr lang="cs-CZ" sz="1400" b="1" dirty="0">
                <a:solidFill>
                  <a:srgbClr val="00B0F0"/>
                </a:solidFill>
              </a:rPr>
              <a:t> </a:t>
            </a:r>
            <a:r>
              <a:rPr lang="cs-CZ" sz="1400" i="1" dirty="0">
                <a:solidFill>
                  <a:srgbClr val="00B0F0"/>
                </a:solidFill>
              </a:rPr>
              <a:t>n. </a:t>
            </a:r>
            <a:r>
              <a:rPr lang="cs-CZ" sz="1400" i="1" dirty="0" err="1">
                <a:solidFill>
                  <a:srgbClr val="00B0F0"/>
                </a:solidFill>
              </a:rPr>
              <a:t>auriculotemporalis</a:t>
            </a:r>
            <a:r>
              <a:rPr lang="cs-CZ" sz="1400" i="1" dirty="0">
                <a:solidFill>
                  <a:srgbClr val="00B0F0"/>
                </a:solidFill>
              </a:rPr>
              <a:t> </a:t>
            </a:r>
            <a:r>
              <a:rPr lang="cs-CZ" sz="1400" dirty="0">
                <a:solidFill>
                  <a:srgbClr val="00B0F0"/>
                </a:solidFill>
              </a:rPr>
              <a:t>→ </a:t>
            </a:r>
            <a:r>
              <a:rPr lang="cs-CZ" sz="1400" i="1" dirty="0" err="1">
                <a:solidFill>
                  <a:srgbClr val="00B0F0"/>
                </a:solidFill>
              </a:rPr>
              <a:t>rr</a:t>
            </a:r>
            <a:r>
              <a:rPr lang="cs-CZ" sz="1400" i="1" dirty="0">
                <a:solidFill>
                  <a:srgbClr val="00B0F0"/>
                </a:solidFill>
              </a:rPr>
              <a:t>. </a:t>
            </a:r>
            <a:r>
              <a:rPr lang="cs-CZ" sz="1400" i="1" dirty="0" err="1">
                <a:solidFill>
                  <a:srgbClr val="00B0F0"/>
                </a:solidFill>
              </a:rPr>
              <a:t>parotidei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B0F0"/>
                </a:solidFill>
              </a:rPr>
              <a:t>r. </a:t>
            </a:r>
            <a:r>
              <a:rPr lang="cs-CZ" sz="1200" i="1" dirty="0" err="1">
                <a:solidFill>
                  <a:srgbClr val="00B0F0"/>
                </a:solidFill>
              </a:rPr>
              <a:t>communicans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cum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ramo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meningeo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b="1" i="1" dirty="0">
                <a:solidFill>
                  <a:srgbClr val="00B0F0"/>
                </a:solidFill>
              </a:rPr>
              <a:t>r. </a:t>
            </a:r>
            <a:r>
              <a:rPr lang="cs-CZ" sz="1200" b="1" i="1" dirty="0" err="1">
                <a:solidFill>
                  <a:srgbClr val="00B0F0"/>
                </a:solidFill>
              </a:rPr>
              <a:t>communicans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cum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nervo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  <a:r>
              <a:rPr lang="cs-CZ" sz="1200" b="1" i="1" dirty="0" err="1">
                <a:solidFill>
                  <a:srgbClr val="00B0F0"/>
                </a:solidFill>
              </a:rPr>
              <a:t>auriculotemporali</a:t>
            </a:r>
            <a:r>
              <a:rPr lang="cs-CZ" sz="1200" b="1" i="1" dirty="0">
                <a:solidFill>
                  <a:srgbClr val="00B0F0"/>
                </a:solidFill>
              </a:rPr>
              <a:t> </a:t>
            </a:r>
          </a:p>
          <a:p>
            <a:pPr marL="1074738" indent="-179388">
              <a:buFontTx/>
              <a:buChar char="-"/>
            </a:pPr>
            <a:r>
              <a:rPr lang="cs-CZ" sz="1200" i="1" dirty="0">
                <a:solidFill>
                  <a:srgbClr val="00B0F0"/>
                </a:solidFill>
              </a:rPr>
              <a:t>r. </a:t>
            </a:r>
            <a:r>
              <a:rPr lang="cs-CZ" sz="1200" i="1" dirty="0" err="1">
                <a:solidFill>
                  <a:srgbClr val="00B0F0"/>
                </a:solidFill>
              </a:rPr>
              <a:t>communicans</a:t>
            </a:r>
            <a:r>
              <a:rPr lang="cs-CZ" sz="1200" i="1" dirty="0">
                <a:solidFill>
                  <a:srgbClr val="00B0F0"/>
                </a:solidFill>
              </a:rPr>
              <a:t> </a:t>
            </a:r>
            <a:r>
              <a:rPr lang="cs-CZ" sz="1200" i="1" dirty="0" err="1">
                <a:solidFill>
                  <a:srgbClr val="00B0F0"/>
                </a:solidFill>
              </a:rPr>
              <a:t>cum</a:t>
            </a:r>
            <a:r>
              <a:rPr lang="cs-CZ" sz="1200" i="1" dirty="0">
                <a:solidFill>
                  <a:srgbClr val="00B0F0"/>
                </a:solidFill>
              </a:rPr>
              <a:t> chorda </a:t>
            </a:r>
            <a:r>
              <a:rPr lang="cs-CZ" sz="1200" i="1" dirty="0" err="1">
                <a:solidFill>
                  <a:srgbClr val="00B0F0"/>
                </a:solidFill>
              </a:rPr>
              <a:t>tympani</a:t>
            </a:r>
            <a:endParaRPr lang="cs-CZ" sz="1200" i="1" dirty="0">
              <a:solidFill>
                <a:srgbClr val="00B0F0"/>
              </a:solidFill>
            </a:endParaRPr>
          </a:p>
          <a:p>
            <a:r>
              <a:rPr lang="cs-CZ" b="1" dirty="0">
                <a:solidFill>
                  <a:srgbClr val="00B0F0"/>
                </a:solidFill>
              </a:rPr>
              <a:t>2.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communicans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cum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ramo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auriculari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vagi</a:t>
            </a:r>
            <a:r>
              <a:rPr lang="cs-CZ" b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3.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communicans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cum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trunco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tympanico</a:t>
            </a:r>
            <a:r>
              <a:rPr lang="cs-CZ" b="1" dirty="0">
                <a:solidFill>
                  <a:srgbClr val="00B0F0"/>
                </a:solidFill>
              </a:rPr>
              <a:t> / </a:t>
            </a:r>
            <a:r>
              <a:rPr lang="cs-CZ" b="1" i="1" dirty="0" err="1">
                <a:solidFill>
                  <a:srgbClr val="00B0F0"/>
                </a:solidFill>
              </a:rPr>
              <a:t>nervus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jugularis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stylopharyngeus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dirty="0">
                <a:solidFill>
                  <a:srgbClr val="00B0F0"/>
                </a:solidFill>
              </a:rPr>
              <a:t>(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musculi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stylopharyngei</a:t>
            </a:r>
            <a:r>
              <a:rPr lang="cs-CZ" b="1" dirty="0">
                <a:solidFill>
                  <a:srgbClr val="00B0F0"/>
                </a:solidFill>
              </a:rPr>
              <a:t>) </a:t>
            </a:r>
          </a:p>
          <a:p>
            <a:r>
              <a:rPr lang="cs-CZ" b="1" dirty="0">
                <a:solidFill>
                  <a:srgbClr val="00B0F0"/>
                </a:solidFill>
              </a:rPr>
              <a:t>5.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pharyngei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6. </a:t>
            </a:r>
            <a:r>
              <a:rPr lang="cs-CZ" b="1" i="1" dirty="0" err="1">
                <a:solidFill>
                  <a:srgbClr val="00B0F0"/>
                </a:solidFill>
              </a:rPr>
              <a:t>Ramus</a:t>
            </a:r>
            <a:r>
              <a:rPr lang="cs-CZ" b="1" i="1" dirty="0">
                <a:solidFill>
                  <a:srgbClr val="00B0F0"/>
                </a:solidFill>
              </a:rPr>
              <a:t> sinus </a:t>
            </a:r>
            <a:r>
              <a:rPr lang="cs-CZ" b="1" i="1" dirty="0" err="1">
                <a:solidFill>
                  <a:srgbClr val="00B0F0"/>
                </a:solidFill>
              </a:rPr>
              <a:t>carotici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7.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tonsillares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r>
              <a:rPr lang="cs-CZ" b="1" dirty="0">
                <a:solidFill>
                  <a:srgbClr val="00B0F0"/>
                </a:solidFill>
              </a:rPr>
              <a:t>8. </a:t>
            </a:r>
            <a:r>
              <a:rPr lang="cs-CZ" b="1" i="1" dirty="0">
                <a:solidFill>
                  <a:srgbClr val="00B0F0"/>
                </a:solidFill>
              </a:rPr>
              <a:t>Rami </a:t>
            </a:r>
            <a:r>
              <a:rPr lang="cs-CZ" b="1" i="1" dirty="0" err="1">
                <a:solidFill>
                  <a:srgbClr val="00B0F0"/>
                </a:solidFill>
              </a:rPr>
              <a:t>linguales</a:t>
            </a:r>
            <a:endParaRPr lang="cs-CZ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505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E2416AFD-4DB2-40BB-ABBA-151360EE4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r="14718" b="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206507-76F5-4316-AAF5-4EAFEE5EB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C2B61-D77E-45AB-8722-15BC6A7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B2E2E9-67DA-4B48-AEB8-693B02AB313E}"/>
              </a:ext>
            </a:extLst>
          </p:cNvPr>
          <p:cNvSpPr txBox="1"/>
          <p:nvPr/>
        </p:nvSpPr>
        <p:spPr>
          <a:xfrm>
            <a:off x="6580251" y="1198563"/>
            <a:ext cx="5078349" cy="877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</a:rPr>
              <a:t>Nervus </a:t>
            </a:r>
            <a:r>
              <a:rPr lang="en-US" sz="4400" b="1" dirty="0" err="1">
                <a:solidFill>
                  <a:srgbClr val="FFFFFF"/>
                </a:solidFill>
              </a:rPr>
              <a:t>vagus</a:t>
            </a:r>
            <a:r>
              <a:rPr lang="en-US" sz="4400" b="1" dirty="0">
                <a:solidFill>
                  <a:srgbClr val="FFFFFF"/>
                </a:solidFill>
              </a:rPr>
              <a:t> (n. X)</a:t>
            </a:r>
          </a:p>
        </p:txBody>
      </p:sp>
    </p:spTree>
    <p:extLst>
      <p:ext uri="{BB962C8B-B14F-4D97-AF65-F5344CB8AC3E}">
        <p14:creationId xmlns:p14="http://schemas.microsoft.com/office/powerpoint/2010/main" val="165678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E06B0B9-524A-4382-AD6D-AB45F2AF7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3" y="2950440"/>
            <a:ext cx="6066933" cy="31101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2C2682-3734-4429-9E9F-48F0FBB0A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2" y="2237155"/>
            <a:ext cx="5231481" cy="40269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DA83205-0C5D-4DE9-A816-698BF35CCE1C}"/>
              </a:ext>
            </a:extLst>
          </p:cNvPr>
          <p:cNvSpPr txBox="1"/>
          <p:nvPr/>
        </p:nvSpPr>
        <p:spPr>
          <a:xfrm>
            <a:off x="424206" y="593888"/>
            <a:ext cx="9452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výchlipka </a:t>
            </a:r>
            <a:r>
              <a:rPr lang="cs-CZ" b="1" dirty="0" err="1"/>
              <a:t>diencephala</a:t>
            </a:r>
            <a:r>
              <a:rPr lang="cs-CZ" dirty="0"/>
              <a:t>, není pravý hlavový nerv → </a:t>
            </a:r>
            <a:r>
              <a:rPr lang="cs-CZ" b="1" dirty="0"/>
              <a:t>po poškození neregeneruje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tvořený axony gangliových buněk sítnice (3. neuron zrakové dráhy)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obsahuje přibližně 1,2 </a:t>
            </a:r>
            <a:r>
              <a:rPr lang="cs-CZ" dirty="0" err="1"/>
              <a:t>miliona</a:t>
            </a:r>
            <a:r>
              <a:rPr lang="cs-CZ" dirty="0"/>
              <a:t> aferentních vláken (1/3 pochází z centrálních 5° retiny)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80% vláken vede do </a:t>
            </a:r>
            <a:r>
              <a:rPr lang="cs-CZ" i="1" dirty="0" err="1"/>
              <a:t>nucleus</a:t>
            </a:r>
            <a:r>
              <a:rPr lang="cs-CZ" i="1" dirty="0"/>
              <a:t> </a:t>
            </a:r>
            <a:r>
              <a:rPr lang="cs-CZ" i="1" dirty="0" err="1"/>
              <a:t>corporis</a:t>
            </a:r>
            <a:r>
              <a:rPr lang="cs-CZ" i="1" dirty="0"/>
              <a:t> </a:t>
            </a:r>
            <a:r>
              <a:rPr lang="cs-CZ" i="1" dirty="0" err="1"/>
              <a:t>geniculati</a:t>
            </a:r>
            <a:r>
              <a:rPr lang="cs-CZ" i="1" dirty="0"/>
              <a:t> </a:t>
            </a:r>
            <a:r>
              <a:rPr lang="cs-CZ" i="1" dirty="0" err="1"/>
              <a:t>lateralis</a:t>
            </a:r>
            <a:r>
              <a:rPr lang="cs-CZ" dirty="0"/>
              <a:t>, zbytek do </a:t>
            </a:r>
            <a:r>
              <a:rPr lang="cs-CZ" dirty="0" err="1"/>
              <a:t>mesencephala</a:t>
            </a:r>
            <a:r>
              <a:rPr lang="cs-CZ" dirty="0"/>
              <a:t> a hypothalamu</a:t>
            </a:r>
          </a:p>
        </p:txBody>
      </p:sp>
    </p:spTree>
    <p:extLst>
      <p:ext uri="{BB962C8B-B14F-4D97-AF65-F5344CB8AC3E}">
        <p14:creationId xmlns:p14="http://schemas.microsoft.com/office/powerpoint/2010/main" val="29871393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9E9FE3-2611-4735-9E47-A9159B833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194198-53DC-441F-92CA-2AEF1F43A726}"/>
              </a:ext>
            </a:extLst>
          </p:cNvPr>
          <p:cNvSpPr txBox="1"/>
          <p:nvPr/>
        </p:nvSpPr>
        <p:spPr>
          <a:xfrm>
            <a:off x="210996" y="1007317"/>
            <a:ext cx="564289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</a:t>
            </a:r>
            <a:r>
              <a:rPr lang="cs-CZ" b="1" i="1" dirty="0" err="1">
                <a:solidFill>
                  <a:srgbClr val="FF0000"/>
                </a:solidFill>
              </a:rPr>
              <a:t>Nucleus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ambiguus</a:t>
            </a:r>
            <a:r>
              <a:rPr lang="cs-CZ" b="1" i="1" dirty="0">
                <a:solidFill>
                  <a:srgbClr val="FF0000"/>
                </a:solidFill>
              </a:rPr>
              <a:t> (střední část)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FF0000"/>
                </a:solidFill>
              </a:rPr>
              <a:t>branchiomotorické</a:t>
            </a:r>
            <a:r>
              <a:rPr lang="cs-CZ" sz="1600" dirty="0">
                <a:solidFill>
                  <a:srgbClr val="FF0000"/>
                </a:solidFill>
              </a:rPr>
              <a:t> jádro pro svaly 3.-4. žaberního oblouku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    (svaly hltanu, jícnu a </a:t>
            </a:r>
            <a:r>
              <a:rPr lang="cs-CZ" sz="1600" i="1" dirty="0">
                <a:solidFill>
                  <a:srgbClr val="FF0000"/>
                </a:solidFill>
              </a:rPr>
              <a:t>m. </a:t>
            </a:r>
            <a:r>
              <a:rPr lang="cs-CZ" sz="1600" i="1" dirty="0" err="1">
                <a:solidFill>
                  <a:srgbClr val="FF0000"/>
                </a:solidFill>
              </a:rPr>
              <a:t>cricothyroideus</a:t>
            </a:r>
            <a:r>
              <a:rPr lang="cs-CZ" sz="1600" dirty="0">
                <a:solidFill>
                  <a:srgbClr val="FF0000"/>
                </a:solidFill>
              </a:rPr>
              <a:t>)</a:t>
            </a:r>
          </a:p>
          <a:p>
            <a:endParaRPr lang="cs-CZ" sz="1600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chemeClr val="accent2"/>
                </a:solidFill>
              </a:rPr>
              <a:t>2. </a:t>
            </a:r>
            <a:r>
              <a:rPr lang="cs-CZ" b="1" i="1" dirty="0" err="1">
                <a:solidFill>
                  <a:schemeClr val="accent2"/>
                </a:solidFill>
              </a:rPr>
              <a:t>Nucleus</a:t>
            </a:r>
            <a:r>
              <a:rPr lang="cs-CZ" b="1" i="1" dirty="0">
                <a:solidFill>
                  <a:schemeClr val="accent2"/>
                </a:solidFill>
              </a:rPr>
              <a:t> dorsalis nervi </a:t>
            </a:r>
            <a:r>
              <a:rPr lang="cs-CZ" b="1" i="1" dirty="0" err="1">
                <a:solidFill>
                  <a:schemeClr val="accent2"/>
                </a:solidFill>
              </a:rPr>
              <a:t>vagi</a:t>
            </a:r>
            <a:r>
              <a:rPr lang="cs-CZ" b="1" i="1" dirty="0">
                <a:solidFill>
                  <a:schemeClr val="accent2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accent2"/>
                </a:solidFill>
              </a:rPr>
              <a:t>visceromotorické</a:t>
            </a:r>
            <a:r>
              <a:rPr lang="cs-CZ" sz="1600" dirty="0">
                <a:solidFill>
                  <a:schemeClr val="accent2"/>
                </a:solidFill>
              </a:rPr>
              <a:t> jádro pro parasympatickou inervaci </a:t>
            </a:r>
          </a:p>
          <a:p>
            <a:r>
              <a:rPr lang="cs-CZ" sz="1600" dirty="0">
                <a:solidFill>
                  <a:schemeClr val="accent2"/>
                </a:solidFill>
              </a:rPr>
              <a:t>    trávicí trubice po </a:t>
            </a:r>
            <a:r>
              <a:rPr lang="cs-CZ" sz="1600" i="1" dirty="0" err="1">
                <a:solidFill>
                  <a:schemeClr val="accent2"/>
                </a:solidFill>
              </a:rPr>
              <a:t>flexura</a:t>
            </a:r>
            <a:r>
              <a:rPr lang="cs-CZ" sz="1600" i="1" dirty="0">
                <a:solidFill>
                  <a:schemeClr val="accent2"/>
                </a:solidFill>
              </a:rPr>
              <a:t> coli </a:t>
            </a:r>
            <a:r>
              <a:rPr lang="cs-CZ" sz="1600" i="1" dirty="0" err="1">
                <a:solidFill>
                  <a:schemeClr val="accent2"/>
                </a:solidFill>
              </a:rPr>
              <a:t>sinistra</a:t>
            </a:r>
            <a:r>
              <a:rPr lang="cs-CZ" sz="1600" dirty="0">
                <a:solidFill>
                  <a:schemeClr val="accent2"/>
                </a:solidFill>
              </a:rPr>
              <a:t>, štítné žlázy, plic, srdce, </a:t>
            </a:r>
          </a:p>
          <a:p>
            <a:r>
              <a:rPr lang="cs-CZ" sz="1600" dirty="0">
                <a:solidFill>
                  <a:schemeClr val="accent2"/>
                </a:solidFill>
              </a:rPr>
              <a:t>    ledvin a pohlavních žláz</a:t>
            </a:r>
          </a:p>
          <a:p>
            <a:endParaRPr lang="cs-CZ" sz="1600" dirty="0">
              <a:solidFill>
                <a:schemeClr val="accent2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3. </a:t>
            </a:r>
            <a:r>
              <a:rPr lang="cs-CZ" b="1" i="1" dirty="0" err="1">
                <a:solidFill>
                  <a:srgbClr val="00B050"/>
                </a:solidFill>
              </a:rPr>
              <a:t>Nucleus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solitarius</a:t>
            </a:r>
            <a:r>
              <a:rPr lang="cs-CZ" b="1" i="1" dirty="0">
                <a:solidFill>
                  <a:srgbClr val="00B050"/>
                </a:solidFill>
              </a:rPr>
              <a:t> (</a:t>
            </a:r>
            <a:r>
              <a:rPr lang="cs-CZ" b="1" i="1" dirty="0" err="1">
                <a:solidFill>
                  <a:srgbClr val="00B050"/>
                </a:solidFill>
              </a:rPr>
              <a:t>gustatorius</a:t>
            </a:r>
            <a:r>
              <a:rPr lang="cs-CZ" b="1" i="1" dirty="0">
                <a:solidFill>
                  <a:srgbClr val="00B050"/>
                </a:solidFill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viscerosenzorické</a:t>
            </a:r>
            <a:r>
              <a:rPr lang="cs-CZ" sz="1600" dirty="0">
                <a:solidFill>
                  <a:srgbClr val="00B050"/>
                </a:solidFill>
              </a:rPr>
              <a:t> jádro – rostrální část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pro chuťové informace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z oblasti </a:t>
            </a:r>
            <a:r>
              <a:rPr lang="cs-CZ" sz="1600" i="1" dirty="0">
                <a:solidFill>
                  <a:srgbClr val="00B050"/>
                </a:solidFill>
              </a:rPr>
              <a:t>epiglottis</a:t>
            </a:r>
            <a:r>
              <a:rPr lang="cs-CZ" sz="1600" dirty="0">
                <a:solidFill>
                  <a:srgbClr val="00B050"/>
                </a:solidFill>
              </a:rPr>
              <a:t> a </a:t>
            </a:r>
            <a:r>
              <a:rPr lang="cs-CZ" sz="1600" dirty="0" err="1">
                <a:solidFill>
                  <a:srgbClr val="00B050"/>
                </a:solidFill>
              </a:rPr>
              <a:t>glossoepiglotických</a:t>
            </a:r>
            <a:r>
              <a:rPr lang="cs-CZ" sz="1600" dirty="0">
                <a:solidFill>
                  <a:srgbClr val="00B050"/>
                </a:solidFill>
              </a:rPr>
              <a:t> okrsků za jazykem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také pro </a:t>
            </a:r>
            <a:r>
              <a:rPr lang="cs-CZ" sz="1600" dirty="0" err="1">
                <a:solidFill>
                  <a:srgbClr val="00B050"/>
                </a:solidFill>
              </a:rPr>
              <a:t>viscerosenzorické</a:t>
            </a:r>
            <a:r>
              <a:rPr lang="cs-CZ" sz="1600" dirty="0">
                <a:solidFill>
                  <a:srgbClr val="00B050"/>
                </a:solidFill>
              </a:rPr>
              <a:t> informace z inervační oblasti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F0"/>
                </a:solidFill>
              </a:rPr>
              <a:t>4. </a:t>
            </a:r>
            <a:r>
              <a:rPr lang="cs-CZ" b="1" i="1" dirty="0" err="1">
                <a:solidFill>
                  <a:srgbClr val="00B0F0"/>
                </a:solidFill>
              </a:rPr>
              <a:t>Nucleus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  <a:r>
              <a:rPr lang="cs-CZ" b="1" i="1" dirty="0" err="1">
                <a:solidFill>
                  <a:srgbClr val="00B0F0"/>
                </a:solidFill>
              </a:rPr>
              <a:t>spinalis</a:t>
            </a:r>
            <a:r>
              <a:rPr lang="cs-CZ" b="1" i="1" dirty="0">
                <a:solidFill>
                  <a:srgbClr val="00B0F0"/>
                </a:solidFill>
              </a:rPr>
              <a:t> nervi </a:t>
            </a:r>
            <a:r>
              <a:rPr lang="cs-CZ" b="1" i="1" dirty="0" err="1">
                <a:solidFill>
                  <a:srgbClr val="00B0F0"/>
                </a:solidFill>
              </a:rPr>
              <a:t>trigemini</a:t>
            </a:r>
            <a:r>
              <a:rPr lang="cs-CZ" b="1" i="1" dirty="0">
                <a:solidFill>
                  <a:srgbClr val="00B0F0"/>
                </a:solidFill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F0"/>
                </a:solidFill>
              </a:rPr>
              <a:t>somatosenzorické</a:t>
            </a:r>
            <a:r>
              <a:rPr lang="cs-CZ" sz="1600" dirty="0">
                <a:solidFill>
                  <a:srgbClr val="00B0F0"/>
                </a:solidFill>
              </a:rPr>
              <a:t> jádro – pro </a:t>
            </a:r>
            <a:r>
              <a:rPr lang="cs-CZ" sz="1600" dirty="0" err="1">
                <a:solidFill>
                  <a:srgbClr val="00B0F0"/>
                </a:solidFill>
              </a:rPr>
              <a:t>somatosenzorické</a:t>
            </a:r>
            <a:r>
              <a:rPr lang="cs-CZ" sz="1600" dirty="0">
                <a:solidFill>
                  <a:srgbClr val="00B0F0"/>
                </a:solidFill>
              </a:rPr>
              <a:t> informace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z kořene jazyka, malé oblasti zadní a spodní stěny zevního </a:t>
            </a:r>
          </a:p>
          <a:p>
            <a:r>
              <a:rPr lang="cs-CZ" sz="1600" dirty="0">
                <a:solidFill>
                  <a:srgbClr val="00B0F0"/>
                </a:solidFill>
              </a:rPr>
              <a:t>    zvukovodu a z horní části boltce</a:t>
            </a:r>
          </a:p>
        </p:txBody>
      </p:sp>
    </p:spTree>
    <p:extLst>
      <p:ext uri="{BB962C8B-B14F-4D97-AF65-F5344CB8AC3E}">
        <p14:creationId xmlns:p14="http://schemas.microsoft.com/office/powerpoint/2010/main" val="40388187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DB90484-4BFC-49F3-89AF-E0D4E8A64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9" y="0"/>
            <a:ext cx="3865248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BEC758-655A-46A5-8F8C-4C5082A01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45" y="338137"/>
            <a:ext cx="4764841" cy="6181725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ADF2F52-2328-4714-9FF9-AA86BC5AD892}"/>
              </a:ext>
            </a:extLst>
          </p:cNvPr>
          <p:cNvCxnSpPr>
            <a:cxnSpLocks/>
          </p:cNvCxnSpPr>
          <p:nvPr/>
        </p:nvCxnSpPr>
        <p:spPr>
          <a:xfrm flipH="1">
            <a:off x="6392532" y="4329981"/>
            <a:ext cx="400761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D496B7A-6797-4A05-A2FD-D89BFE6C1E1F}"/>
              </a:ext>
            </a:extLst>
          </p:cNvPr>
          <p:cNvSpPr txBox="1"/>
          <p:nvPr/>
        </p:nvSpPr>
        <p:spPr>
          <a:xfrm>
            <a:off x="5257349" y="3323218"/>
            <a:ext cx="113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DYSFONIE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769BA87-2650-4C03-989C-4799E043E062}"/>
              </a:ext>
            </a:extLst>
          </p:cNvPr>
          <p:cNvCxnSpPr>
            <a:cxnSpLocks/>
          </p:cNvCxnSpPr>
          <p:nvPr/>
        </p:nvCxnSpPr>
        <p:spPr>
          <a:xfrm flipH="1">
            <a:off x="6392532" y="3507884"/>
            <a:ext cx="301932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EE9EDCA-6CEF-4A66-8CBD-6627354A3392}"/>
              </a:ext>
            </a:extLst>
          </p:cNvPr>
          <p:cNvSpPr txBox="1"/>
          <p:nvPr/>
        </p:nvSpPr>
        <p:spPr>
          <a:xfrm>
            <a:off x="5372201" y="4145315"/>
            <a:ext cx="90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AFONIE</a:t>
            </a:r>
          </a:p>
        </p:txBody>
      </p:sp>
      <p:sp>
        <p:nvSpPr>
          <p:cNvPr id="2" name="Blesk 1">
            <a:extLst>
              <a:ext uri="{FF2B5EF4-FFF2-40B4-BE49-F238E27FC236}">
                <a16:creationId xmlns:a16="http://schemas.microsoft.com/office/drawing/2014/main" id="{FA1B8375-32E1-4118-BEBF-3AA20492F5DF}"/>
              </a:ext>
            </a:extLst>
          </p:cNvPr>
          <p:cNvSpPr/>
          <p:nvPr/>
        </p:nvSpPr>
        <p:spPr>
          <a:xfrm>
            <a:off x="10064004" y="3861788"/>
            <a:ext cx="336141" cy="398933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Blesk 8">
            <a:extLst>
              <a:ext uri="{FF2B5EF4-FFF2-40B4-BE49-F238E27FC236}">
                <a16:creationId xmlns:a16="http://schemas.microsoft.com/office/drawing/2014/main" id="{DB229603-1F9B-43EA-B1F7-CF9069D5C922}"/>
              </a:ext>
            </a:extLst>
          </p:cNvPr>
          <p:cNvSpPr/>
          <p:nvPr/>
        </p:nvSpPr>
        <p:spPr>
          <a:xfrm>
            <a:off x="8991356" y="3861788"/>
            <a:ext cx="336141" cy="398933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Blesk 9">
            <a:extLst>
              <a:ext uri="{FF2B5EF4-FFF2-40B4-BE49-F238E27FC236}">
                <a16:creationId xmlns:a16="http://schemas.microsoft.com/office/drawing/2014/main" id="{570998DE-4F5B-4800-B80E-8D77A712724D}"/>
              </a:ext>
            </a:extLst>
          </p:cNvPr>
          <p:cNvSpPr/>
          <p:nvPr/>
        </p:nvSpPr>
        <p:spPr>
          <a:xfrm>
            <a:off x="8991356" y="3016618"/>
            <a:ext cx="336141" cy="398933"/>
          </a:xfrm>
          <a:prstGeom prst="lightningBol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7606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7A53BC-65B8-433E-A680-B0D3C9D12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1" y="213864"/>
            <a:ext cx="6601746" cy="643027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BD7E691-F168-4318-B8AF-5CA29F492C77}"/>
              </a:ext>
            </a:extLst>
          </p:cNvPr>
          <p:cNvSpPr txBox="1"/>
          <p:nvPr/>
        </p:nvSpPr>
        <p:spPr>
          <a:xfrm>
            <a:off x="7262407" y="5366266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„PŘÍZNAK OPONY“</a:t>
            </a:r>
          </a:p>
        </p:txBody>
      </p:sp>
    </p:spTree>
    <p:extLst>
      <p:ext uri="{BB962C8B-B14F-4D97-AF65-F5344CB8AC3E}">
        <p14:creationId xmlns:p14="http://schemas.microsoft.com/office/powerpoint/2010/main" val="24626156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E638739-5B45-42ED-9A97-B76B3035A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" y="1620417"/>
            <a:ext cx="5638484" cy="39547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2C5CD8-3AC2-4651-B1DD-6BEE84AE6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46" y="1620418"/>
            <a:ext cx="6280914" cy="39918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825CE32-36E9-4AD2-824A-FA5E34E13542}"/>
              </a:ext>
            </a:extLst>
          </p:cNvPr>
          <p:cNvSpPr txBox="1"/>
          <p:nvPr/>
        </p:nvSpPr>
        <p:spPr>
          <a:xfrm>
            <a:off x="311862" y="381976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Stimulace n. X</a:t>
            </a:r>
          </a:p>
        </p:txBody>
      </p:sp>
    </p:spTree>
    <p:extLst>
      <p:ext uri="{BB962C8B-B14F-4D97-AF65-F5344CB8AC3E}">
        <p14:creationId xmlns:p14="http://schemas.microsoft.com/office/powerpoint/2010/main" val="2040727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9F06E5B-C4C2-488D-B516-8DE9E7306C06}"/>
              </a:ext>
            </a:extLst>
          </p:cNvPr>
          <p:cNvSpPr txBox="1"/>
          <p:nvPr/>
        </p:nvSpPr>
        <p:spPr>
          <a:xfrm>
            <a:off x="247207" y="207826"/>
            <a:ext cx="347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PŘEHLED VĚTVÍ N. VAGUS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1934F16-0634-40BC-8F5E-945E5D56D0F4}"/>
              </a:ext>
            </a:extLst>
          </p:cNvPr>
          <p:cNvSpPr txBox="1"/>
          <p:nvPr/>
        </p:nvSpPr>
        <p:spPr>
          <a:xfrm>
            <a:off x="247207" y="596591"/>
            <a:ext cx="802206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</a:rPr>
              <a:t>1.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meningeus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2.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auricularis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dirty="0">
                <a:solidFill>
                  <a:srgbClr val="00B050"/>
                </a:solidFill>
              </a:rPr>
              <a:t>(Arnoldův nerv)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3.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communicans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cum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nervo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glossopharyngei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4.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pharyngeus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5. </a:t>
            </a:r>
            <a:r>
              <a:rPr lang="cs-CZ" sz="1400" b="1" i="1" dirty="0" err="1">
                <a:solidFill>
                  <a:srgbClr val="00B050"/>
                </a:solidFill>
              </a:rPr>
              <a:t>Ramus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glomi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carotici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6. </a:t>
            </a:r>
            <a:r>
              <a:rPr lang="cs-CZ" sz="1400" b="1" i="1" dirty="0" err="1">
                <a:solidFill>
                  <a:srgbClr val="00B050"/>
                </a:solidFill>
              </a:rPr>
              <a:t>Nervus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laryngeus</a:t>
            </a:r>
            <a:r>
              <a:rPr lang="cs-CZ" sz="1400" b="1" i="1" dirty="0">
                <a:solidFill>
                  <a:srgbClr val="00B050"/>
                </a:solidFill>
              </a:rPr>
              <a:t> superior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externus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internus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r. </a:t>
            </a:r>
            <a:r>
              <a:rPr lang="cs-CZ" sz="1200" b="1" i="1" dirty="0" err="1">
                <a:solidFill>
                  <a:srgbClr val="00B050"/>
                </a:solidFill>
              </a:rPr>
              <a:t>communicans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cum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nervo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laryngeo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recurrenti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dirty="0" err="1">
                <a:solidFill>
                  <a:srgbClr val="00B050"/>
                </a:solidFill>
              </a:rPr>
              <a:t>Galenova</a:t>
            </a:r>
            <a:r>
              <a:rPr lang="cs-CZ" sz="1200" b="1" dirty="0">
                <a:solidFill>
                  <a:srgbClr val="00B050"/>
                </a:solidFill>
              </a:rPr>
              <a:t> </a:t>
            </a:r>
            <a:r>
              <a:rPr lang="cs-CZ" sz="1200" b="1" dirty="0" err="1">
                <a:solidFill>
                  <a:srgbClr val="00B050"/>
                </a:solidFill>
              </a:rPr>
              <a:t>anastomosa</a:t>
            </a:r>
            <a:r>
              <a:rPr lang="cs-CZ" sz="1200" b="1" dirty="0">
                <a:solidFill>
                  <a:srgbClr val="00B050"/>
                </a:solidFill>
              </a:rPr>
              <a:t>) </a:t>
            </a:r>
            <a:endParaRPr lang="cs-CZ" sz="12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7.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cervicales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superiores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8.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cervicales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inferiores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9. </a:t>
            </a:r>
            <a:r>
              <a:rPr lang="cs-CZ" sz="1400" b="1" i="1" dirty="0" err="1">
                <a:solidFill>
                  <a:srgbClr val="00B050"/>
                </a:solidFill>
              </a:rPr>
              <a:t>Nervus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laryngeus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reccurens</a:t>
            </a:r>
            <a:endParaRPr lang="cs-CZ" sz="1400" b="1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tracheales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oesophagei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pharyngei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n. </a:t>
            </a:r>
            <a:r>
              <a:rPr lang="cs-CZ" sz="1200" b="1" i="1" dirty="0" err="1">
                <a:solidFill>
                  <a:srgbClr val="00B050"/>
                </a:solidFill>
              </a:rPr>
              <a:t>laryngeus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inferior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10.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cardiaci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thoracici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11. </a:t>
            </a:r>
            <a:r>
              <a:rPr lang="cs-CZ" sz="1400" b="1" i="1" dirty="0">
                <a:solidFill>
                  <a:srgbClr val="00B050"/>
                </a:solidFill>
              </a:rPr>
              <a:t>Rami </a:t>
            </a:r>
            <a:r>
              <a:rPr lang="cs-CZ" sz="1400" b="1" i="1" dirty="0" err="1">
                <a:solidFill>
                  <a:srgbClr val="00B050"/>
                </a:solidFill>
              </a:rPr>
              <a:t>bronchiales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dirty="0">
                <a:solidFill>
                  <a:srgbClr val="00B050"/>
                </a:solidFill>
              </a:rPr>
              <a:t>/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pulmonales</a:t>
            </a:r>
            <a:endParaRPr lang="cs-CZ" sz="1400" b="1" i="1" dirty="0">
              <a:solidFill>
                <a:srgbClr val="00B050"/>
              </a:solidFill>
            </a:endParaRPr>
          </a:p>
          <a:p>
            <a:r>
              <a:rPr lang="cs-CZ" sz="1400" b="1" dirty="0">
                <a:solidFill>
                  <a:srgbClr val="00B050"/>
                </a:solidFill>
              </a:rPr>
              <a:t>12. </a:t>
            </a:r>
            <a:r>
              <a:rPr lang="cs-CZ" sz="1400" b="1" i="1" dirty="0">
                <a:solidFill>
                  <a:srgbClr val="00B050"/>
                </a:solidFill>
              </a:rPr>
              <a:t>Plexus </a:t>
            </a:r>
            <a:r>
              <a:rPr lang="cs-CZ" sz="1400" b="1" i="1" dirty="0" err="1">
                <a:solidFill>
                  <a:srgbClr val="00B050"/>
                </a:solidFill>
              </a:rPr>
              <a:t>oesophageus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13. </a:t>
            </a:r>
            <a:r>
              <a:rPr lang="cs-CZ" sz="1400" b="1" i="1" dirty="0" err="1">
                <a:solidFill>
                  <a:srgbClr val="00B050"/>
                </a:solidFill>
              </a:rPr>
              <a:t>Truncus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vagalis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anterior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plexus </a:t>
            </a:r>
            <a:r>
              <a:rPr lang="cs-CZ" sz="1200" b="1" i="1" dirty="0" err="1">
                <a:solidFill>
                  <a:srgbClr val="00B050"/>
                </a:solidFill>
              </a:rPr>
              <a:t>gastricus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anterior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gastrici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anteriores</a:t>
            </a:r>
            <a:r>
              <a:rPr lang="cs-CZ" sz="1200" b="1" dirty="0">
                <a:solidFill>
                  <a:srgbClr val="00B050"/>
                </a:solidFill>
              </a:rPr>
              <a:t>)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curvaturae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minoris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anterior</a:t>
            </a:r>
            <a:endParaRPr lang="cs-CZ" sz="12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r. </a:t>
            </a:r>
            <a:r>
              <a:rPr lang="cs-CZ" sz="1200" i="1" dirty="0" err="1">
                <a:solidFill>
                  <a:srgbClr val="00B050"/>
                </a:solidFill>
              </a:rPr>
              <a:t>pyloricus</a:t>
            </a:r>
            <a:endParaRPr lang="cs-CZ" sz="1200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hepatici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 err="1">
                <a:solidFill>
                  <a:srgbClr val="00B050"/>
                </a:solidFill>
              </a:rPr>
              <a:t>rr</a:t>
            </a:r>
            <a:r>
              <a:rPr lang="cs-CZ" sz="1200" i="1" dirty="0">
                <a:solidFill>
                  <a:srgbClr val="00B050"/>
                </a:solidFill>
              </a:rPr>
              <a:t>. </a:t>
            </a:r>
            <a:r>
              <a:rPr lang="cs-CZ" sz="1200" i="1" dirty="0" err="1">
                <a:solidFill>
                  <a:srgbClr val="00B050"/>
                </a:solidFill>
              </a:rPr>
              <a:t>coeliaci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r>
              <a:rPr lang="cs-CZ" sz="1400" b="1" dirty="0">
                <a:solidFill>
                  <a:srgbClr val="00B050"/>
                </a:solidFill>
              </a:rPr>
              <a:t>14. </a:t>
            </a:r>
            <a:r>
              <a:rPr lang="cs-CZ" sz="1400" b="1" i="1" dirty="0" err="1">
                <a:solidFill>
                  <a:srgbClr val="00B050"/>
                </a:solidFill>
              </a:rPr>
              <a:t>Truncus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vagalis</a:t>
            </a:r>
            <a:r>
              <a:rPr lang="cs-CZ" sz="1400" b="1" i="1" dirty="0">
                <a:solidFill>
                  <a:srgbClr val="00B050"/>
                </a:solidFill>
              </a:rPr>
              <a:t> </a:t>
            </a:r>
            <a:r>
              <a:rPr lang="cs-CZ" sz="1400" b="1" i="1" dirty="0" err="1">
                <a:solidFill>
                  <a:srgbClr val="00B050"/>
                </a:solidFill>
              </a:rPr>
              <a:t>posterior</a:t>
            </a:r>
            <a:endParaRPr lang="cs-CZ" sz="1400" b="1" i="1" dirty="0">
              <a:solidFill>
                <a:srgbClr val="00B050"/>
              </a:solidFill>
            </a:endParaRP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>
                <a:solidFill>
                  <a:srgbClr val="00B050"/>
                </a:solidFill>
              </a:rPr>
              <a:t>plexus </a:t>
            </a:r>
            <a:r>
              <a:rPr lang="cs-CZ" sz="1200" b="1" i="1" dirty="0" err="1">
                <a:solidFill>
                  <a:srgbClr val="00B050"/>
                </a:solidFill>
              </a:rPr>
              <a:t>gastricus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posterior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gastrici</a:t>
            </a:r>
            <a:r>
              <a:rPr lang="cs-CZ" sz="1200" b="1" i="1" dirty="0">
                <a:solidFill>
                  <a:srgbClr val="00B050"/>
                </a:solidFill>
              </a:rPr>
              <a:t> </a:t>
            </a:r>
            <a:r>
              <a:rPr lang="cs-CZ" sz="1200" b="1" i="1" dirty="0" err="1">
                <a:solidFill>
                  <a:srgbClr val="00B050"/>
                </a:solidFill>
              </a:rPr>
              <a:t>posteriores</a:t>
            </a:r>
            <a:r>
              <a:rPr lang="cs-CZ" sz="1200" b="1" dirty="0">
                <a:solidFill>
                  <a:srgbClr val="00B05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i="1" dirty="0">
                <a:solidFill>
                  <a:srgbClr val="00B050"/>
                </a:solidFill>
              </a:rPr>
              <a:t>n. </a:t>
            </a:r>
            <a:r>
              <a:rPr lang="cs-CZ" sz="1200" i="1" dirty="0" err="1">
                <a:solidFill>
                  <a:srgbClr val="00B050"/>
                </a:solidFill>
              </a:rPr>
              <a:t>curvaturae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minoris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  <a:r>
              <a:rPr lang="cs-CZ" sz="1200" i="1" dirty="0" err="1">
                <a:solidFill>
                  <a:srgbClr val="00B050"/>
                </a:solidFill>
              </a:rPr>
              <a:t>posterior</a:t>
            </a:r>
            <a:r>
              <a:rPr lang="cs-CZ" sz="1200" i="1" dirty="0">
                <a:solidFill>
                  <a:srgbClr val="00B05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coeliaci</a:t>
            </a:r>
            <a:r>
              <a:rPr lang="cs-CZ" sz="1200" b="1" i="1" dirty="0">
                <a:solidFill>
                  <a:srgbClr val="00B050"/>
                </a:solidFill>
              </a:rPr>
              <a:t> 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hepatici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pancreatici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lienales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renales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suprarenales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intestinales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ovarici</a:t>
            </a:r>
            <a:r>
              <a:rPr lang="cs-CZ" sz="1200" b="1" i="1" dirty="0">
                <a:solidFill>
                  <a:srgbClr val="00B050"/>
                </a:solidFill>
              </a:rPr>
              <a:t>, </a:t>
            </a:r>
            <a:r>
              <a:rPr lang="cs-CZ" sz="1200" b="1" i="1" dirty="0" err="1">
                <a:solidFill>
                  <a:srgbClr val="00B050"/>
                </a:solidFill>
              </a:rPr>
              <a:t>rr</a:t>
            </a:r>
            <a:r>
              <a:rPr lang="cs-CZ" sz="1200" b="1" i="1" dirty="0">
                <a:solidFill>
                  <a:srgbClr val="00B050"/>
                </a:solidFill>
              </a:rPr>
              <a:t>. </a:t>
            </a:r>
            <a:r>
              <a:rPr lang="cs-CZ" sz="1200" b="1" i="1" dirty="0" err="1">
                <a:solidFill>
                  <a:srgbClr val="00B050"/>
                </a:solidFill>
              </a:rPr>
              <a:t>testiculares</a:t>
            </a:r>
            <a:r>
              <a:rPr lang="cs-CZ" sz="1200" b="1" i="1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98952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soba, muž&#10;&#10;Popis byl vytvořen automaticky">
            <a:extLst>
              <a:ext uri="{FF2B5EF4-FFF2-40B4-BE49-F238E27FC236}">
                <a16:creationId xmlns:a16="http://schemas.microsoft.com/office/drawing/2014/main" id="{F206AB73-D834-433B-BF7D-3BDA32517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r="383"/>
          <a:stretch/>
        </p:blipFill>
        <p:spPr>
          <a:xfrm>
            <a:off x="6272784" y="10"/>
            <a:ext cx="52625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FA3A01-98C5-487F-892D-265B5AF6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0176"/>
            <a:ext cx="6272784" cy="5062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82CF36-7386-4AE4-BA69-3919B03A1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899960"/>
            <a:ext cx="242107" cy="1340860"/>
            <a:chOff x="56167" y="899960"/>
            <a:chExt cx="242107" cy="1340860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4B15C2A-14C6-4C5A-A8B5-AAD859EE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F719A62-B203-4512-8630-9499BE133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070C017F-AE13-4226-9217-2BA73F03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CD9ED02C-8C8D-4CA6-AB62-9A7FA693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455D8EC-AFAB-4804-AC47-A7B0DB40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9E2280B5-F2A9-4981-9716-34F42DBE0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8D99125E-F630-4ED5-9CD8-EC11E7129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87A5587-D8F1-4240-86A7-F9CE6DD2C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6FAEE8C5-615B-41E6-82DD-28EC9E770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68AD3F77-C81E-42D4-BF05-45499A9C2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EFEB6B7-783D-4CA3-BEEA-E606BB3E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B4A42B3D-99EC-47DD-9E0C-1E29C626C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285B901-539C-4471-95F4-DEDABF18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012D444A-68C3-4BEB-9622-7238D77D0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18C49E-D3BC-451E-9DDD-C62E16282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3DC576D1-0207-41FF-A672-4D8684F5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B8DE7F09-F755-4981-9E63-0F69DEDCB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5BE7D038-E691-4AFD-9F7A-015167BEC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3D90F840-76E4-41AF-B885-85384E645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548A2DDB-B95F-47A7-A4D0-B368B1AFE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2E0B25-9CC3-4BB1-8DC8-CD2E448E491A}"/>
              </a:ext>
            </a:extLst>
          </p:cNvPr>
          <p:cNvSpPr txBox="1"/>
          <p:nvPr/>
        </p:nvSpPr>
        <p:spPr>
          <a:xfrm>
            <a:off x="594360" y="2688021"/>
            <a:ext cx="5321807" cy="636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Nervus </a:t>
            </a:r>
            <a:r>
              <a:rPr lang="en-US" sz="3600" b="1" dirty="0" err="1"/>
              <a:t>acces</a:t>
            </a:r>
            <a:r>
              <a:rPr lang="sk-SK" sz="3600" b="1" dirty="0"/>
              <a:t>s</a:t>
            </a:r>
            <a:r>
              <a:rPr lang="en-US" sz="3600" b="1" dirty="0" err="1"/>
              <a:t>orius</a:t>
            </a:r>
            <a:r>
              <a:rPr lang="en-US" sz="3600" b="1" dirty="0"/>
              <a:t> (n. XI)</a:t>
            </a:r>
          </a:p>
        </p:txBody>
      </p:sp>
    </p:spTree>
    <p:extLst>
      <p:ext uri="{BB962C8B-B14F-4D97-AF65-F5344CB8AC3E}">
        <p14:creationId xmlns:p14="http://schemas.microsoft.com/office/powerpoint/2010/main" val="14502922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BD4C90-F09E-4700-908D-5F80EA2CA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9" y="713485"/>
            <a:ext cx="6772651" cy="56239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6634C07-AD69-43A1-9D14-7A79B2927EA7}"/>
              </a:ext>
            </a:extLst>
          </p:cNvPr>
          <p:cNvSpPr txBox="1"/>
          <p:nvPr/>
        </p:nvSpPr>
        <p:spPr>
          <a:xfrm>
            <a:off x="111548" y="2244060"/>
            <a:ext cx="526214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FF"/>
                </a:solidFill>
              </a:rPr>
              <a:t>1. </a:t>
            </a:r>
            <a:r>
              <a:rPr lang="cs-CZ" b="1" i="1" dirty="0" err="1">
                <a:solidFill>
                  <a:srgbClr val="FF00FF"/>
                </a:solidFill>
              </a:rPr>
              <a:t>Nucleus</a:t>
            </a:r>
            <a:r>
              <a:rPr lang="cs-CZ" b="1" i="1" dirty="0">
                <a:solidFill>
                  <a:srgbClr val="FF00FF"/>
                </a:solidFill>
              </a:rPr>
              <a:t> </a:t>
            </a:r>
            <a:r>
              <a:rPr lang="cs-CZ" b="1" i="1" dirty="0" err="1">
                <a:solidFill>
                  <a:srgbClr val="FF00FF"/>
                </a:solidFill>
              </a:rPr>
              <a:t>ambiguus</a:t>
            </a:r>
            <a:r>
              <a:rPr lang="cs-CZ" b="1" i="1" dirty="0">
                <a:solidFill>
                  <a:srgbClr val="FF00FF"/>
                </a:solidFill>
              </a:rPr>
              <a:t> (kaudální část)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FF00FF"/>
                </a:solidFill>
              </a:rPr>
              <a:t>branchiomotorické</a:t>
            </a:r>
            <a:r>
              <a:rPr lang="cs-CZ" sz="1600" dirty="0">
                <a:solidFill>
                  <a:srgbClr val="FF00FF"/>
                </a:solidFill>
              </a:rPr>
              <a:t> jádro pro svaly 3.-4. žaberního oblouku </a:t>
            </a:r>
          </a:p>
          <a:p>
            <a:r>
              <a:rPr lang="cs-CZ" sz="1600" dirty="0">
                <a:solidFill>
                  <a:srgbClr val="FF00FF"/>
                </a:solidFill>
              </a:rPr>
              <a:t>    (svaly hrtanu kromě </a:t>
            </a:r>
            <a:r>
              <a:rPr lang="cs-CZ" sz="1600" i="1" dirty="0">
                <a:solidFill>
                  <a:srgbClr val="FF00FF"/>
                </a:solidFill>
              </a:rPr>
              <a:t>m. </a:t>
            </a:r>
            <a:r>
              <a:rPr lang="cs-CZ" sz="1600" i="1" dirty="0" err="1">
                <a:solidFill>
                  <a:srgbClr val="FF00FF"/>
                </a:solidFill>
              </a:rPr>
              <a:t>cricothyroideus</a:t>
            </a:r>
            <a:r>
              <a:rPr lang="cs-CZ" sz="1600" dirty="0">
                <a:solidFill>
                  <a:srgbClr val="FF00FF"/>
                </a:solidFill>
              </a:rPr>
              <a:t>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FF"/>
                </a:solidFill>
              </a:rPr>
              <a:t>vlákna se spojují v </a:t>
            </a:r>
            <a:r>
              <a:rPr lang="cs-CZ" sz="1600" b="1" i="1" dirty="0">
                <a:solidFill>
                  <a:srgbClr val="FF00FF"/>
                </a:solidFill>
              </a:rPr>
              <a:t>radix </a:t>
            </a:r>
            <a:r>
              <a:rPr lang="cs-CZ" sz="1600" b="1" i="1" dirty="0" err="1">
                <a:solidFill>
                  <a:srgbClr val="FF00FF"/>
                </a:solidFill>
              </a:rPr>
              <a:t>cranialis</a:t>
            </a:r>
            <a:r>
              <a:rPr lang="cs-CZ" sz="1600" b="1" i="1" dirty="0">
                <a:solidFill>
                  <a:srgbClr val="FF00FF"/>
                </a:solidFill>
              </a:rPr>
              <a:t> n. XI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cs-CZ" sz="1600" b="1" i="1" dirty="0">
              <a:solidFill>
                <a:srgbClr val="FF00FF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2. </a:t>
            </a:r>
            <a:r>
              <a:rPr lang="cs-CZ" b="1" i="1" dirty="0" err="1">
                <a:solidFill>
                  <a:srgbClr val="FF0000"/>
                </a:solidFill>
              </a:rPr>
              <a:t>Nucleus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spinalis</a:t>
            </a:r>
            <a:r>
              <a:rPr lang="cs-CZ" b="1" i="1" dirty="0">
                <a:solidFill>
                  <a:srgbClr val="FF0000"/>
                </a:solidFill>
              </a:rPr>
              <a:t> nervi </a:t>
            </a:r>
            <a:r>
              <a:rPr lang="cs-CZ" b="1" i="1" dirty="0" err="1">
                <a:solidFill>
                  <a:srgbClr val="FF0000"/>
                </a:solidFill>
              </a:rPr>
              <a:t>accesorii</a:t>
            </a:r>
            <a:r>
              <a:rPr lang="cs-CZ" b="1" i="1" dirty="0">
                <a:solidFill>
                  <a:srgbClr val="FF0000"/>
                </a:solidFill>
              </a:rPr>
              <a:t> (C1-C4/C6)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FF0000"/>
                </a:solidFill>
              </a:rPr>
              <a:t>somatomotorické</a:t>
            </a:r>
            <a:r>
              <a:rPr lang="cs-CZ" sz="1600" dirty="0">
                <a:solidFill>
                  <a:srgbClr val="FF0000"/>
                </a:solidFill>
              </a:rPr>
              <a:t> jádro pro inervaci </a:t>
            </a:r>
          </a:p>
          <a:p>
            <a:r>
              <a:rPr lang="cs-CZ" sz="1600" i="1" dirty="0">
                <a:solidFill>
                  <a:srgbClr val="FF0000"/>
                </a:solidFill>
              </a:rPr>
              <a:t>    m. sternocleidomastoideus </a:t>
            </a:r>
            <a:r>
              <a:rPr lang="cs-CZ" sz="1600" dirty="0">
                <a:solidFill>
                  <a:srgbClr val="FF0000"/>
                </a:solidFill>
              </a:rPr>
              <a:t>a </a:t>
            </a:r>
            <a:r>
              <a:rPr lang="cs-CZ" sz="1600" i="1" dirty="0">
                <a:solidFill>
                  <a:srgbClr val="FF0000"/>
                </a:solidFill>
              </a:rPr>
              <a:t>m. </a:t>
            </a:r>
            <a:r>
              <a:rPr lang="cs-CZ" sz="1600" i="1" dirty="0" err="1">
                <a:solidFill>
                  <a:srgbClr val="FF0000"/>
                </a:solidFill>
              </a:rPr>
              <a:t>trapezius</a:t>
            </a:r>
            <a:endParaRPr lang="cs-CZ" sz="1600" i="1" dirty="0">
              <a:solidFill>
                <a:srgbClr val="FF0000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vlákna se spojují v </a:t>
            </a:r>
            <a:r>
              <a:rPr lang="cs-CZ" sz="1600" b="1" i="1" dirty="0">
                <a:solidFill>
                  <a:srgbClr val="FF0000"/>
                </a:solidFill>
              </a:rPr>
              <a:t>radix </a:t>
            </a:r>
            <a:r>
              <a:rPr lang="cs-CZ" sz="1600" b="1" i="1" dirty="0" err="1">
                <a:solidFill>
                  <a:srgbClr val="FF0000"/>
                </a:solidFill>
              </a:rPr>
              <a:t>spinalis</a:t>
            </a:r>
            <a:r>
              <a:rPr lang="cs-CZ" sz="1600" b="1" i="1" dirty="0">
                <a:solidFill>
                  <a:srgbClr val="FF0000"/>
                </a:solidFill>
              </a:rPr>
              <a:t> n. XI </a:t>
            </a:r>
          </a:p>
        </p:txBody>
      </p:sp>
    </p:spTree>
    <p:extLst>
      <p:ext uri="{BB962C8B-B14F-4D97-AF65-F5344CB8AC3E}">
        <p14:creationId xmlns:p14="http://schemas.microsoft.com/office/powerpoint/2010/main" val="6253232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FA8E0A8-01E7-45A1-ACAC-B4BE4F6AD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22" y="1166551"/>
            <a:ext cx="4641422" cy="4448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BB7125-57B4-4702-9C3B-B61EA7481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" y="990259"/>
            <a:ext cx="5334744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385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4DA6E33-573A-4B84-AE20-43E30D924660}"/>
              </a:ext>
            </a:extLst>
          </p:cNvPr>
          <p:cNvSpPr txBox="1"/>
          <p:nvPr/>
        </p:nvSpPr>
        <p:spPr>
          <a:xfrm>
            <a:off x="247207" y="309977"/>
            <a:ext cx="4339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VĚTVÍ N. ACCESSORIUS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B981F9-7DEC-4994-9A74-7EA4C0199928}"/>
              </a:ext>
            </a:extLst>
          </p:cNvPr>
          <p:cNvSpPr txBox="1"/>
          <p:nvPr/>
        </p:nvSpPr>
        <p:spPr>
          <a:xfrm>
            <a:off x="247207" y="771642"/>
            <a:ext cx="614174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1. </a:t>
            </a: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cranialis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pars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vagalis</a:t>
            </a:r>
            <a:r>
              <a:rPr lang="cs-CZ" b="1" dirty="0">
                <a:solidFill>
                  <a:srgbClr val="0070C0"/>
                </a:solidFill>
              </a:rPr>
              <a:t>) </a:t>
            </a:r>
          </a:p>
          <a:p>
            <a:r>
              <a:rPr lang="cs-CZ" b="1" dirty="0">
                <a:solidFill>
                  <a:srgbClr val="0070C0"/>
                </a:solidFill>
              </a:rPr>
              <a:t>2. </a:t>
            </a:r>
            <a:r>
              <a:rPr lang="cs-CZ" b="1" i="1" dirty="0">
                <a:solidFill>
                  <a:srgbClr val="0070C0"/>
                </a:solidFill>
              </a:rPr>
              <a:t>Radix </a:t>
            </a:r>
            <a:r>
              <a:rPr lang="cs-CZ" b="1" i="1" dirty="0" err="1">
                <a:solidFill>
                  <a:srgbClr val="0070C0"/>
                </a:solidFill>
              </a:rPr>
              <a:t>spinalis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i="1" dirty="0" err="1">
                <a:solidFill>
                  <a:srgbClr val="0070C0"/>
                </a:solidFill>
              </a:rPr>
              <a:t>pars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spinalis</a:t>
            </a:r>
            <a:r>
              <a:rPr lang="cs-CZ" b="1" dirty="0">
                <a:solidFill>
                  <a:srgbClr val="0070C0"/>
                </a:solidFill>
              </a:rPr>
              <a:t>) </a:t>
            </a:r>
          </a:p>
          <a:p>
            <a:r>
              <a:rPr lang="cs-CZ" b="1" dirty="0">
                <a:solidFill>
                  <a:srgbClr val="0070C0"/>
                </a:solidFill>
              </a:rPr>
              <a:t>3. </a:t>
            </a:r>
            <a:r>
              <a:rPr lang="cs-CZ" b="1" i="1" dirty="0" err="1">
                <a:solidFill>
                  <a:srgbClr val="0070C0"/>
                </a:solidFill>
              </a:rPr>
              <a:t>Truncus</a:t>
            </a:r>
            <a:r>
              <a:rPr lang="cs-CZ" b="1" i="1" dirty="0">
                <a:solidFill>
                  <a:srgbClr val="0070C0"/>
                </a:solidFill>
              </a:rPr>
              <a:t> nervi </a:t>
            </a:r>
            <a:r>
              <a:rPr lang="cs-CZ" b="1" i="1" dirty="0" err="1">
                <a:solidFill>
                  <a:srgbClr val="0070C0"/>
                </a:solidFill>
              </a:rPr>
              <a:t>accessorii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ramus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internus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70C0"/>
                </a:solidFill>
              </a:rPr>
              <a:t>motorická vlákna pro </a:t>
            </a:r>
            <a:r>
              <a:rPr lang="cs-CZ" sz="1400" i="1" dirty="0">
                <a:solidFill>
                  <a:srgbClr val="0070C0"/>
                </a:solidFill>
              </a:rPr>
              <a:t>n. vagus </a:t>
            </a:r>
            <a:r>
              <a:rPr lang="cs-CZ" sz="1400" dirty="0">
                <a:solidFill>
                  <a:srgbClr val="0070C0"/>
                </a:solidFill>
              </a:rPr>
              <a:t>(</a:t>
            </a:r>
            <a:r>
              <a:rPr lang="cs-CZ" sz="1400" i="1" dirty="0" err="1">
                <a:solidFill>
                  <a:srgbClr val="0070C0"/>
                </a:solidFill>
              </a:rPr>
              <a:t>rr</a:t>
            </a:r>
            <a:r>
              <a:rPr lang="cs-CZ" sz="1400" i="1" dirty="0">
                <a:solidFill>
                  <a:srgbClr val="0070C0"/>
                </a:solidFill>
              </a:rPr>
              <a:t>. </a:t>
            </a:r>
            <a:r>
              <a:rPr lang="cs-CZ" sz="1400" i="1" dirty="0" err="1">
                <a:solidFill>
                  <a:srgbClr val="0070C0"/>
                </a:solidFill>
              </a:rPr>
              <a:t>pharyngei</a:t>
            </a:r>
            <a:r>
              <a:rPr lang="cs-CZ" sz="1400" i="1" dirty="0">
                <a:solidFill>
                  <a:srgbClr val="0070C0"/>
                </a:solidFill>
              </a:rPr>
              <a:t> </a:t>
            </a:r>
            <a:r>
              <a:rPr lang="cs-CZ" sz="1400" dirty="0">
                <a:solidFill>
                  <a:srgbClr val="0070C0"/>
                </a:solidFill>
              </a:rPr>
              <a:t>a </a:t>
            </a:r>
            <a:r>
              <a:rPr lang="cs-CZ" sz="1400" i="1" dirty="0">
                <a:solidFill>
                  <a:srgbClr val="0070C0"/>
                </a:solidFill>
              </a:rPr>
              <a:t>n. </a:t>
            </a:r>
            <a:r>
              <a:rPr lang="cs-CZ" sz="1400" i="1" dirty="0" err="1">
                <a:solidFill>
                  <a:srgbClr val="0070C0"/>
                </a:solidFill>
              </a:rPr>
              <a:t>laryngeus</a:t>
            </a:r>
            <a:r>
              <a:rPr lang="cs-CZ" sz="1400" i="1" dirty="0">
                <a:solidFill>
                  <a:srgbClr val="0070C0"/>
                </a:solidFill>
              </a:rPr>
              <a:t> </a:t>
            </a:r>
            <a:r>
              <a:rPr lang="cs-CZ" sz="1400" i="1" dirty="0" err="1">
                <a:solidFill>
                  <a:srgbClr val="0070C0"/>
                </a:solidFill>
              </a:rPr>
              <a:t>reccurens</a:t>
            </a:r>
            <a:r>
              <a:rPr lang="cs-CZ" sz="1400" dirty="0">
                <a:solidFill>
                  <a:srgbClr val="0070C0"/>
                </a:solidFill>
              </a:rPr>
              <a:t>)</a:t>
            </a:r>
          </a:p>
          <a:p>
            <a:pPr marL="536575" indent="-177800">
              <a:buFont typeface="Wingdings" panose="05000000000000000000" pitchFamily="2" charset="2"/>
              <a:buChar char="§"/>
            </a:pPr>
            <a:r>
              <a:rPr lang="cs-CZ" sz="1600" b="1" i="1" dirty="0" err="1">
                <a:solidFill>
                  <a:srgbClr val="0070C0"/>
                </a:solidFill>
              </a:rPr>
              <a:t>ramus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externus</a:t>
            </a:r>
            <a:endParaRPr lang="cs-CZ" sz="1600" b="1" i="1" dirty="0">
              <a:solidFill>
                <a:srgbClr val="0070C0"/>
              </a:solidFill>
            </a:endParaRPr>
          </a:p>
          <a:p>
            <a:pPr marL="895350" indent="-179388">
              <a:buFont typeface="Arial" panose="020B0604020202020204" pitchFamily="34" charset="0"/>
              <a:buChar char="•"/>
            </a:pPr>
            <a:r>
              <a:rPr lang="cs-CZ" sz="1400" b="1" i="1" dirty="0" err="1">
                <a:solidFill>
                  <a:srgbClr val="0070C0"/>
                </a:solidFill>
              </a:rPr>
              <a:t>rr</a:t>
            </a:r>
            <a:r>
              <a:rPr lang="cs-CZ" sz="1400" b="1" i="1" dirty="0">
                <a:solidFill>
                  <a:srgbClr val="0070C0"/>
                </a:solidFill>
              </a:rPr>
              <a:t>. </a:t>
            </a:r>
            <a:r>
              <a:rPr lang="cs-CZ" sz="1400" b="1" i="1" dirty="0" err="1">
                <a:solidFill>
                  <a:srgbClr val="0070C0"/>
                </a:solidFill>
              </a:rPr>
              <a:t>musculares</a:t>
            </a:r>
            <a:r>
              <a:rPr lang="cs-CZ" sz="1400" b="1" i="1" dirty="0">
                <a:solidFill>
                  <a:srgbClr val="0070C0"/>
                </a:solidFill>
              </a:rPr>
              <a:t> </a:t>
            </a:r>
            <a:r>
              <a:rPr lang="cs-CZ" sz="1400" dirty="0">
                <a:solidFill>
                  <a:srgbClr val="0070C0"/>
                </a:solidFill>
              </a:rPr>
              <a:t>pro </a:t>
            </a:r>
            <a:r>
              <a:rPr lang="cs-CZ" sz="1400" b="1" i="1" dirty="0">
                <a:solidFill>
                  <a:srgbClr val="0070C0"/>
                </a:solidFill>
              </a:rPr>
              <a:t>m. sternocleidomastoideus </a:t>
            </a:r>
            <a:r>
              <a:rPr lang="cs-CZ" sz="1400" dirty="0">
                <a:solidFill>
                  <a:srgbClr val="0070C0"/>
                </a:solidFill>
              </a:rPr>
              <a:t>a </a:t>
            </a:r>
            <a:r>
              <a:rPr lang="cs-CZ" sz="1400" b="1" i="1" dirty="0">
                <a:solidFill>
                  <a:srgbClr val="0070C0"/>
                </a:solidFill>
              </a:rPr>
              <a:t>m. </a:t>
            </a:r>
            <a:r>
              <a:rPr lang="cs-CZ" sz="1400" b="1" i="1" dirty="0" err="1">
                <a:solidFill>
                  <a:srgbClr val="0070C0"/>
                </a:solidFill>
              </a:rPr>
              <a:t>trapezius</a:t>
            </a:r>
            <a:endParaRPr lang="cs-CZ" sz="1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646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černá, zavřít, zírající&#10;&#10;Popis byl vytvořen automaticky">
            <a:extLst>
              <a:ext uri="{FF2B5EF4-FFF2-40B4-BE49-F238E27FC236}">
                <a16:creationId xmlns:a16="http://schemas.microsoft.com/office/drawing/2014/main" id="{81E65944-A05C-4322-9EC6-7B4A2B7C1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 r="-1" b="3919"/>
          <a:stretch/>
        </p:blipFill>
        <p:spPr>
          <a:xfrm>
            <a:off x="6396436" y="0"/>
            <a:ext cx="52625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FA3A01-98C5-487F-892D-265B5AF6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0176"/>
            <a:ext cx="6272784" cy="5062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82CF36-7386-4AE4-BA69-3919B03A1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899960"/>
            <a:ext cx="242107" cy="1340860"/>
            <a:chOff x="56167" y="899960"/>
            <a:chExt cx="242107" cy="1340860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4B15C2A-14C6-4C5A-A8B5-AAD859EE0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F719A62-B203-4512-8630-9499BE133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070C017F-AE13-4226-9217-2BA73F03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CD9ED02C-8C8D-4CA6-AB62-9A7FA693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455D8EC-AFAB-4804-AC47-A7B0DB40B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9E2280B5-F2A9-4981-9716-34F42DBE0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8D99125E-F630-4ED5-9CD8-EC11E7129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987A5587-D8F1-4240-86A7-F9CE6DD2C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6FAEE8C5-615B-41E6-82DD-28EC9E770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68AD3F77-C81E-42D4-BF05-45499A9C2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EFEB6B7-783D-4CA3-BEEA-E606BB3E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B4A42B3D-99EC-47DD-9E0C-1E29C626C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285B901-539C-4471-95F4-DEDABF18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012D444A-68C3-4BEB-9622-7238D77D0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18C49E-D3BC-451E-9DDD-C62E16282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3DC576D1-0207-41FF-A672-4D8684F5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B8DE7F09-F755-4981-9E63-0F69DEDCB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5BE7D038-E691-4AFD-9F7A-015167BEC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3D90F840-76E4-41AF-B885-85384E6451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548A2DDB-B95F-47A7-A4D0-B368B1AFE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EF8004-D1ED-48A9-A57E-3031E54D34B1}"/>
              </a:ext>
            </a:extLst>
          </p:cNvPr>
          <p:cNvSpPr txBox="1"/>
          <p:nvPr/>
        </p:nvSpPr>
        <p:spPr>
          <a:xfrm>
            <a:off x="594360" y="2688021"/>
            <a:ext cx="5321807" cy="6647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Nervus </a:t>
            </a:r>
            <a:r>
              <a:rPr lang="en-US" sz="3600" b="1" dirty="0" err="1"/>
              <a:t>hypoglossus</a:t>
            </a:r>
            <a:r>
              <a:rPr lang="en-US" sz="3600" b="1" dirty="0"/>
              <a:t> (n. XII)</a:t>
            </a:r>
          </a:p>
        </p:txBody>
      </p:sp>
    </p:spTree>
    <p:extLst>
      <p:ext uri="{BB962C8B-B14F-4D97-AF65-F5344CB8AC3E}">
        <p14:creationId xmlns:p14="http://schemas.microsoft.com/office/powerpoint/2010/main" val="3660456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7120</TotalTime>
  <Words>4090</Words>
  <Application>Microsoft Office PowerPoint</Application>
  <PresentationFormat>Širokoúhlá obrazovka</PresentationFormat>
  <Paragraphs>637</Paragraphs>
  <Slides>105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11" baseType="lpstr">
      <vt:lpstr>Arial</vt:lpstr>
      <vt:lpstr>Calibri</vt:lpstr>
      <vt:lpstr>Calibri Light</vt:lpstr>
      <vt:lpstr>Open Sans</vt:lpstr>
      <vt:lpstr>Wingdings</vt:lpstr>
      <vt:lpstr>Motiv Office</vt:lpstr>
      <vt:lpstr>Klinická anatomie hlavových nervů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anatomie hlavových nervů</dc:title>
  <dc:creator>Edita Kujalová</dc:creator>
  <cp:lastModifiedBy>Erik Kročka</cp:lastModifiedBy>
  <cp:revision>273</cp:revision>
  <dcterms:created xsi:type="dcterms:W3CDTF">2021-03-20T18:59:50Z</dcterms:created>
  <dcterms:modified xsi:type="dcterms:W3CDTF">2022-03-21T13:32:50Z</dcterms:modified>
</cp:coreProperties>
</file>