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5"/>
  </p:notesMasterIdLst>
  <p:sldIdLst>
    <p:sldId id="256" r:id="rId2"/>
    <p:sldId id="258" r:id="rId3"/>
    <p:sldId id="261" r:id="rId4"/>
    <p:sldId id="262" r:id="rId5"/>
    <p:sldId id="263" r:id="rId6"/>
    <p:sldId id="264" r:id="rId7"/>
    <p:sldId id="267" r:id="rId8"/>
    <p:sldId id="266" r:id="rId9"/>
    <p:sldId id="268" r:id="rId10"/>
    <p:sldId id="269" r:id="rId11"/>
    <p:sldId id="270" r:id="rId12"/>
    <p:sldId id="271" r:id="rId13"/>
    <p:sldId id="272" r:id="rId14"/>
    <p:sldId id="464" r:id="rId15"/>
    <p:sldId id="479" r:id="rId16"/>
    <p:sldId id="465" r:id="rId17"/>
    <p:sldId id="480" r:id="rId18"/>
    <p:sldId id="482" r:id="rId19"/>
    <p:sldId id="483" r:id="rId20"/>
    <p:sldId id="484" r:id="rId21"/>
    <p:sldId id="481" r:id="rId22"/>
    <p:sldId id="607" r:id="rId23"/>
    <p:sldId id="468" r:id="rId24"/>
    <p:sldId id="608" r:id="rId25"/>
    <p:sldId id="475" r:id="rId26"/>
    <p:sldId id="470" r:id="rId27"/>
    <p:sldId id="472" r:id="rId28"/>
    <p:sldId id="471" r:id="rId29"/>
    <p:sldId id="473" r:id="rId30"/>
    <p:sldId id="611" r:id="rId31"/>
    <p:sldId id="476" r:id="rId32"/>
    <p:sldId id="478" r:id="rId33"/>
    <p:sldId id="610" r:id="rId34"/>
    <p:sldId id="612" r:id="rId35"/>
    <p:sldId id="613" r:id="rId36"/>
    <p:sldId id="614" r:id="rId37"/>
    <p:sldId id="616" r:id="rId38"/>
    <p:sldId id="618" r:id="rId39"/>
    <p:sldId id="620" r:id="rId40"/>
    <p:sldId id="621" r:id="rId41"/>
    <p:sldId id="622" r:id="rId42"/>
    <p:sldId id="623" r:id="rId43"/>
    <p:sldId id="625" r:id="rId44"/>
    <p:sldId id="626" r:id="rId45"/>
    <p:sldId id="627" r:id="rId46"/>
    <p:sldId id="628" r:id="rId47"/>
    <p:sldId id="632" r:id="rId48"/>
    <p:sldId id="633" r:id="rId49"/>
    <p:sldId id="629" r:id="rId50"/>
    <p:sldId id="630" r:id="rId51"/>
    <p:sldId id="631" r:id="rId52"/>
    <p:sldId id="634" r:id="rId53"/>
    <p:sldId id="635" r:id="rId54"/>
    <p:sldId id="636" r:id="rId55"/>
    <p:sldId id="637" r:id="rId56"/>
    <p:sldId id="522" r:id="rId57"/>
    <p:sldId id="638" r:id="rId58"/>
    <p:sldId id="641" r:id="rId59"/>
    <p:sldId id="639" r:id="rId60"/>
    <p:sldId id="642" r:id="rId61"/>
    <p:sldId id="643" r:id="rId62"/>
    <p:sldId id="644" r:id="rId63"/>
    <p:sldId id="645" r:id="rId64"/>
    <p:sldId id="647" r:id="rId65"/>
    <p:sldId id="646" r:id="rId66"/>
    <p:sldId id="651" r:id="rId67"/>
    <p:sldId id="649" r:id="rId68"/>
    <p:sldId id="652" r:id="rId69"/>
    <p:sldId id="514" r:id="rId70"/>
    <p:sldId id="653" r:id="rId71"/>
    <p:sldId id="654" r:id="rId72"/>
    <p:sldId id="655" r:id="rId73"/>
    <p:sldId id="656" r:id="rId74"/>
    <p:sldId id="485" r:id="rId75"/>
    <p:sldId id="486" r:id="rId76"/>
    <p:sldId id="487" r:id="rId77"/>
    <p:sldId id="488" r:id="rId78"/>
    <p:sldId id="489" r:id="rId79"/>
    <p:sldId id="497" r:id="rId80"/>
    <p:sldId id="513" r:id="rId81"/>
    <p:sldId id="490" r:id="rId82"/>
    <p:sldId id="491" r:id="rId83"/>
    <p:sldId id="492" r:id="rId84"/>
    <p:sldId id="496" r:id="rId85"/>
    <p:sldId id="274" r:id="rId86"/>
    <p:sldId id="503" r:id="rId87"/>
    <p:sldId id="504" r:id="rId88"/>
    <p:sldId id="494" r:id="rId89"/>
    <p:sldId id="495" r:id="rId90"/>
    <p:sldId id="493" r:id="rId91"/>
    <p:sldId id="498" r:id="rId92"/>
    <p:sldId id="499" r:id="rId93"/>
    <p:sldId id="500" r:id="rId94"/>
    <p:sldId id="501" r:id="rId95"/>
    <p:sldId id="502" r:id="rId96"/>
    <p:sldId id="509" r:id="rId97"/>
    <p:sldId id="510" r:id="rId98"/>
    <p:sldId id="511" r:id="rId99"/>
    <p:sldId id="505" r:id="rId100"/>
    <p:sldId id="506" r:id="rId101"/>
    <p:sldId id="507" r:id="rId102"/>
    <p:sldId id="508" r:id="rId103"/>
    <p:sldId id="512" r:id="rId104"/>
    <p:sldId id="602" r:id="rId105"/>
    <p:sldId id="541" r:id="rId106"/>
    <p:sldId id="580" r:id="rId107"/>
    <p:sldId id="581" r:id="rId108"/>
    <p:sldId id="582" r:id="rId109"/>
    <p:sldId id="585" r:id="rId110"/>
    <p:sldId id="587" r:id="rId111"/>
    <p:sldId id="588" r:id="rId112"/>
    <p:sldId id="589" r:id="rId113"/>
    <p:sldId id="579" r:id="rId114"/>
    <p:sldId id="598" r:id="rId115"/>
    <p:sldId id="605" r:id="rId116"/>
    <p:sldId id="543" r:id="rId117"/>
    <p:sldId id="594" r:id="rId118"/>
    <p:sldId id="606" r:id="rId119"/>
    <p:sldId id="591" r:id="rId120"/>
    <p:sldId id="600" r:id="rId121"/>
    <p:sldId id="601" r:id="rId122"/>
    <p:sldId id="544" r:id="rId123"/>
    <p:sldId id="596" r:id="rId12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96" autoAdjust="0"/>
    <p:restoredTop sz="94673"/>
  </p:normalViewPr>
  <p:slideViewPr>
    <p:cSldViewPr snapToGrid="0" snapToObjects="1">
      <p:cViewPr varScale="1">
        <p:scale>
          <a:sx n="77" d="100"/>
          <a:sy n="77" d="100"/>
        </p:scale>
        <p:origin x="114" y="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F36592-4B03-4F22-B84B-659FCFBC215E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055EE773-9E0E-4391-A6FE-E202C62ACF2F}">
      <dgm:prSet/>
      <dgm:spPr/>
      <dgm:t>
        <a:bodyPr/>
        <a:lstStyle/>
        <a:p>
          <a:r>
            <a:rPr lang="en-US"/>
            <a:t>Primární nádory</a:t>
          </a:r>
        </a:p>
      </dgm:t>
    </dgm:pt>
    <dgm:pt modelId="{C680735C-28C2-41B5-966C-56838E47161D}" type="parTrans" cxnId="{6BEDE2CD-19C2-4CB0-98F1-6EB3656C6DD2}">
      <dgm:prSet/>
      <dgm:spPr/>
      <dgm:t>
        <a:bodyPr/>
        <a:lstStyle/>
        <a:p>
          <a:endParaRPr lang="en-US"/>
        </a:p>
      </dgm:t>
    </dgm:pt>
    <dgm:pt modelId="{BF02B46A-F59F-4809-B58A-7A335503DB28}" type="sibTrans" cxnId="{6BEDE2CD-19C2-4CB0-98F1-6EB3656C6DD2}">
      <dgm:prSet/>
      <dgm:spPr/>
      <dgm:t>
        <a:bodyPr/>
        <a:lstStyle/>
        <a:p>
          <a:endParaRPr lang="en-US"/>
        </a:p>
      </dgm:t>
    </dgm:pt>
    <dgm:pt modelId="{51E6245E-50F8-4464-81A7-C147DCE5893D}">
      <dgm:prSet/>
      <dgm:spPr/>
      <dgm:t>
        <a:bodyPr/>
        <a:lstStyle/>
        <a:p>
          <a:r>
            <a:rPr lang="en-US"/>
            <a:t>2. nejčastější nádory dětského věku – lokalizované spíše infratentoriálně</a:t>
          </a:r>
        </a:p>
      </dgm:t>
    </dgm:pt>
    <dgm:pt modelId="{D9368D1B-D0A4-48E2-A54A-3F28F05558D1}" type="parTrans" cxnId="{CAC2AD70-19B8-495A-99E8-D9924AB7059D}">
      <dgm:prSet/>
      <dgm:spPr/>
      <dgm:t>
        <a:bodyPr/>
        <a:lstStyle/>
        <a:p>
          <a:endParaRPr lang="en-US"/>
        </a:p>
      </dgm:t>
    </dgm:pt>
    <dgm:pt modelId="{739ACEA3-77C4-4833-BC2B-74269BCEC995}" type="sibTrans" cxnId="{CAC2AD70-19B8-495A-99E8-D9924AB7059D}">
      <dgm:prSet/>
      <dgm:spPr/>
      <dgm:t>
        <a:bodyPr/>
        <a:lstStyle/>
        <a:p>
          <a:endParaRPr lang="en-US"/>
        </a:p>
      </dgm:t>
    </dgm:pt>
    <dgm:pt modelId="{42F1DE8F-D523-40A6-917D-50432CA770DD}">
      <dgm:prSet/>
      <dgm:spPr/>
      <dgm:t>
        <a:bodyPr/>
        <a:lstStyle/>
        <a:p>
          <a:r>
            <a:rPr lang="en-GB"/>
            <a:t>U</a:t>
          </a:r>
          <a:r>
            <a:rPr lang="en-US"/>
            <a:t> dospělých především supratentoriálně lokalizované</a:t>
          </a:r>
        </a:p>
      </dgm:t>
    </dgm:pt>
    <dgm:pt modelId="{C384FF89-319B-4A8A-80A1-89838F139C6A}" type="parTrans" cxnId="{8C9F5091-BFE5-4B83-A4E8-286332C53E40}">
      <dgm:prSet/>
      <dgm:spPr/>
      <dgm:t>
        <a:bodyPr/>
        <a:lstStyle/>
        <a:p>
          <a:endParaRPr lang="en-US"/>
        </a:p>
      </dgm:t>
    </dgm:pt>
    <dgm:pt modelId="{F01E7D19-4276-4F2C-AAF8-576FB53835EC}" type="sibTrans" cxnId="{8C9F5091-BFE5-4B83-A4E8-286332C53E40}">
      <dgm:prSet/>
      <dgm:spPr/>
      <dgm:t>
        <a:bodyPr/>
        <a:lstStyle/>
        <a:p>
          <a:endParaRPr lang="en-US"/>
        </a:p>
      </dgm:t>
    </dgm:pt>
    <dgm:pt modelId="{3408E350-A8CE-405A-AA29-F527B35DA45C}">
      <dgm:prSet/>
      <dgm:spPr/>
      <dgm:t>
        <a:bodyPr/>
        <a:lstStyle/>
        <a:p>
          <a:r>
            <a:rPr lang="en-US"/>
            <a:t>Gliální nádory</a:t>
          </a:r>
        </a:p>
      </dgm:t>
    </dgm:pt>
    <dgm:pt modelId="{381AAB33-EE4B-44AE-A420-A36E30B2D22A}" type="parTrans" cxnId="{B35FDBF8-66D1-4BAE-A223-2FE6DF84DC33}">
      <dgm:prSet/>
      <dgm:spPr/>
      <dgm:t>
        <a:bodyPr/>
        <a:lstStyle/>
        <a:p>
          <a:endParaRPr lang="en-US"/>
        </a:p>
      </dgm:t>
    </dgm:pt>
    <dgm:pt modelId="{45878407-D9FF-4939-9544-18088AB68E19}" type="sibTrans" cxnId="{B35FDBF8-66D1-4BAE-A223-2FE6DF84DC33}">
      <dgm:prSet/>
      <dgm:spPr/>
      <dgm:t>
        <a:bodyPr/>
        <a:lstStyle/>
        <a:p>
          <a:endParaRPr lang="en-US"/>
        </a:p>
      </dgm:t>
    </dgm:pt>
    <dgm:pt modelId="{7D7F0B19-F287-40A6-8EEF-9CE23F2C21E9}">
      <dgm:prSet/>
      <dgm:spPr/>
      <dgm:t>
        <a:bodyPr/>
        <a:lstStyle/>
        <a:p>
          <a:r>
            <a:rPr lang="en-US"/>
            <a:t>Smíšené glioneurální nádory</a:t>
          </a:r>
        </a:p>
      </dgm:t>
    </dgm:pt>
    <dgm:pt modelId="{AB04ADAF-D9F6-4744-91D3-0386CB8F753D}" type="parTrans" cxnId="{E742D643-6CCD-4C75-A9F4-DB78E267CA00}">
      <dgm:prSet/>
      <dgm:spPr/>
      <dgm:t>
        <a:bodyPr/>
        <a:lstStyle/>
        <a:p>
          <a:endParaRPr lang="en-US"/>
        </a:p>
      </dgm:t>
    </dgm:pt>
    <dgm:pt modelId="{70D3719D-D2DA-44F3-9B04-CC36D36B2F71}" type="sibTrans" cxnId="{E742D643-6CCD-4C75-A9F4-DB78E267CA00}">
      <dgm:prSet/>
      <dgm:spPr/>
      <dgm:t>
        <a:bodyPr/>
        <a:lstStyle/>
        <a:p>
          <a:endParaRPr lang="en-US"/>
        </a:p>
      </dgm:t>
    </dgm:pt>
    <dgm:pt modelId="{2A620426-033A-44CF-9585-2457F6D75D8E}">
      <dgm:prSet/>
      <dgm:spPr/>
      <dgm:t>
        <a:bodyPr/>
        <a:lstStyle/>
        <a:p>
          <a:r>
            <a:rPr lang="en-US" dirty="0" err="1"/>
            <a:t>Embryonální</a:t>
          </a:r>
          <a:r>
            <a:rPr lang="en-US" dirty="0"/>
            <a:t> </a:t>
          </a:r>
          <a:r>
            <a:rPr lang="en-US" dirty="0" err="1"/>
            <a:t>nádory</a:t>
          </a:r>
          <a:endParaRPr lang="en-US" dirty="0"/>
        </a:p>
      </dgm:t>
    </dgm:pt>
    <dgm:pt modelId="{93662182-8868-465A-B6EA-8B318250D63C}" type="parTrans" cxnId="{CB4CADE9-BEFF-413E-B8DD-56DD7C4ACBAD}">
      <dgm:prSet/>
      <dgm:spPr/>
      <dgm:t>
        <a:bodyPr/>
        <a:lstStyle/>
        <a:p>
          <a:endParaRPr lang="en-US"/>
        </a:p>
      </dgm:t>
    </dgm:pt>
    <dgm:pt modelId="{BDEFC290-E778-40B9-B040-4DB4E74A1067}" type="sibTrans" cxnId="{CB4CADE9-BEFF-413E-B8DD-56DD7C4ACBAD}">
      <dgm:prSet/>
      <dgm:spPr/>
      <dgm:t>
        <a:bodyPr/>
        <a:lstStyle/>
        <a:p>
          <a:endParaRPr lang="en-US"/>
        </a:p>
      </dgm:t>
    </dgm:pt>
    <dgm:pt modelId="{0811D98E-73B0-4058-984A-3AA5CCFC9242}">
      <dgm:prSet/>
      <dgm:spPr/>
      <dgm:t>
        <a:bodyPr/>
        <a:lstStyle/>
        <a:p>
          <a:r>
            <a:rPr lang="en-US"/>
            <a:t>Sekundární nádory = metastázy</a:t>
          </a:r>
        </a:p>
      </dgm:t>
    </dgm:pt>
    <dgm:pt modelId="{BFBA12F5-E8E4-4E19-B849-4111DBFEB23E}" type="parTrans" cxnId="{5C79696D-FDEA-4852-A2C1-87C0C3E2B397}">
      <dgm:prSet/>
      <dgm:spPr/>
      <dgm:t>
        <a:bodyPr/>
        <a:lstStyle/>
        <a:p>
          <a:endParaRPr lang="en-US"/>
        </a:p>
      </dgm:t>
    </dgm:pt>
    <dgm:pt modelId="{BA7AE836-F1B2-4351-94D5-9B816349A4A2}" type="sibTrans" cxnId="{5C79696D-FDEA-4852-A2C1-87C0C3E2B397}">
      <dgm:prSet/>
      <dgm:spPr/>
      <dgm:t>
        <a:bodyPr/>
        <a:lstStyle/>
        <a:p>
          <a:endParaRPr lang="en-US"/>
        </a:p>
      </dgm:t>
    </dgm:pt>
    <dgm:pt modelId="{351D9F9D-8FE9-4B10-BDAA-325DA5A26B42}">
      <dgm:prSet/>
      <dgm:spPr/>
      <dgm:t>
        <a:bodyPr/>
        <a:lstStyle/>
        <a:p>
          <a:r>
            <a:rPr lang="en-US"/>
            <a:t>U dospělých nejčastější nádorová postižení CNS</a:t>
          </a:r>
        </a:p>
      </dgm:t>
    </dgm:pt>
    <dgm:pt modelId="{593C08DC-1290-4CB1-8CF9-39569CE30655}" type="parTrans" cxnId="{4785DF94-FD79-4492-98AD-6FEC7C32D37C}">
      <dgm:prSet/>
      <dgm:spPr/>
      <dgm:t>
        <a:bodyPr/>
        <a:lstStyle/>
        <a:p>
          <a:endParaRPr lang="en-US"/>
        </a:p>
      </dgm:t>
    </dgm:pt>
    <dgm:pt modelId="{F325FDDD-F209-472D-B158-D8B3AFCD2C50}" type="sibTrans" cxnId="{4785DF94-FD79-4492-98AD-6FEC7C32D37C}">
      <dgm:prSet/>
      <dgm:spPr/>
      <dgm:t>
        <a:bodyPr/>
        <a:lstStyle/>
        <a:p>
          <a:endParaRPr lang="en-US"/>
        </a:p>
      </dgm:t>
    </dgm:pt>
    <dgm:pt modelId="{70057ABB-1F21-4844-B7AF-6BE3864D35E2}">
      <dgm:prSet/>
      <dgm:spPr/>
      <dgm:t>
        <a:bodyPr/>
        <a:lstStyle/>
        <a:p>
          <a:r>
            <a:rPr lang="en-US"/>
            <a:t>Prso, plíce, ledvina, kolorektum</a:t>
          </a:r>
        </a:p>
      </dgm:t>
    </dgm:pt>
    <dgm:pt modelId="{651D9AF4-9707-4B82-B10A-DDD8A2AC61BF}" type="parTrans" cxnId="{4236E8C6-C546-4011-BC71-FB4EB1732966}">
      <dgm:prSet/>
      <dgm:spPr/>
      <dgm:t>
        <a:bodyPr/>
        <a:lstStyle/>
        <a:p>
          <a:endParaRPr lang="en-US"/>
        </a:p>
      </dgm:t>
    </dgm:pt>
    <dgm:pt modelId="{E3F948AB-CDF6-4B32-8795-203A260B69D5}" type="sibTrans" cxnId="{4236E8C6-C546-4011-BC71-FB4EB1732966}">
      <dgm:prSet/>
      <dgm:spPr/>
      <dgm:t>
        <a:bodyPr/>
        <a:lstStyle/>
        <a:p>
          <a:endParaRPr lang="en-US"/>
        </a:p>
      </dgm:t>
    </dgm:pt>
    <dgm:pt modelId="{B76BA95B-00CD-0348-8D19-BF46D13F4131}">
      <dgm:prSet/>
      <dgm:spPr/>
      <dgm:t>
        <a:bodyPr/>
        <a:lstStyle/>
        <a:p>
          <a:r>
            <a:rPr lang="en-US" dirty="0" err="1"/>
            <a:t>Lymfomy</a:t>
          </a:r>
          <a:endParaRPr lang="en-US" dirty="0"/>
        </a:p>
      </dgm:t>
    </dgm:pt>
    <dgm:pt modelId="{D518FA9B-5919-7A40-861F-765611C3F7A9}" type="parTrans" cxnId="{F76ABBC2-60B0-FB45-8897-30E102CE39A8}">
      <dgm:prSet/>
      <dgm:spPr/>
      <dgm:t>
        <a:bodyPr/>
        <a:lstStyle/>
        <a:p>
          <a:endParaRPr lang="en-GB"/>
        </a:p>
      </dgm:t>
    </dgm:pt>
    <dgm:pt modelId="{6670090C-A21D-F149-A02F-60FCAB938179}" type="sibTrans" cxnId="{F76ABBC2-60B0-FB45-8897-30E102CE39A8}">
      <dgm:prSet/>
      <dgm:spPr/>
      <dgm:t>
        <a:bodyPr/>
        <a:lstStyle/>
        <a:p>
          <a:endParaRPr lang="en-GB"/>
        </a:p>
      </dgm:t>
    </dgm:pt>
    <dgm:pt modelId="{B76EE9EF-F517-D24C-858B-BC9F290A248B}" type="pres">
      <dgm:prSet presAssocID="{BFF36592-4B03-4F22-B84B-659FCFBC215E}" presName="Name0" presStyleCnt="0">
        <dgm:presLayoutVars>
          <dgm:dir/>
          <dgm:animLvl val="lvl"/>
          <dgm:resizeHandles val="exact"/>
        </dgm:presLayoutVars>
      </dgm:prSet>
      <dgm:spPr/>
    </dgm:pt>
    <dgm:pt modelId="{57051900-41FF-3640-903C-6B25826AAA50}" type="pres">
      <dgm:prSet presAssocID="{055EE773-9E0E-4391-A6FE-E202C62ACF2F}" presName="linNode" presStyleCnt="0"/>
      <dgm:spPr/>
    </dgm:pt>
    <dgm:pt modelId="{2C445C6B-8EAF-A34F-BFCB-93163141663B}" type="pres">
      <dgm:prSet presAssocID="{055EE773-9E0E-4391-A6FE-E202C62ACF2F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8F723610-386E-A942-BA3A-9E2B025AB3AC}" type="pres">
      <dgm:prSet presAssocID="{055EE773-9E0E-4391-A6FE-E202C62ACF2F}" presName="descendantText" presStyleLbl="alignAccFollowNode1" presStyleIdx="0" presStyleCnt="2">
        <dgm:presLayoutVars>
          <dgm:bulletEnabled val="1"/>
        </dgm:presLayoutVars>
      </dgm:prSet>
      <dgm:spPr/>
    </dgm:pt>
    <dgm:pt modelId="{3884E554-BD3F-B947-A2AA-A862868F9F7A}" type="pres">
      <dgm:prSet presAssocID="{BF02B46A-F59F-4809-B58A-7A335503DB28}" presName="sp" presStyleCnt="0"/>
      <dgm:spPr/>
    </dgm:pt>
    <dgm:pt modelId="{A976D4FC-CCC7-E54F-9301-35FA9BB9CBFF}" type="pres">
      <dgm:prSet presAssocID="{0811D98E-73B0-4058-984A-3AA5CCFC9242}" presName="linNode" presStyleCnt="0"/>
      <dgm:spPr/>
    </dgm:pt>
    <dgm:pt modelId="{8AA53B23-12DF-3A47-B1A7-F1A4B2425BD7}" type="pres">
      <dgm:prSet presAssocID="{0811D98E-73B0-4058-984A-3AA5CCFC9242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285D5E23-8F78-B74C-AE9E-BE23F3F087B3}" type="pres">
      <dgm:prSet presAssocID="{0811D98E-73B0-4058-984A-3AA5CCFC9242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B48A5913-66C1-EF46-A6B8-C6ABF78A24A6}" type="presOf" srcId="{351D9F9D-8FE9-4B10-BDAA-325DA5A26B42}" destId="{285D5E23-8F78-B74C-AE9E-BE23F3F087B3}" srcOrd="0" destOrd="0" presId="urn:microsoft.com/office/officeart/2005/8/layout/vList5"/>
    <dgm:cxn modelId="{7C504515-B24C-3B40-B7C4-B7C7E34592C7}" type="presOf" srcId="{51E6245E-50F8-4464-81A7-C147DCE5893D}" destId="{8F723610-386E-A942-BA3A-9E2B025AB3AC}" srcOrd="0" destOrd="0" presId="urn:microsoft.com/office/officeart/2005/8/layout/vList5"/>
    <dgm:cxn modelId="{941C3718-5379-3842-B05D-D7DE75CCCDD4}" type="presOf" srcId="{BFF36592-4B03-4F22-B84B-659FCFBC215E}" destId="{B76EE9EF-F517-D24C-858B-BC9F290A248B}" srcOrd="0" destOrd="0" presId="urn:microsoft.com/office/officeart/2005/8/layout/vList5"/>
    <dgm:cxn modelId="{003F311C-16DB-7D4D-B1EB-62B3833106D5}" type="presOf" srcId="{055EE773-9E0E-4391-A6FE-E202C62ACF2F}" destId="{2C445C6B-8EAF-A34F-BFCB-93163141663B}" srcOrd="0" destOrd="0" presId="urn:microsoft.com/office/officeart/2005/8/layout/vList5"/>
    <dgm:cxn modelId="{5FC9F41F-930D-7540-9237-CEC8D7482E52}" type="presOf" srcId="{2A620426-033A-44CF-9585-2457F6D75D8E}" destId="{8F723610-386E-A942-BA3A-9E2B025AB3AC}" srcOrd="0" destOrd="4" presId="urn:microsoft.com/office/officeart/2005/8/layout/vList5"/>
    <dgm:cxn modelId="{52193A5C-65EB-2345-8847-45E00BA23BCC}" type="presOf" srcId="{7D7F0B19-F287-40A6-8EEF-9CE23F2C21E9}" destId="{8F723610-386E-A942-BA3A-9E2B025AB3AC}" srcOrd="0" destOrd="3" presId="urn:microsoft.com/office/officeart/2005/8/layout/vList5"/>
    <dgm:cxn modelId="{E742D643-6CCD-4C75-A9F4-DB78E267CA00}" srcId="{055EE773-9E0E-4391-A6FE-E202C62ACF2F}" destId="{7D7F0B19-F287-40A6-8EEF-9CE23F2C21E9}" srcOrd="3" destOrd="0" parTransId="{AB04ADAF-D9F6-4744-91D3-0386CB8F753D}" sibTransId="{70D3719D-D2DA-44F3-9B04-CC36D36B2F71}"/>
    <dgm:cxn modelId="{B65B384C-9A4F-2642-AAC4-91411C7AFECC}" type="presOf" srcId="{3408E350-A8CE-405A-AA29-F527B35DA45C}" destId="{8F723610-386E-A942-BA3A-9E2B025AB3AC}" srcOrd="0" destOrd="2" presId="urn:microsoft.com/office/officeart/2005/8/layout/vList5"/>
    <dgm:cxn modelId="{5C79696D-FDEA-4852-A2C1-87C0C3E2B397}" srcId="{BFF36592-4B03-4F22-B84B-659FCFBC215E}" destId="{0811D98E-73B0-4058-984A-3AA5CCFC9242}" srcOrd="1" destOrd="0" parTransId="{BFBA12F5-E8E4-4E19-B849-4111DBFEB23E}" sibTransId="{BA7AE836-F1B2-4351-94D5-9B816349A4A2}"/>
    <dgm:cxn modelId="{CAC2AD70-19B8-495A-99E8-D9924AB7059D}" srcId="{055EE773-9E0E-4391-A6FE-E202C62ACF2F}" destId="{51E6245E-50F8-4464-81A7-C147DCE5893D}" srcOrd="0" destOrd="0" parTransId="{D9368D1B-D0A4-48E2-A54A-3F28F05558D1}" sibTransId="{739ACEA3-77C4-4833-BC2B-74269BCEC995}"/>
    <dgm:cxn modelId="{81154577-C065-C745-827E-A09CC23B3988}" type="presOf" srcId="{0811D98E-73B0-4058-984A-3AA5CCFC9242}" destId="{8AA53B23-12DF-3A47-B1A7-F1A4B2425BD7}" srcOrd="0" destOrd="0" presId="urn:microsoft.com/office/officeart/2005/8/layout/vList5"/>
    <dgm:cxn modelId="{8C9F5091-BFE5-4B83-A4E8-286332C53E40}" srcId="{055EE773-9E0E-4391-A6FE-E202C62ACF2F}" destId="{42F1DE8F-D523-40A6-917D-50432CA770DD}" srcOrd="1" destOrd="0" parTransId="{C384FF89-319B-4A8A-80A1-89838F139C6A}" sibTransId="{F01E7D19-4276-4F2C-AAF8-576FB53835EC}"/>
    <dgm:cxn modelId="{4785DF94-FD79-4492-98AD-6FEC7C32D37C}" srcId="{0811D98E-73B0-4058-984A-3AA5CCFC9242}" destId="{351D9F9D-8FE9-4B10-BDAA-325DA5A26B42}" srcOrd="0" destOrd="0" parTransId="{593C08DC-1290-4CB1-8CF9-39569CE30655}" sibTransId="{F325FDDD-F209-472D-B158-D8B3AFCD2C50}"/>
    <dgm:cxn modelId="{F76ABBC2-60B0-FB45-8897-30E102CE39A8}" srcId="{055EE773-9E0E-4391-A6FE-E202C62ACF2F}" destId="{B76BA95B-00CD-0348-8D19-BF46D13F4131}" srcOrd="5" destOrd="0" parTransId="{D518FA9B-5919-7A40-861F-765611C3F7A9}" sibTransId="{6670090C-A21D-F149-A02F-60FCAB938179}"/>
    <dgm:cxn modelId="{4236E8C6-C546-4011-BC71-FB4EB1732966}" srcId="{0811D98E-73B0-4058-984A-3AA5CCFC9242}" destId="{70057ABB-1F21-4844-B7AF-6BE3864D35E2}" srcOrd="1" destOrd="0" parTransId="{651D9AF4-9707-4B82-B10A-DDD8A2AC61BF}" sibTransId="{E3F948AB-CDF6-4B32-8795-203A260B69D5}"/>
    <dgm:cxn modelId="{87D83FCB-36F3-364E-A356-FC47670A33D0}" type="presOf" srcId="{B76BA95B-00CD-0348-8D19-BF46D13F4131}" destId="{8F723610-386E-A942-BA3A-9E2B025AB3AC}" srcOrd="0" destOrd="5" presId="urn:microsoft.com/office/officeart/2005/8/layout/vList5"/>
    <dgm:cxn modelId="{6BEDE2CD-19C2-4CB0-98F1-6EB3656C6DD2}" srcId="{BFF36592-4B03-4F22-B84B-659FCFBC215E}" destId="{055EE773-9E0E-4391-A6FE-E202C62ACF2F}" srcOrd="0" destOrd="0" parTransId="{C680735C-28C2-41B5-966C-56838E47161D}" sibTransId="{BF02B46A-F59F-4809-B58A-7A335503DB28}"/>
    <dgm:cxn modelId="{556306CF-64E3-6B44-9611-2BC7BF6D590F}" type="presOf" srcId="{42F1DE8F-D523-40A6-917D-50432CA770DD}" destId="{8F723610-386E-A942-BA3A-9E2B025AB3AC}" srcOrd="0" destOrd="1" presId="urn:microsoft.com/office/officeart/2005/8/layout/vList5"/>
    <dgm:cxn modelId="{CB4CADE9-BEFF-413E-B8DD-56DD7C4ACBAD}" srcId="{055EE773-9E0E-4391-A6FE-E202C62ACF2F}" destId="{2A620426-033A-44CF-9585-2457F6D75D8E}" srcOrd="4" destOrd="0" parTransId="{93662182-8868-465A-B6EA-8B318250D63C}" sibTransId="{BDEFC290-E778-40B9-B040-4DB4E74A1067}"/>
    <dgm:cxn modelId="{0CE42AF0-9F88-FF40-B2CD-C9FDD82C13A7}" type="presOf" srcId="{70057ABB-1F21-4844-B7AF-6BE3864D35E2}" destId="{285D5E23-8F78-B74C-AE9E-BE23F3F087B3}" srcOrd="0" destOrd="1" presId="urn:microsoft.com/office/officeart/2005/8/layout/vList5"/>
    <dgm:cxn modelId="{B35FDBF8-66D1-4BAE-A223-2FE6DF84DC33}" srcId="{055EE773-9E0E-4391-A6FE-E202C62ACF2F}" destId="{3408E350-A8CE-405A-AA29-F527B35DA45C}" srcOrd="2" destOrd="0" parTransId="{381AAB33-EE4B-44AE-A420-A36E30B2D22A}" sibTransId="{45878407-D9FF-4939-9544-18088AB68E19}"/>
    <dgm:cxn modelId="{AC8772CD-0EDE-BC44-A540-3444AC4725E6}" type="presParOf" srcId="{B76EE9EF-F517-D24C-858B-BC9F290A248B}" destId="{57051900-41FF-3640-903C-6B25826AAA50}" srcOrd="0" destOrd="0" presId="urn:microsoft.com/office/officeart/2005/8/layout/vList5"/>
    <dgm:cxn modelId="{3098D29F-9F33-9341-8751-6A5EE670088B}" type="presParOf" srcId="{57051900-41FF-3640-903C-6B25826AAA50}" destId="{2C445C6B-8EAF-A34F-BFCB-93163141663B}" srcOrd="0" destOrd="0" presId="urn:microsoft.com/office/officeart/2005/8/layout/vList5"/>
    <dgm:cxn modelId="{97CFED18-026E-AA40-8D53-C1636FC47BCE}" type="presParOf" srcId="{57051900-41FF-3640-903C-6B25826AAA50}" destId="{8F723610-386E-A942-BA3A-9E2B025AB3AC}" srcOrd="1" destOrd="0" presId="urn:microsoft.com/office/officeart/2005/8/layout/vList5"/>
    <dgm:cxn modelId="{8D44EA3A-F136-524B-8AEE-719D17B75DE5}" type="presParOf" srcId="{B76EE9EF-F517-D24C-858B-BC9F290A248B}" destId="{3884E554-BD3F-B947-A2AA-A862868F9F7A}" srcOrd="1" destOrd="0" presId="urn:microsoft.com/office/officeart/2005/8/layout/vList5"/>
    <dgm:cxn modelId="{8A178B35-59F4-F842-9787-B9B2BE66B56C}" type="presParOf" srcId="{B76EE9EF-F517-D24C-858B-BC9F290A248B}" destId="{A976D4FC-CCC7-E54F-9301-35FA9BB9CBFF}" srcOrd="2" destOrd="0" presId="urn:microsoft.com/office/officeart/2005/8/layout/vList5"/>
    <dgm:cxn modelId="{3B9BD0BC-0499-6B4E-9098-BE993053FBD6}" type="presParOf" srcId="{A976D4FC-CCC7-E54F-9301-35FA9BB9CBFF}" destId="{8AA53B23-12DF-3A47-B1A7-F1A4B2425BD7}" srcOrd="0" destOrd="0" presId="urn:microsoft.com/office/officeart/2005/8/layout/vList5"/>
    <dgm:cxn modelId="{31735888-58E7-1148-9859-567538F6C56E}" type="presParOf" srcId="{A976D4FC-CCC7-E54F-9301-35FA9BB9CBFF}" destId="{285D5E23-8F78-B74C-AE9E-BE23F3F087B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23610-386E-A942-BA3A-9E2B025AB3AC}">
      <dsp:nvSpPr>
        <dsp:cNvPr id="0" name=""/>
        <dsp:cNvSpPr/>
      </dsp:nvSpPr>
      <dsp:spPr>
        <a:xfrm rot="5400000">
          <a:off x="3774036" y="-879188"/>
          <a:ext cx="2301111" cy="463491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2. nejčastější nádory dětského věku – lokalizované spíše infratentoriálně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U</a:t>
          </a:r>
          <a:r>
            <a:rPr lang="en-US" sz="1600" kern="1200"/>
            <a:t> dospělých především supratentoriálně lokalizované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Gliální nádory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Smíšené glioneurální nádory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Embryonální</a:t>
          </a:r>
          <a:r>
            <a:rPr lang="en-US" sz="1600" kern="1200" dirty="0"/>
            <a:t> </a:t>
          </a:r>
          <a:r>
            <a:rPr lang="en-US" sz="1600" kern="1200" dirty="0" err="1"/>
            <a:t>nádory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Lymfomy</a:t>
          </a:r>
          <a:endParaRPr lang="en-US" sz="1600" kern="1200" dirty="0"/>
        </a:p>
      </dsp:txBody>
      <dsp:txXfrm rot="-5400000">
        <a:off x="2607137" y="400042"/>
        <a:ext cx="4522579" cy="2076449"/>
      </dsp:txXfrm>
    </dsp:sp>
    <dsp:sp modelId="{2C445C6B-8EAF-A34F-BFCB-93163141663B}">
      <dsp:nvSpPr>
        <dsp:cNvPr id="0" name=""/>
        <dsp:cNvSpPr/>
      </dsp:nvSpPr>
      <dsp:spPr>
        <a:xfrm>
          <a:off x="0" y="71"/>
          <a:ext cx="2607137" cy="28763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Primární nádory</a:t>
          </a:r>
        </a:p>
      </dsp:txBody>
      <dsp:txXfrm>
        <a:off x="127270" y="127341"/>
        <a:ext cx="2352597" cy="2621849"/>
      </dsp:txXfrm>
    </dsp:sp>
    <dsp:sp modelId="{285D5E23-8F78-B74C-AE9E-BE23F3F087B3}">
      <dsp:nvSpPr>
        <dsp:cNvPr id="0" name=""/>
        <dsp:cNvSpPr/>
      </dsp:nvSpPr>
      <dsp:spPr>
        <a:xfrm rot="5400000">
          <a:off x="3774036" y="2141020"/>
          <a:ext cx="2301111" cy="463491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U dospělých nejčastější nádorová postižení CNS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Prso, plíce, ledvina, kolorektum</a:t>
          </a:r>
        </a:p>
      </dsp:txBody>
      <dsp:txXfrm rot="-5400000">
        <a:off x="2607137" y="3420251"/>
        <a:ext cx="4522579" cy="2076449"/>
      </dsp:txXfrm>
    </dsp:sp>
    <dsp:sp modelId="{8AA53B23-12DF-3A47-B1A7-F1A4B2425BD7}">
      <dsp:nvSpPr>
        <dsp:cNvPr id="0" name=""/>
        <dsp:cNvSpPr/>
      </dsp:nvSpPr>
      <dsp:spPr>
        <a:xfrm>
          <a:off x="0" y="3020281"/>
          <a:ext cx="2607137" cy="28763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Sekundární nádory = metastázy</a:t>
          </a:r>
        </a:p>
      </dsp:txBody>
      <dsp:txXfrm>
        <a:off x="127270" y="3147551"/>
        <a:ext cx="2352597" cy="2621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14DC3-4D68-1946-9772-64544BE3EBAA}" type="datetimeFigureOut">
              <a:rPr lang="x-none" smtClean="0"/>
              <a:pPr/>
              <a:t>3/15/2022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3E9E1-90D6-9044-91DA-B07FCE14D2A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12443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E9E1-90D6-9044-91DA-B07FCE14D2A0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5751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E9E1-90D6-9044-91DA-B07FCE14D2A0}" type="slidenum">
              <a:rPr lang="x-none" smtClean="0"/>
              <a:pPr/>
              <a:t>67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64614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5C8CD-0F3D-D24D-8AF7-FD15B86E0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08538A-F2D2-B54F-8302-B02A83C98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2771B-3887-E240-A8E0-977F47704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3/15/2022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D9BB-A304-3648-BD6D-72777D80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AE1EE-E4C4-DF46-AEE8-F0F8AF079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9164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1DE9D-D785-9B49-9522-74A7D2C9F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5382A-6555-6949-93E9-73F0030CC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5732C-741C-0D44-A748-FEB6F0F9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3/15/2022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22D28-FDCD-CA43-9535-A3A832A5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00006-9831-5548-81C6-ACEAC680B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098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BDE84F-DD5C-7D47-9BFE-406D47B1C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80386-0B5F-9046-8FD1-4EB3CDC0EC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E74D3-3708-9744-B94F-2B914ED8C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3/15/2022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EB015-9468-EC41-BB8A-398EAFEED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D5CA1-B1E2-0D40-A469-376DD7CC2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3081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79CB9-3CD3-1643-8A8E-A180C6C9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1D894-EC80-8549-BBEC-ECA24AD66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D785E-40CA-894E-9AD0-1D907E0A6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3/15/2022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BE9C0-CDC2-C040-9639-CB82E84C2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8E351-9720-FF47-B93F-079DA42C1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5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98732-5BD5-9944-B111-0338B018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FFCA7-9D59-7848-8FA0-602F86BC9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D7D76-C0A1-114F-B804-5516399D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3/15/2022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78C3A-B52D-2A4B-A28E-6C88CA59C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B96A0-4E9A-394F-9063-8C6663BC5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387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6311-E4E1-1A42-ADC6-DEA65A4F8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6C5D6-E385-7C4D-A2DC-429E599982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CFE5-6F33-714F-9A3F-A2208AED3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873CC-5963-5C45-A46D-E2C854FCA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3/15/2022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9BF0A-A953-5D42-8063-8E3EE69E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D682C-8098-7F45-ADA6-8121C8CE5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23091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53484-B85C-9743-B9AF-BC256173E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C30B8-7F1A-0743-A2FC-F1E26861D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AE1EF4-EA25-BF44-8F30-937140991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C95426-C8B7-2F43-9E32-5B759A2595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01E7B9-A47D-A244-AEED-772A061A8E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E7394D-54C7-B84A-8CEA-6E9344B78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3/15/2022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0A5F25-7E2F-1F43-958B-239D1802E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4C1E4F-7633-9642-9738-E6C7B3320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2689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48B2D-E1CA-AC49-A3FB-4F12974A7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F03260-87D2-CB44-9FF4-CEDF486A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3/15/2022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EA845-5457-C44E-9417-CBA65778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450C62-3AF8-E84E-9B22-95F7F3445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447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CC14F-D36C-514A-AF45-00AA71DC3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3/15/2022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5D4AFE-23A6-1849-83CA-BE38324FF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C8766-7BD1-7B4E-BC82-8AC164ED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9688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1CD0-CDBA-C945-A22E-64005E7A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93336-06E5-4F47-8157-83D27662D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42760-1149-FD47-8E2F-45D0B15F4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B116D-4C03-664C-A50F-0C7A829F8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3/15/2022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8909B8-CD94-3B46-B57F-BB124CD1E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7DD71-8CB4-3D41-8CE1-92C30609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806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B9703-D290-0E4D-8A34-1CBE1CB91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AA7ABB-55A4-D644-A35F-F830BB7F32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CF140-793C-F741-A195-EF42E0E9E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CD159-C798-3B45-8822-AC386D92A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3/15/2022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66549-62BF-BB4C-9A36-63E483B3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282412-1A3A-714D-994F-DE1E82197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5417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00F1A0-E204-2C42-B879-1757900E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93587-9077-C84D-B254-455645B3E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AC08D-A0C4-BF44-971A-625FFBA641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CB91D-B57F-C94B-B768-E726F165578E}" type="datetimeFigureOut">
              <a:rPr lang="x-none" smtClean="0"/>
              <a:pPr/>
              <a:t>3/15/2022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C3DAA-77F6-1D4A-8B9B-6621EF2DF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55288-0673-9E44-B9AA-A556D2A2F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965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14F34-3CD3-F74A-A2B4-825DE4789A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x-none" dirty="0"/>
              <a:t>Speciální patologie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E7CE60-2A79-664D-A2B5-0BB593AC48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x-none" dirty="0"/>
              <a:t>CNS, PNS</a:t>
            </a:r>
          </a:p>
        </p:txBody>
      </p:sp>
    </p:spTree>
    <p:extLst>
      <p:ext uri="{BB962C8B-B14F-4D97-AF65-F5344CB8AC3E}">
        <p14:creationId xmlns:p14="http://schemas.microsoft.com/office/powerpoint/2010/main" val="3847022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EA6FF-32D3-0247-8BA2-934CB795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Cévní mozkové příhody (CMP, iktus)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8748B-8A13-F14D-AEFD-0B6E914E6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Klinický termín - akutní neurologický stav cévní etiologie</a:t>
            </a:r>
          </a:p>
          <a:p>
            <a:r>
              <a:rPr lang="x-none" dirty="0"/>
              <a:t>3. nejčastější příčina úmrtí v rozvinutých zemích</a:t>
            </a:r>
          </a:p>
          <a:p>
            <a:r>
              <a:rPr lang="x-none" u="sng" dirty="0">
                <a:solidFill>
                  <a:srgbClr val="C00000"/>
                </a:solidFill>
              </a:rPr>
              <a:t>Ischemické CMP</a:t>
            </a:r>
          </a:p>
          <a:p>
            <a:pPr lvl="1"/>
            <a:r>
              <a:rPr lang="x-none" dirty="0"/>
              <a:t>Infarkt mozku</a:t>
            </a:r>
          </a:p>
          <a:p>
            <a:pPr lvl="1"/>
            <a:r>
              <a:rPr lang="en-GB" dirty="0" err="1"/>
              <a:t>Č</a:t>
            </a:r>
            <a:r>
              <a:rPr lang="x-none" dirty="0"/>
              <a:t>astější!!!</a:t>
            </a:r>
          </a:p>
          <a:p>
            <a:r>
              <a:rPr lang="x-none" u="sng" dirty="0">
                <a:solidFill>
                  <a:srgbClr val="C00000"/>
                </a:solidFill>
              </a:rPr>
              <a:t>Hemoragické CMP </a:t>
            </a:r>
          </a:p>
          <a:p>
            <a:pPr lvl="1"/>
            <a:r>
              <a:rPr lang="x-none" dirty="0"/>
              <a:t>Intracerebrální krvácení</a:t>
            </a:r>
          </a:p>
          <a:p>
            <a:pPr lvl="1"/>
            <a:r>
              <a:rPr lang="x-none" dirty="0"/>
              <a:t>Subarachnoideální krvácení</a:t>
            </a:r>
          </a:p>
          <a:p>
            <a:r>
              <a:rPr lang="x-none" dirty="0"/>
              <a:t>Diagnóza – akutní CT hlavy. </a:t>
            </a:r>
            <a:r>
              <a:rPr lang="x-none" b="1" dirty="0">
                <a:solidFill>
                  <a:srgbClr val="C00000"/>
                </a:solidFill>
              </a:rPr>
              <a:t>Terapie se diametrálně liší dle typu!</a:t>
            </a:r>
          </a:p>
        </p:txBody>
      </p:sp>
    </p:spTree>
    <p:extLst>
      <p:ext uri="{BB962C8B-B14F-4D97-AF65-F5344CB8AC3E}">
        <p14:creationId xmlns:p14="http://schemas.microsoft.com/office/powerpoint/2010/main" val="12425717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5593E2-EFEE-434E-9BB1-96E6B6AB2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>
            <a:normAutofit/>
          </a:bodyPr>
          <a:lstStyle/>
          <a:p>
            <a:pPr algn="ctr"/>
            <a:r>
              <a:rPr lang="x-none" sz="4000"/>
              <a:t>Meningiomy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DED29-2782-5B41-A9C0-809B6A073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661628"/>
            <a:ext cx="5235490" cy="4358172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Naprostá většina G1</a:t>
            </a:r>
          </a:p>
          <a:p>
            <a:r>
              <a:rPr lang="cs-CZ" sz="2000" dirty="0"/>
              <a:t>Pomalu rostoucí tumory vycházející z </a:t>
            </a:r>
            <a:r>
              <a:rPr lang="cs-CZ" sz="2000" dirty="0" err="1"/>
              <a:t>meningoteliálních</a:t>
            </a:r>
            <a:r>
              <a:rPr lang="cs-CZ" sz="2000" dirty="0"/>
              <a:t> buněk </a:t>
            </a:r>
            <a:r>
              <a:rPr lang="cs-CZ" sz="2000" dirty="0" err="1"/>
              <a:t>arachnoidey</a:t>
            </a:r>
            <a:endParaRPr lang="cs-CZ" sz="2000" dirty="0"/>
          </a:p>
          <a:p>
            <a:r>
              <a:rPr lang="cs-CZ" sz="2000" dirty="0"/>
              <a:t>Oválné či méně četné plošné léze</a:t>
            </a:r>
          </a:p>
          <a:p>
            <a:r>
              <a:rPr lang="cs-CZ" sz="2000" dirty="0"/>
              <a:t>Solitární či mnohočetné ložiska</a:t>
            </a:r>
          </a:p>
          <a:p>
            <a:r>
              <a:rPr lang="cs-CZ" sz="2000" dirty="0"/>
              <a:t>Projevující se útlakem přilehlé tkáně CNS</a:t>
            </a:r>
          </a:p>
          <a:p>
            <a:r>
              <a:rPr lang="cs-CZ" sz="2000" dirty="0"/>
              <a:t>Mikroskopicky </a:t>
            </a:r>
            <a:r>
              <a:rPr lang="cs-CZ" sz="2000" dirty="0" err="1"/>
              <a:t>vytváři</a:t>
            </a:r>
            <a:r>
              <a:rPr lang="cs-CZ" sz="2000" dirty="0"/>
              <a:t> vírovité formace s </a:t>
            </a:r>
            <a:r>
              <a:rPr lang="cs-CZ" sz="2000" dirty="0" err="1"/>
              <a:t>mikrokalcifikacemi</a:t>
            </a:r>
            <a:r>
              <a:rPr lang="cs-CZ" sz="2000" dirty="0"/>
              <a:t> (</a:t>
            </a:r>
            <a:r>
              <a:rPr lang="cs-CZ" sz="2000" dirty="0" err="1"/>
              <a:t>psamommatózní</a:t>
            </a:r>
            <a:r>
              <a:rPr lang="cs-CZ" sz="2000" dirty="0"/>
              <a:t> tělíska)</a:t>
            </a:r>
          </a:p>
          <a:p>
            <a:r>
              <a:rPr lang="cs-CZ" sz="2000" dirty="0"/>
              <a:t>Atypický meningiom G2 – četnější mitózy</a:t>
            </a:r>
          </a:p>
          <a:p>
            <a:r>
              <a:rPr lang="cs-CZ" sz="2000" dirty="0"/>
              <a:t>Anaplastický meningiom G3 – i metastazuje</a:t>
            </a:r>
          </a:p>
          <a:p>
            <a:r>
              <a:rPr lang="cs-CZ" sz="2000" dirty="0"/>
              <a:t>Chirurgická léčba, případně radioterapie (u inkompletně resekovaných či G2 a G3)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C7C4D-1F29-FB44-8A5E-8158E137D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904" y="120711"/>
            <a:ext cx="5126736" cy="3960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BBE272-52DF-734A-9059-98B9A6F64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280" y="2848528"/>
            <a:ext cx="5126737" cy="40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8090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89A0-17E2-0448-B01E-9B5B6384D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x-none"/>
              <a:t>Meningiomy </a:t>
            </a:r>
            <a:endParaRPr lang="x-none" dirty="0"/>
          </a:p>
        </p:txBody>
      </p:sp>
      <p:pic>
        <p:nvPicPr>
          <p:cNvPr id="4" name="Picture 2" descr="27">
            <a:extLst>
              <a:ext uri="{FF2B5EF4-FFF2-40B4-BE49-F238E27FC236}">
                <a16:creationId xmlns:a16="http://schemas.microsoft.com/office/drawing/2014/main" id="{10C03265-A762-8B44-9EE2-D3682EF08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6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noFill/>
          <a:effectLst/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55D7D211-80B3-9C4E-8F17-FB50E763941D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649288" y="2438400"/>
            <a:ext cx="3651250" cy="209288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Kulovitý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meningeom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</a:t>
            </a:r>
          </a:p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Falx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Ploché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meningeomy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Bef>
                <a:spcPct val="50000"/>
              </a:spcBef>
              <a:buNone/>
            </a:pP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5AFE37-D537-9F4B-84F0-127F08CB0831}"/>
              </a:ext>
            </a:extLst>
          </p:cNvPr>
          <p:cNvCxnSpPr/>
          <p:nvPr/>
        </p:nvCxnSpPr>
        <p:spPr>
          <a:xfrm>
            <a:off x="3246120" y="2621280"/>
            <a:ext cx="3368040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4346D5D-B5AB-D74B-B531-3CB61F04068C}"/>
              </a:ext>
            </a:extLst>
          </p:cNvPr>
          <p:cNvCxnSpPr>
            <a:cxnSpLocks/>
          </p:cNvCxnSpPr>
          <p:nvPr/>
        </p:nvCxnSpPr>
        <p:spPr>
          <a:xfrm>
            <a:off x="3246120" y="3916680"/>
            <a:ext cx="3215640" cy="138684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7C2600-5183-8E4E-9716-69641FAB31C6}"/>
              </a:ext>
            </a:extLst>
          </p:cNvPr>
          <p:cNvCxnSpPr/>
          <p:nvPr/>
        </p:nvCxnSpPr>
        <p:spPr>
          <a:xfrm>
            <a:off x="2225040" y="3032760"/>
            <a:ext cx="3368040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7D893A-0A03-4D4D-8779-350D884CCCD0}"/>
              </a:ext>
            </a:extLst>
          </p:cNvPr>
          <p:cNvCxnSpPr>
            <a:cxnSpLocks/>
          </p:cNvCxnSpPr>
          <p:nvPr/>
        </p:nvCxnSpPr>
        <p:spPr>
          <a:xfrm>
            <a:off x="2225040" y="3474720"/>
            <a:ext cx="3535680" cy="2895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72531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meningiom 100x 01">
            <a:extLst>
              <a:ext uri="{FF2B5EF4-FFF2-40B4-BE49-F238E27FC236}">
                <a16:creationId xmlns:a16="http://schemas.microsoft.com/office/drawing/2014/main" id="{DBC2A788-8F2C-504A-B0D1-5E05F8A664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b="1835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F07FF-2176-214D-8C73-CF23BE934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Meningiom WHO G1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8183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AF7EA-9A35-BB41-8417-D716EA23F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Kraniofaryngeom WHO G1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69A64-267B-A845-A682-4FC598CDE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Nádorové onemocnění </a:t>
            </a:r>
            <a:r>
              <a:rPr lang="x-none" dirty="0">
                <a:solidFill>
                  <a:srgbClr val="C00000"/>
                </a:solidFill>
              </a:rPr>
              <a:t>dětí a mladých dospělých</a:t>
            </a:r>
          </a:p>
          <a:p>
            <a:r>
              <a:rPr lang="x-none" dirty="0"/>
              <a:t>Vzniká ze zbytků Rathkeho výchlipky</a:t>
            </a:r>
          </a:p>
          <a:p>
            <a:r>
              <a:rPr lang="x-none" dirty="0"/>
              <a:t>Supraselární </a:t>
            </a:r>
            <a:r>
              <a:rPr lang="x-none" dirty="0">
                <a:solidFill>
                  <a:srgbClr val="C00000"/>
                </a:solidFill>
              </a:rPr>
              <a:t>cystická masa </a:t>
            </a:r>
            <a:r>
              <a:rPr lang="x-none" dirty="0"/>
              <a:t>projevující se útlakem chiasma opticum či poruchou endokrinních regulací</a:t>
            </a:r>
          </a:p>
          <a:p>
            <a:r>
              <a:rPr lang="x-none" dirty="0"/>
              <a:t>Léčba: resekce neurochirurgická</a:t>
            </a:r>
          </a:p>
          <a:p>
            <a:r>
              <a:rPr lang="en-GB" dirty="0"/>
              <a:t>T</a:t>
            </a:r>
            <a:r>
              <a:rPr lang="x-none" dirty="0"/>
              <a:t>endence k recidivám při nekompletní resekci</a:t>
            </a:r>
          </a:p>
          <a:p>
            <a:endParaRPr lang="x-none" dirty="0"/>
          </a:p>
          <a:p>
            <a:r>
              <a:rPr lang="x-none" dirty="0"/>
              <a:t>Mikroskopicky pruhy rohovatějícího dlaždicobuněčného epitelu</a:t>
            </a:r>
          </a:p>
        </p:txBody>
      </p:sp>
    </p:spTree>
    <p:extLst>
      <p:ext uri="{BB962C8B-B14F-4D97-AF65-F5344CB8AC3E}">
        <p14:creationId xmlns:p14="http://schemas.microsoft.com/office/powerpoint/2010/main" val="189492260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5946-B032-E84E-89FD-058D0ABE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Nádory periferního nervového systému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78E40-1B03-E74A-98F1-84DCC8D3C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194946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2CDC12E8-B103-6C4F-8C3F-7FA58233736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ffectLst/>
              </a:rPr>
              <a:t>Benigní tumory</a:t>
            </a:r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4620CBAB-CE54-CD47-848C-FF0A4F2209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b="1" dirty="0"/>
              <a:t> </a:t>
            </a:r>
            <a:r>
              <a:rPr lang="cs-CZ" altLang="cs-CZ" b="1" dirty="0" err="1"/>
              <a:t>Neurinom</a:t>
            </a:r>
            <a:r>
              <a:rPr lang="cs-CZ" altLang="cs-CZ" b="1" dirty="0"/>
              <a:t> (</a:t>
            </a:r>
            <a:r>
              <a:rPr lang="cs-CZ" altLang="cs-CZ" b="1" dirty="0" err="1"/>
              <a:t>Schwannom</a:t>
            </a:r>
            <a:r>
              <a:rPr lang="cs-CZ" altLang="cs-CZ" b="1" dirty="0"/>
              <a:t>, </a:t>
            </a:r>
            <a:r>
              <a:rPr lang="cs-CZ" altLang="cs-CZ" b="1" dirty="0" err="1"/>
              <a:t>neurilemmom</a:t>
            </a:r>
            <a:r>
              <a:rPr lang="cs-CZ" altLang="cs-CZ" b="1" dirty="0"/>
              <a:t>)</a:t>
            </a:r>
            <a:endParaRPr lang="cs-CZ" altLang="cs-CZ" sz="1000" b="1" dirty="0"/>
          </a:p>
          <a:p>
            <a:pPr>
              <a:lnSpc>
                <a:spcPct val="80000"/>
              </a:lnSpc>
            </a:pPr>
            <a:r>
              <a:rPr lang="cs-CZ" altLang="cs-CZ" b="1" dirty="0"/>
              <a:t> Neurofibrom (solitární; mnohočetný - </a:t>
            </a:r>
            <a:r>
              <a:rPr lang="cs-CZ" altLang="cs-CZ" b="1" dirty="0" err="1"/>
              <a:t>neurofibromatóza</a:t>
            </a:r>
            <a:r>
              <a:rPr lang="cs-CZ" altLang="cs-CZ" b="1" dirty="0"/>
              <a:t>)</a:t>
            </a: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 </a:t>
            </a:r>
            <a:r>
              <a:rPr lang="cs-CZ" altLang="cs-CZ" dirty="0" err="1"/>
              <a:t>Perineuriom</a:t>
            </a:r>
            <a:endParaRPr lang="cs-CZ" altLang="cs-CZ" sz="800" dirty="0"/>
          </a:p>
          <a:p>
            <a:pPr>
              <a:lnSpc>
                <a:spcPct val="80000"/>
              </a:lnSpc>
            </a:pPr>
            <a:r>
              <a:rPr lang="cs-CZ" altLang="cs-CZ" dirty="0"/>
              <a:t> </a:t>
            </a:r>
            <a:r>
              <a:rPr lang="cs-CZ" altLang="cs-CZ" dirty="0" err="1"/>
              <a:t>Neurotékom</a:t>
            </a:r>
            <a:endParaRPr lang="cs-CZ" altLang="cs-CZ" sz="800" dirty="0"/>
          </a:p>
          <a:p>
            <a:pPr>
              <a:lnSpc>
                <a:spcPct val="80000"/>
              </a:lnSpc>
            </a:pPr>
            <a:r>
              <a:rPr lang="cs-CZ" altLang="cs-CZ" dirty="0"/>
              <a:t> Nádor z granulárních buněk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078793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D3C13A-3108-7D47-8DD7-444DFE949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Neurinom</a:t>
            </a:r>
            <a:r>
              <a:rPr lang="cs-CZ" dirty="0"/>
              <a:t> (Schwannom)</a:t>
            </a:r>
          </a:p>
        </p:txBody>
      </p:sp>
      <p:sp>
        <p:nvSpPr>
          <p:cNvPr id="113667" name="Zástupný symbol pro obsah 2">
            <a:extLst>
              <a:ext uri="{FF2B5EF4-FFF2-40B4-BE49-F238E27FC236}">
                <a16:creationId xmlns:a16="http://schemas.microsoft.com/office/drawing/2014/main" id="{5DC36426-42C4-494B-BBA1-4BACF16E9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Roste ve vazbě na periferními nervy</a:t>
            </a:r>
          </a:p>
          <a:p>
            <a:r>
              <a:rPr lang="cs-CZ" altLang="cs-CZ" dirty="0"/>
              <a:t>Intrakraniálně nejčastěji postihuje n. </a:t>
            </a:r>
            <a:r>
              <a:rPr lang="cs-CZ" altLang="cs-CZ" dirty="0" err="1"/>
              <a:t>acusticus</a:t>
            </a:r>
            <a:r>
              <a:rPr lang="cs-CZ" altLang="cs-CZ" dirty="0"/>
              <a:t> (VIII.) v oblasti </a:t>
            </a:r>
            <a:r>
              <a:rPr lang="cs-CZ" altLang="cs-CZ" dirty="0" err="1"/>
              <a:t>mosto</a:t>
            </a:r>
            <a:r>
              <a:rPr lang="cs-CZ" altLang="cs-CZ" dirty="0"/>
              <a:t>-mozečkového koutu</a:t>
            </a:r>
          </a:p>
          <a:p>
            <a:r>
              <a:rPr lang="cs-CZ" altLang="cs-CZ" dirty="0"/>
              <a:t>Opouzdřený vejčitý tumor, bývá patrná souvislost s nervem (v okraji)</a:t>
            </a:r>
          </a:p>
          <a:p>
            <a:r>
              <a:rPr lang="cs-CZ" altLang="cs-CZ" dirty="0"/>
              <a:t> mikro:</a:t>
            </a:r>
          </a:p>
          <a:p>
            <a:pPr lvl="1"/>
            <a:r>
              <a:rPr lang="cs-CZ" altLang="cs-CZ" dirty="0"/>
              <a:t> buněčné oblasti se šikováním jader (Antoni A, </a:t>
            </a:r>
            <a:r>
              <a:rPr lang="cs-CZ" altLang="cs-CZ" dirty="0" err="1"/>
              <a:t>Verocayova</a:t>
            </a:r>
            <a:r>
              <a:rPr lang="cs-CZ" altLang="cs-CZ" dirty="0"/>
              <a:t> tělíska)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hypocelulární</a:t>
            </a:r>
            <a:r>
              <a:rPr lang="cs-CZ" altLang="cs-CZ" dirty="0"/>
              <a:t> </a:t>
            </a:r>
            <a:r>
              <a:rPr lang="cs-CZ" altLang="cs-CZ" dirty="0" err="1"/>
              <a:t>myxoidně</a:t>
            </a:r>
            <a:r>
              <a:rPr lang="cs-CZ" altLang="cs-CZ" dirty="0"/>
              <a:t> degenerované  úseky (Antoni B)</a:t>
            </a:r>
          </a:p>
          <a:p>
            <a:pPr>
              <a:buFont typeface="Wingdings" pitchFamily="2" charset="2"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4465389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5" name="Rectangle 5">
            <a:extLst>
              <a:ext uri="{FF2B5EF4-FFF2-40B4-BE49-F238E27FC236}">
                <a16:creationId xmlns:a16="http://schemas.microsoft.com/office/drawing/2014/main" id="{33A6470C-5A5C-CD4D-A684-2738283E6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Neurinom</a:t>
            </a:r>
          </a:p>
        </p:txBody>
      </p:sp>
      <p:pic>
        <p:nvPicPr>
          <p:cNvPr id="114691" name="Picture 4">
            <a:extLst>
              <a:ext uri="{FF2B5EF4-FFF2-40B4-BE49-F238E27FC236}">
                <a16:creationId xmlns:a16="http://schemas.microsoft.com/office/drawing/2014/main" id="{050D6C20-81A0-1245-AD6C-50842469C25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-49258"/>
            <a:ext cx="6194961" cy="6956516"/>
          </a:xfrm>
          <a:noFill/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EFCB855-0276-7944-B7FF-FC7C56060E01}"/>
              </a:ext>
            </a:extLst>
          </p:cNvPr>
          <p:cNvCxnSpPr/>
          <p:nvPr/>
        </p:nvCxnSpPr>
        <p:spPr>
          <a:xfrm>
            <a:off x="6424551" y="2291938"/>
            <a:ext cx="1116280" cy="0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" name="Picture 5">
            <a:extLst>
              <a:ext uri="{FF2B5EF4-FFF2-40B4-BE49-F238E27FC236}">
                <a16:creationId xmlns:a16="http://schemas.microsoft.com/office/drawing/2014/main" id="{BD257919-F523-174F-BB50-E862F4A2C66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8961" y="2264910"/>
            <a:ext cx="6194961" cy="2291692"/>
          </a:xfrm>
          <a:noFill/>
        </p:spPr>
      </p:pic>
    </p:spTree>
    <p:extLst>
      <p:ext uri="{BB962C8B-B14F-4D97-AF65-F5344CB8AC3E}">
        <p14:creationId xmlns:p14="http://schemas.microsoft.com/office/powerpoint/2010/main" val="2261099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5" descr="neurinom 100x 01">
            <a:extLst>
              <a:ext uri="{FF2B5EF4-FFF2-40B4-BE49-F238E27FC236}">
                <a16:creationId xmlns:a16="http://schemas.microsoft.com/office/drawing/2014/main" id="{7BA4F36C-10AE-D24F-BA2C-0359776E02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b="121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8" name="Rectangle 13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117" name="Rectangle 5">
            <a:extLst>
              <a:ext uri="{FF2B5EF4-FFF2-40B4-BE49-F238E27FC236}">
                <a16:creationId xmlns:a16="http://schemas.microsoft.com/office/drawing/2014/main" id="{D29A802C-E0EF-CB47-A6BC-89CE6D938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Neurinom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55765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58E811-99AB-E448-8449-CD9CEF621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Neurofibrom</a:t>
            </a:r>
          </a:p>
        </p:txBody>
      </p:sp>
      <p:sp>
        <p:nvSpPr>
          <p:cNvPr id="117763" name="Zástupný symbol pro obsah 2">
            <a:extLst>
              <a:ext uri="{FF2B5EF4-FFF2-40B4-BE49-F238E27FC236}">
                <a16:creationId xmlns:a16="http://schemas.microsoft.com/office/drawing/2014/main" id="{6C9B8235-6D31-C247-BAE9-A6388ECA8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400" b="1" dirty="0"/>
              <a:t> </a:t>
            </a:r>
            <a:r>
              <a:rPr lang="cs-CZ" altLang="cs-CZ" dirty="0"/>
              <a:t>Vychází z nervových obalů</a:t>
            </a:r>
          </a:p>
          <a:p>
            <a:r>
              <a:rPr lang="cs-CZ" altLang="cs-CZ" dirty="0"/>
              <a:t> Při mnohočetném výskytu může být součástí </a:t>
            </a:r>
            <a:r>
              <a:rPr lang="cs-CZ" altLang="cs-CZ" dirty="0" err="1"/>
              <a:t>neurofibromatóz</a:t>
            </a:r>
            <a:r>
              <a:rPr lang="cs-CZ" altLang="cs-CZ" dirty="0"/>
              <a:t> (I. a II. typu)</a:t>
            </a:r>
          </a:p>
          <a:p>
            <a:r>
              <a:rPr lang="cs-CZ" altLang="cs-CZ" dirty="0"/>
              <a:t> makro:</a:t>
            </a:r>
          </a:p>
          <a:p>
            <a:pPr lvl="1"/>
            <a:r>
              <a:rPr lang="cs-CZ" altLang="cs-CZ" dirty="0"/>
              <a:t>neostře ohraničený, přibližně kulovitý tumor</a:t>
            </a:r>
            <a:endParaRPr lang="cs-CZ" altLang="cs-CZ" sz="2800" dirty="0"/>
          </a:p>
          <a:p>
            <a:r>
              <a:rPr lang="cs-CZ" altLang="cs-CZ" dirty="0"/>
              <a:t> mikro:</a:t>
            </a:r>
          </a:p>
          <a:p>
            <a:pPr lvl="1"/>
            <a:r>
              <a:rPr lang="cs-CZ" altLang="cs-CZ" dirty="0" err="1"/>
              <a:t>vřetenité</a:t>
            </a:r>
            <a:r>
              <a:rPr lang="cs-CZ" altLang="cs-CZ" dirty="0"/>
              <a:t> </a:t>
            </a:r>
            <a:r>
              <a:rPr lang="cs-CZ" altLang="cs-CZ" dirty="0" err="1"/>
              <a:t>bb</a:t>
            </a:r>
            <a:r>
              <a:rPr lang="cs-CZ" altLang="cs-CZ" dirty="0"/>
              <a:t>. tvaru písmene „S“ a „C“ </a:t>
            </a:r>
          </a:p>
          <a:p>
            <a:pPr lvl="1"/>
            <a:r>
              <a:rPr lang="cs-CZ" altLang="cs-CZ" sz="2800" dirty="0"/>
              <a:t>extracelulární matrix </a:t>
            </a:r>
            <a:r>
              <a:rPr lang="cs-CZ" altLang="cs-CZ" sz="2800" dirty="0" err="1"/>
              <a:t>kolagenizovaná</a:t>
            </a:r>
            <a:r>
              <a:rPr lang="cs-CZ" altLang="cs-CZ" sz="2800" dirty="0"/>
              <a:t>, někdy </a:t>
            </a:r>
            <a:r>
              <a:rPr lang="cs-CZ" altLang="cs-CZ" sz="2800" dirty="0" err="1"/>
              <a:t>myxoidní</a:t>
            </a:r>
            <a:endParaRPr lang="cs-CZ" altLang="cs-CZ" sz="2800" dirty="0"/>
          </a:p>
          <a:p>
            <a:pPr marL="228600" lvl="1">
              <a:spcBef>
                <a:spcPts val="1000"/>
              </a:spcBef>
            </a:pPr>
            <a:r>
              <a:rPr lang="cs-CZ" altLang="cs-CZ" sz="2800" dirty="0"/>
              <a:t>Neurofibromy mohou mít tendenci k </a:t>
            </a:r>
            <a:r>
              <a:rPr lang="cs-CZ" altLang="cs-CZ" sz="2800" dirty="0" err="1"/>
              <a:t>malignizaci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785889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958F-A7DE-3A40-98B1-92399D37F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Ischemie CNS - globální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2935F-0EF1-A84A-952B-1B1C2E8A5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Globální hypoxicko-ischemická </a:t>
            </a:r>
            <a:r>
              <a:rPr lang="cs-CZ" dirty="0" err="1">
                <a:solidFill>
                  <a:srgbClr val="0070C0"/>
                </a:solidFill>
              </a:rPr>
              <a:t>encephalopatie</a:t>
            </a:r>
            <a:endParaRPr lang="cs-CZ" dirty="0">
              <a:solidFill>
                <a:srgbClr val="0070C0"/>
              </a:solidFill>
            </a:endParaRPr>
          </a:p>
          <a:p>
            <a:pPr lvl="1"/>
            <a:r>
              <a:rPr lang="cs-CZ" dirty="0"/>
              <a:t>Šok</a:t>
            </a:r>
          </a:p>
          <a:p>
            <a:pPr lvl="1"/>
            <a:r>
              <a:rPr lang="cs-CZ" dirty="0"/>
              <a:t>Srdeční zástava</a:t>
            </a:r>
          </a:p>
          <a:p>
            <a:pPr lvl="1"/>
            <a:r>
              <a:rPr lang="cs-CZ" dirty="0"/>
              <a:t>Těžká hypotenze</a:t>
            </a:r>
          </a:p>
          <a:p>
            <a:pPr lvl="1"/>
            <a:endParaRPr lang="cs-CZ" dirty="0"/>
          </a:p>
          <a:p>
            <a:r>
              <a:rPr lang="cs-CZ" dirty="0"/>
              <a:t>Závažnost dle délky trvání</a:t>
            </a:r>
          </a:p>
          <a:p>
            <a:pPr lvl="1"/>
            <a:r>
              <a:rPr lang="cs-CZ" dirty="0"/>
              <a:t>Úplné zotavení </a:t>
            </a:r>
            <a:r>
              <a:rPr lang="x-none" dirty="0"/>
              <a:t>→ → → </a:t>
            </a:r>
            <a:r>
              <a:rPr lang="cs-CZ" dirty="0"/>
              <a:t>Mozková smrt</a:t>
            </a:r>
          </a:p>
        </p:txBody>
      </p:sp>
    </p:spTree>
    <p:extLst>
      <p:ext uri="{BB962C8B-B14F-4D97-AF65-F5344CB8AC3E}">
        <p14:creationId xmlns:p14="http://schemas.microsoft.com/office/powerpoint/2010/main" val="2983279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11" descr="neurofibrom2">
            <a:extLst>
              <a:ext uri="{FF2B5EF4-FFF2-40B4-BE49-F238E27FC236}">
                <a16:creationId xmlns:a16="http://schemas.microsoft.com/office/drawing/2014/main" id="{535B510B-DEBF-B449-9B6B-8923797A5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2" b="2085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A2BEBB-FB31-534F-8E36-F28214D00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Neurofibrom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26888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7A3D1E-387D-2F49-AF36-88CB0C0D7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Neurofibromatóza</a:t>
            </a:r>
            <a:r>
              <a:rPr lang="cs-CZ" dirty="0"/>
              <a:t> (typ I)</a:t>
            </a:r>
          </a:p>
        </p:txBody>
      </p:sp>
      <p:sp>
        <p:nvSpPr>
          <p:cNvPr id="120835" name="Zástupný symbol pro obsah 2">
            <a:extLst>
              <a:ext uri="{FF2B5EF4-FFF2-40B4-BE49-F238E27FC236}">
                <a16:creationId xmlns:a16="http://schemas.microsoft.com/office/drawing/2014/main" id="{D48EA078-B903-574E-9A87-F68933A86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 </a:t>
            </a:r>
            <a:r>
              <a:rPr lang="cs-CZ" altLang="cs-CZ" dirty="0" err="1"/>
              <a:t>Recklinghausenova</a:t>
            </a:r>
            <a:r>
              <a:rPr lang="cs-CZ" altLang="cs-CZ" dirty="0"/>
              <a:t> </a:t>
            </a:r>
            <a:r>
              <a:rPr lang="cs-CZ" altLang="cs-CZ" dirty="0" err="1"/>
              <a:t>neurofibromatóza</a:t>
            </a:r>
            <a:endParaRPr lang="cs-CZ" altLang="cs-CZ" dirty="0"/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 četnost 1:3000, defekt na chromozomu 17</a:t>
            </a:r>
          </a:p>
          <a:p>
            <a:pPr>
              <a:lnSpc>
                <a:spcPct val="90000"/>
              </a:lnSpc>
            </a:pPr>
            <a:endParaRPr lang="cs-CZ" altLang="cs-CZ" sz="800" b="1" dirty="0"/>
          </a:p>
          <a:p>
            <a:pPr>
              <a:lnSpc>
                <a:spcPct val="90000"/>
              </a:lnSpc>
            </a:pPr>
            <a:r>
              <a:rPr lang="cs-CZ" altLang="cs-CZ" sz="2400" b="1" dirty="0"/>
              <a:t> výskyt mnohočetných neurofibromů na </a:t>
            </a:r>
            <a:r>
              <a:rPr lang="cs-CZ" altLang="cs-CZ" sz="2400" b="1" u="sng" dirty="0"/>
              <a:t>kůži</a:t>
            </a:r>
            <a:r>
              <a:rPr lang="cs-CZ" altLang="cs-CZ" sz="2400" u="sng" dirty="0"/>
              <a:t>,</a:t>
            </a:r>
            <a:r>
              <a:rPr lang="cs-CZ" altLang="cs-CZ" sz="2400" dirty="0"/>
              <a:t> ale i kdekoli jinde (</a:t>
            </a:r>
            <a:r>
              <a:rPr lang="cs-CZ" altLang="cs-CZ" sz="2400" b="1" dirty="0" err="1"/>
              <a:t>retroperitoneum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orbita</a:t>
            </a:r>
            <a:r>
              <a:rPr lang="cs-CZ" altLang="cs-CZ" sz="2400" b="1" dirty="0"/>
              <a:t>, jazyk, GIT</a:t>
            </a:r>
            <a:r>
              <a:rPr lang="cs-CZ" altLang="cs-CZ" sz="2400" dirty="0"/>
              <a:t>), některé s obsahem melaninu</a:t>
            </a:r>
          </a:p>
          <a:p>
            <a:pPr>
              <a:lnSpc>
                <a:spcPct val="90000"/>
              </a:lnSpc>
            </a:pPr>
            <a:endParaRPr lang="cs-CZ" altLang="cs-CZ" sz="800" dirty="0"/>
          </a:p>
          <a:p>
            <a:pPr>
              <a:lnSpc>
                <a:spcPct val="90000"/>
              </a:lnSpc>
            </a:pPr>
            <a:r>
              <a:rPr lang="cs-CZ" altLang="cs-CZ" sz="2400" b="1" dirty="0"/>
              <a:t> zvýšená pigmentace kůže</a:t>
            </a:r>
            <a:r>
              <a:rPr lang="cs-CZ" altLang="cs-CZ" sz="2400" dirty="0"/>
              <a:t> (skvrny café-au-</a:t>
            </a:r>
            <a:r>
              <a:rPr lang="cs-CZ" altLang="cs-CZ" sz="2400" dirty="0" err="1"/>
              <a:t>lait</a:t>
            </a:r>
            <a:r>
              <a:rPr lang="cs-CZ" altLang="cs-CZ" sz="2400" dirty="0"/>
              <a:t>), </a:t>
            </a:r>
            <a:r>
              <a:rPr lang="cs-CZ" altLang="cs-CZ" sz="2400" b="1" dirty="0"/>
              <a:t>pigmentové </a:t>
            </a:r>
            <a:r>
              <a:rPr lang="cs-CZ" altLang="cs-CZ" sz="2400" b="1" dirty="0" err="1"/>
              <a:t>noduly</a:t>
            </a:r>
            <a:r>
              <a:rPr lang="cs-CZ" altLang="cs-CZ" sz="2400" b="1" dirty="0"/>
              <a:t> duhovky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Lischovy</a:t>
            </a:r>
            <a:r>
              <a:rPr lang="cs-CZ" altLang="cs-CZ" sz="2400" dirty="0"/>
              <a:t> uzlíky) </a:t>
            </a:r>
          </a:p>
          <a:p>
            <a:pPr>
              <a:lnSpc>
                <a:spcPct val="90000"/>
              </a:lnSpc>
            </a:pPr>
            <a:endParaRPr lang="cs-CZ" altLang="cs-CZ" sz="800" dirty="0"/>
          </a:p>
          <a:p>
            <a:pPr>
              <a:lnSpc>
                <a:spcPct val="90000"/>
              </a:lnSpc>
            </a:pPr>
            <a:r>
              <a:rPr lang="cs-CZ" altLang="cs-CZ" sz="2400" b="1" dirty="0"/>
              <a:t> u 3% pacientů</a:t>
            </a:r>
            <a:r>
              <a:rPr lang="cs-CZ" altLang="cs-CZ" sz="2400" dirty="0"/>
              <a:t> dochází k </a:t>
            </a:r>
            <a:r>
              <a:rPr lang="cs-CZ" altLang="cs-CZ" sz="2400" b="1" dirty="0"/>
              <a:t>malignímu zvratu</a:t>
            </a:r>
            <a:endParaRPr lang="cs-CZ" altLang="cs-CZ" sz="2400" dirty="0"/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 všichni mají rovněž zvýšené riziko vzniku jiných tumorů (gliomů, meningiomů, </a:t>
            </a:r>
            <a:r>
              <a:rPr lang="cs-CZ" altLang="cs-CZ" sz="2000" dirty="0" err="1"/>
              <a:t>feochromocytomů</a:t>
            </a:r>
            <a:r>
              <a:rPr lang="cs-CZ" altLang="cs-CZ" sz="2000" dirty="0"/>
              <a:t>)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9675081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9" name="Zástupný symbol pro obsah 3" descr="Obrázek6.jpg">
            <a:extLst>
              <a:ext uri="{FF2B5EF4-FFF2-40B4-BE49-F238E27FC236}">
                <a16:creationId xmlns:a16="http://schemas.microsoft.com/office/drawing/2014/main" id="{18258C4E-5AAD-4C44-8898-4A551E21B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b="12952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74BA5A-E3CB-7F4E-8D8F-3890FFA1D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Neurofibromatóza (typ I)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13699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BA7B955E-A628-C243-96B0-E168A35EF7F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ffectLst/>
              </a:rPr>
              <a:t>Maligní tumory</a:t>
            </a: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404B0EF1-25DA-5A49-8826-C9363A74EA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b="1" dirty="0"/>
              <a:t> Maligní nádor pochev periferních nervů (MPNST; maligní </a:t>
            </a:r>
            <a:r>
              <a:rPr lang="cs-CZ" altLang="cs-CZ" b="1" dirty="0" err="1"/>
              <a:t>Schwannom</a:t>
            </a:r>
            <a:r>
              <a:rPr lang="cs-CZ" altLang="cs-CZ" b="1" dirty="0"/>
              <a:t>, neurogenní sarkom)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u pacientů s NF1 nebo sporadicky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Dospělí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prognóza špatná (metastázy do plic, kostí…)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Mikroskopicky tvořený pleomorfními </a:t>
            </a:r>
            <a:r>
              <a:rPr lang="cs-CZ" altLang="cs-CZ" dirty="0" err="1"/>
              <a:t>vřetenitými</a:t>
            </a:r>
            <a:r>
              <a:rPr lang="cs-CZ" altLang="cs-CZ" dirty="0"/>
              <a:t> buňkami, fokálně  naznačené </a:t>
            </a:r>
            <a:r>
              <a:rPr lang="cs-CZ" altLang="cs-CZ" dirty="0" err="1"/>
              <a:t>palisádování</a:t>
            </a:r>
            <a:r>
              <a:rPr lang="cs-CZ" altLang="cs-CZ" dirty="0"/>
              <a:t> jader, bizarní jádra, hojné mitózy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6049357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Obrázek 3" descr="1MPNST2lepší_200x.jpg">
            <a:extLst>
              <a:ext uri="{FF2B5EF4-FFF2-40B4-BE49-F238E27FC236}">
                <a16:creationId xmlns:a16="http://schemas.microsoft.com/office/drawing/2014/main" id="{910E2243-D7DC-7D41-9AC9-0754453DD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3" b="1159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8F6AB877-73B7-C94D-B95D-D658A640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MPNST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38824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5946-B032-E84E-89FD-058D0ABE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Nádory autonomního nervového systému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78E40-1B03-E74A-98F1-84DCC8D3C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545648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77A47E62-B06D-2544-A89E-F2BE0D8DF94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Nádory parasympatiku</a:t>
            </a: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93D1E7A1-3756-654F-BC41-7F1609C22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3600" b="1" dirty="0" err="1"/>
              <a:t>Paragangliomy</a:t>
            </a:r>
            <a:r>
              <a:rPr lang="cs-CZ" altLang="cs-CZ" sz="3600" b="1" dirty="0"/>
              <a:t>, </a:t>
            </a:r>
            <a:r>
              <a:rPr lang="cs-CZ" altLang="cs-CZ" sz="3600" b="1" dirty="0" err="1"/>
              <a:t>chemodektomy</a:t>
            </a:r>
            <a:endParaRPr lang="cs-CZ" altLang="cs-CZ" sz="3600" b="1" dirty="0"/>
          </a:p>
          <a:p>
            <a:pPr>
              <a:lnSpc>
                <a:spcPct val="90000"/>
              </a:lnSpc>
            </a:pPr>
            <a:r>
              <a:rPr lang="cs-CZ" altLang="cs-CZ" sz="3200" dirty="0"/>
              <a:t>Vychází z </a:t>
            </a:r>
            <a:r>
              <a:rPr lang="cs-CZ" altLang="cs-CZ" sz="3200" dirty="0" err="1"/>
              <a:t>extraadrenálních</a:t>
            </a:r>
            <a:r>
              <a:rPr lang="cs-CZ" altLang="cs-CZ" sz="3200" dirty="0"/>
              <a:t> </a:t>
            </a:r>
            <a:r>
              <a:rPr lang="cs-CZ" altLang="cs-CZ" sz="3200" dirty="0" err="1"/>
              <a:t>paraganglií</a:t>
            </a:r>
            <a:endParaRPr lang="cs-CZ" altLang="cs-CZ" sz="3200" dirty="0"/>
          </a:p>
          <a:p>
            <a:pPr lvl="1"/>
            <a:r>
              <a:rPr lang="cs-CZ" altLang="cs-CZ" dirty="0" err="1"/>
              <a:t>jugulotympanická</a:t>
            </a:r>
            <a:r>
              <a:rPr lang="cs-CZ" altLang="cs-CZ" dirty="0"/>
              <a:t>, </a:t>
            </a:r>
            <a:r>
              <a:rPr lang="cs-CZ" altLang="cs-CZ" dirty="0" err="1"/>
              <a:t>vagální</a:t>
            </a:r>
            <a:r>
              <a:rPr lang="cs-CZ" altLang="cs-CZ" dirty="0"/>
              <a:t> tělíska, karotická tělíska, </a:t>
            </a:r>
            <a:r>
              <a:rPr lang="cs-CZ" altLang="cs-CZ" dirty="0" err="1"/>
              <a:t>laryngeální</a:t>
            </a:r>
            <a:r>
              <a:rPr lang="cs-CZ" altLang="cs-CZ" dirty="0"/>
              <a:t>, </a:t>
            </a:r>
            <a:r>
              <a:rPr lang="cs-CZ" altLang="cs-CZ" dirty="0" err="1"/>
              <a:t>aorticopulmonální</a:t>
            </a:r>
            <a:endParaRPr lang="cs-CZ" altLang="cs-CZ" sz="2000" dirty="0"/>
          </a:p>
          <a:p>
            <a:r>
              <a:rPr lang="cs-CZ" altLang="cs-CZ" sz="3200" dirty="0"/>
              <a:t>mikroskopicky:</a:t>
            </a:r>
          </a:p>
          <a:p>
            <a:pPr lvl="1"/>
            <a:r>
              <a:rPr lang="cs-CZ" altLang="cs-CZ" dirty="0"/>
              <a:t>Organoidní (alveolární) uspořádání</a:t>
            </a:r>
          </a:p>
          <a:p>
            <a:pPr lvl="2"/>
            <a:r>
              <a:rPr lang="cs-CZ" altLang="cs-CZ" b="1" dirty="0" err="1"/>
              <a:t>bb</a:t>
            </a:r>
            <a:r>
              <a:rPr lang="cs-CZ" altLang="cs-CZ" b="1" dirty="0"/>
              <a:t>. hlavní – </a:t>
            </a:r>
            <a:r>
              <a:rPr lang="cs-CZ" altLang="cs-CZ" b="1" dirty="0" err="1"/>
              <a:t>Zellbalen</a:t>
            </a:r>
            <a:endParaRPr lang="cs-CZ" altLang="cs-CZ" b="1" dirty="0"/>
          </a:p>
          <a:p>
            <a:pPr lvl="2"/>
            <a:r>
              <a:rPr lang="cs-CZ" altLang="cs-CZ" b="1" dirty="0" err="1"/>
              <a:t>bb</a:t>
            </a:r>
            <a:r>
              <a:rPr lang="cs-CZ" altLang="cs-CZ" b="1" dirty="0"/>
              <a:t>. vedlejší – </a:t>
            </a:r>
            <a:r>
              <a:rPr lang="cs-CZ" altLang="cs-CZ" b="1" dirty="0" err="1"/>
              <a:t>sustentákulární</a:t>
            </a:r>
            <a:endParaRPr lang="cs-CZ" altLang="cs-CZ" b="1" dirty="0"/>
          </a:p>
          <a:p>
            <a:pPr lvl="1"/>
            <a:r>
              <a:rPr lang="cs-CZ" altLang="cs-CZ" dirty="0"/>
              <a:t>jemná septa bohatě </a:t>
            </a:r>
            <a:r>
              <a:rPr lang="cs-CZ" altLang="cs-CZ" dirty="0" err="1"/>
              <a:t>vaskularizovaná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1322286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Zástupný symbol pro obsah 6" descr="paragangliom, 200ax.jpg">
            <a:extLst>
              <a:ext uri="{FF2B5EF4-FFF2-40B4-BE49-F238E27FC236}">
                <a16:creationId xmlns:a16="http://schemas.microsoft.com/office/drawing/2014/main" id="{D4D609D6-A75D-BA48-8AE1-A909C501C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2" b="98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506" name="Rectangle 2">
            <a:extLst>
              <a:ext uri="{FF2B5EF4-FFF2-40B4-BE49-F238E27FC236}">
                <a16:creationId xmlns:a16="http://schemas.microsoft.com/office/drawing/2014/main" id="{FF44BC14-3539-E041-97B6-9A5CCEC63F2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Paragangliom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40587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4" descr="paragangliom, 400x.jpg">
            <a:extLst>
              <a:ext uri="{FF2B5EF4-FFF2-40B4-BE49-F238E27FC236}">
                <a16:creationId xmlns:a16="http://schemas.microsoft.com/office/drawing/2014/main" id="{915C8034-A224-0148-AEE8-AF4CA0BF0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4" b="16015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DD01F7-C857-E445-8FB1-99D9D941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600" dirty="0" err="1"/>
              <a:t>Paragangliom</a:t>
            </a:r>
            <a:endParaRPr lang="en-US" sz="3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7">
            <a:extLst>
              <a:ext uri="{FF2B5EF4-FFF2-40B4-BE49-F238E27FC236}">
                <a16:creationId xmlns:a16="http://schemas.microsoft.com/office/drawing/2014/main" id="{019D3DEA-BFE7-7648-BFD0-F65D9B2D4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6" y="369134"/>
            <a:ext cx="3000375" cy="708025"/>
          </a:xfrm>
          <a:prstGeom prst="rect">
            <a:avLst/>
          </a:prstGeom>
          <a:solidFill>
            <a:srgbClr val="FFFFFF">
              <a:alpha val="6784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buFontTx/>
              <a:buAutoNum type="arabicPlain"/>
              <a:defRPr/>
            </a:pPr>
            <a:r>
              <a:rPr lang="cs-CZ" sz="2000" dirty="0" err="1"/>
              <a:t>Zellbalen</a:t>
            </a:r>
            <a:endParaRPr lang="cs-CZ" sz="2000" dirty="0"/>
          </a:p>
          <a:p>
            <a:pPr marL="457200" indent="-457200">
              <a:buFontTx/>
              <a:buAutoNum type="arabicPlain"/>
              <a:defRPr/>
            </a:pPr>
            <a:r>
              <a:rPr lang="cs-CZ" sz="2000" dirty="0" err="1"/>
              <a:t>Sustentákulární</a:t>
            </a:r>
            <a:r>
              <a:rPr lang="cs-CZ" sz="2000" dirty="0"/>
              <a:t> bb.</a:t>
            </a:r>
          </a:p>
        </p:txBody>
      </p:sp>
      <p:sp>
        <p:nvSpPr>
          <p:cNvPr id="12" name="Elipsa 7">
            <a:extLst>
              <a:ext uri="{FF2B5EF4-FFF2-40B4-BE49-F238E27FC236}">
                <a16:creationId xmlns:a16="http://schemas.microsoft.com/office/drawing/2014/main" id="{BD706FE7-C5B8-FD4C-948C-4915BA71BDC2}"/>
              </a:ext>
            </a:extLst>
          </p:cNvPr>
          <p:cNvSpPr/>
          <p:nvPr/>
        </p:nvSpPr>
        <p:spPr bwMode="auto">
          <a:xfrm>
            <a:off x="9601200" y="2746065"/>
            <a:ext cx="1402080" cy="682915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cs-CZ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blouk 11">
            <a:extLst>
              <a:ext uri="{FF2B5EF4-FFF2-40B4-BE49-F238E27FC236}">
                <a16:creationId xmlns:a16="http://schemas.microsoft.com/office/drawing/2014/main" id="{326B9976-9CDF-E64F-867F-9DEFE89E7A53}"/>
              </a:ext>
            </a:extLst>
          </p:cNvPr>
          <p:cNvSpPr/>
          <p:nvPr/>
        </p:nvSpPr>
        <p:spPr bwMode="auto">
          <a:xfrm rot="15212523" flipH="1">
            <a:off x="9807996" y="1939120"/>
            <a:ext cx="1323768" cy="2246860"/>
          </a:xfrm>
          <a:prstGeom prst="arc">
            <a:avLst>
              <a:gd name="adj1" fmla="val 15601640"/>
              <a:gd name="adj2" fmla="val 1706884"/>
            </a:avLst>
          </a:prstGeom>
          <a:noFill/>
          <a:ln w="79375" cap="flat" cmpd="sng" algn="ctr">
            <a:solidFill>
              <a:schemeClr val="accent4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E664529A-BC38-F040-AE89-E6B3805EE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093" y="2306936"/>
            <a:ext cx="357187" cy="400050"/>
          </a:xfrm>
          <a:prstGeom prst="rect">
            <a:avLst/>
          </a:prstGeom>
          <a:solidFill>
            <a:srgbClr val="FFFFFF">
              <a:alpha val="6784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1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60D096D0-F134-874C-A5CC-0A9EAA635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6345" y="3618238"/>
            <a:ext cx="357187" cy="400050"/>
          </a:xfrm>
          <a:prstGeom prst="rect">
            <a:avLst/>
          </a:prstGeom>
          <a:solidFill>
            <a:srgbClr val="FFFFFF">
              <a:alpha val="6784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837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5837B30C-CB08-4149-9AED-651F02D61F8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/>
              <a:t>Nádory </a:t>
            </a:r>
            <a:r>
              <a:rPr lang="cs-CZ" sz="3600" dirty="0" err="1"/>
              <a:t>sympatikoadrenálního</a:t>
            </a:r>
            <a:r>
              <a:rPr lang="cs-CZ" sz="3600" dirty="0"/>
              <a:t> systému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910D1590-B9A1-4B4D-ABDE-06F19C62F5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 dirty="0"/>
              <a:t> </a:t>
            </a:r>
            <a:r>
              <a:rPr lang="cs-CZ" altLang="cs-CZ" b="1" dirty="0" err="1"/>
              <a:t>Paragangliomy</a:t>
            </a:r>
            <a:endParaRPr lang="cs-CZ" altLang="cs-CZ" b="1" dirty="0"/>
          </a:p>
          <a:p>
            <a:pPr>
              <a:lnSpc>
                <a:spcPct val="90000"/>
              </a:lnSpc>
            </a:pPr>
            <a:endParaRPr lang="cs-CZ" altLang="cs-CZ" sz="1000" b="1" dirty="0"/>
          </a:p>
          <a:p>
            <a:pPr>
              <a:lnSpc>
                <a:spcPct val="90000"/>
              </a:lnSpc>
            </a:pPr>
            <a:r>
              <a:rPr lang="cs-CZ" altLang="cs-CZ" b="1" dirty="0"/>
              <a:t> </a:t>
            </a:r>
            <a:r>
              <a:rPr lang="cs-CZ" altLang="cs-CZ" b="1" dirty="0" err="1"/>
              <a:t>Feochromocytom</a:t>
            </a:r>
            <a:endParaRPr lang="cs-CZ" altLang="cs-CZ" b="1" dirty="0"/>
          </a:p>
          <a:p>
            <a:pPr lvl="1"/>
            <a:r>
              <a:rPr lang="cs-CZ" altLang="cs-CZ" dirty="0"/>
              <a:t>adrenální medulární </a:t>
            </a:r>
            <a:r>
              <a:rPr lang="cs-CZ" altLang="cs-CZ" dirty="0" err="1"/>
              <a:t>paragangliom</a:t>
            </a:r>
            <a:r>
              <a:rPr lang="cs-CZ" altLang="cs-CZ" dirty="0"/>
              <a:t> s produkcí katecholaminů (viz. praktikum PSP4)</a:t>
            </a:r>
          </a:p>
          <a:p>
            <a:pPr>
              <a:lnSpc>
                <a:spcPct val="90000"/>
              </a:lnSpc>
            </a:pPr>
            <a:endParaRPr lang="cs-CZ" altLang="cs-CZ" sz="1000" b="1" dirty="0"/>
          </a:p>
          <a:p>
            <a:pPr>
              <a:lnSpc>
                <a:spcPct val="90000"/>
              </a:lnSpc>
            </a:pPr>
            <a:r>
              <a:rPr lang="cs-CZ" altLang="cs-CZ" b="1" dirty="0"/>
              <a:t> Neuroblastom → </a:t>
            </a:r>
            <a:r>
              <a:rPr lang="cs-CZ" altLang="cs-CZ" b="1" dirty="0" err="1"/>
              <a:t>ganglioneuroblastom</a:t>
            </a:r>
            <a:r>
              <a:rPr lang="cs-CZ" altLang="cs-CZ" b="1" dirty="0"/>
              <a:t>→ </a:t>
            </a:r>
            <a:r>
              <a:rPr lang="cs-CZ" altLang="cs-CZ" b="1" dirty="0" err="1"/>
              <a:t>ganglioneurom</a:t>
            </a:r>
            <a:endParaRPr lang="cs-CZ" altLang="cs-CZ" b="1" dirty="0"/>
          </a:p>
          <a:p>
            <a:pPr lvl="1">
              <a:lnSpc>
                <a:spcPct val="90000"/>
              </a:lnSpc>
              <a:buFont typeface="Wingdings" pitchFamily="2" charset="2"/>
              <a:buChar char=""/>
            </a:pPr>
            <a:r>
              <a:rPr lang="cs-CZ" altLang="cs-CZ" dirty="0"/>
              <a:t> spontánní anebo CHT-indukovaná maturace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někdy  spontánní regrese tumoru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prognóza různá (záleží na klinickém stádiu a věku pacienta) </a:t>
            </a:r>
          </a:p>
        </p:txBody>
      </p:sp>
    </p:spTree>
    <p:extLst>
      <p:ext uri="{BB962C8B-B14F-4D97-AF65-F5344CB8AC3E}">
        <p14:creationId xmlns:p14="http://schemas.microsoft.com/office/powerpoint/2010/main" val="2090521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728A3-B45D-4D4C-8E29-EBD8CE84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Ischemie mozku - fokální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92884-0FDE-EE49-8E56-5CB271A4D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x-none" dirty="0">
                <a:solidFill>
                  <a:srgbClr val="C00000"/>
                </a:solidFill>
              </a:rPr>
              <a:t>Infarkt mozku </a:t>
            </a:r>
            <a:r>
              <a:rPr lang="x-none" dirty="0"/>
              <a:t>(encephalomalacie)</a:t>
            </a:r>
          </a:p>
          <a:p>
            <a:pPr lvl="1"/>
            <a:r>
              <a:rPr lang="x-none" dirty="0"/>
              <a:t>Embolie</a:t>
            </a:r>
          </a:p>
          <a:p>
            <a:pPr lvl="1"/>
            <a:r>
              <a:rPr lang="x-none" dirty="0"/>
              <a:t>Trombóza</a:t>
            </a:r>
          </a:p>
          <a:p>
            <a:pPr lvl="1"/>
            <a:r>
              <a:rPr lang="x-none" dirty="0"/>
              <a:t>Vaskulitida</a:t>
            </a:r>
          </a:p>
          <a:p>
            <a:r>
              <a:rPr lang="x-none" dirty="0"/>
              <a:t>Nehemoragický infarkt – okluze cévy</a:t>
            </a:r>
          </a:p>
          <a:p>
            <a:r>
              <a:rPr lang="x-none" dirty="0"/>
              <a:t>Hemoragický infarkt – sekundární prokrvácení při ruptuře cévy</a:t>
            </a:r>
          </a:p>
          <a:p>
            <a:pPr marL="0" indent="0">
              <a:buNone/>
            </a:pPr>
            <a:endParaRPr lang="x-none" dirty="0"/>
          </a:p>
          <a:p>
            <a:r>
              <a:rPr lang="x-none" dirty="0"/>
              <a:t>Přechodná symptomatická ischemie –</a:t>
            </a:r>
            <a:r>
              <a:rPr lang="x-none" b="1" dirty="0">
                <a:solidFill>
                  <a:srgbClr val="0070C0"/>
                </a:solidFill>
              </a:rPr>
              <a:t> TIA </a:t>
            </a:r>
            <a:r>
              <a:rPr lang="x-none" dirty="0"/>
              <a:t>(tranzitorní ischemická ataka) – do 24 hodin dochází k ústupu symptomů, </a:t>
            </a:r>
            <a:r>
              <a:rPr lang="x-none" dirty="0">
                <a:solidFill>
                  <a:srgbClr val="C00000"/>
                </a:solidFill>
              </a:rPr>
              <a:t>nedochází k rozvoji nekrózy </a:t>
            </a:r>
            <a:r>
              <a:rPr lang="x-none" dirty="0"/>
              <a:t>– “předinfarktový stav” – nutno došetřit klinicky!</a:t>
            </a:r>
          </a:p>
        </p:txBody>
      </p:sp>
    </p:spTree>
    <p:extLst>
      <p:ext uri="{BB962C8B-B14F-4D97-AF65-F5344CB8AC3E}">
        <p14:creationId xmlns:p14="http://schemas.microsoft.com/office/powerpoint/2010/main" val="266359045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A47E6D1C-27D8-7848-8D68-9A86582B444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Neuroblastom</a:t>
            </a:r>
          </a:p>
        </p:txBody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A898C863-A983-A24E-9BDC-DE7013DCD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 dirty="0">
                <a:solidFill>
                  <a:srgbClr val="C00000"/>
                </a:solidFill>
              </a:rPr>
              <a:t>Nejčastější extrakraniální solidní tumor dětského věku</a:t>
            </a:r>
          </a:p>
          <a:p>
            <a:pPr>
              <a:lnSpc>
                <a:spcPct val="90000"/>
              </a:lnSpc>
            </a:pPr>
            <a:endParaRPr lang="cs-CZ" altLang="cs-CZ" sz="1000" dirty="0"/>
          </a:p>
          <a:p>
            <a:pPr>
              <a:lnSpc>
                <a:spcPct val="90000"/>
              </a:lnSpc>
            </a:pPr>
            <a:r>
              <a:rPr lang="cs-CZ" altLang="cs-CZ" dirty="0"/>
              <a:t>Většinou sporadický výskyt, v 1% zárodečná mutace </a:t>
            </a:r>
            <a:r>
              <a:rPr lang="cs-CZ" altLang="cs-CZ" i="1" dirty="0"/>
              <a:t>ALK</a:t>
            </a:r>
            <a:r>
              <a:rPr lang="cs-CZ" altLang="cs-CZ" dirty="0"/>
              <a:t> genu</a:t>
            </a:r>
          </a:p>
          <a:p>
            <a:pPr>
              <a:lnSpc>
                <a:spcPct val="90000"/>
              </a:lnSpc>
            </a:pPr>
            <a:endParaRPr lang="cs-CZ" altLang="cs-CZ" sz="1000" dirty="0"/>
          </a:p>
          <a:p>
            <a:pPr>
              <a:lnSpc>
                <a:spcPct val="90000"/>
              </a:lnSpc>
            </a:pPr>
            <a:r>
              <a:rPr lang="cs-CZ" altLang="cs-CZ" b="1" dirty="0"/>
              <a:t>Nejčastěji ve dřeni nadledvin a sympatických gangliích </a:t>
            </a:r>
            <a:r>
              <a:rPr lang="cs-CZ" altLang="cs-CZ" b="1" dirty="0" err="1"/>
              <a:t>paravertebrálně</a:t>
            </a:r>
            <a:endParaRPr lang="cs-CZ" altLang="cs-CZ" b="1" dirty="0"/>
          </a:p>
          <a:p>
            <a:pPr>
              <a:lnSpc>
                <a:spcPct val="90000"/>
              </a:lnSpc>
            </a:pPr>
            <a:endParaRPr lang="cs-CZ" altLang="cs-CZ" sz="1000" dirty="0"/>
          </a:p>
          <a:p>
            <a:pPr>
              <a:lnSpc>
                <a:spcPct val="90000"/>
              </a:lnSpc>
            </a:pPr>
            <a:r>
              <a:rPr lang="cs-CZ" altLang="cs-CZ" dirty="0"/>
              <a:t>Velké tumory jsou na řezu </a:t>
            </a:r>
            <a:r>
              <a:rPr lang="cs-CZ" altLang="cs-CZ" dirty="0" err="1"/>
              <a:t>prokrvácené</a:t>
            </a:r>
            <a:r>
              <a:rPr lang="cs-CZ" altLang="cs-CZ" dirty="0"/>
              <a:t>, částečně nekrotické</a:t>
            </a:r>
            <a:endParaRPr lang="cs-CZ" altLang="cs-CZ" sz="2800" dirty="0"/>
          </a:p>
          <a:p>
            <a:pPr lvl="2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90921049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9C1AF7AE-28DD-BA4A-8A3A-21639A9AB67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Neuroblastom</a:t>
            </a: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61BE15A9-6DBC-5742-9B0B-AA2831A20C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3600" dirty="0"/>
              <a:t> mikroskopicky: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malé primitivní okrouhlé buňky s tmavými jádry („malé modré </a:t>
            </a:r>
            <a:r>
              <a:rPr lang="cs-CZ" altLang="cs-CZ" dirty="0" err="1"/>
              <a:t>bb</a:t>
            </a:r>
            <a:r>
              <a:rPr lang="cs-CZ" altLang="cs-CZ" dirty="0"/>
              <a:t>.“)</a:t>
            </a:r>
            <a:endParaRPr lang="cs-CZ" altLang="cs-CZ" sz="900" dirty="0"/>
          </a:p>
          <a:p>
            <a:pPr lvl="1">
              <a:lnSpc>
                <a:spcPct val="90000"/>
              </a:lnSpc>
            </a:pPr>
            <a:r>
              <a:rPr lang="cs-CZ" altLang="cs-CZ" dirty="0"/>
              <a:t>extracelulární matrix tvořena </a:t>
            </a:r>
            <a:r>
              <a:rPr lang="cs-CZ" altLang="cs-CZ" dirty="0" err="1"/>
              <a:t>neuropilem</a:t>
            </a:r>
            <a:r>
              <a:rPr lang="cs-CZ" altLang="cs-CZ" dirty="0"/>
              <a:t> (světle eozinofilní fibrilární stroma)</a:t>
            </a:r>
            <a:endParaRPr lang="cs-CZ" altLang="cs-CZ" sz="900" dirty="0"/>
          </a:p>
          <a:p>
            <a:pPr lvl="1">
              <a:lnSpc>
                <a:spcPct val="90000"/>
              </a:lnSpc>
            </a:pPr>
            <a:r>
              <a:rPr lang="cs-CZ" altLang="cs-CZ" dirty="0" err="1"/>
              <a:t>Homer-Wrightovy</a:t>
            </a:r>
            <a:r>
              <a:rPr lang="cs-CZ" altLang="cs-CZ" dirty="0"/>
              <a:t> rozety</a:t>
            </a:r>
          </a:p>
          <a:p>
            <a:pPr lvl="2">
              <a:lnSpc>
                <a:spcPct val="90000"/>
              </a:lnSpc>
            </a:pPr>
            <a:r>
              <a:rPr lang="cs-CZ" altLang="cs-CZ" dirty="0"/>
              <a:t> koncentricky uspořádané buňky, v centru </a:t>
            </a:r>
            <a:r>
              <a:rPr lang="cs-CZ" altLang="cs-CZ" dirty="0" err="1"/>
              <a:t>neuropil</a:t>
            </a:r>
            <a:endParaRPr lang="cs-CZ" altLang="cs-CZ" sz="900" dirty="0"/>
          </a:p>
          <a:p>
            <a:pPr lvl="1">
              <a:lnSpc>
                <a:spcPct val="90000"/>
              </a:lnSpc>
            </a:pPr>
            <a:r>
              <a:rPr lang="cs-CZ" altLang="cs-CZ" dirty="0"/>
              <a:t> často početné mitózy, nekrózy, </a:t>
            </a:r>
            <a:r>
              <a:rPr lang="cs-CZ" altLang="cs-CZ" dirty="0" err="1"/>
              <a:t>karyorexe</a:t>
            </a:r>
            <a:endParaRPr lang="cs-CZ" altLang="cs-CZ" dirty="0"/>
          </a:p>
          <a:p>
            <a:pPr lvl="2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dirty="0"/>
          </a:p>
          <a:p>
            <a:pPr lvl="2">
              <a:lnSpc>
                <a:spcPct val="90000"/>
              </a:lnSpc>
            </a:pPr>
            <a:endParaRPr lang="cs-CZ" altLang="cs-CZ" sz="2800" dirty="0"/>
          </a:p>
          <a:p>
            <a:pPr lvl="2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809470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00" name="Rectangle 4">
            <a:extLst>
              <a:ext uri="{FF2B5EF4-FFF2-40B4-BE49-F238E27FC236}">
                <a16:creationId xmlns:a16="http://schemas.microsoft.com/office/drawing/2014/main" id="{9ACE2BB7-F713-4E49-AC00-87939136A49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Neuroblastom</a:t>
            </a:r>
          </a:p>
        </p:txBody>
      </p:sp>
      <p:grpSp>
        <p:nvGrpSpPr>
          <p:cNvPr id="133123" name="Skupina 6">
            <a:extLst>
              <a:ext uri="{FF2B5EF4-FFF2-40B4-BE49-F238E27FC236}">
                <a16:creationId xmlns:a16="http://schemas.microsoft.com/office/drawing/2014/main" id="{37C02928-3426-564E-958A-C844BAC36DB3}"/>
              </a:ext>
            </a:extLst>
          </p:cNvPr>
          <p:cNvGrpSpPr>
            <a:grpSpLocks/>
          </p:cNvGrpSpPr>
          <p:nvPr/>
        </p:nvGrpSpPr>
        <p:grpSpPr bwMode="auto">
          <a:xfrm>
            <a:off x="339315" y="0"/>
            <a:ext cx="11852685" cy="6858000"/>
            <a:chOff x="-508643" y="1622675"/>
            <a:chExt cx="7249077" cy="4896464"/>
          </a:xfrm>
        </p:grpSpPr>
        <p:pic>
          <p:nvPicPr>
            <p:cNvPr id="133124" name="Obrázek 4" descr="neuroblastom makro.jpg">
              <a:extLst>
                <a:ext uri="{FF2B5EF4-FFF2-40B4-BE49-F238E27FC236}">
                  <a16:creationId xmlns:a16="http://schemas.microsoft.com/office/drawing/2014/main" id="{2261AF90-E536-CF46-9B34-E756941E8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566" y="1622675"/>
              <a:ext cx="4336868" cy="489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B95901C-D2A7-5A4B-917C-56B2D760E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08643" y="3179728"/>
              <a:ext cx="2850167" cy="769110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  <a:defRPr/>
              </a:pPr>
              <a:r>
                <a:rPr lang="cs-CZ" sz="3200" dirty="0" err="1"/>
                <a:t>Prokrvácený</a:t>
              </a:r>
              <a:r>
                <a:rPr lang="cs-CZ" sz="3200" dirty="0"/>
                <a:t>, nekrotický tumor levé nadledviny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954893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Obrázek 7" descr="neuroblastom mikro.jpg">
            <a:extLst>
              <a:ext uri="{FF2B5EF4-FFF2-40B4-BE49-F238E27FC236}">
                <a16:creationId xmlns:a16="http://schemas.microsoft.com/office/drawing/2014/main" id="{61A52336-7A10-6A47-A2DE-3AE3896901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5" b="1261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700" name="Rectangle 4">
            <a:extLst>
              <a:ext uri="{FF2B5EF4-FFF2-40B4-BE49-F238E27FC236}">
                <a16:creationId xmlns:a16="http://schemas.microsoft.com/office/drawing/2014/main" id="{A4B4EA35-CBE7-8B44-AF06-A06A0E39015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Neuroblastom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85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ADD8F-83F2-394E-BE2B-7D15E073D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>
                <a:solidFill>
                  <a:srgbClr val="00B0F0"/>
                </a:solidFill>
              </a:rPr>
              <a:t>Encefalomalacie</a:t>
            </a:r>
            <a:r>
              <a:rPr lang="cs-CZ" altLang="cs-CZ" b="1" dirty="0">
                <a:solidFill>
                  <a:srgbClr val="00B0F0"/>
                </a:solidFill>
              </a:rPr>
              <a:t> </a:t>
            </a:r>
            <a:br>
              <a:rPr lang="cs-CZ" altLang="cs-CZ" b="1" dirty="0">
                <a:solidFill>
                  <a:srgbClr val="00B0F0"/>
                </a:solidFill>
              </a:rPr>
            </a:br>
            <a:r>
              <a:rPr lang="cs-CZ" altLang="cs-CZ" b="1" dirty="0">
                <a:solidFill>
                  <a:srgbClr val="00B0F0"/>
                </a:solidFill>
              </a:rPr>
              <a:t>(infarkt mozku)</a:t>
            </a:r>
            <a:endParaRPr lang="x-none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C1CAF-8F6A-C843-97FF-5BA0DA4B2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x-none" dirty="0">
                <a:solidFill>
                  <a:srgbClr val="C00000"/>
                </a:solidFill>
              </a:rPr>
              <a:t>Kolikvační nekróza</a:t>
            </a:r>
          </a:p>
          <a:p>
            <a:r>
              <a:rPr lang="cs-CZ" altLang="cs-CZ" dirty="0"/>
              <a:t>Mikroskopický obraz:</a:t>
            </a:r>
          </a:p>
          <a:p>
            <a:pPr lvl="1"/>
            <a:r>
              <a:rPr lang="cs-CZ" altLang="cs-CZ" dirty="0"/>
              <a:t> ischémie neuronů </a:t>
            </a:r>
          </a:p>
          <a:p>
            <a:pPr lvl="2"/>
            <a:r>
              <a:rPr lang="cs-CZ" altLang="cs-CZ" sz="2200" dirty="0"/>
              <a:t> ztráta bazofilie cytoplazmy, ztráta barvitelnosti chromatinu (červené neurony)</a:t>
            </a:r>
          </a:p>
          <a:p>
            <a:pPr lvl="1"/>
            <a:r>
              <a:rPr lang="cs-CZ" altLang="cs-CZ" dirty="0"/>
              <a:t> zduření endotelu a </a:t>
            </a:r>
            <a:r>
              <a:rPr lang="cs-CZ" altLang="cs-CZ" dirty="0" err="1"/>
              <a:t>gliálních</a:t>
            </a:r>
            <a:r>
              <a:rPr lang="cs-CZ" altLang="cs-CZ" dirty="0"/>
              <a:t> </a:t>
            </a:r>
            <a:r>
              <a:rPr lang="cs-CZ" altLang="cs-CZ" dirty="0" err="1"/>
              <a:t>bb</a:t>
            </a:r>
            <a:r>
              <a:rPr lang="cs-CZ" altLang="cs-CZ" dirty="0"/>
              <a:t> (hl. astrocytů)</a:t>
            </a:r>
          </a:p>
          <a:p>
            <a:pPr lvl="1"/>
            <a:r>
              <a:rPr lang="cs-CZ" altLang="cs-CZ" dirty="0"/>
              <a:t> rozpad myelinových vláken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exudace</a:t>
            </a:r>
            <a:r>
              <a:rPr lang="cs-CZ" altLang="cs-CZ" dirty="0"/>
              <a:t> </a:t>
            </a:r>
            <a:r>
              <a:rPr lang="cs-CZ" altLang="cs-CZ" dirty="0" err="1"/>
              <a:t>neutrofilů</a:t>
            </a:r>
            <a:r>
              <a:rPr lang="cs-CZ" altLang="cs-CZ" dirty="0"/>
              <a:t> a</a:t>
            </a:r>
            <a:r>
              <a:rPr lang="cs-CZ" altLang="cs-CZ" dirty="0">
                <a:cs typeface="Times New Roman" panose="02020603050405020304" pitchFamily="18" charset="0"/>
              </a:rPr>
              <a:t> </a:t>
            </a:r>
            <a:r>
              <a:rPr lang="cs-CZ" altLang="cs-CZ" dirty="0"/>
              <a:t>makrofágů</a:t>
            </a:r>
          </a:p>
          <a:p>
            <a:pPr lvl="2"/>
            <a:r>
              <a:rPr lang="cs-CZ" altLang="cs-CZ" sz="2200" dirty="0"/>
              <a:t> fagocytují lipidy z rozpadlé tkáně </a:t>
            </a:r>
            <a:r>
              <a:rPr lang="cs-CZ" altLang="cs-CZ" sz="2200" dirty="0">
                <a:solidFill>
                  <a:srgbClr val="C00000"/>
                </a:solidFill>
              </a:rPr>
              <a:t>(zrnéčkové </a:t>
            </a:r>
            <a:r>
              <a:rPr lang="cs-CZ" altLang="cs-CZ" sz="2200" dirty="0" err="1">
                <a:solidFill>
                  <a:srgbClr val="C00000"/>
                </a:solidFill>
              </a:rPr>
              <a:t>bb</a:t>
            </a:r>
            <a:r>
              <a:rPr lang="cs-CZ" altLang="cs-CZ" sz="2200" dirty="0">
                <a:solidFill>
                  <a:srgbClr val="C00000"/>
                </a:solidFill>
              </a:rPr>
              <a:t>.)</a:t>
            </a:r>
          </a:p>
          <a:p>
            <a:pPr lvl="2"/>
            <a:endParaRPr lang="cs-CZ" altLang="cs-CZ" sz="800" dirty="0"/>
          </a:p>
          <a:p>
            <a:pPr lvl="1"/>
            <a:r>
              <a:rPr lang="cs-CZ" altLang="cs-CZ" dirty="0"/>
              <a:t> </a:t>
            </a:r>
            <a:r>
              <a:rPr lang="cs-CZ" altLang="cs-CZ" dirty="0" err="1">
                <a:solidFill>
                  <a:srgbClr val="C00000"/>
                </a:solidFill>
              </a:rPr>
              <a:t>postmalatická</a:t>
            </a:r>
            <a:r>
              <a:rPr lang="cs-CZ" altLang="cs-CZ" dirty="0">
                <a:solidFill>
                  <a:srgbClr val="C00000"/>
                </a:solidFill>
              </a:rPr>
              <a:t> </a:t>
            </a:r>
            <a:r>
              <a:rPr lang="cs-CZ" altLang="cs-CZ" dirty="0" err="1">
                <a:solidFill>
                  <a:srgbClr val="C00000"/>
                </a:solidFill>
              </a:rPr>
              <a:t>pseudocysta</a:t>
            </a:r>
            <a:endParaRPr lang="cs-CZ" altLang="cs-CZ" dirty="0">
              <a:solidFill>
                <a:srgbClr val="C00000"/>
              </a:solidFill>
            </a:endParaRPr>
          </a:p>
          <a:p>
            <a:pPr lvl="2"/>
            <a:r>
              <a:rPr lang="cs-CZ" altLang="cs-CZ" sz="2200" dirty="0"/>
              <a:t> dutina vyplněná čirou tekutinou</a:t>
            </a:r>
          </a:p>
          <a:p>
            <a:pPr lvl="2"/>
            <a:r>
              <a:rPr lang="cs-CZ" altLang="cs-CZ" sz="2200" dirty="0"/>
              <a:t> stěna tvořena </a:t>
            </a:r>
            <a:r>
              <a:rPr lang="cs-CZ" altLang="cs-CZ" sz="2200" dirty="0" err="1"/>
              <a:t>gliózou</a:t>
            </a:r>
            <a:r>
              <a:rPr lang="cs-CZ" altLang="cs-CZ" sz="2200" dirty="0"/>
              <a:t> a </a:t>
            </a:r>
            <a:r>
              <a:rPr lang="cs-CZ" altLang="cs-CZ" sz="2200" dirty="0" err="1"/>
              <a:t>zrnečkovými</a:t>
            </a:r>
            <a:r>
              <a:rPr lang="cs-CZ" altLang="cs-CZ" sz="2200" dirty="0"/>
              <a:t> buňkami</a:t>
            </a:r>
          </a:p>
          <a:p>
            <a:endParaRPr lang="x-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8E8891-80C5-9646-88E1-F84EFA6D6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0"/>
            <a:ext cx="4876799" cy="324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94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853777C2-50DD-964B-8DD8-657F0049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effectLst/>
              </a:rPr>
              <a:t>Encefalomalacie</a:t>
            </a:r>
            <a:r>
              <a:rPr lang="cs-CZ" altLang="cs-CZ" dirty="0">
                <a:effectLst/>
              </a:rPr>
              <a:t> (infarkt mozku)</a:t>
            </a:r>
            <a:endParaRPr lang="cs-CZ" altLang="cs-CZ" sz="3200" dirty="0"/>
          </a:p>
        </p:txBody>
      </p:sp>
      <p:pic>
        <p:nvPicPr>
          <p:cNvPr id="15363" name="Zástupný symbol pro obsah 3" descr="encefalomalácie.jpg">
            <a:extLst>
              <a:ext uri="{FF2B5EF4-FFF2-40B4-BE49-F238E27FC236}">
                <a16:creationId xmlns:a16="http://schemas.microsoft.com/office/drawing/2014/main" id="{A94D90F5-CC54-A848-B837-FF9A7008A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0" r="4309"/>
          <a:stretch>
            <a:fillRect/>
          </a:stretch>
        </p:blipFill>
        <p:spPr>
          <a:xfrm>
            <a:off x="367030" y="1724025"/>
            <a:ext cx="7404100" cy="4768850"/>
          </a:xfrm>
        </p:spPr>
      </p:pic>
      <p:sp>
        <p:nvSpPr>
          <p:cNvPr id="5" name="Volný tvar 4">
            <a:extLst>
              <a:ext uri="{FF2B5EF4-FFF2-40B4-BE49-F238E27FC236}">
                <a16:creationId xmlns:a16="http://schemas.microsoft.com/office/drawing/2014/main" id="{9964D53F-D461-3443-8560-7A859BC48ECE}"/>
              </a:ext>
            </a:extLst>
          </p:cNvPr>
          <p:cNvSpPr/>
          <p:nvPr/>
        </p:nvSpPr>
        <p:spPr>
          <a:xfrm rot="20252151">
            <a:off x="2206309" y="4305301"/>
            <a:ext cx="1506537" cy="1430337"/>
          </a:xfrm>
          <a:custGeom>
            <a:avLst/>
            <a:gdLst>
              <a:gd name="connsiteX0" fmla="*/ 300513 w 2022668"/>
              <a:gd name="connsiteY0" fmla="*/ 1498610 h 1772439"/>
              <a:gd name="connsiteX1" fmla="*/ 253012 w 2022668"/>
              <a:gd name="connsiteY1" fmla="*/ 1451108 h 1772439"/>
              <a:gd name="connsiteX2" fmla="*/ 134259 w 2022668"/>
              <a:gd name="connsiteY2" fmla="*/ 1391732 h 1772439"/>
              <a:gd name="connsiteX3" fmla="*/ 110508 w 2022668"/>
              <a:gd name="connsiteY3" fmla="*/ 1332355 h 1772439"/>
              <a:gd name="connsiteX4" fmla="*/ 74882 w 2022668"/>
              <a:gd name="connsiteY4" fmla="*/ 1308604 h 1772439"/>
              <a:gd name="connsiteX5" fmla="*/ 39256 w 2022668"/>
              <a:gd name="connsiteY5" fmla="*/ 1272978 h 1772439"/>
              <a:gd name="connsiteX6" fmla="*/ 15506 w 2022668"/>
              <a:gd name="connsiteY6" fmla="*/ 1225477 h 1772439"/>
              <a:gd name="connsiteX7" fmla="*/ 15506 w 2022668"/>
              <a:gd name="connsiteY7" fmla="*/ 1071098 h 1772439"/>
              <a:gd name="connsiteX8" fmla="*/ 39256 w 2022668"/>
              <a:gd name="connsiteY8" fmla="*/ 809841 h 1772439"/>
              <a:gd name="connsiteX9" fmla="*/ 63007 w 2022668"/>
              <a:gd name="connsiteY9" fmla="*/ 619836 h 1772439"/>
              <a:gd name="connsiteX10" fmla="*/ 86758 w 2022668"/>
              <a:gd name="connsiteY10" fmla="*/ 548584 h 1772439"/>
              <a:gd name="connsiteX11" fmla="*/ 181760 w 2022668"/>
              <a:gd name="connsiteY11" fmla="*/ 489207 h 1772439"/>
              <a:gd name="connsiteX12" fmla="*/ 193635 w 2022668"/>
              <a:gd name="connsiteY12" fmla="*/ 453581 h 1772439"/>
              <a:gd name="connsiteX13" fmla="*/ 253012 w 2022668"/>
              <a:gd name="connsiteY13" fmla="*/ 441706 h 1772439"/>
              <a:gd name="connsiteX14" fmla="*/ 300513 w 2022668"/>
              <a:gd name="connsiteY14" fmla="*/ 429830 h 1772439"/>
              <a:gd name="connsiteX15" fmla="*/ 407391 w 2022668"/>
              <a:gd name="connsiteY15" fmla="*/ 394204 h 1772439"/>
              <a:gd name="connsiteX16" fmla="*/ 443017 w 2022668"/>
              <a:gd name="connsiteY16" fmla="*/ 358578 h 1772439"/>
              <a:gd name="connsiteX17" fmla="*/ 526145 w 2022668"/>
              <a:gd name="connsiteY17" fmla="*/ 287327 h 1772439"/>
              <a:gd name="connsiteX18" fmla="*/ 538020 w 2022668"/>
              <a:gd name="connsiteY18" fmla="*/ 251701 h 1772439"/>
              <a:gd name="connsiteX19" fmla="*/ 621147 w 2022668"/>
              <a:gd name="connsiteY19" fmla="*/ 144823 h 1772439"/>
              <a:gd name="connsiteX20" fmla="*/ 668648 w 2022668"/>
              <a:gd name="connsiteY20" fmla="*/ 109197 h 1772439"/>
              <a:gd name="connsiteX21" fmla="*/ 811152 w 2022668"/>
              <a:gd name="connsiteY21" fmla="*/ 61695 h 1772439"/>
              <a:gd name="connsiteX22" fmla="*/ 1084285 w 2022668"/>
              <a:gd name="connsiteY22" fmla="*/ 14194 h 1772439"/>
              <a:gd name="connsiteX23" fmla="*/ 1286165 w 2022668"/>
              <a:gd name="connsiteY23" fmla="*/ 37945 h 1772439"/>
              <a:gd name="connsiteX24" fmla="*/ 1321791 w 2022668"/>
              <a:gd name="connsiteY24" fmla="*/ 49820 h 1772439"/>
              <a:gd name="connsiteX25" fmla="*/ 1416794 w 2022668"/>
              <a:gd name="connsiteY25" fmla="*/ 73571 h 1772439"/>
              <a:gd name="connsiteX26" fmla="*/ 1630550 w 2022668"/>
              <a:gd name="connsiteY26" fmla="*/ 97321 h 1772439"/>
              <a:gd name="connsiteX27" fmla="*/ 1701802 w 2022668"/>
              <a:gd name="connsiteY27" fmla="*/ 192324 h 1772439"/>
              <a:gd name="connsiteX28" fmla="*/ 1725552 w 2022668"/>
              <a:gd name="connsiteY28" fmla="*/ 227950 h 1772439"/>
              <a:gd name="connsiteX29" fmla="*/ 1737428 w 2022668"/>
              <a:gd name="connsiteY29" fmla="*/ 263576 h 1772439"/>
              <a:gd name="connsiteX30" fmla="*/ 1808680 w 2022668"/>
              <a:gd name="connsiteY30" fmla="*/ 334828 h 1772439"/>
              <a:gd name="connsiteX31" fmla="*/ 1868056 w 2022668"/>
              <a:gd name="connsiteY31" fmla="*/ 441706 h 1772439"/>
              <a:gd name="connsiteX32" fmla="*/ 1903682 w 2022668"/>
              <a:gd name="connsiteY32" fmla="*/ 524833 h 1772439"/>
              <a:gd name="connsiteX33" fmla="*/ 1951184 w 2022668"/>
              <a:gd name="connsiteY33" fmla="*/ 607960 h 1772439"/>
              <a:gd name="connsiteX34" fmla="*/ 1963059 w 2022668"/>
              <a:gd name="connsiteY34" fmla="*/ 667337 h 1772439"/>
              <a:gd name="connsiteX35" fmla="*/ 1974934 w 2022668"/>
              <a:gd name="connsiteY35" fmla="*/ 750464 h 1772439"/>
              <a:gd name="connsiteX36" fmla="*/ 1986809 w 2022668"/>
              <a:gd name="connsiteY36" fmla="*/ 786090 h 1772439"/>
              <a:gd name="connsiteX37" fmla="*/ 1998685 w 2022668"/>
              <a:gd name="connsiteY37" fmla="*/ 845467 h 1772439"/>
              <a:gd name="connsiteX38" fmla="*/ 2010560 w 2022668"/>
              <a:gd name="connsiteY38" fmla="*/ 881093 h 1772439"/>
              <a:gd name="connsiteX39" fmla="*/ 2022435 w 2022668"/>
              <a:gd name="connsiteY39" fmla="*/ 928594 h 1772439"/>
              <a:gd name="connsiteX40" fmla="*/ 1974934 w 2022668"/>
              <a:gd name="connsiteY40" fmla="*/ 1142350 h 1772439"/>
              <a:gd name="connsiteX41" fmla="*/ 1951184 w 2022668"/>
              <a:gd name="connsiteY41" fmla="*/ 1201727 h 1772439"/>
              <a:gd name="connsiteX42" fmla="*/ 1903682 w 2022668"/>
              <a:gd name="connsiteY42" fmla="*/ 1284854 h 1772439"/>
              <a:gd name="connsiteX43" fmla="*/ 1844306 w 2022668"/>
              <a:gd name="connsiteY43" fmla="*/ 1344230 h 1772439"/>
              <a:gd name="connsiteX44" fmla="*/ 1796804 w 2022668"/>
              <a:gd name="connsiteY44" fmla="*/ 1403607 h 1772439"/>
              <a:gd name="connsiteX45" fmla="*/ 1737428 w 2022668"/>
              <a:gd name="connsiteY45" fmla="*/ 1439233 h 1772439"/>
              <a:gd name="connsiteX46" fmla="*/ 1701802 w 2022668"/>
              <a:gd name="connsiteY46" fmla="*/ 1462984 h 1772439"/>
              <a:gd name="connsiteX47" fmla="*/ 1654300 w 2022668"/>
              <a:gd name="connsiteY47" fmla="*/ 1474859 h 1772439"/>
              <a:gd name="connsiteX48" fmla="*/ 1511797 w 2022668"/>
              <a:gd name="connsiteY48" fmla="*/ 1522360 h 1772439"/>
              <a:gd name="connsiteX49" fmla="*/ 1404919 w 2022668"/>
              <a:gd name="connsiteY49" fmla="*/ 1557986 h 1772439"/>
              <a:gd name="connsiteX50" fmla="*/ 1393043 w 2022668"/>
              <a:gd name="connsiteY50" fmla="*/ 1593612 h 1772439"/>
              <a:gd name="connsiteX51" fmla="*/ 1357417 w 2022668"/>
              <a:gd name="connsiteY51" fmla="*/ 1605488 h 1772439"/>
              <a:gd name="connsiteX52" fmla="*/ 1309916 w 2022668"/>
              <a:gd name="connsiteY52" fmla="*/ 1641114 h 1772439"/>
              <a:gd name="connsiteX53" fmla="*/ 1274290 w 2022668"/>
              <a:gd name="connsiteY53" fmla="*/ 1700490 h 1772439"/>
              <a:gd name="connsiteX54" fmla="*/ 1238664 w 2022668"/>
              <a:gd name="connsiteY54" fmla="*/ 1724241 h 1772439"/>
              <a:gd name="connsiteX55" fmla="*/ 1167412 w 2022668"/>
              <a:gd name="connsiteY55" fmla="*/ 1736116 h 1772439"/>
              <a:gd name="connsiteX56" fmla="*/ 1131786 w 2022668"/>
              <a:gd name="connsiteY56" fmla="*/ 1747991 h 1772439"/>
              <a:gd name="connsiteX57" fmla="*/ 953656 w 2022668"/>
              <a:gd name="connsiteY57" fmla="*/ 1759867 h 1772439"/>
              <a:gd name="connsiteX58" fmla="*/ 716150 w 2022668"/>
              <a:gd name="connsiteY58" fmla="*/ 1771742 h 177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022668" h="1772439">
                <a:moveTo>
                  <a:pt x="300513" y="1498610"/>
                </a:moveTo>
                <a:cubicBezTo>
                  <a:pt x="284679" y="1482776"/>
                  <a:pt x="271848" y="1463217"/>
                  <a:pt x="253012" y="1451108"/>
                </a:cubicBezTo>
                <a:cubicBezTo>
                  <a:pt x="215784" y="1427176"/>
                  <a:pt x="134259" y="1391732"/>
                  <a:pt x="134259" y="1391732"/>
                </a:cubicBezTo>
                <a:cubicBezTo>
                  <a:pt x="126342" y="1371940"/>
                  <a:pt x="122898" y="1349701"/>
                  <a:pt x="110508" y="1332355"/>
                </a:cubicBezTo>
                <a:cubicBezTo>
                  <a:pt x="102212" y="1320741"/>
                  <a:pt x="85846" y="1317741"/>
                  <a:pt x="74882" y="1308604"/>
                </a:cubicBezTo>
                <a:cubicBezTo>
                  <a:pt x="61980" y="1297853"/>
                  <a:pt x="51131" y="1284853"/>
                  <a:pt x="39256" y="1272978"/>
                </a:cubicBezTo>
                <a:cubicBezTo>
                  <a:pt x="31339" y="1257144"/>
                  <a:pt x="16767" y="1243135"/>
                  <a:pt x="15506" y="1225477"/>
                </a:cubicBezTo>
                <a:cubicBezTo>
                  <a:pt x="0" y="1008386"/>
                  <a:pt x="48968" y="1171488"/>
                  <a:pt x="15506" y="1071098"/>
                </a:cubicBezTo>
                <a:cubicBezTo>
                  <a:pt x="37288" y="918618"/>
                  <a:pt x="22348" y="1038100"/>
                  <a:pt x="39256" y="809841"/>
                </a:cubicBezTo>
                <a:cubicBezTo>
                  <a:pt x="46046" y="718181"/>
                  <a:pt x="41777" y="690602"/>
                  <a:pt x="63007" y="619836"/>
                </a:cubicBezTo>
                <a:cubicBezTo>
                  <a:pt x="70201" y="595856"/>
                  <a:pt x="72871" y="569415"/>
                  <a:pt x="86758" y="548584"/>
                </a:cubicBezTo>
                <a:cubicBezTo>
                  <a:pt x="102174" y="525461"/>
                  <a:pt x="157922" y="501126"/>
                  <a:pt x="181760" y="489207"/>
                </a:cubicBezTo>
                <a:cubicBezTo>
                  <a:pt x="185718" y="477332"/>
                  <a:pt x="183220" y="460525"/>
                  <a:pt x="193635" y="453581"/>
                </a:cubicBezTo>
                <a:cubicBezTo>
                  <a:pt x="210429" y="442385"/>
                  <a:pt x="233308" y="446085"/>
                  <a:pt x="253012" y="441706"/>
                </a:cubicBezTo>
                <a:cubicBezTo>
                  <a:pt x="268944" y="438165"/>
                  <a:pt x="284914" y="434630"/>
                  <a:pt x="300513" y="429830"/>
                </a:cubicBezTo>
                <a:cubicBezTo>
                  <a:pt x="336405" y="418786"/>
                  <a:pt x="407391" y="394204"/>
                  <a:pt x="407391" y="394204"/>
                </a:cubicBezTo>
                <a:cubicBezTo>
                  <a:pt x="419266" y="382329"/>
                  <a:pt x="430266" y="369508"/>
                  <a:pt x="443017" y="358578"/>
                </a:cubicBezTo>
                <a:cubicBezTo>
                  <a:pt x="549666" y="267166"/>
                  <a:pt x="437737" y="375732"/>
                  <a:pt x="526145" y="287327"/>
                </a:cubicBezTo>
                <a:cubicBezTo>
                  <a:pt x="530103" y="275452"/>
                  <a:pt x="531941" y="262643"/>
                  <a:pt x="538020" y="251701"/>
                </a:cubicBezTo>
                <a:cubicBezTo>
                  <a:pt x="562386" y="207841"/>
                  <a:pt x="584429" y="176296"/>
                  <a:pt x="621147" y="144823"/>
                </a:cubicBezTo>
                <a:cubicBezTo>
                  <a:pt x="636174" y="131942"/>
                  <a:pt x="650515" y="117130"/>
                  <a:pt x="668648" y="109197"/>
                </a:cubicBezTo>
                <a:cubicBezTo>
                  <a:pt x="714521" y="89127"/>
                  <a:pt x="763651" y="77529"/>
                  <a:pt x="811152" y="61695"/>
                </a:cubicBezTo>
                <a:cubicBezTo>
                  <a:pt x="946679" y="16519"/>
                  <a:pt x="857556" y="40868"/>
                  <a:pt x="1084285" y="14194"/>
                </a:cubicBezTo>
                <a:cubicBezTo>
                  <a:pt x="1242047" y="45746"/>
                  <a:pt x="1001580" y="0"/>
                  <a:pt x="1286165" y="37945"/>
                </a:cubicBezTo>
                <a:cubicBezTo>
                  <a:pt x="1298573" y="39599"/>
                  <a:pt x="1309714" y="46526"/>
                  <a:pt x="1321791" y="49820"/>
                </a:cubicBezTo>
                <a:cubicBezTo>
                  <a:pt x="1353283" y="58409"/>
                  <a:pt x="1384531" y="68608"/>
                  <a:pt x="1416794" y="73571"/>
                </a:cubicBezTo>
                <a:cubicBezTo>
                  <a:pt x="1487651" y="84472"/>
                  <a:pt x="1559298" y="89404"/>
                  <a:pt x="1630550" y="97321"/>
                </a:cubicBezTo>
                <a:cubicBezTo>
                  <a:pt x="1654301" y="128989"/>
                  <a:pt x="1679845" y="159387"/>
                  <a:pt x="1701802" y="192324"/>
                </a:cubicBezTo>
                <a:cubicBezTo>
                  <a:pt x="1709719" y="204199"/>
                  <a:pt x="1719169" y="215185"/>
                  <a:pt x="1725552" y="227950"/>
                </a:cubicBezTo>
                <a:cubicBezTo>
                  <a:pt x="1731150" y="239146"/>
                  <a:pt x="1729743" y="253695"/>
                  <a:pt x="1737428" y="263576"/>
                </a:cubicBezTo>
                <a:cubicBezTo>
                  <a:pt x="1758049" y="290089"/>
                  <a:pt x="1808680" y="334828"/>
                  <a:pt x="1808680" y="334828"/>
                </a:cubicBezTo>
                <a:cubicBezTo>
                  <a:pt x="1841516" y="433340"/>
                  <a:pt x="1786396" y="278388"/>
                  <a:pt x="1868056" y="441706"/>
                </a:cubicBezTo>
                <a:cubicBezTo>
                  <a:pt x="1946828" y="599247"/>
                  <a:pt x="1851262" y="402520"/>
                  <a:pt x="1903682" y="524833"/>
                </a:cubicBezTo>
                <a:cubicBezTo>
                  <a:pt x="1921761" y="567018"/>
                  <a:pt x="1927332" y="572183"/>
                  <a:pt x="1951184" y="607960"/>
                </a:cubicBezTo>
                <a:cubicBezTo>
                  <a:pt x="1955142" y="627752"/>
                  <a:pt x="1959741" y="647427"/>
                  <a:pt x="1963059" y="667337"/>
                </a:cubicBezTo>
                <a:cubicBezTo>
                  <a:pt x="1967660" y="694946"/>
                  <a:pt x="1969445" y="723017"/>
                  <a:pt x="1974934" y="750464"/>
                </a:cubicBezTo>
                <a:cubicBezTo>
                  <a:pt x="1977389" y="762739"/>
                  <a:pt x="1983773" y="773946"/>
                  <a:pt x="1986809" y="786090"/>
                </a:cubicBezTo>
                <a:cubicBezTo>
                  <a:pt x="1991704" y="805672"/>
                  <a:pt x="1993790" y="825885"/>
                  <a:pt x="1998685" y="845467"/>
                </a:cubicBezTo>
                <a:cubicBezTo>
                  <a:pt x="2001721" y="857611"/>
                  <a:pt x="2007121" y="869057"/>
                  <a:pt x="2010560" y="881093"/>
                </a:cubicBezTo>
                <a:cubicBezTo>
                  <a:pt x="2015044" y="896786"/>
                  <a:pt x="2018477" y="912760"/>
                  <a:pt x="2022435" y="928594"/>
                </a:cubicBezTo>
                <a:cubicBezTo>
                  <a:pt x="1966858" y="1039751"/>
                  <a:pt x="2022668" y="915610"/>
                  <a:pt x="1974934" y="1142350"/>
                </a:cubicBezTo>
                <a:cubicBezTo>
                  <a:pt x="1970543" y="1163210"/>
                  <a:pt x="1959842" y="1182247"/>
                  <a:pt x="1951184" y="1201727"/>
                </a:cubicBezTo>
                <a:cubicBezTo>
                  <a:pt x="1931097" y="1246924"/>
                  <a:pt x="1929153" y="1246648"/>
                  <a:pt x="1903682" y="1284854"/>
                </a:cubicBezTo>
                <a:cubicBezTo>
                  <a:pt x="1878885" y="1359248"/>
                  <a:pt x="1913361" y="1283807"/>
                  <a:pt x="1844306" y="1344230"/>
                </a:cubicBezTo>
                <a:cubicBezTo>
                  <a:pt x="1825231" y="1360921"/>
                  <a:pt x="1815748" y="1386768"/>
                  <a:pt x="1796804" y="1403607"/>
                </a:cubicBezTo>
                <a:cubicBezTo>
                  <a:pt x="1779553" y="1418941"/>
                  <a:pt x="1757001" y="1427000"/>
                  <a:pt x="1737428" y="1439233"/>
                </a:cubicBezTo>
                <a:cubicBezTo>
                  <a:pt x="1725325" y="1446797"/>
                  <a:pt x="1714920" y="1457362"/>
                  <a:pt x="1701802" y="1462984"/>
                </a:cubicBezTo>
                <a:cubicBezTo>
                  <a:pt x="1686800" y="1469413"/>
                  <a:pt x="1669878" y="1469991"/>
                  <a:pt x="1654300" y="1474859"/>
                </a:cubicBezTo>
                <a:cubicBezTo>
                  <a:pt x="1606509" y="1489794"/>
                  <a:pt x="1558286" y="1503764"/>
                  <a:pt x="1511797" y="1522360"/>
                </a:cubicBezTo>
                <a:cubicBezTo>
                  <a:pt x="1437266" y="1552172"/>
                  <a:pt x="1473101" y="1540941"/>
                  <a:pt x="1404919" y="1557986"/>
                </a:cubicBezTo>
                <a:cubicBezTo>
                  <a:pt x="1400960" y="1569861"/>
                  <a:pt x="1401894" y="1584761"/>
                  <a:pt x="1393043" y="1593612"/>
                </a:cubicBezTo>
                <a:cubicBezTo>
                  <a:pt x="1384192" y="1602463"/>
                  <a:pt x="1368285" y="1599277"/>
                  <a:pt x="1357417" y="1605488"/>
                </a:cubicBezTo>
                <a:cubicBezTo>
                  <a:pt x="1340233" y="1615308"/>
                  <a:pt x="1325750" y="1629239"/>
                  <a:pt x="1309916" y="1641114"/>
                </a:cubicBezTo>
                <a:cubicBezTo>
                  <a:pt x="1298041" y="1660906"/>
                  <a:pt x="1289311" y="1682965"/>
                  <a:pt x="1274290" y="1700490"/>
                </a:cubicBezTo>
                <a:cubicBezTo>
                  <a:pt x="1265002" y="1711326"/>
                  <a:pt x="1252204" y="1719728"/>
                  <a:pt x="1238664" y="1724241"/>
                </a:cubicBezTo>
                <a:cubicBezTo>
                  <a:pt x="1215821" y="1731855"/>
                  <a:pt x="1190917" y="1730893"/>
                  <a:pt x="1167412" y="1736116"/>
                </a:cubicBezTo>
                <a:cubicBezTo>
                  <a:pt x="1155192" y="1738831"/>
                  <a:pt x="1144227" y="1746609"/>
                  <a:pt x="1131786" y="1747991"/>
                </a:cubicBezTo>
                <a:cubicBezTo>
                  <a:pt x="1072641" y="1754563"/>
                  <a:pt x="1013049" y="1756155"/>
                  <a:pt x="953656" y="1759867"/>
                </a:cubicBezTo>
                <a:cubicBezTo>
                  <a:pt x="752502" y="1772439"/>
                  <a:pt x="816969" y="1771742"/>
                  <a:pt x="716150" y="1771742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874F448-B335-284D-A26C-96B153524BC8}"/>
              </a:ext>
            </a:extLst>
          </p:cNvPr>
          <p:cNvSpPr txBox="1"/>
          <p:nvPr/>
        </p:nvSpPr>
        <p:spPr>
          <a:xfrm>
            <a:off x="1022033" y="5756275"/>
            <a:ext cx="2786062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prokrvácený infarkt</a:t>
            </a:r>
          </a:p>
        </p:txBody>
      </p:sp>
      <p:cxnSp>
        <p:nvCxnSpPr>
          <p:cNvPr id="15366" name="Přímá spojovací šipka 7">
            <a:extLst>
              <a:ext uri="{FF2B5EF4-FFF2-40B4-BE49-F238E27FC236}">
                <a16:creationId xmlns:a16="http://schemas.microsoft.com/office/drawing/2014/main" id="{DFC9BE9B-4199-EB4C-81F6-CFA1A3738A33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6319520" y="1727200"/>
            <a:ext cx="171450" cy="96520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7" name="Přímá spojovací šipka 11">
            <a:extLst>
              <a:ext uri="{FF2B5EF4-FFF2-40B4-BE49-F238E27FC236}">
                <a16:creationId xmlns:a16="http://schemas.microsoft.com/office/drawing/2014/main" id="{8ABEA8AD-CE5D-0F4D-A885-82545A9902FB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5748021" y="1512888"/>
            <a:ext cx="528637" cy="1751012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8" name="Přímá spojovací šipka 12">
            <a:extLst>
              <a:ext uri="{FF2B5EF4-FFF2-40B4-BE49-F238E27FC236}">
                <a16:creationId xmlns:a16="http://schemas.microsoft.com/office/drawing/2014/main" id="{CA11CE3B-6F73-BD44-B5B7-0FC75BDDC8AD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6033771" y="2084388"/>
            <a:ext cx="814387" cy="893762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9" name="Přímá spojovací šipka 13">
            <a:extLst>
              <a:ext uri="{FF2B5EF4-FFF2-40B4-BE49-F238E27FC236}">
                <a16:creationId xmlns:a16="http://schemas.microsoft.com/office/drawing/2014/main" id="{A137AEA0-4C24-9A42-B5BC-3337813A9769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5748021" y="2370138"/>
            <a:ext cx="1385887" cy="893762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0" name="Přímá spojovací šipka 18">
            <a:extLst>
              <a:ext uri="{FF2B5EF4-FFF2-40B4-BE49-F238E27FC236}">
                <a16:creationId xmlns:a16="http://schemas.microsoft.com/office/drawing/2014/main" id="{F0A18227-1DE5-8648-AE65-7F8650FB37F5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5998052" y="2905919"/>
            <a:ext cx="1671637" cy="10795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D2CA9ADC-3E4C-854A-927A-75771F73635D}"/>
              </a:ext>
            </a:extLst>
          </p:cNvPr>
          <p:cNvSpPr txBox="1"/>
          <p:nvPr/>
        </p:nvSpPr>
        <p:spPr>
          <a:xfrm>
            <a:off x="5494021" y="1724025"/>
            <a:ext cx="2786063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čerstvé hemoragie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EB3AD7-A027-F84F-8ED6-EF3EEA621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834" y="1799164"/>
            <a:ext cx="4151166" cy="417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53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Zástupný symbol pro obsah 16" descr="encefalomalacie starší 40x 01.jpg">
            <a:extLst>
              <a:ext uri="{FF2B5EF4-FFF2-40B4-BE49-F238E27FC236}">
                <a16:creationId xmlns:a16="http://schemas.microsoft.com/office/drawing/2014/main" id="{A55F7D5F-37EB-424C-94F3-619F0799E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02676"/>
            <a:ext cx="12192000" cy="9177753"/>
          </a:xfrm>
          <a:prstGeom prst="rect">
            <a:avLst/>
          </a:prstGeom>
        </p:spPr>
      </p:pic>
      <p:sp>
        <p:nvSpPr>
          <p:cNvPr id="16386" name="Nadpis 1">
            <a:extLst>
              <a:ext uri="{FF2B5EF4-FFF2-40B4-BE49-F238E27FC236}">
                <a16:creationId xmlns:a16="http://schemas.microsoft.com/office/drawing/2014/main" id="{402CB28C-A8B2-6B4A-A3B5-7D132B8FC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>
                <a:effectLst/>
              </a:rPr>
              <a:t>Encefalomalacie</a:t>
            </a:r>
            <a:r>
              <a:rPr lang="cs-CZ" altLang="cs-CZ" b="1" dirty="0">
                <a:effectLst/>
              </a:rPr>
              <a:t> starší</a:t>
            </a:r>
            <a:endParaRPr lang="cs-CZ" altLang="cs-CZ" sz="32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8A3A24A-7225-A84E-B8DC-8C3611D8A393}"/>
              </a:ext>
            </a:extLst>
          </p:cNvPr>
          <p:cNvSpPr txBox="1"/>
          <p:nvPr/>
        </p:nvSpPr>
        <p:spPr>
          <a:xfrm>
            <a:off x="6635751" y="4260850"/>
            <a:ext cx="2689225" cy="40163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prokrvácený infarkt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80595E7-EEFD-CE4E-8F86-EFD4F3E1AE55}"/>
              </a:ext>
            </a:extLst>
          </p:cNvPr>
          <p:cNvSpPr txBox="1"/>
          <p:nvPr/>
        </p:nvSpPr>
        <p:spPr>
          <a:xfrm>
            <a:off x="5549901" y="3074989"/>
            <a:ext cx="1998663" cy="40163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zrnéčkové bb.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2F3C6B-09EB-D14B-A3A7-E4B6CDFEE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1965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24922 -0.50232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-25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63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50232 L 0 3.33333E-6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251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16387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0.00023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72A58132-8998-694D-B221-28F72D358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effectLst/>
              </a:rPr>
              <a:t>Encefalomalacie</a:t>
            </a:r>
            <a:endParaRPr lang="cs-CZ" altLang="cs-CZ" sz="3200"/>
          </a:p>
        </p:txBody>
      </p:sp>
      <p:pic>
        <p:nvPicPr>
          <p:cNvPr id="17411" name="Zástupný symbol pro obsah 8" descr="encefalomalacie starší zrnéčkové bb 200x 02.jpg">
            <a:extLst>
              <a:ext uri="{FF2B5EF4-FFF2-40B4-BE49-F238E27FC236}">
                <a16:creationId xmlns:a16="http://schemas.microsoft.com/office/drawing/2014/main" id="{0C15D9C6-A6BF-6340-BD91-4F0833E8E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05038" y="-2897896"/>
            <a:ext cx="25908000" cy="1951179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C7064EE-E58F-4345-AA39-2D1DB27EDBCD}"/>
              </a:ext>
            </a:extLst>
          </p:cNvPr>
          <p:cNvSpPr txBox="1"/>
          <p:nvPr/>
        </p:nvSpPr>
        <p:spPr>
          <a:xfrm>
            <a:off x="2779713" y="4633913"/>
            <a:ext cx="2786062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zrnéčkové bb.</a:t>
            </a:r>
          </a:p>
        </p:txBody>
      </p:sp>
    </p:spTree>
    <p:extLst>
      <p:ext uri="{BB962C8B-B14F-4D97-AF65-F5344CB8AC3E}">
        <p14:creationId xmlns:p14="http://schemas.microsoft.com/office/powerpoint/2010/main" val="274275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28F5E-F05D-9042-AA79-DBA1BB3F6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Intrakraniální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36B0E-028F-C94E-99A7-C7B3C5006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94241" cy="4351338"/>
          </a:xfrm>
        </p:spPr>
        <p:txBody>
          <a:bodyPr/>
          <a:lstStyle/>
          <a:p>
            <a:r>
              <a:rPr lang="x-none" dirty="0"/>
              <a:t>Dle etiopatogeneze:</a:t>
            </a:r>
          </a:p>
          <a:p>
            <a:pPr lvl="1"/>
            <a:r>
              <a:rPr lang="x-none" dirty="0"/>
              <a:t>Traumatická</a:t>
            </a:r>
          </a:p>
          <a:p>
            <a:pPr lvl="2"/>
            <a:r>
              <a:rPr lang="x-none" dirty="0">
                <a:solidFill>
                  <a:srgbClr val="0070C0"/>
                </a:solidFill>
              </a:rPr>
              <a:t>Epidurální krvácení</a:t>
            </a:r>
          </a:p>
          <a:p>
            <a:pPr lvl="2"/>
            <a:r>
              <a:rPr lang="x-none" dirty="0">
                <a:solidFill>
                  <a:srgbClr val="0070C0"/>
                </a:solidFill>
              </a:rPr>
              <a:t>Subdurální krvácení</a:t>
            </a:r>
          </a:p>
          <a:p>
            <a:pPr lvl="1"/>
            <a:r>
              <a:rPr lang="x-none" dirty="0"/>
              <a:t>Spontánní (na podkladě vaskulárních poruch) – hemoragická CMP (cca 20% CMP) </a:t>
            </a:r>
          </a:p>
          <a:p>
            <a:pPr lvl="2"/>
            <a:r>
              <a:rPr lang="x-none" dirty="0">
                <a:solidFill>
                  <a:srgbClr val="0070C0"/>
                </a:solidFill>
              </a:rPr>
              <a:t>Subarachnoideální krvácení</a:t>
            </a:r>
          </a:p>
          <a:p>
            <a:pPr lvl="2"/>
            <a:r>
              <a:rPr lang="x-none" dirty="0">
                <a:solidFill>
                  <a:srgbClr val="0070C0"/>
                </a:solidFill>
              </a:rPr>
              <a:t>Intraparenchymatózní (intracerebrální) krvácení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784C79-DB44-B747-9E41-5F209C855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79" r="2" b="2"/>
          <a:stretch/>
        </p:blipFill>
        <p:spPr>
          <a:xfrm>
            <a:off x="7743669" y="1306514"/>
            <a:ext cx="4448331" cy="4899025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5226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9045E-8D73-E442-9660-85125FCA2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Intracerebrální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54E63-3A97-3D4F-AF65-F8CDC7481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41098" cy="4351338"/>
          </a:xfrm>
        </p:spPr>
        <p:txBody>
          <a:bodyPr>
            <a:normAutofit fontScale="92500" lnSpcReduction="20000"/>
          </a:bodyPr>
          <a:lstStyle/>
          <a:p>
            <a:r>
              <a:rPr lang="x-none" dirty="0"/>
              <a:t>Hypertenze – nejčastěji</a:t>
            </a:r>
          </a:p>
          <a:p>
            <a:r>
              <a:rPr lang="x-none" dirty="0"/>
              <a:t>Cévní malformace</a:t>
            </a:r>
          </a:p>
          <a:p>
            <a:r>
              <a:rPr lang="x-none" dirty="0"/>
              <a:t>Angiopatie (amyloidóza)</a:t>
            </a:r>
          </a:p>
          <a:p>
            <a:r>
              <a:rPr lang="x-none" dirty="0"/>
              <a:t>Tumor</a:t>
            </a:r>
          </a:p>
          <a:p>
            <a:r>
              <a:rPr lang="x-none" dirty="0"/>
              <a:t>Sekundárně prokrvácený infarkt mozku</a:t>
            </a:r>
          </a:p>
          <a:p>
            <a:endParaRPr lang="x-none" dirty="0"/>
          </a:p>
          <a:p>
            <a:r>
              <a:rPr lang="en-GB" dirty="0" err="1">
                <a:solidFill>
                  <a:srgbClr val="C00000"/>
                </a:solidFill>
              </a:rPr>
              <a:t>Č</a:t>
            </a:r>
            <a:r>
              <a:rPr lang="x-none" dirty="0">
                <a:solidFill>
                  <a:srgbClr val="C00000"/>
                </a:solidFill>
              </a:rPr>
              <a:t>asto smrtelné</a:t>
            </a:r>
            <a:r>
              <a:rPr lang="x-none" dirty="0"/>
              <a:t>, rozvoj intrakraniální hypertenze</a:t>
            </a:r>
          </a:p>
          <a:p>
            <a:r>
              <a:rPr lang="x-none" dirty="0"/>
              <a:t>Provalení do komor (</a:t>
            </a:r>
            <a:r>
              <a:rPr lang="x-none" dirty="0">
                <a:solidFill>
                  <a:srgbClr val="C00000"/>
                </a:solidFill>
              </a:rPr>
              <a:t>hemocefalus</a:t>
            </a:r>
            <a:r>
              <a:rPr lang="x-none" dirty="0"/>
              <a:t>)/provalení do subarachnoideálního prostoru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958" y="750044"/>
            <a:ext cx="441007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19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5C478-7AC7-9D4C-92CC-5B29F8B5E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327025"/>
            <a:ext cx="5324477" cy="1055689"/>
          </a:xfrm>
        </p:spPr>
        <p:txBody>
          <a:bodyPr anchor="b">
            <a:normAutofit/>
          </a:bodyPr>
          <a:lstStyle/>
          <a:p>
            <a:r>
              <a:rPr lang="x-none" sz="3600" b="1" dirty="0">
                <a:solidFill>
                  <a:srgbClr val="00B0F0"/>
                </a:solidFill>
              </a:rPr>
              <a:t>Subarachnoideální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954D0-30BE-2242-B10D-4316CB42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1554480"/>
            <a:ext cx="6171714" cy="4651059"/>
          </a:xfrm>
        </p:spPr>
        <p:txBody>
          <a:bodyPr anchor="t">
            <a:normAutofit lnSpcReduction="10000"/>
          </a:bodyPr>
          <a:lstStyle/>
          <a:p>
            <a:r>
              <a:rPr lang="x-none" sz="2400" dirty="0">
                <a:solidFill>
                  <a:srgbClr val="C00000"/>
                </a:solidFill>
              </a:rPr>
              <a:t>Ruptura aneuryzmatu Willisova okruhu </a:t>
            </a:r>
            <a:r>
              <a:rPr lang="x-none" sz="2400" dirty="0"/>
              <a:t>- nejčastější</a:t>
            </a:r>
          </a:p>
          <a:p>
            <a:pPr lvl="1"/>
            <a:r>
              <a:rPr lang="x-none" dirty="0"/>
              <a:t>Kongenitální etiologie – vakovité “berry” aneuryzma</a:t>
            </a:r>
          </a:p>
          <a:p>
            <a:pPr lvl="1"/>
            <a:r>
              <a:rPr lang="x-none" dirty="0"/>
              <a:t>Aterosklerotické aneuryzma</a:t>
            </a:r>
          </a:p>
          <a:p>
            <a:pPr lvl="1"/>
            <a:r>
              <a:rPr lang="x-none" dirty="0"/>
              <a:t>Infekční aneuryzma</a:t>
            </a:r>
          </a:p>
          <a:p>
            <a:r>
              <a:rPr lang="x-none" sz="2400" dirty="0"/>
              <a:t>Ruptura A-V malformace</a:t>
            </a:r>
          </a:p>
          <a:p>
            <a:r>
              <a:rPr lang="x-none" sz="2400" dirty="0"/>
              <a:t>Trauma</a:t>
            </a:r>
          </a:p>
          <a:p>
            <a:r>
              <a:rPr lang="x-none" sz="2400" dirty="0"/>
              <a:t>Provalení intracerebrálního krvácení</a:t>
            </a:r>
          </a:p>
          <a:p>
            <a:endParaRPr lang="x-none" sz="2400" dirty="0"/>
          </a:p>
          <a:p>
            <a:r>
              <a:rPr lang="x-none" sz="2400" dirty="0">
                <a:solidFill>
                  <a:srgbClr val="C00000"/>
                </a:solidFill>
              </a:rPr>
              <a:t>Náhle vzniklá intenzivní bolest hlavy s rychle progredující poruchou vědomí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43" y="91440"/>
            <a:ext cx="3657600" cy="29260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184" y="3131014"/>
            <a:ext cx="4447927" cy="364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27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5C64DD-71AF-584D-BEB5-D6349A363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6AE062-159C-4B46-A478-87F236EA4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Hematoencefalická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bariera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950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0E179-E1FE-FB46-8FBA-97DC36174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Subdurální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E9030-5033-0F4C-BC43-6665A885C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x-none" dirty="0"/>
              <a:t>Krvácení </a:t>
            </a:r>
            <a:r>
              <a:rPr lang="x-none" dirty="0">
                <a:solidFill>
                  <a:srgbClr val="C00000"/>
                </a:solidFill>
              </a:rPr>
              <a:t>mezi dura mater a arachnoideu</a:t>
            </a:r>
          </a:p>
          <a:p>
            <a:r>
              <a:rPr lang="x-none" dirty="0">
                <a:solidFill>
                  <a:srgbClr val="C00000"/>
                </a:solidFill>
              </a:rPr>
              <a:t>Traumatické poranění s přetržením přemos</a:t>
            </a:r>
            <a:r>
              <a:rPr lang="cs-CZ" dirty="0">
                <a:solidFill>
                  <a:srgbClr val="C00000"/>
                </a:solidFill>
              </a:rPr>
              <a:t>ť</a:t>
            </a:r>
            <a:r>
              <a:rPr lang="x-none" dirty="0">
                <a:solidFill>
                  <a:srgbClr val="C00000"/>
                </a:solidFill>
              </a:rPr>
              <a:t>ujících žil</a:t>
            </a:r>
          </a:p>
          <a:p>
            <a:r>
              <a:rPr lang="x-none" dirty="0"/>
              <a:t>Starší pacienti, novorozenci (porodní trauma)</a:t>
            </a:r>
          </a:p>
          <a:p>
            <a:endParaRPr lang="x-none" dirty="0"/>
          </a:p>
          <a:p>
            <a:r>
              <a:rPr lang="x-none" dirty="0"/>
              <a:t>Poloměsíčitý tvar na CT</a:t>
            </a:r>
          </a:p>
          <a:p>
            <a:r>
              <a:rPr lang="x-none" dirty="0"/>
              <a:t>Bez chirurgické intervence dochází k vzniku </a:t>
            </a:r>
            <a:r>
              <a:rPr lang="x-none" dirty="0">
                <a:solidFill>
                  <a:srgbClr val="0070C0"/>
                </a:solidFill>
              </a:rPr>
              <a:t>subdurálního hygromu </a:t>
            </a:r>
            <a:r>
              <a:rPr lang="x-none" dirty="0"/>
              <a:t>(chronický subdurální hematom) – tendence k růstu objemu </a:t>
            </a:r>
          </a:p>
          <a:p>
            <a:r>
              <a:rPr lang="x-none" dirty="0">
                <a:solidFill>
                  <a:srgbClr val="C00000"/>
                </a:solidFill>
              </a:rPr>
              <a:t>Epileptický záchvat, bolest hlavy, porucha vědomí </a:t>
            </a:r>
          </a:p>
          <a:p>
            <a:r>
              <a:rPr lang="x-none" dirty="0"/>
              <a:t>Projevuje se </a:t>
            </a:r>
            <a:r>
              <a:rPr lang="x-none" dirty="0">
                <a:solidFill>
                  <a:srgbClr val="C00000"/>
                </a:solidFill>
              </a:rPr>
              <a:t>se spožděním od traumatu </a:t>
            </a:r>
            <a:r>
              <a:rPr lang="x-none" dirty="0"/>
              <a:t>(po 48 hodinách a více)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87E8FD-A0B4-7C4F-877C-F86D72CED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0"/>
            <a:ext cx="3810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13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57400-38B8-F44A-85A1-867BC223D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652461"/>
            <a:ext cx="5324477" cy="1031113"/>
          </a:xfrm>
        </p:spPr>
        <p:txBody>
          <a:bodyPr anchor="b">
            <a:normAutofit/>
          </a:bodyPr>
          <a:lstStyle/>
          <a:p>
            <a:r>
              <a:rPr lang="x-none" sz="4000" b="1" dirty="0">
                <a:solidFill>
                  <a:srgbClr val="00B0F0"/>
                </a:solidFill>
              </a:rPr>
              <a:t>Epidurální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7901D-54D1-CD45-8092-AE2B9D3EA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2286001"/>
            <a:ext cx="5324475" cy="3919538"/>
          </a:xfrm>
        </p:spPr>
        <p:txBody>
          <a:bodyPr anchor="t">
            <a:normAutofit lnSpcReduction="10000"/>
          </a:bodyPr>
          <a:lstStyle/>
          <a:p>
            <a:r>
              <a:rPr lang="x-none" sz="2400" dirty="0"/>
              <a:t>Krvácení </a:t>
            </a:r>
            <a:r>
              <a:rPr lang="x-none" sz="2400" dirty="0">
                <a:solidFill>
                  <a:srgbClr val="C00000"/>
                </a:solidFill>
              </a:rPr>
              <a:t>mezi okostici kalvy a dura mater</a:t>
            </a:r>
          </a:p>
          <a:p>
            <a:r>
              <a:rPr lang="x-none" sz="2400" dirty="0"/>
              <a:t>Traumatické postižení – </a:t>
            </a:r>
            <a:r>
              <a:rPr lang="x-none" sz="2400" dirty="0">
                <a:solidFill>
                  <a:srgbClr val="C00000"/>
                </a:solidFill>
              </a:rPr>
              <a:t>fraktura kalvy s poraněním arterií - nejčastěji a. meningea media</a:t>
            </a:r>
          </a:p>
          <a:p>
            <a:endParaRPr lang="x-none" sz="2400" dirty="0"/>
          </a:p>
          <a:p>
            <a:r>
              <a:rPr lang="x-none" sz="2400" dirty="0"/>
              <a:t>Čočkovitý vzhled na CT</a:t>
            </a:r>
          </a:p>
          <a:p>
            <a:r>
              <a:rPr lang="x-none" sz="2400" dirty="0">
                <a:solidFill>
                  <a:srgbClr val="C00000"/>
                </a:solidFill>
              </a:rPr>
              <a:t>Rychlý růst s kompresí mozku</a:t>
            </a:r>
          </a:p>
          <a:p>
            <a:r>
              <a:rPr lang="x-none" sz="2400" dirty="0">
                <a:solidFill>
                  <a:srgbClr val="C00000"/>
                </a:solidFill>
              </a:rPr>
              <a:t>Urgentní stav </a:t>
            </a:r>
            <a:r>
              <a:rPr lang="x-none" sz="2400" dirty="0"/>
              <a:t>– neurochirurgická operace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5D142-25E3-0448-A510-2953A48E53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8" b="3759"/>
          <a:stretch/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0394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5946-B032-E84E-89FD-058D0ABE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Neuroinfekce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78E40-1B03-E74A-98F1-84DCC8D3C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93754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A9D46C4D-C7BB-7C47-97A7-FB5256F99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effectLst/>
              </a:rPr>
              <a:t>Infekce CNS</a:t>
            </a:r>
            <a:endParaRPr lang="cs-CZ" altLang="cs-CZ" sz="3200"/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48015E9A-8017-6346-B7F0-32C7F414C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C00000"/>
                </a:solidFill>
              </a:rPr>
              <a:t>etiologie:</a:t>
            </a:r>
          </a:p>
          <a:p>
            <a:pPr lvl="1"/>
            <a:r>
              <a:rPr lang="cs-CZ" altLang="cs-CZ" dirty="0"/>
              <a:t>bakterie</a:t>
            </a:r>
          </a:p>
          <a:p>
            <a:pPr lvl="1"/>
            <a:r>
              <a:rPr lang="cs-CZ" altLang="cs-CZ" dirty="0"/>
              <a:t>viry</a:t>
            </a:r>
          </a:p>
          <a:p>
            <a:pPr lvl="1"/>
            <a:r>
              <a:rPr lang="cs-CZ" altLang="cs-CZ" dirty="0"/>
              <a:t>plísně, prvoci, </a:t>
            </a:r>
            <a:r>
              <a:rPr lang="cs-CZ" altLang="cs-CZ" dirty="0" err="1"/>
              <a:t>riccketsie</a:t>
            </a:r>
            <a:r>
              <a:rPr lang="cs-CZ" altLang="cs-CZ" dirty="0"/>
              <a:t>, paraziti</a:t>
            </a:r>
          </a:p>
          <a:p>
            <a:pPr lvl="1"/>
            <a:endParaRPr lang="cs-CZ" altLang="cs-CZ" sz="800" dirty="0"/>
          </a:p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C00000"/>
                </a:solidFill>
              </a:rPr>
              <a:t>brány vstupu infekčního agens</a:t>
            </a:r>
          </a:p>
          <a:p>
            <a:pPr lvl="1"/>
            <a:r>
              <a:rPr lang="cs-CZ" altLang="cs-CZ" dirty="0">
                <a:solidFill>
                  <a:srgbClr val="C00000"/>
                </a:solidFill>
              </a:rPr>
              <a:t>hematogenně</a:t>
            </a:r>
          </a:p>
          <a:p>
            <a:pPr lvl="1"/>
            <a:r>
              <a:rPr lang="cs-CZ" altLang="cs-CZ" dirty="0"/>
              <a:t>přímým </a:t>
            </a:r>
            <a:r>
              <a:rPr lang="cs-CZ" altLang="cs-CZ" u="sng" dirty="0">
                <a:solidFill>
                  <a:srgbClr val="C00000"/>
                </a:solidFill>
              </a:rPr>
              <a:t>přestupem z okolí </a:t>
            </a:r>
            <a:r>
              <a:rPr lang="cs-CZ" altLang="cs-CZ" dirty="0"/>
              <a:t>– střední ucho/</a:t>
            </a:r>
            <a:r>
              <a:rPr lang="cs-CZ" altLang="cs-CZ" dirty="0" err="1"/>
              <a:t>processus</a:t>
            </a:r>
            <a:r>
              <a:rPr lang="cs-CZ" altLang="cs-CZ" dirty="0"/>
              <a:t> </a:t>
            </a:r>
            <a:r>
              <a:rPr lang="cs-CZ" altLang="cs-CZ" dirty="0" err="1"/>
              <a:t>mastoideus</a:t>
            </a:r>
            <a:r>
              <a:rPr lang="cs-CZ" altLang="cs-CZ" dirty="0"/>
              <a:t>, </a:t>
            </a:r>
            <a:r>
              <a:rPr lang="cs-CZ" altLang="cs-CZ" dirty="0" err="1"/>
              <a:t>paranazální</a:t>
            </a:r>
            <a:r>
              <a:rPr lang="cs-CZ" altLang="cs-CZ" dirty="0"/>
              <a:t> sinusy, </a:t>
            </a:r>
            <a:r>
              <a:rPr lang="cs-CZ" altLang="cs-CZ" dirty="0" err="1"/>
              <a:t>orbita</a:t>
            </a:r>
            <a:r>
              <a:rPr lang="cs-CZ" altLang="cs-CZ" dirty="0"/>
              <a:t>, osteomyelitida</a:t>
            </a:r>
          </a:p>
          <a:p>
            <a:pPr lvl="1"/>
            <a:r>
              <a:rPr lang="cs-CZ" altLang="cs-CZ" dirty="0"/>
              <a:t>ascendentně </a:t>
            </a:r>
            <a:r>
              <a:rPr lang="cs-CZ" altLang="cs-CZ" dirty="0">
                <a:solidFill>
                  <a:srgbClr val="C00000"/>
                </a:solidFill>
              </a:rPr>
              <a:t>podél nervů</a:t>
            </a:r>
          </a:p>
          <a:p>
            <a:pPr lvl="1"/>
            <a:r>
              <a:rPr lang="cs-CZ" altLang="cs-CZ" dirty="0">
                <a:solidFill>
                  <a:srgbClr val="C00000"/>
                </a:solidFill>
              </a:rPr>
              <a:t>přímý přestup </a:t>
            </a:r>
            <a:r>
              <a:rPr lang="cs-CZ" altLang="cs-CZ" dirty="0"/>
              <a:t>– otevřené trauma, neurochirurgický výkon</a:t>
            </a:r>
          </a:p>
        </p:txBody>
      </p:sp>
    </p:spTree>
    <p:extLst>
      <p:ext uri="{BB962C8B-B14F-4D97-AF65-F5344CB8AC3E}">
        <p14:creationId xmlns:p14="http://schemas.microsoft.com/office/powerpoint/2010/main" val="2200185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4BB6D-967F-2D49-963F-C63599A2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Meningitidy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AB542-2BE6-094C-9272-8537DF805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Serózní </a:t>
            </a:r>
          </a:p>
          <a:p>
            <a:r>
              <a:rPr lang="x-none" dirty="0">
                <a:solidFill>
                  <a:srgbClr val="00B0F0"/>
                </a:solidFill>
              </a:rPr>
              <a:t>Purulentní (hnisavá)</a:t>
            </a:r>
          </a:p>
          <a:p>
            <a:r>
              <a:rPr lang="x-none" dirty="0">
                <a:solidFill>
                  <a:srgbClr val="00B0F0"/>
                </a:solidFill>
              </a:rPr>
              <a:t>Granulomatózní</a:t>
            </a:r>
          </a:p>
        </p:txBody>
      </p:sp>
    </p:spTree>
    <p:extLst>
      <p:ext uri="{BB962C8B-B14F-4D97-AF65-F5344CB8AC3E}">
        <p14:creationId xmlns:p14="http://schemas.microsoft.com/office/powerpoint/2010/main" val="1588305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BC4F0644-E3DA-3C4B-B93C-779958E7B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00B0F0"/>
                </a:solidFill>
              </a:rPr>
              <a:t>Purulentní meningitida</a:t>
            </a:r>
            <a:endParaRPr lang="cs-CZ" altLang="cs-CZ" sz="3200" b="1" dirty="0">
              <a:solidFill>
                <a:srgbClr val="00B0F0"/>
              </a:solidFill>
            </a:endParaRPr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:a16="http://schemas.microsoft.com/office/drawing/2014/main" id="{0B850D49-8607-CC41-9C42-B51FE7CC3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422" y="1563115"/>
            <a:ext cx="8291513" cy="4525963"/>
          </a:xfrm>
        </p:spPr>
        <p:txBody>
          <a:bodyPr/>
          <a:lstStyle/>
          <a:p>
            <a:r>
              <a:rPr lang="cs-CZ" altLang="cs-CZ" b="1" dirty="0"/>
              <a:t>Příznaky:</a:t>
            </a:r>
          </a:p>
          <a:p>
            <a:pPr lvl="1"/>
            <a:r>
              <a:rPr lang="cs-CZ" altLang="cs-CZ" dirty="0">
                <a:sym typeface="Symbol" pitchFamily="2" charset="2"/>
              </a:rPr>
              <a:t>Bolesti hlavy, kloubů, svalů</a:t>
            </a:r>
          </a:p>
          <a:p>
            <a:pPr lvl="1"/>
            <a:r>
              <a:rPr lang="cs-CZ" altLang="cs-CZ" dirty="0"/>
              <a:t>Spavost, vysoké teploty, zvracení, poruchy vědomí, křeče</a:t>
            </a:r>
          </a:p>
          <a:p>
            <a:pPr lvl="1"/>
            <a:r>
              <a:rPr lang="cs-CZ" altLang="cs-CZ" dirty="0">
                <a:solidFill>
                  <a:srgbClr val="C00000"/>
                </a:solidFill>
              </a:rPr>
              <a:t>Kožní purpura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drobné hematomy, </a:t>
            </a:r>
            <a:r>
              <a:rPr lang="cs-CZ" altLang="cs-CZ" dirty="0" err="1"/>
              <a:t>subunguálně</a:t>
            </a:r>
            <a:r>
              <a:rPr lang="cs-CZ" altLang="cs-CZ" dirty="0"/>
              <a:t> třískové hematomy</a:t>
            </a:r>
          </a:p>
          <a:p>
            <a:pPr lvl="1"/>
            <a:r>
              <a:rPr lang="cs-CZ" altLang="cs-CZ" dirty="0"/>
              <a:t>Světloplachost (</a:t>
            </a:r>
            <a:r>
              <a:rPr lang="cs-CZ" altLang="cs-CZ" dirty="0">
                <a:solidFill>
                  <a:srgbClr val="C00000"/>
                </a:solidFill>
              </a:rPr>
              <a:t>fotofobie</a:t>
            </a:r>
            <a:r>
              <a:rPr lang="cs-CZ" altLang="cs-CZ" dirty="0"/>
              <a:t>)</a:t>
            </a:r>
          </a:p>
          <a:p>
            <a:pPr lvl="1"/>
            <a:r>
              <a:rPr lang="cs-CZ" altLang="cs-CZ" dirty="0" err="1">
                <a:solidFill>
                  <a:srgbClr val="C00000"/>
                </a:solidFill>
              </a:rPr>
              <a:t>Fonofobie</a:t>
            </a:r>
            <a:endParaRPr lang="cs-CZ" altLang="cs-CZ" dirty="0">
              <a:solidFill>
                <a:srgbClr val="C00000"/>
              </a:solidFill>
            </a:endParaRPr>
          </a:p>
          <a:p>
            <a:pPr lvl="1"/>
            <a:r>
              <a:rPr lang="cs-CZ" altLang="cs-CZ" dirty="0">
                <a:solidFill>
                  <a:srgbClr val="C00000"/>
                </a:solidFill>
              </a:rPr>
              <a:t>Opozice šíje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D53DDE-E52D-B149-B822-84833A5AB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920" y="3224682"/>
            <a:ext cx="4831080" cy="3602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E92807-06CF-6B40-BD40-1E3BC378A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157" y="111086"/>
            <a:ext cx="3759200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18F22A-BAE3-8B48-B4BC-AFE81FBBD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035" y="4312921"/>
            <a:ext cx="4847771" cy="254508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835558" y="3244334"/>
            <a:ext cx="2520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err="1">
                <a:ea typeface="ＭＳ Ｐゴシック" pitchFamily="34" charset="-128"/>
              </a:rPr>
              <a:t>Bacterial</a:t>
            </a:r>
            <a:r>
              <a:rPr lang="cs-CZ" altLang="cs-CZ" dirty="0">
                <a:ea typeface="ＭＳ Ｐゴシック" pitchFamily="34" charset="-128"/>
              </a:rPr>
              <a:t> </a:t>
            </a:r>
            <a:r>
              <a:rPr lang="cs-CZ" altLang="cs-CZ" dirty="0" err="1">
                <a:ea typeface="ＭＳ Ｐゴシック" pitchFamily="34" charset="-128"/>
              </a:rPr>
              <a:t>leptomeningitis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8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292F7871-C828-1D4D-BCBE-7E5A0B51F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00B0F0"/>
                </a:solidFill>
              </a:rPr>
              <a:t>Purulentní meningitida</a:t>
            </a:r>
            <a:endParaRPr lang="cs-CZ" altLang="cs-CZ" sz="3200" b="1" dirty="0">
              <a:solidFill>
                <a:srgbClr val="00B0F0"/>
              </a:solidFill>
            </a:endParaRP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2E7D9500-9CC0-4E4C-B1C1-09935BCC1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C00000"/>
                </a:solidFill>
              </a:rPr>
              <a:t>infekční agens:</a:t>
            </a:r>
          </a:p>
          <a:p>
            <a:pPr lvl="1"/>
            <a:r>
              <a:rPr lang="cs-CZ" altLang="cs-CZ" dirty="0"/>
              <a:t> novorozenci:  E. coli, streptokoky </a:t>
            </a:r>
            <a:r>
              <a:rPr lang="cs-CZ" altLang="cs-CZ" dirty="0" err="1"/>
              <a:t>sk</a:t>
            </a:r>
            <a:r>
              <a:rPr lang="cs-CZ" altLang="cs-CZ" dirty="0"/>
              <a:t>. B., proteus</a:t>
            </a:r>
          </a:p>
          <a:p>
            <a:pPr lvl="1"/>
            <a:r>
              <a:rPr lang="cs-CZ" altLang="cs-CZ" dirty="0"/>
              <a:t> kojenci </a:t>
            </a:r>
            <a:r>
              <a:rPr lang="cs-CZ" altLang="cs-CZ" dirty="0">
                <a:sym typeface="Symbol" pitchFamily="2" charset="2"/>
              </a:rPr>
              <a:t> 3 </a:t>
            </a:r>
            <a:r>
              <a:rPr lang="cs-CZ" altLang="cs-CZ" dirty="0" err="1">
                <a:sym typeface="Symbol" pitchFamily="2" charset="2"/>
              </a:rPr>
              <a:t>měs</a:t>
            </a:r>
            <a:r>
              <a:rPr lang="cs-CZ" altLang="cs-CZ" dirty="0">
                <a:sym typeface="Symbol" pitchFamily="2" charset="2"/>
              </a:rPr>
              <a:t>.: </a:t>
            </a:r>
            <a:r>
              <a:rPr lang="cs-CZ" altLang="cs-CZ" dirty="0" err="1">
                <a:sym typeface="Symbol" pitchFamily="2" charset="2"/>
              </a:rPr>
              <a:t>Haemophilus</a:t>
            </a:r>
            <a:r>
              <a:rPr lang="cs-CZ" altLang="cs-CZ" dirty="0">
                <a:sym typeface="Symbol" pitchFamily="2" charset="2"/>
              </a:rPr>
              <a:t> </a:t>
            </a:r>
            <a:r>
              <a:rPr lang="cs-CZ" altLang="cs-CZ" dirty="0" err="1">
                <a:sym typeface="Symbol" pitchFamily="2" charset="2"/>
              </a:rPr>
              <a:t>influensae</a:t>
            </a:r>
            <a:r>
              <a:rPr lang="cs-CZ" altLang="cs-CZ" dirty="0">
                <a:sym typeface="Symbol" pitchFamily="2" charset="2"/>
              </a:rPr>
              <a:t> (očkování!!!)</a:t>
            </a:r>
          </a:p>
          <a:p>
            <a:pPr lvl="1"/>
            <a:r>
              <a:rPr lang="cs-CZ" altLang="cs-CZ" dirty="0">
                <a:sym typeface="Symbol" pitchFamily="2" charset="2"/>
              </a:rPr>
              <a:t> děti – adolescenti: </a:t>
            </a:r>
            <a:r>
              <a:rPr lang="cs-CZ" altLang="cs-CZ" dirty="0" err="1">
                <a:sym typeface="Symbol" pitchFamily="2" charset="2"/>
              </a:rPr>
              <a:t>Neisseria</a:t>
            </a:r>
            <a:r>
              <a:rPr lang="cs-CZ" altLang="cs-CZ" dirty="0">
                <a:sym typeface="Symbol" pitchFamily="2" charset="2"/>
              </a:rPr>
              <a:t> </a:t>
            </a:r>
            <a:r>
              <a:rPr lang="cs-CZ" altLang="cs-CZ" dirty="0" err="1">
                <a:sym typeface="Symbol" pitchFamily="2" charset="2"/>
              </a:rPr>
              <a:t>meningitidis</a:t>
            </a:r>
            <a:r>
              <a:rPr lang="cs-CZ" altLang="cs-CZ" dirty="0">
                <a:sym typeface="Symbol" pitchFamily="2" charset="2"/>
              </a:rPr>
              <a:t> (očkování!!!)</a:t>
            </a:r>
          </a:p>
          <a:p>
            <a:pPr lvl="1"/>
            <a:r>
              <a:rPr lang="cs-CZ" altLang="cs-CZ" dirty="0">
                <a:sym typeface="Symbol" pitchFamily="2" charset="2"/>
              </a:rPr>
              <a:t> všechny věkové skupiny: streptokoky, pneumokoky (očkování), stafylokoky aj.</a:t>
            </a:r>
            <a:endParaRPr lang="cs-CZ" altLang="cs-CZ" dirty="0"/>
          </a:p>
          <a:p>
            <a:r>
              <a:rPr lang="cs-CZ" altLang="cs-CZ" b="1" dirty="0"/>
              <a:t> makro:</a:t>
            </a:r>
          </a:p>
          <a:p>
            <a:pPr lvl="1"/>
            <a:r>
              <a:rPr lang="cs-CZ" altLang="cs-CZ" dirty="0"/>
              <a:t> pia mater překrvená, prosáklá, prostoupená hnisem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likvor</a:t>
            </a:r>
            <a:r>
              <a:rPr lang="cs-CZ" altLang="cs-CZ" dirty="0"/>
              <a:t> je hnisavě zkalený (</a:t>
            </a:r>
            <a:r>
              <a:rPr lang="cs-CZ" altLang="cs-CZ" dirty="0">
                <a:solidFill>
                  <a:srgbClr val="C00000"/>
                </a:solidFill>
              </a:rPr>
              <a:t>někdy </a:t>
            </a:r>
            <a:r>
              <a:rPr lang="cs-CZ" altLang="cs-CZ" dirty="0" err="1">
                <a:solidFill>
                  <a:srgbClr val="C00000"/>
                </a:solidFill>
              </a:rPr>
              <a:t>pyocefalus</a:t>
            </a:r>
            <a:r>
              <a:rPr lang="cs-CZ" altLang="cs-CZ" dirty="0"/>
              <a:t>)</a:t>
            </a:r>
          </a:p>
          <a:p>
            <a:pPr lvl="1"/>
            <a:r>
              <a:rPr lang="cs-CZ" altLang="cs-CZ" dirty="0"/>
              <a:t> edém mozku, někdy drobné korové nekrózy</a:t>
            </a:r>
          </a:p>
        </p:txBody>
      </p:sp>
    </p:spTree>
    <p:extLst>
      <p:ext uri="{BB962C8B-B14F-4D97-AF65-F5344CB8AC3E}">
        <p14:creationId xmlns:p14="http://schemas.microsoft.com/office/powerpoint/2010/main" val="3595956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 descr="01">
            <a:extLst>
              <a:ext uri="{FF2B5EF4-FFF2-40B4-BE49-F238E27FC236}">
                <a16:creationId xmlns:a16="http://schemas.microsoft.com/office/drawing/2014/main" id="{153A474F-A43E-BD49-8DA7-C4854EB061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9" b="174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03B651C-C311-0C4A-A795-33BB234FC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Purulentní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meningitida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721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4D499B28-9EA7-0648-81F8-6A8C8096F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00B0F0"/>
                </a:solidFill>
              </a:rPr>
              <a:t>Purulentní meningitida</a:t>
            </a:r>
            <a:endParaRPr lang="cs-CZ" altLang="cs-CZ" sz="3200" b="1" dirty="0">
              <a:solidFill>
                <a:srgbClr val="00B0F0"/>
              </a:solidFill>
            </a:endParaRPr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35FDEE00-1AA3-0341-B0D7-8BA60CAD6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377"/>
            <a:ext cx="10027722" cy="4744463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b="1" dirty="0"/>
              <a:t> mikro:</a:t>
            </a:r>
          </a:p>
          <a:p>
            <a:pPr lvl="1"/>
            <a:r>
              <a:rPr lang="cs-CZ" altLang="cs-CZ" dirty="0"/>
              <a:t> plena prostoupena </a:t>
            </a:r>
            <a:r>
              <a:rPr lang="cs-CZ" altLang="cs-CZ" dirty="0" err="1"/>
              <a:t>neutrofily</a:t>
            </a:r>
            <a:r>
              <a:rPr lang="cs-CZ" altLang="cs-CZ" dirty="0"/>
              <a:t> a makrofágy</a:t>
            </a:r>
          </a:p>
          <a:p>
            <a:pPr lvl="2"/>
            <a:r>
              <a:rPr lang="cs-CZ" altLang="cs-CZ" dirty="0"/>
              <a:t> cestou </a:t>
            </a:r>
            <a:r>
              <a:rPr lang="cs-CZ" altLang="cs-CZ" dirty="0" err="1"/>
              <a:t>Virchowových-Robinových</a:t>
            </a:r>
            <a:r>
              <a:rPr lang="cs-CZ" altLang="cs-CZ" dirty="0"/>
              <a:t> prostorů zánět proniká do mozkové tkáně </a:t>
            </a:r>
          </a:p>
          <a:p>
            <a:pPr lvl="1"/>
            <a:r>
              <a:rPr lang="cs-CZ" altLang="cs-CZ" dirty="0"/>
              <a:t> někdy trombotická okluze cév v ložisku zánětu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korové infarkty (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meningoecefalitida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altLang="cs-CZ" dirty="0"/>
          </a:p>
          <a:p>
            <a:endParaRPr lang="cs-CZ" altLang="cs-CZ" sz="800" b="1" dirty="0"/>
          </a:p>
          <a:p>
            <a:r>
              <a:rPr lang="cs-CZ" altLang="cs-CZ" b="1" dirty="0">
                <a:solidFill>
                  <a:srgbClr val="C00000"/>
                </a:solidFill>
              </a:rPr>
              <a:t> následky </a:t>
            </a:r>
            <a:r>
              <a:rPr lang="cs-CZ" altLang="cs-CZ" b="1" dirty="0"/>
              <a:t>meningitidy:</a:t>
            </a:r>
          </a:p>
          <a:p>
            <a:pPr lvl="1"/>
            <a:r>
              <a:rPr lang="cs-CZ" altLang="cs-CZ" dirty="0"/>
              <a:t>DIC</a:t>
            </a:r>
          </a:p>
          <a:p>
            <a:pPr lvl="1"/>
            <a:r>
              <a:rPr lang="cs-CZ" altLang="cs-CZ" dirty="0" err="1"/>
              <a:t>Waterhouse-Friderichsenův</a:t>
            </a:r>
            <a:r>
              <a:rPr lang="cs-CZ" altLang="cs-CZ" dirty="0"/>
              <a:t> syndrom (bilaterální </a:t>
            </a:r>
            <a:r>
              <a:rPr lang="cs-CZ" altLang="cs-CZ" dirty="0" err="1"/>
              <a:t>prokrvácení</a:t>
            </a:r>
            <a:r>
              <a:rPr lang="cs-CZ" altLang="cs-CZ" dirty="0"/>
              <a:t> nadledvin)</a:t>
            </a:r>
          </a:p>
          <a:p>
            <a:pPr lvl="1"/>
            <a:r>
              <a:rPr lang="cs-CZ" altLang="cs-CZ" dirty="0"/>
              <a:t>Trvalé psychomotorické následky</a:t>
            </a:r>
          </a:p>
          <a:p>
            <a:pPr lvl="1"/>
            <a:r>
              <a:rPr lang="cs-CZ" altLang="cs-CZ" dirty="0" err="1"/>
              <a:t>Pozánětlivý</a:t>
            </a:r>
            <a:r>
              <a:rPr lang="cs-CZ" altLang="cs-CZ" dirty="0"/>
              <a:t> hydrocefalus (obliterace likvorových cest) </a:t>
            </a:r>
          </a:p>
          <a:p>
            <a:pPr lvl="1"/>
            <a:r>
              <a:rPr lang="cs-CZ" altLang="cs-CZ" dirty="0"/>
              <a:t>Subarachnoidální cysty</a:t>
            </a:r>
          </a:p>
          <a:p>
            <a:pPr lvl="1"/>
            <a:r>
              <a:rPr lang="cs-CZ" altLang="cs-CZ" dirty="0"/>
              <a:t>Hnisavá tromboflebitida splavů</a:t>
            </a:r>
          </a:p>
          <a:p>
            <a:pPr lvl="1"/>
            <a:r>
              <a:rPr lang="cs-CZ" altLang="cs-CZ" dirty="0"/>
              <a:t>Absces mozku</a:t>
            </a:r>
          </a:p>
        </p:txBody>
      </p:sp>
    </p:spTree>
    <p:extLst>
      <p:ext uri="{BB962C8B-B14F-4D97-AF65-F5344CB8AC3E}">
        <p14:creationId xmlns:p14="http://schemas.microsoft.com/office/powerpoint/2010/main" val="3502508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Zástupný symbol pro obsah 3" descr="purulentní leptomeningitida 40x 01.jpg">
            <a:extLst>
              <a:ext uri="{FF2B5EF4-FFF2-40B4-BE49-F238E27FC236}">
                <a16:creationId xmlns:a16="http://schemas.microsoft.com/office/drawing/2014/main" id="{91B3E8C8-5C6E-A44B-B426-34F390430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9" b="143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DC576C-B20C-A94A-AFD5-E7CD38841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Purulentní leptomeningitida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215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DBB93-B0A8-6748-83BC-2B39230F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Edém mozku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1F3F8-005D-3644-A5E3-F49A5F268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Zvýšená akumulace tekutin v mozkové tkáni</a:t>
            </a:r>
          </a:p>
          <a:p>
            <a:r>
              <a:rPr lang="x-none" dirty="0">
                <a:solidFill>
                  <a:srgbClr val="00B0F0"/>
                </a:solidFill>
              </a:rPr>
              <a:t>Difúzní edém mozku</a:t>
            </a:r>
            <a:r>
              <a:rPr lang="x-none" dirty="0"/>
              <a:t>		X		</a:t>
            </a:r>
            <a:r>
              <a:rPr lang="x-none" dirty="0">
                <a:solidFill>
                  <a:srgbClr val="00B0F0"/>
                </a:solidFill>
              </a:rPr>
              <a:t>Ložiskový edém mozku</a:t>
            </a:r>
          </a:p>
          <a:p>
            <a:pPr lvl="1"/>
            <a:r>
              <a:rPr lang="x-none" dirty="0"/>
              <a:t>Globální ischemie, otravy			okolo expanzivní léze</a:t>
            </a:r>
          </a:p>
        </p:txBody>
      </p:sp>
      <p:pic>
        <p:nvPicPr>
          <p:cNvPr id="4" name="Zástupný symbol pro obsah 3" descr="edém mozku.jpg">
            <a:extLst>
              <a:ext uri="{FF2B5EF4-FFF2-40B4-BE49-F238E27FC236}">
                <a16:creationId xmlns:a16="http://schemas.microsoft.com/office/drawing/2014/main" id="{EE7713DC-B259-6243-91BC-B5371C0337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9" b="-2"/>
          <a:stretch/>
        </p:blipFill>
        <p:spPr>
          <a:xfrm>
            <a:off x="1268648" y="3429000"/>
            <a:ext cx="3776477" cy="3428999"/>
          </a:xfrm>
          <a:prstGeom prst="rect">
            <a:avLst/>
          </a:prstGeom>
          <a:effectLst/>
        </p:spPr>
      </p:pic>
      <p:pic>
        <p:nvPicPr>
          <p:cNvPr id="5" name="Picture 2" descr="C:\Users\uziv\Pictures\před op.jpg">
            <a:extLst>
              <a:ext uri="{FF2B5EF4-FFF2-40B4-BE49-F238E27FC236}">
                <a16:creationId xmlns:a16="http://schemas.microsoft.com/office/drawing/2014/main" id="{E60C9C27-4862-9246-A163-60C340AA3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4" t="18567" r="14667" b="11611"/>
          <a:stretch/>
        </p:blipFill>
        <p:spPr bwMode="auto">
          <a:xfrm>
            <a:off x="7042067" y="3476742"/>
            <a:ext cx="3360521" cy="342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04481D69-6007-494C-A314-7262EC0696AF}"/>
              </a:ext>
            </a:extLst>
          </p:cNvPr>
          <p:cNvSpPr/>
          <p:nvPr/>
        </p:nvSpPr>
        <p:spPr>
          <a:xfrm rot="5400000">
            <a:off x="9301337" y="4524186"/>
            <a:ext cx="380633" cy="1330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D6041A-D60E-A848-A3F1-568CF126D4A7}"/>
              </a:ext>
            </a:extLst>
          </p:cNvPr>
          <p:cNvSpPr txBox="1"/>
          <p:nvPr/>
        </p:nvSpPr>
        <p:spPr>
          <a:xfrm>
            <a:off x="10402588" y="4921698"/>
            <a:ext cx="1789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Přetlačení středočarových struktur (“midline-shift)</a:t>
            </a:r>
          </a:p>
        </p:txBody>
      </p:sp>
    </p:spTree>
    <p:extLst>
      <p:ext uri="{BB962C8B-B14F-4D97-AF65-F5344CB8AC3E}">
        <p14:creationId xmlns:p14="http://schemas.microsoft.com/office/powerpoint/2010/main" val="2390161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2454-05CB-774C-B8FD-23929EF6B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Absces mozku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C8ACA-9D42-1342-B0DF-9D4990B1E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Přímý přestup infekce při purulentní meningitidě</a:t>
            </a:r>
          </a:p>
          <a:p>
            <a:r>
              <a:rPr lang="x-none" dirty="0"/>
              <a:t>Hematogenní přenos </a:t>
            </a:r>
          </a:p>
          <a:p>
            <a:pPr lvl="1"/>
            <a:r>
              <a:rPr lang="en-GB" dirty="0"/>
              <a:t>N</a:t>
            </a:r>
            <a:r>
              <a:rPr lang="x-none" dirty="0"/>
              <a:t>ejčastěji při infekční endokarditidě</a:t>
            </a:r>
          </a:p>
          <a:p>
            <a:pPr lvl="1"/>
            <a:r>
              <a:rPr lang="x-none" dirty="0"/>
              <a:t>Mnohočetn</a:t>
            </a:r>
            <a:r>
              <a:rPr lang="cs-CZ" dirty="0"/>
              <a:t>á</a:t>
            </a:r>
            <a:r>
              <a:rPr lang="x-none" dirty="0"/>
              <a:t> ložiska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EC3526-C411-4046-AC10-BDAC20B4E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440" y="2507341"/>
            <a:ext cx="5623560" cy="4350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041026-9584-C641-8AEC-30E81152B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570" y="3589020"/>
            <a:ext cx="3420110" cy="33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54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A94E8517-36D5-0F45-B274-56C170E84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Lymfocytární meningitida</a:t>
            </a:r>
            <a:endParaRPr lang="cs-CZ" altLang="cs-CZ" sz="2800"/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7E2EB572-25EE-7D4B-AA6C-A8532B23E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377"/>
            <a:ext cx="8291513" cy="4525963"/>
          </a:xfrm>
        </p:spPr>
        <p:txBody>
          <a:bodyPr/>
          <a:lstStyle/>
          <a:p>
            <a:r>
              <a:rPr lang="cs-CZ" altLang="cs-CZ" b="1" dirty="0"/>
              <a:t> infekční agens:</a:t>
            </a:r>
          </a:p>
          <a:p>
            <a:pPr lvl="1"/>
            <a:r>
              <a:rPr lang="cs-CZ" altLang="cs-CZ" dirty="0"/>
              <a:t> virus příušnic, </a:t>
            </a:r>
            <a:r>
              <a:rPr lang="cs-CZ" altLang="cs-CZ" dirty="0" err="1"/>
              <a:t>coxackie</a:t>
            </a:r>
            <a:r>
              <a:rPr lang="cs-CZ" altLang="cs-CZ" dirty="0"/>
              <a:t>, </a:t>
            </a:r>
            <a:r>
              <a:rPr lang="cs-CZ" altLang="cs-CZ" dirty="0" err="1"/>
              <a:t>echoviry</a:t>
            </a:r>
            <a:r>
              <a:rPr lang="cs-CZ" altLang="cs-CZ" dirty="0"/>
              <a:t>, EBV, HSV typu 2</a:t>
            </a:r>
          </a:p>
          <a:p>
            <a:pPr lvl="1"/>
            <a:endParaRPr lang="cs-CZ" altLang="cs-CZ" sz="800" dirty="0"/>
          </a:p>
          <a:p>
            <a:r>
              <a:rPr lang="cs-CZ" altLang="cs-CZ" b="1" dirty="0"/>
              <a:t> makro:</a:t>
            </a:r>
          </a:p>
          <a:p>
            <a:pPr lvl="1"/>
            <a:r>
              <a:rPr lang="cs-CZ" altLang="cs-CZ" dirty="0"/>
              <a:t> pia mater mírně překrvená, zduřelá</a:t>
            </a:r>
          </a:p>
          <a:p>
            <a:endParaRPr lang="cs-CZ" altLang="cs-CZ" sz="800" b="1" dirty="0"/>
          </a:p>
          <a:p>
            <a:r>
              <a:rPr lang="cs-CZ" altLang="cs-CZ" b="1" dirty="0"/>
              <a:t> mikro:</a:t>
            </a:r>
          </a:p>
          <a:p>
            <a:pPr lvl="1"/>
            <a:r>
              <a:rPr lang="cs-CZ" altLang="cs-CZ" dirty="0"/>
              <a:t>Serózní či lymfocytární typ zánětu</a:t>
            </a:r>
          </a:p>
          <a:p>
            <a:pPr lvl="1"/>
            <a:r>
              <a:rPr lang="cs-CZ" altLang="cs-CZ" dirty="0"/>
              <a:t>V </a:t>
            </a:r>
            <a:r>
              <a:rPr lang="cs-CZ" altLang="cs-CZ" dirty="0" err="1"/>
              <a:t>likvoru</a:t>
            </a:r>
            <a:r>
              <a:rPr lang="cs-CZ" altLang="cs-CZ" dirty="0"/>
              <a:t> i na mozkové pleně přítomny lymfocyty</a:t>
            </a:r>
          </a:p>
          <a:p>
            <a:pPr lvl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51494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FDAFFA62-3318-294F-B349-9ECBFC359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Granulomatózní meningitidy</a:t>
            </a:r>
            <a:endParaRPr lang="cs-CZ" altLang="cs-CZ" sz="2800"/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0CA82E38-182C-414D-BC61-A1FADB204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/>
              <a:t> infekční agens: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Mycobacterium</a:t>
            </a:r>
            <a:r>
              <a:rPr lang="cs-CZ" altLang="cs-CZ" dirty="0"/>
              <a:t> </a:t>
            </a:r>
            <a:r>
              <a:rPr lang="cs-CZ" altLang="cs-CZ" dirty="0" err="1"/>
              <a:t>tuberculosis</a:t>
            </a:r>
            <a:endParaRPr lang="cs-CZ" altLang="cs-CZ" dirty="0"/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Cryptococcus</a:t>
            </a:r>
            <a:r>
              <a:rPr lang="cs-CZ" altLang="cs-CZ" dirty="0"/>
              <a:t> </a:t>
            </a:r>
            <a:r>
              <a:rPr lang="cs-CZ" altLang="cs-CZ" dirty="0" err="1"/>
              <a:t>neoformans</a:t>
            </a:r>
            <a:r>
              <a:rPr lang="cs-CZ" altLang="cs-CZ" dirty="0"/>
              <a:t>, </a:t>
            </a:r>
            <a:r>
              <a:rPr lang="cs-CZ" altLang="cs-CZ" dirty="0" err="1"/>
              <a:t>Aspergillus</a:t>
            </a:r>
            <a:r>
              <a:rPr lang="cs-CZ" altLang="cs-CZ" dirty="0"/>
              <a:t>, </a:t>
            </a:r>
            <a:r>
              <a:rPr lang="cs-CZ" altLang="cs-CZ" dirty="0" err="1"/>
              <a:t>Candida</a:t>
            </a:r>
            <a:endParaRPr lang="cs-CZ" altLang="cs-CZ" dirty="0"/>
          </a:p>
          <a:p>
            <a:pPr lvl="1"/>
            <a:endParaRPr lang="cs-CZ" altLang="cs-CZ" sz="800" dirty="0"/>
          </a:p>
          <a:p>
            <a:r>
              <a:rPr lang="cs-CZ" altLang="cs-CZ" b="1" dirty="0"/>
              <a:t> typicky u </a:t>
            </a:r>
            <a:r>
              <a:rPr lang="cs-CZ" altLang="cs-CZ" b="1" dirty="0" err="1"/>
              <a:t>imunokompromitovaných</a:t>
            </a:r>
            <a:r>
              <a:rPr lang="cs-CZ" altLang="cs-CZ" b="1" dirty="0"/>
              <a:t>:</a:t>
            </a:r>
          </a:p>
          <a:p>
            <a:pPr lvl="1"/>
            <a:r>
              <a:rPr lang="cs-CZ" altLang="cs-CZ" dirty="0"/>
              <a:t> AIDS, </a:t>
            </a:r>
            <a:r>
              <a:rPr lang="cs-CZ" altLang="cs-CZ" dirty="0" err="1"/>
              <a:t>iatrogenní</a:t>
            </a:r>
            <a:r>
              <a:rPr lang="cs-CZ" altLang="cs-CZ" dirty="0"/>
              <a:t> imunosuprese, kachexie</a:t>
            </a:r>
          </a:p>
          <a:p>
            <a:endParaRPr lang="cs-CZ" altLang="cs-CZ" sz="800" b="1" dirty="0"/>
          </a:p>
          <a:p>
            <a:pPr>
              <a:buFont typeface="Wingdings" pitchFamily="2" charset="2"/>
              <a:buNone/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685349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967F6DF4-1709-884D-A4E6-FA7F3DD7A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652461"/>
            <a:ext cx="5324477" cy="936308"/>
          </a:xfrm>
        </p:spPr>
        <p:txBody>
          <a:bodyPr anchor="b">
            <a:normAutofit/>
          </a:bodyPr>
          <a:lstStyle/>
          <a:p>
            <a:r>
              <a:rPr lang="cs-CZ" altLang="cs-CZ" sz="3600" b="1" dirty="0">
                <a:solidFill>
                  <a:srgbClr val="00B0F0"/>
                </a:solidFill>
              </a:rPr>
              <a:t>TBC meningitida</a:t>
            </a:r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6CB2EF4C-57F7-3341-A4E7-1F9F98363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1783080"/>
            <a:ext cx="5324475" cy="4678680"/>
          </a:xfrm>
        </p:spPr>
        <p:txBody>
          <a:bodyPr anchor="t">
            <a:normAutofit fontScale="92500" lnSpcReduction="10000"/>
          </a:bodyPr>
          <a:lstStyle/>
          <a:p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>
                <a:solidFill>
                  <a:srgbClr val="C00000"/>
                </a:solidFill>
              </a:rPr>
              <a:t>bazilární </a:t>
            </a:r>
            <a:r>
              <a:rPr lang="cs-CZ" altLang="cs-CZ" sz="2400" b="1" dirty="0"/>
              <a:t>tbc meningitida</a:t>
            </a:r>
          </a:p>
          <a:p>
            <a:r>
              <a:rPr lang="cs-CZ" altLang="cs-CZ" sz="2400" b="1" dirty="0"/>
              <a:t> při hematogenním rozsevu primární tbc</a:t>
            </a:r>
          </a:p>
          <a:p>
            <a:r>
              <a:rPr lang="cs-CZ" altLang="cs-CZ" sz="2400" b="1" dirty="0"/>
              <a:t> </a:t>
            </a:r>
            <a:r>
              <a:rPr lang="cs-CZ" altLang="cs-CZ" sz="2400" dirty="0"/>
              <a:t>formy: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>
                <a:solidFill>
                  <a:srgbClr val="C00000"/>
                </a:solidFill>
              </a:rPr>
              <a:t>exsudativní</a:t>
            </a:r>
          </a:p>
          <a:p>
            <a:pPr lvl="2"/>
            <a:r>
              <a:rPr lang="cs-CZ" altLang="cs-CZ" sz="2400" dirty="0"/>
              <a:t>makro rosolovitý žlutozelený exsudát na bázi</a:t>
            </a:r>
          </a:p>
          <a:p>
            <a:pPr lvl="2"/>
            <a:r>
              <a:rPr lang="cs-CZ" altLang="cs-CZ" sz="2400" dirty="0"/>
              <a:t>mikro </a:t>
            </a:r>
            <a:r>
              <a:rPr lang="cs-CZ" altLang="cs-CZ" sz="2400" dirty="0" err="1"/>
              <a:t>Orthovy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bb</a:t>
            </a:r>
            <a:r>
              <a:rPr lang="cs-CZ" altLang="cs-CZ" sz="2400" dirty="0"/>
              <a:t>. (makrofágy), lymfocyty, fibrin, </a:t>
            </a:r>
            <a:r>
              <a:rPr lang="cs-CZ" altLang="cs-CZ" sz="2400" dirty="0" err="1"/>
              <a:t>neutrofily</a:t>
            </a:r>
            <a:endParaRPr lang="cs-CZ" altLang="cs-CZ" sz="2400" dirty="0"/>
          </a:p>
          <a:p>
            <a:pPr lvl="1"/>
            <a:r>
              <a:rPr lang="cs-CZ" altLang="cs-CZ" dirty="0"/>
              <a:t> </a:t>
            </a:r>
            <a:r>
              <a:rPr lang="cs-CZ" altLang="cs-CZ" dirty="0" err="1">
                <a:solidFill>
                  <a:srgbClr val="C00000"/>
                </a:solidFill>
              </a:rPr>
              <a:t>proliferativní</a:t>
            </a:r>
            <a:endParaRPr lang="cs-CZ" altLang="cs-CZ" dirty="0">
              <a:solidFill>
                <a:srgbClr val="C00000"/>
              </a:solidFill>
            </a:endParaRPr>
          </a:p>
          <a:p>
            <a:pPr lvl="2"/>
            <a:r>
              <a:rPr lang="cs-CZ" altLang="cs-CZ" sz="2400" dirty="0"/>
              <a:t>makro bělošedé uzlíčky v rosolovitém exsudátu 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sz="2400" dirty="0"/>
              <a:t>tumorózní vrstva</a:t>
            </a:r>
          </a:p>
          <a:p>
            <a:pPr lvl="2"/>
            <a:r>
              <a:rPr lang="cs-CZ" altLang="cs-CZ" sz="2400" dirty="0"/>
              <a:t>mikro specifická granulační tkáň (tbc uzlík)</a:t>
            </a:r>
            <a:endParaRPr lang="cs-CZ" altLang="cs-CZ" sz="2400" b="1" dirty="0"/>
          </a:p>
          <a:p>
            <a:pPr>
              <a:buFont typeface="Wingdings" pitchFamily="2" charset="2"/>
              <a:buNone/>
            </a:pPr>
            <a:endParaRPr lang="cs-CZ" altLang="cs-CZ" sz="1800" b="1" dirty="0"/>
          </a:p>
        </p:txBody>
      </p:sp>
      <p:pic>
        <p:nvPicPr>
          <p:cNvPr id="4" name="Picture 2" descr="SurgicalPathologyOfTheNervousSystem_125-3">
            <a:extLst>
              <a:ext uri="{FF2B5EF4-FFF2-40B4-BE49-F238E27FC236}">
                <a16:creationId xmlns:a16="http://schemas.microsoft.com/office/drawing/2014/main" id="{B197B497-4CA5-034D-9441-73E22A145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621"/>
          <a:stretch/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267726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6FE9930C-015D-CA4A-8D36-4E139E938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00B0F0"/>
                </a:solidFill>
              </a:rPr>
              <a:t>Encefalitidy</a:t>
            </a:r>
            <a:endParaRPr lang="cs-CZ" altLang="cs-CZ" sz="3200" b="1" dirty="0">
              <a:solidFill>
                <a:srgbClr val="00B0F0"/>
              </a:solidFill>
            </a:endParaRPr>
          </a:p>
        </p:txBody>
      </p:sp>
      <p:sp>
        <p:nvSpPr>
          <p:cNvPr id="33795" name="Zástupný symbol pro obsah 2">
            <a:extLst>
              <a:ext uri="{FF2B5EF4-FFF2-40B4-BE49-F238E27FC236}">
                <a16:creationId xmlns:a16="http://schemas.microsoft.com/office/drawing/2014/main" id="{D8897538-992F-CF4B-AC28-20C526A25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6"/>
            <a:ext cx="8291513" cy="4525963"/>
          </a:xfrm>
        </p:spPr>
        <p:txBody>
          <a:bodyPr>
            <a:normAutofit lnSpcReduction="10000"/>
          </a:bodyPr>
          <a:lstStyle/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0070C0"/>
                </a:solidFill>
              </a:rPr>
              <a:t>primární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neurotropní</a:t>
            </a:r>
            <a:r>
              <a:rPr lang="cs-CZ" altLang="cs-CZ" dirty="0"/>
              <a:t> </a:t>
            </a:r>
            <a:r>
              <a:rPr lang="cs-CZ" altLang="cs-CZ" b="1" dirty="0">
                <a:solidFill>
                  <a:srgbClr val="C00000"/>
                </a:solidFill>
              </a:rPr>
              <a:t>viry</a:t>
            </a:r>
          </a:p>
          <a:p>
            <a:pPr lvl="1"/>
            <a:r>
              <a:rPr lang="cs-CZ" altLang="cs-CZ" dirty="0"/>
              <a:t> na člověka přenosné ze zvířat</a:t>
            </a:r>
          </a:p>
          <a:p>
            <a:endParaRPr lang="cs-CZ" altLang="cs-CZ" sz="800" b="1" dirty="0"/>
          </a:p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0070C0"/>
                </a:solidFill>
              </a:rPr>
              <a:t>sekundární</a:t>
            </a:r>
          </a:p>
          <a:p>
            <a:pPr lvl="1"/>
            <a:r>
              <a:rPr lang="cs-CZ" altLang="cs-CZ" dirty="0"/>
              <a:t> při celkovém základním onemocnění</a:t>
            </a:r>
          </a:p>
          <a:p>
            <a:pPr lvl="2"/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C00000"/>
                </a:solidFill>
              </a:rPr>
              <a:t>viry </a:t>
            </a:r>
            <a:r>
              <a:rPr lang="cs-CZ" altLang="cs-CZ" b="1" dirty="0"/>
              <a:t>(HSV, enteroviry, virus parotitidy), </a:t>
            </a:r>
            <a:r>
              <a:rPr lang="cs-CZ" altLang="cs-CZ" b="1" dirty="0" err="1"/>
              <a:t>ricketsie</a:t>
            </a:r>
            <a:r>
              <a:rPr lang="cs-CZ" altLang="cs-CZ" b="1" dirty="0"/>
              <a:t>, paraziti (toxoplazmóza…), </a:t>
            </a:r>
            <a:r>
              <a:rPr lang="cs-CZ" altLang="cs-CZ" b="1" dirty="0" err="1"/>
              <a:t>spirochety</a:t>
            </a:r>
            <a:r>
              <a:rPr lang="cs-CZ" altLang="cs-CZ" b="1" dirty="0"/>
              <a:t> (lues, </a:t>
            </a:r>
            <a:r>
              <a:rPr lang="cs-CZ" altLang="cs-CZ" b="1" dirty="0" err="1"/>
              <a:t>typhus</a:t>
            </a:r>
            <a:r>
              <a:rPr lang="cs-CZ" altLang="cs-CZ" b="1" dirty="0"/>
              <a:t> </a:t>
            </a:r>
            <a:r>
              <a:rPr lang="cs-CZ" altLang="cs-CZ" b="1" dirty="0" err="1"/>
              <a:t>exanthematicus</a:t>
            </a:r>
            <a:r>
              <a:rPr lang="cs-CZ" altLang="cs-CZ" b="1" dirty="0"/>
              <a:t>), plísně…</a:t>
            </a:r>
          </a:p>
          <a:p>
            <a:endParaRPr lang="cs-CZ" altLang="cs-CZ" sz="800" b="1" dirty="0"/>
          </a:p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C00000"/>
                </a:solidFill>
              </a:rPr>
              <a:t>mikro (virové encefalitidy):</a:t>
            </a:r>
          </a:p>
          <a:p>
            <a:pPr lvl="1"/>
            <a:r>
              <a:rPr lang="cs-CZ" altLang="cs-CZ" dirty="0"/>
              <a:t> poškození neuronů, reaktivní změny glie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perivaskulární</a:t>
            </a:r>
            <a:r>
              <a:rPr lang="cs-CZ" altLang="cs-CZ" dirty="0"/>
              <a:t> manžety </a:t>
            </a:r>
            <a:r>
              <a:rPr lang="cs-CZ" altLang="cs-CZ" dirty="0" err="1"/>
              <a:t>lymfoplazmocytárního</a:t>
            </a:r>
            <a:r>
              <a:rPr lang="cs-CZ" altLang="cs-CZ" dirty="0"/>
              <a:t> infiltrátu</a:t>
            </a:r>
            <a:endParaRPr lang="cs-CZ" altLang="cs-CZ" sz="800" dirty="0"/>
          </a:p>
          <a:p>
            <a:endParaRPr lang="cs-CZ" altLang="cs-CZ" sz="800" b="1" dirty="0"/>
          </a:p>
          <a:p>
            <a:pPr>
              <a:buFont typeface="Wingdings" pitchFamily="2" charset="2"/>
              <a:buNone/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610452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Zástupný symbol pro obsah 5" descr="1KB infiltrát encefalitidy.jpg">
            <a:extLst>
              <a:ext uri="{FF2B5EF4-FFF2-40B4-BE49-F238E27FC236}">
                <a16:creationId xmlns:a16="http://schemas.microsoft.com/office/drawing/2014/main" id="{5E3F3CD0-9C5D-984F-A318-6ADDF5E49F4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2" b="100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Nadpis 1">
            <a:extLst>
              <a:ext uri="{FF2B5EF4-FFF2-40B4-BE49-F238E27FC236}">
                <a16:creationId xmlns:a16="http://schemas.microsoft.com/office/drawing/2014/main" id="{BFE33F3D-4CEF-3D4A-A425-4D9D2788E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cs-CZ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Virová encefalitida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5">
            <a:extLst>
              <a:ext uri="{FF2B5EF4-FFF2-40B4-BE49-F238E27FC236}">
                <a16:creationId xmlns:a16="http://schemas.microsoft.com/office/drawing/2014/main" id="{CA84C5A6-C772-A140-A7DA-0B0B51CE1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75" y="6302973"/>
            <a:ext cx="6826250" cy="430213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cs-CZ" sz="2200" dirty="0" err="1"/>
              <a:t>Perivaskulární</a:t>
            </a:r>
            <a:r>
              <a:rPr lang="cs-CZ" sz="2200" dirty="0"/>
              <a:t> lymfoplazmocytární zánětlivý infiltrát</a:t>
            </a:r>
          </a:p>
        </p:txBody>
      </p:sp>
    </p:spTree>
    <p:extLst>
      <p:ext uri="{BB962C8B-B14F-4D97-AF65-F5344CB8AC3E}">
        <p14:creationId xmlns:p14="http://schemas.microsoft.com/office/powerpoint/2010/main" val="1373309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36575E8C-2F2F-414E-A953-5B413F2CC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Virové encefalitidy</a:t>
            </a:r>
            <a:endParaRPr lang="cs-CZ" altLang="cs-CZ" sz="2800"/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A4EC9CF0-6455-F34C-99D4-9D088512D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/>
              <a:t> s tvorbou inkluzí</a:t>
            </a:r>
          </a:p>
          <a:p>
            <a:pPr lvl="1"/>
            <a:r>
              <a:rPr lang="cs-CZ" altLang="cs-CZ" dirty="0"/>
              <a:t> vzteklina</a:t>
            </a:r>
          </a:p>
          <a:p>
            <a:pPr lvl="1"/>
            <a:r>
              <a:rPr lang="cs-CZ" altLang="cs-CZ" dirty="0"/>
              <a:t> HSV1, HSV2</a:t>
            </a:r>
          </a:p>
          <a:p>
            <a:pPr lvl="1"/>
            <a:r>
              <a:rPr lang="cs-CZ" altLang="cs-CZ" dirty="0"/>
              <a:t> poliomyelitis </a:t>
            </a:r>
            <a:r>
              <a:rPr lang="cs-CZ" altLang="cs-CZ" dirty="0" err="1"/>
              <a:t>acuta</a:t>
            </a:r>
            <a:r>
              <a:rPr lang="cs-CZ" altLang="cs-CZ" dirty="0"/>
              <a:t> </a:t>
            </a:r>
            <a:r>
              <a:rPr lang="cs-CZ" altLang="cs-CZ" dirty="0" err="1"/>
              <a:t>anterior</a:t>
            </a:r>
            <a:endParaRPr lang="cs-CZ" altLang="cs-CZ" dirty="0"/>
          </a:p>
          <a:p>
            <a:endParaRPr lang="cs-CZ" altLang="cs-CZ" sz="800" b="1" dirty="0"/>
          </a:p>
          <a:p>
            <a:r>
              <a:rPr lang="cs-CZ" altLang="cs-CZ" b="1" dirty="0"/>
              <a:t> bez tvorby inkluzí</a:t>
            </a:r>
          </a:p>
          <a:p>
            <a:pPr lvl="1"/>
            <a:r>
              <a:rPr lang="cs-CZ" altLang="cs-CZ" dirty="0"/>
              <a:t> klíšťová  e.</a:t>
            </a:r>
          </a:p>
          <a:p>
            <a:pPr lvl="1"/>
            <a:r>
              <a:rPr lang="cs-CZ" altLang="cs-CZ" dirty="0"/>
              <a:t> e. u AIDS</a:t>
            </a:r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3569745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D756DD76-6887-BE48-9B5E-82F7C8DC3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00B0F0"/>
                </a:solidFill>
              </a:rPr>
              <a:t>Virové encefalitidy </a:t>
            </a:r>
            <a:br>
              <a:rPr lang="cs-CZ" altLang="cs-CZ" sz="4000" b="1" dirty="0">
                <a:solidFill>
                  <a:srgbClr val="00B0F0"/>
                </a:solidFill>
              </a:rPr>
            </a:br>
            <a:r>
              <a:rPr lang="cs-CZ" altLang="cs-CZ" sz="3200" b="1" dirty="0">
                <a:solidFill>
                  <a:srgbClr val="C00000"/>
                </a:solidFill>
              </a:rPr>
              <a:t>s tvorbou inkluzí</a:t>
            </a: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3854406D-251B-0741-B837-CFF9A48B6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805160" cy="4802187"/>
          </a:xfrm>
        </p:spPr>
        <p:txBody>
          <a:bodyPr>
            <a:normAutofit lnSpcReduction="10000"/>
          </a:bodyPr>
          <a:lstStyle/>
          <a:p>
            <a:r>
              <a:rPr lang="cs-CZ" altLang="cs-CZ" b="1" dirty="0">
                <a:solidFill>
                  <a:srgbClr val="0070C0"/>
                </a:solidFill>
              </a:rPr>
              <a:t> vzteklina (rabies, </a:t>
            </a:r>
            <a:r>
              <a:rPr lang="cs-CZ" altLang="cs-CZ" b="1" dirty="0" err="1">
                <a:solidFill>
                  <a:srgbClr val="0070C0"/>
                </a:solidFill>
              </a:rPr>
              <a:t>lyssa</a:t>
            </a:r>
            <a:r>
              <a:rPr lang="cs-CZ" altLang="cs-CZ" b="1" dirty="0">
                <a:solidFill>
                  <a:srgbClr val="0070C0"/>
                </a:solidFill>
              </a:rPr>
              <a:t>)</a:t>
            </a:r>
          </a:p>
          <a:p>
            <a:pPr marL="755650" lvl="1" indent="-355600"/>
            <a:r>
              <a:rPr lang="cs-CZ" altLang="cs-CZ" dirty="0"/>
              <a:t>inkubace 2-12 týdnů (lokální pomnožení v kosterní svalovině) </a:t>
            </a:r>
            <a:r>
              <a:rPr lang="cs-CZ" altLang="cs-CZ" dirty="0">
                <a:cs typeface="Times New Roman" panose="02020603050405020304" pitchFamily="18" charset="0"/>
              </a:rPr>
              <a:t>→ retrográdním axonovým proudem </a:t>
            </a:r>
            <a:r>
              <a:rPr lang="cs-CZ" altLang="cs-CZ" dirty="0">
                <a:solidFill>
                  <a:srgbClr val="C00000"/>
                </a:solidFill>
                <a:cs typeface="Times New Roman" panose="02020603050405020304" pitchFamily="18" charset="0"/>
              </a:rPr>
              <a:t>do </a:t>
            </a:r>
            <a:r>
              <a:rPr lang="cs-CZ" altLang="cs-CZ" dirty="0">
                <a:solidFill>
                  <a:srgbClr val="C00000"/>
                </a:solidFill>
              </a:rPr>
              <a:t>mozkového kmene, míchy, spinálních ganglií, mozkové kůry, mozečku, hippocampu</a:t>
            </a:r>
          </a:p>
          <a:p>
            <a:pPr marL="755650" lvl="1" indent="-355600"/>
            <a:r>
              <a:rPr lang="cs-CZ" altLang="cs-CZ" dirty="0"/>
              <a:t>mikro </a:t>
            </a:r>
            <a:r>
              <a:rPr lang="cs-CZ" altLang="cs-CZ" dirty="0" err="1"/>
              <a:t>Negriho</a:t>
            </a:r>
            <a:r>
              <a:rPr lang="cs-CZ" altLang="cs-CZ" dirty="0"/>
              <a:t> tělíska (</a:t>
            </a:r>
            <a:r>
              <a:rPr lang="cs-CZ" altLang="cs-CZ" dirty="0" err="1"/>
              <a:t>oxyfilní</a:t>
            </a:r>
            <a:r>
              <a:rPr lang="cs-CZ" altLang="cs-CZ" dirty="0"/>
              <a:t> inkluze virionů velikosti </a:t>
            </a:r>
            <a:r>
              <a:rPr lang="cs-CZ" altLang="cs-CZ" dirty="0" err="1"/>
              <a:t>ery</a:t>
            </a:r>
            <a:r>
              <a:rPr lang="cs-CZ" altLang="cs-CZ" dirty="0"/>
              <a:t> v cytoplasmě neuronů)</a:t>
            </a:r>
          </a:p>
          <a:p>
            <a:pPr marL="755650" lvl="1" indent="-355600"/>
            <a:r>
              <a:rPr lang="cs-CZ" altLang="cs-CZ" dirty="0" err="1"/>
              <a:t>postexpoziční</a:t>
            </a:r>
            <a:r>
              <a:rPr lang="cs-CZ" altLang="cs-CZ" dirty="0"/>
              <a:t> profylaxe očkováním!!</a:t>
            </a:r>
          </a:p>
          <a:p>
            <a:endParaRPr lang="cs-CZ" altLang="cs-CZ" sz="800" b="1" dirty="0"/>
          </a:p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0070C0"/>
                </a:solidFill>
              </a:rPr>
              <a:t>herpetická encefalitida (HSV1, HSV2)</a:t>
            </a:r>
          </a:p>
          <a:p>
            <a:pPr marL="755650" lvl="1" indent="-355600"/>
            <a:r>
              <a:rPr lang="cs-CZ" altLang="cs-CZ" dirty="0"/>
              <a:t>kůra temporálních a frontálních laloků, jiné části šedé hmoty</a:t>
            </a:r>
          </a:p>
          <a:p>
            <a:pPr marL="755650" lvl="1" indent="-355600"/>
            <a:r>
              <a:rPr lang="cs-CZ" altLang="cs-CZ" dirty="0">
                <a:solidFill>
                  <a:srgbClr val="C00000"/>
                </a:solidFill>
              </a:rPr>
              <a:t>hemoragické nekrózy, intranukleární inkluze</a:t>
            </a:r>
          </a:p>
          <a:p>
            <a:pPr marL="755650" lvl="1" indent="-355600"/>
            <a:r>
              <a:rPr lang="cs-CZ" altLang="cs-CZ" dirty="0">
                <a:solidFill>
                  <a:srgbClr val="C00000"/>
                </a:solidFill>
              </a:rPr>
              <a:t>závažný (mnohdy fatální) průběh</a:t>
            </a:r>
          </a:p>
          <a:p>
            <a:pPr marL="755650" lvl="1" indent="-355600"/>
            <a:r>
              <a:rPr lang="cs-CZ" altLang="cs-CZ" dirty="0"/>
              <a:t>infekce HSV2 nejčastěji u novorozenců</a:t>
            </a:r>
          </a:p>
          <a:p>
            <a:pPr marL="755650" lvl="1" indent="-355600"/>
            <a:endParaRPr lang="cs-CZ" altLang="cs-CZ" dirty="0"/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2627678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2" descr="GreenfieldsNeuropathology_047-1">
            <a:extLst>
              <a:ext uri="{FF2B5EF4-FFF2-40B4-BE49-F238E27FC236}">
                <a16:creationId xmlns:a16="http://schemas.microsoft.com/office/drawing/2014/main" id="{82C82F98-91D3-8943-A056-2C4A31254D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8" b="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5E9039-E9B7-5C4B-AE8E-6861F8297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Rabies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711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Zástupný symbol pro obsah 7" descr="HSV encefalitis1.jpg">
            <a:extLst>
              <a:ext uri="{FF2B5EF4-FFF2-40B4-BE49-F238E27FC236}">
                <a16:creationId xmlns:a16="http://schemas.microsoft.com/office/drawing/2014/main" id="{066A8233-3E33-C543-8554-234891DED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1" r="-1" b="212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C22664-3E02-584A-96D2-57CEC804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Herpetická encefalitis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7">
            <a:extLst>
              <a:ext uri="{FF2B5EF4-FFF2-40B4-BE49-F238E27FC236}">
                <a16:creationId xmlns:a16="http://schemas.microsoft.com/office/drawing/2014/main" id="{3276D7E1-9003-0E40-80CA-422B31160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8437" y="4095750"/>
            <a:ext cx="2967038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intranukleární inkluze</a:t>
            </a:r>
          </a:p>
        </p:txBody>
      </p:sp>
      <p:cxnSp>
        <p:nvCxnSpPr>
          <p:cNvPr id="14" name="Přímá spojovací šipka 9">
            <a:extLst>
              <a:ext uri="{FF2B5EF4-FFF2-40B4-BE49-F238E27FC236}">
                <a16:creationId xmlns:a16="http://schemas.microsoft.com/office/drawing/2014/main" id="{548EEE49-B707-C94B-A309-CE83BCD1BC90}"/>
              </a:ext>
            </a:extLst>
          </p:cNvPr>
          <p:cNvCxnSpPr>
            <a:cxnSpLocks noChangeShapeType="1"/>
            <a:stCxn id="13" idx="0"/>
          </p:cNvCxnSpPr>
          <p:nvPr/>
        </p:nvCxnSpPr>
        <p:spPr bwMode="auto">
          <a:xfrm rot="5400000" flipH="1" flipV="1">
            <a:off x="4825206" y="2824956"/>
            <a:ext cx="666750" cy="18748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38298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7" descr="edém mozku mikro.jpg">
            <a:extLst>
              <a:ext uri="{FF2B5EF4-FFF2-40B4-BE49-F238E27FC236}">
                <a16:creationId xmlns:a16="http://schemas.microsoft.com/office/drawing/2014/main" id="{7348D39B-93BE-7F4C-B1A2-571A18ECEF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1" r="9091" b="31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1BE0AA-B500-0440-A4CB-895FD9657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r>
              <a:rPr lang="x-none" sz="4000" b="1" dirty="0">
                <a:solidFill>
                  <a:srgbClr val="00B0F0"/>
                </a:solidFill>
              </a:rPr>
              <a:t>Edém mozku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6D10A-81CC-8141-A6DF-338AD1440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</p:spPr>
        <p:txBody>
          <a:bodyPr>
            <a:normAutofit/>
          </a:bodyPr>
          <a:lstStyle/>
          <a:p>
            <a:r>
              <a:rPr lang="cs-CZ" altLang="cs-CZ" sz="2200" b="1" dirty="0"/>
              <a:t>makro:</a:t>
            </a:r>
          </a:p>
          <a:p>
            <a:pPr lvl="1"/>
            <a:r>
              <a:rPr lang="cs-CZ" altLang="cs-CZ" sz="2200" dirty="0"/>
              <a:t> závity </a:t>
            </a:r>
            <a:r>
              <a:rPr lang="cs-CZ" altLang="cs-CZ" sz="2200" dirty="0" err="1"/>
              <a:t>oploštělé</a:t>
            </a:r>
            <a:r>
              <a:rPr lang="cs-CZ" altLang="cs-CZ" sz="2200" dirty="0"/>
              <a:t>, rýhy zúžené, komory štěrbinovité </a:t>
            </a:r>
            <a:endParaRPr lang="cs-CZ" altLang="cs-CZ" sz="2200" b="1" dirty="0"/>
          </a:p>
          <a:p>
            <a:r>
              <a:rPr lang="cs-CZ" altLang="cs-CZ" sz="2200" b="1" dirty="0"/>
              <a:t> mikro: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vakuolizace</a:t>
            </a:r>
            <a:r>
              <a:rPr lang="cs-CZ" altLang="cs-CZ" sz="2200" dirty="0"/>
              <a:t> </a:t>
            </a:r>
            <a:r>
              <a:rPr lang="cs-CZ" altLang="cs-CZ" sz="2200" dirty="0" err="1"/>
              <a:t>neuropilu</a:t>
            </a:r>
            <a:endParaRPr lang="cs-CZ" altLang="cs-CZ" sz="2200" dirty="0"/>
          </a:p>
          <a:p>
            <a:pPr lvl="1"/>
            <a:r>
              <a:rPr lang="cs-CZ" altLang="cs-CZ" sz="2200" dirty="0"/>
              <a:t> zduření cytoplazmy a výběžků astrocytů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perivaskulární</a:t>
            </a:r>
            <a:r>
              <a:rPr lang="cs-CZ" altLang="cs-CZ" sz="2200" dirty="0"/>
              <a:t> opticky prázdné prostory</a:t>
            </a:r>
          </a:p>
          <a:p>
            <a:pPr lvl="1"/>
            <a:r>
              <a:rPr lang="cs-CZ" altLang="cs-CZ" sz="2200" dirty="0"/>
              <a:t> myelin méně intenzivně zbarven</a:t>
            </a:r>
          </a:p>
          <a:p>
            <a:endParaRPr lang="x-none" sz="2200" dirty="0"/>
          </a:p>
        </p:txBody>
      </p:sp>
    </p:spTree>
    <p:extLst>
      <p:ext uri="{BB962C8B-B14F-4D97-AF65-F5344CB8AC3E}">
        <p14:creationId xmlns:p14="http://schemas.microsoft.com/office/powerpoint/2010/main" val="1126961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B3D697F8-0112-004D-9356-9B9C88118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521"/>
            <a:ext cx="10515600" cy="1325563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00B0F0"/>
                </a:solidFill>
              </a:rPr>
              <a:t>Virové encefalitidy </a:t>
            </a:r>
            <a:br>
              <a:rPr lang="cs-CZ" altLang="cs-CZ" sz="3600" b="1" dirty="0">
                <a:solidFill>
                  <a:srgbClr val="00B0F0"/>
                </a:solidFill>
              </a:rPr>
            </a:br>
            <a:r>
              <a:rPr lang="cs-CZ" altLang="cs-CZ" sz="2800" b="1" dirty="0">
                <a:solidFill>
                  <a:srgbClr val="C00000"/>
                </a:solidFill>
              </a:rPr>
              <a:t>s tvorbou inkluzí</a:t>
            </a:r>
          </a:p>
        </p:txBody>
      </p:sp>
      <p:sp>
        <p:nvSpPr>
          <p:cNvPr id="38915" name="Zástupný symbol pro obsah 2">
            <a:extLst>
              <a:ext uri="{FF2B5EF4-FFF2-40B4-BE49-F238E27FC236}">
                <a16:creationId xmlns:a16="http://schemas.microsoft.com/office/drawing/2014/main" id="{75226F1C-98F4-1340-8C90-D9F580E33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0070C0"/>
                </a:solidFill>
              </a:rPr>
              <a:t>Poliomyelitis </a:t>
            </a:r>
            <a:r>
              <a:rPr lang="cs-CZ" altLang="cs-CZ" b="1" dirty="0" err="1">
                <a:solidFill>
                  <a:srgbClr val="0070C0"/>
                </a:solidFill>
              </a:rPr>
              <a:t>acuta</a:t>
            </a:r>
            <a:r>
              <a:rPr lang="cs-CZ" altLang="cs-CZ" b="1" dirty="0">
                <a:solidFill>
                  <a:srgbClr val="0070C0"/>
                </a:solidFill>
              </a:rPr>
              <a:t> </a:t>
            </a:r>
            <a:r>
              <a:rPr lang="cs-CZ" altLang="cs-CZ" b="1" dirty="0" err="1">
                <a:solidFill>
                  <a:srgbClr val="0070C0"/>
                </a:solidFill>
              </a:rPr>
              <a:t>anterior</a:t>
            </a:r>
            <a:r>
              <a:rPr lang="cs-CZ" altLang="cs-CZ" b="1" dirty="0">
                <a:solidFill>
                  <a:srgbClr val="0070C0"/>
                </a:solidFill>
              </a:rPr>
              <a:t> </a:t>
            </a:r>
            <a:r>
              <a:rPr lang="cs-CZ" altLang="cs-CZ" b="1" dirty="0"/>
              <a:t>(v ČR eradikováno)</a:t>
            </a:r>
          </a:p>
          <a:p>
            <a:pPr marL="755650" lvl="1" indent="-355600"/>
            <a:r>
              <a:rPr lang="cs-CZ" altLang="cs-CZ" i="1" dirty="0"/>
              <a:t>Enteroviry, </a:t>
            </a:r>
            <a:r>
              <a:rPr lang="cs-CZ" altLang="cs-CZ" i="1" dirty="0" err="1"/>
              <a:t>coxackie</a:t>
            </a:r>
            <a:r>
              <a:rPr lang="cs-CZ" altLang="cs-CZ" i="1" dirty="0"/>
              <a:t>, ECHO</a:t>
            </a:r>
          </a:p>
          <a:p>
            <a:pPr marL="755650" lvl="1" indent="-355600"/>
            <a:r>
              <a:rPr lang="cs-CZ" altLang="cs-CZ" dirty="0" err="1"/>
              <a:t>pharyngitis</a:t>
            </a:r>
            <a:r>
              <a:rPr lang="cs-CZ" altLang="cs-CZ" dirty="0"/>
              <a:t>, enteritis, myokarditis, </a:t>
            </a:r>
            <a:r>
              <a:rPr lang="cs-CZ" altLang="cs-CZ" dirty="0" err="1"/>
              <a:t>myositis</a:t>
            </a:r>
            <a:r>
              <a:rPr lang="cs-CZ" altLang="cs-CZ" dirty="0"/>
              <a:t>…</a:t>
            </a:r>
          </a:p>
          <a:p>
            <a:pPr marL="755650" lvl="1" indent="-355600"/>
            <a:r>
              <a:rPr lang="cs-CZ" altLang="cs-CZ" dirty="0"/>
              <a:t>Jen v 10% </a:t>
            </a:r>
            <a:r>
              <a:rPr lang="cs-CZ" altLang="cs-CZ" dirty="0">
                <a:solidFill>
                  <a:srgbClr val="C00000"/>
                </a:solidFill>
              </a:rPr>
              <a:t>afinita k motorické šedi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/>
              <a:t>projevy paralýzy u 1%</a:t>
            </a:r>
          </a:p>
          <a:p>
            <a:pPr marL="1020763" lvl="2" indent="-355600"/>
            <a:r>
              <a:rPr lang="cs-CZ" altLang="cs-CZ" sz="2200" b="1" dirty="0">
                <a:solidFill>
                  <a:srgbClr val="C00000"/>
                </a:solidFill>
              </a:rPr>
              <a:t>přední rohy míšní</a:t>
            </a:r>
            <a:r>
              <a:rPr lang="cs-CZ" altLang="cs-CZ" sz="2200" dirty="0">
                <a:solidFill>
                  <a:srgbClr val="C00000"/>
                </a:solidFill>
              </a:rPr>
              <a:t>, méně </a:t>
            </a:r>
            <a:r>
              <a:rPr lang="cs-CZ" altLang="cs-CZ" sz="2200" dirty="0" err="1">
                <a:solidFill>
                  <a:srgbClr val="C00000"/>
                </a:solidFill>
              </a:rPr>
              <a:t>gyrus</a:t>
            </a:r>
            <a:r>
              <a:rPr lang="cs-CZ" altLang="cs-CZ" sz="2200" dirty="0">
                <a:solidFill>
                  <a:srgbClr val="C00000"/>
                </a:solidFill>
              </a:rPr>
              <a:t> </a:t>
            </a:r>
            <a:r>
              <a:rPr lang="cs-CZ" altLang="cs-CZ" sz="2200" dirty="0" err="1">
                <a:solidFill>
                  <a:srgbClr val="C00000"/>
                </a:solidFill>
              </a:rPr>
              <a:t>precentralis</a:t>
            </a:r>
            <a:endParaRPr lang="cs-CZ" altLang="cs-CZ" sz="2200" dirty="0">
              <a:solidFill>
                <a:srgbClr val="C00000"/>
              </a:solidFill>
            </a:endParaRPr>
          </a:p>
          <a:p>
            <a:pPr marL="755650" lvl="1" indent="-355600"/>
            <a:r>
              <a:rPr lang="cs-CZ" altLang="cs-CZ" dirty="0"/>
              <a:t>Přední rohy míšní výrazně zduřelé, překrvené</a:t>
            </a:r>
          </a:p>
          <a:p>
            <a:pPr marL="755650" lvl="1" indent="-355600"/>
            <a:r>
              <a:rPr lang="cs-CZ" altLang="cs-CZ" dirty="0"/>
              <a:t>Drobné intranukleární inkluze v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/>
              <a:t>nekróza neuronů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</a:t>
            </a:r>
            <a:r>
              <a:rPr lang="cs-CZ" altLang="cs-CZ" dirty="0" err="1"/>
              <a:t>neuronofágie</a:t>
            </a:r>
            <a:r>
              <a:rPr lang="cs-CZ" altLang="cs-CZ" dirty="0"/>
              <a:t> + zánětlivý infiltrát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zmnožení glie</a:t>
            </a:r>
          </a:p>
          <a:p>
            <a:pPr marL="298450" indent="-355600"/>
            <a:r>
              <a:rPr lang="cs-CZ" altLang="cs-CZ" b="1" dirty="0" err="1">
                <a:solidFill>
                  <a:srgbClr val="0070C0"/>
                </a:solidFill>
              </a:rPr>
              <a:t>Cytomegalová</a:t>
            </a:r>
            <a:r>
              <a:rPr lang="cs-CZ" altLang="cs-CZ" b="1" dirty="0">
                <a:solidFill>
                  <a:srgbClr val="0070C0"/>
                </a:solidFill>
              </a:rPr>
              <a:t> </a:t>
            </a:r>
            <a:r>
              <a:rPr lang="cs-CZ" altLang="cs-CZ" b="1" dirty="0" err="1">
                <a:solidFill>
                  <a:srgbClr val="0070C0"/>
                </a:solidFill>
              </a:rPr>
              <a:t>encephalitida</a:t>
            </a:r>
            <a:endParaRPr lang="cs-CZ" altLang="cs-CZ" b="1" dirty="0">
              <a:solidFill>
                <a:srgbClr val="0070C0"/>
              </a:solidFill>
            </a:endParaRPr>
          </a:p>
          <a:p>
            <a:pPr marL="755650" lvl="1" indent="-355600"/>
            <a:r>
              <a:rPr lang="cs-CZ" altLang="cs-CZ" dirty="0">
                <a:solidFill>
                  <a:srgbClr val="C00000"/>
                </a:solidFill>
              </a:rPr>
              <a:t>Fetální </a:t>
            </a:r>
            <a:r>
              <a:rPr lang="cs-CZ" altLang="cs-CZ" dirty="0"/>
              <a:t>a </a:t>
            </a:r>
            <a:r>
              <a:rPr lang="cs-CZ" altLang="cs-CZ" dirty="0" err="1">
                <a:solidFill>
                  <a:srgbClr val="C00000"/>
                </a:solidFill>
              </a:rPr>
              <a:t>transplacentarní</a:t>
            </a:r>
            <a:r>
              <a:rPr lang="cs-CZ" altLang="cs-CZ" dirty="0">
                <a:solidFill>
                  <a:srgbClr val="C00000"/>
                </a:solidFill>
              </a:rPr>
              <a:t> infekce</a:t>
            </a:r>
          </a:p>
          <a:p>
            <a:pPr marL="755650" lvl="1" indent="-355600"/>
            <a:r>
              <a:rPr lang="cs-CZ" altLang="cs-CZ" dirty="0"/>
              <a:t>Nekrotizující zánět predilekčně </a:t>
            </a:r>
            <a:r>
              <a:rPr lang="cs-CZ" altLang="cs-CZ" dirty="0" err="1"/>
              <a:t>periventrikulárně</a:t>
            </a:r>
            <a:endParaRPr lang="cs-CZ" altLang="cs-CZ" dirty="0"/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8252789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Obrázek 11" descr="poliomyelitis acuta anterior 200x 02.jpg">
            <a:extLst>
              <a:ext uri="{FF2B5EF4-FFF2-40B4-BE49-F238E27FC236}">
                <a16:creationId xmlns:a16="http://schemas.microsoft.com/office/drawing/2014/main" id="{A84D74B7-F64D-114F-A833-AB1BA7BF2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1" b="661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C5589D-7554-674A-8B04-EBA76666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Poliomyelitis acuta anterior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7">
            <a:extLst>
              <a:ext uri="{FF2B5EF4-FFF2-40B4-BE49-F238E27FC236}">
                <a16:creationId xmlns:a16="http://schemas.microsoft.com/office/drawing/2014/main" id="{E395CA71-4DE0-3D41-B37A-8441586A0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925" y="6232529"/>
            <a:ext cx="4502150" cy="37147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Nekrotické neurony, zánětlivý infiltrát</a:t>
            </a:r>
          </a:p>
        </p:txBody>
      </p:sp>
    </p:spTree>
    <p:extLst>
      <p:ext uri="{BB962C8B-B14F-4D97-AF65-F5344CB8AC3E}">
        <p14:creationId xmlns:p14="http://schemas.microsoft.com/office/powerpoint/2010/main" val="3732124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26468516-6E65-5949-A790-94B0F2A46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>
                <a:solidFill>
                  <a:srgbClr val="00B0F0"/>
                </a:solidFill>
              </a:rPr>
              <a:t>Virové encefalitidy </a:t>
            </a:r>
            <a:br>
              <a:rPr lang="cs-CZ" altLang="cs-CZ" sz="3600" b="1" dirty="0">
                <a:solidFill>
                  <a:srgbClr val="00B0F0"/>
                </a:solidFill>
              </a:rPr>
            </a:br>
            <a:r>
              <a:rPr lang="cs-CZ" altLang="cs-CZ" sz="2800" b="1" dirty="0">
                <a:solidFill>
                  <a:srgbClr val="C00000"/>
                </a:solidFill>
              </a:rPr>
              <a:t>bez tvorby inkluzí</a:t>
            </a:r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686F3FB6-171B-E34C-90B7-E800A1D01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6"/>
            <a:ext cx="8291513" cy="4525963"/>
          </a:xfrm>
        </p:spPr>
        <p:txBody>
          <a:bodyPr/>
          <a:lstStyle/>
          <a:p>
            <a:r>
              <a:rPr lang="cs-CZ" altLang="cs-CZ" b="1" dirty="0">
                <a:solidFill>
                  <a:srgbClr val="0070C0"/>
                </a:solidFill>
              </a:rPr>
              <a:t> Středoevropská klíšťová </a:t>
            </a:r>
            <a:r>
              <a:rPr lang="cs-CZ" altLang="cs-CZ" b="1" dirty="0" err="1">
                <a:solidFill>
                  <a:srgbClr val="0070C0"/>
                </a:solidFill>
              </a:rPr>
              <a:t>encephalitida</a:t>
            </a:r>
            <a:endParaRPr lang="cs-CZ" altLang="cs-CZ" b="1" dirty="0">
              <a:solidFill>
                <a:srgbClr val="0070C0"/>
              </a:solidFill>
            </a:endParaRPr>
          </a:p>
          <a:p>
            <a:pPr lvl="1"/>
            <a:r>
              <a:rPr lang="cs-CZ" altLang="cs-CZ" dirty="0"/>
              <a:t>Většinou asymptomatický průběh</a:t>
            </a:r>
          </a:p>
          <a:p>
            <a:pPr lvl="1"/>
            <a:r>
              <a:rPr lang="cs-CZ" altLang="cs-CZ" dirty="0">
                <a:solidFill>
                  <a:srgbClr val="C00000"/>
                </a:solidFill>
              </a:rPr>
              <a:t>Málokdy příznaky</a:t>
            </a:r>
          </a:p>
          <a:p>
            <a:pPr marL="1020763" lvl="2" indent="-355600"/>
            <a:r>
              <a:rPr lang="cs-CZ" altLang="cs-CZ" dirty="0"/>
              <a:t>Křeče, zmatenost, delirium, kóma, často s fokálním neurologickým deficitem např. asymetrií reflexů</a:t>
            </a:r>
          </a:p>
          <a:p>
            <a:pPr marL="755650" lvl="1" indent="-355600"/>
            <a:r>
              <a:rPr lang="cs-CZ" altLang="cs-CZ" dirty="0"/>
              <a:t>Forma meningeální, meningoencefalitická, </a:t>
            </a:r>
            <a:r>
              <a:rPr lang="cs-CZ" altLang="cs-CZ" dirty="0" err="1"/>
              <a:t>encefalomyelitická</a:t>
            </a:r>
            <a:r>
              <a:rPr lang="cs-CZ" altLang="cs-CZ" dirty="0"/>
              <a:t>, </a:t>
            </a:r>
            <a:r>
              <a:rPr lang="cs-CZ" altLang="cs-CZ" dirty="0" err="1"/>
              <a:t>bulbocervikální</a:t>
            </a:r>
            <a:endParaRPr lang="cs-CZ" altLang="cs-CZ" dirty="0"/>
          </a:p>
          <a:p>
            <a:pPr marL="755650" lvl="1" indent="-355600"/>
            <a:r>
              <a:rPr lang="cs-CZ" altLang="cs-CZ" dirty="0">
                <a:solidFill>
                  <a:srgbClr val="C00000"/>
                </a:solidFill>
              </a:rPr>
              <a:t>Postižena šedá i bílá hmota (</a:t>
            </a:r>
            <a:r>
              <a:rPr lang="cs-CZ" altLang="cs-CZ" dirty="0" err="1">
                <a:solidFill>
                  <a:srgbClr val="C00000"/>
                </a:solidFill>
              </a:rPr>
              <a:t>panencefalitis</a:t>
            </a:r>
            <a:r>
              <a:rPr lang="cs-CZ" altLang="cs-CZ" dirty="0">
                <a:solidFill>
                  <a:srgbClr val="C00000"/>
                </a:solidFill>
              </a:rPr>
              <a:t>) </a:t>
            </a:r>
            <a:r>
              <a:rPr lang="cs-CZ" altLang="cs-CZ" dirty="0"/>
              <a:t>převážně </a:t>
            </a:r>
            <a:r>
              <a:rPr lang="cs-CZ" altLang="cs-CZ" dirty="0" err="1"/>
              <a:t>periaxiálně</a:t>
            </a:r>
            <a:r>
              <a:rPr lang="cs-CZ" altLang="cs-CZ" dirty="0"/>
              <a:t> </a:t>
            </a:r>
          </a:p>
          <a:p>
            <a:pPr marL="755650" lvl="1" indent="-355600"/>
            <a:r>
              <a:rPr lang="cs-CZ" altLang="cs-CZ" dirty="0"/>
              <a:t>Méně často může zanechat trvalé následky</a:t>
            </a:r>
          </a:p>
          <a:p>
            <a:pPr marL="755650" lvl="1" indent="-355600"/>
            <a:r>
              <a:rPr lang="cs-CZ" altLang="cs-CZ" dirty="0"/>
              <a:t>Prevence – vakcinace!</a:t>
            </a:r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1127909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DD1A6439-207E-164B-B43E-3BA5C6CCB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>
                <a:solidFill>
                  <a:srgbClr val="00B0F0"/>
                </a:solidFill>
              </a:rPr>
              <a:t>Virové encefalitidy </a:t>
            </a:r>
            <a:br>
              <a:rPr lang="cs-CZ" altLang="cs-CZ" sz="3600" b="1" dirty="0">
                <a:solidFill>
                  <a:srgbClr val="00B0F0"/>
                </a:solidFill>
              </a:rPr>
            </a:br>
            <a:r>
              <a:rPr lang="cs-CZ" altLang="cs-CZ" sz="2800" b="1" dirty="0">
                <a:solidFill>
                  <a:srgbClr val="C00000"/>
                </a:solidFill>
              </a:rPr>
              <a:t>bez tvorby inkluzí</a:t>
            </a:r>
          </a:p>
        </p:txBody>
      </p:sp>
      <p:sp>
        <p:nvSpPr>
          <p:cNvPr id="46083" name="Zástupný symbol pro obsah 2">
            <a:extLst>
              <a:ext uri="{FF2B5EF4-FFF2-40B4-BE49-F238E27FC236}">
                <a16:creationId xmlns:a16="http://schemas.microsoft.com/office/drawing/2014/main" id="{7007AE94-D9C7-D54D-8808-603A67E05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376"/>
            <a:ext cx="8291513" cy="4525963"/>
          </a:xfrm>
        </p:spPr>
        <p:txBody>
          <a:bodyPr>
            <a:normAutofit/>
          </a:bodyPr>
          <a:lstStyle/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0070C0"/>
                </a:solidFill>
              </a:rPr>
              <a:t>HIV encefalopatie</a:t>
            </a:r>
          </a:p>
          <a:p>
            <a:pPr lvl="1"/>
            <a:r>
              <a:rPr lang="cs-CZ" altLang="cs-CZ" b="1" dirty="0"/>
              <a:t> Přímé postižení CNS HIV virem</a:t>
            </a:r>
          </a:p>
          <a:p>
            <a:pPr marL="755650" lvl="1" indent="-355600"/>
            <a:r>
              <a:rPr lang="cs-CZ" altLang="cs-CZ" dirty="0"/>
              <a:t>Klinicky rozvoj kognitivní deficit až demence</a:t>
            </a:r>
          </a:p>
          <a:p>
            <a:pPr marL="755650" lvl="1" indent="-355600"/>
            <a:r>
              <a:rPr lang="cs-CZ" altLang="cs-CZ" dirty="0">
                <a:solidFill>
                  <a:srgbClr val="C00000"/>
                </a:solidFill>
              </a:rPr>
              <a:t>Atrofie mozkového parenchymu</a:t>
            </a:r>
            <a:r>
              <a:rPr lang="cs-CZ" altLang="cs-CZ" dirty="0"/>
              <a:t>, vznik </a:t>
            </a:r>
            <a:r>
              <a:rPr lang="cs-CZ" altLang="cs-CZ" dirty="0" err="1"/>
              <a:t>mikrogliálních</a:t>
            </a:r>
            <a:r>
              <a:rPr lang="cs-CZ" altLang="cs-CZ" dirty="0"/>
              <a:t> uzlíků a </a:t>
            </a:r>
            <a:r>
              <a:rPr lang="cs-CZ" altLang="cs-CZ" dirty="0" err="1"/>
              <a:t>gliálních</a:t>
            </a:r>
            <a:r>
              <a:rPr lang="cs-CZ" altLang="cs-CZ" dirty="0"/>
              <a:t> jizev</a:t>
            </a:r>
          </a:p>
          <a:p>
            <a:pPr marL="755650" lvl="1" indent="-355600"/>
            <a:endParaRPr lang="cs-CZ" altLang="cs-CZ" dirty="0"/>
          </a:p>
          <a:p>
            <a:pPr marL="755650" lvl="1" indent="-355600"/>
            <a:r>
              <a:rPr lang="cs-CZ" altLang="cs-CZ" b="1" dirty="0"/>
              <a:t>Nepřímý efekt HIV infekce</a:t>
            </a:r>
          </a:p>
          <a:p>
            <a:pPr marL="755650" lvl="1" indent="-355600"/>
            <a:r>
              <a:rPr lang="cs-CZ" altLang="cs-CZ" dirty="0"/>
              <a:t>Oportunní encefalitis (herpes, </a:t>
            </a:r>
            <a:r>
              <a:rPr lang="cs-CZ" altLang="cs-CZ" dirty="0" err="1"/>
              <a:t>cytomegalie</a:t>
            </a:r>
            <a:r>
              <a:rPr lang="cs-CZ" altLang="cs-CZ" dirty="0"/>
              <a:t>, </a:t>
            </a:r>
            <a:r>
              <a:rPr lang="cs-CZ" altLang="cs-CZ" dirty="0" err="1"/>
              <a:t>toxoplasmóza</a:t>
            </a:r>
            <a:r>
              <a:rPr lang="cs-CZ" altLang="cs-CZ" dirty="0"/>
              <a:t>)</a:t>
            </a:r>
          </a:p>
          <a:p>
            <a:pPr marL="755650" lvl="1" indent="-355600"/>
            <a:r>
              <a:rPr lang="cs-CZ" altLang="cs-CZ" dirty="0"/>
              <a:t>EBV asociovaný primární </a:t>
            </a:r>
            <a:r>
              <a:rPr lang="cs-CZ" altLang="cs-CZ" dirty="0" err="1"/>
              <a:t>velkobuněčný</a:t>
            </a:r>
            <a:r>
              <a:rPr lang="cs-CZ" altLang="cs-CZ" dirty="0"/>
              <a:t> B lymfom CNS</a:t>
            </a:r>
          </a:p>
        </p:txBody>
      </p:sp>
    </p:spTree>
    <p:extLst>
      <p:ext uri="{BB962C8B-B14F-4D97-AF65-F5344CB8AC3E}">
        <p14:creationId xmlns:p14="http://schemas.microsoft.com/office/powerpoint/2010/main" val="35577332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7E6150B1-0698-1441-BCB4-2543C5A67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00B0F0"/>
                </a:solidFill>
              </a:rPr>
              <a:t>Encefalitidy </a:t>
            </a:r>
            <a:br>
              <a:rPr lang="cs-CZ" altLang="cs-CZ" sz="4000" b="1" dirty="0">
                <a:solidFill>
                  <a:srgbClr val="00B0F0"/>
                </a:solidFill>
              </a:rPr>
            </a:br>
            <a:r>
              <a:rPr lang="cs-CZ" altLang="cs-CZ" sz="3200" b="1" dirty="0">
                <a:solidFill>
                  <a:srgbClr val="00B0F0"/>
                </a:solidFill>
              </a:rPr>
              <a:t>ostatní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63828747-EC4F-3E41-A641-0501FFF87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252"/>
            <a:ext cx="8291513" cy="4525963"/>
          </a:xfrm>
        </p:spPr>
        <p:txBody>
          <a:bodyPr/>
          <a:lstStyle/>
          <a:p>
            <a:r>
              <a:rPr lang="cs-CZ" altLang="cs-CZ" b="1" dirty="0">
                <a:solidFill>
                  <a:srgbClr val="0070C0"/>
                </a:solidFill>
              </a:rPr>
              <a:t> </a:t>
            </a:r>
            <a:r>
              <a:rPr lang="cs-CZ" altLang="cs-CZ" b="1" dirty="0" err="1">
                <a:solidFill>
                  <a:srgbClr val="0070C0"/>
                </a:solidFill>
              </a:rPr>
              <a:t>neurosyfilis</a:t>
            </a:r>
            <a:endParaRPr lang="cs-CZ" altLang="cs-CZ" b="1" dirty="0">
              <a:solidFill>
                <a:srgbClr val="0070C0"/>
              </a:solidFill>
            </a:endParaRPr>
          </a:p>
          <a:p>
            <a:pPr lvl="1"/>
            <a:r>
              <a:rPr lang="cs-CZ" altLang="cs-CZ" dirty="0"/>
              <a:t> CNS  postiženo ve 2. a 3. stádiu lues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</a:t>
            </a:r>
            <a:r>
              <a:rPr lang="cs-CZ" altLang="cs-CZ" dirty="0" err="1">
                <a:solidFill>
                  <a:srgbClr val="C00000"/>
                </a:solidFill>
              </a:rPr>
              <a:t>meningovaskulární</a:t>
            </a:r>
            <a:r>
              <a:rPr lang="cs-CZ" altLang="cs-CZ" dirty="0">
                <a:solidFill>
                  <a:srgbClr val="C00000"/>
                </a:solidFill>
              </a:rPr>
              <a:t> forma</a:t>
            </a:r>
            <a:r>
              <a:rPr lang="cs-CZ" altLang="cs-CZ" dirty="0"/>
              <a:t>: </a:t>
            </a:r>
          </a:p>
          <a:p>
            <a:pPr marL="1020763" lvl="2" indent="-355600"/>
            <a:r>
              <a:rPr lang="cs-CZ" altLang="cs-CZ" sz="2200" dirty="0"/>
              <a:t>ztluštění plen s miliárními </a:t>
            </a:r>
            <a:r>
              <a:rPr lang="cs-CZ" altLang="cs-CZ" sz="2200" dirty="0" err="1"/>
              <a:t>gumaty</a:t>
            </a:r>
            <a:r>
              <a:rPr lang="cs-CZ" altLang="cs-CZ" sz="2200" dirty="0"/>
              <a:t>, více </a:t>
            </a:r>
            <a:r>
              <a:rPr lang="cs-CZ" altLang="cs-CZ" sz="2200" b="1" dirty="0"/>
              <a:t>na bázi </a:t>
            </a:r>
          </a:p>
          <a:p>
            <a:pPr marL="1020763" lvl="2" indent="-355600"/>
            <a:r>
              <a:rPr lang="cs-CZ" altLang="cs-CZ" sz="2200" b="1" dirty="0" err="1"/>
              <a:t>Heubnerova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arteriitida</a:t>
            </a:r>
            <a:r>
              <a:rPr lang="cs-CZ" altLang="cs-CZ" sz="2200" b="1" dirty="0"/>
              <a:t> </a:t>
            </a:r>
            <a:r>
              <a:rPr lang="cs-CZ" altLang="cs-CZ" sz="2200" dirty="0"/>
              <a:t>(lymfocyty v </a:t>
            </a:r>
            <a:r>
              <a:rPr lang="cs-CZ" altLang="cs-CZ" sz="2200" dirty="0" err="1"/>
              <a:t>adventicii</a:t>
            </a:r>
            <a:r>
              <a:rPr lang="cs-CZ" altLang="cs-CZ" sz="2200" dirty="0"/>
              <a:t>, fokální destrukce </a:t>
            </a:r>
            <a:r>
              <a:rPr lang="cs-CZ" altLang="cs-CZ" sz="2200" dirty="0" err="1"/>
              <a:t>medie</a:t>
            </a:r>
            <a:r>
              <a:rPr lang="cs-CZ" altLang="cs-CZ" sz="2200" dirty="0"/>
              <a:t> + infiltrace lymfocyty)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</a:t>
            </a:r>
            <a:r>
              <a:rPr lang="cs-CZ" altLang="cs-CZ" dirty="0">
                <a:solidFill>
                  <a:srgbClr val="C00000"/>
                </a:solidFill>
              </a:rPr>
              <a:t>parenchymatózní forma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paralysis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progresiva</a:t>
            </a:r>
            <a:r>
              <a:rPr lang="cs-CZ" altLang="cs-CZ" sz="2000" dirty="0"/>
              <a:t>, tabes dorsalis): </a:t>
            </a:r>
            <a:endParaRPr lang="cs-CZ" altLang="cs-CZ" sz="2200" dirty="0"/>
          </a:p>
          <a:p>
            <a:pPr marL="1020763" lvl="2" indent="-355600"/>
            <a:r>
              <a:rPr lang="cs-CZ" altLang="cs-CZ" sz="2200" dirty="0"/>
              <a:t>jen u neléčené lues</a:t>
            </a:r>
          </a:p>
          <a:p>
            <a:pPr marL="1020763" lvl="2" indent="-355600"/>
            <a:r>
              <a:rPr lang="cs-CZ" altLang="cs-CZ" sz="2200" dirty="0" err="1"/>
              <a:t>kora</a:t>
            </a:r>
            <a:r>
              <a:rPr lang="cs-CZ" altLang="cs-CZ" sz="2200" dirty="0"/>
              <a:t> atrofická, prostoupená </a:t>
            </a:r>
            <a:r>
              <a:rPr lang="cs-CZ" altLang="cs-CZ" sz="2200" dirty="0" err="1"/>
              <a:t>hemosiderinem</a:t>
            </a:r>
            <a:r>
              <a:rPr lang="cs-CZ" altLang="cs-CZ" sz="2200" dirty="0"/>
              <a:t> - </a:t>
            </a:r>
            <a:r>
              <a:rPr lang="cs-CZ" altLang="cs-CZ" sz="2200" b="1" dirty="0" err="1"/>
              <a:t>atrophia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corticis</a:t>
            </a:r>
            <a:r>
              <a:rPr lang="cs-CZ" altLang="cs-CZ" sz="2200" b="1" dirty="0"/>
              <a:t> rubra</a:t>
            </a:r>
            <a:endParaRPr lang="cs-CZ" altLang="cs-CZ" sz="2200" dirty="0"/>
          </a:p>
          <a:p>
            <a:pPr marL="1020763" lvl="2" indent="-355600"/>
            <a:r>
              <a:rPr lang="cs-CZ" altLang="cs-CZ" sz="2200" dirty="0"/>
              <a:t>úbytek neuronů, přítomnost treponem, změny na plenách a cévách jako u </a:t>
            </a:r>
            <a:r>
              <a:rPr lang="cs-CZ" altLang="cs-CZ" sz="2200" dirty="0" err="1"/>
              <a:t>meningovaskulární</a:t>
            </a:r>
            <a:r>
              <a:rPr lang="cs-CZ" altLang="cs-CZ" sz="2200" dirty="0"/>
              <a:t> formy  </a:t>
            </a:r>
          </a:p>
        </p:txBody>
      </p:sp>
    </p:spTree>
    <p:extLst>
      <p:ext uri="{BB962C8B-B14F-4D97-AF65-F5344CB8AC3E}">
        <p14:creationId xmlns:p14="http://schemas.microsoft.com/office/powerpoint/2010/main" val="35615551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102D2682-C4E3-D844-BD02-5FB017DDC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/>
              <a:t>Neurosyfilis</a:t>
            </a:r>
          </a:p>
        </p:txBody>
      </p:sp>
      <p:pic>
        <p:nvPicPr>
          <p:cNvPr id="48131" name="Picture 2" descr="02">
            <a:extLst>
              <a:ext uri="{FF2B5EF4-FFF2-40B4-BE49-F238E27FC236}">
                <a16:creationId xmlns:a16="http://schemas.microsoft.com/office/drawing/2014/main" id="{E3C5BB0D-E1A9-A34C-834B-2107440EE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6" b="11481"/>
          <a:stretch/>
        </p:blipFill>
        <p:spPr>
          <a:xfrm>
            <a:off x="20" y="0"/>
            <a:ext cx="12191980" cy="5395902"/>
          </a:xfrm>
          <a:prstGeom prst="rect">
            <a:avLst/>
          </a:prstGeom>
          <a:noFill/>
        </p:spPr>
      </p:pic>
      <p:sp>
        <p:nvSpPr>
          <p:cNvPr id="11" name="Obdélník 4">
            <a:extLst>
              <a:ext uri="{FF2B5EF4-FFF2-40B4-BE49-F238E27FC236}">
                <a16:creationId xmlns:a16="http://schemas.microsoft.com/office/drawing/2014/main" id="{EB3AFE84-F132-C446-A6E8-413EE3EAE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3839" y="124354"/>
            <a:ext cx="6359525" cy="1200150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  <a:t>1 atrofie, zbarvení plen a kůry </a:t>
            </a:r>
            <a:r>
              <a:rPr lang="cs-CZ" altLang="cs-CZ" sz="2400" b="0" i="0" dirty="0" err="1">
                <a:solidFill>
                  <a:schemeClr val="tx1"/>
                </a:solidFill>
                <a:latin typeface="Calibri" panose="020F0502020204030204" pitchFamily="34" charset="0"/>
              </a:rPr>
              <a:t>hemosiderinem</a:t>
            </a:r>
            <a: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  <a:t>, pokročilé stadium (progresivní paralýza) </a:t>
            </a:r>
            <a:b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  <a:t>2 počáteční stadium </a:t>
            </a:r>
            <a:endParaRPr lang="cs-CZ" altLang="cs-CZ" sz="2400" b="0" i="0" dirty="0">
              <a:solidFill>
                <a:schemeClr val="tx1"/>
              </a:solidFill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2B6BAB64-6094-FA4C-8A04-11A3F1369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4" y="155801"/>
            <a:ext cx="706436" cy="52322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dirty="0"/>
              <a:t>1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7E011604-5E98-F442-8D84-C9D0EE813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0107" y="155801"/>
            <a:ext cx="706436" cy="52322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360863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78891864-B4E5-634A-B1AD-EB76EC536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/>
              <a:t>Neurosyfilis – Heubnerova arteritis</a:t>
            </a:r>
          </a:p>
        </p:txBody>
      </p:sp>
      <p:pic>
        <p:nvPicPr>
          <p:cNvPr id="49155" name="Picture 2" descr="GreenfieldsNeuropathology_140-3">
            <a:extLst>
              <a:ext uri="{FF2B5EF4-FFF2-40B4-BE49-F238E27FC236}">
                <a16:creationId xmlns:a16="http://schemas.microsoft.com/office/drawing/2014/main" id="{7AC9E7AF-23BB-5F48-BA2E-FB551AAD56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0" b="27833"/>
          <a:stretch/>
        </p:blipFill>
        <p:spPr>
          <a:xfrm>
            <a:off x="20" y="-38095"/>
            <a:ext cx="12191980" cy="5395902"/>
          </a:xfrm>
          <a:prstGeom prst="rect">
            <a:avLst/>
          </a:prstGeom>
          <a:noFill/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DB0183D9-8BD1-8442-A580-2C4AEA076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4" y="3714750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1</a:t>
            </a:r>
            <a:endParaRPr lang="cs-CZ" sz="2000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19C7DE7A-D47E-5D42-9B8A-5C6995ED7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4425" y="4114800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2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BA25650B-CBA6-6F4D-A4C1-30BE32EC3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499" y="1736617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2</a:t>
            </a:r>
            <a:endParaRPr lang="cs-CZ" sz="2000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E268BEE4-E95F-CC45-A82F-AD1771F85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5447" y="2697961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3</a:t>
            </a:r>
            <a:endParaRPr lang="cs-CZ" sz="2000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3CE5BC65-9B6A-B34E-8E0E-152C157BD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3164" y="3028950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4</a:t>
            </a:r>
          </a:p>
        </p:txBody>
      </p:sp>
      <p:sp>
        <p:nvSpPr>
          <p:cNvPr id="16" name="Obdélník 4">
            <a:extLst>
              <a:ext uri="{FF2B5EF4-FFF2-40B4-BE49-F238E27FC236}">
                <a16:creationId xmlns:a16="http://schemas.microsoft.com/office/drawing/2014/main" id="{F80D14E8-1015-5446-8CF4-F568329830A1}"/>
              </a:ext>
            </a:extLst>
          </p:cNvPr>
          <p:cNvSpPr/>
          <p:nvPr/>
        </p:nvSpPr>
        <p:spPr>
          <a:xfrm>
            <a:off x="3738564" y="-38095"/>
            <a:ext cx="6359525" cy="13239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/>
              <a:t>1 Lumen artérií</a:t>
            </a:r>
          </a:p>
          <a:p>
            <a:pPr>
              <a:defRPr/>
            </a:pPr>
            <a:r>
              <a:rPr lang="cs-CZ" sz="2000" dirty="0"/>
              <a:t>2 </a:t>
            </a:r>
            <a:r>
              <a:rPr lang="cs-CZ" sz="2000" dirty="0" err="1"/>
              <a:t>Adventicie</a:t>
            </a:r>
            <a:r>
              <a:rPr lang="cs-CZ" sz="2000" dirty="0"/>
              <a:t> prostoupená lymfocyty</a:t>
            </a:r>
          </a:p>
          <a:p>
            <a:pPr>
              <a:defRPr/>
            </a:pPr>
            <a:r>
              <a:rPr lang="cs-CZ" sz="2000" dirty="0"/>
              <a:t>3 </a:t>
            </a:r>
            <a:r>
              <a:rPr lang="cs-CZ" sz="2000" dirty="0" err="1"/>
              <a:t>Medie</a:t>
            </a:r>
            <a:r>
              <a:rPr lang="cs-CZ" sz="2000" dirty="0"/>
              <a:t> nepravidelné ztečení</a:t>
            </a:r>
          </a:p>
          <a:p>
            <a:pPr>
              <a:defRPr/>
            </a:pPr>
            <a:r>
              <a:rPr lang="cs-CZ" sz="2000" dirty="0"/>
              <a:t>4 Fokální destrukce médie</a:t>
            </a:r>
          </a:p>
        </p:txBody>
      </p:sp>
    </p:spTree>
    <p:extLst>
      <p:ext uri="{BB962C8B-B14F-4D97-AF65-F5344CB8AC3E}">
        <p14:creationId xmlns:p14="http://schemas.microsoft.com/office/powerpoint/2010/main" val="13392124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F797-CCD5-684C-85F2-AB70132AE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Mykotické infekce CNS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D6B5F-CD3D-1547-88C0-706C3ECA0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Oportunní infekce</a:t>
            </a:r>
          </a:p>
          <a:p>
            <a:r>
              <a:rPr lang="x-none" dirty="0">
                <a:solidFill>
                  <a:srgbClr val="C00000"/>
                </a:solidFill>
              </a:rPr>
              <a:t>Forma granul</a:t>
            </a:r>
            <a:r>
              <a:rPr lang="cs-CZ" dirty="0" err="1">
                <a:solidFill>
                  <a:srgbClr val="C00000"/>
                </a:solidFill>
              </a:rPr>
              <a:t>omatózního</a:t>
            </a:r>
            <a:r>
              <a:rPr lang="x-none" dirty="0">
                <a:solidFill>
                  <a:srgbClr val="C00000"/>
                </a:solidFill>
              </a:rPr>
              <a:t> zánětu či abscesu</a:t>
            </a:r>
          </a:p>
          <a:p>
            <a:r>
              <a:rPr lang="x-none" dirty="0"/>
              <a:t>Vstup infekce</a:t>
            </a:r>
          </a:p>
          <a:p>
            <a:pPr lvl="1"/>
            <a:r>
              <a:rPr lang="x-none" dirty="0"/>
              <a:t>Hematogenní – kandidy, aspergilus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řestup z nazálních či paranazálních dutin – mukormykóza</a:t>
            </a:r>
          </a:p>
          <a:p>
            <a:pPr lvl="1"/>
            <a:endParaRPr lang="x-none" dirty="0"/>
          </a:p>
          <a:p>
            <a:r>
              <a:rPr lang="x-none" dirty="0"/>
              <a:t>Kryptokok </a:t>
            </a:r>
          </a:p>
          <a:p>
            <a:pPr lvl="1"/>
            <a:r>
              <a:rPr lang="x-none" dirty="0"/>
              <a:t>Vyskytuje se v trusu ptáků, inhalací se dostává do plic a hematogenně se šíří na meningy </a:t>
            </a:r>
          </a:p>
        </p:txBody>
      </p:sp>
    </p:spTree>
    <p:extLst>
      <p:ext uri="{BB962C8B-B14F-4D97-AF65-F5344CB8AC3E}">
        <p14:creationId xmlns:p14="http://schemas.microsoft.com/office/powerpoint/2010/main" val="645065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3F2B8-BA14-6B44-AF21-127983AE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Parazitární infekce CNS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B34B1-1CCF-6442-88E7-A227BE6E8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Toxoplazmóza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T</a:t>
            </a:r>
            <a:r>
              <a:rPr lang="x-none" dirty="0">
                <a:solidFill>
                  <a:srgbClr val="C00000"/>
                </a:solidFill>
              </a:rPr>
              <a:t>ransplacentární infekce </a:t>
            </a:r>
            <a:r>
              <a:rPr lang="x-none" dirty="0"/>
              <a:t>– nekrotizující zánět periventrikulárně s rozvojem kalcifikací</a:t>
            </a:r>
          </a:p>
          <a:p>
            <a:pPr lvl="2"/>
            <a:r>
              <a:rPr lang="x-none" dirty="0"/>
              <a:t>Sabinova triáda	 - hydrocephalus, periventrikulární kalcifikace a chorioretinitida</a:t>
            </a:r>
          </a:p>
          <a:p>
            <a:pPr lvl="1"/>
            <a:r>
              <a:rPr lang="x-none" dirty="0"/>
              <a:t>U dospělých při těžké imunosupresi – multifokální nekrotizující zánět</a:t>
            </a:r>
          </a:p>
          <a:p>
            <a:pPr lvl="1"/>
            <a:endParaRPr lang="x-none" dirty="0"/>
          </a:p>
          <a:p>
            <a:r>
              <a:rPr lang="x-none" dirty="0">
                <a:solidFill>
                  <a:srgbClr val="0070C0"/>
                </a:solidFill>
              </a:rPr>
              <a:t>Neurocysticerkóza</a:t>
            </a:r>
          </a:p>
          <a:p>
            <a:pPr lvl="1"/>
            <a:r>
              <a:rPr lang="x-none" dirty="0"/>
              <a:t>Larva Taenia solium, která opustí GIT se hematogenně může šířit do mozku a vytvářet cystickou lézi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rojeví se jako cystická léze – epilepsie </a:t>
            </a:r>
          </a:p>
        </p:txBody>
      </p:sp>
    </p:spTree>
    <p:extLst>
      <p:ext uri="{BB962C8B-B14F-4D97-AF65-F5344CB8AC3E}">
        <p14:creationId xmlns:p14="http://schemas.microsoft.com/office/powerpoint/2010/main" val="1493696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C4013084-B2FE-654C-B383-819E5125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 err="1">
                <a:solidFill>
                  <a:srgbClr val="00B0F0"/>
                </a:solidFill>
              </a:rPr>
              <a:t>Prionové</a:t>
            </a:r>
            <a:r>
              <a:rPr lang="cs-CZ" altLang="cs-CZ" sz="3600" b="1" dirty="0">
                <a:solidFill>
                  <a:srgbClr val="00B0F0"/>
                </a:solidFill>
              </a:rPr>
              <a:t> encefalopatie (</a:t>
            </a:r>
            <a:r>
              <a:rPr lang="cs-CZ" altLang="cs-CZ" sz="3600" b="1" dirty="0" err="1">
                <a:solidFill>
                  <a:srgbClr val="00B0F0"/>
                </a:solidFill>
              </a:rPr>
              <a:t>prionózy</a:t>
            </a:r>
            <a:r>
              <a:rPr lang="cs-CZ" altLang="cs-CZ" sz="3600" b="1" dirty="0">
                <a:solidFill>
                  <a:srgbClr val="00B0F0"/>
                </a:solidFill>
              </a:rPr>
              <a:t>)</a:t>
            </a:r>
            <a:endParaRPr lang="cs-CZ" altLang="cs-CZ" sz="2800" b="1" dirty="0">
              <a:solidFill>
                <a:srgbClr val="00B0F0"/>
              </a:solidFill>
            </a:endParaRPr>
          </a:p>
        </p:txBody>
      </p:sp>
      <p:sp>
        <p:nvSpPr>
          <p:cNvPr id="50179" name="Zástupný symbol pro obsah 2">
            <a:extLst>
              <a:ext uri="{FF2B5EF4-FFF2-40B4-BE49-F238E27FC236}">
                <a16:creationId xmlns:a16="http://schemas.microsoft.com/office/drawing/2014/main" id="{59651F10-16D2-8144-BBED-63BE9331D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569"/>
            <a:ext cx="9728200" cy="4525963"/>
          </a:xfrm>
        </p:spPr>
        <p:txBody>
          <a:bodyPr/>
          <a:lstStyle/>
          <a:p>
            <a:r>
              <a:rPr lang="cs-CZ" altLang="cs-CZ" b="1" dirty="0" err="1"/>
              <a:t>Neurodegenerativní</a:t>
            </a:r>
            <a:r>
              <a:rPr lang="cs-CZ" altLang="cs-CZ" b="1" dirty="0"/>
              <a:t> onemocnění způsobené proteinem s patologickou konformací </a:t>
            </a:r>
          </a:p>
          <a:p>
            <a:r>
              <a:rPr lang="cs-CZ" altLang="cs-CZ" b="1" dirty="0" err="1"/>
              <a:t>Priony</a:t>
            </a:r>
            <a:r>
              <a:rPr lang="cs-CZ" altLang="cs-CZ" b="1" dirty="0"/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proteinaceous</a:t>
            </a:r>
            <a:r>
              <a:rPr lang="cs-CZ" altLang="cs-CZ" i="1" dirty="0"/>
              <a:t> </a:t>
            </a:r>
            <a:r>
              <a:rPr lang="cs-CZ" altLang="cs-CZ" i="1" dirty="0" err="1"/>
              <a:t>infectious</a:t>
            </a:r>
            <a:r>
              <a:rPr lang="cs-CZ" altLang="cs-CZ" i="1" dirty="0"/>
              <a:t> </a:t>
            </a:r>
            <a:r>
              <a:rPr lang="cs-CZ" altLang="cs-CZ" i="1" dirty="0" err="1"/>
              <a:t>particles</a:t>
            </a:r>
            <a:r>
              <a:rPr lang="cs-CZ" altLang="cs-CZ" i="1" dirty="0"/>
              <a:t>)</a:t>
            </a:r>
          </a:p>
          <a:p>
            <a:pPr lvl="1"/>
            <a:r>
              <a:rPr lang="cs-CZ" altLang="cs-CZ" dirty="0"/>
              <a:t>Proteinové částice schopné indukovat konformační změnu tkáňového </a:t>
            </a:r>
            <a:r>
              <a:rPr lang="cs-CZ" altLang="cs-CZ" dirty="0" err="1"/>
              <a:t>PrP</a:t>
            </a:r>
            <a:r>
              <a:rPr lang="cs-CZ" altLang="cs-CZ" baseline="30000" dirty="0" err="1"/>
              <a:t>c</a:t>
            </a:r>
            <a:r>
              <a:rPr lang="cs-CZ" altLang="cs-CZ" dirty="0"/>
              <a:t> na patogenní </a:t>
            </a:r>
            <a:r>
              <a:rPr lang="cs-CZ" altLang="cs-CZ" dirty="0" err="1"/>
              <a:t>PrP</a:t>
            </a:r>
            <a:r>
              <a:rPr lang="cs-CZ" altLang="cs-CZ" baseline="30000" dirty="0" err="1"/>
              <a:t>Sc</a:t>
            </a:r>
            <a:r>
              <a:rPr lang="cs-CZ" altLang="cs-CZ" baseline="30000" dirty="0"/>
              <a:t> </a:t>
            </a:r>
            <a:r>
              <a:rPr lang="cs-CZ" altLang="cs-CZ" dirty="0"/>
              <a:t>způsobující </a:t>
            </a:r>
            <a:r>
              <a:rPr lang="cs-CZ" altLang="cs-CZ" b="1" dirty="0">
                <a:solidFill>
                  <a:srgbClr val="C00000"/>
                </a:solidFill>
              </a:rPr>
              <a:t>spongiformní </a:t>
            </a:r>
            <a:r>
              <a:rPr lang="cs-CZ" altLang="cs-CZ" b="1" dirty="0" err="1">
                <a:solidFill>
                  <a:srgbClr val="C00000"/>
                </a:solidFill>
              </a:rPr>
              <a:t>encephalopatii</a:t>
            </a:r>
            <a:endParaRPr lang="cs-CZ" altLang="cs-CZ" sz="2000" b="1" dirty="0">
              <a:solidFill>
                <a:srgbClr val="C00000"/>
              </a:solidFill>
            </a:endParaRPr>
          </a:p>
          <a:p>
            <a:pPr lvl="1"/>
            <a:r>
              <a:rPr lang="cs-CZ" altLang="cs-CZ" dirty="0"/>
              <a:t> Mikro:</a:t>
            </a:r>
          </a:p>
          <a:p>
            <a:pPr lvl="2"/>
            <a:r>
              <a:rPr lang="cs-CZ" altLang="cs-CZ" sz="2200" b="1" dirty="0"/>
              <a:t> S</a:t>
            </a:r>
            <a:r>
              <a:rPr lang="cs-CZ" altLang="cs-CZ" sz="2200" b="1" i="1" dirty="0"/>
              <a:t>pongiformní dystrofie</a:t>
            </a:r>
            <a:endParaRPr lang="cs-CZ" altLang="cs-CZ" sz="2200" i="1" dirty="0"/>
          </a:p>
          <a:p>
            <a:pPr lvl="2"/>
            <a:r>
              <a:rPr lang="cs-CZ" altLang="cs-CZ" sz="2200" i="1" dirty="0"/>
              <a:t> Numerická atrofie neuronů</a:t>
            </a:r>
          </a:p>
          <a:p>
            <a:pPr lvl="2"/>
            <a:r>
              <a:rPr lang="cs-CZ" altLang="cs-CZ" sz="2200" dirty="0"/>
              <a:t> </a:t>
            </a:r>
            <a:r>
              <a:rPr lang="cs-CZ" altLang="cs-CZ" sz="2200" dirty="0" err="1"/>
              <a:t>G</a:t>
            </a:r>
            <a:r>
              <a:rPr lang="cs-CZ" altLang="cs-CZ" sz="2200" i="1" dirty="0" err="1"/>
              <a:t>lióza</a:t>
            </a:r>
            <a:endParaRPr lang="cs-CZ" altLang="cs-CZ" sz="2200" i="1" dirty="0"/>
          </a:p>
          <a:p>
            <a:pPr lvl="2"/>
            <a:r>
              <a:rPr lang="cs-CZ" altLang="cs-CZ" sz="2200" b="1" dirty="0"/>
              <a:t> </a:t>
            </a:r>
            <a:r>
              <a:rPr lang="cs-CZ" altLang="cs-CZ" sz="2200" b="1" dirty="0">
                <a:solidFill>
                  <a:srgbClr val="C00000"/>
                </a:solidFill>
              </a:rPr>
              <a:t>Chybí zánětlivá odpověď</a:t>
            </a:r>
            <a:r>
              <a:rPr lang="cs-CZ" altLang="cs-CZ" sz="2200" dirty="0">
                <a:solidFill>
                  <a:srgbClr val="C00000"/>
                </a:solidFill>
              </a:rPr>
              <a:t>!!!</a:t>
            </a:r>
            <a:endParaRPr lang="cs-CZ" altLang="cs-CZ" sz="2200" i="1" dirty="0">
              <a:solidFill>
                <a:srgbClr val="C00000"/>
              </a:solidFill>
            </a:endParaRPr>
          </a:p>
          <a:p>
            <a:pPr lvl="1"/>
            <a:r>
              <a:rPr lang="cs-CZ" altLang="cs-CZ" dirty="0"/>
              <a:t> </a:t>
            </a:r>
            <a:r>
              <a:rPr lang="cs-CZ" altLang="cs-CZ" dirty="0">
                <a:solidFill>
                  <a:srgbClr val="FF0000"/>
                </a:solidFill>
              </a:rPr>
              <a:t>Dlouhá inkubační doba, rychlá progrese (demence) </a:t>
            </a:r>
            <a:r>
              <a:rPr lang="cs-CZ" alt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</a:t>
            </a:r>
            <a:endParaRPr lang="cs-CZ" alt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19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524F7-C850-9041-A277-016620C21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B0F0"/>
                </a:solidFill>
                <a:effectLst/>
              </a:rPr>
              <a:t>Edém mozku - patogeneze</a:t>
            </a:r>
            <a:endParaRPr lang="x-none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B44CD-43DB-A543-ABF6-AFF9B329D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druhy edému:</a:t>
            </a:r>
          </a:p>
          <a:p>
            <a:pPr lvl="1"/>
            <a:r>
              <a:rPr lang="cs-CZ" altLang="cs-CZ" dirty="0">
                <a:solidFill>
                  <a:srgbClr val="C00000"/>
                </a:solidFill>
              </a:rPr>
              <a:t> </a:t>
            </a:r>
            <a:r>
              <a:rPr lang="cs-CZ" altLang="cs-CZ" dirty="0" err="1">
                <a:solidFill>
                  <a:srgbClr val="C00000"/>
                </a:solidFill>
              </a:rPr>
              <a:t>vazogenní</a:t>
            </a:r>
            <a:r>
              <a:rPr lang="cs-CZ" altLang="cs-CZ" dirty="0">
                <a:solidFill>
                  <a:srgbClr val="C00000"/>
                </a:solidFill>
              </a:rPr>
              <a:t> </a:t>
            </a:r>
            <a:r>
              <a:rPr lang="cs-CZ" altLang="cs-CZ" dirty="0"/>
              <a:t>– nejčastější typ</a:t>
            </a:r>
          </a:p>
          <a:p>
            <a:pPr lvl="2"/>
            <a:r>
              <a:rPr lang="cs-CZ" altLang="cs-CZ" dirty="0"/>
              <a:t> </a:t>
            </a:r>
            <a:r>
              <a:rPr lang="cs-CZ" altLang="cs-CZ" dirty="0">
                <a:solidFill>
                  <a:srgbClr val="0070C0"/>
                </a:solidFill>
              </a:rPr>
              <a:t>v okolí tumorů mozku, abscesů, krvácení, infarktů…</a:t>
            </a:r>
          </a:p>
          <a:p>
            <a:pPr lvl="2"/>
            <a:r>
              <a:rPr lang="cs-CZ" altLang="cs-CZ" dirty="0"/>
              <a:t> zvýšená propustnost kapilár (při </a:t>
            </a:r>
            <a:r>
              <a:rPr lang="cs-CZ" altLang="cs-CZ" dirty="0" err="1"/>
              <a:t>neoangiogenezi</a:t>
            </a:r>
            <a:r>
              <a:rPr lang="cs-CZ" altLang="cs-CZ" dirty="0"/>
              <a:t> či toxickém postižení)</a:t>
            </a:r>
            <a:endParaRPr lang="cs-CZ" altLang="cs-CZ" sz="800" dirty="0"/>
          </a:p>
          <a:p>
            <a:pPr lvl="1"/>
            <a:r>
              <a:rPr lang="cs-CZ" altLang="cs-CZ" dirty="0"/>
              <a:t> </a:t>
            </a:r>
            <a:r>
              <a:rPr lang="cs-CZ" altLang="cs-CZ" dirty="0">
                <a:solidFill>
                  <a:srgbClr val="C00000"/>
                </a:solidFill>
              </a:rPr>
              <a:t>cytotoxický</a:t>
            </a:r>
          </a:p>
          <a:p>
            <a:pPr lvl="2"/>
            <a:r>
              <a:rPr lang="cs-CZ" altLang="cs-CZ" dirty="0"/>
              <a:t> </a:t>
            </a:r>
            <a:r>
              <a:rPr lang="cs-CZ" altLang="cs-CZ" dirty="0">
                <a:solidFill>
                  <a:srgbClr val="0070C0"/>
                </a:solidFill>
              </a:rPr>
              <a:t>při hypoxii, toxickém poškození</a:t>
            </a:r>
          </a:p>
          <a:p>
            <a:pPr lvl="2"/>
            <a:r>
              <a:rPr lang="cs-CZ" altLang="cs-CZ" dirty="0"/>
              <a:t> zduření všech </a:t>
            </a:r>
            <a:r>
              <a:rPr lang="cs-CZ" altLang="cs-CZ" dirty="0" err="1"/>
              <a:t>bb</a:t>
            </a:r>
            <a:r>
              <a:rPr lang="cs-CZ" altLang="cs-CZ" dirty="0"/>
              <a:t>. elementů, více v šedé hmotě</a:t>
            </a:r>
            <a:endParaRPr lang="cs-CZ" altLang="cs-CZ" sz="800" dirty="0"/>
          </a:p>
          <a:p>
            <a:pPr lvl="1"/>
            <a:r>
              <a:rPr lang="cs-CZ" altLang="cs-CZ" dirty="0">
                <a:solidFill>
                  <a:srgbClr val="C00000"/>
                </a:solidFill>
              </a:rPr>
              <a:t> intersticiální</a:t>
            </a:r>
          </a:p>
          <a:p>
            <a:pPr lvl="2"/>
            <a:r>
              <a:rPr lang="cs-CZ" altLang="cs-CZ" dirty="0"/>
              <a:t> </a:t>
            </a:r>
            <a:r>
              <a:rPr lang="cs-CZ" altLang="cs-CZ" dirty="0">
                <a:solidFill>
                  <a:srgbClr val="0070C0"/>
                </a:solidFill>
              </a:rPr>
              <a:t>při hydrocefalu</a:t>
            </a:r>
          </a:p>
          <a:p>
            <a:pPr lvl="2"/>
            <a:r>
              <a:rPr lang="cs-CZ" altLang="cs-CZ" dirty="0"/>
              <a:t> přestup </a:t>
            </a:r>
            <a:r>
              <a:rPr lang="cs-CZ" altLang="cs-CZ" dirty="0" err="1"/>
              <a:t>likvoru</a:t>
            </a:r>
            <a:r>
              <a:rPr lang="cs-CZ" altLang="cs-CZ" dirty="0"/>
              <a:t> do bílé hmoty na podkladě zvýšeného </a:t>
            </a:r>
            <a:r>
              <a:rPr lang="cs-CZ" altLang="cs-CZ" dirty="0" err="1"/>
              <a:t>intrakomorového</a:t>
            </a:r>
            <a:r>
              <a:rPr lang="cs-CZ" altLang="cs-CZ" dirty="0"/>
              <a:t> tlaku</a:t>
            </a:r>
          </a:p>
          <a:p>
            <a:r>
              <a:rPr lang="en-GB" dirty="0"/>
              <a:t>V</a:t>
            </a:r>
            <a:r>
              <a:rPr lang="x-none" dirty="0"/>
              <a:t>azogenní a cytotoxický edém se často kombinují (</a:t>
            </a:r>
            <a:r>
              <a:rPr lang="x-none" dirty="0">
                <a:solidFill>
                  <a:srgbClr val="0070C0"/>
                </a:solidFill>
              </a:rPr>
              <a:t>infarkt mozku</a:t>
            </a:r>
            <a:r>
              <a:rPr lang="x-non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05984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14CF5FC7-AE48-E144-8FA5-9379108BE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Prionové encefalopatie</a:t>
            </a:r>
            <a:endParaRPr lang="cs-CZ" altLang="cs-CZ" sz="2800"/>
          </a:p>
        </p:txBody>
      </p:sp>
      <p:sp>
        <p:nvSpPr>
          <p:cNvPr id="51203" name="Zástupný symbol pro obsah 2">
            <a:extLst>
              <a:ext uri="{FF2B5EF4-FFF2-40B4-BE49-F238E27FC236}">
                <a16:creationId xmlns:a16="http://schemas.microsoft.com/office/drawing/2014/main" id="{27ED0D39-B7F8-2F4A-9A2F-C9F04AE44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568"/>
            <a:ext cx="8291513" cy="4525963"/>
          </a:xfrm>
        </p:spPr>
        <p:txBody>
          <a:bodyPr/>
          <a:lstStyle/>
          <a:p>
            <a:r>
              <a:rPr lang="cs-CZ" altLang="cs-CZ" b="1" dirty="0"/>
              <a:t> </a:t>
            </a:r>
            <a:r>
              <a:rPr lang="cs-CZ" altLang="cs-CZ" b="1" dirty="0" err="1">
                <a:solidFill>
                  <a:srgbClr val="00B0F0"/>
                </a:solidFill>
              </a:rPr>
              <a:t>Creutzfeldtova-Jacobova</a:t>
            </a:r>
            <a:r>
              <a:rPr lang="cs-CZ" altLang="cs-CZ" b="1" dirty="0">
                <a:solidFill>
                  <a:srgbClr val="00B0F0"/>
                </a:solidFill>
              </a:rPr>
              <a:t> nemoc</a:t>
            </a:r>
          </a:p>
          <a:p>
            <a:pPr lvl="1"/>
            <a:r>
              <a:rPr lang="cs-CZ" altLang="cs-CZ" dirty="0"/>
              <a:t>Sporadická</a:t>
            </a:r>
          </a:p>
          <a:p>
            <a:pPr lvl="1"/>
            <a:r>
              <a:rPr lang="cs-CZ" altLang="cs-CZ" dirty="0"/>
              <a:t>Genetická (familiární) – mutace v genu pro </a:t>
            </a:r>
            <a:r>
              <a:rPr lang="cs-CZ" altLang="cs-CZ" dirty="0" err="1"/>
              <a:t>PrP</a:t>
            </a:r>
            <a:endParaRPr lang="cs-CZ" altLang="cs-CZ" dirty="0"/>
          </a:p>
          <a:p>
            <a:pPr lvl="1"/>
            <a:r>
              <a:rPr lang="cs-CZ" altLang="cs-CZ" dirty="0" err="1"/>
              <a:t>Iatrogenní</a:t>
            </a:r>
            <a:endParaRPr lang="cs-CZ" altLang="cs-CZ" dirty="0"/>
          </a:p>
          <a:p>
            <a:pPr lvl="1"/>
            <a:r>
              <a:rPr lang="cs-CZ" altLang="cs-CZ" dirty="0"/>
              <a:t>Nová varianta</a:t>
            </a:r>
          </a:p>
          <a:p>
            <a:pPr lvl="2"/>
            <a:r>
              <a:rPr lang="cs-CZ" altLang="cs-CZ" i="1" dirty="0"/>
              <a:t>Spojená s BSE, alimentární nákaza při </a:t>
            </a:r>
            <a:r>
              <a:rPr lang="cs-CZ" altLang="cs-CZ" i="1" dirty="0" err="1"/>
              <a:t>požítí</a:t>
            </a:r>
            <a:r>
              <a:rPr lang="cs-CZ" altLang="cs-CZ" i="1" dirty="0"/>
              <a:t> masa nemocného dobytku</a:t>
            </a:r>
          </a:p>
          <a:p>
            <a:pPr lvl="2"/>
            <a:r>
              <a:rPr lang="cs-CZ" altLang="cs-CZ" i="1" dirty="0"/>
              <a:t>Onemocnění u mladých pacientů</a:t>
            </a:r>
          </a:p>
          <a:p>
            <a:pPr lvl="1"/>
            <a:endParaRPr lang="cs-CZ" altLang="cs-CZ" i="1" dirty="0"/>
          </a:p>
          <a:p>
            <a:pPr lvl="1"/>
            <a:r>
              <a:rPr lang="cs-CZ" altLang="cs-CZ" dirty="0"/>
              <a:t>Rychle </a:t>
            </a:r>
            <a:r>
              <a:rPr lang="cs-CZ" altLang="cs-CZ" dirty="0" err="1"/>
              <a:t>progredující</a:t>
            </a:r>
            <a:r>
              <a:rPr lang="cs-CZ" altLang="cs-CZ" dirty="0"/>
              <a:t> demence</a:t>
            </a:r>
          </a:p>
          <a:p>
            <a:pPr lvl="1"/>
            <a:r>
              <a:rPr lang="cs-CZ" altLang="cs-CZ" dirty="0"/>
              <a:t>Rozvoj okolo 7. dekády</a:t>
            </a:r>
          </a:p>
          <a:p>
            <a:pPr lvl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136822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nase">
            <a:extLst>
              <a:ext uri="{FF2B5EF4-FFF2-40B4-BE49-F238E27FC236}">
                <a16:creationId xmlns:a16="http://schemas.microsoft.com/office/drawing/2014/main" id="{0E1E7E95-CFB2-A047-9E54-2610E95DF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8" b="1287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26" name="Nadpis 1">
            <a:extLst>
              <a:ext uri="{FF2B5EF4-FFF2-40B4-BE49-F238E27FC236}">
                <a16:creationId xmlns:a16="http://schemas.microsoft.com/office/drawing/2014/main" id="{2C3761EF-D9CE-9A49-88EE-892633DB9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Creutzfeldtova-Jacobova</a:t>
            </a:r>
            <a:r>
              <a:rPr lang="en-US" alt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cs-CZ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nemoc</a:t>
            </a:r>
            <a:endParaRPr lang="en-US" altLang="cs-CZ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6767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E9287-2BBD-994A-883D-EBE59CF25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Demyelinizační léze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55C9A-F473-8F4A-BC1C-660151D97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</a:t>
            </a:r>
            <a:r>
              <a:rPr lang="x-none" dirty="0"/>
              <a:t>rimární destrukce meylinových pochev axonů </a:t>
            </a:r>
          </a:p>
          <a:p>
            <a:pPr lvl="1"/>
            <a:r>
              <a:rPr lang="x-none" dirty="0"/>
              <a:t>X sekundární destrukce (abscesy, infarkty, nádory)</a:t>
            </a:r>
          </a:p>
          <a:p>
            <a:r>
              <a:rPr lang="x-none" dirty="0">
                <a:solidFill>
                  <a:srgbClr val="C00000"/>
                </a:solidFill>
              </a:rPr>
              <a:t>Autoimunitní onemocnění</a:t>
            </a:r>
          </a:p>
          <a:p>
            <a:pPr lvl="1"/>
            <a:r>
              <a:rPr lang="x-none" dirty="0">
                <a:solidFill>
                  <a:srgbClr val="00B0F0"/>
                </a:solidFill>
              </a:rPr>
              <a:t>Roztroušená skleróza</a:t>
            </a:r>
          </a:p>
          <a:p>
            <a:pPr lvl="1"/>
            <a:r>
              <a:rPr lang="x-none" dirty="0">
                <a:solidFill>
                  <a:srgbClr val="00B0F0"/>
                </a:solidFill>
              </a:rPr>
              <a:t>Neuromyelitis optica </a:t>
            </a:r>
            <a:r>
              <a:rPr lang="x-none" dirty="0"/>
              <a:t>– demyelinizace optických nervů bilaterálně</a:t>
            </a:r>
          </a:p>
          <a:p>
            <a:pPr lvl="1"/>
            <a:r>
              <a:rPr lang="x-none" dirty="0">
                <a:solidFill>
                  <a:srgbClr val="00B0F0"/>
                </a:solidFill>
              </a:rPr>
              <a:t>Akutní demyelinizační encefalomyelitida </a:t>
            </a:r>
            <a:r>
              <a:rPr lang="x-none" dirty="0"/>
              <a:t>– vzácká postinfekční demyelinizace </a:t>
            </a:r>
          </a:p>
          <a:p>
            <a:r>
              <a:rPr lang="x-none" dirty="0"/>
              <a:t>Virová infekce oligodendroglie</a:t>
            </a:r>
          </a:p>
          <a:p>
            <a:pPr lvl="1"/>
            <a:r>
              <a:rPr lang="x-none" dirty="0"/>
              <a:t>Progresivní multifokální leukoencefalopatie (JC virus) – oportují infekce častá u pacientů s AIDS</a:t>
            </a:r>
          </a:p>
          <a:p>
            <a:r>
              <a:rPr lang="x-none" dirty="0"/>
              <a:t>Vrozené poruchy</a:t>
            </a:r>
          </a:p>
          <a:p>
            <a:pPr lvl="1"/>
            <a:r>
              <a:rPr lang="x-none" dirty="0"/>
              <a:t>Leukodystrofie – porucha tvorby a metabolismu myelinu</a:t>
            </a:r>
          </a:p>
        </p:txBody>
      </p:sp>
    </p:spTree>
    <p:extLst>
      <p:ext uri="{BB962C8B-B14F-4D97-AF65-F5344CB8AC3E}">
        <p14:creationId xmlns:p14="http://schemas.microsoft.com/office/powerpoint/2010/main" val="1645354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A27B2-F299-454F-BD5C-0D418AFDC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E419-81CB-F44E-856F-0AA5E4A59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46257" cy="4351338"/>
          </a:xfrm>
        </p:spPr>
        <p:txBody>
          <a:bodyPr/>
          <a:lstStyle/>
          <a:p>
            <a:r>
              <a:rPr lang="x-none" dirty="0"/>
              <a:t>RS je </a:t>
            </a:r>
            <a:r>
              <a:rPr lang="x-none" b="1" dirty="0">
                <a:solidFill>
                  <a:srgbClr val="C00000"/>
                </a:solidFill>
              </a:rPr>
              <a:t>autoimunitní, nevyléčitelné onemocnění </a:t>
            </a:r>
            <a:r>
              <a:rPr lang="x-none" dirty="0"/>
              <a:t>CNS tvořící demyelinizační plaky v bílé hmotě mozkové</a:t>
            </a:r>
          </a:p>
          <a:p>
            <a:r>
              <a:rPr lang="x-none" dirty="0"/>
              <a:t>Typické je </a:t>
            </a:r>
            <a:r>
              <a:rPr lang="x-none" dirty="0">
                <a:solidFill>
                  <a:srgbClr val="C00000"/>
                </a:solidFill>
              </a:rPr>
              <a:t>střídání atak s obdobími remise</a:t>
            </a:r>
          </a:p>
          <a:p>
            <a:r>
              <a:rPr lang="x-none" dirty="0"/>
              <a:t>Nejčastější demyelinizační onemocnění</a:t>
            </a:r>
          </a:p>
          <a:p>
            <a:r>
              <a:rPr lang="x-none" dirty="0">
                <a:solidFill>
                  <a:srgbClr val="C00000"/>
                </a:solidFill>
              </a:rPr>
              <a:t>Ne</a:t>
            </a:r>
            <a:r>
              <a:rPr lang="cs-CZ" dirty="0">
                <a:solidFill>
                  <a:srgbClr val="C00000"/>
                </a:solidFill>
              </a:rPr>
              <a:t>j</a:t>
            </a:r>
            <a:r>
              <a:rPr lang="x-none" dirty="0">
                <a:solidFill>
                  <a:srgbClr val="C00000"/>
                </a:solidFill>
              </a:rPr>
              <a:t>častější neurologické onemocnění mladého věku vedoucí k trvalé invaliditě</a:t>
            </a:r>
          </a:p>
          <a:p>
            <a:r>
              <a:rPr lang="x-none" dirty="0"/>
              <a:t>Nejčastěji postihuje pacienty ve věku 20-40 let </a:t>
            </a:r>
          </a:p>
          <a:p>
            <a:r>
              <a:rPr lang="x-none" dirty="0"/>
              <a:t>Častěji postihuje </a:t>
            </a:r>
            <a:r>
              <a:rPr lang="x-none" dirty="0">
                <a:solidFill>
                  <a:srgbClr val="C00000"/>
                </a:solidFill>
              </a:rPr>
              <a:t>ženy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C1AB6-23FA-434A-8D88-D936B22B1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707" y="2000647"/>
            <a:ext cx="4001293" cy="400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261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AE03B-718B-D14C-B07F-4ED941E42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68831-002C-8547-A595-FAD306C8B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48335" cy="4351338"/>
          </a:xfrm>
        </p:spPr>
        <p:txBody>
          <a:bodyPr>
            <a:normAutofit lnSpcReduction="10000"/>
          </a:bodyPr>
          <a:lstStyle/>
          <a:p>
            <a:r>
              <a:rPr lang="x-none" dirty="0"/>
              <a:t>Autoimunitní destrukce myelinu </a:t>
            </a:r>
          </a:p>
          <a:p>
            <a:pPr lvl="1"/>
            <a:r>
              <a:rPr lang="x-none" dirty="0"/>
              <a:t>Chronický stres, infekce</a:t>
            </a:r>
          </a:p>
          <a:p>
            <a:pPr lvl="1"/>
            <a:r>
              <a:rPr lang="x-none" dirty="0"/>
              <a:t>Buněčně zprostředkovaná destrukce</a:t>
            </a:r>
          </a:p>
          <a:p>
            <a:pPr lvl="2"/>
            <a:r>
              <a:rPr lang="x-none" dirty="0"/>
              <a:t>CD4+ </a:t>
            </a:r>
            <a:r>
              <a:rPr lang="en-GB" dirty="0"/>
              <a:t>i</a:t>
            </a:r>
            <a:r>
              <a:rPr lang="x-none" dirty="0"/>
              <a:t> CD8+ T-lymfocyty, B-lymfocyty (průkaz oligoklonálních pásů v likvoru!)</a:t>
            </a:r>
          </a:p>
          <a:p>
            <a:r>
              <a:rPr lang="x-none" dirty="0"/>
              <a:t>Genetické faktory</a:t>
            </a:r>
          </a:p>
          <a:p>
            <a:pPr lvl="1"/>
            <a:r>
              <a:rPr lang="x-none" dirty="0"/>
              <a:t>Polymorfní predispozice (asociace s HLA DR2)</a:t>
            </a:r>
          </a:p>
          <a:p>
            <a:r>
              <a:rPr lang="x-none" dirty="0"/>
              <a:t>Environmentální faktory</a:t>
            </a:r>
          </a:p>
          <a:p>
            <a:pPr lvl="1"/>
            <a:r>
              <a:rPr lang="x-none" dirty="0"/>
              <a:t>Kouření</a:t>
            </a:r>
          </a:p>
          <a:p>
            <a:pPr lvl="1"/>
            <a:r>
              <a:rPr lang="x-none" dirty="0"/>
              <a:t>Nedostatek vitamínu D</a:t>
            </a:r>
            <a:endParaRPr lang="cs-CZ" dirty="0"/>
          </a:p>
          <a:p>
            <a:pPr lvl="1"/>
            <a:r>
              <a:rPr lang="cs-CZ" dirty="0"/>
              <a:t>Jiné???</a:t>
            </a:r>
            <a:endParaRPr lang="x-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1E3531-90A8-FB43-BD6E-F6E6E7C63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192" y="1576733"/>
            <a:ext cx="4255408" cy="500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161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F44F3-0401-494C-8C4F-7EE648A89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6410C-711E-D147-A651-7ECF20FA7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>
                <a:solidFill>
                  <a:srgbClr val="C00000"/>
                </a:solidFill>
              </a:rPr>
              <a:t>Tvorba plak</a:t>
            </a:r>
            <a:r>
              <a:rPr lang="cs-CZ" dirty="0">
                <a:solidFill>
                  <a:srgbClr val="C00000"/>
                </a:solidFill>
              </a:rPr>
              <a:t>ů</a:t>
            </a:r>
            <a:r>
              <a:rPr lang="x-none" dirty="0">
                <a:solidFill>
                  <a:srgbClr val="C00000"/>
                </a:solidFill>
              </a:rPr>
              <a:t> v bílé hmotě </a:t>
            </a:r>
            <a:r>
              <a:rPr lang="x-none" dirty="0"/>
              <a:t>(optický nerv, chiasma opticum, periventrikulárně</a:t>
            </a:r>
          </a:p>
          <a:p>
            <a:r>
              <a:rPr lang="x-none" dirty="0"/>
              <a:t>Aktivní plaky </a:t>
            </a:r>
          </a:p>
          <a:p>
            <a:pPr lvl="1"/>
            <a:r>
              <a:rPr lang="x-none" dirty="0"/>
              <a:t>Perivaskulární pláštové infiltráty T- a B-lymfocytů, zrnečkové buňky fagocytující rozpadlý myelin</a:t>
            </a:r>
          </a:p>
          <a:p>
            <a:r>
              <a:rPr lang="x-none" dirty="0"/>
              <a:t>Inaktivní plaky</a:t>
            </a:r>
          </a:p>
          <a:p>
            <a:pPr lvl="1"/>
            <a:r>
              <a:rPr lang="x-none" dirty="0"/>
              <a:t>Glióza, rezidua průkazného myelinu, chybějící oligodendroglie, bez zánětu</a:t>
            </a:r>
          </a:p>
        </p:txBody>
      </p:sp>
    </p:spTree>
    <p:extLst>
      <p:ext uri="{BB962C8B-B14F-4D97-AF65-F5344CB8AC3E}">
        <p14:creationId xmlns:p14="http://schemas.microsoft.com/office/powerpoint/2010/main" val="2909981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Zástupný symbol pro obsah 3" descr="SMmakro.jpg">
            <a:extLst>
              <a:ext uri="{FF2B5EF4-FFF2-40B4-BE49-F238E27FC236}">
                <a16:creationId xmlns:a16="http://schemas.microsoft.com/office/drawing/2014/main" id="{63FCF788-34F1-C147-AA07-D08DE4C2E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7" b="87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78" name="Nadpis 1">
            <a:extLst>
              <a:ext uri="{FF2B5EF4-FFF2-40B4-BE49-F238E27FC236}">
                <a16:creationId xmlns:a16="http://schemas.microsoft.com/office/drawing/2014/main" id="{E3640FB8-89AA-8B40-B5BF-2C1B16D1E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Sclerosis multiplex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58E6B8C-B04E-454F-ABC0-6CB92C301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1532" y="2418970"/>
            <a:ext cx="2850468" cy="400110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aktivní (růžové) plaky</a:t>
            </a:r>
          </a:p>
        </p:txBody>
      </p:sp>
    </p:spTree>
    <p:extLst>
      <p:ext uri="{BB962C8B-B14F-4D97-AF65-F5344CB8AC3E}">
        <p14:creationId xmlns:p14="http://schemas.microsoft.com/office/powerpoint/2010/main" val="33295414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3B41-68A2-944A-916C-87FC6FD5F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BF799-76F1-E94F-A3A1-F2649C198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x-none" dirty="0"/>
              <a:t>Primárně progersivní RS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ozvolný nár</a:t>
            </a:r>
            <a:r>
              <a:rPr lang="cs-CZ" dirty="0"/>
              <a:t>ů</a:t>
            </a:r>
            <a:r>
              <a:rPr lang="x-none" dirty="0"/>
              <a:t>st invalidity (bez typického období remisí)</a:t>
            </a:r>
          </a:p>
          <a:p>
            <a:r>
              <a:rPr lang="x-none" dirty="0"/>
              <a:t>Relabující a remitující RS</a:t>
            </a:r>
          </a:p>
          <a:p>
            <a:pPr lvl="1"/>
            <a:r>
              <a:rPr lang="en-GB" dirty="0"/>
              <a:t>N</a:t>
            </a:r>
            <a:r>
              <a:rPr lang="x-none" dirty="0"/>
              <a:t>ejčastější průběh, trvá 10-15 let</a:t>
            </a:r>
          </a:p>
          <a:p>
            <a:r>
              <a:rPr lang="x-none" dirty="0"/>
              <a:t>Sekundárně progresivní RS</a:t>
            </a:r>
          </a:p>
          <a:p>
            <a:pPr lvl="1"/>
            <a:r>
              <a:rPr lang="x-none" dirty="0"/>
              <a:t>Pokročilé stadium onemocnění, pokles zánětlivé aktivity, převažují neurodegenerativní procesy, nárust invalidity pacienta</a:t>
            </a:r>
          </a:p>
          <a:p>
            <a:pPr lvl="1"/>
            <a:endParaRPr lang="x-none" dirty="0"/>
          </a:p>
          <a:p>
            <a:r>
              <a:rPr lang="x-none" dirty="0"/>
              <a:t>Terapie</a:t>
            </a:r>
          </a:p>
          <a:p>
            <a:pPr lvl="1"/>
            <a:r>
              <a:rPr lang="x-none" dirty="0">
                <a:solidFill>
                  <a:srgbClr val="C00000"/>
                </a:solidFill>
              </a:rPr>
              <a:t>Imunosuprese + imunomodulace</a:t>
            </a:r>
          </a:p>
        </p:txBody>
      </p:sp>
    </p:spTree>
    <p:extLst>
      <p:ext uri="{BB962C8B-B14F-4D97-AF65-F5344CB8AC3E}">
        <p14:creationId xmlns:p14="http://schemas.microsoft.com/office/powerpoint/2010/main" val="10543288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B89B9-78AD-B14C-8E2F-94BEB18D87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x-none" dirty="0"/>
              <a:t>Metabolické a toxické encefalopatie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479FF3-7733-A548-823B-951B9A468C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39955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2188E7-6A32-EB49-BF57-D9FD52A06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9" r="2603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493D8-E915-0C47-BE02-19035B34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861822"/>
            <a:ext cx="5724906" cy="648970"/>
          </a:xfrm>
        </p:spPr>
        <p:txBody>
          <a:bodyPr anchor="b">
            <a:normAutofit/>
          </a:bodyPr>
          <a:lstStyle/>
          <a:p>
            <a:r>
              <a:rPr lang="x-none" sz="3600" dirty="0"/>
              <a:t>Wilsonova choroba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58D1B-BD47-FD43-8D8A-78BD1A24E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091" y="2599274"/>
            <a:ext cx="6279452" cy="3207258"/>
          </a:xfrm>
        </p:spPr>
        <p:txBody>
          <a:bodyPr anchor="t">
            <a:normAutofit/>
          </a:bodyPr>
          <a:lstStyle/>
          <a:p>
            <a:r>
              <a:rPr lang="x-none" sz="2400" dirty="0"/>
              <a:t>Autozomálně recesivn</a:t>
            </a:r>
            <a:r>
              <a:rPr lang="cs-CZ" sz="2400" dirty="0"/>
              <a:t>ě</a:t>
            </a:r>
            <a:r>
              <a:rPr lang="x-none" sz="2400" dirty="0"/>
              <a:t> dědičné onemocnění</a:t>
            </a:r>
          </a:p>
          <a:p>
            <a:r>
              <a:rPr lang="x-none" sz="2400" dirty="0"/>
              <a:t>Porucha vylučování měďn</a:t>
            </a:r>
            <a:r>
              <a:rPr lang="cs-CZ" sz="2400" dirty="0" err="1"/>
              <a:t>at</a:t>
            </a:r>
            <a:r>
              <a:rPr lang="x-none" sz="2400" dirty="0"/>
              <a:t>ých iontů do žluči</a:t>
            </a:r>
          </a:p>
          <a:p>
            <a:r>
              <a:rPr lang="x-none" sz="2400" dirty="0"/>
              <a:t>Akumulace mědi v orgánech a jejich poškození kyslíkovými radikály</a:t>
            </a:r>
          </a:p>
          <a:p>
            <a:r>
              <a:rPr lang="x-none" sz="2400" dirty="0"/>
              <a:t>P</a:t>
            </a:r>
            <a:r>
              <a:rPr lang="en-GB" sz="2400" dirty="0"/>
              <a:t>o</a:t>
            </a:r>
            <a:r>
              <a:rPr lang="x-none" sz="2400" dirty="0"/>
              <a:t>stižení mozku – </a:t>
            </a:r>
            <a:r>
              <a:rPr lang="x-none" sz="2400" dirty="0">
                <a:solidFill>
                  <a:srgbClr val="FFFF00"/>
                </a:solidFill>
              </a:rPr>
              <a:t>putamen a nucleus caudatus</a:t>
            </a:r>
          </a:p>
          <a:p>
            <a:r>
              <a:rPr lang="x-none" sz="2400" dirty="0">
                <a:solidFill>
                  <a:srgbClr val="FFFF00"/>
                </a:solidFill>
              </a:rPr>
              <a:t>Parkinsonismus s kognitivním deficitem</a:t>
            </a:r>
          </a:p>
          <a:p>
            <a:r>
              <a:rPr lang="x-none" sz="2400" dirty="0"/>
              <a:t>Kayser-Fleischerův prstenec rohovky</a:t>
            </a:r>
            <a:endParaRPr lang="x-none" sz="1700" dirty="0"/>
          </a:p>
          <a:p>
            <a:pPr lvl="1"/>
            <a:endParaRPr lang="x-none" sz="1700" dirty="0"/>
          </a:p>
        </p:txBody>
      </p:sp>
    </p:spTree>
    <p:extLst>
      <p:ext uri="{BB962C8B-B14F-4D97-AF65-F5344CB8AC3E}">
        <p14:creationId xmlns:p14="http://schemas.microsoft.com/office/powerpoint/2010/main" val="1932461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C25C1-0EC7-E341-90F2-576820DA9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Nitrolební hypertenze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D29E6-98A5-4348-B0CE-160FD96EB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x-none" dirty="0"/>
              <a:t>Po uzavření švů a fontanel → omezený objem (mozek, mozkomíšní mok a krev)</a:t>
            </a:r>
          </a:p>
          <a:p>
            <a:r>
              <a:rPr lang="en-GB" dirty="0"/>
              <a:t>O</a:t>
            </a:r>
            <a:r>
              <a:rPr lang="x-none" dirty="0"/>
              <a:t>bjemová expanze jakékoliv etiologie → nárůst nitrolebního tlaku</a:t>
            </a:r>
          </a:p>
          <a:p>
            <a:r>
              <a:rPr lang="x-none" dirty="0"/>
              <a:t>Symptomy</a:t>
            </a:r>
          </a:p>
          <a:p>
            <a:pPr lvl="1"/>
            <a:r>
              <a:rPr lang="x-none" dirty="0">
                <a:solidFill>
                  <a:srgbClr val="C00000"/>
                </a:solidFill>
              </a:rPr>
              <a:t>Bolest hlavy, nevolnost, zvracení</a:t>
            </a:r>
          </a:p>
          <a:p>
            <a:pPr lvl="1"/>
            <a:r>
              <a:rPr lang="x-none" dirty="0">
                <a:solidFill>
                  <a:srgbClr val="C00000"/>
                </a:solidFill>
              </a:rPr>
              <a:t>Edém papily optického nervu </a:t>
            </a:r>
            <a:endParaRPr lang="cs-CZ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cs-CZ" dirty="0"/>
              <a:t>    </a:t>
            </a:r>
            <a:r>
              <a:rPr lang="x-none" dirty="0"/>
              <a:t>– zjistitelný při vyšetření očního pozadí</a:t>
            </a:r>
          </a:p>
          <a:p>
            <a:r>
              <a:rPr lang="x-none" b="1" dirty="0">
                <a:solidFill>
                  <a:srgbClr val="0070C0"/>
                </a:solidFill>
              </a:rPr>
              <a:t>Konizace mozku</a:t>
            </a:r>
          </a:p>
          <a:p>
            <a:pPr lvl="1"/>
            <a:r>
              <a:rPr lang="x-none" dirty="0">
                <a:solidFill>
                  <a:srgbClr val="0070C0"/>
                </a:solidFill>
              </a:rPr>
              <a:t>Okcipitální konus </a:t>
            </a:r>
            <a:r>
              <a:rPr lang="x-none" dirty="0"/>
              <a:t>(tonzilární herniace)</a:t>
            </a:r>
          </a:p>
          <a:p>
            <a:pPr lvl="1"/>
            <a:r>
              <a:rPr lang="x-none" dirty="0">
                <a:solidFill>
                  <a:srgbClr val="0070C0"/>
                </a:solidFill>
              </a:rPr>
              <a:t>Temporální konus </a:t>
            </a:r>
            <a:r>
              <a:rPr lang="x-none" dirty="0"/>
              <a:t>(transtentoriální herniace)</a:t>
            </a:r>
          </a:p>
          <a:p>
            <a:pPr lvl="1"/>
            <a:r>
              <a:rPr lang="x-none" dirty="0">
                <a:solidFill>
                  <a:srgbClr val="0070C0"/>
                </a:solidFill>
              </a:rPr>
              <a:t>Int</a:t>
            </a:r>
            <a:r>
              <a:rPr lang="cs-CZ" dirty="0" err="1">
                <a:solidFill>
                  <a:srgbClr val="0070C0"/>
                </a:solidFill>
              </a:rPr>
              <a:t>er</a:t>
            </a:r>
            <a:r>
              <a:rPr lang="x-none" dirty="0">
                <a:solidFill>
                  <a:srgbClr val="0070C0"/>
                </a:solidFill>
              </a:rPr>
              <a:t>hemisferický konus </a:t>
            </a:r>
            <a:r>
              <a:rPr lang="x-none" dirty="0"/>
              <a:t>(subfalcinní herniace)</a:t>
            </a:r>
          </a:p>
        </p:txBody>
      </p:sp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5F6ADE39-E129-4DCE-9D11-569E42B4A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"/>
          <a:stretch>
            <a:fillRect/>
          </a:stretch>
        </p:blipFill>
        <p:spPr>
          <a:xfrm>
            <a:off x="7768423" y="3051613"/>
            <a:ext cx="2878483" cy="3685297"/>
          </a:xfrm>
          <a:prstGeom prst="rect">
            <a:avLst/>
          </a:prstGeom>
        </p:spPr>
      </p:pic>
      <p:cxnSp>
        <p:nvCxnSpPr>
          <p:cNvPr id="7" name="Přímá spojnice se šipkou 6"/>
          <p:cNvCxnSpPr/>
          <p:nvPr/>
        </p:nvCxnSpPr>
        <p:spPr>
          <a:xfrm flipV="1">
            <a:off x="7116417" y="5192202"/>
            <a:ext cx="2218414" cy="3657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7291346" y="4094922"/>
            <a:ext cx="1836751" cy="1828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6273579" y="5192202"/>
            <a:ext cx="2854518" cy="5645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312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6BF9F-FF1D-CF43-A273-A69330635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Získané poruchy metabolismu CNS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DB5F7-2658-2347-9E5D-E7A478C88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Deficit B1 (thiaminu) – beri-beri</a:t>
            </a:r>
          </a:p>
          <a:p>
            <a:pPr lvl="1"/>
            <a:r>
              <a:rPr lang="x-none" dirty="0"/>
              <a:t>Alkoholismus, chronická malnutrice</a:t>
            </a:r>
          </a:p>
          <a:p>
            <a:pPr lvl="1"/>
            <a:r>
              <a:rPr lang="x-none" dirty="0"/>
              <a:t>Wernickeho encephalopatie</a:t>
            </a:r>
          </a:p>
          <a:p>
            <a:pPr lvl="2"/>
            <a:r>
              <a:rPr lang="en-GB" dirty="0"/>
              <a:t>A</a:t>
            </a:r>
            <a:r>
              <a:rPr lang="x-none" dirty="0"/>
              <a:t>kutní stav zmatenosti, ataxie a oftalmoplegie</a:t>
            </a:r>
          </a:p>
          <a:p>
            <a:pPr lvl="1"/>
            <a:r>
              <a:rPr lang="x-none" dirty="0"/>
              <a:t>Korsakovův syndrom</a:t>
            </a:r>
          </a:p>
          <a:p>
            <a:pPr lvl="2"/>
            <a:r>
              <a:rPr lang="x-none" dirty="0"/>
              <a:t>Chronický ireverzibilní stav – porucha paměti a konfabulace</a:t>
            </a:r>
          </a:p>
          <a:p>
            <a:r>
              <a:rPr lang="x-none" dirty="0"/>
              <a:t>Deficit B12 </a:t>
            </a:r>
          </a:p>
          <a:p>
            <a:pPr lvl="1"/>
            <a:r>
              <a:rPr lang="x-none" dirty="0"/>
              <a:t>Autoimunitní gastritida, resekce žaludku, terminalní ileitis (Crohnova choroba)</a:t>
            </a:r>
          </a:p>
          <a:p>
            <a:pPr lvl="1"/>
            <a:r>
              <a:rPr lang="x-none" dirty="0"/>
              <a:t>Perniciózní anemie</a:t>
            </a:r>
          </a:p>
          <a:p>
            <a:pPr lvl="1"/>
            <a:r>
              <a:rPr lang="x-none" dirty="0"/>
              <a:t>D</a:t>
            </a:r>
            <a:r>
              <a:rPr lang="en-GB" dirty="0"/>
              <a:t>e</a:t>
            </a:r>
            <a:r>
              <a:rPr lang="x-none" dirty="0"/>
              <a:t>myelinizace a degenerace ascendentních a descendentních míšních drah</a:t>
            </a:r>
          </a:p>
        </p:txBody>
      </p:sp>
    </p:spTree>
    <p:extLst>
      <p:ext uri="{BB962C8B-B14F-4D97-AF65-F5344CB8AC3E}">
        <p14:creationId xmlns:p14="http://schemas.microsoft.com/office/powerpoint/2010/main" val="8082745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DDFAA-7F57-7541-A559-CF7421C53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Neurodegenerativní onemocnění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3A78B-253F-8D42-942E-96E773C29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>
                <a:solidFill>
                  <a:srgbClr val="C00000"/>
                </a:solidFill>
              </a:rPr>
              <a:t>Heterogenní skupina onemocnění s progres</a:t>
            </a:r>
            <a:r>
              <a:rPr lang="cs-CZ" dirty="0">
                <a:solidFill>
                  <a:srgbClr val="C00000"/>
                </a:solidFill>
              </a:rPr>
              <a:t>i</a:t>
            </a:r>
            <a:r>
              <a:rPr lang="x-none" dirty="0">
                <a:solidFill>
                  <a:srgbClr val="C00000"/>
                </a:solidFill>
              </a:rPr>
              <a:t>vní ztrátou neuronů</a:t>
            </a:r>
          </a:p>
          <a:p>
            <a:r>
              <a:rPr lang="x-none" dirty="0"/>
              <a:t>Patologická agregace a akumulace proteinů ve formě inkluzí (proteinopatie) toxických pro neurony</a:t>
            </a:r>
          </a:p>
          <a:p>
            <a:r>
              <a:rPr lang="x-none" dirty="0"/>
              <a:t>Symptomatické dělení</a:t>
            </a:r>
          </a:p>
          <a:p>
            <a:pPr lvl="1"/>
            <a:r>
              <a:rPr lang="x-none" dirty="0">
                <a:solidFill>
                  <a:srgbClr val="C00000"/>
                </a:solidFill>
              </a:rPr>
              <a:t>Demence</a:t>
            </a:r>
            <a:r>
              <a:rPr lang="x-none" dirty="0"/>
              <a:t> – neurodegenerace mozkové kůry s poruchou korových funkcí (paměť, orientace, chápání, učení, řeči a jiných kognitivních funkcí)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E</a:t>
            </a:r>
            <a:r>
              <a:rPr lang="x-none" dirty="0">
                <a:solidFill>
                  <a:srgbClr val="C00000"/>
                </a:solidFill>
              </a:rPr>
              <a:t>xtrapyramidové syndromy </a:t>
            </a:r>
            <a:r>
              <a:rPr lang="x-none" dirty="0"/>
              <a:t>– neurodegenerace bazálních ganglií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S</a:t>
            </a:r>
            <a:r>
              <a:rPr lang="x-none" dirty="0">
                <a:solidFill>
                  <a:srgbClr val="C00000"/>
                </a:solidFill>
              </a:rPr>
              <a:t>valové slabosti </a:t>
            </a:r>
            <a:r>
              <a:rPr lang="x-none" dirty="0"/>
              <a:t>– postižení motorických neuronů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S</a:t>
            </a:r>
            <a:r>
              <a:rPr lang="x-none" dirty="0">
                <a:solidFill>
                  <a:srgbClr val="C00000"/>
                </a:solidFill>
              </a:rPr>
              <a:t>pinocerebelární degenerace </a:t>
            </a:r>
            <a:r>
              <a:rPr lang="x-none" dirty="0"/>
              <a:t>– postižení mozečku a míchy </a:t>
            </a:r>
          </a:p>
          <a:p>
            <a:endParaRPr lang="x-none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760660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DD8B7-C4AB-844B-AD55-31D0E569A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Alzheimerova choroba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F8515-82D5-8F40-8963-9CC8E9105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Nejčastější příčina demence</a:t>
            </a:r>
          </a:p>
          <a:p>
            <a:r>
              <a:rPr lang="cs-CZ" altLang="cs-CZ" dirty="0" err="1">
                <a:solidFill>
                  <a:srgbClr val="C00000"/>
                </a:solidFill>
              </a:rPr>
              <a:t>Presenilní</a:t>
            </a:r>
            <a:r>
              <a:rPr lang="cs-CZ" altLang="cs-CZ" dirty="0">
                <a:solidFill>
                  <a:srgbClr val="C00000"/>
                </a:solidFill>
              </a:rPr>
              <a:t> demence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incidence roste s věkem → pomalá progrese (&gt;10 let)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častěji </a:t>
            </a:r>
            <a:r>
              <a:rPr lang="cs-CZ" altLang="cs-CZ" sz="2800" dirty="0">
                <a:solidFill>
                  <a:srgbClr val="C00000"/>
                </a:solidFill>
              </a:rPr>
              <a:t>ženy 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většinou sporadicky, v cca 5% hereditárně</a:t>
            </a:r>
            <a:endParaRPr lang="cs-CZ" alt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cs-CZ" alt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makro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výrazná atrofie (závity zúžené, rýhy rozšířené)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maximum frontálně, temporálně a parietálně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758238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2" descr="01">
            <a:extLst>
              <a:ext uri="{FF2B5EF4-FFF2-40B4-BE49-F238E27FC236}">
                <a16:creationId xmlns:a16="http://schemas.microsoft.com/office/drawing/2014/main" id="{77D3803C-239D-AF4F-A7E4-BD9C33C44A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7" b="140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70" name="Nadpis 1">
            <a:extLst>
              <a:ext uri="{FF2B5EF4-FFF2-40B4-BE49-F238E27FC236}">
                <a16:creationId xmlns:a16="http://schemas.microsoft.com/office/drawing/2014/main" id="{885196CD-A037-D348-8C52-D8D3E95B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Alzheimerova nemoc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2762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5BE2D-D24B-D847-95E4-D65C7235B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Alzheimerova choroba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20448-80BD-A44E-BAAB-06CD9B50B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Patogenní akumulace </a:t>
            </a:r>
          </a:p>
          <a:p>
            <a:pPr lvl="1"/>
            <a:r>
              <a:rPr lang="x-none" dirty="0"/>
              <a:t>β-amyloidu ve formě neuritických plak (senilní drůzy) v extracelulárním prostoru a ve stěně cév</a:t>
            </a:r>
          </a:p>
          <a:p>
            <a:pPr lvl="1"/>
            <a:r>
              <a:rPr lang="en-GB" dirty="0"/>
              <a:t>H</a:t>
            </a:r>
            <a:r>
              <a:rPr lang="x-none" dirty="0"/>
              <a:t>yperfosfor</a:t>
            </a:r>
            <a:r>
              <a:rPr lang="cs-CZ" dirty="0"/>
              <a:t>y</a:t>
            </a:r>
            <a:r>
              <a:rPr lang="x-none" dirty="0"/>
              <a:t>lovaného tau proteinu vytvářející neurofibrilární agregáty</a:t>
            </a:r>
          </a:p>
          <a:p>
            <a:r>
              <a:rPr lang="en-GB" dirty="0"/>
              <a:t>R</a:t>
            </a:r>
            <a:r>
              <a:rPr lang="x-none" dirty="0"/>
              <a:t>edukce počtu neuronů</a:t>
            </a:r>
          </a:p>
          <a:p>
            <a:r>
              <a:rPr lang="x-none" dirty="0"/>
              <a:t>Klinický průběh</a:t>
            </a:r>
          </a:p>
          <a:p>
            <a:pPr lvl="1"/>
            <a:r>
              <a:rPr lang="x-none" dirty="0"/>
              <a:t>Presymptomatické stadium – akumulace β-amyloidu, bez kognitivních změn</a:t>
            </a:r>
          </a:p>
          <a:p>
            <a:pPr lvl="1"/>
            <a:r>
              <a:rPr lang="x-none" dirty="0"/>
              <a:t>Mírná kognitivní porucha</a:t>
            </a:r>
          </a:p>
          <a:p>
            <a:pPr lvl="1"/>
            <a:r>
              <a:rPr lang="en-GB" dirty="0"/>
              <a:t>R</a:t>
            </a:r>
            <a:r>
              <a:rPr lang="x-none" dirty="0"/>
              <a:t>ozvinuta Alzheimerova choroba</a:t>
            </a:r>
          </a:p>
        </p:txBody>
      </p:sp>
    </p:spTree>
    <p:extLst>
      <p:ext uri="{BB962C8B-B14F-4D97-AF65-F5344CB8AC3E}">
        <p14:creationId xmlns:p14="http://schemas.microsoft.com/office/powerpoint/2010/main" val="35350434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1190F7-48C6-9847-8779-80F62F230DA5}"/>
              </a:ext>
            </a:extLst>
          </p:cNvPr>
          <p:cNvGrpSpPr/>
          <p:nvPr/>
        </p:nvGrpSpPr>
        <p:grpSpPr>
          <a:xfrm>
            <a:off x="0" y="-232229"/>
            <a:ext cx="12192000" cy="7090229"/>
            <a:chOff x="1986189" y="1436599"/>
            <a:chExt cx="7415205" cy="4860841"/>
          </a:xfrm>
        </p:grpSpPr>
        <p:pic>
          <p:nvPicPr>
            <p:cNvPr id="59396" name="Picture 2" descr="SurgicalPathologyOfTheNervousSystem_428-8">
              <a:extLst>
                <a:ext uri="{FF2B5EF4-FFF2-40B4-BE49-F238E27FC236}">
                  <a16:creationId xmlns:a16="http://schemas.microsoft.com/office/drawing/2014/main" id="{F7CB56A2-4BF4-DC4B-A80E-94B5865698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189" y="1436599"/>
              <a:ext cx="7415205" cy="4860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7" name="Rectangle 7">
              <a:extLst>
                <a:ext uri="{FF2B5EF4-FFF2-40B4-BE49-F238E27FC236}">
                  <a16:creationId xmlns:a16="http://schemas.microsoft.com/office/drawing/2014/main" id="{B4E288BE-E4D4-1A4D-BB6C-93907455D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6189" y="5281776"/>
              <a:ext cx="5215932" cy="1015664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82563" indent="-182563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Centrum senilní drúzy tvořené amyloidem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Neuron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Glie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DA0EAA-AB8D-AB47-8A20-9D3777B2C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2302" y="3521757"/>
              <a:ext cx="338137" cy="400110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cs-CZ" sz="2000" dirty="0"/>
                <a:t>1</a:t>
              </a: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1627CEB4-F1B6-7944-BDCF-6D4319F42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4702" y="3142344"/>
              <a:ext cx="339725" cy="400110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cs-CZ" sz="2000" dirty="0"/>
                <a:t>2</a:t>
              </a: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165BEDC3-CA5B-524E-B974-1178C5E9E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3902" y="2574019"/>
              <a:ext cx="339725" cy="400110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cs-CZ" sz="2000" dirty="0"/>
                <a:t>3</a:t>
              </a:r>
            </a:p>
          </p:txBody>
        </p:sp>
      </p:grpSp>
      <p:sp>
        <p:nvSpPr>
          <p:cNvPr id="13" name="Nadpis 1">
            <a:extLst>
              <a:ext uri="{FF2B5EF4-FFF2-40B4-BE49-F238E27FC236}">
                <a16:creationId xmlns:a16="http://schemas.microsoft.com/office/drawing/2014/main" id="{4F4B6BE8-B537-1B46-9304-A95710457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01" y="5762663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Alzheimerova nemoc</a:t>
            </a:r>
          </a:p>
        </p:txBody>
      </p:sp>
    </p:spTree>
    <p:extLst>
      <p:ext uri="{BB962C8B-B14F-4D97-AF65-F5344CB8AC3E}">
        <p14:creationId xmlns:p14="http://schemas.microsoft.com/office/powerpoint/2010/main" val="31981651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72F68-C4DC-0748-999F-BD0A5E58C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Frontotemporální lobární degenerace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3736F-74E4-554A-AC18-144450AC2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</a:t>
            </a:r>
            <a:r>
              <a:rPr lang="x-none" dirty="0"/>
              <a:t>eterogenní skupina onemocnění s atrofií frontálních a/nebo temporálních laloků</a:t>
            </a:r>
          </a:p>
          <a:p>
            <a:r>
              <a:rPr lang="x-none" dirty="0"/>
              <a:t>Vyskytuje se u mladších pacientů než Alzheimerova choroba (pod 65) a dochází k rychlejší progresi porucha kognitivních funkcí</a:t>
            </a:r>
          </a:p>
          <a:p>
            <a:r>
              <a:rPr lang="x-none" dirty="0"/>
              <a:t>Porucha osobnosti a chování!</a:t>
            </a:r>
          </a:p>
          <a:p>
            <a:endParaRPr lang="x-none" dirty="0"/>
          </a:p>
          <a:p>
            <a:r>
              <a:rPr lang="x-none" b="1" dirty="0">
                <a:solidFill>
                  <a:srgbClr val="00B0F0"/>
                </a:solidFill>
              </a:rPr>
              <a:t>Pickova choroba </a:t>
            </a:r>
            <a:r>
              <a:rPr lang="x-none" dirty="0"/>
              <a:t>(typ Frontotemporální lobární degenerace) s predominantním postižením frontálních laloků (akumulace tau)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184115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2" descr="05">
            <a:extLst>
              <a:ext uri="{FF2B5EF4-FFF2-40B4-BE49-F238E27FC236}">
                <a16:creationId xmlns:a16="http://schemas.microsoft.com/office/drawing/2014/main" id="{FC107768-97D3-E340-9D78-59673BEB0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8" b="127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42" name="Nadpis 1">
            <a:extLst>
              <a:ext uri="{FF2B5EF4-FFF2-40B4-BE49-F238E27FC236}">
                <a16:creationId xmlns:a16="http://schemas.microsoft.com/office/drawing/2014/main" id="{8DC09E5B-E87E-4840-9EB6-894DB078E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Pickova nemoc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1687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E237-2C1C-B143-A12A-A660D406E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Neurodegenerace bazálních ganglií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A8F2D-C15A-434D-91DD-8BDA5A92D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</a:t>
            </a:r>
            <a:r>
              <a:rPr lang="x-none" dirty="0"/>
              <a:t>ede k rozvoji </a:t>
            </a:r>
            <a:r>
              <a:rPr lang="x-none" dirty="0">
                <a:solidFill>
                  <a:srgbClr val="C00000"/>
                </a:solidFill>
              </a:rPr>
              <a:t>extrapyramidový</a:t>
            </a:r>
            <a:r>
              <a:rPr lang="cs-CZ" dirty="0">
                <a:solidFill>
                  <a:srgbClr val="C00000"/>
                </a:solidFill>
              </a:rPr>
              <a:t>ch</a:t>
            </a:r>
            <a:r>
              <a:rPr lang="x-none" dirty="0">
                <a:solidFill>
                  <a:srgbClr val="C00000"/>
                </a:solidFill>
              </a:rPr>
              <a:t> syndromů</a:t>
            </a:r>
          </a:p>
          <a:p>
            <a:pPr lvl="1"/>
            <a:r>
              <a:rPr lang="x-none" dirty="0"/>
              <a:t>Hypokinetické – nejčastější je </a:t>
            </a:r>
            <a:r>
              <a:rPr lang="x-none" dirty="0">
                <a:solidFill>
                  <a:srgbClr val="0070C0"/>
                </a:solidFill>
              </a:rPr>
              <a:t>parkinsonismus</a:t>
            </a:r>
          </a:p>
          <a:p>
            <a:pPr lvl="1"/>
            <a:r>
              <a:rPr lang="x-none" dirty="0"/>
              <a:t>Hyperkinetické – </a:t>
            </a:r>
            <a:r>
              <a:rPr lang="x-none" dirty="0">
                <a:solidFill>
                  <a:srgbClr val="0070C0"/>
                </a:solidFill>
              </a:rPr>
              <a:t>Huntingtonova choroba</a:t>
            </a:r>
          </a:p>
          <a:p>
            <a:pPr lvl="2"/>
            <a:r>
              <a:rPr lang="en-GB" dirty="0"/>
              <a:t>P</a:t>
            </a:r>
            <a:r>
              <a:rPr lang="x-none" dirty="0"/>
              <a:t>rojevuje se nepravidelně nahodilými mimovolními pohyby (chorea)</a:t>
            </a:r>
          </a:p>
          <a:p>
            <a:pPr lvl="2"/>
            <a:endParaRPr lang="x-none" dirty="0"/>
          </a:p>
          <a:p>
            <a:r>
              <a:rPr lang="x-none" dirty="0">
                <a:solidFill>
                  <a:srgbClr val="0070C0"/>
                </a:solidFill>
              </a:rPr>
              <a:t>Parkinsonismus</a:t>
            </a:r>
          </a:p>
          <a:p>
            <a:pPr lvl="1"/>
            <a:r>
              <a:rPr lang="x-none" dirty="0"/>
              <a:t>Klidový třes charakteru počítání peněz, rigiditou, brad</a:t>
            </a:r>
            <a:r>
              <a:rPr lang="cs-CZ" dirty="0" err="1"/>
              <a:t>yk</a:t>
            </a:r>
            <a:r>
              <a:rPr lang="x-none" dirty="0"/>
              <a:t>inezou, hypomimií a posturální nestabilitou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oškození dopaminergních neuronů projikujících ze substancia nigra do striata</a:t>
            </a:r>
          </a:p>
          <a:p>
            <a:pPr lvl="1"/>
            <a:r>
              <a:rPr lang="x-none" dirty="0"/>
              <a:t>Primární – </a:t>
            </a:r>
            <a:r>
              <a:rPr lang="x-none" dirty="0">
                <a:solidFill>
                  <a:srgbClr val="0070C0"/>
                </a:solidFill>
              </a:rPr>
              <a:t>Parkinsonova chorova </a:t>
            </a:r>
            <a:r>
              <a:rPr lang="x-none" dirty="0"/>
              <a:t>(neurodegenerativní onemocnění)</a:t>
            </a:r>
          </a:p>
          <a:p>
            <a:pPr lvl="1"/>
            <a:r>
              <a:rPr lang="x-none" dirty="0"/>
              <a:t>Sekundární – pozánětlivé poškození, vaskulární (CMP), polékové </a:t>
            </a:r>
          </a:p>
        </p:txBody>
      </p:sp>
    </p:spTree>
    <p:extLst>
      <p:ext uri="{BB962C8B-B14F-4D97-AF65-F5344CB8AC3E}">
        <p14:creationId xmlns:p14="http://schemas.microsoft.com/office/powerpoint/2010/main" val="30967761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11">
            <a:extLst>
              <a:ext uri="{FF2B5EF4-FFF2-40B4-BE49-F238E27FC236}">
                <a16:creationId xmlns:a16="http://schemas.microsoft.com/office/drawing/2014/main" id="{45EDA215-8993-9847-A7E6-CB10C3439F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5075" y="1416603"/>
            <a:ext cx="5363305" cy="4776878"/>
          </a:xfrm>
          <a:noFill/>
        </p:spPr>
      </p:pic>
      <p:sp>
        <p:nvSpPr>
          <p:cNvPr id="68613" name="Rectangle 7">
            <a:extLst>
              <a:ext uri="{FF2B5EF4-FFF2-40B4-BE49-F238E27FC236}">
                <a16:creationId xmlns:a16="http://schemas.microsoft.com/office/drawing/2014/main" id="{30C35186-89B0-3340-8507-866DF75DE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6384" y="5759434"/>
            <a:ext cx="6870559" cy="1015663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niger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atrofický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niger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ztrátou pigmentu</a:t>
            </a:r>
          </a:p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akveductus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48460263-E275-114F-A7C6-689E04A3E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1410" y="4585090"/>
            <a:ext cx="454938" cy="400110"/>
          </a:xfrm>
          <a:prstGeom prst="rect">
            <a:avLst/>
          </a:prstGeom>
          <a:solidFill>
            <a:srgbClr val="FFFFFF">
              <a:alpha val="6902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/>
              <a:t>1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7AA761D9-2497-0146-93FB-E4D46643B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8864" y="4184980"/>
            <a:ext cx="454936" cy="400110"/>
          </a:xfrm>
          <a:prstGeom prst="rect">
            <a:avLst/>
          </a:prstGeom>
          <a:solidFill>
            <a:srgbClr val="FFFFFF">
              <a:alpha val="6902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/>
              <a:t>2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96F2C207-1239-0F4E-B3BC-D3E71C4AC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6100" y="2702425"/>
            <a:ext cx="454936" cy="400110"/>
          </a:xfrm>
          <a:prstGeom prst="rect">
            <a:avLst/>
          </a:prstGeom>
          <a:solidFill>
            <a:srgbClr val="FFFFFF">
              <a:alpha val="6902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/>
              <a:t>3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4B3971-E89A-7D42-BC4B-33255BCE9A0C}"/>
              </a:ext>
            </a:extLst>
          </p:cNvPr>
          <p:cNvSpPr txBox="1">
            <a:spLocks/>
          </p:cNvSpPr>
          <p:nvPr/>
        </p:nvSpPr>
        <p:spPr>
          <a:xfrm>
            <a:off x="395800" y="1819184"/>
            <a:ext cx="59544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</a:t>
            </a:r>
            <a:r>
              <a:rPr lang="x-none" dirty="0"/>
              <a:t>ypicky postihuje pacienty mezi 40-70 rokem věku</a:t>
            </a:r>
          </a:p>
          <a:p>
            <a:r>
              <a:rPr lang="x-none" dirty="0"/>
              <a:t>Většina onemocnění vzniká spontálně</a:t>
            </a:r>
          </a:p>
          <a:p>
            <a:r>
              <a:rPr lang="x-none" dirty="0"/>
              <a:t>Familiární forma je vzácná – autozomálně dominantní dědičnost, akumulace </a:t>
            </a:r>
            <a:r>
              <a:rPr lang="cs-CZ" dirty="0" err="1"/>
              <a:t>alpha</a:t>
            </a:r>
            <a:r>
              <a:rPr lang="cs-CZ" dirty="0"/>
              <a:t> </a:t>
            </a:r>
            <a:r>
              <a:rPr lang="x-none" dirty="0"/>
              <a:t>- synukleinu </a:t>
            </a:r>
          </a:p>
          <a:p>
            <a:r>
              <a:rPr lang="en-GB" dirty="0"/>
              <a:t>T</a:t>
            </a:r>
            <a:r>
              <a:rPr lang="x-none" dirty="0"/>
              <a:t>ypická je </a:t>
            </a:r>
            <a:r>
              <a:rPr lang="x-none" dirty="0">
                <a:solidFill>
                  <a:srgbClr val="C00000"/>
                </a:solidFill>
              </a:rPr>
              <a:t>ztráta pigmentace substancia nigra a locus coeruleus</a:t>
            </a:r>
          </a:p>
          <a:p>
            <a:endParaRPr lang="x-none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92CCC15-33CA-4B4B-BCFE-794F66FDA522}"/>
              </a:ext>
            </a:extLst>
          </p:cNvPr>
          <p:cNvSpPr txBox="1">
            <a:spLocks/>
          </p:cNvSpPr>
          <p:nvPr/>
        </p:nvSpPr>
        <p:spPr>
          <a:xfrm>
            <a:off x="741219" y="4025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>
                <a:solidFill>
                  <a:srgbClr val="00B0F0"/>
                </a:solidFill>
              </a:rPr>
              <a:t>Parkinsonova choroba</a:t>
            </a:r>
          </a:p>
        </p:txBody>
      </p:sp>
    </p:spTree>
    <p:extLst>
      <p:ext uri="{BB962C8B-B14F-4D97-AF65-F5344CB8AC3E}">
        <p14:creationId xmlns:p14="http://schemas.microsoft.com/office/powerpoint/2010/main" val="3392092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D6B07-80BA-4242-BD6E-DB69A2F40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Hydrocefalus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CE5C4-6703-9043-9488-746E4BC24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64" y="1690688"/>
            <a:ext cx="7903816" cy="4667250"/>
          </a:xfrm>
        </p:spPr>
        <p:txBody>
          <a:bodyPr>
            <a:normAutofit fontScale="92500"/>
          </a:bodyPr>
          <a:lstStyle/>
          <a:p>
            <a:r>
              <a:rPr lang="x-none" dirty="0">
                <a:solidFill>
                  <a:srgbClr val="C00000"/>
                </a:solidFill>
              </a:rPr>
              <a:t>Zvýšené množství mozkomíšního moku v komorovém systému </a:t>
            </a:r>
            <a:r>
              <a:rPr lang="x-none" dirty="0"/>
              <a:t>→ dilatace komorového systému a </a:t>
            </a:r>
            <a:r>
              <a:rPr lang="x-none" dirty="0">
                <a:solidFill>
                  <a:srgbClr val="C00000"/>
                </a:solidFill>
              </a:rPr>
              <a:t>nitrolební hypertenze</a:t>
            </a:r>
          </a:p>
          <a:p>
            <a:r>
              <a:rPr lang="x-none" dirty="0"/>
              <a:t>Typy</a:t>
            </a:r>
          </a:p>
          <a:p>
            <a:pPr lvl="1"/>
            <a:r>
              <a:rPr lang="x-none" dirty="0">
                <a:solidFill>
                  <a:srgbClr val="C00000"/>
                </a:solidFill>
              </a:rPr>
              <a:t>Obstrukční (nekomunikující)</a:t>
            </a:r>
          </a:p>
          <a:p>
            <a:pPr lvl="2"/>
            <a:r>
              <a:rPr lang="en-GB" dirty="0"/>
              <a:t>O</a:t>
            </a:r>
            <a:r>
              <a:rPr lang="x-none" dirty="0"/>
              <a:t>bstrukce mokových cest (</a:t>
            </a:r>
            <a:r>
              <a:rPr lang="cs-CZ" dirty="0" err="1"/>
              <a:t>pozánětlivě</a:t>
            </a:r>
            <a:r>
              <a:rPr lang="cs-CZ" dirty="0"/>
              <a:t>, </a:t>
            </a:r>
            <a:r>
              <a:rPr lang="x-none" dirty="0"/>
              <a:t>tumor, krvácení, absces,…)</a:t>
            </a:r>
          </a:p>
          <a:p>
            <a:pPr lvl="1"/>
            <a:r>
              <a:rPr lang="x-none" dirty="0">
                <a:solidFill>
                  <a:srgbClr val="C00000"/>
                </a:solidFill>
              </a:rPr>
              <a:t>Neobstrukční (komunikující) </a:t>
            </a:r>
          </a:p>
          <a:p>
            <a:pPr lvl="2"/>
            <a:r>
              <a:rPr lang="x-none" i="1" dirty="0"/>
              <a:t>Hyporesorpční</a:t>
            </a:r>
            <a:r>
              <a:rPr lang="x-none" dirty="0"/>
              <a:t> (snížená resorpce v Pacchioniho granulacích jizvením po zánětu, krevním koagulem, tumorem,…)</a:t>
            </a:r>
          </a:p>
          <a:p>
            <a:pPr lvl="2"/>
            <a:r>
              <a:rPr lang="x-none" i="1" dirty="0"/>
              <a:t>Hypersekreční</a:t>
            </a:r>
            <a:r>
              <a:rPr lang="x-none" dirty="0"/>
              <a:t> (papilom choroideálního plexu) – vzácné</a:t>
            </a:r>
          </a:p>
          <a:p>
            <a:pPr lvl="1"/>
            <a:r>
              <a:rPr lang="x-none" dirty="0">
                <a:solidFill>
                  <a:srgbClr val="C00000"/>
                </a:solidFill>
              </a:rPr>
              <a:t>Hydrocephalus e vacuo</a:t>
            </a:r>
          </a:p>
          <a:p>
            <a:pPr lvl="2"/>
            <a:r>
              <a:rPr lang="x-none" dirty="0"/>
              <a:t>Degenerativní procesy</a:t>
            </a:r>
          </a:p>
          <a:p>
            <a:pPr lvl="1"/>
            <a:r>
              <a:rPr lang="x-none" dirty="0"/>
              <a:t>Normotenzní hydrocefalus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A2B7DA-DA9B-6A49-8437-ED42E3E6D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581" y="754380"/>
            <a:ext cx="4408419" cy="53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018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AE20B-3A43-A94A-8EFD-A46D9A2A2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Huntingtonova choroba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36A4D-C523-A343-A055-CB991645B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355600" indent="-355600"/>
            <a:r>
              <a:rPr lang="cs-CZ" altLang="cs-CZ" sz="4000" b="1" dirty="0">
                <a:solidFill>
                  <a:srgbClr val="FF0000"/>
                </a:solidFill>
              </a:rPr>
              <a:t>AD</a:t>
            </a:r>
            <a:r>
              <a:rPr lang="cs-CZ" altLang="cs-CZ" sz="4000" dirty="0"/>
              <a:t> dědičné onemocnění </a:t>
            </a:r>
          </a:p>
          <a:p>
            <a:pPr marL="711200" lvl="1" indent="-355600"/>
            <a:r>
              <a:rPr lang="cs-CZ" altLang="cs-CZ" sz="4000" dirty="0"/>
              <a:t>Gen na 4. chromozomu kóduje protein </a:t>
            </a:r>
            <a:r>
              <a:rPr lang="cs-CZ" altLang="cs-CZ" sz="4000" dirty="0" err="1"/>
              <a:t>huntingtin</a:t>
            </a:r>
            <a:endParaRPr lang="cs-CZ" altLang="cs-CZ" sz="4000" dirty="0"/>
          </a:p>
          <a:p>
            <a:pPr marL="711200" lvl="1" indent="-355600"/>
            <a:r>
              <a:rPr lang="cs-CZ" altLang="cs-CZ" sz="4000" dirty="0"/>
              <a:t>Při opakování tripletu CAG &gt; 40 → choroba </a:t>
            </a:r>
          </a:p>
          <a:p>
            <a:pPr marL="711200" lvl="1" indent="-355600"/>
            <a:r>
              <a:rPr lang="cs-CZ" altLang="cs-CZ" sz="4000" dirty="0"/>
              <a:t>Čím víc opakování tripletů, tím dřív a horší průběh</a:t>
            </a:r>
          </a:p>
          <a:p>
            <a:pPr marL="355600" indent="-355600"/>
            <a:r>
              <a:rPr lang="cs-CZ" altLang="cs-CZ" sz="4000" dirty="0"/>
              <a:t>Začíná po 30. roce věku</a:t>
            </a:r>
          </a:p>
          <a:p>
            <a:pPr marL="711200" lvl="1" indent="-355600"/>
            <a:r>
              <a:rPr lang="cs-CZ" altLang="cs-CZ" sz="4000" dirty="0"/>
              <a:t>Průběh progresivní (15-20 let)</a:t>
            </a:r>
          </a:p>
          <a:p>
            <a:pPr marL="711200" lvl="1" indent="-355600"/>
            <a:r>
              <a:rPr lang="cs-CZ" altLang="cs-CZ" sz="4000" dirty="0"/>
              <a:t>Choreatické („taneční“) pohyby, psychické poruchy, rozvoj demence</a:t>
            </a:r>
          </a:p>
          <a:p>
            <a:pPr marL="355600" indent="-355600"/>
            <a:r>
              <a:rPr lang="cs-CZ" altLang="cs-CZ" sz="4000" dirty="0"/>
              <a:t>Makro:</a:t>
            </a:r>
          </a:p>
          <a:p>
            <a:pPr marL="711200" lvl="1" indent="-355600"/>
            <a:r>
              <a:rPr lang="cs-CZ" altLang="cs-CZ" sz="4000" dirty="0"/>
              <a:t>Atrofie n. </a:t>
            </a:r>
            <a:r>
              <a:rPr lang="cs-CZ" altLang="cs-CZ" sz="4000" dirty="0" err="1"/>
              <a:t>caudatus</a:t>
            </a:r>
            <a:r>
              <a:rPr lang="cs-CZ" altLang="cs-CZ" sz="4000" dirty="0"/>
              <a:t> a </a:t>
            </a:r>
            <a:r>
              <a:rPr lang="cs-CZ" altLang="cs-CZ" sz="4000" dirty="0" err="1"/>
              <a:t>putamen</a:t>
            </a:r>
            <a:endParaRPr lang="cs-CZ" altLang="cs-CZ" sz="4000" dirty="0"/>
          </a:p>
          <a:p>
            <a:pPr marL="355600" indent="-355600"/>
            <a:r>
              <a:rPr lang="cs-CZ" altLang="cs-CZ" sz="4000" dirty="0"/>
              <a:t>Mikro:</a:t>
            </a:r>
          </a:p>
          <a:p>
            <a:pPr marL="711200" lvl="1" indent="-355600"/>
            <a:r>
              <a:rPr lang="cs-CZ" altLang="cs-CZ" sz="4000" dirty="0"/>
              <a:t>Numerická atrofie neuronů s </a:t>
            </a:r>
            <a:r>
              <a:rPr lang="cs-CZ" altLang="cs-CZ" sz="4000" dirty="0" err="1"/>
              <a:t>gliózou</a:t>
            </a:r>
            <a:endParaRPr lang="cs-CZ" altLang="cs-CZ" sz="4000" dirty="0"/>
          </a:p>
          <a:p>
            <a:pPr marL="711200" lvl="1" indent="-355600"/>
            <a:r>
              <a:rPr lang="cs-CZ" altLang="cs-CZ" sz="4000" dirty="0" err="1"/>
              <a:t>Hydrocephalus</a:t>
            </a:r>
            <a:r>
              <a:rPr lang="cs-CZ" altLang="cs-CZ" sz="4000" dirty="0"/>
              <a:t> e </a:t>
            </a:r>
            <a:r>
              <a:rPr lang="cs-CZ" altLang="cs-CZ" sz="4000" dirty="0" err="1"/>
              <a:t>vacuo</a:t>
            </a:r>
            <a:r>
              <a:rPr lang="cs-CZ" altLang="cs-CZ" sz="4000" dirty="0"/>
              <a:t> postranních komor</a:t>
            </a:r>
          </a:p>
          <a:p>
            <a:pPr marL="355600" indent="-355600"/>
            <a:endParaRPr lang="cs-CZ" altLang="cs-CZ" b="1" dirty="0"/>
          </a:p>
          <a:p>
            <a:pPr marL="711200" lvl="1" indent="-355600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828601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">
            <a:extLst>
              <a:ext uri="{FF2B5EF4-FFF2-40B4-BE49-F238E27FC236}">
                <a16:creationId xmlns:a16="http://schemas.microsoft.com/office/drawing/2014/main" id="{EE4452FA-CE9D-9E4B-92A9-DFB0198D3C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4" b="141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FC9C5-B376-9643-9000-71E60C350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Huntingtonova choroba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3803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801BE-A38E-AD4A-BCDF-AAC50F295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Onemocnění motorických neuronů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AAC39-04CA-B245-8A8D-B122B982A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Amyotrofická laterální skleróza</a:t>
            </a:r>
          </a:p>
          <a:p>
            <a:pPr lvl="1"/>
            <a:r>
              <a:rPr lang="en-GB" dirty="0"/>
              <a:t>O</a:t>
            </a:r>
            <a:r>
              <a:rPr lang="x-none" dirty="0"/>
              <a:t>nemocnění s </a:t>
            </a:r>
            <a:r>
              <a:rPr lang="x-none" dirty="0">
                <a:solidFill>
                  <a:srgbClr val="C00000"/>
                </a:solidFill>
              </a:rPr>
              <a:t>progresivní ztrátou mozkových a míšních motoneuronů</a:t>
            </a:r>
          </a:p>
          <a:p>
            <a:pPr lvl="1"/>
            <a:r>
              <a:rPr lang="x-none" dirty="0"/>
              <a:t>Postihuje dospělé pacienty, častější muže</a:t>
            </a:r>
          </a:p>
          <a:p>
            <a:pPr lvl="1"/>
            <a:r>
              <a:rPr lang="x-none" dirty="0"/>
              <a:t>Pouze 5% tvoří familiární formy</a:t>
            </a:r>
          </a:p>
          <a:p>
            <a:pPr lvl="1"/>
            <a:r>
              <a:rPr lang="x-none" dirty="0"/>
              <a:t>Mikro</a:t>
            </a:r>
          </a:p>
          <a:p>
            <a:pPr lvl="2"/>
            <a:r>
              <a:rPr lang="en-GB" dirty="0" err="1"/>
              <a:t>Ú</a:t>
            </a:r>
            <a:r>
              <a:rPr lang="x-none" dirty="0"/>
              <a:t>bytek motoneuronů v předních rozích míšních</a:t>
            </a:r>
          </a:p>
          <a:p>
            <a:pPr lvl="2"/>
            <a:r>
              <a:rPr lang="en-GB" dirty="0"/>
              <a:t>Z</a:t>
            </a:r>
            <a:r>
              <a:rPr lang="x-none" dirty="0"/>
              <a:t>tráta horních motoneuronů vede k dem</a:t>
            </a:r>
            <a:r>
              <a:rPr lang="cs-CZ" dirty="0"/>
              <a:t>y</a:t>
            </a:r>
            <a:r>
              <a:rPr lang="x-none" dirty="0"/>
              <a:t>elinizaci a atrofii předních a laterálních kortikospinálních drah</a:t>
            </a:r>
          </a:p>
          <a:p>
            <a:pPr lvl="1"/>
            <a:r>
              <a:rPr lang="x-none" dirty="0"/>
              <a:t>Klinicky dochází k progresivní slabosti kosterního svalstva včetně dýchacích svalů</a:t>
            </a:r>
          </a:p>
          <a:p>
            <a:pPr lvl="1"/>
            <a:r>
              <a:rPr lang="x-none" dirty="0">
                <a:solidFill>
                  <a:srgbClr val="C00000"/>
                </a:solidFill>
              </a:rPr>
              <a:t>Infaustní prognóza</a:t>
            </a:r>
          </a:p>
        </p:txBody>
      </p:sp>
    </p:spTree>
    <p:extLst>
      <p:ext uri="{BB962C8B-B14F-4D97-AF65-F5344CB8AC3E}">
        <p14:creationId xmlns:p14="http://schemas.microsoft.com/office/powerpoint/2010/main" val="24086307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93505-463C-3243-858C-8C2F32913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Spinální muskulární atrofie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3ABEF-F66D-6E4A-99AE-8DCAE67B1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Autozomálně recesivní onemocnění dětského věku</a:t>
            </a:r>
          </a:p>
          <a:p>
            <a:r>
              <a:rPr lang="x-none"/>
              <a:t>Selektivní degenerace a úbytek motoneuronů předních rohů míšních</a:t>
            </a:r>
            <a:endParaRPr lang="x-none" dirty="0"/>
          </a:p>
          <a:p>
            <a:r>
              <a:rPr lang="en-GB" dirty="0"/>
              <a:t>K</a:t>
            </a:r>
            <a:r>
              <a:rPr lang="x-none" dirty="0"/>
              <a:t>linicky se projevuje hypotonií svalů</a:t>
            </a:r>
          </a:p>
        </p:txBody>
      </p:sp>
    </p:spTree>
    <p:extLst>
      <p:ext uri="{BB962C8B-B14F-4D97-AF65-F5344CB8AC3E}">
        <p14:creationId xmlns:p14="http://schemas.microsoft.com/office/powerpoint/2010/main" val="21051533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365760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33DA84-29EA-6543-B6B6-9A90297E0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163824" cy="5256371"/>
          </a:xfrm>
        </p:spPr>
        <p:txBody>
          <a:bodyPr>
            <a:normAutofit/>
          </a:bodyPr>
          <a:lstStyle/>
          <a:p>
            <a:r>
              <a:rPr lang="x-none">
                <a:solidFill>
                  <a:schemeClr val="bg1"/>
                </a:solidFill>
              </a:rPr>
              <a:t>Nádory CNS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8E6DAB9-7D9C-46E8-BA0C-EDD70912EF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72419"/>
              </p:ext>
            </p:extLst>
          </p:nvPr>
        </p:nvGraphicFramePr>
        <p:xfrm>
          <a:off x="4517136" y="303591"/>
          <a:ext cx="7242048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85232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81B5D-7C8A-9F43-9C2D-4D2053C71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Biologické chování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C5B5B-3C26-B34C-953C-AC63B9773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x-none" dirty="0"/>
              <a:t>Grading dle WHO – přímo odpovídá biologickému chování</a:t>
            </a:r>
          </a:p>
          <a:p>
            <a:pPr lvl="1"/>
            <a:r>
              <a:rPr lang="x-none" dirty="0"/>
              <a:t>Grade 1 – ohraničené indolentní neoplazie</a:t>
            </a:r>
          </a:p>
          <a:p>
            <a:pPr lvl="1"/>
            <a:r>
              <a:rPr lang="x-none" dirty="0"/>
              <a:t>Grade 2 – difúzně infiltrativní pomalu rostoucí neoplazie</a:t>
            </a:r>
          </a:p>
          <a:p>
            <a:pPr lvl="1"/>
            <a:r>
              <a:rPr lang="x-none" dirty="0"/>
              <a:t>Grade 3 – difúzně infiltrativní rychle rostoucí neoplazie</a:t>
            </a:r>
          </a:p>
          <a:p>
            <a:pPr lvl="1"/>
            <a:r>
              <a:rPr lang="x-none" dirty="0"/>
              <a:t>Grade 4 – agresivní neoplazie</a:t>
            </a:r>
          </a:p>
          <a:p>
            <a:pPr lvl="1"/>
            <a:endParaRPr lang="x-none" dirty="0"/>
          </a:p>
          <a:p>
            <a:r>
              <a:rPr lang="x-none" dirty="0"/>
              <a:t>Příznaky</a:t>
            </a:r>
          </a:p>
          <a:p>
            <a:pPr lvl="1"/>
            <a:r>
              <a:rPr lang="x-none" dirty="0"/>
              <a:t>Bolest hlavy, nauzea – intrakraniální hypertenze</a:t>
            </a:r>
          </a:p>
          <a:p>
            <a:pPr lvl="1"/>
            <a:r>
              <a:rPr lang="x-none" dirty="0"/>
              <a:t>Krvácení</a:t>
            </a:r>
          </a:p>
          <a:p>
            <a:pPr lvl="1"/>
            <a:r>
              <a:rPr lang="x-none" dirty="0"/>
              <a:t>Epileptický záchvat</a:t>
            </a:r>
          </a:p>
          <a:p>
            <a:pPr lvl="1"/>
            <a:r>
              <a:rPr lang="x-none" dirty="0"/>
              <a:t>Zánikové příznaky – paréza, plegie, porucha smyslů</a:t>
            </a:r>
          </a:p>
          <a:p>
            <a:pPr lvl="1"/>
            <a:r>
              <a:rPr lang="x-none" dirty="0"/>
              <a:t>Změna osobnosti – v případě růstu ve frontálním laloku (euforie)</a:t>
            </a:r>
          </a:p>
        </p:txBody>
      </p:sp>
    </p:spTree>
    <p:extLst>
      <p:ext uri="{BB962C8B-B14F-4D97-AF65-F5344CB8AC3E}">
        <p14:creationId xmlns:p14="http://schemas.microsoft.com/office/powerpoint/2010/main" val="16850263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66A5A-5D40-9A4D-BAA9-5CED03256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Gliální nádory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5E05F-6BEF-3E45-A801-66E881548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x-none" dirty="0"/>
              <a:t>Integrovaná diagnostika dle WHO 2016 – zahrnuje genotyp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fenotyp</a:t>
            </a:r>
            <a:endParaRPr lang="en-GB" dirty="0"/>
          </a:p>
          <a:p>
            <a:r>
              <a:rPr lang="en-GB" dirty="0" err="1"/>
              <a:t>Difúzní</a:t>
            </a:r>
            <a:r>
              <a:rPr lang="en-GB" dirty="0"/>
              <a:t> </a:t>
            </a:r>
            <a:r>
              <a:rPr lang="en-GB" dirty="0" err="1"/>
              <a:t>astrocytární</a:t>
            </a:r>
            <a:r>
              <a:rPr lang="en-GB" dirty="0"/>
              <a:t> </a:t>
            </a:r>
            <a:r>
              <a:rPr lang="en-GB" dirty="0" err="1"/>
              <a:t>tumory</a:t>
            </a:r>
            <a:endParaRPr lang="en-GB" dirty="0"/>
          </a:p>
          <a:p>
            <a:pPr lvl="1"/>
            <a:r>
              <a:rPr lang="en-GB" dirty="0" err="1"/>
              <a:t>Difúzní</a:t>
            </a:r>
            <a:r>
              <a:rPr lang="en-GB" dirty="0"/>
              <a:t> astrocytoma WHO G2 (grade 2)</a:t>
            </a:r>
          </a:p>
          <a:p>
            <a:pPr lvl="1"/>
            <a:r>
              <a:rPr lang="en-GB" dirty="0" err="1"/>
              <a:t>Anaplastický</a:t>
            </a:r>
            <a:r>
              <a:rPr lang="en-GB" dirty="0"/>
              <a:t> astrocytoma WHO G3</a:t>
            </a:r>
          </a:p>
          <a:p>
            <a:pPr lvl="1"/>
            <a:r>
              <a:rPr lang="en-GB" dirty="0" err="1"/>
              <a:t>Glioblastom</a:t>
            </a:r>
            <a:r>
              <a:rPr lang="en-GB" dirty="0"/>
              <a:t> WHO G4</a:t>
            </a:r>
          </a:p>
          <a:p>
            <a:pPr lvl="1"/>
            <a:r>
              <a:rPr lang="en-GB" dirty="0" err="1"/>
              <a:t>Difúzní</a:t>
            </a:r>
            <a:r>
              <a:rPr lang="en-GB" dirty="0"/>
              <a:t> </a:t>
            </a:r>
            <a:r>
              <a:rPr lang="en-GB" dirty="0" err="1"/>
              <a:t>středočarový</a:t>
            </a:r>
            <a:r>
              <a:rPr lang="en-GB" dirty="0"/>
              <a:t> </a:t>
            </a:r>
            <a:r>
              <a:rPr lang="en-GB" dirty="0" err="1"/>
              <a:t>gliom</a:t>
            </a:r>
            <a:r>
              <a:rPr lang="en-GB" dirty="0"/>
              <a:t> WHO G4</a:t>
            </a:r>
          </a:p>
          <a:p>
            <a:r>
              <a:rPr lang="en-GB" dirty="0" err="1"/>
              <a:t>Oligodengrogliomy</a:t>
            </a:r>
            <a:endParaRPr lang="en-GB" dirty="0"/>
          </a:p>
          <a:p>
            <a:pPr lvl="1"/>
            <a:r>
              <a:rPr lang="en-GB" dirty="0" err="1"/>
              <a:t>Oligodendrogliom</a:t>
            </a:r>
            <a:r>
              <a:rPr lang="en-GB" dirty="0"/>
              <a:t> WHO G2</a:t>
            </a:r>
          </a:p>
          <a:p>
            <a:pPr lvl="1"/>
            <a:r>
              <a:rPr lang="en-GB" dirty="0" err="1"/>
              <a:t>Anaplastický</a:t>
            </a:r>
            <a:r>
              <a:rPr lang="en-GB" dirty="0"/>
              <a:t> </a:t>
            </a:r>
            <a:r>
              <a:rPr lang="en-GB" dirty="0" err="1"/>
              <a:t>oligodendrogliom</a:t>
            </a:r>
            <a:r>
              <a:rPr lang="en-GB" dirty="0"/>
              <a:t> WHO G3</a:t>
            </a:r>
          </a:p>
          <a:p>
            <a:r>
              <a:rPr lang="x-none" dirty="0"/>
              <a:t>Ohraničené astrocytární tumory</a:t>
            </a:r>
          </a:p>
          <a:p>
            <a:pPr lvl="1"/>
            <a:r>
              <a:rPr lang="x-none" dirty="0"/>
              <a:t>Pilocytární astrocytom WHO G1</a:t>
            </a:r>
          </a:p>
          <a:p>
            <a:pPr lvl="1"/>
            <a:r>
              <a:rPr lang="en-GB" dirty="0"/>
              <a:t>a </a:t>
            </a:r>
            <a:r>
              <a:rPr lang="en-GB" dirty="0" err="1"/>
              <a:t>jiné</a:t>
            </a:r>
            <a:r>
              <a:rPr lang="en-GB" dirty="0"/>
              <a:t> </a:t>
            </a:r>
            <a:r>
              <a:rPr lang="en-GB" dirty="0" err="1"/>
              <a:t>vzácné</a:t>
            </a:r>
            <a:r>
              <a:rPr lang="en-GB" dirty="0"/>
              <a:t> </a:t>
            </a:r>
            <a:r>
              <a:rPr lang="en-GB" dirty="0" err="1"/>
              <a:t>jednotky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21672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DAC16-D6D3-1B41-8F91-29C8636A0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Gliální nádory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B1002-818A-4E4A-9392-07A1685E0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Ependymomy</a:t>
            </a:r>
          </a:p>
          <a:p>
            <a:pPr lvl="1"/>
            <a:r>
              <a:rPr lang="x-none" dirty="0"/>
              <a:t>Ependymom WHO G2</a:t>
            </a:r>
          </a:p>
          <a:p>
            <a:pPr lvl="1"/>
            <a:r>
              <a:rPr lang="x-none" dirty="0"/>
              <a:t>Anaplastický ependymom WHO G3</a:t>
            </a:r>
          </a:p>
          <a:p>
            <a:r>
              <a:rPr lang="x-none" dirty="0"/>
              <a:t>Nádory choroideálního plexu</a:t>
            </a:r>
          </a:p>
          <a:p>
            <a:pPr lvl="1"/>
            <a:r>
              <a:rPr lang="x-none" dirty="0"/>
              <a:t>Papilom choroideálního plexu WHO G1</a:t>
            </a:r>
          </a:p>
          <a:p>
            <a:pPr lvl="1"/>
            <a:r>
              <a:rPr lang="x-none"/>
              <a:t>Atypický </a:t>
            </a:r>
            <a:r>
              <a:rPr lang="x-none" dirty="0"/>
              <a:t>papilom choroideálního plexu WHO G2</a:t>
            </a:r>
          </a:p>
          <a:p>
            <a:pPr lvl="1"/>
            <a:r>
              <a:rPr lang="x-none" dirty="0"/>
              <a:t>Karcinom choroideálního plexu WHO G3</a:t>
            </a:r>
          </a:p>
        </p:txBody>
      </p:sp>
    </p:spTree>
    <p:extLst>
      <p:ext uri="{BB962C8B-B14F-4D97-AF65-F5344CB8AC3E}">
        <p14:creationId xmlns:p14="http://schemas.microsoft.com/office/powerpoint/2010/main" val="23978098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EC269-C9CE-7A4F-9945-BAEDD567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Difúzní astrocytom WHO G2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0A32E-223D-4F42-BFFA-13DA00553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r>
              <a:rPr lang="x-none" dirty="0"/>
              <a:t>Neohraničená nádorová proliferace astrocytů</a:t>
            </a:r>
          </a:p>
          <a:p>
            <a:r>
              <a:rPr lang="x-none" dirty="0"/>
              <a:t>Dvě geneticky rozdílné varianty dle mutace genů IDH </a:t>
            </a:r>
            <a:r>
              <a:rPr lang="cs-CZ" altLang="cs-CZ" dirty="0"/>
              <a:t>(</a:t>
            </a:r>
            <a:r>
              <a:rPr lang="cs-CZ" altLang="cs-CZ" dirty="0" err="1"/>
              <a:t>izocitrát</a:t>
            </a:r>
            <a:r>
              <a:rPr lang="cs-CZ" altLang="cs-CZ" dirty="0"/>
              <a:t> dehydrogenázy)</a:t>
            </a:r>
          </a:p>
          <a:p>
            <a:pPr lvl="1"/>
            <a:r>
              <a:rPr lang="x-none" dirty="0"/>
              <a:t>Difúzní astrocytom, IDH-mutovaný, dospělí, dobrá prognóza</a:t>
            </a:r>
          </a:p>
          <a:p>
            <a:pPr lvl="1"/>
            <a:r>
              <a:rPr lang="x-none" dirty="0"/>
              <a:t>Difúzní astrocytom, IDH-wildtype, u dospělých špatná prognóza/ u dětí dobrá prognóza</a:t>
            </a:r>
          </a:p>
          <a:p>
            <a:r>
              <a:rPr lang="x-none" dirty="0"/>
              <a:t>Tendence k progresi (upgradingu) → do anaplastického astrocytomu → glioblastomu</a:t>
            </a:r>
          </a:p>
          <a:p>
            <a:r>
              <a:rPr lang="cs-CZ" altLang="cs-CZ" dirty="0"/>
              <a:t>mikro:</a:t>
            </a:r>
          </a:p>
          <a:p>
            <a:pPr lvl="1"/>
            <a:r>
              <a:rPr lang="cs-CZ" altLang="cs-CZ" sz="2000" dirty="0"/>
              <a:t> nádorové buňky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/>
              <a:t>fibrilární či </a:t>
            </a:r>
            <a:r>
              <a:rPr lang="cs-CZ" altLang="cs-CZ" sz="2000" dirty="0" err="1"/>
              <a:t>gemistocytární</a:t>
            </a:r>
            <a:r>
              <a:rPr lang="cs-CZ" altLang="cs-CZ" sz="2000" dirty="0"/>
              <a:t> astrocyty (s objemnou eozinofilní cytoplazmou)</a:t>
            </a:r>
          </a:p>
          <a:p>
            <a:pPr lvl="1"/>
            <a:r>
              <a:rPr lang="cs-CZ" altLang="cs-CZ" sz="2000" dirty="0"/>
              <a:t> ve srovnání s nenádorovou tkání je mírně zvýšená </a:t>
            </a:r>
            <a:r>
              <a:rPr lang="cs-CZ" altLang="cs-CZ" sz="2000" dirty="0" err="1"/>
              <a:t>celularita</a:t>
            </a:r>
            <a:endParaRPr lang="cs-CZ" altLang="cs-CZ" sz="2000" dirty="0"/>
          </a:p>
          <a:p>
            <a:pPr lvl="1"/>
            <a:r>
              <a:rPr lang="cs-CZ" altLang="cs-CZ" sz="2000" dirty="0"/>
              <a:t> stroma tumoru často </a:t>
            </a:r>
            <a:r>
              <a:rPr lang="cs-CZ" altLang="cs-CZ" sz="2000" dirty="0" err="1"/>
              <a:t>mikrocystické</a:t>
            </a:r>
            <a:endParaRPr lang="cs-CZ" altLang="cs-CZ" sz="2000" dirty="0"/>
          </a:p>
          <a:p>
            <a:pPr lvl="1"/>
            <a:r>
              <a:rPr lang="cs-CZ" altLang="cs-CZ" sz="2000" dirty="0"/>
              <a:t> obvykle bez mitóz</a:t>
            </a:r>
          </a:p>
          <a:p>
            <a:pPr lvl="1"/>
            <a:r>
              <a:rPr lang="cs-CZ" altLang="cs-CZ" sz="2000" dirty="0"/>
              <a:t> nejsou nekrózy ani </a:t>
            </a:r>
            <a:r>
              <a:rPr lang="cs-CZ" altLang="cs-CZ" sz="2000" dirty="0" err="1"/>
              <a:t>mikrovaskulární</a:t>
            </a:r>
            <a:r>
              <a:rPr lang="cs-CZ" altLang="cs-CZ" sz="2000" dirty="0"/>
              <a:t> proliferace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779969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white, black, standing, woman&#10;&#10;Description automatically generated">
            <a:extLst>
              <a:ext uri="{FF2B5EF4-FFF2-40B4-BE49-F238E27FC236}">
                <a16:creationId xmlns:a16="http://schemas.microsoft.com/office/drawing/2014/main" id="{7E9A419D-A9CF-A54B-A8CA-2D8E55E9F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71" b="92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4CC20-1483-794D-A2D9-6AA90FF97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Difúzní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astrocytom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G2 –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fibrilární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astrocyty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943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337111-8357-4D49-9A8D-E01C9500E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052" b="126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20D48-DA1C-444D-894C-EFA60506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Hydrocefalus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469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pink, umbrella, pizza, woman&#10;&#10;Description automatically generated">
            <a:extLst>
              <a:ext uri="{FF2B5EF4-FFF2-40B4-BE49-F238E27FC236}">
                <a16:creationId xmlns:a16="http://schemas.microsoft.com/office/drawing/2014/main" id="{F35DDAB4-411A-E642-A3E6-8BA0877F8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8AD88D-2617-CD4D-8431-1559578D2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Difúzní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astrocytom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G2 –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gemistocyty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803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49C40-A045-F54E-8327-0E171B080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Glioblastom WHO G4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08535-F1A0-1848-A2D5-188A3C4FC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5763"/>
            <a:ext cx="10515600" cy="4438153"/>
          </a:xfrm>
        </p:spPr>
        <p:txBody>
          <a:bodyPr>
            <a:normAutofit lnSpcReduction="10000"/>
          </a:bodyPr>
          <a:lstStyle/>
          <a:p>
            <a:r>
              <a:rPr lang="x-none" dirty="0"/>
              <a:t>Nejčastější primární nádor CNS u dospělých, vyskytuje se </a:t>
            </a:r>
            <a:r>
              <a:rPr lang="en-GB" dirty="0" err="1"/>
              <a:t>i</a:t>
            </a:r>
            <a:r>
              <a:rPr lang="x-none" dirty="0"/>
              <a:t> v dětském věku</a:t>
            </a:r>
          </a:p>
          <a:p>
            <a:r>
              <a:rPr lang="cs-CZ" altLang="cs-CZ" sz="2400" dirty="0"/>
              <a:t>Dvě varianty dle mutace genů IDH (</a:t>
            </a:r>
            <a:r>
              <a:rPr lang="cs-CZ" altLang="cs-CZ" sz="2400" dirty="0" err="1"/>
              <a:t>izocitrát</a:t>
            </a:r>
            <a:r>
              <a:rPr lang="cs-CZ" altLang="cs-CZ" sz="2400" dirty="0"/>
              <a:t> dehydrogenázy)</a:t>
            </a:r>
          </a:p>
          <a:p>
            <a:pPr lvl="1"/>
            <a:r>
              <a:rPr lang="cs-CZ" altLang="cs-CZ" sz="2000" dirty="0"/>
              <a:t>Glioblastom WHO G4, IDH-mutovaný – lepší prognóza, u mladších pacientů</a:t>
            </a:r>
          </a:p>
          <a:p>
            <a:pPr lvl="1"/>
            <a:r>
              <a:rPr lang="cs-CZ" altLang="cs-CZ" sz="2000" dirty="0"/>
              <a:t>Glioblastom WHO G4, IDH-</a:t>
            </a:r>
            <a:r>
              <a:rPr lang="cs-CZ" altLang="cs-CZ" sz="2000" dirty="0" err="1"/>
              <a:t>wildtype</a:t>
            </a:r>
            <a:r>
              <a:rPr lang="cs-CZ" altLang="cs-CZ" sz="2000" dirty="0"/>
              <a:t> – častější, špatná prognóza, starší pacienti </a:t>
            </a:r>
          </a:p>
          <a:p>
            <a:r>
              <a:rPr lang="cs-CZ" altLang="cs-CZ" sz="2400" dirty="0"/>
              <a:t>Agresivní rychle rostoucí </a:t>
            </a:r>
            <a:r>
              <a:rPr lang="cs-CZ" altLang="cs-CZ" sz="2400" dirty="0" err="1"/>
              <a:t>gliální</a:t>
            </a:r>
            <a:r>
              <a:rPr lang="cs-CZ" altLang="cs-CZ" sz="2400" dirty="0"/>
              <a:t> nádor</a:t>
            </a:r>
          </a:p>
          <a:p>
            <a:r>
              <a:rPr lang="cs-CZ" altLang="cs-CZ" sz="2400" dirty="0"/>
              <a:t>mikro: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>
                <a:cs typeface="Times New Roman" panose="02020603050405020304" pitchFamily="18" charset="0"/>
              </a:rPr>
              <a:t>pleomorfní </a:t>
            </a:r>
            <a:r>
              <a:rPr lang="cs-CZ" altLang="cs-CZ" dirty="0"/>
              <a:t>nádorové buňky </a:t>
            </a:r>
            <a:r>
              <a:rPr lang="cs-CZ" altLang="cs-CZ" dirty="0">
                <a:cs typeface="Times New Roman" panose="02020603050405020304" pitchFamily="18" charset="0"/>
              </a:rPr>
              <a:t>– výrazné buněčné a jaderné atypie</a:t>
            </a:r>
            <a:endParaRPr lang="cs-CZ" altLang="cs-CZ" dirty="0"/>
          </a:p>
          <a:p>
            <a:pPr lvl="1"/>
            <a:r>
              <a:rPr lang="cs-CZ" altLang="cs-CZ" dirty="0"/>
              <a:t> četné mitózy</a:t>
            </a:r>
          </a:p>
          <a:p>
            <a:pPr lvl="1"/>
            <a:r>
              <a:rPr lang="cs-CZ" altLang="cs-CZ" dirty="0"/>
              <a:t> nápadné </a:t>
            </a:r>
            <a:r>
              <a:rPr lang="cs-CZ" altLang="cs-CZ" dirty="0" err="1"/>
              <a:t>mikrovaskulární</a:t>
            </a:r>
            <a:r>
              <a:rPr lang="cs-CZ" altLang="cs-CZ" dirty="0"/>
              <a:t> proliferace a/nebo nekrózy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palisádovité</a:t>
            </a:r>
            <a:r>
              <a:rPr lang="cs-CZ" altLang="cs-CZ" dirty="0"/>
              <a:t> řazení nádorových buněk okolo ložisek nekróz (</a:t>
            </a:r>
            <a:r>
              <a:rPr lang="cs-CZ" altLang="cs-CZ" dirty="0" err="1"/>
              <a:t>palisádující</a:t>
            </a:r>
            <a:r>
              <a:rPr lang="cs-CZ" altLang="cs-CZ" dirty="0"/>
              <a:t> nekróza) 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43169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">
            <a:extLst>
              <a:ext uri="{FF2B5EF4-FFF2-40B4-BE49-F238E27FC236}">
                <a16:creationId xmlns:a16="http://schemas.microsoft.com/office/drawing/2014/main" id="{E85035C8-D1DA-5644-ACB1-09682EFC05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2" b="20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2ACE0-4C11-BF49-84A4-6254E115A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Glioblastom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0962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lothing&#10;&#10;Description automatically generated">
            <a:extLst>
              <a:ext uri="{FF2B5EF4-FFF2-40B4-BE49-F238E27FC236}">
                <a16:creationId xmlns:a16="http://schemas.microsoft.com/office/drawing/2014/main" id="{3627783B-670C-594C-A5C8-413B4FE3A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030" b="7970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E76C4-1784-1544-B8D1-F08176F77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Palisádující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nekrózy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glioblastomu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C0DD7E-A13F-CD46-A317-A6B6320ED464}"/>
              </a:ext>
            </a:extLst>
          </p:cNvPr>
          <p:cNvCxnSpPr/>
          <p:nvPr/>
        </p:nvCxnSpPr>
        <p:spPr>
          <a:xfrm flipV="1">
            <a:off x="5949337" y="1616016"/>
            <a:ext cx="360000" cy="72000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1E8204-A00E-CB47-A6CF-B9150BD0773D}"/>
              </a:ext>
            </a:extLst>
          </p:cNvPr>
          <p:cNvCxnSpPr>
            <a:cxnSpLocks/>
          </p:cNvCxnSpPr>
          <p:nvPr/>
        </p:nvCxnSpPr>
        <p:spPr>
          <a:xfrm flipH="1" flipV="1">
            <a:off x="2594330" y="3121380"/>
            <a:ext cx="360000" cy="72000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235AF5-90C5-0748-BDAE-FE63E8452353}"/>
              </a:ext>
            </a:extLst>
          </p:cNvPr>
          <p:cNvCxnSpPr>
            <a:cxnSpLocks/>
          </p:cNvCxnSpPr>
          <p:nvPr/>
        </p:nvCxnSpPr>
        <p:spPr>
          <a:xfrm>
            <a:off x="6736080" y="3121380"/>
            <a:ext cx="634320" cy="2475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8555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food, standing, sitting, white&#10;&#10;Description automatically generated">
            <a:extLst>
              <a:ext uri="{FF2B5EF4-FFF2-40B4-BE49-F238E27FC236}">
                <a16:creationId xmlns:a16="http://schemas.microsoft.com/office/drawing/2014/main" id="{A91CD8E2-CDF9-EA40-824A-6149CCC7D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960" b="50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96F0AE-6893-D840-87A3-3A1F7D781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Mikrovaskulární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proliferát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glioblastomu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G4, IHC CD31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5320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Glioblastom - resekce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281" y="1276350"/>
            <a:ext cx="4019550" cy="401955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50" y="1276350"/>
            <a:ext cx="3891000" cy="3891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50" y="3981450"/>
            <a:ext cx="2876550" cy="28765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81" y="3981450"/>
            <a:ext cx="2876550" cy="287655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655151" y="5276850"/>
            <a:ext cx="1843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Stav před operací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381875" y="5394841"/>
            <a:ext cx="1648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Stav po operaci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C7BF00-5A8D-7C43-B392-E46057F0D8A4}"/>
              </a:ext>
            </a:extLst>
          </p:cNvPr>
          <p:cNvSpPr/>
          <p:nvPr/>
        </p:nvSpPr>
        <p:spPr>
          <a:xfrm>
            <a:off x="3566160" y="1276350"/>
            <a:ext cx="874890" cy="8633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364968-4672-F34F-8F81-7DA7FE5B54E1}"/>
              </a:ext>
            </a:extLst>
          </p:cNvPr>
          <p:cNvSpPr/>
          <p:nvPr/>
        </p:nvSpPr>
        <p:spPr>
          <a:xfrm>
            <a:off x="8833104" y="1276350"/>
            <a:ext cx="992727" cy="8724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CF39F1-F4F2-C846-99A1-56E34D576A5E}"/>
              </a:ext>
            </a:extLst>
          </p:cNvPr>
          <p:cNvSpPr/>
          <p:nvPr/>
        </p:nvSpPr>
        <p:spPr>
          <a:xfrm>
            <a:off x="5806281" y="3981450"/>
            <a:ext cx="704850" cy="6179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C12456-619F-2C47-8674-7919327A533F}"/>
              </a:ext>
            </a:extLst>
          </p:cNvPr>
          <p:cNvSpPr/>
          <p:nvPr/>
        </p:nvSpPr>
        <p:spPr>
          <a:xfrm>
            <a:off x="11503152" y="3981450"/>
            <a:ext cx="688848" cy="6179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80367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06137-A2E4-0D41-AF92-5ADAFAF20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Difúzní středočarový gliom WHO G4, </a:t>
            </a:r>
            <a:br>
              <a:rPr lang="x-none" dirty="0"/>
            </a:br>
            <a:r>
              <a:rPr lang="x-none" dirty="0"/>
              <a:t>H3 K27M-mutovaný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67DAC-5CC0-734F-B5A6-1B2285D9D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Vysoce agresivní gliální neoplazie vyskytující se u dětí a mladých dospělých</a:t>
            </a:r>
          </a:p>
          <a:p>
            <a:r>
              <a:rPr lang="x-none" dirty="0"/>
              <a:t>Lokalizován v mozkovém kmeni</a:t>
            </a:r>
          </a:p>
          <a:p>
            <a:r>
              <a:rPr lang="x-none" dirty="0"/>
              <a:t>Geneticky definovám mutací H3 K27M</a:t>
            </a:r>
          </a:p>
          <a:p>
            <a:r>
              <a:rPr lang="x-none" dirty="0"/>
              <a:t>Vzhledem k lokalizaci chirurgicky neřešilený</a:t>
            </a:r>
          </a:p>
          <a:p>
            <a:r>
              <a:rPr lang="x-none" dirty="0"/>
              <a:t>Vždy fatální prognóza s mediálem přežití v rámci měsícu od diagnózy</a:t>
            </a:r>
          </a:p>
        </p:txBody>
      </p:sp>
    </p:spTree>
    <p:extLst>
      <p:ext uri="{BB962C8B-B14F-4D97-AF65-F5344CB8AC3E}">
        <p14:creationId xmlns:p14="http://schemas.microsoft.com/office/powerpoint/2010/main" val="34113940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rug, field, red, standing&#10;&#10;Description automatically generated">
            <a:extLst>
              <a:ext uri="{FF2B5EF4-FFF2-40B4-BE49-F238E27FC236}">
                <a16:creationId xmlns:a16="http://schemas.microsoft.com/office/drawing/2014/main" id="{B585145C-8213-1F49-9683-079A4DF84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B0F30B-0C13-9D43-AD25-5F874EB6F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Difúzní středočarový gliom WHO G4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5074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6BF5D-AF08-FE48-B00F-D658A0E0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Oligodendrogliom, WHO G2, IDH-mutovaný s kodelecí 1p/19q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AFBB5-7CA0-DF46-AC92-F8975B63D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</a:t>
            </a:r>
            <a:r>
              <a:rPr lang="x-none" dirty="0"/>
              <a:t>eneticky definovaný mutací genů IDH a kodelecí 1p/19q</a:t>
            </a:r>
          </a:p>
          <a:p>
            <a:r>
              <a:rPr lang="x-none" dirty="0"/>
              <a:t>Difúzně rostoucí gliom často s kalcifikacemi na zobrazovacích metodách</a:t>
            </a:r>
          </a:p>
          <a:p>
            <a:r>
              <a:rPr lang="cs-CZ" altLang="cs-CZ" dirty="0"/>
              <a:t>mikro:</a:t>
            </a:r>
          </a:p>
          <a:p>
            <a:pPr lvl="1"/>
            <a:r>
              <a:rPr lang="cs-CZ" altLang="cs-CZ" sz="2200" dirty="0"/>
              <a:t> uniformní nádorové </a:t>
            </a:r>
            <a:r>
              <a:rPr lang="cs-CZ" altLang="cs-CZ" sz="2200" dirty="0" err="1"/>
              <a:t>bb</a:t>
            </a:r>
            <a:r>
              <a:rPr lang="cs-CZ" altLang="cs-CZ" sz="2200" dirty="0"/>
              <a:t>. s kulatými jádry a </a:t>
            </a:r>
            <a:r>
              <a:rPr lang="cs-CZ" altLang="cs-CZ" sz="2200" dirty="0" err="1"/>
              <a:t>perinukleárním</a:t>
            </a:r>
            <a:r>
              <a:rPr lang="cs-CZ" altLang="cs-CZ" sz="2200" dirty="0"/>
              <a:t> haló („volské oko“)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mikrokalcifikace</a:t>
            </a:r>
            <a:endParaRPr lang="cs-CZ" altLang="cs-CZ" sz="2200" dirty="0"/>
          </a:p>
          <a:p>
            <a:pPr lvl="1"/>
            <a:r>
              <a:rPr lang="cs-CZ" altLang="cs-CZ" sz="2200" dirty="0"/>
              <a:t> hojné větvící se kapiláry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634090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floor, fabric, rug&#10;&#10;Description automatically generated">
            <a:extLst>
              <a:ext uri="{FF2B5EF4-FFF2-40B4-BE49-F238E27FC236}">
                <a16:creationId xmlns:a16="http://schemas.microsoft.com/office/drawing/2014/main" id="{587C4133-EE19-8F44-8E45-EF64DEC79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27" b="15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DCEE6-1A42-1247-B3B5-0FF11455C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x-none" sz="3600" dirty="0"/>
              <a:t>Oligodendrogliom, WHO G2, IDH-mutovaný s kodelecí 1p/19q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125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587E-8913-8748-8981-EFEAAAA9E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Cerebrovaskulární onemocnění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FA023-6BFF-D846-8C1E-E43322449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Cévní malformace</a:t>
            </a:r>
          </a:p>
          <a:p>
            <a:pPr lvl="1"/>
            <a:r>
              <a:rPr lang="cs-CZ" dirty="0"/>
              <a:t>Často klinicky němé, mohou vést k </a:t>
            </a:r>
            <a:r>
              <a:rPr lang="cs-CZ" dirty="0" err="1"/>
              <a:t>intracerebrálnímu</a:t>
            </a:r>
            <a:r>
              <a:rPr lang="cs-CZ" dirty="0"/>
              <a:t> krvácení</a:t>
            </a:r>
          </a:p>
          <a:p>
            <a:pPr lvl="1"/>
            <a:r>
              <a:rPr lang="cs-CZ" i="1" dirty="0">
                <a:solidFill>
                  <a:srgbClr val="0070C0"/>
                </a:solidFill>
              </a:rPr>
              <a:t>Arteriovenózní malformace</a:t>
            </a:r>
          </a:p>
          <a:p>
            <a:pPr lvl="1"/>
            <a:r>
              <a:rPr lang="cs-CZ" i="1" dirty="0">
                <a:solidFill>
                  <a:srgbClr val="0070C0"/>
                </a:solidFill>
              </a:rPr>
              <a:t>Kavernózní hemangiom</a:t>
            </a:r>
          </a:p>
          <a:p>
            <a:r>
              <a:rPr lang="cs-CZ" dirty="0">
                <a:solidFill>
                  <a:srgbClr val="0070C0"/>
                </a:solidFill>
              </a:rPr>
              <a:t>Cévní mozková příhoda (CMP)</a:t>
            </a:r>
          </a:p>
          <a:p>
            <a:r>
              <a:rPr lang="cs-CZ" dirty="0">
                <a:solidFill>
                  <a:srgbClr val="0070C0"/>
                </a:solidFill>
              </a:rPr>
              <a:t>Ischemie CNS</a:t>
            </a:r>
          </a:p>
          <a:p>
            <a:r>
              <a:rPr lang="cs-CZ" dirty="0">
                <a:solidFill>
                  <a:srgbClr val="0070C0"/>
                </a:solidFill>
              </a:rPr>
              <a:t>Intrakraniální krvácení</a:t>
            </a:r>
          </a:p>
          <a:p>
            <a:r>
              <a:rPr lang="cs-CZ" dirty="0">
                <a:solidFill>
                  <a:srgbClr val="0070C0"/>
                </a:solidFill>
              </a:rPr>
              <a:t>Poškození mozku při systémové hypertenzi</a:t>
            </a:r>
          </a:p>
          <a:p>
            <a:pPr lvl="1"/>
            <a:r>
              <a:rPr lang="cs-CZ" i="1" dirty="0"/>
              <a:t>Akutní hypertenzní </a:t>
            </a:r>
            <a:r>
              <a:rPr lang="cs-CZ" i="1" dirty="0" err="1"/>
              <a:t>encephalopatie</a:t>
            </a:r>
            <a:endParaRPr lang="cs-CZ" i="1" dirty="0"/>
          </a:p>
          <a:p>
            <a:pPr lvl="1"/>
            <a:r>
              <a:rPr lang="cs-CZ" i="1" dirty="0"/>
              <a:t>Vaskulární demence</a:t>
            </a:r>
          </a:p>
        </p:txBody>
      </p:sp>
    </p:spTree>
    <p:extLst>
      <p:ext uri="{BB962C8B-B14F-4D97-AF65-F5344CB8AC3E}">
        <p14:creationId xmlns:p14="http://schemas.microsoft.com/office/powerpoint/2010/main" val="3931724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7E561-043F-4F4F-98CE-93D22D943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Pilocytární astrocytom WHO G1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C332-1082-DD47-921D-FDF035CB2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Ohraničená nádorová proliferace dětského věku</a:t>
            </a:r>
          </a:p>
          <a:p>
            <a:r>
              <a:rPr lang="x-none" dirty="0"/>
              <a:t>Časté postižení mozečku, thalamu případně optického nervu</a:t>
            </a:r>
          </a:p>
          <a:p>
            <a:r>
              <a:rPr lang="cs-CZ" altLang="cs-CZ" sz="2400" b="1" dirty="0"/>
              <a:t>mikro:</a:t>
            </a:r>
          </a:p>
          <a:p>
            <a:pPr lvl="1"/>
            <a:r>
              <a:rPr lang="cs-CZ" altLang="cs-CZ" sz="2000" dirty="0"/>
              <a:t> </a:t>
            </a:r>
            <a:r>
              <a:rPr lang="cs-CZ" altLang="cs-CZ" sz="2000" dirty="0" err="1"/>
              <a:t>bifázická</a:t>
            </a:r>
            <a:r>
              <a:rPr lang="cs-CZ" altLang="cs-CZ" sz="2000" dirty="0"/>
              <a:t> stavba:</a:t>
            </a:r>
          </a:p>
          <a:p>
            <a:pPr lvl="2"/>
            <a:r>
              <a:rPr lang="cs-CZ" altLang="cs-CZ" b="1" dirty="0"/>
              <a:t> kompaktní oblasti </a:t>
            </a:r>
            <a:r>
              <a:rPr lang="cs-CZ" altLang="cs-CZ" dirty="0"/>
              <a:t>s bipolárními nádorovými astrocyty s eozinofilními </a:t>
            </a:r>
            <a:r>
              <a:rPr lang="cs-CZ" altLang="cs-CZ" dirty="0" err="1"/>
              <a:t>Rosenthalovými</a:t>
            </a:r>
            <a:r>
              <a:rPr lang="cs-CZ" altLang="cs-CZ" dirty="0"/>
              <a:t> vlákny</a:t>
            </a:r>
          </a:p>
          <a:p>
            <a:pPr lvl="2"/>
            <a:r>
              <a:rPr lang="cs-CZ" altLang="cs-CZ" b="1" dirty="0"/>
              <a:t> </a:t>
            </a:r>
            <a:r>
              <a:rPr lang="cs-CZ" altLang="cs-CZ" b="1" dirty="0" err="1"/>
              <a:t>mikrocystické</a:t>
            </a:r>
            <a:r>
              <a:rPr lang="cs-CZ" altLang="cs-CZ" b="1" dirty="0"/>
              <a:t>, </a:t>
            </a:r>
            <a:r>
              <a:rPr lang="cs-CZ" altLang="cs-CZ" dirty="0"/>
              <a:t>řídce buněčné oblasti s multipolárními nádorovými </a:t>
            </a:r>
            <a:r>
              <a:rPr lang="cs-CZ" altLang="cs-CZ" dirty="0" err="1"/>
              <a:t>bb</a:t>
            </a:r>
            <a:r>
              <a:rPr lang="cs-CZ" altLang="cs-CZ" dirty="0"/>
              <a:t>. s granulárními eozinofilními tělísky a eozinofilními globulemi</a:t>
            </a:r>
          </a:p>
          <a:p>
            <a:pPr lvl="1"/>
            <a:r>
              <a:rPr lang="cs-CZ" altLang="cs-CZ" sz="2000" dirty="0"/>
              <a:t> degenerativní atypie a kalcifikace</a:t>
            </a:r>
          </a:p>
          <a:p>
            <a:pPr lvl="1"/>
            <a:r>
              <a:rPr lang="cs-CZ" altLang="cs-CZ" sz="2000" dirty="0"/>
              <a:t> nečetné mitózy, někdy jaderné </a:t>
            </a:r>
            <a:r>
              <a:rPr lang="cs-CZ" altLang="cs-CZ" sz="2000" dirty="0" err="1"/>
              <a:t>pleomorfie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hyperchromázie</a:t>
            </a:r>
            <a:endParaRPr lang="cs-CZ" altLang="cs-CZ" sz="2000" dirty="0"/>
          </a:p>
          <a:p>
            <a:pPr lvl="1"/>
            <a:r>
              <a:rPr lang="cs-CZ" altLang="cs-CZ" sz="2000" dirty="0"/>
              <a:t> mohou být drobné </a:t>
            </a:r>
            <a:r>
              <a:rPr lang="cs-CZ" altLang="cs-CZ" sz="2000" dirty="0" err="1"/>
              <a:t>palisádující</a:t>
            </a:r>
            <a:r>
              <a:rPr lang="cs-CZ" altLang="cs-CZ" sz="2000" dirty="0"/>
              <a:t> nekrózy, </a:t>
            </a:r>
            <a:r>
              <a:rPr lang="cs-CZ" altLang="cs-CZ" sz="2000" dirty="0" err="1"/>
              <a:t>glomeruloidní</a:t>
            </a:r>
            <a:r>
              <a:rPr lang="cs-CZ" altLang="cs-CZ" sz="2000" dirty="0"/>
              <a:t> vaskulární </a:t>
            </a:r>
            <a:r>
              <a:rPr lang="cs-CZ" altLang="cs-CZ" sz="2000" dirty="0" err="1"/>
              <a:t>proliferáty</a:t>
            </a:r>
            <a:endParaRPr lang="cs-CZ" altLang="cs-CZ" sz="2000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984272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ermanova_OBR4B (1)">
            <a:extLst>
              <a:ext uri="{FF2B5EF4-FFF2-40B4-BE49-F238E27FC236}">
                <a16:creationId xmlns:a16="http://schemas.microsoft.com/office/drawing/2014/main" id="{819AF9BD-0FE3-8445-9109-B839C530B9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" b="2087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7C117A-91A9-724F-BC57-194525BA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Pilocytární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astrocytom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5082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841A6-812A-0141-8F34-4F2B00BA9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Ependymom WHO G2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1B03F-A848-8743-8FB1-EED4BE8A7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Nádory dětského věku</a:t>
            </a:r>
          </a:p>
          <a:p>
            <a:r>
              <a:rPr lang="en-GB" dirty="0"/>
              <a:t>V</a:t>
            </a:r>
            <a:r>
              <a:rPr lang="x-none" dirty="0"/>
              <a:t>znikají z ependymální výstelky komor a míšního kanálu</a:t>
            </a:r>
          </a:p>
          <a:p>
            <a:r>
              <a:rPr lang="en-GB" dirty="0"/>
              <a:t>P</a:t>
            </a:r>
            <a:r>
              <a:rPr lang="x-none" dirty="0"/>
              <a:t>rojevuje se hydrocefalem</a:t>
            </a:r>
          </a:p>
          <a:p>
            <a:r>
              <a:rPr lang="cs-CZ" altLang="cs-CZ" dirty="0"/>
              <a:t>mikro: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vřetenité</a:t>
            </a:r>
            <a:r>
              <a:rPr lang="cs-CZ" altLang="cs-CZ" sz="2200" dirty="0"/>
              <a:t> buňky s dlouhými výběžky a uniformními kulatými jádry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perivaskulární</a:t>
            </a:r>
            <a:r>
              <a:rPr lang="cs-CZ" altLang="cs-CZ" sz="2200" dirty="0"/>
              <a:t> výběžky tvoří cirkulární vláknitou vrstvu – </a:t>
            </a:r>
            <a:r>
              <a:rPr lang="cs-CZ" altLang="cs-CZ" sz="2200" dirty="0" err="1"/>
              <a:t>perivaskulární</a:t>
            </a:r>
            <a:r>
              <a:rPr lang="cs-CZ" altLang="cs-CZ" sz="2200" dirty="0"/>
              <a:t> </a:t>
            </a:r>
            <a:r>
              <a:rPr lang="cs-CZ" altLang="cs-CZ" sz="2200" dirty="0" err="1"/>
              <a:t>pseudorozety</a:t>
            </a:r>
            <a:endParaRPr lang="cs-CZ" altLang="cs-CZ" sz="2200" dirty="0"/>
          </a:p>
          <a:p>
            <a:pPr lvl="1"/>
            <a:r>
              <a:rPr lang="cs-CZ" altLang="cs-CZ" sz="2200" dirty="0"/>
              <a:t> mitózy žádné/málo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74424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6" descr="ependymom 100x.jpg">
            <a:extLst>
              <a:ext uri="{FF2B5EF4-FFF2-40B4-BE49-F238E27FC236}">
                <a16:creationId xmlns:a16="http://schemas.microsoft.com/office/drawing/2014/main" id="{EC45E588-7E95-C04D-8FDE-138222CEC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3" b="86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B2276F-C5DD-8747-B406-E6C1A0F99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9882"/>
            <a:ext cx="12191980" cy="886397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Ependymom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WHO G2</a:t>
            </a:r>
          </a:p>
        </p:txBody>
      </p:sp>
    </p:spTree>
    <p:extLst>
      <p:ext uri="{BB962C8B-B14F-4D97-AF65-F5344CB8AC3E}">
        <p14:creationId xmlns:p14="http://schemas.microsoft.com/office/powerpoint/2010/main" val="26047742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81E77-B913-7F41-8515-7D7875DF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Nádory choroideálního plexu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5BF49-E77F-A848-8EC1-C54D4EFA8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Postihují častěji </a:t>
            </a:r>
            <a:r>
              <a:rPr lang="x-none" dirty="0">
                <a:solidFill>
                  <a:srgbClr val="C00000"/>
                </a:solidFill>
              </a:rPr>
              <a:t>děti</a:t>
            </a:r>
          </a:p>
          <a:p>
            <a:r>
              <a:rPr lang="en-GB" dirty="0"/>
              <a:t>V</a:t>
            </a:r>
            <a:r>
              <a:rPr lang="x-none" dirty="0"/>
              <a:t>yskytují se předenším v lateralních komorách</a:t>
            </a:r>
          </a:p>
          <a:p>
            <a:r>
              <a:rPr lang="en-GB" dirty="0"/>
              <a:t>K</a:t>
            </a:r>
            <a:r>
              <a:rPr lang="x-none" dirty="0"/>
              <a:t>větákovitá masa</a:t>
            </a:r>
          </a:p>
          <a:p>
            <a:r>
              <a:rPr lang="x-none" dirty="0"/>
              <a:t>Papilární architektura s fibro-vaskulárním stromatem kryté cylindrickým epitelem</a:t>
            </a:r>
          </a:p>
          <a:p>
            <a:r>
              <a:rPr lang="x-none" dirty="0"/>
              <a:t>Projevují se hyd</a:t>
            </a:r>
            <a:r>
              <a:rPr lang="cs-CZ" dirty="0"/>
              <a:t>r</a:t>
            </a:r>
            <a:r>
              <a:rPr lang="x-none" dirty="0"/>
              <a:t>ocefalem </a:t>
            </a:r>
          </a:p>
        </p:txBody>
      </p:sp>
    </p:spTree>
    <p:extLst>
      <p:ext uri="{BB962C8B-B14F-4D97-AF65-F5344CB8AC3E}">
        <p14:creationId xmlns:p14="http://schemas.microsoft.com/office/powerpoint/2010/main" val="20178653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FA415-FC30-9245-B28D-E9EFEE9A9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Embryonální tumory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6685-7B97-4A46-8A00-4F6B4449E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Skupina </a:t>
            </a:r>
            <a:r>
              <a:rPr lang="cs-CZ" dirty="0">
                <a:solidFill>
                  <a:srgbClr val="C00000"/>
                </a:solidFill>
              </a:rPr>
              <a:t>vysoce maligních nádorů dětského věku</a:t>
            </a:r>
          </a:p>
          <a:p>
            <a:r>
              <a:rPr lang="cs-CZ" dirty="0"/>
              <a:t>Heterogenní skupina vycházející z nezralých buněk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Nádory „z malých modrých buněk“ grade IV dle WHO</a:t>
            </a:r>
          </a:p>
          <a:p>
            <a:pPr lvl="1">
              <a:lnSpc>
                <a:spcPct val="100000"/>
              </a:lnSpc>
            </a:pPr>
            <a:r>
              <a:rPr lang="cs-CZ" altLang="cs-CZ" dirty="0"/>
              <a:t>meduloblastom</a:t>
            </a:r>
          </a:p>
          <a:p>
            <a:pPr lvl="1">
              <a:lnSpc>
                <a:spcPct val="100000"/>
              </a:lnSpc>
            </a:pPr>
            <a:r>
              <a:rPr lang="cs-CZ" altLang="cs-CZ" dirty="0"/>
              <a:t>atypický </a:t>
            </a:r>
            <a:r>
              <a:rPr lang="cs-CZ" altLang="cs-CZ" dirty="0" err="1"/>
              <a:t>teratoidní</a:t>
            </a:r>
            <a:r>
              <a:rPr lang="cs-CZ" altLang="cs-CZ" dirty="0"/>
              <a:t>/</a:t>
            </a:r>
            <a:r>
              <a:rPr lang="cs-CZ" altLang="cs-CZ" dirty="0" err="1"/>
              <a:t>rhabdoidní</a:t>
            </a:r>
            <a:r>
              <a:rPr lang="cs-CZ" altLang="cs-CZ" dirty="0"/>
              <a:t> nádor</a:t>
            </a:r>
          </a:p>
          <a:p>
            <a:pPr lvl="1">
              <a:lnSpc>
                <a:spcPct val="100000"/>
              </a:lnSpc>
            </a:pPr>
            <a:r>
              <a:rPr lang="cs-CZ" altLang="cs-CZ" dirty="0"/>
              <a:t>a jiné </a:t>
            </a:r>
          </a:p>
        </p:txBody>
      </p:sp>
    </p:spTree>
    <p:extLst>
      <p:ext uri="{BB962C8B-B14F-4D97-AF65-F5344CB8AC3E}">
        <p14:creationId xmlns:p14="http://schemas.microsoft.com/office/powerpoint/2010/main" val="21696717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FE33B-4C0C-D845-B547-478C99D3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Meduloblastom WHO grade 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8C8F1-4D73-864C-B6B8-47FE20B3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57114" cy="4351338"/>
          </a:xfrm>
        </p:spPr>
        <p:txBody>
          <a:bodyPr>
            <a:normAutofit/>
          </a:bodyPr>
          <a:lstStyle/>
          <a:p>
            <a:r>
              <a:rPr lang="x-none" dirty="0"/>
              <a:t>Typicky postihující děti, vzácně postihuje </a:t>
            </a:r>
            <a:r>
              <a:rPr lang="en-GB" dirty="0"/>
              <a:t>I</a:t>
            </a:r>
            <a:r>
              <a:rPr lang="x-none" dirty="0"/>
              <a:t> mladé dospělé</a:t>
            </a:r>
          </a:p>
          <a:p>
            <a:r>
              <a:rPr lang="x-none" dirty="0"/>
              <a:t>Obvyklá lokalizace v mozečku (infratentoriálně)</a:t>
            </a:r>
          </a:p>
          <a:p>
            <a:r>
              <a:rPr lang="x-none" dirty="0"/>
              <a:t>Tendence k leptomeningeálnímu rozsevu v dutinách CNS</a:t>
            </a:r>
          </a:p>
          <a:p>
            <a:r>
              <a:rPr lang="cs-CZ" altLang="cs-CZ" dirty="0"/>
              <a:t>Rozdělují se do 4 genetických skupin s rozdílným biologickým chováním</a:t>
            </a:r>
          </a:p>
          <a:p>
            <a:r>
              <a:rPr lang="cs-CZ" altLang="cs-CZ" dirty="0"/>
              <a:t>mikro:</a:t>
            </a:r>
          </a:p>
          <a:p>
            <a:pPr lvl="1"/>
            <a:r>
              <a:rPr lang="cs-CZ" altLang="cs-CZ" sz="2200" dirty="0"/>
              <a:t> velmi buněčný</a:t>
            </a:r>
          </a:p>
          <a:p>
            <a:pPr lvl="1"/>
            <a:r>
              <a:rPr lang="cs-CZ" altLang="cs-CZ" sz="2200" dirty="0"/>
              <a:t> buňky drobné, tvarem připomínají řepu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neuroblastické</a:t>
            </a:r>
            <a:r>
              <a:rPr lang="cs-CZ" altLang="cs-CZ" sz="2200" dirty="0"/>
              <a:t> rozety </a:t>
            </a:r>
            <a:r>
              <a:rPr lang="cs-CZ" altLang="cs-CZ" sz="2200" dirty="0" err="1"/>
              <a:t>Homerovy-Wrightovy</a:t>
            </a:r>
            <a:endParaRPr lang="cs-CZ" altLang="cs-CZ" sz="2200" dirty="0"/>
          </a:p>
          <a:p>
            <a:pPr lvl="2"/>
            <a:r>
              <a:rPr lang="cs-CZ" altLang="cs-CZ" dirty="0"/>
              <a:t> do kruhu seskupené nádorové buňky kolem plazmatických výběžků</a:t>
            </a:r>
          </a:p>
          <a:p>
            <a:pPr lvl="1"/>
            <a:r>
              <a:rPr lang="cs-CZ" altLang="cs-CZ" sz="2200" dirty="0"/>
              <a:t> mitózy četné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841085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irka\Plocha\dejavu - mbl, paragangliom\MBL\Brož\BrožHE.jpg">
            <a:extLst>
              <a:ext uri="{FF2B5EF4-FFF2-40B4-BE49-F238E27FC236}">
                <a16:creationId xmlns:a16="http://schemas.microsoft.com/office/drawing/2014/main" id="{958CA419-EE23-534E-B96C-231234723D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0" b="11599"/>
          <a:stretch/>
        </p:blipFill>
        <p:spPr>
          <a:xfrm rot="10800000">
            <a:off x="0" y="0"/>
            <a:ext cx="12191980" cy="685799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0F4668-21E5-B147-9658-19920AE8F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Meduloblastom WHO grade 4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16063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281F-45D6-944D-8A3C-5FE9C0177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Smíšené glioneuronální nádory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C228F-AFAB-3A4C-8EE6-E0283AD02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N</a:t>
            </a:r>
            <a:r>
              <a:rPr lang="x-none" dirty="0"/>
              <a:t>ádory asociované s farmakorezistentní epilepsií</a:t>
            </a:r>
          </a:p>
          <a:p>
            <a:r>
              <a:rPr lang="x-none" dirty="0"/>
              <a:t>Dobře ohraničené nádory s nízkým maligním potenciálem grade 1</a:t>
            </a:r>
          </a:p>
          <a:p>
            <a:r>
              <a:rPr lang="x-none" dirty="0"/>
              <a:t>Smíšené nádory tvořené gliálními a neuronálními elementy</a:t>
            </a:r>
          </a:p>
          <a:p>
            <a:r>
              <a:rPr lang="x-none" dirty="0"/>
              <a:t>Nádorové neurony zapojené do neuronálních okruhů vedou k rozvoji epileptických záchvatů</a:t>
            </a:r>
          </a:p>
          <a:p>
            <a:r>
              <a:rPr lang="x-none" dirty="0"/>
              <a:t>Často lokalizovány v oblasti temporálního laloku</a:t>
            </a:r>
          </a:p>
          <a:p>
            <a:endParaRPr lang="x-none" dirty="0"/>
          </a:p>
          <a:p>
            <a:r>
              <a:rPr lang="x-none" dirty="0"/>
              <a:t>Gangliogliom</a:t>
            </a:r>
          </a:p>
          <a:p>
            <a:r>
              <a:rPr lang="x-none" dirty="0"/>
              <a:t>DNET – dysembryoplastický neuroepiteliální tumor</a:t>
            </a:r>
          </a:p>
        </p:txBody>
      </p:sp>
    </p:spTree>
    <p:extLst>
      <p:ext uri="{BB962C8B-B14F-4D97-AF65-F5344CB8AC3E}">
        <p14:creationId xmlns:p14="http://schemas.microsoft.com/office/powerpoint/2010/main" val="14279450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190D4-2624-DD40-AEDA-86AFC8E9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Nádory mening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78AFB-22FF-C242-9DE3-A1BADB4F2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Časté nádorové onemocnění vyskytující se především u starších dospělých</a:t>
            </a:r>
          </a:p>
          <a:p>
            <a:r>
              <a:rPr lang="x-none" dirty="0"/>
              <a:t>Klinicky označované jako extra-axiální tumory</a:t>
            </a:r>
          </a:p>
          <a:p>
            <a:r>
              <a:rPr lang="x-none" dirty="0"/>
              <a:t>Nejčastější jsou meningiomy</a:t>
            </a:r>
          </a:p>
          <a:p>
            <a:r>
              <a:rPr lang="x-none" dirty="0"/>
              <a:t>Jiné</a:t>
            </a:r>
          </a:p>
          <a:p>
            <a:pPr lvl="1"/>
            <a:r>
              <a:rPr lang="en-GB" dirty="0"/>
              <a:t>S</a:t>
            </a:r>
            <a:r>
              <a:rPr lang="x-none" dirty="0"/>
              <a:t>olitární fibrózní tumor</a:t>
            </a:r>
          </a:p>
          <a:p>
            <a:pPr lvl="1"/>
            <a:r>
              <a:rPr lang="x-none" dirty="0"/>
              <a:t>Mezenchymální tumory</a:t>
            </a:r>
          </a:p>
          <a:p>
            <a:pPr lvl="1"/>
            <a:r>
              <a:rPr lang="x-none" dirty="0"/>
              <a:t>Lymfomy</a:t>
            </a:r>
          </a:p>
          <a:p>
            <a:pPr lvl="1"/>
            <a:r>
              <a:rPr lang="x-none" dirty="0"/>
              <a:t>Metastázy</a:t>
            </a:r>
          </a:p>
          <a:p>
            <a:pPr lvl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11171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4264</Words>
  <Application>Microsoft Office PowerPoint</Application>
  <PresentationFormat>Širokoúhlá obrazovka</PresentationFormat>
  <Paragraphs>794</Paragraphs>
  <Slides>123</Slides>
  <Notes>2</Notes>
  <HiddenSlides>5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123</vt:i4>
      </vt:variant>
    </vt:vector>
  </HeadingPairs>
  <TitlesOfParts>
    <vt:vector size="132" baseType="lpstr">
      <vt:lpstr>ＭＳ Ｐゴシック</vt:lpstr>
      <vt:lpstr>Arial</vt:lpstr>
      <vt:lpstr>Calibri</vt:lpstr>
      <vt:lpstr>Calibri Light</vt:lpstr>
      <vt:lpstr>Symbol</vt:lpstr>
      <vt:lpstr>Times New Roman</vt:lpstr>
      <vt:lpstr>Verdana</vt:lpstr>
      <vt:lpstr>Wingdings</vt:lpstr>
      <vt:lpstr>Office Theme</vt:lpstr>
      <vt:lpstr>Speciální patologie</vt:lpstr>
      <vt:lpstr>Hematoencefalická bariera</vt:lpstr>
      <vt:lpstr>Edém mozku</vt:lpstr>
      <vt:lpstr>Edém mozku</vt:lpstr>
      <vt:lpstr>Edém mozku - patogeneze</vt:lpstr>
      <vt:lpstr>Nitrolební hypertenze</vt:lpstr>
      <vt:lpstr>Hydrocefalus</vt:lpstr>
      <vt:lpstr>Hydrocefalus</vt:lpstr>
      <vt:lpstr>Cerebrovaskulární onemocnění</vt:lpstr>
      <vt:lpstr>Cévní mozkové příhody (CMP, iktus)</vt:lpstr>
      <vt:lpstr>Ischemie CNS - globální</vt:lpstr>
      <vt:lpstr>Ischemie mozku - fokální</vt:lpstr>
      <vt:lpstr>Encefalomalacie  (infarkt mozku)</vt:lpstr>
      <vt:lpstr>Encefalomalacie (infarkt mozku)</vt:lpstr>
      <vt:lpstr>Encefalomalacie starší</vt:lpstr>
      <vt:lpstr>Encefalomalacie</vt:lpstr>
      <vt:lpstr>Intrakraniální krvácení</vt:lpstr>
      <vt:lpstr>Intracerebrální krvácení</vt:lpstr>
      <vt:lpstr>Subarachnoideální krvácení</vt:lpstr>
      <vt:lpstr>Subdurální krvácení</vt:lpstr>
      <vt:lpstr>Epidurální krvácení</vt:lpstr>
      <vt:lpstr>Neuroinfekce</vt:lpstr>
      <vt:lpstr>Infekce CNS</vt:lpstr>
      <vt:lpstr>Meningitidy</vt:lpstr>
      <vt:lpstr>Purulentní meningitida</vt:lpstr>
      <vt:lpstr>Purulentní meningitida</vt:lpstr>
      <vt:lpstr>Purulentní meningitida</vt:lpstr>
      <vt:lpstr>Purulentní meningitida</vt:lpstr>
      <vt:lpstr>Purulentní leptomeningitida</vt:lpstr>
      <vt:lpstr>Absces mozku</vt:lpstr>
      <vt:lpstr>Lymfocytární meningitida</vt:lpstr>
      <vt:lpstr>Granulomatózní meningitidy</vt:lpstr>
      <vt:lpstr>TBC meningitida</vt:lpstr>
      <vt:lpstr>Encefalitidy</vt:lpstr>
      <vt:lpstr>Virová encefalitida</vt:lpstr>
      <vt:lpstr>Virové encefalitidy</vt:lpstr>
      <vt:lpstr>Virové encefalitidy  s tvorbou inkluzí</vt:lpstr>
      <vt:lpstr>Rabies</vt:lpstr>
      <vt:lpstr>Herpetická encefalitis</vt:lpstr>
      <vt:lpstr>Virové encefalitidy  s tvorbou inkluzí</vt:lpstr>
      <vt:lpstr>Poliomyelitis acuta anterior</vt:lpstr>
      <vt:lpstr>Virové encefalitidy  bez tvorby inkluzí</vt:lpstr>
      <vt:lpstr>Virové encefalitidy  bez tvorby inkluzí</vt:lpstr>
      <vt:lpstr>Encefalitidy  ostatní</vt:lpstr>
      <vt:lpstr>Neurosyfilis</vt:lpstr>
      <vt:lpstr>Neurosyfilis – Heubnerova arteritis</vt:lpstr>
      <vt:lpstr>Mykotické infekce CNS</vt:lpstr>
      <vt:lpstr>Parazitární infekce CNS</vt:lpstr>
      <vt:lpstr>Prionové encefalopatie (prionózy)</vt:lpstr>
      <vt:lpstr>Prionové encefalopatie</vt:lpstr>
      <vt:lpstr>Creutzfeldtova-Jacobova nemoc</vt:lpstr>
      <vt:lpstr>Demyelinizační léze</vt:lpstr>
      <vt:lpstr>Roztroušená skleróza (sclerosis multiplex)</vt:lpstr>
      <vt:lpstr>Roztroušená skleróza (sclerosis multiplex)</vt:lpstr>
      <vt:lpstr>Roztroušená skleróza (sclerosis multiplex)</vt:lpstr>
      <vt:lpstr>Sclerosis multiplex</vt:lpstr>
      <vt:lpstr>Roztroušená skleróza (sclerosis multiplex)</vt:lpstr>
      <vt:lpstr>Metabolické a toxické encefalopatie</vt:lpstr>
      <vt:lpstr>Wilsonova choroba</vt:lpstr>
      <vt:lpstr>Získané poruchy metabolismu CNS</vt:lpstr>
      <vt:lpstr>Neurodegenerativní onemocnění</vt:lpstr>
      <vt:lpstr>Alzheimerova choroba</vt:lpstr>
      <vt:lpstr>Alzheimerova nemoc</vt:lpstr>
      <vt:lpstr>Alzheimerova choroba</vt:lpstr>
      <vt:lpstr>Alzheimerova nemoc</vt:lpstr>
      <vt:lpstr>Frontotemporální lobární degenerace</vt:lpstr>
      <vt:lpstr>Pickova nemoc</vt:lpstr>
      <vt:lpstr>Neurodegenerace bazálních ganglií</vt:lpstr>
      <vt:lpstr>Prezentace aplikace PowerPoint</vt:lpstr>
      <vt:lpstr>Huntingtonova choroba</vt:lpstr>
      <vt:lpstr>Huntingtonova choroba</vt:lpstr>
      <vt:lpstr>Onemocnění motorických neuronů</vt:lpstr>
      <vt:lpstr>Spinální muskulární atrofie</vt:lpstr>
      <vt:lpstr>Nádory CNS</vt:lpstr>
      <vt:lpstr>Biologické chování</vt:lpstr>
      <vt:lpstr>Gliální nádory</vt:lpstr>
      <vt:lpstr>Gliální nádory</vt:lpstr>
      <vt:lpstr>Difúzní astrocytom WHO G2</vt:lpstr>
      <vt:lpstr>Difúzní astrocytom WHO G2 – fibrilární astrocyty</vt:lpstr>
      <vt:lpstr>Difúzní astrocytom WHO G2 – gemistocyty</vt:lpstr>
      <vt:lpstr>Glioblastom WHO G4</vt:lpstr>
      <vt:lpstr>Glioblastom WHO G4</vt:lpstr>
      <vt:lpstr>Palisádující nekrózy glioblastomu WHO G4</vt:lpstr>
      <vt:lpstr>Mikrovaskulární proliferát glioblastomu WHO G4, IHC CD31</vt:lpstr>
      <vt:lpstr>Glioblastom - resekce</vt:lpstr>
      <vt:lpstr>Difúzní středočarový gliom WHO G4,  H3 K27M-mutovaný</vt:lpstr>
      <vt:lpstr>Difúzní středočarový gliom WHO G4</vt:lpstr>
      <vt:lpstr>Oligodendrogliom, WHO G2, IDH-mutovaný s kodelecí 1p/19q</vt:lpstr>
      <vt:lpstr>Oligodendrogliom, WHO G2, IDH-mutovaný s kodelecí 1p/19q</vt:lpstr>
      <vt:lpstr>Pilocytární astrocytom WHO G1</vt:lpstr>
      <vt:lpstr>Pilocytární astrocytom WHO G1</vt:lpstr>
      <vt:lpstr>Ependymom WHO G2</vt:lpstr>
      <vt:lpstr>Ependymom WHO G2</vt:lpstr>
      <vt:lpstr>Nádory choroideálního plexu</vt:lpstr>
      <vt:lpstr>Embryonální tumory</vt:lpstr>
      <vt:lpstr>Meduloblastom WHO grade 4 </vt:lpstr>
      <vt:lpstr>Meduloblastom WHO grade 4 </vt:lpstr>
      <vt:lpstr>Smíšené glioneuronální nádory</vt:lpstr>
      <vt:lpstr>Nádory mening</vt:lpstr>
      <vt:lpstr>Meningiomy</vt:lpstr>
      <vt:lpstr>Meningiomy </vt:lpstr>
      <vt:lpstr>Meningiom WHO G1</vt:lpstr>
      <vt:lpstr>Kraniofaryngeom WHO G1</vt:lpstr>
      <vt:lpstr>Nádory periferního nervového systému</vt:lpstr>
      <vt:lpstr>Benigní tumory</vt:lpstr>
      <vt:lpstr>Neurinom (Schwannom)</vt:lpstr>
      <vt:lpstr>Neurinom</vt:lpstr>
      <vt:lpstr>Neurinom</vt:lpstr>
      <vt:lpstr>Neurofibrom</vt:lpstr>
      <vt:lpstr>Neurofibrom</vt:lpstr>
      <vt:lpstr>Neurofibromatóza (typ I)</vt:lpstr>
      <vt:lpstr>Neurofibromatóza (typ I)</vt:lpstr>
      <vt:lpstr>Maligní tumory</vt:lpstr>
      <vt:lpstr>MPNST</vt:lpstr>
      <vt:lpstr>Nádory autonomního nervového systému</vt:lpstr>
      <vt:lpstr>Nádory parasympatiku</vt:lpstr>
      <vt:lpstr>Paragangliom</vt:lpstr>
      <vt:lpstr>Paragangliom</vt:lpstr>
      <vt:lpstr>Nádory sympatikoadrenálního systému</vt:lpstr>
      <vt:lpstr>Neuroblastom</vt:lpstr>
      <vt:lpstr>Neuroblastom</vt:lpstr>
      <vt:lpstr>Neuroblastom</vt:lpstr>
      <vt:lpstr>Neuroblastom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Speciální patologie</dc:title>
  <dc:creator>Michal Hendrych</dc:creator>
  <cp:lastModifiedBy>Iva Zambo</cp:lastModifiedBy>
  <cp:revision>49</cp:revision>
  <dcterms:created xsi:type="dcterms:W3CDTF">2020-07-07T19:44:54Z</dcterms:created>
  <dcterms:modified xsi:type="dcterms:W3CDTF">2022-03-15T05:14:24Z</dcterms:modified>
</cp:coreProperties>
</file>