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3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5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815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191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033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 smtClean="0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21864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134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635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061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99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893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5F81458-6C01-46F3-93B9-EADB0DC4044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498684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99F569A-6D2B-4F06-AA03-2CE5542689E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0200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5478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307919E-CA92-4715-9EEF-2E6022870DA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46674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409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728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751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284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700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278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081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963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263683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b="1">
                <a:solidFill>
                  <a:srgbClr val="FFFF66"/>
                </a:solidFill>
              </a:rPr>
              <a:t>Funkční geriatrické vyšetření</a:t>
            </a:r>
            <a:br>
              <a:rPr lang="cs-CZ" altLang="cs-CZ" sz="4000" b="1">
                <a:solidFill>
                  <a:srgbClr val="FFFF66"/>
                </a:solidFill>
              </a:rPr>
            </a:br>
            <a:endParaRPr lang="cs-CZ" altLang="cs-CZ" sz="4000" b="1">
              <a:solidFill>
                <a:srgbClr val="FFFF66"/>
              </a:solidFill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2924175"/>
            <a:ext cx="6400800" cy="1752600"/>
          </a:xfrm>
        </p:spPr>
        <p:txBody>
          <a:bodyPr/>
          <a:lstStyle/>
          <a:p>
            <a:pPr marL="0" indent="0" algn="ctr">
              <a:buNone/>
            </a:pPr>
            <a:endParaRPr lang="cs-CZ" altLang="cs-CZ" b="1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cs-CZ" altLang="cs-CZ" b="1" smtClean="0">
              <a:solidFill>
                <a:schemeClr val="bg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298" y="6064641"/>
            <a:ext cx="92011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98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 b="1" smtClean="0">
                <a:solidFill>
                  <a:srgbClr val="FFFF66"/>
                </a:solidFill>
              </a:rPr>
              <a:t>ADL</a:t>
            </a:r>
          </a:p>
        </p:txBody>
      </p:sp>
      <p:graphicFrame>
        <p:nvGraphicFramePr>
          <p:cNvPr id="63491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9882006"/>
              </p:ext>
            </p:extLst>
          </p:nvPr>
        </p:nvGraphicFramePr>
        <p:xfrm>
          <a:off x="4583114" y="115888"/>
          <a:ext cx="4394632" cy="587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Fotografie" r:id="rId3" imgW="9838095" imgH="13152381" progId="MSPhotoEd.3">
                  <p:embed/>
                </p:oleObj>
              </mc:Choice>
              <mc:Fallback>
                <p:oleObj name="Fotografie" r:id="rId3" imgW="9838095" imgH="13152381" progId="MSPhotoEd.3">
                  <p:embed/>
                  <p:pic>
                    <p:nvPicPr>
                      <p:cNvPr id="63491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3114" y="115888"/>
                        <a:ext cx="4394632" cy="587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2932" y="6216650"/>
            <a:ext cx="92011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04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 b="1" smtClean="0">
                <a:solidFill>
                  <a:srgbClr val="FFFF66"/>
                </a:solidFill>
              </a:rPr>
              <a:t>IADL</a:t>
            </a:r>
          </a:p>
        </p:txBody>
      </p:sp>
      <p:graphicFrame>
        <p:nvGraphicFramePr>
          <p:cNvPr id="64515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5364880"/>
              </p:ext>
            </p:extLst>
          </p:nvPr>
        </p:nvGraphicFramePr>
        <p:xfrm>
          <a:off x="4365625" y="190500"/>
          <a:ext cx="4362739" cy="5706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Fotografie" r:id="rId3" imgW="9704762" imgH="12695238" progId="MSPhotoEd.3">
                  <p:embed/>
                </p:oleObj>
              </mc:Choice>
              <mc:Fallback>
                <p:oleObj name="Fotografie" r:id="rId3" imgW="9704762" imgH="12695238" progId="MSPhotoEd.3">
                  <p:embed/>
                  <p:pic>
                    <p:nvPicPr>
                      <p:cNvPr id="64515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5625" y="190500"/>
                        <a:ext cx="4362739" cy="57069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1056" y="6143625"/>
            <a:ext cx="92011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97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>
                <a:solidFill>
                  <a:srgbClr val="FFFF66"/>
                </a:solidFill>
              </a:rPr>
              <a:t>Hodnocení kognitivních funkcí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cs-CZ" altLang="cs-CZ" sz="2800" b="1" dirty="0"/>
              <a:t>MMSE</a:t>
            </a:r>
          </a:p>
          <a:p>
            <a:pPr eaLnBrk="1" hangingPunct="1">
              <a:buFontTx/>
              <a:buChar char="-"/>
            </a:pPr>
            <a:r>
              <a:rPr lang="cs-CZ" altLang="cs-CZ" sz="2800" b="1" dirty="0"/>
              <a:t>Mini </a:t>
            </a:r>
            <a:r>
              <a:rPr lang="cs-CZ" altLang="cs-CZ" sz="2800" b="1" dirty="0" err="1"/>
              <a:t>Mental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State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Examination</a:t>
            </a:r>
            <a:endParaRPr lang="cs-CZ" altLang="cs-CZ" sz="2800" b="1" dirty="0"/>
          </a:p>
          <a:p>
            <a:pPr eaLnBrk="1" hangingPunct="1">
              <a:buFontTx/>
              <a:buChar char="-"/>
            </a:pPr>
            <a:r>
              <a:rPr lang="cs-CZ" altLang="cs-CZ" sz="2800" b="1" dirty="0"/>
              <a:t>Test kreslení hodin</a:t>
            </a:r>
          </a:p>
          <a:p>
            <a:pPr eaLnBrk="1" hangingPunct="1">
              <a:buFontTx/>
              <a:buChar char="-"/>
            </a:pPr>
            <a:r>
              <a:rPr lang="cs-CZ" altLang="cs-CZ" sz="2800" b="1" dirty="0"/>
              <a:t>Test spojování číslic a písmen</a:t>
            </a:r>
          </a:p>
        </p:txBody>
      </p:sp>
      <p:graphicFrame>
        <p:nvGraphicFramePr>
          <p:cNvPr id="65540" name="Object 4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920735396"/>
              </p:ext>
            </p:extLst>
          </p:nvPr>
        </p:nvGraphicFramePr>
        <p:xfrm>
          <a:off x="8298135" y="159975"/>
          <a:ext cx="3536813" cy="485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Fotografie" r:id="rId3" imgW="10333333" imgH="14180952" progId="MSPhotoEd.3">
                  <p:embed/>
                </p:oleObj>
              </mc:Choice>
              <mc:Fallback>
                <p:oleObj name="Fotografie" r:id="rId3" imgW="10333333" imgH="14180952" progId="MSPhotoEd.3">
                  <p:embed/>
                  <p:pic>
                    <p:nvPicPr>
                      <p:cNvPr id="6554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98135" y="159975"/>
                        <a:ext cx="3536813" cy="4853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1" name="Object 5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3949313928"/>
              </p:ext>
            </p:extLst>
          </p:nvPr>
        </p:nvGraphicFramePr>
        <p:xfrm>
          <a:off x="8299722" y="5002406"/>
          <a:ext cx="3535226" cy="1855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Fotografie" r:id="rId5" imgW="8476190" imgH="4447619" progId="MSPhotoEd.3">
                  <p:embed/>
                </p:oleObj>
              </mc:Choice>
              <mc:Fallback>
                <p:oleObj name="Fotografie" r:id="rId5" imgW="8476190" imgH="4447619" progId="MSPhotoEd.3">
                  <p:embed/>
                  <p:pic>
                    <p:nvPicPr>
                      <p:cNvPr id="65541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99722" y="5002406"/>
                        <a:ext cx="3535226" cy="18555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267" y="6126164"/>
            <a:ext cx="786233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4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46111" y="322089"/>
            <a:ext cx="9404723" cy="1400530"/>
          </a:xfrm>
        </p:spPr>
        <p:txBody>
          <a:bodyPr/>
          <a:lstStyle/>
          <a:p>
            <a:r>
              <a:rPr lang="cs-CZ" altLang="cs-CZ" b="1" dirty="0" smtClean="0">
                <a:solidFill>
                  <a:srgbClr val="FFFF99"/>
                </a:solidFill>
              </a:rPr>
              <a:t>Test hodin – příklady </a:t>
            </a:r>
          </a:p>
        </p:txBody>
      </p:sp>
      <p:graphicFrame>
        <p:nvGraphicFramePr>
          <p:cNvPr id="66563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7211137"/>
              </p:ext>
            </p:extLst>
          </p:nvPr>
        </p:nvGraphicFramePr>
        <p:xfrm>
          <a:off x="2771838" y="1126726"/>
          <a:ext cx="6648858" cy="5013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Rastrový obrázek" r:id="rId3" imgW="9723810" imgH="7333333" progId="Paint.Picture">
                  <p:embed/>
                </p:oleObj>
              </mc:Choice>
              <mc:Fallback>
                <p:oleObj name="Rastrový obrázek" r:id="rId3" imgW="9723810" imgH="7333333" progId="Paint.Picture">
                  <p:embed/>
                  <p:pic>
                    <p:nvPicPr>
                      <p:cNvPr id="66563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38" y="1126726"/>
                        <a:ext cx="6648858" cy="50132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3555" y="6246813"/>
            <a:ext cx="92011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71146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 dirty="0" smtClean="0">
                <a:solidFill>
                  <a:srgbClr val="FFFF66"/>
                </a:solidFill>
              </a:rPr>
              <a:t>Spojování číslic a písmen</a:t>
            </a:r>
            <a:endParaRPr lang="cs-CZ" altLang="cs-CZ" sz="4000" b="1" dirty="0">
              <a:solidFill>
                <a:srgbClr val="FFFF66"/>
              </a:solidFill>
            </a:endParaRPr>
          </a:p>
        </p:txBody>
      </p:sp>
      <p:graphicFrame>
        <p:nvGraphicFramePr>
          <p:cNvPr id="5325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5191868"/>
              </p:ext>
            </p:extLst>
          </p:nvPr>
        </p:nvGraphicFramePr>
        <p:xfrm>
          <a:off x="1997138" y="2088590"/>
          <a:ext cx="8245412" cy="4265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Rastrový obrázek" r:id="rId3" imgW="6849431" imgH="3543795" progId="Paint.Picture">
                  <p:embed/>
                </p:oleObj>
              </mc:Choice>
              <mc:Fallback>
                <p:oleObj name="Rastrový obrázek" r:id="rId3" imgW="6849431" imgH="3543795" progId="Paint.Picture">
                  <p:embed/>
                  <p:pic>
                    <p:nvPicPr>
                      <p:cNvPr id="532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7138" y="2088590"/>
                        <a:ext cx="8245412" cy="42651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2" name="Line 4"/>
          <p:cNvSpPr>
            <a:spLocks noChangeShapeType="1"/>
          </p:cNvSpPr>
          <p:nvPr/>
        </p:nvSpPr>
        <p:spPr bwMode="auto">
          <a:xfrm flipV="1">
            <a:off x="2855914" y="3213101"/>
            <a:ext cx="71437" cy="2016125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3" name="Line 5"/>
          <p:cNvSpPr>
            <a:spLocks noChangeShapeType="1"/>
          </p:cNvSpPr>
          <p:nvPr/>
        </p:nvSpPr>
        <p:spPr bwMode="auto">
          <a:xfrm flipV="1">
            <a:off x="2927351" y="3141664"/>
            <a:ext cx="720725" cy="71437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4" name="Line 6"/>
          <p:cNvSpPr>
            <a:spLocks noChangeShapeType="1"/>
          </p:cNvSpPr>
          <p:nvPr/>
        </p:nvSpPr>
        <p:spPr bwMode="auto">
          <a:xfrm>
            <a:off x="3648075" y="3213101"/>
            <a:ext cx="431800" cy="5762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5" name="Line 7"/>
          <p:cNvSpPr>
            <a:spLocks noChangeShapeType="1"/>
          </p:cNvSpPr>
          <p:nvPr/>
        </p:nvSpPr>
        <p:spPr bwMode="auto">
          <a:xfrm flipH="1">
            <a:off x="3863975" y="3789363"/>
            <a:ext cx="215900" cy="4318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6" name="Line 8"/>
          <p:cNvSpPr>
            <a:spLocks noChangeShapeType="1"/>
          </p:cNvSpPr>
          <p:nvPr/>
        </p:nvSpPr>
        <p:spPr bwMode="auto">
          <a:xfrm flipH="1">
            <a:off x="2927351" y="4221163"/>
            <a:ext cx="936625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7" name="Line 9"/>
          <p:cNvSpPr>
            <a:spLocks noChangeShapeType="1"/>
          </p:cNvSpPr>
          <p:nvPr/>
        </p:nvSpPr>
        <p:spPr bwMode="auto">
          <a:xfrm>
            <a:off x="2927351" y="4221163"/>
            <a:ext cx="1008063" cy="2159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8" name="Line 10"/>
          <p:cNvSpPr>
            <a:spLocks noChangeShapeType="1"/>
          </p:cNvSpPr>
          <p:nvPr/>
        </p:nvSpPr>
        <p:spPr bwMode="auto">
          <a:xfrm>
            <a:off x="3935413" y="4437063"/>
            <a:ext cx="215900" cy="4318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9" name="Line 11"/>
          <p:cNvSpPr>
            <a:spLocks noChangeShapeType="1"/>
          </p:cNvSpPr>
          <p:nvPr/>
        </p:nvSpPr>
        <p:spPr bwMode="auto">
          <a:xfrm flipH="1">
            <a:off x="3935413" y="4868863"/>
            <a:ext cx="215900" cy="4318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0" name="Line 12"/>
          <p:cNvSpPr>
            <a:spLocks noChangeShapeType="1"/>
          </p:cNvSpPr>
          <p:nvPr/>
        </p:nvSpPr>
        <p:spPr bwMode="auto">
          <a:xfrm flipH="1">
            <a:off x="3000375" y="5300663"/>
            <a:ext cx="935038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1" name="Line 13"/>
          <p:cNvSpPr>
            <a:spLocks noChangeShapeType="1"/>
          </p:cNvSpPr>
          <p:nvPr/>
        </p:nvSpPr>
        <p:spPr bwMode="auto">
          <a:xfrm>
            <a:off x="3000376" y="5300663"/>
            <a:ext cx="1800225" cy="2159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2" name="Line 14"/>
          <p:cNvSpPr>
            <a:spLocks noChangeShapeType="1"/>
          </p:cNvSpPr>
          <p:nvPr/>
        </p:nvSpPr>
        <p:spPr bwMode="auto">
          <a:xfrm flipH="1" flipV="1">
            <a:off x="4727576" y="3213101"/>
            <a:ext cx="73025" cy="23034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3" name="Line 15"/>
          <p:cNvSpPr>
            <a:spLocks noChangeShapeType="1"/>
          </p:cNvSpPr>
          <p:nvPr/>
        </p:nvSpPr>
        <p:spPr bwMode="auto">
          <a:xfrm>
            <a:off x="4727575" y="3213100"/>
            <a:ext cx="6477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4" name="Line 16"/>
          <p:cNvSpPr>
            <a:spLocks noChangeShapeType="1"/>
          </p:cNvSpPr>
          <p:nvPr/>
        </p:nvSpPr>
        <p:spPr bwMode="auto">
          <a:xfrm>
            <a:off x="5375276" y="3213101"/>
            <a:ext cx="360363" cy="5762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5" name="Line 17"/>
          <p:cNvSpPr>
            <a:spLocks noChangeShapeType="1"/>
          </p:cNvSpPr>
          <p:nvPr/>
        </p:nvSpPr>
        <p:spPr bwMode="auto">
          <a:xfrm flipH="1">
            <a:off x="5448300" y="3789363"/>
            <a:ext cx="287338" cy="4318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6" name="Line 18"/>
          <p:cNvSpPr>
            <a:spLocks noChangeShapeType="1"/>
          </p:cNvSpPr>
          <p:nvPr/>
        </p:nvSpPr>
        <p:spPr bwMode="auto">
          <a:xfrm flipH="1">
            <a:off x="4727576" y="4221163"/>
            <a:ext cx="720725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7" name="Line 19"/>
          <p:cNvSpPr>
            <a:spLocks noChangeShapeType="1"/>
          </p:cNvSpPr>
          <p:nvPr/>
        </p:nvSpPr>
        <p:spPr bwMode="auto">
          <a:xfrm>
            <a:off x="5448301" y="4221163"/>
            <a:ext cx="360363" cy="12954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8" name="Line 20"/>
          <p:cNvSpPr>
            <a:spLocks noChangeShapeType="1"/>
          </p:cNvSpPr>
          <p:nvPr/>
        </p:nvSpPr>
        <p:spPr bwMode="auto">
          <a:xfrm>
            <a:off x="5808664" y="5516563"/>
            <a:ext cx="503237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9" name="Line 21"/>
          <p:cNvSpPr>
            <a:spLocks noChangeShapeType="1"/>
          </p:cNvSpPr>
          <p:nvPr/>
        </p:nvSpPr>
        <p:spPr bwMode="auto">
          <a:xfrm flipH="1" flipV="1">
            <a:off x="6240464" y="3213101"/>
            <a:ext cx="71437" cy="23034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0" name="Line 22"/>
          <p:cNvSpPr>
            <a:spLocks noChangeShapeType="1"/>
          </p:cNvSpPr>
          <p:nvPr/>
        </p:nvSpPr>
        <p:spPr bwMode="auto">
          <a:xfrm>
            <a:off x="6240464" y="3213101"/>
            <a:ext cx="1368425" cy="23034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1" name="Line 23"/>
          <p:cNvSpPr>
            <a:spLocks noChangeShapeType="1"/>
          </p:cNvSpPr>
          <p:nvPr/>
        </p:nvSpPr>
        <p:spPr bwMode="auto">
          <a:xfrm flipV="1">
            <a:off x="7608888" y="3213101"/>
            <a:ext cx="0" cy="23034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2" name="Line 24"/>
          <p:cNvSpPr>
            <a:spLocks noChangeShapeType="1"/>
          </p:cNvSpPr>
          <p:nvPr/>
        </p:nvSpPr>
        <p:spPr bwMode="auto">
          <a:xfrm>
            <a:off x="7608888" y="3213100"/>
            <a:ext cx="10795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3" name="Line 25"/>
          <p:cNvSpPr>
            <a:spLocks noChangeShapeType="1"/>
          </p:cNvSpPr>
          <p:nvPr/>
        </p:nvSpPr>
        <p:spPr bwMode="auto">
          <a:xfrm flipH="1">
            <a:off x="8328026" y="3213101"/>
            <a:ext cx="360363" cy="5762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4" name="Line 26"/>
          <p:cNvSpPr>
            <a:spLocks noChangeShapeType="1"/>
          </p:cNvSpPr>
          <p:nvPr/>
        </p:nvSpPr>
        <p:spPr bwMode="auto">
          <a:xfrm flipH="1">
            <a:off x="8256589" y="3789363"/>
            <a:ext cx="71437" cy="10795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5" name="Line 27"/>
          <p:cNvSpPr>
            <a:spLocks noChangeShapeType="1"/>
          </p:cNvSpPr>
          <p:nvPr/>
        </p:nvSpPr>
        <p:spPr bwMode="auto">
          <a:xfrm>
            <a:off x="8256588" y="4868863"/>
            <a:ext cx="647700" cy="576262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6" name="Line 28"/>
          <p:cNvSpPr>
            <a:spLocks noChangeShapeType="1"/>
          </p:cNvSpPr>
          <p:nvPr/>
        </p:nvSpPr>
        <p:spPr bwMode="auto">
          <a:xfrm flipV="1">
            <a:off x="8904288" y="4868863"/>
            <a:ext cx="360362" cy="576262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7" name="Line 29"/>
          <p:cNvSpPr>
            <a:spLocks noChangeShapeType="1"/>
          </p:cNvSpPr>
          <p:nvPr/>
        </p:nvSpPr>
        <p:spPr bwMode="auto">
          <a:xfrm flipV="1">
            <a:off x="9264650" y="3789363"/>
            <a:ext cx="71438" cy="10795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8" name="Line 30"/>
          <p:cNvSpPr>
            <a:spLocks noChangeShapeType="1"/>
          </p:cNvSpPr>
          <p:nvPr/>
        </p:nvSpPr>
        <p:spPr bwMode="auto">
          <a:xfrm flipH="1" flipV="1">
            <a:off x="8832850" y="3213101"/>
            <a:ext cx="503238" cy="5762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9269" y="6425172"/>
            <a:ext cx="8907266" cy="33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3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3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3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3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3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3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3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3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3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3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3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3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3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 nodeType="clickPar">
                      <p:stCondLst>
                        <p:cond delay="indefinite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3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3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53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53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53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53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 animBg="1"/>
      <p:bldP spid="53253" grpId="0" animBg="1"/>
      <p:bldP spid="53254" grpId="0" animBg="1"/>
      <p:bldP spid="53255" grpId="0" animBg="1"/>
      <p:bldP spid="53256" grpId="0" animBg="1"/>
      <p:bldP spid="53257" grpId="0" animBg="1"/>
      <p:bldP spid="53258" grpId="0" animBg="1"/>
      <p:bldP spid="53259" grpId="0" animBg="1"/>
      <p:bldP spid="53260" grpId="0" animBg="1"/>
      <p:bldP spid="53261" grpId="0" animBg="1"/>
      <p:bldP spid="53262" grpId="0" animBg="1"/>
      <p:bldP spid="53263" grpId="0" animBg="1"/>
      <p:bldP spid="53264" grpId="0" animBg="1"/>
      <p:bldP spid="53265" grpId="0" animBg="1"/>
      <p:bldP spid="53266" grpId="0" animBg="1"/>
      <p:bldP spid="53267" grpId="0" animBg="1"/>
      <p:bldP spid="53268" grpId="0" animBg="1"/>
      <p:bldP spid="53269" grpId="0" animBg="1"/>
      <p:bldP spid="53270" grpId="0" animBg="1"/>
      <p:bldP spid="53271" grpId="0" animBg="1"/>
      <p:bldP spid="53272" grpId="0" animBg="1"/>
      <p:bldP spid="53273" grpId="0" animBg="1"/>
      <p:bldP spid="53274" grpId="0" animBg="1"/>
      <p:bldP spid="53275" grpId="0" animBg="1"/>
      <p:bldP spid="53276" grpId="0" animBg="1"/>
      <p:bldP spid="53277" grpId="0" animBg="1"/>
      <p:bldP spid="5327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>
                <a:solidFill>
                  <a:srgbClr val="FFFF66"/>
                </a:solidFill>
              </a:rPr>
              <a:t>Hodnocení přítomnosti deprese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599" y="1143001"/>
            <a:ext cx="10193383" cy="4525963"/>
          </a:xfrm>
        </p:spPr>
        <p:txBody>
          <a:bodyPr/>
          <a:lstStyle/>
          <a:p>
            <a:pPr eaLnBrk="1" hangingPunct="1"/>
            <a:r>
              <a:rPr lang="cs-CZ" altLang="cs-CZ" sz="2800" b="1" dirty="0"/>
              <a:t>Škála </a:t>
            </a:r>
            <a:r>
              <a:rPr lang="cs-CZ" altLang="cs-CZ" sz="2800" b="1" dirty="0" smtClean="0"/>
              <a:t>deprese podle </a:t>
            </a:r>
            <a:r>
              <a:rPr lang="cs-CZ" altLang="cs-CZ" sz="2800" b="1" dirty="0" err="1"/>
              <a:t>Sheikha-Yesavage</a:t>
            </a:r>
            <a:endParaRPr lang="cs-CZ" altLang="cs-CZ" sz="2800" b="1" dirty="0"/>
          </a:p>
        </p:txBody>
      </p:sp>
      <p:graphicFrame>
        <p:nvGraphicFramePr>
          <p:cNvPr id="67588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73512329"/>
              </p:ext>
            </p:extLst>
          </p:nvPr>
        </p:nvGraphicFramePr>
        <p:xfrm>
          <a:off x="1589989" y="1907178"/>
          <a:ext cx="9212993" cy="4408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Rastrový obrázek" r:id="rId3" imgW="12003175" imgH="5742857" progId="Paint.Picture">
                  <p:embed/>
                </p:oleObj>
              </mc:Choice>
              <mc:Fallback>
                <p:oleObj name="Rastrový obrázek" r:id="rId3" imgW="12003175" imgH="5742857" progId="Paint.Picture">
                  <p:embed/>
                  <p:pic>
                    <p:nvPicPr>
                      <p:cNvPr id="67588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989" y="1907178"/>
                        <a:ext cx="9212993" cy="4408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1832" y="6334125"/>
            <a:ext cx="92011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70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/>
            <a:r>
              <a:rPr lang="cs-CZ" altLang="cs-CZ" sz="4000" b="1">
                <a:solidFill>
                  <a:srgbClr val="FFFF66"/>
                </a:solidFill>
              </a:rPr>
              <a:t> MNA I </a:t>
            </a:r>
            <a:br>
              <a:rPr lang="cs-CZ" altLang="cs-CZ" sz="4000" b="1">
                <a:solidFill>
                  <a:srgbClr val="FFFF66"/>
                </a:solidFill>
              </a:rPr>
            </a:br>
            <a:endParaRPr lang="cs-CZ" altLang="cs-CZ" sz="4000" b="1">
              <a:solidFill>
                <a:srgbClr val="FFFF66"/>
              </a:solidFill>
            </a:endParaRPr>
          </a:p>
        </p:txBody>
      </p:sp>
      <p:graphicFrame>
        <p:nvGraphicFramePr>
          <p:cNvPr id="30773" name="Group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710303"/>
              </p:ext>
            </p:extLst>
          </p:nvPr>
        </p:nvGraphicFramePr>
        <p:xfrm>
          <a:off x="3226527" y="209007"/>
          <a:ext cx="6238107" cy="5943690"/>
        </p:xfrm>
        <a:graphic>
          <a:graphicData uri="http://schemas.openxmlformats.org/drawingml/2006/table">
            <a:tbl>
              <a:tblPr/>
              <a:tblGrid>
                <a:gridCol w="6238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512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Poslední 3 měsíce ztráta chuti k jídlu, obtíže GIT, problémy se žvýkáním a polykáním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= těžké poruchy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= mírné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= bez potíží</a:t>
                      </a:r>
                      <a:endParaRPr kumimoji="0" lang="cs-CZ" altLang="cs-CZ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51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Ztráta tělesné hmotnosti v posledním měsíci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= více než 3 kg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= neví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= v rozmezí 1-3kg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= stabilní hmotnost</a:t>
                      </a:r>
                      <a:endParaRPr kumimoji="0" lang="cs-CZ" alt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512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Pohyblivost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= upoután na lůžko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= pohyb v okolí lůžka, po místnosti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= vychází ven</a:t>
                      </a:r>
                      <a:endParaRPr kumimoji="0" lang="cs-CZ" altLang="cs-CZ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5096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Psychický stres v posledních 3 měsících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= ano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= ne</a:t>
                      </a:r>
                      <a:endParaRPr kumimoji="0" lang="cs-CZ" alt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512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Neuropsychické problémy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= těžká demence, deprese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= mírná demence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= žádné problémy</a:t>
                      </a:r>
                      <a:endParaRPr kumimoji="0" lang="cs-CZ" alt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351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Index tělesné hmotnosti BMI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= &lt; 19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= 19 – 21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= 21 – 23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= &gt; 23</a:t>
                      </a:r>
                      <a:endParaRPr kumimoji="0" lang="cs-CZ" altLang="cs-CZ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5337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maximum              –    14 bodů</a:t>
                      </a:r>
                      <a:endParaRPr kumimoji="0" lang="cs-CZ" alt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5337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norma                    -     12 bodů</a:t>
                      </a:r>
                      <a:endParaRPr kumimoji="0" lang="cs-CZ" alt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5337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riziko malnutrice  - &lt; 11 bodů</a:t>
                      </a:r>
                      <a:endParaRPr kumimoji="0" lang="cs-CZ" altLang="cs-CZ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8633" name="Rectangle 54"/>
          <p:cNvSpPr>
            <a:spLocks noChangeArrowheads="1"/>
          </p:cNvSpPr>
          <p:nvPr/>
        </p:nvSpPr>
        <p:spPr bwMode="auto">
          <a:xfrm>
            <a:off x="1524001" y="6214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000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6214547"/>
            <a:ext cx="92011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5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FFFF66"/>
                </a:solidFill>
              </a:rPr>
              <a:t>MNA II</a:t>
            </a:r>
          </a:p>
        </p:txBody>
      </p:sp>
      <p:graphicFrame>
        <p:nvGraphicFramePr>
          <p:cNvPr id="33916" name="Group 12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014789714"/>
              </p:ext>
            </p:extLst>
          </p:nvPr>
        </p:nvGraphicFramePr>
        <p:xfrm>
          <a:off x="2063750" y="571500"/>
          <a:ext cx="7768442" cy="5577840"/>
        </p:xfrm>
        <a:graphic>
          <a:graphicData uri="http://schemas.openxmlformats.org/drawingml/2006/table">
            <a:tbl>
              <a:tblPr/>
              <a:tblGrid>
                <a:gridCol w="7768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76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Žije v domácnosti                                            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=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= ano</a:t>
                      </a:r>
                      <a:endParaRPr kumimoji="0" lang="cs-CZ" altLang="cs-CZ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6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Užívá více než 3 léky denně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=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= ano</a:t>
                      </a:r>
                      <a:endParaRPr kumimoji="0" lang="cs-CZ" altLang="cs-CZ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6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Dekubity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= ano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= ne</a:t>
                      </a:r>
                      <a:endParaRPr kumimoji="0" lang="cs-CZ" alt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1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Počet hlavních jídel denně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= 1 jídlo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= 2 jídla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= 3 jídla</a:t>
                      </a:r>
                      <a:endParaRPr kumimoji="0" lang="cs-CZ" alt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445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Příjem proteinů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1x a vícekrát denně mléčné výrobky                                ano      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2x a vícekrát denně vejce a luštěniny                               ano      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maso, ryby denně                                                              ano      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   = 0-1x ano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 = 2x ano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   = 3x ano</a:t>
                      </a:r>
                      <a:endParaRPr kumimoji="0" lang="cs-CZ" alt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76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Ovoce a zelenina denně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=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= ano</a:t>
                      </a:r>
                      <a:endParaRPr kumimoji="0" lang="cs-CZ" altLang="cs-CZ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1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Příjem tekutin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   = méně než 3 šálky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 = 3-5 šálků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   = 5 a více šálků</a:t>
                      </a:r>
                      <a:endParaRPr kumimoji="0" lang="cs-CZ" altLang="cs-CZ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5018" y="2923256"/>
            <a:ext cx="3989090" cy="2688823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975" y="6159643"/>
            <a:ext cx="92011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8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FFFF66"/>
                </a:solidFill>
              </a:rPr>
              <a:t>MNA III</a:t>
            </a:r>
          </a:p>
        </p:txBody>
      </p:sp>
      <p:graphicFrame>
        <p:nvGraphicFramePr>
          <p:cNvPr id="36907" name="Group 4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83961298"/>
              </p:ext>
            </p:extLst>
          </p:nvPr>
        </p:nvGraphicFramePr>
        <p:xfrm>
          <a:off x="1343524" y="744657"/>
          <a:ext cx="8878389" cy="5696317"/>
        </p:xfrm>
        <a:graphic>
          <a:graphicData uri="http://schemas.openxmlformats.org/drawingml/2006/table">
            <a:tbl>
              <a:tblPr/>
              <a:tblGrid>
                <a:gridCol w="88783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951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Způsob příjmu potravy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= s dopomocí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= samostatně s obtížemi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= samostatně bez problémů</a:t>
                      </a:r>
                      <a:endParaRPr kumimoji="0" lang="cs-CZ" altLang="cs-CZ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951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Vlastní hodnocení stavu výživy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= podvyživený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= nehodnotí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= nemá nutriční problémy</a:t>
                      </a:r>
                      <a:endParaRPr kumimoji="0" lang="cs-CZ" altLang="cs-CZ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804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Hodnocení vlastního zdravotního stavu ve srovnání s vrstevníky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   = nedobrý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 = neví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   = stejně dobrý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   = lepší</a:t>
                      </a:r>
                      <a:endParaRPr kumimoji="0" lang="cs-CZ" altLang="cs-CZ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951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Střední obvod paže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   = &lt;21cm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 = 21-22cm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   = &gt; 22cm</a:t>
                      </a:r>
                      <a:endParaRPr kumimoji="0" lang="cs-CZ" alt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2676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Obvod lýtka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   = &lt; 31 cm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    =    31 cm a více</a:t>
                      </a:r>
                      <a:endParaRPr kumimoji="0" lang="cs-CZ" alt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731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Zhodnocení – max. 14 bodů</a:t>
                      </a:r>
                      <a:endParaRPr kumimoji="0" lang="cs-CZ" alt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9759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Celkové hodnocení z obou částí tabulky – 30 bodů             -  maximum </a:t>
                      </a:r>
                      <a:endParaRPr kumimoji="0" lang="cs-CZ" alt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            17-23,5 bodů     – riziko malnutrice</a:t>
                      </a:r>
                      <a:endParaRPr kumimoji="0" lang="cs-CZ" alt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         &lt; 17 bodů             - malnutrice</a:t>
                      </a:r>
                      <a:endParaRPr kumimoji="0" lang="cs-CZ" alt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9882" y="2729913"/>
            <a:ext cx="4258269" cy="320084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538" y="6230896"/>
            <a:ext cx="92011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1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4000" b="1">
                <a:solidFill>
                  <a:srgbClr val="FFFF66"/>
                </a:solidFill>
              </a:rPr>
              <a:t>Specifika kontaktu se starším člověkem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646111" y="2798265"/>
            <a:ext cx="82296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400" b="1" dirty="0" smtClean="0">
                <a:solidFill>
                  <a:srgbClr val="FFFF66"/>
                </a:solidFill>
              </a:rPr>
              <a:t>anamnéza</a:t>
            </a:r>
          </a:p>
          <a:p>
            <a:pPr eaLnBrk="1" hangingPunct="1"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2400" b="1" dirty="0" smtClean="0"/>
              <a:t>potřeba delšího času</a:t>
            </a:r>
          </a:p>
          <a:p>
            <a:pPr eaLnBrk="1" hangingPunct="1"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2400" b="1" dirty="0" smtClean="0"/>
              <a:t>obvykle nedostupná rodinná anamnéza</a:t>
            </a:r>
          </a:p>
          <a:p>
            <a:pPr eaLnBrk="1" hangingPunct="1"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2400" b="1" dirty="0" smtClean="0"/>
              <a:t>obvykle nedostupná farmakologická anamnéza</a:t>
            </a:r>
          </a:p>
          <a:p>
            <a:pPr eaLnBrk="1" hangingPunct="1"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2400" b="1" dirty="0" smtClean="0"/>
              <a:t>cílené dotazy na sociální situaci</a:t>
            </a:r>
          </a:p>
          <a:p>
            <a:pPr eaLnBrk="1" hangingPunct="1"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2400" b="1" dirty="0" smtClean="0"/>
              <a:t>nutno objektivizovat sdělená fakta</a:t>
            </a:r>
          </a:p>
        </p:txBody>
      </p:sp>
      <p:pic>
        <p:nvPicPr>
          <p:cNvPr id="5530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75" y="1052512"/>
            <a:ext cx="4341850" cy="285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300" y="6088392"/>
            <a:ext cx="92011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85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4000" b="1" dirty="0">
                <a:solidFill>
                  <a:srgbClr val="FFFF66"/>
                </a:solidFill>
              </a:rPr>
              <a:t>Specifika vyšetření </a:t>
            </a:r>
            <a:r>
              <a:rPr lang="cs-CZ" altLang="cs-CZ" sz="4000" b="1" dirty="0" smtClean="0">
                <a:solidFill>
                  <a:srgbClr val="FFFF66"/>
                </a:solidFill>
              </a:rPr>
              <a:t>geriatrického </a:t>
            </a:r>
            <a:r>
              <a:rPr lang="cs-CZ" altLang="cs-CZ" sz="4000" b="1" dirty="0">
                <a:solidFill>
                  <a:srgbClr val="FFFF66"/>
                </a:solidFill>
              </a:rPr>
              <a:t>nemocného 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648788" y="2583861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b="1" dirty="0" smtClean="0">
                <a:solidFill>
                  <a:srgbClr val="FFFF66"/>
                </a:solidFill>
              </a:rPr>
              <a:t>objektivní a doplňková vyšetření</a:t>
            </a:r>
          </a:p>
          <a:p>
            <a:pPr eaLnBrk="1" hangingPunct="1">
              <a:lnSpc>
                <a:spcPct val="90000"/>
              </a:lnSpc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2400" b="1" dirty="0" smtClean="0"/>
              <a:t>více času  na vysvlékání a oblékání</a:t>
            </a:r>
          </a:p>
          <a:p>
            <a:pPr eaLnBrk="1" hangingPunct="1">
              <a:lnSpc>
                <a:spcPct val="90000"/>
              </a:lnSpc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2400" b="1" dirty="0" smtClean="0"/>
              <a:t>modifikovaná poloha při vyšetření</a:t>
            </a:r>
          </a:p>
          <a:p>
            <a:pPr eaLnBrk="1" hangingPunct="1">
              <a:lnSpc>
                <a:spcPct val="90000"/>
              </a:lnSpc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2400" b="1" dirty="0" smtClean="0"/>
              <a:t>možná nespolupráce při vyšetření</a:t>
            </a:r>
          </a:p>
          <a:p>
            <a:pPr eaLnBrk="1" hangingPunct="1">
              <a:lnSpc>
                <a:spcPct val="90000"/>
              </a:lnSpc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2400" b="1" dirty="0" smtClean="0"/>
              <a:t>různá úroveň hygieny</a:t>
            </a:r>
          </a:p>
          <a:p>
            <a:pPr eaLnBrk="1" hangingPunct="1">
              <a:lnSpc>
                <a:spcPct val="90000"/>
              </a:lnSpc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2400" b="1" dirty="0" smtClean="0"/>
              <a:t>nutnost doprovodu na doplňková vyšetření</a:t>
            </a:r>
          </a:p>
          <a:p>
            <a:pPr eaLnBrk="1" hangingPunct="1">
              <a:lnSpc>
                <a:spcPct val="90000"/>
              </a:lnSpc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2400" b="1" dirty="0" smtClean="0"/>
              <a:t>zvažovat profit zatěžujících vyšetření</a:t>
            </a:r>
          </a:p>
          <a:p>
            <a:pPr eaLnBrk="1" hangingPunct="1">
              <a:lnSpc>
                <a:spcPct val="90000"/>
              </a:lnSpc>
            </a:pPr>
            <a:endParaRPr lang="cs-CZ" altLang="cs-CZ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cs-CZ" altLang="cs-CZ" b="1" dirty="0" smtClean="0">
              <a:solidFill>
                <a:schemeClr val="bg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9334" y="1426080"/>
            <a:ext cx="5249374" cy="274097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173" y="6100268"/>
            <a:ext cx="92011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49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4000" b="1">
                <a:solidFill>
                  <a:srgbClr val="FFFF66"/>
                </a:solidFill>
              </a:rPr>
              <a:t>Komplexní geriatrické hodnocení (CGA)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2782888" y="1989138"/>
            <a:ext cx="8229600" cy="4525962"/>
          </a:xfrm>
        </p:spPr>
        <p:txBody>
          <a:bodyPr>
            <a:normAutofit/>
          </a:bodyPr>
          <a:lstStyle/>
          <a:p>
            <a:pPr eaLnBrk="1" hangingPunct="1"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smtClean="0"/>
              <a:t>osobnost</a:t>
            </a:r>
          </a:p>
          <a:p>
            <a:pPr eaLnBrk="1" hangingPunct="1"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smtClean="0"/>
              <a:t>tělesné zdraví</a:t>
            </a:r>
          </a:p>
          <a:p>
            <a:pPr eaLnBrk="1" hangingPunct="1"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smtClean="0"/>
              <a:t>funkční výkonnost</a:t>
            </a:r>
          </a:p>
          <a:p>
            <a:pPr eaLnBrk="1" hangingPunct="1"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smtClean="0"/>
              <a:t>duševní zdraví </a:t>
            </a:r>
          </a:p>
          <a:p>
            <a:pPr eaLnBrk="1" hangingPunct="1">
              <a:buClr>
                <a:srgbClr val="00FF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smtClean="0"/>
              <a:t>sociální souvislosti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300" y="5991225"/>
            <a:ext cx="92011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38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FFFF66"/>
                </a:solidFill>
              </a:rPr>
              <a:t>Osobnost pacienta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2009775" y="1628776"/>
            <a:ext cx="8229600" cy="4525963"/>
          </a:xfrm>
        </p:spPr>
        <p:txBody>
          <a:bodyPr/>
          <a:lstStyle/>
          <a:p>
            <a:pPr eaLnBrk="1" hangingPunct="1"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400" b="1" dirty="0" smtClean="0"/>
              <a:t>životní situace</a:t>
            </a:r>
          </a:p>
          <a:p>
            <a:pPr eaLnBrk="1" hangingPunct="1"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400" b="1" dirty="0" smtClean="0"/>
              <a:t>priority a rozhodnutí – léčit/neléčit, resuscitovat/neresuscitovat</a:t>
            </a:r>
          </a:p>
          <a:p>
            <a:pPr eaLnBrk="1" hangingPunct="1"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400" b="1" dirty="0" smtClean="0"/>
              <a:t>postup při demenci </a:t>
            </a:r>
          </a:p>
          <a:p>
            <a:pPr eaLnBrk="1" hangingPunct="1"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400" b="1" dirty="0" smtClean="0"/>
              <a:t>subjektivní kvalita života</a:t>
            </a:r>
          </a:p>
          <a:p>
            <a:pPr eaLnBrk="1" hangingPunct="1"/>
            <a:endParaRPr lang="cs-CZ" altLang="cs-CZ" dirty="0" smtClean="0">
              <a:solidFill>
                <a:schemeClr val="bg1"/>
              </a:solidFill>
            </a:endParaRPr>
          </a:p>
        </p:txBody>
      </p:sp>
      <p:pic>
        <p:nvPicPr>
          <p:cNvPr id="5837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40" y="3576637"/>
            <a:ext cx="2479675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851" y="4149725"/>
            <a:ext cx="3732213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433" y="6154739"/>
            <a:ext cx="92011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66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FFFF66"/>
                </a:solidFill>
              </a:rPr>
              <a:t>Tělesné zdraví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927963" y="2086702"/>
            <a:ext cx="8229600" cy="4525963"/>
          </a:xfrm>
        </p:spPr>
        <p:txBody>
          <a:bodyPr>
            <a:normAutofit/>
          </a:bodyPr>
          <a:lstStyle/>
          <a:p>
            <a:pPr eaLnBrk="1" hangingPunct="1"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smtClean="0"/>
              <a:t>diagnózy – základní choroba, přidružené diagnózy</a:t>
            </a:r>
          </a:p>
          <a:p>
            <a:pPr eaLnBrk="1" hangingPunct="1"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smtClean="0"/>
              <a:t>funkční závažnost chorob</a:t>
            </a:r>
          </a:p>
          <a:p>
            <a:pPr eaLnBrk="1" hangingPunct="1"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/>
              <a:t>syndromologické</a:t>
            </a:r>
            <a:r>
              <a:rPr lang="cs-CZ" altLang="cs-CZ" sz="2800" b="1" dirty="0" smtClean="0"/>
              <a:t> dg (imobilizace, inkontinence, hypotermie apod.)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056" y="6088790"/>
            <a:ext cx="92011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10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FFFF66"/>
                </a:solidFill>
              </a:rPr>
              <a:t>Funkční výkonnost (zdatnost)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2711450" y="1989138"/>
            <a:ext cx="8229600" cy="4525962"/>
          </a:xfrm>
        </p:spPr>
        <p:txBody>
          <a:bodyPr/>
          <a:lstStyle/>
          <a:p>
            <a:pPr eaLnBrk="1" hangingPunct="1"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smtClean="0"/>
              <a:t>stabilita a chůze</a:t>
            </a:r>
          </a:p>
          <a:p>
            <a:pPr eaLnBrk="1" hangingPunct="1"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smtClean="0"/>
              <a:t>výkonnost a soběstačnost</a:t>
            </a:r>
          </a:p>
          <a:p>
            <a:pPr eaLnBrk="1" hangingPunct="1"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smtClean="0"/>
              <a:t>tělesná kondice - zdatnost </a:t>
            </a:r>
          </a:p>
          <a:p>
            <a:pPr eaLnBrk="1" hangingPunct="1"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smtClean="0"/>
              <a:t>výživa</a:t>
            </a:r>
          </a:p>
          <a:p>
            <a:pPr eaLnBrk="1" hangingPunct="1"/>
            <a:endParaRPr lang="cs-CZ" altLang="cs-CZ" dirty="0" smtClean="0">
              <a:solidFill>
                <a:schemeClr val="bg1"/>
              </a:solidFill>
            </a:endParaRPr>
          </a:p>
        </p:txBody>
      </p:sp>
      <p:pic>
        <p:nvPicPr>
          <p:cNvPr id="6042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149" y="3073916"/>
            <a:ext cx="1766888" cy="28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102" y="3063597"/>
            <a:ext cx="1787525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463" y="6162675"/>
            <a:ext cx="92011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40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FFFF66"/>
                </a:solidFill>
              </a:rPr>
              <a:t>Duševní zdraví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796834" y="1853248"/>
            <a:ext cx="9253019" cy="4395151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/>
              <a:t>nozologické</a:t>
            </a:r>
            <a:r>
              <a:rPr lang="cs-CZ" altLang="cs-CZ" sz="2800" b="1" dirty="0" smtClean="0"/>
              <a:t> diagnózy</a:t>
            </a:r>
          </a:p>
          <a:p>
            <a:pPr eaLnBrk="1" hangingPunct="1">
              <a:lnSpc>
                <a:spcPct val="90000"/>
              </a:lnSpc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smtClean="0"/>
              <a:t>kognitivní a fatické poruchy a delirantní stavy – aktivní </a:t>
            </a:r>
            <a:r>
              <a:rPr lang="cs-CZ" altLang="cs-CZ" sz="2800" b="1" dirty="0" err="1" smtClean="0"/>
              <a:t>screening</a:t>
            </a:r>
            <a:r>
              <a:rPr lang="cs-CZ" altLang="cs-CZ" sz="2800" b="1" dirty="0" smtClean="0"/>
              <a:t> a hodnocení</a:t>
            </a:r>
          </a:p>
          <a:p>
            <a:pPr eaLnBrk="1" hangingPunct="1">
              <a:lnSpc>
                <a:spcPct val="90000"/>
              </a:lnSpc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smtClean="0"/>
              <a:t>afektivní poruchy (deprese) – aktivní </a:t>
            </a:r>
            <a:r>
              <a:rPr lang="cs-CZ" altLang="cs-CZ" sz="2800" b="1" dirty="0" err="1" smtClean="0"/>
              <a:t>screening</a:t>
            </a:r>
            <a:r>
              <a:rPr lang="cs-CZ" altLang="cs-CZ" sz="2800" b="1" dirty="0" smtClean="0"/>
              <a:t> a hodnocení</a:t>
            </a:r>
          </a:p>
          <a:p>
            <a:pPr eaLnBrk="1" hangingPunct="1">
              <a:lnSpc>
                <a:spcPct val="90000"/>
              </a:lnSpc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smtClean="0"/>
              <a:t>psychická rovnováha, projevy maladaptace, vliv psychosociálních stresorů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929" y="5986461"/>
            <a:ext cx="92011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87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FFFF66"/>
                </a:solidFill>
              </a:rPr>
              <a:t>Sociální souvislosti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1149531" y="1557338"/>
            <a:ext cx="9215257" cy="4525962"/>
          </a:xfrm>
        </p:spPr>
        <p:txBody>
          <a:bodyPr>
            <a:normAutofit/>
          </a:bodyPr>
          <a:lstStyle/>
          <a:p>
            <a:pPr eaLnBrk="1" hangingPunct="1"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smtClean="0"/>
              <a:t>sociální role a vztahy (sociální síť)</a:t>
            </a:r>
          </a:p>
          <a:p>
            <a:pPr eaLnBrk="1" hangingPunct="1"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smtClean="0"/>
              <a:t>funkční náročnost a bezpečnost domácího prostředí</a:t>
            </a:r>
          </a:p>
          <a:p>
            <a:pPr eaLnBrk="1" hangingPunct="1"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smtClean="0"/>
              <a:t>sociální potřeby a poskytované či nárokované služby</a:t>
            </a:r>
          </a:p>
        </p:txBody>
      </p:sp>
      <p:pic>
        <p:nvPicPr>
          <p:cNvPr id="6246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331" y="3598862"/>
            <a:ext cx="3375355" cy="250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677" y="6137275"/>
            <a:ext cx="92011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945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TM03457464[[fn=Dividenda]]</Template>
  <TotalTime>99</TotalTime>
  <Words>595</Words>
  <Application>Microsoft Office PowerPoint</Application>
  <PresentationFormat>Širokoúhlá obrazovka</PresentationFormat>
  <Paragraphs>138</Paragraphs>
  <Slides>18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18</vt:i4>
      </vt:variant>
    </vt:vector>
  </HeadingPairs>
  <TitlesOfParts>
    <vt:vector size="26" baseType="lpstr">
      <vt:lpstr>Arial</vt:lpstr>
      <vt:lpstr>Century Gothic</vt:lpstr>
      <vt:lpstr>Times New Roman</vt:lpstr>
      <vt:lpstr>Wingdings</vt:lpstr>
      <vt:lpstr>Wingdings 3</vt:lpstr>
      <vt:lpstr>Ion</vt:lpstr>
      <vt:lpstr>Fotografie</vt:lpstr>
      <vt:lpstr>Rastrový obrázek</vt:lpstr>
      <vt:lpstr>Funkční geriatrické vyšetření </vt:lpstr>
      <vt:lpstr>Specifika kontaktu se starším člověkem</vt:lpstr>
      <vt:lpstr>Specifika vyšetření geriatrického nemocného </vt:lpstr>
      <vt:lpstr>Komplexní geriatrické hodnocení (CGA)</vt:lpstr>
      <vt:lpstr>Osobnost pacienta</vt:lpstr>
      <vt:lpstr>Tělesné zdraví</vt:lpstr>
      <vt:lpstr>Funkční výkonnost (zdatnost)</vt:lpstr>
      <vt:lpstr>Duševní zdraví</vt:lpstr>
      <vt:lpstr>Sociální souvislosti</vt:lpstr>
      <vt:lpstr>ADL</vt:lpstr>
      <vt:lpstr>IADL</vt:lpstr>
      <vt:lpstr>Hodnocení kognitivních funkcí</vt:lpstr>
      <vt:lpstr>Test hodin – příklady </vt:lpstr>
      <vt:lpstr>Spojování číslic a písmen</vt:lpstr>
      <vt:lpstr>Hodnocení přítomnosti deprese</vt:lpstr>
      <vt:lpstr> MNA I  </vt:lpstr>
      <vt:lpstr>MNA II</vt:lpstr>
      <vt:lpstr>MNA III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Funkční geriatrické vyšetření </dc:title>
  <dc:creator>Hana Matějovská Kubešová</dc:creator>
  <cp:lastModifiedBy>Matějovská Kubešová Hana</cp:lastModifiedBy>
  <cp:revision>7</cp:revision>
  <dcterms:created xsi:type="dcterms:W3CDTF">2018-08-28T07:25:55Z</dcterms:created>
  <dcterms:modified xsi:type="dcterms:W3CDTF">2022-02-14T08:47:20Z</dcterms:modified>
</cp:coreProperties>
</file>