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2" r:id="rId18"/>
    <p:sldId id="273" r:id="rId19"/>
    <p:sldId id="274" r:id="rId20"/>
    <p:sldId id="275" r:id="rId21"/>
    <p:sldId id="278" r:id="rId22"/>
    <p:sldId id="279" r:id="rId23"/>
    <p:sldId id="280" r:id="rId24"/>
    <p:sldId id="281" r:id="rId25"/>
    <p:sldId id="282" r:id="rId26"/>
    <p:sldId id="283" r:id="rId27"/>
    <p:sldId id="277" r:id="rId28"/>
    <p:sldId id="276" r:id="rId29"/>
    <p:sldId id="284" r:id="rId30"/>
    <p:sldId id="285" r:id="rId31"/>
    <p:sldId id="286" r:id="rId32"/>
    <p:sldId id="287" r:id="rId33"/>
    <p:sldId id="288" r:id="rId34"/>
    <p:sldId id="289" r:id="rId35"/>
    <p:sldId id="291" r:id="rId36"/>
    <p:sldId id="292" r:id="rId37"/>
    <p:sldId id="299" r:id="rId38"/>
    <p:sldId id="293" r:id="rId39"/>
    <p:sldId id="294" r:id="rId40"/>
    <p:sldId id="295" r:id="rId41"/>
    <p:sldId id="296" r:id="rId42"/>
    <p:sldId id="297" r:id="rId43"/>
    <p:sldId id="298" r:id="rId44"/>
    <p:sldId id="300" r:id="rId45"/>
    <p:sldId id="302" r:id="rId46"/>
    <p:sldId id="304" r:id="rId47"/>
    <p:sldId id="305" r:id="rId48"/>
    <p:sldId id="306" r:id="rId49"/>
    <p:sldId id="301"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AC4B9-1381-447E-B554-49590D5179D8}" type="datetimeFigureOut">
              <a:rPr lang="cs-CZ" smtClean="0"/>
              <a:t>5.5.2016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6C00C-3FF6-479B-B37E-B6BAE1299167}" type="slidenum">
              <a:rPr lang="cs-CZ" smtClean="0"/>
              <a:t>‹#›</a:t>
            </a:fld>
            <a:endParaRPr lang="cs-CZ"/>
          </a:p>
        </p:txBody>
      </p:sp>
    </p:spTree>
    <p:extLst>
      <p:ext uri="{BB962C8B-B14F-4D97-AF65-F5344CB8AC3E}">
        <p14:creationId xmlns:p14="http://schemas.microsoft.com/office/powerpoint/2010/main" val="356967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316C00C-3FF6-479B-B37E-B6BAE1299167}" type="slidenum">
              <a:rPr lang="cs-CZ" smtClean="0"/>
              <a:t>45</a:t>
            </a:fld>
            <a:endParaRPr lang="cs-CZ"/>
          </a:p>
        </p:txBody>
      </p:sp>
    </p:spTree>
    <p:extLst>
      <p:ext uri="{BB962C8B-B14F-4D97-AF65-F5344CB8AC3E}">
        <p14:creationId xmlns:p14="http://schemas.microsoft.com/office/powerpoint/2010/main" val="3213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47E91395-AC8F-43D9-9ABE-013B1AC62410}" type="datetimeFigureOut">
              <a:rPr lang="cs-CZ" smtClean="0"/>
              <a:pPr/>
              <a:t>5.5.2016</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D71F0609-371B-4E70-B268-B7665E6C7898}"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E91395-AC8F-43D9-9ABE-013B1AC62410}" type="datetimeFigureOut">
              <a:rPr lang="cs-CZ" smtClean="0"/>
              <a:pPr/>
              <a:t>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E91395-AC8F-43D9-9ABE-013B1AC62410}" type="datetimeFigureOut">
              <a:rPr lang="cs-CZ" smtClean="0"/>
              <a:pPr/>
              <a:t>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7E91395-AC8F-43D9-9ABE-013B1AC62410}" type="datetimeFigureOut">
              <a:rPr lang="cs-CZ" smtClean="0"/>
              <a:pPr/>
              <a:t>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47E91395-AC8F-43D9-9ABE-013B1AC62410}" type="datetimeFigureOut">
              <a:rPr lang="cs-CZ" smtClean="0"/>
              <a:pPr/>
              <a:t>5.5.2016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1F0609-371B-4E70-B268-B7665E6C7898}"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7E91395-AC8F-43D9-9ABE-013B1AC62410}" type="datetimeFigureOut">
              <a:rPr lang="cs-CZ" smtClean="0"/>
              <a:pPr/>
              <a:t>5.5.2016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47E91395-AC8F-43D9-9ABE-013B1AC62410}" type="datetimeFigureOut">
              <a:rPr lang="cs-CZ" smtClean="0"/>
              <a:pPr/>
              <a:t>5.5.2016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47E91395-AC8F-43D9-9ABE-013B1AC62410}" type="datetimeFigureOut">
              <a:rPr lang="cs-CZ" smtClean="0"/>
              <a:pPr/>
              <a:t>5.5.2016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7E91395-AC8F-43D9-9ABE-013B1AC62410}" type="datetimeFigureOut">
              <a:rPr lang="cs-CZ" smtClean="0"/>
              <a:pPr/>
              <a:t>5.5.2016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7E91395-AC8F-43D9-9ABE-013B1AC62410}" type="datetimeFigureOut">
              <a:rPr lang="cs-CZ" smtClean="0"/>
              <a:pPr/>
              <a:t>5.5.2016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1F0609-371B-4E70-B268-B7665E6C7898}"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47E91395-AC8F-43D9-9ABE-013B1AC62410}" type="datetimeFigureOut">
              <a:rPr lang="cs-CZ" smtClean="0"/>
              <a:pPr/>
              <a:t>5.5.2016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D71F0609-371B-4E70-B268-B7665E6C7898}"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E91395-AC8F-43D9-9ABE-013B1AC62410}" type="datetimeFigureOut">
              <a:rPr lang="cs-CZ" smtClean="0"/>
              <a:pPr/>
              <a:t>5.5.2016</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1F0609-371B-4E70-B268-B7665E6C7898}"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err="1" smtClean="0"/>
              <a:t>Rehabilitation</a:t>
            </a:r>
            <a:r>
              <a:rPr lang="cs-CZ" dirty="0" smtClean="0"/>
              <a:t> </a:t>
            </a:r>
            <a:r>
              <a:rPr lang="cs-CZ" dirty="0" err="1" smtClean="0"/>
              <a:t>after</a:t>
            </a:r>
            <a:r>
              <a:rPr lang="cs-CZ" dirty="0" smtClean="0"/>
              <a:t> </a:t>
            </a:r>
            <a:r>
              <a:rPr lang="cs-CZ" dirty="0" err="1" smtClean="0"/>
              <a:t>Injuries</a:t>
            </a:r>
            <a:r>
              <a:rPr lang="cs-CZ" dirty="0" smtClean="0"/>
              <a:t> </a:t>
            </a:r>
            <a:r>
              <a:rPr lang="cs-CZ" dirty="0" err="1" smtClean="0"/>
              <a:t>of</a:t>
            </a:r>
            <a:r>
              <a:rPr lang="cs-CZ" dirty="0" smtClean="0"/>
              <a:t> </a:t>
            </a:r>
            <a:r>
              <a:rPr lang="cs-CZ" dirty="0" err="1" smtClean="0"/>
              <a:t>Shoulder</a:t>
            </a:r>
            <a:r>
              <a:rPr lang="cs-CZ" dirty="0" smtClean="0"/>
              <a:t> </a:t>
            </a:r>
            <a:r>
              <a:rPr lang="cs-CZ" dirty="0" err="1" smtClean="0"/>
              <a:t>Girdle</a:t>
            </a:r>
            <a:r>
              <a:rPr lang="cs-CZ" dirty="0" smtClean="0"/>
              <a:t> </a:t>
            </a:r>
            <a:r>
              <a:rPr lang="cs-CZ" dirty="0" err="1" smtClean="0"/>
              <a:t>and</a:t>
            </a:r>
            <a:r>
              <a:rPr lang="cs-CZ" dirty="0" smtClean="0"/>
              <a:t> </a:t>
            </a:r>
            <a:r>
              <a:rPr lang="cs-CZ" dirty="0" err="1" smtClean="0"/>
              <a:t>Elbow</a:t>
            </a:r>
            <a:r>
              <a:rPr lang="cs-CZ" dirty="0" smtClean="0"/>
              <a:t> Joint</a:t>
            </a:r>
            <a:endParaRPr lang="cs-CZ" dirty="0"/>
          </a:p>
        </p:txBody>
      </p:sp>
      <p:sp>
        <p:nvSpPr>
          <p:cNvPr id="3" name="Podnadpis 2"/>
          <p:cNvSpPr>
            <a:spLocks noGrp="1"/>
          </p:cNvSpPr>
          <p:nvPr>
            <p:ph type="subTitle" idx="1"/>
          </p:nvPr>
        </p:nvSpPr>
        <p:spPr/>
        <p:txBody>
          <a:bodyPr/>
          <a:lstStyle/>
          <a:p>
            <a:r>
              <a:rPr lang="cs-CZ" dirty="0" smtClean="0"/>
              <a:t>Mgr. Alena Sedláková</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smtClean="0"/>
              <a:t>Treatment</a:t>
            </a:r>
            <a:r>
              <a:rPr lang="cs-CZ" dirty="0" smtClean="0"/>
              <a:t> </a:t>
            </a:r>
            <a:endParaRPr lang="cs-CZ" dirty="0"/>
          </a:p>
        </p:txBody>
      </p:sp>
      <p:sp>
        <p:nvSpPr>
          <p:cNvPr id="3" name="Zástupný symbol pro obsah 2"/>
          <p:cNvSpPr>
            <a:spLocks noGrp="1"/>
          </p:cNvSpPr>
          <p:nvPr>
            <p:ph idx="1"/>
          </p:nvPr>
        </p:nvSpPr>
        <p:spPr/>
        <p:txBody>
          <a:bodyPr>
            <a:normAutofit lnSpcReduction="10000"/>
          </a:bodyPr>
          <a:lstStyle/>
          <a:p>
            <a:r>
              <a:rPr lang="en-US" baseline="-25000" dirty="0" smtClean="0"/>
              <a:t>Rotator cuff tears are most often treated by surgery. The surgical </a:t>
            </a:r>
            <a:r>
              <a:rPr lang="en-US" baseline="-25000" dirty="0" err="1" smtClean="0"/>
              <a:t>procedu</a:t>
            </a:r>
            <a:r>
              <a:rPr lang="cs-CZ" baseline="-25000" dirty="0" smtClean="0"/>
              <a:t>r</a:t>
            </a:r>
            <a:r>
              <a:rPr lang="en-US" baseline="-25000" dirty="0" smtClean="0"/>
              <a:t>e consists of suturing the tendons or their reinsertion. A </a:t>
            </a:r>
            <a:r>
              <a:rPr lang="en-US" baseline="-25000" dirty="0" err="1" smtClean="0"/>
              <a:t>subacromial</a:t>
            </a:r>
            <a:r>
              <a:rPr lang="cs-CZ" baseline="-25000" dirty="0" smtClean="0"/>
              <a:t> </a:t>
            </a:r>
            <a:r>
              <a:rPr lang="en-US" baseline="-25000" dirty="0" smtClean="0"/>
              <a:t>decompression is often a component of this </a:t>
            </a:r>
            <a:r>
              <a:rPr lang="en-US" baseline="-25000" dirty="0" err="1" smtClean="0"/>
              <a:t>procedu</a:t>
            </a:r>
            <a:r>
              <a:rPr lang="cs-CZ" baseline="-25000" dirty="0" smtClean="0"/>
              <a:t>r</a:t>
            </a:r>
            <a:r>
              <a:rPr lang="en-US" baseline="-25000" dirty="0" smtClean="0"/>
              <a:t>e</a:t>
            </a:r>
            <a:endParaRPr lang="cs-CZ" dirty="0" smtClean="0"/>
          </a:p>
          <a:p>
            <a:r>
              <a:rPr lang="en-US" baseline="-25000" dirty="0" smtClean="0"/>
              <a:t>Following surgery, the extremity is immobilized for 6 weeks in an abductor immobilizer set at 60° of abduction</a:t>
            </a:r>
            <a:endParaRPr lang="cs-CZ" baseline="-25000" dirty="0" smtClean="0"/>
          </a:p>
          <a:p>
            <a:r>
              <a:rPr lang="en-US" baseline="-25000" dirty="0" smtClean="0"/>
              <a:t>Following rotator cuff surgery that included sutures or r</a:t>
            </a:r>
            <a:r>
              <a:rPr lang="cs-CZ" baseline="-25000" dirty="0" smtClean="0"/>
              <a:t>e</a:t>
            </a:r>
            <a:r>
              <a:rPr lang="en-US" baseline="-25000" dirty="0" smtClean="0"/>
              <a:t>insertion to the humeral head, active contraction of the reinserted muscles is not allowed for at least 6 weeks post-surgery. During this period, the patient performs passive movements administered by a physical therapist or by a continuous passive motion machine. It is recommended to perform the exercises in shorter time intervals (10-15 minutes), two or three times per day. Active abduction and flexion are strictly prohibited</a:t>
            </a:r>
            <a:endParaRPr lang="cs-CZ" baseline="-25000" dirty="0" smtClean="0"/>
          </a:p>
          <a:p>
            <a:r>
              <a:rPr lang="en-US" baseline="-25000" dirty="0" smtClean="0"/>
              <a:t>After 6 weeks, the patient begins active assistive exercise. Movement </a:t>
            </a:r>
            <a:r>
              <a:rPr lang="en-US" baseline="-25000" dirty="0" err="1" smtClean="0"/>
              <a:t>synkinesis</a:t>
            </a:r>
            <a:r>
              <a:rPr lang="en-US" baseline="-25000" dirty="0" smtClean="0"/>
              <a:t> of the scapula at the beginning of movement needs to be prevented. Exercises include open and </a:t>
            </a:r>
            <a:r>
              <a:rPr lang="cs-CZ" baseline="-25000" dirty="0" smtClean="0"/>
              <a:t>cl</a:t>
            </a:r>
            <a:r>
              <a:rPr lang="en-US" baseline="-25000" dirty="0" err="1" smtClean="0"/>
              <a:t>osed</a:t>
            </a:r>
            <a:r>
              <a:rPr lang="en-US" baseline="-25000" dirty="0" smtClean="0"/>
              <a:t> kinetic chain</a:t>
            </a:r>
            <a:endParaRPr lang="cs-CZ" baseline="-25000" dirty="0" smtClean="0"/>
          </a:p>
          <a:p>
            <a:r>
              <a:rPr lang="en-US" baseline="-25000" dirty="0" smtClean="0"/>
              <a:t>Aquatic therapy </a:t>
            </a:r>
            <a:endParaRPr lang="cs-CZ" baseline="-25000" dirty="0" smtClean="0"/>
          </a:p>
          <a:p>
            <a:pPr>
              <a:buNone/>
            </a:pPr>
            <a:endParaRPr lang="en-US" dirty="0" smtClean="0"/>
          </a:p>
          <a:p>
            <a:endParaRPr lang="en-US" dirty="0" smtClean="0"/>
          </a:p>
          <a:p>
            <a:endParaRPr lang="cs-CZ" baseline="-25000" dirty="0" smtClean="0"/>
          </a:p>
          <a:p>
            <a:endParaRPr lang="cs-CZ" baseline="-25000"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Biceps </a:t>
            </a:r>
            <a:r>
              <a:rPr lang="cs-CZ" sz="3600" b="1" dirty="0" err="1" smtClean="0"/>
              <a:t>Tendon</a:t>
            </a:r>
            <a:r>
              <a:rPr lang="cs-CZ" sz="3600" b="1" dirty="0" smtClean="0"/>
              <a:t> </a:t>
            </a:r>
            <a:r>
              <a:rPr lang="cs-CZ" sz="3600" b="1" dirty="0" err="1" smtClean="0"/>
              <a:t>Rupture</a:t>
            </a:r>
            <a:endParaRPr lang="cs-CZ" sz="3600" b="1" dirty="0"/>
          </a:p>
        </p:txBody>
      </p:sp>
      <p:sp>
        <p:nvSpPr>
          <p:cNvPr id="3" name="Zástupný symbol pro obsah 2"/>
          <p:cNvSpPr>
            <a:spLocks noGrp="1"/>
          </p:cNvSpPr>
          <p:nvPr>
            <p:ph idx="1"/>
          </p:nvPr>
        </p:nvSpPr>
        <p:spPr/>
        <p:txBody>
          <a:bodyPr>
            <a:normAutofit lnSpcReduction="10000"/>
          </a:bodyPr>
          <a:lstStyle/>
          <a:p>
            <a:r>
              <a:rPr lang="cs-CZ" baseline="-25000" dirty="0" err="1" smtClean="0"/>
              <a:t>It</a:t>
            </a:r>
            <a:r>
              <a:rPr lang="cs-CZ" baseline="-25000" dirty="0" smtClean="0"/>
              <a:t> o</a:t>
            </a:r>
            <a:r>
              <a:rPr lang="en-US" baseline="-25000" dirty="0" err="1" smtClean="0"/>
              <a:t>ccurs</a:t>
            </a:r>
            <a:r>
              <a:rPr lang="en-US" baseline="-25000" dirty="0" smtClean="0"/>
              <a:t>  during forceful shoulder abduction and extension</a:t>
            </a:r>
            <a:r>
              <a:rPr lang="cs-CZ" baseline="-25000" dirty="0" smtClean="0"/>
              <a:t>,</a:t>
            </a:r>
            <a:r>
              <a:rPr lang="en-US" baseline="-25000" dirty="0" smtClean="0"/>
              <a:t> after repeated application of local corticosteroids</a:t>
            </a:r>
            <a:r>
              <a:rPr lang="cs-CZ" baseline="-25000" dirty="0" smtClean="0"/>
              <a:t>,</a:t>
            </a:r>
            <a:r>
              <a:rPr lang="en-US" baseline="-25000" dirty="0" smtClean="0"/>
              <a:t> lifting heavy objects in 90° of elbow flexion</a:t>
            </a:r>
            <a:r>
              <a:rPr lang="cs-CZ" dirty="0" smtClean="0"/>
              <a:t> </a:t>
            </a:r>
            <a:endParaRPr lang="en-US" dirty="0" smtClean="0"/>
          </a:p>
          <a:p>
            <a:r>
              <a:rPr lang="en-US" baseline="-25000" dirty="0" err="1" smtClean="0"/>
              <a:t>Clinica</a:t>
            </a:r>
            <a:r>
              <a:rPr lang="cs-CZ" baseline="-25000" dirty="0" smtClean="0"/>
              <a:t>l</a:t>
            </a:r>
            <a:r>
              <a:rPr lang="en-US" baseline="-25000" dirty="0" err="1" smtClean="0"/>
              <a:t>ly</a:t>
            </a:r>
            <a:r>
              <a:rPr lang="en-US" baseline="-25000" dirty="0" smtClean="0"/>
              <a:t>, this condition is manifested by retraction of the muscle belly and a localized hematoma</a:t>
            </a:r>
            <a:endParaRPr lang="cs-CZ" baseline="-25000" dirty="0" smtClean="0"/>
          </a:p>
          <a:p>
            <a:r>
              <a:rPr lang="cs-CZ" baseline="-25000" dirty="0" err="1" smtClean="0"/>
              <a:t>Treatment</a:t>
            </a:r>
            <a:r>
              <a:rPr lang="cs-CZ" baseline="-25000" dirty="0" smtClean="0"/>
              <a:t> – s</a:t>
            </a:r>
            <a:r>
              <a:rPr lang="en-US" baseline="-25000" dirty="0" err="1" smtClean="0"/>
              <a:t>urgical</a:t>
            </a:r>
            <a:r>
              <a:rPr lang="en-US" baseline="-25000" dirty="0" smtClean="0"/>
              <a:t> repair is indicated for the torn tendon or re-insertion of the torn tendons</a:t>
            </a:r>
            <a:endParaRPr lang="cs-CZ" baseline="-25000" dirty="0" smtClean="0"/>
          </a:p>
          <a:p>
            <a:r>
              <a:rPr lang="en-US" baseline="-25000" dirty="0" smtClean="0"/>
              <a:t>Active exercise is initiated based on the </a:t>
            </a:r>
            <a:r>
              <a:rPr lang="en-US" baseline="-25000" dirty="0" err="1" smtClean="0"/>
              <a:t>surgeo</a:t>
            </a:r>
            <a:r>
              <a:rPr lang="cs-CZ" baseline="-25000" dirty="0" smtClean="0"/>
              <a:t>n‘</a:t>
            </a:r>
            <a:r>
              <a:rPr lang="en-US" baseline="-25000" dirty="0" smtClean="0"/>
              <a:t>s guidelines (approximately 4-6 weeks post-surgery)</a:t>
            </a:r>
            <a:endParaRPr lang="cs-CZ" baseline="-25000" dirty="0" smtClean="0"/>
          </a:p>
          <a:p>
            <a:r>
              <a:rPr lang="en-US" baseline="-25000" dirty="0" smtClean="0"/>
              <a:t>When the sutures are removed, gentle and pain-free elbow range of motion is performed. Later, passive shoulder and elbow range of motion in all plane</a:t>
            </a:r>
            <a:r>
              <a:rPr lang="cs-CZ" baseline="-25000" dirty="0" smtClean="0"/>
              <a:t>s f</a:t>
            </a:r>
            <a:r>
              <a:rPr lang="en-US" baseline="-25000" dirty="0" err="1" smtClean="0"/>
              <a:t>ollowed</a:t>
            </a:r>
            <a:r>
              <a:rPr lang="en-US" baseline="-25000" dirty="0" smtClean="0"/>
              <a:t> by isometric exercises, </a:t>
            </a:r>
            <a:r>
              <a:rPr lang="cs-CZ" baseline="-25000" dirty="0" smtClean="0"/>
              <a:t>cl</a:t>
            </a:r>
            <a:r>
              <a:rPr lang="en-US" baseline="-25000" dirty="0" err="1" smtClean="0"/>
              <a:t>osed</a:t>
            </a:r>
            <a:r>
              <a:rPr lang="en-US" baseline="-25000" dirty="0" smtClean="0"/>
              <a:t> kinetic chain exercises and later dynamic exercises against resistance, gentle post-isometric relaxation techniques</a:t>
            </a:r>
            <a:r>
              <a:rPr lang="cs-CZ" baseline="-25000" dirty="0" smtClean="0"/>
              <a:t>.</a:t>
            </a:r>
            <a:r>
              <a:rPr lang="en-US" baseline="-25000" dirty="0" smtClean="0"/>
              <a:t> Exercise intensity is modified based on the </a:t>
            </a:r>
            <a:r>
              <a:rPr lang="en-US" baseline="-25000" dirty="0" err="1" smtClean="0"/>
              <a:t>patienťs</a:t>
            </a:r>
            <a:r>
              <a:rPr lang="en-US" baseline="-25000" dirty="0" smtClean="0"/>
              <a:t> tolerance and the possibility of pain during shoulder or elbow movements. </a:t>
            </a:r>
            <a:endParaRPr lang="cs-CZ" baseline="-25000" dirty="0" smtClean="0"/>
          </a:p>
          <a:p>
            <a:r>
              <a:rPr lang="en-US" baseline="-25000" dirty="0" smtClean="0"/>
              <a:t>Modalities include aquatic therapy or electrotherapy </a:t>
            </a:r>
            <a:endParaRPr lang="cs-CZ" baseline="-25000" dirty="0" smtClean="0"/>
          </a:p>
          <a:p>
            <a:pPr>
              <a:buNone/>
            </a:pPr>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Glenohumeral</a:t>
            </a:r>
            <a:r>
              <a:rPr lang="cs-CZ" sz="3600" b="1" dirty="0" smtClean="0"/>
              <a:t> </a:t>
            </a:r>
            <a:r>
              <a:rPr lang="cs-CZ" sz="3600" b="1" dirty="0" err="1" smtClean="0"/>
              <a:t>Dislocation</a:t>
            </a:r>
            <a:endParaRPr lang="cs-CZ" sz="3600" b="1" dirty="0"/>
          </a:p>
        </p:txBody>
      </p:sp>
      <p:sp>
        <p:nvSpPr>
          <p:cNvPr id="3" name="Zástupný symbol pro obsah 2"/>
          <p:cNvSpPr>
            <a:spLocks noGrp="1"/>
          </p:cNvSpPr>
          <p:nvPr>
            <p:ph idx="1"/>
          </p:nvPr>
        </p:nvSpPr>
        <p:spPr/>
        <p:txBody>
          <a:bodyPr>
            <a:normAutofit lnSpcReduction="10000"/>
          </a:bodyPr>
          <a:lstStyle/>
          <a:p>
            <a:r>
              <a:rPr lang="cs-CZ" baseline="-25000" dirty="0" smtClean="0"/>
              <a:t>A</a:t>
            </a:r>
            <a:r>
              <a:rPr lang="en-US" baseline="-25000" dirty="0" smtClean="0"/>
              <a:t> loss of contact between the joint surfaces of the humeral head and the </a:t>
            </a:r>
            <a:r>
              <a:rPr lang="en-US" baseline="-25000" dirty="0" err="1" smtClean="0"/>
              <a:t>glenoid</a:t>
            </a:r>
            <a:r>
              <a:rPr lang="en-US" baseline="-25000" dirty="0" smtClean="0"/>
              <a:t> </a:t>
            </a:r>
            <a:r>
              <a:rPr lang="cs-CZ" baseline="-25000" dirty="0" smtClean="0"/>
              <a:t>s</a:t>
            </a:r>
            <a:r>
              <a:rPr lang="en-US" baseline="-25000" dirty="0" err="1" smtClean="0"/>
              <a:t>ocket</a:t>
            </a:r>
            <a:r>
              <a:rPr lang="en-US" baseline="-25000" dirty="0" smtClean="0"/>
              <a:t>, as well as, damage to the joint capsule, lower </a:t>
            </a:r>
            <a:r>
              <a:rPr lang="en-US" baseline="-25000" dirty="0" err="1" smtClean="0"/>
              <a:t>glenohumeral</a:t>
            </a:r>
            <a:r>
              <a:rPr lang="en-US" baseline="-25000" dirty="0" smtClean="0"/>
              <a:t> ligament and the </a:t>
            </a:r>
            <a:r>
              <a:rPr lang="en-US" baseline="-25000" dirty="0" err="1" smtClean="0"/>
              <a:t>glenoid</a:t>
            </a:r>
            <a:r>
              <a:rPr lang="en-US" baseline="-25000" dirty="0" smtClean="0"/>
              <a:t> labrum</a:t>
            </a:r>
            <a:endParaRPr lang="cs-CZ" baseline="-25000" dirty="0" smtClean="0"/>
          </a:p>
          <a:p>
            <a:r>
              <a:rPr lang="cs-CZ" baseline="-25000" dirty="0" smtClean="0"/>
              <a:t>A</a:t>
            </a:r>
            <a:r>
              <a:rPr lang="en-US" baseline="-25000" dirty="0" err="1" smtClean="0"/>
              <a:t>nterior</a:t>
            </a:r>
            <a:r>
              <a:rPr lang="en-US" baseline="-25000" dirty="0" smtClean="0"/>
              <a:t> dislocation</a:t>
            </a:r>
            <a:r>
              <a:rPr lang="cs-CZ" baseline="-25000" dirty="0" smtClean="0"/>
              <a:t> -</a:t>
            </a:r>
            <a:r>
              <a:rPr lang="en-US" baseline="-25000" dirty="0" smtClean="0"/>
              <a:t> during falls on the upper extremity while the shoulder is in abduction and external rotation and the impact results in its hyperextension</a:t>
            </a:r>
            <a:endParaRPr lang="cs-CZ" baseline="-25000" dirty="0" smtClean="0"/>
          </a:p>
          <a:p>
            <a:r>
              <a:rPr lang="en-US" baseline="-25000" dirty="0" smtClean="0"/>
              <a:t>A posterior dislocation is rare and occurs during falls on an upper extremity while it is in flexion, adduction and internal rotation</a:t>
            </a:r>
            <a:endParaRPr lang="cs-CZ" baseline="-25000" dirty="0" smtClean="0"/>
          </a:p>
          <a:p>
            <a:r>
              <a:rPr lang="en-US" baseline="-25000" dirty="0" smtClean="0"/>
              <a:t>In an anterior dislocation, the shoulder joint is deformed, the head of the </a:t>
            </a:r>
            <a:r>
              <a:rPr lang="en-US" baseline="-25000" dirty="0" err="1" smtClean="0"/>
              <a:t>humerus</a:t>
            </a:r>
            <a:r>
              <a:rPr lang="en-US" baseline="-25000" dirty="0" smtClean="0"/>
              <a:t> is palpable on the anterior aspect of the joint, the extremity is in </a:t>
            </a:r>
            <a:r>
              <a:rPr lang="en-US" baseline="-25000" dirty="0" err="1" smtClean="0"/>
              <a:t>anantalgic</a:t>
            </a:r>
            <a:r>
              <a:rPr lang="en-US" baseline="-25000" dirty="0" smtClean="0"/>
              <a:t> alignment, active and passive </a:t>
            </a:r>
            <a:r>
              <a:rPr lang="cs-CZ" baseline="-25000" dirty="0" smtClean="0"/>
              <a:t>ROM c</a:t>
            </a:r>
            <a:r>
              <a:rPr lang="en-US" baseline="-25000" dirty="0" err="1" smtClean="0"/>
              <a:t>annot</a:t>
            </a:r>
            <a:r>
              <a:rPr lang="en-US" baseline="-25000" dirty="0" smtClean="0"/>
              <a:t> be performed</a:t>
            </a:r>
            <a:endParaRPr lang="cs-CZ" baseline="-25000" dirty="0" smtClean="0"/>
          </a:p>
          <a:p>
            <a:r>
              <a:rPr lang="en-US" baseline="-25000" dirty="0" smtClean="0"/>
              <a:t>The treatment is conservative and consists of </a:t>
            </a:r>
            <a:r>
              <a:rPr lang="en-US" baseline="-25000" dirty="0" err="1" smtClean="0"/>
              <a:t>glenohumeral</a:t>
            </a:r>
            <a:r>
              <a:rPr lang="en-US" baseline="-25000" dirty="0" smtClean="0"/>
              <a:t> joint repositioning and shoulder girdle stabilization.</a:t>
            </a:r>
            <a:endParaRPr lang="cs-CZ" dirty="0" smtClean="0"/>
          </a:p>
          <a:p>
            <a:r>
              <a:rPr lang="en-US" baseline="-25000" dirty="0" smtClean="0"/>
              <a:t>Following the </a:t>
            </a:r>
            <a:r>
              <a:rPr lang="cs-CZ" baseline="-25000" dirty="0" err="1" smtClean="0"/>
              <a:t>first</a:t>
            </a:r>
            <a:r>
              <a:rPr lang="en-US" baseline="-25000" dirty="0" smtClean="0"/>
              <a:t> </a:t>
            </a:r>
            <a:r>
              <a:rPr lang="en-US" baseline="-25000" dirty="0" err="1" smtClean="0"/>
              <a:t>glenohumeral</a:t>
            </a:r>
            <a:r>
              <a:rPr lang="en-US" baseline="-25000" dirty="0" smtClean="0"/>
              <a:t> dislocation, immobilization is vital during treatment. The extremity is immobilized in adduction and internal rotation by a </a:t>
            </a:r>
            <a:r>
              <a:rPr lang="en-US" baseline="-25000" dirty="0" err="1" smtClean="0"/>
              <a:t>Desaulťs</a:t>
            </a:r>
            <a:r>
              <a:rPr lang="en-US" baseline="-25000" dirty="0" smtClean="0"/>
              <a:t> bandage. The extremity is immobilized for six weeks. Recurrent dislocations occur when correct immobilization principles are not adhered to</a:t>
            </a:r>
            <a:r>
              <a:rPr lang="cs-CZ" baseline="-25000" dirty="0" smtClean="0"/>
              <a:t>.</a:t>
            </a:r>
          </a:p>
          <a:p>
            <a:pPr>
              <a:buNone/>
            </a:pPr>
            <a:endParaRPr lang="en-US" dirty="0" smtClean="0"/>
          </a:p>
          <a:p>
            <a:endParaRPr lang="en-US" dirty="0" smtClean="0"/>
          </a:p>
          <a:p>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endParaRPr lang="cs-CZ" sz="3200" dirty="0"/>
          </a:p>
        </p:txBody>
      </p:sp>
      <p:sp>
        <p:nvSpPr>
          <p:cNvPr id="3" name="Zástupný symbol pro obsah 2"/>
          <p:cNvSpPr>
            <a:spLocks noGrp="1"/>
          </p:cNvSpPr>
          <p:nvPr>
            <p:ph idx="1"/>
          </p:nvPr>
        </p:nvSpPr>
        <p:spPr/>
        <p:txBody>
          <a:bodyPr>
            <a:normAutofit lnSpcReduction="10000"/>
          </a:bodyPr>
          <a:lstStyle/>
          <a:p>
            <a:r>
              <a:rPr lang="en-US" baseline="-25000" dirty="0" smtClean="0"/>
              <a:t>The length of immobilization needs to be respected during rehabilitation</a:t>
            </a:r>
            <a:endParaRPr lang="cs-CZ" baseline="-25000" dirty="0" smtClean="0"/>
          </a:p>
          <a:p>
            <a:r>
              <a:rPr lang="en-US" baseline="-25000" dirty="0" smtClean="0"/>
              <a:t>In the acute stage, modalities include </a:t>
            </a:r>
            <a:r>
              <a:rPr lang="en-US" baseline="-25000" dirty="0" err="1" smtClean="0"/>
              <a:t>cryotherapy</a:t>
            </a:r>
            <a:r>
              <a:rPr lang="en-US" baseline="-25000" dirty="0" smtClean="0"/>
              <a:t>  </a:t>
            </a:r>
            <a:endParaRPr lang="cs-CZ" baseline="-25000" dirty="0" smtClean="0"/>
          </a:p>
          <a:p>
            <a:r>
              <a:rPr lang="en-US" baseline="-25000" dirty="0" smtClean="0"/>
              <a:t>During immobilization, physical therapy focuses on the surrounding segments - the cervical and thoracic spin</a:t>
            </a:r>
            <a:r>
              <a:rPr lang="cs-CZ" baseline="-25000" dirty="0" smtClean="0"/>
              <a:t>e</a:t>
            </a:r>
            <a:r>
              <a:rPr lang="en-US" baseline="-25000" dirty="0" smtClean="0"/>
              <a:t>, wrist and hand</a:t>
            </a:r>
            <a:endParaRPr lang="cs-CZ" baseline="-25000" dirty="0" smtClean="0"/>
          </a:p>
          <a:p>
            <a:r>
              <a:rPr lang="en-US" baseline="-25000" dirty="0" smtClean="0"/>
              <a:t>Upon discontinuation of immobilization, rehabilitation can focus directly on the </a:t>
            </a:r>
            <a:r>
              <a:rPr lang="en-US" baseline="-25000" dirty="0" err="1" smtClean="0"/>
              <a:t>glenohumeral</a:t>
            </a:r>
            <a:r>
              <a:rPr lang="en-US" baseline="-25000" dirty="0" smtClean="0"/>
              <a:t> joint</a:t>
            </a:r>
            <a:endParaRPr lang="cs-CZ" baseline="-25000" dirty="0" smtClean="0"/>
          </a:p>
          <a:p>
            <a:r>
              <a:rPr lang="en-US" baseline="-25000" dirty="0" smtClean="0"/>
              <a:t>Starting at 6 weeks, isometric exercises with joint approximation are implemented. Permitted movements include active movement into flexion, extension, internal rotation against slight resistance, and movement into abduction to 45°</a:t>
            </a:r>
            <a:endParaRPr lang="cs-CZ" baseline="-25000" dirty="0" smtClean="0"/>
          </a:p>
          <a:p>
            <a:r>
              <a:rPr lang="en-US" baseline="-25000" dirty="0" smtClean="0"/>
              <a:t>Starting at 8 weeks, active movement to 90° of abduction is continued and movement into external rotation is initiated</a:t>
            </a:r>
            <a:endParaRPr lang="cs-CZ" baseline="-25000" dirty="0" smtClean="0"/>
          </a:p>
          <a:p>
            <a:r>
              <a:rPr lang="en-US" baseline="-25000" dirty="0" smtClean="0"/>
              <a:t>Up to 3 months after injury, movements into full abduction and external rotation are contraindicated</a:t>
            </a:r>
            <a:endParaRPr lang="cs-CZ" baseline="-25000" dirty="0" smtClean="0"/>
          </a:p>
          <a:p>
            <a:r>
              <a:rPr lang="cs-CZ" baseline="-25000" dirty="0" err="1" smtClean="0"/>
              <a:t>Exercices</a:t>
            </a:r>
            <a:r>
              <a:rPr lang="cs-CZ" baseline="-25000" dirty="0" smtClean="0"/>
              <a:t> f</a:t>
            </a:r>
            <a:r>
              <a:rPr lang="en-US" baseline="-25000" dirty="0" smtClean="0"/>
              <a:t>or activation of the rotator cuff muscles and the </a:t>
            </a:r>
            <a:r>
              <a:rPr lang="cs-CZ" baseline="-25000" dirty="0" err="1" smtClean="0"/>
              <a:t>l</a:t>
            </a:r>
            <a:r>
              <a:rPr lang="en-US" baseline="-25000" dirty="0" err="1" smtClean="0"/>
              <a:t>ower</a:t>
            </a:r>
            <a:r>
              <a:rPr lang="en-US" baseline="-25000" dirty="0" smtClean="0"/>
              <a:t> scapular </a:t>
            </a:r>
            <a:r>
              <a:rPr lang="en-US" baseline="-25000" dirty="0" err="1" smtClean="0"/>
              <a:t>stabiliz</a:t>
            </a:r>
            <a:r>
              <a:rPr lang="en-US" baseline="-25000" dirty="0" smtClean="0"/>
              <a:t>- </a:t>
            </a:r>
            <a:r>
              <a:rPr lang="en-US" baseline="-25000" dirty="0" err="1" smtClean="0"/>
              <a:t>ers</a:t>
            </a:r>
            <a:endParaRPr lang="cs-CZ" baseline="-25000" dirty="0" smtClean="0"/>
          </a:p>
          <a:p>
            <a:pPr>
              <a:buNone/>
            </a:pPr>
            <a:endParaRPr lang="en-US" dirty="0" smtClean="0"/>
          </a:p>
          <a:p>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Acromioclavicular</a:t>
            </a:r>
            <a:r>
              <a:rPr lang="cs-CZ" sz="3600" b="1" dirty="0" smtClean="0"/>
              <a:t> </a:t>
            </a:r>
            <a:r>
              <a:rPr lang="cs-CZ" sz="3600" b="1" dirty="0" err="1" smtClean="0"/>
              <a:t>Dislocation</a:t>
            </a:r>
            <a:endParaRPr lang="cs-CZ" sz="3600" b="1" dirty="0"/>
          </a:p>
        </p:txBody>
      </p:sp>
      <p:sp>
        <p:nvSpPr>
          <p:cNvPr id="3" name="Zástupný symbol pro obsah 2"/>
          <p:cNvSpPr>
            <a:spLocks noGrp="1"/>
          </p:cNvSpPr>
          <p:nvPr>
            <p:ph idx="1"/>
          </p:nvPr>
        </p:nvSpPr>
        <p:spPr/>
        <p:txBody>
          <a:bodyPr>
            <a:normAutofit lnSpcReduction="10000"/>
          </a:bodyPr>
          <a:lstStyle/>
          <a:p>
            <a:r>
              <a:rPr lang="en-US" baseline="-25000" dirty="0" smtClean="0"/>
              <a:t>An acute dislocation of the </a:t>
            </a:r>
            <a:r>
              <a:rPr lang="en-US" baseline="-25000" dirty="0" err="1" smtClean="0"/>
              <a:t>acromioclavicular</a:t>
            </a:r>
            <a:r>
              <a:rPr lang="en-US" baseline="-25000" dirty="0" smtClean="0"/>
              <a:t> joint occurs either by falling on the shoulder , by an impact to the shoulder joint from the outside or by falling on the elbow. During the trauma, the ligaments and the capsule of the AC joint are torn</a:t>
            </a:r>
            <a:endParaRPr lang="cs-CZ" baseline="-25000" dirty="0" smtClean="0"/>
          </a:p>
          <a:p>
            <a:r>
              <a:rPr lang="cs-CZ" baseline="-25000" dirty="0" err="1" smtClean="0"/>
              <a:t>Objective</a:t>
            </a:r>
            <a:r>
              <a:rPr lang="cs-CZ" baseline="-25000" dirty="0" smtClean="0"/>
              <a:t> </a:t>
            </a:r>
            <a:r>
              <a:rPr lang="cs-CZ" baseline="-25000" dirty="0" err="1" smtClean="0"/>
              <a:t>findings</a:t>
            </a:r>
            <a:r>
              <a:rPr lang="cs-CZ" baseline="-25000" dirty="0" smtClean="0"/>
              <a:t> - e</a:t>
            </a:r>
            <a:r>
              <a:rPr lang="en-US" baseline="-25000" dirty="0" err="1" smtClean="0"/>
              <a:t>dema</a:t>
            </a:r>
            <a:r>
              <a:rPr lang="en-US" baseline="-25000" dirty="0" smtClean="0"/>
              <a:t>, AC joint deformation and pain upon palpation</a:t>
            </a:r>
            <a:r>
              <a:rPr lang="cs-CZ" baseline="-25000" dirty="0" smtClean="0"/>
              <a:t>,</a:t>
            </a:r>
            <a:r>
              <a:rPr lang="en-US" baseline="-25000" dirty="0" smtClean="0"/>
              <a:t> </a:t>
            </a:r>
            <a:r>
              <a:rPr lang="cs-CZ" baseline="-25000" dirty="0" smtClean="0"/>
              <a:t>a</a:t>
            </a:r>
            <a:r>
              <a:rPr lang="en-US" baseline="-25000" dirty="0" err="1" smtClean="0"/>
              <a:t>ctive</a:t>
            </a:r>
            <a:r>
              <a:rPr lang="en-US" baseline="-25000" dirty="0" smtClean="0"/>
              <a:t> shoulder range of motion above the </a:t>
            </a:r>
            <a:r>
              <a:rPr lang="en-US" baseline="-25000" dirty="0" err="1" smtClean="0"/>
              <a:t>horizont</a:t>
            </a:r>
            <a:r>
              <a:rPr lang="cs-CZ" baseline="-25000" dirty="0" smtClean="0"/>
              <a:t>a</a:t>
            </a:r>
            <a:r>
              <a:rPr lang="en-US" baseline="-25000" dirty="0" smtClean="0"/>
              <a:t>l is restricted</a:t>
            </a:r>
            <a:r>
              <a:rPr lang="cs-CZ" baseline="-25000" dirty="0" smtClean="0"/>
              <a:t>, </a:t>
            </a:r>
            <a:r>
              <a:rPr lang="cs-CZ" baseline="-25000" dirty="0" err="1" smtClean="0"/>
              <a:t>fu</a:t>
            </a:r>
            <a:r>
              <a:rPr lang="en-US" baseline="-25000" dirty="0" err="1" smtClean="0"/>
              <a:t>ll</a:t>
            </a:r>
            <a:r>
              <a:rPr lang="en-US" baseline="-25000" dirty="0" smtClean="0"/>
              <a:t> passive range of motion can be achieved, but it is painful</a:t>
            </a:r>
            <a:r>
              <a:rPr lang="cs-CZ" baseline="-25000" dirty="0" smtClean="0"/>
              <a:t>,</a:t>
            </a:r>
            <a:r>
              <a:rPr lang="en-US" baseline="-25000" dirty="0" smtClean="0"/>
              <a:t> </a:t>
            </a:r>
            <a:r>
              <a:rPr lang="cs-CZ" baseline="-25000" dirty="0" smtClean="0"/>
              <a:t>e</a:t>
            </a:r>
            <a:r>
              <a:rPr lang="en-US" baseline="-25000" dirty="0" err="1" smtClean="0"/>
              <a:t>levation</a:t>
            </a:r>
            <a:r>
              <a:rPr lang="en-US" baseline="-25000" dirty="0" smtClean="0"/>
              <a:t> of the lateral aspect of the clavicle may be present. Three grades are distinguished ranging from distortion to joint dislocation</a:t>
            </a:r>
            <a:endParaRPr lang="cs-CZ" baseline="-25000" dirty="0" smtClean="0"/>
          </a:p>
          <a:p>
            <a:r>
              <a:rPr lang="cs-CZ" baseline="-25000" dirty="0" err="1" smtClean="0"/>
              <a:t>Trearment</a:t>
            </a:r>
            <a:r>
              <a:rPr lang="cs-CZ" baseline="-25000" dirty="0" smtClean="0"/>
              <a:t>-</a:t>
            </a:r>
            <a:r>
              <a:rPr lang="en-US" baseline="-25000" dirty="0" smtClean="0"/>
              <a:t> </a:t>
            </a:r>
            <a:r>
              <a:rPr lang="cs-CZ" baseline="-25000" dirty="0" err="1" smtClean="0"/>
              <a:t>conservatively</a:t>
            </a:r>
            <a:r>
              <a:rPr lang="cs-CZ" baseline="-25000" dirty="0" smtClean="0"/>
              <a:t> - D</a:t>
            </a:r>
            <a:r>
              <a:rPr lang="en-US" baseline="-25000" dirty="0" err="1" smtClean="0"/>
              <a:t>esaulťs</a:t>
            </a:r>
            <a:r>
              <a:rPr lang="en-US" baseline="-25000" dirty="0" smtClean="0"/>
              <a:t> bandage for 2-3 weeks </a:t>
            </a:r>
            <a:endParaRPr lang="cs-CZ" baseline="-25000" dirty="0" smtClean="0"/>
          </a:p>
          <a:p>
            <a:r>
              <a:rPr lang="en-US" baseline="-25000" dirty="0" smtClean="0"/>
              <a:t>Dislocation involving a complete rupture of the </a:t>
            </a:r>
            <a:r>
              <a:rPr lang="en-US" baseline="-25000" dirty="0" err="1" smtClean="0"/>
              <a:t>acro</a:t>
            </a:r>
            <a:r>
              <a:rPr lang="cs-CZ" baseline="-25000" dirty="0" smtClean="0"/>
              <a:t>m</a:t>
            </a:r>
            <a:r>
              <a:rPr lang="en-US" baseline="-25000" dirty="0" err="1" smtClean="0"/>
              <a:t>ioclavicular</a:t>
            </a:r>
            <a:r>
              <a:rPr lang="en-US" baseline="-25000" dirty="0" smtClean="0"/>
              <a:t> and </a:t>
            </a:r>
            <a:r>
              <a:rPr lang="en-US" baseline="-25000" dirty="0" err="1" smtClean="0"/>
              <a:t>coracoacromial</a:t>
            </a:r>
            <a:r>
              <a:rPr lang="en-US" baseline="-25000" dirty="0" smtClean="0"/>
              <a:t> ligaments is treated operatively</a:t>
            </a:r>
            <a:endParaRPr lang="cs-CZ" baseline="-25000" dirty="0" smtClean="0"/>
          </a:p>
          <a:p>
            <a:r>
              <a:rPr lang="en-US" baseline="-25000" dirty="0" smtClean="0"/>
              <a:t>During immobilization, physical therapy focuses on the surrounding segments - the cervical and thoracic spin</a:t>
            </a:r>
            <a:r>
              <a:rPr lang="cs-CZ" baseline="-25000" dirty="0" smtClean="0"/>
              <a:t>e</a:t>
            </a:r>
            <a:r>
              <a:rPr lang="en-US" baseline="-25000" dirty="0" smtClean="0"/>
              <a:t>, wrist and hand</a:t>
            </a:r>
            <a:r>
              <a:rPr lang="cs-CZ" baseline="-25000" dirty="0" smtClean="0"/>
              <a:t>, </a:t>
            </a:r>
            <a:r>
              <a:rPr lang="cs-CZ" baseline="-25000" dirty="0" err="1" smtClean="0"/>
              <a:t>isometric</a:t>
            </a:r>
            <a:r>
              <a:rPr lang="cs-CZ" baseline="-25000" dirty="0" smtClean="0"/>
              <a:t> </a:t>
            </a:r>
            <a:r>
              <a:rPr lang="cs-CZ" baseline="-25000" dirty="0" err="1" smtClean="0"/>
              <a:t>and</a:t>
            </a:r>
            <a:r>
              <a:rPr lang="cs-CZ" baseline="-25000" dirty="0" smtClean="0"/>
              <a:t> </a:t>
            </a:r>
            <a:r>
              <a:rPr lang="cs-CZ" baseline="-25000" dirty="0" err="1" smtClean="0"/>
              <a:t>stabilization</a:t>
            </a:r>
            <a:r>
              <a:rPr lang="cs-CZ" baseline="-25000" dirty="0" smtClean="0"/>
              <a:t> </a:t>
            </a:r>
            <a:r>
              <a:rPr lang="cs-CZ" baseline="-25000" dirty="0" err="1" smtClean="0"/>
              <a:t>exercises</a:t>
            </a:r>
            <a:endParaRPr lang="cs-CZ" baseline="-25000" dirty="0" smtClean="0"/>
          </a:p>
          <a:p>
            <a:r>
              <a:rPr lang="en-US" baseline="-25000" dirty="0" smtClean="0"/>
              <a:t>In 2 weeks, active exercise to pain is implemented</a:t>
            </a:r>
            <a:r>
              <a:rPr lang="cs-CZ" baseline="-25000" dirty="0" smtClean="0"/>
              <a:t>,</a:t>
            </a:r>
            <a:r>
              <a:rPr lang="en-US" baseline="-25000" dirty="0" smtClean="0"/>
              <a:t> </a:t>
            </a:r>
            <a:r>
              <a:rPr lang="cs-CZ" baseline="-25000" dirty="0" smtClean="0"/>
              <a:t>c</a:t>
            </a:r>
            <a:r>
              <a:rPr lang="en-US" baseline="-25000" dirty="0" err="1" smtClean="0"/>
              <a:t>losed</a:t>
            </a:r>
            <a:r>
              <a:rPr lang="en-US" baseline="-25000" dirty="0" smtClean="0"/>
              <a:t> kinetic chain</a:t>
            </a:r>
            <a:r>
              <a:rPr lang="cs-CZ" baseline="-25000" dirty="0" smtClean="0"/>
              <a:t> </a:t>
            </a:r>
            <a:r>
              <a:rPr lang="cs-CZ" baseline="-25000" dirty="0" err="1" smtClean="0"/>
              <a:t>exercise</a:t>
            </a:r>
            <a:endParaRPr lang="en-US" dirty="0" smtClean="0"/>
          </a:p>
          <a:p>
            <a:endParaRPr lang="cs-CZ" baseline="-25000" dirty="0" smtClean="0"/>
          </a:p>
          <a:p>
            <a:endParaRPr lang="cs-CZ" baseline="-25000" dirty="0" smtClean="0"/>
          </a:p>
          <a:p>
            <a:endParaRPr lang="en-US" dirty="0" smtClean="0"/>
          </a:p>
          <a:p>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Sternoclavicular</a:t>
            </a:r>
            <a:r>
              <a:rPr lang="cs-CZ" sz="3600" b="1" dirty="0" smtClean="0"/>
              <a:t> </a:t>
            </a:r>
            <a:r>
              <a:rPr lang="cs-CZ" sz="3600" b="1" dirty="0" err="1" smtClean="0"/>
              <a:t>Dislocation</a:t>
            </a:r>
            <a:endParaRPr lang="cs-CZ" sz="3600" b="1" dirty="0"/>
          </a:p>
        </p:txBody>
      </p:sp>
      <p:sp>
        <p:nvSpPr>
          <p:cNvPr id="3" name="Zástupný symbol pro obsah 2"/>
          <p:cNvSpPr>
            <a:spLocks noGrp="1"/>
          </p:cNvSpPr>
          <p:nvPr>
            <p:ph idx="1"/>
          </p:nvPr>
        </p:nvSpPr>
        <p:spPr/>
        <p:txBody>
          <a:bodyPr/>
          <a:lstStyle/>
          <a:p>
            <a:r>
              <a:rPr lang="en-US" baseline="-25000" dirty="0" smtClean="0"/>
              <a:t>A </a:t>
            </a:r>
            <a:r>
              <a:rPr lang="en-US" baseline="-25000" dirty="0" err="1" smtClean="0"/>
              <a:t>sternoclavicular</a:t>
            </a:r>
            <a:r>
              <a:rPr lang="en-US" baseline="-25000" dirty="0" smtClean="0"/>
              <a:t> (SC) joint dislocation most often occurs by falling on the shoulder. With a fall on the anterior shoulder, an anterior dislocation of the me- dial </a:t>
            </a:r>
            <a:r>
              <a:rPr lang="en-US" baseline="-25000" dirty="0" err="1" smtClean="0"/>
              <a:t>clavicular</a:t>
            </a:r>
            <a:r>
              <a:rPr lang="en-US" baseline="-25000" dirty="0" smtClean="0"/>
              <a:t> end occurs</a:t>
            </a:r>
            <a:endParaRPr lang="cs-CZ" baseline="-25000" dirty="0" smtClean="0"/>
          </a:p>
          <a:p>
            <a:r>
              <a:rPr lang="en-US" baseline="-25000" dirty="0" smtClean="0"/>
              <a:t>With a fall on the posterior side of the shoulder, a posterior dislocation of the me- dial end of the clavicle occurs; however, it is rare</a:t>
            </a:r>
            <a:endParaRPr lang="cs-CZ" baseline="-25000" dirty="0" smtClean="0"/>
          </a:p>
          <a:p>
            <a:r>
              <a:rPr lang="cs-CZ" baseline="-25000" dirty="0" err="1" smtClean="0"/>
              <a:t>Treatment</a:t>
            </a:r>
            <a:r>
              <a:rPr lang="cs-CZ" baseline="-25000" dirty="0" smtClean="0"/>
              <a:t> - 2-3 </a:t>
            </a:r>
            <a:r>
              <a:rPr lang="cs-CZ" baseline="-25000" dirty="0" err="1" smtClean="0"/>
              <a:t>weeks</a:t>
            </a:r>
            <a:r>
              <a:rPr lang="cs-CZ" baseline="-25000" dirty="0" smtClean="0"/>
              <a:t> </a:t>
            </a:r>
            <a:r>
              <a:rPr lang="cs-CZ" baseline="-25000" dirty="0" err="1" smtClean="0"/>
              <a:t>immobilization</a:t>
            </a:r>
            <a:r>
              <a:rPr lang="cs-CZ" baseline="-25000" dirty="0" smtClean="0"/>
              <a:t> by D</a:t>
            </a:r>
            <a:r>
              <a:rPr lang="en-US" baseline="-25000" dirty="0" err="1" smtClean="0"/>
              <a:t>esaulťs</a:t>
            </a:r>
            <a:r>
              <a:rPr lang="en-US" baseline="-25000" dirty="0" smtClean="0"/>
              <a:t> bandage </a:t>
            </a:r>
            <a:endParaRPr lang="cs-CZ" baseline="-25000" dirty="0" smtClean="0"/>
          </a:p>
          <a:p>
            <a:r>
              <a:rPr lang="cs-CZ" baseline="-25000" dirty="0" err="1" smtClean="0"/>
              <a:t>Rehabilitation</a:t>
            </a:r>
            <a:r>
              <a:rPr lang="cs-CZ" baseline="-25000" dirty="0" smtClean="0"/>
              <a:t> - d</a:t>
            </a:r>
            <a:r>
              <a:rPr lang="en-US" baseline="-25000" dirty="0" err="1" smtClean="0"/>
              <a:t>uring</a:t>
            </a:r>
            <a:r>
              <a:rPr lang="en-US" baseline="-25000" dirty="0" smtClean="0"/>
              <a:t> immobilization, physical therapy focuses on the surrounding segments - the cervical and thoracic spin</a:t>
            </a:r>
            <a:r>
              <a:rPr lang="cs-CZ" baseline="-25000" dirty="0" smtClean="0"/>
              <a:t>e</a:t>
            </a:r>
            <a:r>
              <a:rPr lang="en-US" baseline="-25000" dirty="0" smtClean="0"/>
              <a:t>, wrist and hand</a:t>
            </a:r>
            <a:r>
              <a:rPr lang="cs-CZ" baseline="-25000" dirty="0" smtClean="0"/>
              <a:t>, </a:t>
            </a:r>
            <a:r>
              <a:rPr lang="cs-CZ" baseline="-25000" dirty="0" err="1" smtClean="0"/>
              <a:t>isometric</a:t>
            </a:r>
            <a:r>
              <a:rPr lang="cs-CZ" baseline="-25000" dirty="0" smtClean="0"/>
              <a:t> </a:t>
            </a:r>
            <a:r>
              <a:rPr lang="cs-CZ" baseline="-25000" dirty="0" err="1" smtClean="0"/>
              <a:t>and</a:t>
            </a:r>
            <a:r>
              <a:rPr lang="cs-CZ" baseline="-25000" dirty="0" smtClean="0"/>
              <a:t> </a:t>
            </a:r>
            <a:r>
              <a:rPr lang="cs-CZ" baseline="-25000" dirty="0" err="1" smtClean="0"/>
              <a:t>stabilization</a:t>
            </a:r>
            <a:r>
              <a:rPr lang="cs-CZ" baseline="-25000" dirty="0" smtClean="0"/>
              <a:t> </a:t>
            </a:r>
            <a:r>
              <a:rPr lang="cs-CZ" baseline="-25000" dirty="0" err="1" smtClean="0"/>
              <a:t>exercises</a:t>
            </a:r>
            <a:endParaRPr lang="cs-CZ" baseline="-25000" dirty="0" smtClean="0"/>
          </a:p>
          <a:p>
            <a:r>
              <a:rPr lang="en-US" baseline="-25000" dirty="0" smtClean="0"/>
              <a:t>In 2 weeks, active exercise to pain is implemented</a:t>
            </a:r>
            <a:r>
              <a:rPr lang="cs-CZ" baseline="-25000" dirty="0" smtClean="0"/>
              <a:t>,</a:t>
            </a:r>
            <a:r>
              <a:rPr lang="en-US" baseline="-25000" dirty="0" smtClean="0"/>
              <a:t> </a:t>
            </a:r>
            <a:r>
              <a:rPr lang="cs-CZ" baseline="-25000" dirty="0" smtClean="0"/>
              <a:t>c</a:t>
            </a:r>
            <a:r>
              <a:rPr lang="en-US" baseline="-25000" dirty="0" err="1" smtClean="0"/>
              <a:t>losed</a:t>
            </a:r>
            <a:r>
              <a:rPr lang="en-US" baseline="-25000" dirty="0" smtClean="0"/>
              <a:t> kinetic chain</a:t>
            </a:r>
            <a:r>
              <a:rPr lang="cs-CZ" baseline="-25000" dirty="0" smtClean="0"/>
              <a:t> </a:t>
            </a:r>
            <a:r>
              <a:rPr lang="cs-CZ" baseline="-25000" dirty="0" err="1" smtClean="0"/>
              <a:t>exercise</a:t>
            </a:r>
            <a:endParaRPr lang="cs-CZ" baseline="-25000" dirty="0" smtClean="0"/>
          </a:p>
          <a:p>
            <a:pPr>
              <a:buNone/>
            </a:pPr>
            <a:endParaRPr lang="en-US" dirty="0" smtClean="0"/>
          </a:p>
          <a:p>
            <a:pPr>
              <a:buNone/>
            </a:pPr>
            <a:endParaRPr lang="cs-CZ" baseline="-25000" dirty="0" smtClean="0"/>
          </a:p>
          <a:p>
            <a:endParaRPr lang="cs-CZ" baseline="-25000"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Proximal</a:t>
            </a:r>
            <a:r>
              <a:rPr lang="cs-CZ" sz="3600" b="1" dirty="0" smtClean="0"/>
              <a:t> </a:t>
            </a:r>
            <a:r>
              <a:rPr lang="cs-CZ" sz="3600" b="1" dirty="0" err="1" smtClean="0"/>
              <a:t>Humeral</a:t>
            </a:r>
            <a:r>
              <a:rPr lang="cs-CZ" sz="3600" b="1" dirty="0" smtClean="0"/>
              <a:t> </a:t>
            </a:r>
            <a:r>
              <a:rPr lang="cs-CZ" sz="3600" b="1" dirty="0" err="1" smtClean="0"/>
              <a:t>Fractures</a:t>
            </a:r>
            <a:endParaRPr lang="cs-CZ" sz="3600" b="1" dirty="0"/>
          </a:p>
        </p:txBody>
      </p:sp>
      <p:sp>
        <p:nvSpPr>
          <p:cNvPr id="3" name="Zástupný symbol pro obsah 2"/>
          <p:cNvSpPr>
            <a:spLocks noGrp="1"/>
          </p:cNvSpPr>
          <p:nvPr>
            <p:ph idx="1"/>
          </p:nvPr>
        </p:nvSpPr>
        <p:spPr/>
        <p:txBody>
          <a:bodyPr>
            <a:noAutofit/>
          </a:bodyPr>
          <a:lstStyle/>
          <a:p>
            <a:r>
              <a:rPr lang="en-US" sz="1600" dirty="0" smtClean="0"/>
              <a:t>Proximal </a:t>
            </a:r>
            <a:r>
              <a:rPr lang="en-US" sz="1600" dirty="0" err="1" smtClean="0"/>
              <a:t>humerus</a:t>
            </a:r>
            <a:r>
              <a:rPr lang="en-US" sz="1600" dirty="0" smtClean="0"/>
              <a:t> fractures are the third most common fracture type in individuals older than 65 years, after distal radius and proximal femur fractures</a:t>
            </a:r>
            <a:endParaRPr lang="cs-CZ" sz="1600" dirty="0" smtClean="0"/>
          </a:p>
          <a:p>
            <a:r>
              <a:rPr lang="cs-CZ" sz="1600" dirty="0" smtClean="0"/>
              <a:t>M</a:t>
            </a:r>
            <a:r>
              <a:rPr lang="en-US" sz="1600" dirty="0" err="1" smtClean="0"/>
              <a:t>inimally</a:t>
            </a:r>
            <a:r>
              <a:rPr lang="en-US" sz="1600" dirty="0" smtClean="0"/>
              <a:t> displaced or </a:t>
            </a:r>
            <a:r>
              <a:rPr lang="en-US" sz="1600" dirty="0" err="1" smtClean="0"/>
              <a:t>nondisplaced</a:t>
            </a:r>
            <a:r>
              <a:rPr lang="cs-CZ" sz="1600" dirty="0" smtClean="0"/>
              <a:t> </a:t>
            </a:r>
            <a:r>
              <a:rPr lang="cs-CZ" sz="1600" dirty="0" err="1" smtClean="0"/>
              <a:t>fractures</a:t>
            </a:r>
            <a:r>
              <a:rPr lang="en-US" sz="1600" dirty="0" smtClean="0"/>
              <a:t> </a:t>
            </a:r>
            <a:r>
              <a:rPr lang="cs-CZ" sz="1600" dirty="0" smtClean="0"/>
              <a:t>are </a:t>
            </a:r>
            <a:r>
              <a:rPr lang="cs-CZ" sz="1600" dirty="0" err="1" smtClean="0"/>
              <a:t>treated</a:t>
            </a:r>
            <a:r>
              <a:rPr lang="en-US" sz="1600" dirty="0" smtClean="0"/>
              <a:t> conservatively with immobilization and early motion</a:t>
            </a:r>
            <a:endParaRPr lang="cs-CZ" sz="1600" dirty="0" smtClean="0"/>
          </a:p>
          <a:p>
            <a:r>
              <a:rPr lang="en-US" sz="1600" dirty="0" smtClean="0"/>
              <a:t>15% to 20% are displaced </a:t>
            </a:r>
            <a:r>
              <a:rPr lang="cs-CZ" sz="1600" dirty="0" err="1" smtClean="0"/>
              <a:t>and</a:t>
            </a:r>
            <a:r>
              <a:rPr lang="cs-CZ" sz="1600" dirty="0" smtClean="0"/>
              <a:t> </a:t>
            </a:r>
            <a:r>
              <a:rPr lang="cs-CZ" sz="1600" dirty="0" err="1" smtClean="0"/>
              <a:t>treated</a:t>
            </a:r>
            <a:r>
              <a:rPr lang="cs-CZ" sz="1600" dirty="0" smtClean="0"/>
              <a:t> </a:t>
            </a:r>
            <a:r>
              <a:rPr lang="cs-CZ" sz="1600" dirty="0" err="1" smtClean="0"/>
              <a:t>operatively</a:t>
            </a:r>
            <a:endParaRPr lang="cs-CZ" sz="1600" dirty="0" smtClean="0"/>
          </a:p>
          <a:p>
            <a:r>
              <a:rPr lang="en-US" sz="1600" dirty="0" smtClean="0"/>
              <a:t>The </a:t>
            </a:r>
            <a:r>
              <a:rPr lang="en-US" sz="1600" dirty="0" err="1" smtClean="0"/>
              <a:t>Neer</a:t>
            </a:r>
            <a:r>
              <a:rPr lang="en-US" sz="1600" dirty="0" smtClean="0"/>
              <a:t> classification system includes 4 segments - I, II, III, and IV - and also rates displacement and vascular isolation</a:t>
            </a:r>
            <a:endParaRPr lang="cs-CZ" sz="1600" dirty="0" smtClean="0"/>
          </a:p>
          <a:p>
            <a:r>
              <a:rPr lang="en-US" sz="1600" dirty="0" smtClean="0"/>
              <a:t>The 4 segments are as follows:</a:t>
            </a:r>
          </a:p>
          <a:p>
            <a:pPr>
              <a:buNone/>
            </a:pPr>
            <a:r>
              <a:rPr lang="cs-CZ" sz="1600" dirty="0" smtClean="0"/>
              <a:t>	- </a:t>
            </a:r>
            <a:r>
              <a:rPr lang="en-US" sz="1600" dirty="0" smtClean="0"/>
              <a:t>greater </a:t>
            </a:r>
            <a:r>
              <a:rPr lang="en-US" sz="1600" dirty="0" err="1" smtClean="0"/>
              <a:t>tuberosity</a:t>
            </a:r>
            <a:endParaRPr lang="en-US" sz="1600" dirty="0" smtClean="0"/>
          </a:p>
          <a:p>
            <a:pPr>
              <a:buNone/>
            </a:pPr>
            <a:r>
              <a:rPr lang="cs-CZ" sz="1600" dirty="0" smtClean="0"/>
              <a:t>	- </a:t>
            </a:r>
            <a:r>
              <a:rPr lang="en-US" sz="1600" dirty="0" smtClean="0"/>
              <a:t>lesser </a:t>
            </a:r>
            <a:r>
              <a:rPr lang="en-US" sz="1600" dirty="0" err="1" smtClean="0"/>
              <a:t>tuberosity</a:t>
            </a:r>
            <a:endParaRPr lang="en-US" sz="1600" dirty="0" smtClean="0"/>
          </a:p>
          <a:p>
            <a:pPr>
              <a:buNone/>
            </a:pPr>
            <a:r>
              <a:rPr lang="cs-CZ" sz="1600" dirty="0" smtClean="0"/>
              <a:t>	- </a:t>
            </a:r>
            <a:r>
              <a:rPr lang="en-US" sz="1600" dirty="0" smtClean="0"/>
              <a:t>humeral head</a:t>
            </a:r>
          </a:p>
          <a:p>
            <a:pPr>
              <a:buNone/>
            </a:pPr>
            <a:r>
              <a:rPr lang="cs-CZ" sz="1600" dirty="0" smtClean="0"/>
              <a:t>	- </a:t>
            </a:r>
            <a:r>
              <a:rPr lang="en-US" sz="1600" dirty="0" smtClean="0"/>
              <a:t>shaft</a:t>
            </a:r>
          </a:p>
          <a:p>
            <a:r>
              <a:rPr lang="en-US" sz="1600" dirty="0" smtClean="0"/>
              <a:t>Two-part fractures involve any of the 4 parts and include 1 fragment that is displaced</a:t>
            </a:r>
            <a:endParaRPr lang="cs-CZ" sz="1600" dirty="0" smtClean="0"/>
          </a:p>
          <a:p>
            <a:r>
              <a:rPr lang="en-US" sz="1600" dirty="0" smtClean="0"/>
              <a:t>Three-part fractures include a displaced fracture of the surgical neck in addition to either a displaced greater </a:t>
            </a:r>
            <a:r>
              <a:rPr lang="en-US" sz="1600" dirty="0" err="1" smtClean="0"/>
              <a:t>tuberosity</a:t>
            </a:r>
            <a:r>
              <a:rPr lang="en-US" sz="1600" dirty="0" smtClean="0"/>
              <a:t> or lesser </a:t>
            </a:r>
            <a:r>
              <a:rPr lang="en-US" sz="1600" dirty="0" err="1" smtClean="0"/>
              <a:t>tuberosity</a:t>
            </a:r>
            <a:r>
              <a:rPr lang="en-US" sz="1600" dirty="0" smtClean="0"/>
              <a:t> fracture</a:t>
            </a:r>
            <a:endParaRPr lang="cs-CZ" sz="1600" dirty="0" smtClean="0"/>
          </a:p>
          <a:p>
            <a:r>
              <a:rPr lang="en-US" sz="1600" dirty="0" smtClean="0"/>
              <a:t>Four-part fractures include displaced fractures of the surgical neck and both </a:t>
            </a:r>
            <a:r>
              <a:rPr lang="en-US" sz="1600" dirty="0" err="1" smtClean="0"/>
              <a:t>tuberosities</a:t>
            </a:r>
            <a:r>
              <a:rPr lang="en-US" sz="1600" dirty="0" smtClean="0"/>
              <a:t>. </a:t>
            </a:r>
            <a:endParaRPr lang="cs-CZ"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76672"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339752" y="819538"/>
            <a:ext cx="4649498" cy="603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n-US" dirty="0" smtClean="0"/>
              <a:t>Symptoms </a:t>
            </a:r>
          </a:p>
          <a:p>
            <a:pPr lvl="1"/>
            <a:r>
              <a:rPr lang="en-US" dirty="0" smtClean="0"/>
              <a:t>pain and swelling</a:t>
            </a:r>
          </a:p>
          <a:p>
            <a:pPr lvl="1"/>
            <a:r>
              <a:rPr lang="en-US" dirty="0" smtClean="0"/>
              <a:t>decreased motion</a:t>
            </a:r>
          </a:p>
          <a:p>
            <a:r>
              <a:rPr lang="en-US" b="1" dirty="0" smtClean="0"/>
              <a:t>Treatment</a:t>
            </a:r>
            <a:endParaRPr lang="cs-CZ" b="1" dirty="0" smtClean="0"/>
          </a:p>
          <a:p>
            <a:r>
              <a:rPr lang="en-US" dirty="0" err="1" smtClean="0"/>
              <a:t>Nonoperative</a:t>
            </a:r>
            <a:r>
              <a:rPr lang="en-US" dirty="0" smtClean="0"/>
              <a:t> </a:t>
            </a:r>
            <a:r>
              <a:rPr lang="cs-CZ" dirty="0" smtClean="0"/>
              <a:t>- </a:t>
            </a:r>
            <a:r>
              <a:rPr lang="en-US" sz="2200" dirty="0" smtClean="0"/>
              <a:t>start early range of motion within 14 days</a:t>
            </a:r>
            <a:endParaRPr lang="en-US" dirty="0" smtClean="0"/>
          </a:p>
          <a:p>
            <a:pPr lvl="1"/>
            <a:r>
              <a:rPr lang="en-US" b="1" dirty="0" smtClean="0"/>
              <a:t>sling immobilization followed by progressive rehab</a:t>
            </a:r>
            <a:r>
              <a:rPr lang="en-US" dirty="0" smtClean="0"/>
              <a:t> </a:t>
            </a:r>
          </a:p>
          <a:p>
            <a:pPr lvl="2"/>
            <a:r>
              <a:rPr lang="en-US" dirty="0" smtClean="0"/>
              <a:t>indications  </a:t>
            </a:r>
          </a:p>
          <a:p>
            <a:pPr lvl="3"/>
            <a:r>
              <a:rPr lang="en-US" dirty="0" smtClean="0"/>
              <a:t>85% of proximal </a:t>
            </a:r>
            <a:r>
              <a:rPr lang="en-US" dirty="0" err="1" smtClean="0"/>
              <a:t>humerus</a:t>
            </a:r>
            <a:r>
              <a:rPr lang="en-US" dirty="0" smtClean="0"/>
              <a:t> fractures are minimally displaced and can be treated </a:t>
            </a:r>
            <a:r>
              <a:rPr lang="en-US" dirty="0" err="1" smtClean="0"/>
              <a:t>nonoperatively</a:t>
            </a:r>
            <a:r>
              <a:rPr lang="en-US" dirty="0" smtClean="0"/>
              <a:t> including </a:t>
            </a:r>
          </a:p>
          <a:p>
            <a:pPr lvl="4"/>
            <a:r>
              <a:rPr lang="en-US" dirty="0" smtClean="0"/>
              <a:t>minimally displaced surgical neck fracture (1-, 2-, and 3-part)</a:t>
            </a:r>
          </a:p>
          <a:p>
            <a:pPr lvl="4"/>
            <a:r>
              <a:rPr lang="en-US" dirty="0" smtClean="0"/>
              <a:t>greater </a:t>
            </a:r>
            <a:r>
              <a:rPr lang="en-US" dirty="0" err="1" smtClean="0"/>
              <a:t>tuberosity</a:t>
            </a:r>
            <a:r>
              <a:rPr lang="en-US" dirty="0" smtClean="0"/>
              <a:t> fracture displaced &lt; 5mm</a:t>
            </a:r>
          </a:p>
          <a:p>
            <a:pPr lvl="4"/>
            <a:r>
              <a:rPr lang="en-US" dirty="0" smtClean="0"/>
              <a:t>fractures in patients who are not surgical candidates</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SHOULDER GIRDLE</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cs-CZ" baseline="-25000" dirty="0" smtClean="0"/>
              <a:t>	</a:t>
            </a:r>
            <a:r>
              <a:rPr lang="cs-CZ" sz="3200" b="1" baseline="-25000" dirty="0" err="1" smtClean="0"/>
              <a:t>Traumatic</a:t>
            </a:r>
            <a:r>
              <a:rPr lang="cs-CZ" sz="3200" b="1" baseline="-25000" dirty="0" smtClean="0"/>
              <a:t> </a:t>
            </a:r>
            <a:r>
              <a:rPr lang="cs-CZ" sz="3200" b="1" baseline="-25000" dirty="0" err="1" smtClean="0"/>
              <a:t>Lesions</a:t>
            </a:r>
            <a:endParaRPr lang="cs-CZ" sz="3200" b="1" baseline="-25000" dirty="0" smtClean="0"/>
          </a:p>
          <a:p>
            <a:pPr>
              <a:buNone/>
            </a:pPr>
            <a:r>
              <a:rPr lang="cs-CZ" sz="3200" b="1" baseline="-25000" dirty="0" smtClean="0"/>
              <a:t>	1) Soft </a:t>
            </a:r>
            <a:r>
              <a:rPr lang="cs-CZ" sz="3200" b="1" baseline="-25000" dirty="0" err="1" smtClean="0"/>
              <a:t>Tissues</a:t>
            </a:r>
            <a:r>
              <a:rPr lang="cs-CZ" sz="3200" b="1" baseline="-25000" dirty="0" smtClean="0"/>
              <a:t> </a:t>
            </a:r>
            <a:r>
              <a:rPr lang="cs-CZ" sz="3200" b="1" baseline="-25000" dirty="0" err="1" smtClean="0"/>
              <a:t>Injuries</a:t>
            </a:r>
            <a:endParaRPr lang="cs-CZ" b="1" dirty="0" smtClean="0"/>
          </a:p>
          <a:p>
            <a:pPr>
              <a:lnSpc>
                <a:spcPct val="160000"/>
              </a:lnSpc>
            </a:pPr>
            <a:r>
              <a:rPr lang="cs-CZ" baseline="-25000" dirty="0" err="1" smtClean="0"/>
              <a:t>Impingement</a:t>
            </a:r>
            <a:r>
              <a:rPr lang="cs-CZ" baseline="-25000" dirty="0" smtClean="0"/>
              <a:t> syndrome</a:t>
            </a:r>
          </a:p>
          <a:p>
            <a:pPr>
              <a:lnSpc>
                <a:spcPct val="160000"/>
              </a:lnSpc>
            </a:pPr>
            <a:r>
              <a:rPr lang="cs-CZ" baseline="-25000" dirty="0" err="1" smtClean="0"/>
              <a:t>Rotator</a:t>
            </a:r>
            <a:r>
              <a:rPr lang="cs-CZ" baseline="-25000" dirty="0" smtClean="0"/>
              <a:t> </a:t>
            </a:r>
            <a:r>
              <a:rPr lang="cs-CZ" baseline="-25000" dirty="0" err="1" smtClean="0"/>
              <a:t>cuff</a:t>
            </a:r>
            <a:r>
              <a:rPr lang="cs-CZ" baseline="-25000" dirty="0" smtClean="0"/>
              <a:t> </a:t>
            </a:r>
            <a:r>
              <a:rPr lang="cs-CZ" baseline="-25000" dirty="0" err="1" smtClean="0"/>
              <a:t>tears</a:t>
            </a:r>
            <a:endParaRPr lang="cs-CZ" baseline="-25000" dirty="0" smtClean="0"/>
          </a:p>
          <a:p>
            <a:pPr>
              <a:lnSpc>
                <a:spcPct val="160000"/>
              </a:lnSpc>
            </a:pPr>
            <a:r>
              <a:rPr lang="cs-CZ" baseline="-25000" dirty="0" smtClean="0"/>
              <a:t>Biceps </a:t>
            </a:r>
            <a:r>
              <a:rPr lang="cs-CZ" baseline="-25000" dirty="0" err="1" smtClean="0"/>
              <a:t>tendon</a:t>
            </a:r>
            <a:r>
              <a:rPr lang="cs-CZ" baseline="-25000" dirty="0" smtClean="0"/>
              <a:t> </a:t>
            </a:r>
            <a:r>
              <a:rPr lang="cs-CZ" baseline="-25000" dirty="0" err="1" smtClean="0"/>
              <a:t>rupture</a:t>
            </a:r>
            <a:endParaRPr lang="cs-CZ" baseline="-25000" dirty="0" smtClean="0"/>
          </a:p>
          <a:p>
            <a:r>
              <a:rPr lang="cs-CZ" baseline="-25000" dirty="0" err="1" smtClean="0"/>
              <a:t>Glenohumeral</a:t>
            </a:r>
            <a:r>
              <a:rPr lang="cs-CZ" baseline="-25000" dirty="0" smtClean="0"/>
              <a:t> </a:t>
            </a:r>
            <a:r>
              <a:rPr lang="cs-CZ" baseline="-25000" dirty="0" err="1" smtClean="0"/>
              <a:t>dislocation</a:t>
            </a:r>
            <a:endParaRPr lang="cs-CZ" dirty="0" smtClean="0"/>
          </a:p>
          <a:p>
            <a:r>
              <a:rPr lang="cs-CZ" baseline="-25000" dirty="0" err="1" smtClean="0"/>
              <a:t>Acromioclavicular</a:t>
            </a:r>
            <a:r>
              <a:rPr lang="cs-CZ" baseline="-25000" dirty="0" smtClean="0"/>
              <a:t> </a:t>
            </a:r>
            <a:r>
              <a:rPr lang="cs-CZ" baseline="-25000" dirty="0" err="1" smtClean="0"/>
              <a:t>dislocation</a:t>
            </a:r>
            <a:endParaRPr lang="cs-CZ" dirty="0" smtClean="0"/>
          </a:p>
          <a:p>
            <a:r>
              <a:rPr lang="cs-CZ" baseline="-25000" dirty="0" err="1" smtClean="0"/>
              <a:t>Sternoclavicular</a:t>
            </a:r>
            <a:r>
              <a:rPr lang="cs-CZ" baseline="-25000" dirty="0" smtClean="0"/>
              <a:t> </a:t>
            </a:r>
            <a:r>
              <a:rPr lang="cs-CZ" baseline="-25000" dirty="0" err="1" smtClean="0"/>
              <a:t>dislocation</a:t>
            </a:r>
            <a:endParaRPr lang="cs-CZ" dirty="0" smtClean="0"/>
          </a:p>
          <a:p>
            <a:pPr>
              <a:buNone/>
            </a:pPr>
            <a:r>
              <a:rPr lang="cs-CZ" baseline="-25000" dirty="0" smtClean="0"/>
              <a:t>	</a:t>
            </a:r>
            <a:r>
              <a:rPr lang="cs-CZ" sz="3200" b="1" baseline="-25000" dirty="0" smtClean="0"/>
              <a:t>2) </a:t>
            </a:r>
            <a:r>
              <a:rPr lang="cs-CZ" sz="3200" b="1" baseline="-25000" dirty="0" err="1" smtClean="0"/>
              <a:t>Proximal</a:t>
            </a:r>
            <a:r>
              <a:rPr lang="cs-CZ" sz="3200" b="1" baseline="-25000" dirty="0" smtClean="0"/>
              <a:t> </a:t>
            </a:r>
            <a:r>
              <a:rPr lang="cs-CZ" sz="3200" b="1" baseline="-25000" dirty="0" err="1" smtClean="0"/>
              <a:t>Humeral</a:t>
            </a:r>
            <a:r>
              <a:rPr lang="cs-CZ" sz="3200" b="1" baseline="-25000" dirty="0" smtClean="0"/>
              <a:t> </a:t>
            </a:r>
            <a:r>
              <a:rPr lang="cs-CZ" sz="3200" b="1" baseline="-25000" dirty="0" err="1" smtClean="0"/>
              <a:t>Fractures</a:t>
            </a:r>
            <a:endParaRPr lang="cs-CZ" b="1" dirty="0" smtClean="0"/>
          </a:p>
          <a:p>
            <a:pPr>
              <a:buNone/>
            </a:pPr>
            <a:r>
              <a:rPr lang="cs-CZ" baseline="-25000" dirty="0" smtClean="0"/>
              <a:t>	</a:t>
            </a:r>
            <a:r>
              <a:rPr lang="cs-CZ" sz="3200" b="1" baseline="-25000" dirty="0" smtClean="0"/>
              <a:t>3) Post-</a:t>
            </a:r>
            <a:r>
              <a:rPr lang="cs-CZ" sz="3200" b="1" baseline="-25000" dirty="0" err="1" smtClean="0"/>
              <a:t>traumatic</a:t>
            </a:r>
            <a:r>
              <a:rPr lang="cs-CZ" sz="3200" b="1" baseline="-25000" dirty="0" smtClean="0"/>
              <a:t> </a:t>
            </a:r>
            <a:r>
              <a:rPr lang="cs-CZ" sz="3200" b="1" baseline="-25000" dirty="0" err="1" smtClean="0"/>
              <a:t>Instability</a:t>
            </a:r>
            <a:r>
              <a:rPr lang="cs-CZ" sz="2800" b="1" dirty="0" smtClean="0"/>
              <a:t> </a:t>
            </a:r>
            <a:r>
              <a:rPr lang="cs-CZ" sz="2000" dirty="0" smtClean="0"/>
              <a:t>(</a:t>
            </a:r>
            <a:r>
              <a:rPr lang="cs-CZ" baseline="-25000" dirty="0" err="1" smtClean="0"/>
              <a:t>Glenohumeral</a:t>
            </a:r>
            <a:r>
              <a:rPr lang="cs-CZ" baseline="-25000" dirty="0" smtClean="0"/>
              <a:t> </a:t>
            </a:r>
            <a:r>
              <a:rPr lang="cs-CZ" baseline="-25000" dirty="0" err="1" smtClean="0"/>
              <a:t>instability</a:t>
            </a:r>
            <a:r>
              <a:rPr lang="cs-CZ" baseline="-25000" dirty="0" smtClean="0"/>
              <a:t>)</a:t>
            </a:r>
            <a:endParaRPr lang="cs-CZ" dirty="0" smtClean="0"/>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idx="1"/>
          </p:nvPr>
        </p:nvSpPr>
        <p:spPr/>
        <p:txBody>
          <a:bodyPr>
            <a:normAutofit fontScale="70000" lnSpcReduction="20000"/>
          </a:bodyPr>
          <a:lstStyle/>
          <a:p>
            <a:r>
              <a:rPr lang="en-US" sz="3100" dirty="0" smtClean="0"/>
              <a:t>Operative </a:t>
            </a:r>
          </a:p>
          <a:p>
            <a:pPr lvl="1"/>
            <a:r>
              <a:rPr lang="en-US" b="1" dirty="0" smtClean="0"/>
              <a:t>CRPP (closed reduction </a:t>
            </a:r>
            <a:r>
              <a:rPr lang="en-US" b="1" dirty="0" err="1" smtClean="0"/>
              <a:t>percutaneous</a:t>
            </a:r>
            <a:r>
              <a:rPr lang="en-US" b="1" dirty="0" smtClean="0"/>
              <a:t> pinning)</a:t>
            </a:r>
            <a:r>
              <a:rPr lang="cs-CZ" b="1" dirty="0" smtClean="0"/>
              <a:t> - </a:t>
            </a:r>
            <a:r>
              <a:rPr lang="en-US" dirty="0" smtClean="0"/>
              <a:t>Simple fracture patterns may be treated by placing metal pins through the skin and into the bone fragments to hold the fragments in position as they heal </a:t>
            </a:r>
          </a:p>
          <a:p>
            <a:pPr lvl="1"/>
            <a:r>
              <a:rPr lang="en-US" b="1" dirty="0" smtClean="0"/>
              <a:t>ORIF</a:t>
            </a:r>
            <a:r>
              <a:rPr lang="en-US" dirty="0" smtClean="0"/>
              <a:t> </a:t>
            </a:r>
            <a:r>
              <a:rPr lang="cs-CZ" dirty="0" smtClean="0"/>
              <a:t>– </a:t>
            </a:r>
            <a:r>
              <a:rPr lang="cs-CZ" dirty="0" err="1" smtClean="0"/>
              <a:t>plates</a:t>
            </a:r>
            <a:endParaRPr lang="en-US" dirty="0" smtClean="0"/>
          </a:p>
          <a:p>
            <a:pPr lvl="1"/>
            <a:r>
              <a:rPr lang="en-US" b="1" dirty="0" err="1" smtClean="0"/>
              <a:t>intramedullary</a:t>
            </a:r>
            <a:r>
              <a:rPr lang="en-US" b="1" dirty="0" smtClean="0"/>
              <a:t> </a:t>
            </a:r>
            <a:r>
              <a:rPr lang="cs-CZ" b="1" dirty="0" err="1" smtClean="0"/>
              <a:t>nails</a:t>
            </a:r>
            <a:r>
              <a:rPr lang="en-US" dirty="0" smtClean="0"/>
              <a:t> </a:t>
            </a:r>
          </a:p>
          <a:p>
            <a:pPr lvl="1"/>
            <a:r>
              <a:rPr lang="en-US" b="1" dirty="0" err="1" smtClean="0"/>
              <a:t>hemiarthroplasty</a:t>
            </a:r>
            <a:r>
              <a:rPr lang="en-US" b="1" dirty="0" smtClean="0"/>
              <a:t> </a:t>
            </a:r>
            <a:r>
              <a:rPr lang="en-US" dirty="0" smtClean="0"/>
              <a:t> </a:t>
            </a:r>
          </a:p>
          <a:p>
            <a:pPr lvl="2"/>
            <a:r>
              <a:rPr lang="en-US" dirty="0" smtClean="0"/>
              <a:t>indications   </a:t>
            </a:r>
          </a:p>
          <a:p>
            <a:pPr lvl="3"/>
            <a:r>
              <a:rPr lang="en-US" dirty="0" smtClean="0"/>
              <a:t>anatomic neck fractures in elderly or those that are severely comminuted</a:t>
            </a:r>
          </a:p>
          <a:p>
            <a:pPr lvl="3"/>
            <a:r>
              <a:rPr lang="en-US" dirty="0" smtClean="0"/>
              <a:t>4-part fractures and fracture-dislocations (3-part if stable internal fixation unachievable)</a:t>
            </a:r>
          </a:p>
          <a:p>
            <a:pPr lvl="3"/>
            <a:r>
              <a:rPr lang="en-US" dirty="0" smtClean="0"/>
              <a:t>rotator cuff compromise</a:t>
            </a:r>
          </a:p>
          <a:p>
            <a:pPr lvl="3"/>
            <a:r>
              <a:rPr lang="en-US" dirty="0" err="1" smtClean="0"/>
              <a:t>glenoid</a:t>
            </a:r>
            <a:r>
              <a:rPr lang="en-US" dirty="0" smtClean="0"/>
              <a:t> surface is intact and healthy</a:t>
            </a:r>
          </a:p>
          <a:p>
            <a:pPr lvl="3"/>
            <a:r>
              <a:rPr lang="en-US" dirty="0" smtClean="0"/>
              <a:t>chronic </a:t>
            </a:r>
            <a:r>
              <a:rPr lang="en-US" dirty="0" err="1" smtClean="0"/>
              <a:t>nonunions</a:t>
            </a:r>
            <a:r>
              <a:rPr lang="en-US" dirty="0" smtClean="0"/>
              <a:t> or </a:t>
            </a:r>
            <a:r>
              <a:rPr lang="en-US" dirty="0" err="1" smtClean="0"/>
              <a:t>malunions</a:t>
            </a:r>
            <a:r>
              <a:rPr lang="en-US" dirty="0" smtClean="0"/>
              <a:t> in the elderly</a:t>
            </a:r>
          </a:p>
          <a:p>
            <a:pPr lvl="3"/>
            <a:r>
              <a:rPr lang="en-US" dirty="0" smtClean="0"/>
              <a:t>head-splitting fractures with incongruity of humeral head</a:t>
            </a:r>
          </a:p>
          <a:p>
            <a:pPr lvl="3"/>
            <a:r>
              <a:rPr lang="en-US" dirty="0" smtClean="0"/>
              <a:t>detachment of </a:t>
            </a:r>
            <a:r>
              <a:rPr lang="en-US" dirty="0" err="1" smtClean="0"/>
              <a:t>articular</a:t>
            </a:r>
            <a:r>
              <a:rPr lang="en-US" dirty="0" smtClean="0"/>
              <a:t> blood supply (most 3- and 4-part </a:t>
            </a:r>
            <a:r>
              <a:rPr lang="en-US" dirty="0" err="1" smtClean="0"/>
              <a:t>fractur</a:t>
            </a:r>
            <a:r>
              <a:rPr lang="cs-CZ" dirty="0" smtClean="0"/>
              <a:t>es)</a:t>
            </a:r>
            <a:endParaRPr lang="en-US" dirty="0" smtClean="0"/>
          </a:p>
          <a:p>
            <a:pPr lvl="1"/>
            <a:r>
              <a:rPr lang="en-US" b="1" dirty="0" smtClean="0"/>
              <a:t>total shoulder </a:t>
            </a:r>
            <a:r>
              <a:rPr lang="en-US" b="1" dirty="0" err="1" smtClean="0"/>
              <a:t>arthroplasty</a:t>
            </a:r>
            <a:r>
              <a:rPr lang="en-US"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39752" y="1124744"/>
            <a:ext cx="4536504" cy="45365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1052736"/>
            <a:ext cx="2952328" cy="295232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47864" y="2564904"/>
            <a:ext cx="2664296" cy="266429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156176" y="3717032"/>
            <a:ext cx="2808312" cy="28083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CRPP</a:t>
            </a:r>
            <a:endParaRPr lang="cs-CZ" dirty="0"/>
          </a:p>
        </p:txBody>
      </p:sp>
      <p:sp>
        <p:nvSpPr>
          <p:cNvPr id="4" name="Zástupný symbol pro text 3"/>
          <p:cNvSpPr>
            <a:spLocks noGrp="1"/>
          </p:cNvSpPr>
          <p:nvPr>
            <p:ph type="body" sz="half" idx="2"/>
          </p:nvPr>
        </p:nvSpPr>
        <p:spPr/>
        <p:txBody>
          <a:bodyPr/>
          <a:lstStyle/>
          <a:p>
            <a:r>
              <a:rPr lang="en-US" sz="1600" dirty="0" smtClean="0"/>
              <a:t>A: two part surgical neck fracture </a:t>
            </a:r>
            <a:endParaRPr lang="cs-CZ" sz="1600" dirty="0" smtClean="0"/>
          </a:p>
          <a:p>
            <a:endParaRPr lang="cs-CZ" sz="1600" dirty="0" smtClean="0"/>
          </a:p>
          <a:p>
            <a:r>
              <a:rPr lang="en-US" sz="1600" dirty="0" smtClean="0"/>
              <a:t>B: after treatment with closed reduction and </a:t>
            </a:r>
            <a:r>
              <a:rPr lang="en-US" sz="1600" dirty="0" err="1" smtClean="0"/>
              <a:t>percutaneous</a:t>
            </a:r>
            <a:r>
              <a:rPr lang="en-US" sz="1600" dirty="0" smtClean="0"/>
              <a:t> pinning</a:t>
            </a:r>
            <a:endParaRPr lang="cs-CZ" sz="1600" dirty="0" smtClean="0"/>
          </a:p>
          <a:p>
            <a:endParaRPr lang="cs-CZ" dirty="0"/>
          </a:p>
        </p:txBody>
      </p:sp>
      <p:pic>
        <p:nvPicPr>
          <p:cNvPr id="5122" name="Picture 2"/>
          <p:cNvPicPr>
            <a:picLocks noGrp="1" noChangeAspect="1" noChangeArrowheads="1"/>
          </p:cNvPicPr>
          <p:nvPr>
            <p:ph type="pic" idx="1"/>
          </p:nvPr>
        </p:nvPicPr>
        <p:blipFill>
          <a:blip r:embed="rId2" cstate="print"/>
          <a:srcRect l="11026" r="11026"/>
          <a:stretch>
            <a:fillRect/>
          </a:stretch>
        </p:blipFill>
        <p:spPr bwMode="auto">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Intermedullary</a:t>
            </a:r>
            <a:r>
              <a:rPr lang="cs-CZ" dirty="0" smtClean="0"/>
              <a:t> </a:t>
            </a:r>
            <a:r>
              <a:rPr lang="cs-CZ" dirty="0" err="1" smtClean="0"/>
              <a:t>nail</a:t>
            </a:r>
            <a:endParaRPr lang="cs-CZ" dirty="0"/>
          </a:p>
        </p:txBody>
      </p:sp>
      <p:sp>
        <p:nvSpPr>
          <p:cNvPr id="3" name="Zástupný symbol pro text 2"/>
          <p:cNvSpPr>
            <a:spLocks noGrp="1"/>
          </p:cNvSpPr>
          <p:nvPr>
            <p:ph type="body" sz="half" idx="2"/>
          </p:nvPr>
        </p:nvSpPr>
        <p:spPr/>
        <p:txBody>
          <a:bodyPr>
            <a:normAutofit/>
          </a:bodyPr>
          <a:lstStyle/>
          <a:p>
            <a:endParaRPr lang="cs-CZ" sz="1600" dirty="0" smtClean="0"/>
          </a:p>
          <a:p>
            <a:r>
              <a:rPr lang="en-US" sz="1600" dirty="0" smtClean="0"/>
              <a:t>A displaced 2-part proximal humeral fracture</a:t>
            </a:r>
            <a:endParaRPr lang="cs-CZ" sz="1600" dirty="0"/>
          </a:p>
        </p:txBody>
      </p:sp>
      <p:pic>
        <p:nvPicPr>
          <p:cNvPr id="6146" name="Picture 2"/>
          <p:cNvPicPr>
            <a:picLocks noGrp="1" noChangeAspect="1" noChangeArrowheads="1"/>
          </p:cNvPicPr>
          <p:nvPr>
            <p:ph type="pic" idx="1"/>
          </p:nvPr>
        </p:nvPicPr>
        <p:blipFill>
          <a:blip r:embed="rId2" cstate="print"/>
          <a:srcRect l="7319" r="7319"/>
          <a:stretch>
            <a:fillRect/>
          </a:stretch>
        </p:blipFill>
        <p:spPr bwMode="auto">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ORIF</a:t>
            </a:r>
            <a:endParaRPr lang="cs-CZ" dirty="0"/>
          </a:p>
        </p:txBody>
      </p:sp>
      <p:sp>
        <p:nvSpPr>
          <p:cNvPr id="3" name="Zástupný symbol pro text 2"/>
          <p:cNvSpPr>
            <a:spLocks noGrp="1"/>
          </p:cNvSpPr>
          <p:nvPr>
            <p:ph type="body" sz="half" idx="2"/>
          </p:nvPr>
        </p:nvSpPr>
        <p:spPr/>
        <p:txBody>
          <a:bodyPr>
            <a:normAutofit/>
          </a:bodyPr>
          <a:lstStyle/>
          <a:p>
            <a:r>
              <a:rPr lang="cs-CZ" sz="1600" dirty="0" err="1" smtClean="0"/>
              <a:t>Internal</a:t>
            </a:r>
            <a:r>
              <a:rPr lang="cs-CZ" sz="1600" dirty="0" smtClean="0"/>
              <a:t> </a:t>
            </a:r>
            <a:r>
              <a:rPr lang="cs-CZ" sz="1600" dirty="0" err="1" smtClean="0"/>
              <a:t>fixation</a:t>
            </a:r>
            <a:r>
              <a:rPr lang="cs-CZ" sz="1600" dirty="0" smtClean="0"/>
              <a:t> by plate</a:t>
            </a:r>
            <a:endParaRPr lang="cs-CZ" sz="1600" dirty="0"/>
          </a:p>
        </p:txBody>
      </p:sp>
      <p:pic>
        <p:nvPicPr>
          <p:cNvPr id="7170" name="Picture 2"/>
          <p:cNvPicPr>
            <a:picLocks noGrp="1" noChangeAspect="1" noChangeArrowheads="1"/>
          </p:cNvPicPr>
          <p:nvPr>
            <p:ph type="pic" idx="1"/>
          </p:nvPr>
        </p:nvPicPr>
        <p:blipFill>
          <a:blip r:embed="rId2" cstate="print"/>
          <a:srcRect t="4507" b="4507"/>
          <a:stretch>
            <a:fillRect/>
          </a:stretch>
        </p:blipFill>
        <p:spPr bwMode="auto">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Hemiarthroplasty</a:t>
            </a:r>
            <a:endParaRPr lang="cs-CZ" dirty="0"/>
          </a:p>
        </p:txBody>
      </p:sp>
      <p:sp>
        <p:nvSpPr>
          <p:cNvPr id="3" name="Zástupný symbol pro text 2"/>
          <p:cNvSpPr>
            <a:spLocks noGrp="1"/>
          </p:cNvSpPr>
          <p:nvPr>
            <p:ph type="body" sz="half" idx="2"/>
          </p:nvPr>
        </p:nvSpPr>
        <p:spPr/>
        <p:txBody>
          <a:bodyPr/>
          <a:lstStyle/>
          <a:p>
            <a:endParaRPr lang="cs-CZ"/>
          </a:p>
        </p:txBody>
      </p:sp>
      <p:pic>
        <p:nvPicPr>
          <p:cNvPr id="8194" name="Picture 2"/>
          <p:cNvPicPr>
            <a:picLocks noGrp="1" noChangeAspect="1" noChangeArrowheads="1"/>
          </p:cNvPicPr>
          <p:nvPr>
            <p:ph type="pic" idx="1"/>
          </p:nvPr>
        </p:nvPicPr>
        <p:blipFill>
          <a:blip r:embed="rId2" cstate="print"/>
          <a:srcRect t="13779" b="13779"/>
          <a:stretch>
            <a:fillRect/>
          </a:stretch>
        </p:blipFill>
        <p:spPr bwMode="auto">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Complications</a:t>
            </a:r>
            <a:endParaRPr lang="cs-CZ" sz="3200" dirty="0"/>
          </a:p>
        </p:txBody>
      </p:sp>
      <p:sp>
        <p:nvSpPr>
          <p:cNvPr id="3" name="Zástupný symbol pro obsah 2"/>
          <p:cNvSpPr>
            <a:spLocks noGrp="1"/>
          </p:cNvSpPr>
          <p:nvPr>
            <p:ph idx="1"/>
          </p:nvPr>
        </p:nvSpPr>
        <p:spPr/>
        <p:txBody>
          <a:bodyPr>
            <a:normAutofit fontScale="85000" lnSpcReduction="10000"/>
          </a:bodyPr>
          <a:lstStyle/>
          <a:p>
            <a:r>
              <a:rPr lang="cs-CZ" dirty="0" smtClean="0"/>
              <a:t>D</a:t>
            </a:r>
            <a:r>
              <a:rPr lang="en-US" dirty="0" err="1" smtClean="0"/>
              <a:t>amage</a:t>
            </a:r>
            <a:r>
              <a:rPr lang="en-US" dirty="0" smtClean="0"/>
              <a:t> to nerves and blood vessels, rare complication of proximal </a:t>
            </a:r>
            <a:r>
              <a:rPr lang="en-US" dirty="0" err="1" smtClean="0"/>
              <a:t>humerus</a:t>
            </a:r>
            <a:r>
              <a:rPr lang="en-US" dirty="0" smtClean="0"/>
              <a:t> fractures</a:t>
            </a:r>
            <a:endParaRPr lang="cs-CZ" dirty="0" smtClean="0"/>
          </a:p>
          <a:p>
            <a:r>
              <a:rPr lang="en-US" dirty="0" smtClean="0"/>
              <a:t>The most dreaded complication of proximal </a:t>
            </a:r>
            <a:r>
              <a:rPr lang="en-US" dirty="0" err="1" smtClean="0"/>
              <a:t>humerus</a:t>
            </a:r>
            <a:r>
              <a:rPr lang="en-US" dirty="0" smtClean="0"/>
              <a:t> fractures is </a:t>
            </a:r>
            <a:r>
              <a:rPr lang="en-US" i="1" dirty="0" err="1" smtClean="0"/>
              <a:t>avascular</a:t>
            </a:r>
            <a:r>
              <a:rPr lang="en-US" i="1" dirty="0" smtClean="0"/>
              <a:t> necrosis</a:t>
            </a:r>
            <a:r>
              <a:rPr lang="en-US" dirty="0" smtClean="0"/>
              <a:t> of the humeral head. This occurs when the fracture damages the blood supply to the humeral head</a:t>
            </a:r>
            <a:endParaRPr lang="cs-CZ" dirty="0" smtClean="0"/>
          </a:p>
          <a:p>
            <a:r>
              <a:rPr lang="en-US" dirty="0" smtClean="0"/>
              <a:t>The most common complication after a proximal </a:t>
            </a:r>
            <a:r>
              <a:rPr lang="en-US" dirty="0" err="1" smtClean="0"/>
              <a:t>humerus</a:t>
            </a:r>
            <a:r>
              <a:rPr lang="en-US" dirty="0" smtClean="0"/>
              <a:t> fracture is a reduced range of motion. This can occur for many reasons including poor alignment of the fracture once it is healed or from weakness in the muscles that move the shoulder. Scar tissue around the shoulder can create restriction to motion</a:t>
            </a:r>
            <a:endParaRPr lang="cs-CZ" dirty="0" smtClean="0"/>
          </a:p>
          <a:p>
            <a:r>
              <a:rPr lang="en-US" dirty="0" smtClean="0"/>
              <a:t>Preventing loss of motion is one of the key reasons physical therapy is recommended as part of the treatment of this fracture. </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smtClean="0"/>
              <a:t>Rehabilitation</a:t>
            </a:r>
            <a:r>
              <a:rPr lang="cs-CZ" dirty="0" smtClean="0"/>
              <a:t> </a:t>
            </a:r>
            <a:endParaRPr lang="cs-CZ" dirty="0"/>
          </a:p>
        </p:txBody>
      </p:sp>
      <p:sp>
        <p:nvSpPr>
          <p:cNvPr id="3" name="Zástupný symbol pro obsah 2"/>
          <p:cNvSpPr>
            <a:spLocks noGrp="1"/>
          </p:cNvSpPr>
          <p:nvPr>
            <p:ph idx="1"/>
          </p:nvPr>
        </p:nvSpPr>
        <p:spPr/>
        <p:txBody>
          <a:bodyPr/>
          <a:lstStyle/>
          <a:p>
            <a:r>
              <a:rPr lang="en-US" dirty="0" smtClean="0"/>
              <a:t>Best results with guided protocols (3-phase programs) </a:t>
            </a:r>
          </a:p>
          <a:p>
            <a:pPr lvl="1"/>
            <a:r>
              <a:rPr lang="en-US" dirty="0" smtClean="0"/>
              <a:t>early passive ROM for first 6 weeks</a:t>
            </a:r>
          </a:p>
          <a:p>
            <a:pPr lvl="1"/>
            <a:r>
              <a:rPr lang="en-US" dirty="0" smtClean="0"/>
              <a:t>active ROM and progressive resistance</a:t>
            </a:r>
          </a:p>
          <a:p>
            <a:pPr lvl="1"/>
            <a:r>
              <a:rPr lang="en-US" dirty="0" smtClean="0"/>
              <a:t>advanced stretching and strengthening program</a:t>
            </a:r>
          </a:p>
          <a:p>
            <a:r>
              <a:rPr lang="en-US" dirty="0" smtClean="0"/>
              <a:t>Prolonged immobilization leads to stiffness</a:t>
            </a:r>
            <a:endParaRPr lang="cs-CZ" dirty="0" smtClean="0"/>
          </a:p>
          <a:p>
            <a:r>
              <a:rPr lang="en-US" dirty="0" smtClean="0"/>
              <a:t>Most proximal </a:t>
            </a:r>
            <a:r>
              <a:rPr lang="en-US" dirty="0" err="1" smtClean="0"/>
              <a:t>humerus</a:t>
            </a:r>
            <a:r>
              <a:rPr lang="en-US" dirty="0" smtClean="0"/>
              <a:t> fractures heal in about three months</a:t>
            </a:r>
            <a:endParaRPr lang="cs-CZ" dirty="0" smtClean="0"/>
          </a:p>
          <a:p>
            <a:r>
              <a:rPr lang="en-US" dirty="0" smtClean="0"/>
              <a:t> </a:t>
            </a:r>
            <a:r>
              <a:rPr lang="cs-CZ" dirty="0" err="1" smtClean="0"/>
              <a:t>Surgical</a:t>
            </a:r>
            <a:r>
              <a:rPr lang="cs-CZ" dirty="0" smtClean="0"/>
              <a:t> </a:t>
            </a:r>
            <a:r>
              <a:rPr lang="cs-CZ" dirty="0" err="1" smtClean="0"/>
              <a:t>treatment</a:t>
            </a:r>
            <a:r>
              <a:rPr lang="cs-CZ" dirty="0" smtClean="0"/>
              <a:t> – </a:t>
            </a:r>
            <a:r>
              <a:rPr lang="cs-CZ" dirty="0" err="1" smtClean="0"/>
              <a:t>rehabilitation</a:t>
            </a:r>
            <a:r>
              <a:rPr lang="cs-CZ" dirty="0" smtClean="0"/>
              <a:t> program </a:t>
            </a:r>
            <a:r>
              <a:rPr lang="cs-CZ" dirty="0" err="1" smtClean="0"/>
              <a:t>depands</a:t>
            </a:r>
            <a:r>
              <a:rPr lang="cs-CZ" dirty="0" smtClean="0"/>
              <a:t> on </a:t>
            </a:r>
            <a:r>
              <a:rPr lang="cs-CZ" dirty="0" err="1" smtClean="0"/>
              <a:t>solidness</a:t>
            </a:r>
            <a:r>
              <a:rPr lang="cs-CZ" dirty="0" smtClean="0"/>
              <a:t> </a:t>
            </a:r>
            <a:r>
              <a:rPr lang="cs-CZ" dirty="0" err="1" smtClean="0"/>
              <a:t>of</a:t>
            </a:r>
            <a:r>
              <a:rPr lang="cs-CZ" dirty="0" smtClean="0"/>
              <a:t> </a:t>
            </a:r>
            <a:r>
              <a:rPr lang="cs-CZ" dirty="0" err="1" smtClean="0"/>
              <a:t>fixation</a:t>
            </a:r>
            <a:r>
              <a:rPr lang="cs-CZ" dirty="0" smtClean="0"/>
              <a:t>  </a:t>
            </a:r>
            <a:endParaRPr lang="en-US" dirty="0" smtClean="0"/>
          </a:p>
          <a:p>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endParaRPr lang="cs-CZ" sz="3200" dirty="0"/>
          </a:p>
        </p:txBody>
      </p:sp>
      <p:sp>
        <p:nvSpPr>
          <p:cNvPr id="3" name="Zástupný symbol pro obsah 2"/>
          <p:cNvSpPr>
            <a:spLocks noGrp="1"/>
          </p:cNvSpPr>
          <p:nvPr>
            <p:ph idx="1"/>
          </p:nvPr>
        </p:nvSpPr>
        <p:spPr/>
        <p:txBody>
          <a:bodyPr/>
          <a:lstStyle/>
          <a:p>
            <a:r>
              <a:rPr lang="en-US" baseline="-25000" dirty="0" smtClean="0"/>
              <a:t>According to </a:t>
            </a:r>
            <a:r>
              <a:rPr lang="en-US" baseline="-25000" dirty="0" err="1" smtClean="0"/>
              <a:t>Bastlova</a:t>
            </a:r>
            <a:r>
              <a:rPr lang="en-US" baseline="-25000" dirty="0" smtClean="0"/>
              <a:t> et al. (2004), the entire course of rehabilitation of proximal humeral fractures is divided into 4 phases:</a:t>
            </a:r>
            <a:endParaRPr lang="en-US" dirty="0" smtClean="0"/>
          </a:p>
          <a:p>
            <a:r>
              <a:rPr lang="en-US" baseline="-25000" dirty="0" err="1" smtClean="0"/>
              <a:t>Subacute</a:t>
            </a:r>
            <a:r>
              <a:rPr lang="en-US" baseline="-25000" dirty="0" smtClean="0"/>
              <a:t> phase rehabilitation - prevention of reflexive and dystrophic changes</a:t>
            </a:r>
            <a:endParaRPr lang="en-US" dirty="0" smtClean="0"/>
          </a:p>
          <a:p>
            <a:r>
              <a:rPr lang="en-US" baseline="-25000" dirty="0" smtClean="0"/>
              <a:t>Mobility restoration in the </a:t>
            </a:r>
            <a:r>
              <a:rPr lang="en-US" baseline="-25000" dirty="0" err="1" smtClean="0"/>
              <a:t>scapulo</a:t>
            </a:r>
            <a:r>
              <a:rPr lang="en-US" baseline="-25000" dirty="0" smtClean="0"/>
              <a:t>-thoracic articulation</a:t>
            </a:r>
            <a:endParaRPr lang="en-US" dirty="0" smtClean="0"/>
          </a:p>
          <a:p>
            <a:r>
              <a:rPr lang="en-US" baseline="-25000" dirty="0" smtClean="0"/>
              <a:t>Neuromuscular stabilization of the </a:t>
            </a:r>
            <a:r>
              <a:rPr lang="en-US" baseline="-25000" dirty="0" err="1" smtClean="0"/>
              <a:t>glenohumeral</a:t>
            </a:r>
            <a:r>
              <a:rPr lang="en-US" baseline="-25000" dirty="0" smtClean="0"/>
              <a:t> joint</a:t>
            </a:r>
            <a:endParaRPr lang="en-US" dirty="0" smtClean="0"/>
          </a:p>
          <a:p>
            <a:r>
              <a:rPr lang="en-US" baseline="-25000" dirty="0" smtClean="0"/>
              <a:t>Rehabilitation of specific motor skills of the shoulder girdle</a:t>
            </a:r>
            <a:endParaRPr lang="en-US" dirty="0" smtClean="0"/>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Impingement</a:t>
            </a:r>
            <a:r>
              <a:rPr lang="cs-CZ" sz="3600" b="1" dirty="0" smtClean="0"/>
              <a:t> Syndrome</a:t>
            </a:r>
            <a:endParaRPr lang="cs-CZ" sz="3600" b="1" dirty="0"/>
          </a:p>
        </p:txBody>
      </p:sp>
      <p:sp>
        <p:nvSpPr>
          <p:cNvPr id="3" name="Zástupný symbol pro obsah 2"/>
          <p:cNvSpPr>
            <a:spLocks noGrp="1"/>
          </p:cNvSpPr>
          <p:nvPr>
            <p:ph idx="1"/>
          </p:nvPr>
        </p:nvSpPr>
        <p:spPr/>
        <p:txBody>
          <a:bodyPr>
            <a:normAutofit lnSpcReduction="10000"/>
          </a:bodyPr>
          <a:lstStyle/>
          <a:p>
            <a:r>
              <a:rPr lang="en-US" baseline="-25000" dirty="0" smtClean="0"/>
              <a:t>The term “impingement” means a “pinch”</a:t>
            </a:r>
            <a:endParaRPr lang="cs-CZ" baseline="-25000" dirty="0" smtClean="0"/>
          </a:p>
          <a:p>
            <a:r>
              <a:rPr lang="cs-CZ" baseline="-25000" dirty="0" smtClean="0"/>
              <a:t>A</a:t>
            </a:r>
            <a:r>
              <a:rPr lang="en-US" baseline="-25000" dirty="0" smtClean="0"/>
              <a:t> pain</a:t>
            </a:r>
            <a:r>
              <a:rPr lang="cs-CZ" baseline="-25000" dirty="0" smtClean="0"/>
              <a:t>f</a:t>
            </a:r>
            <a:r>
              <a:rPr lang="en-US" baseline="-25000" dirty="0" err="1" smtClean="0"/>
              <a:t>ul</a:t>
            </a:r>
            <a:r>
              <a:rPr lang="en-US" baseline="-25000" dirty="0" smtClean="0"/>
              <a:t> compression of soft tissues (</a:t>
            </a:r>
            <a:r>
              <a:rPr lang="en-US" baseline="-25000" dirty="0" err="1" smtClean="0"/>
              <a:t>coracoacromial</a:t>
            </a:r>
            <a:r>
              <a:rPr lang="en-US" baseline="-25000" dirty="0" smtClean="0"/>
              <a:t> ligament, </a:t>
            </a:r>
            <a:r>
              <a:rPr lang="en-US" baseline="-25000" dirty="0" err="1" smtClean="0"/>
              <a:t>supraspinatus</a:t>
            </a:r>
            <a:r>
              <a:rPr lang="en-US" baseline="-25000" dirty="0" smtClean="0"/>
              <a:t> tendon and </a:t>
            </a:r>
            <a:r>
              <a:rPr lang="en-US" baseline="-25000" dirty="0" err="1" smtClean="0"/>
              <a:t>subacromial</a:t>
            </a:r>
            <a:r>
              <a:rPr lang="en-US" baseline="-25000" dirty="0" smtClean="0"/>
              <a:t> bursa) by impinging on the fornix </a:t>
            </a:r>
            <a:r>
              <a:rPr lang="en-US" baseline="-25000" dirty="0" err="1" smtClean="0"/>
              <a:t>humeri</a:t>
            </a:r>
            <a:r>
              <a:rPr lang="en-US" baseline="-25000" dirty="0" smtClean="0"/>
              <a:t> (comprised of the </a:t>
            </a:r>
            <a:r>
              <a:rPr lang="en-US" baseline="-25000" dirty="0" err="1" smtClean="0"/>
              <a:t>acromion</a:t>
            </a:r>
            <a:r>
              <a:rPr lang="en-US" baseline="-25000" dirty="0" smtClean="0"/>
              <a:t> and the </a:t>
            </a:r>
            <a:r>
              <a:rPr lang="en-US" baseline="-25000" dirty="0" err="1" smtClean="0"/>
              <a:t>coracoacromial</a:t>
            </a:r>
            <a:r>
              <a:rPr lang="en-US" baseline="-25000" dirty="0" smtClean="0"/>
              <a:t> ligament) during abduction between 70-120°</a:t>
            </a:r>
            <a:endParaRPr lang="cs-CZ" baseline="-25000" dirty="0" smtClean="0"/>
          </a:p>
          <a:p>
            <a:r>
              <a:rPr lang="en-US" baseline="-25000" dirty="0" smtClean="0"/>
              <a:t>This condition occurs as a result of structural or functional changes in the shoulder girdle </a:t>
            </a:r>
            <a:endParaRPr lang="cs-CZ" baseline="-25000" dirty="0" smtClean="0"/>
          </a:p>
          <a:p>
            <a:r>
              <a:rPr lang="en-US" sz="2800" b="1" baseline="-25000" dirty="0" smtClean="0"/>
              <a:t>Structural causes </a:t>
            </a:r>
            <a:r>
              <a:rPr lang="cs-CZ" baseline="-25000" dirty="0" smtClean="0"/>
              <a:t>-</a:t>
            </a:r>
            <a:r>
              <a:rPr lang="en-US" baseline="-25000" dirty="0" smtClean="0"/>
              <a:t> include changes in the inferior surface of the </a:t>
            </a:r>
            <a:r>
              <a:rPr lang="en-US" baseline="-25000" dirty="0" err="1" smtClean="0"/>
              <a:t>acromion</a:t>
            </a:r>
            <a:r>
              <a:rPr lang="en-US" baseline="-25000" dirty="0" smtClean="0"/>
              <a:t>, anatomical anomalies of bony structures, such as a hooked type </a:t>
            </a:r>
            <a:r>
              <a:rPr lang="en-US" baseline="-25000" dirty="0" err="1" smtClean="0"/>
              <a:t>acromion</a:t>
            </a:r>
            <a:r>
              <a:rPr lang="en-US" baseline="-25000" dirty="0" smtClean="0"/>
              <a:t>, bone spur on the anterior aspect of the </a:t>
            </a:r>
            <a:r>
              <a:rPr lang="en-US" baseline="-25000" dirty="0" err="1" smtClean="0"/>
              <a:t>acromion</a:t>
            </a:r>
            <a:r>
              <a:rPr lang="en-US" baseline="-25000" dirty="0" smtClean="0"/>
              <a:t>, prominent AC articulation, post</a:t>
            </a:r>
            <a:r>
              <a:rPr lang="cs-CZ" baseline="-25000" dirty="0" smtClean="0"/>
              <a:t>-</a:t>
            </a:r>
            <a:r>
              <a:rPr lang="en-US" baseline="-25000" dirty="0" smtClean="0"/>
              <a:t>injury and degenerative changes of the rotator cuff</a:t>
            </a:r>
            <a:endParaRPr lang="cs-CZ" baseline="-25000" dirty="0" smtClean="0"/>
          </a:p>
          <a:p>
            <a:r>
              <a:rPr lang="cs-CZ" sz="2800" b="1" baseline="-25000" dirty="0" err="1" smtClean="0"/>
              <a:t>Functional</a:t>
            </a:r>
            <a:r>
              <a:rPr lang="cs-CZ" sz="2800" b="1" baseline="-25000" dirty="0" smtClean="0"/>
              <a:t> </a:t>
            </a:r>
            <a:r>
              <a:rPr lang="cs-CZ" sz="2800" b="1" baseline="-25000" dirty="0" err="1" smtClean="0"/>
              <a:t>causes</a:t>
            </a:r>
            <a:r>
              <a:rPr lang="cs-CZ" sz="2800" b="1" baseline="-25000" dirty="0" smtClean="0"/>
              <a:t> </a:t>
            </a:r>
            <a:r>
              <a:rPr lang="cs-CZ" baseline="-25000" dirty="0" smtClean="0"/>
              <a:t>- </a:t>
            </a:r>
            <a:r>
              <a:rPr lang="cs-CZ" baseline="-25000" dirty="0" err="1" smtClean="0"/>
              <a:t>include</a:t>
            </a:r>
            <a:r>
              <a:rPr lang="cs-CZ" baseline="-25000" dirty="0" smtClean="0"/>
              <a:t> </a:t>
            </a:r>
            <a:r>
              <a:rPr lang="cs-CZ" baseline="-25000" dirty="0" err="1" smtClean="0"/>
              <a:t>an</a:t>
            </a:r>
            <a:r>
              <a:rPr lang="cs-CZ" baseline="-25000" dirty="0" smtClean="0"/>
              <a:t> </a:t>
            </a:r>
            <a:r>
              <a:rPr lang="cs-CZ" baseline="-25000" dirty="0" err="1" smtClean="0"/>
              <a:t>internally</a:t>
            </a:r>
            <a:r>
              <a:rPr lang="cs-CZ" baseline="-25000" dirty="0" smtClean="0"/>
              <a:t> </a:t>
            </a:r>
            <a:r>
              <a:rPr lang="cs-CZ" baseline="-25000" dirty="0" err="1" smtClean="0"/>
              <a:t>rotated</a:t>
            </a:r>
            <a:r>
              <a:rPr lang="cs-CZ" baseline="-25000" dirty="0" smtClean="0"/>
              <a:t> humerus, </a:t>
            </a:r>
            <a:r>
              <a:rPr lang="cs-CZ" baseline="-25000" dirty="0" err="1" smtClean="0"/>
              <a:t>shoulder</a:t>
            </a:r>
            <a:r>
              <a:rPr lang="cs-CZ" baseline="-25000" dirty="0" smtClean="0"/>
              <a:t> </a:t>
            </a:r>
            <a:r>
              <a:rPr lang="cs-CZ" baseline="-25000" dirty="0" err="1" smtClean="0"/>
              <a:t>protraction</a:t>
            </a:r>
            <a:r>
              <a:rPr lang="cs-CZ" baseline="-25000" dirty="0" smtClean="0"/>
              <a:t> </a:t>
            </a:r>
            <a:r>
              <a:rPr lang="cs-CZ" baseline="-25000" dirty="0" err="1" smtClean="0"/>
              <a:t>with</a:t>
            </a:r>
            <a:r>
              <a:rPr lang="cs-CZ" baseline="-25000" dirty="0" smtClean="0"/>
              <a:t> </a:t>
            </a:r>
            <a:r>
              <a:rPr lang="cs-CZ" baseline="-25000" dirty="0" err="1" smtClean="0"/>
              <a:t>thoracic</a:t>
            </a:r>
            <a:r>
              <a:rPr lang="cs-CZ" baseline="-25000" dirty="0" smtClean="0"/>
              <a:t> </a:t>
            </a:r>
            <a:r>
              <a:rPr lang="cs-CZ" baseline="-25000" dirty="0" err="1" smtClean="0"/>
              <a:t>kyphosis</a:t>
            </a:r>
            <a:r>
              <a:rPr lang="cs-CZ" baseline="-25000" dirty="0" smtClean="0"/>
              <a:t>, </a:t>
            </a:r>
            <a:r>
              <a:rPr lang="cs-CZ" baseline="-25000" dirty="0" err="1" smtClean="0"/>
              <a:t>supraspinatus</a:t>
            </a:r>
            <a:r>
              <a:rPr lang="cs-CZ" baseline="-25000" dirty="0" smtClean="0"/>
              <a:t> </a:t>
            </a:r>
            <a:r>
              <a:rPr lang="cs-CZ" baseline="-25000" dirty="0" err="1" smtClean="0"/>
              <a:t>weakness</a:t>
            </a:r>
            <a:r>
              <a:rPr lang="cs-CZ" baseline="-25000" dirty="0" smtClean="0"/>
              <a:t>, biceps </a:t>
            </a:r>
            <a:r>
              <a:rPr lang="cs-CZ" baseline="-25000" dirty="0" err="1" smtClean="0"/>
              <a:t>brachii</a:t>
            </a:r>
            <a:r>
              <a:rPr lang="cs-CZ" baseline="-25000" dirty="0" smtClean="0"/>
              <a:t> </a:t>
            </a:r>
            <a:r>
              <a:rPr lang="cs-CZ" baseline="-25000" dirty="0" err="1" smtClean="0"/>
              <a:t>spasm</a:t>
            </a:r>
            <a:r>
              <a:rPr lang="cs-CZ" baseline="-25000" dirty="0" smtClean="0"/>
              <a:t> </a:t>
            </a:r>
            <a:r>
              <a:rPr lang="cs-CZ" baseline="-25000" dirty="0" err="1" smtClean="0"/>
              <a:t>and</a:t>
            </a:r>
            <a:r>
              <a:rPr lang="cs-CZ" baseline="-25000" dirty="0" smtClean="0"/>
              <a:t> </a:t>
            </a:r>
            <a:r>
              <a:rPr lang="cs-CZ" baseline="-25000" dirty="0" err="1" smtClean="0"/>
              <a:t>other</a:t>
            </a:r>
            <a:r>
              <a:rPr lang="cs-CZ" baseline="-25000" dirty="0" smtClean="0"/>
              <a:t> </a:t>
            </a:r>
            <a:r>
              <a:rPr lang="cs-CZ" baseline="-25000" dirty="0" err="1" smtClean="0"/>
              <a:t>deficits</a:t>
            </a:r>
            <a:r>
              <a:rPr lang="cs-CZ" baseline="-25000" dirty="0" smtClean="0"/>
              <a:t> in </a:t>
            </a:r>
            <a:r>
              <a:rPr lang="cs-CZ" baseline="-25000" dirty="0" err="1" smtClean="0"/>
              <a:t>muscle</a:t>
            </a:r>
            <a:r>
              <a:rPr lang="cs-CZ" baseline="-25000" dirty="0" smtClean="0"/>
              <a:t> </a:t>
            </a:r>
            <a:r>
              <a:rPr lang="cs-CZ" baseline="-25000" dirty="0" err="1" smtClean="0"/>
              <a:t>coordination</a:t>
            </a:r>
            <a:r>
              <a:rPr lang="cs-CZ" baseline="-25000" dirty="0" smtClean="0"/>
              <a:t> </a:t>
            </a:r>
            <a:r>
              <a:rPr lang="cs-CZ" baseline="-25000" dirty="0" err="1" smtClean="0"/>
              <a:t>between</a:t>
            </a:r>
            <a:r>
              <a:rPr lang="cs-CZ" baseline="-25000" dirty="0" smtClean="0"/>
              <a:t> </a:t>
            </a:r>
            <a:r>
              <a:rPr lang="cs-CZ" baseline="-25000" dirty="0" err="1" smtClean="0"/>
              <a:t>the</a:t>
            </a:r>
            <a:r>
              <a:rPr lang="cs-CZ" baseline="-25000" dirty="0" smtClean="0"/>
              <a:t> </a:t>
            </a:r>
            <a:r>
              <a:rPr lang="cs-CZ" baseline="-25000" dirty="0" err="1" smtClean="0"/>
              <a:t>abductors</a:t>
            </a:r>
            <a:r>
              <a:rPr lang="cs-CZ" baseline="-25000" dirty="0" smtClean="0"/>
              <a:t> </a:t>
            </a:r>
            <a:r>
              <a:rPr lang="cs-CZ" baseline="-25000" dirty="0" err="1" smtClean="0"/>
              <a:t>and</a:t>
            </a:r>
            <a:r>
              <a:rPr lang="cs-CZ" baseline="-25000" dirty="0" smtClean="0"/>
              <a:t> </a:t>
            </a:r>
            <a:r>
              <a:rPr lang="cs-CZ" baseline="-25000" dirty="0" err="1" smtClean="0"/>
              <a:t>external</a:t>
            </a:r>
            <a:r>
              <a:rPr lang="cs-CZ" baseline="-25000" dirty="0" smtClean="0"/>
              <a:t> </a:t>
            </a:r>
            <a:r>
              <a:rPr lang="cs-CZ" baseline="-25000" dirty="0" err="1" smtClean="0"/>
              <a:t>rotators</a:t>
            </a:r>
            <a:r>
              <a:rPr lang="cs-CZ" baseline="-25000" dirty="0" smtClean="0"/>
              <a:t> </a:t>
            </a:r>
            <a:r>
              <a:rPr lang="cs-CZ" baseline="-25000" dirty="0" err="1" smtClean="0"/>
              <a:t>and</a:t>
            </a:r>
            <a:r>
              <a:rPr lang="cs-CZ" baseline="-25000" dirty="0" smtClean="0"/>
              <a:t> </a:t>
            </a:r>
            <a:r>
              <a:rPr lang="cs-CZ" baseline="-25000" dirty="0" err="1" smtClean="0"/>
              <a:t>scapular</a:t>
            </a:r>
            <a:r>
              <a:rPr lang="cs-CZ" baseline="-25000" dirty="0" smtClean="0"/>
              <a:t> </a:t>
            </a:r>
            <a:r>
              <a:rPr lang="cs-CZ" baseline="-25000" dirty="0" err="1" smtClean="0"/>
              <a:t>stabilizers</a:t>
            </a:r>
            <a:r>
              <a:rPr lang="cs-CZ" baseline="-25000" dirty="0" smtClean="0"/>
              <a:t>, </a:t>
            </a:r>
            <a:r>
              <a:rPr lang="cs-CZ" baseline="-25000" dirty="0" err="1" smtClean="0"/>
              <a:t>which</a:t>
            </a:r>
            <a:r>
              <a:rPr lang="cs-CZ" baseline="-25000" dirty="0" smtClean="0"/>
              <a:t> </a:t>
            </a:r>
            <a:r>
              <a:rPr lang="cs-CZ" baseline="-25000" dirty="0" err="1" smtClean="0"/>
              <a:t>results</a:t>
            </a:r>
            <a:r>
              <a:rPr lang="cs-CZ" baseline="-25000" dirty="0" smtClean="0"/>
              <a:t> in </a:t>
            </a:r>
            <a:r>
              <a:rPr lang="cs-CZ" baseline="-25000" dirty="0" err="1" smtClean="0"/>
              <a:t>scapulo</a:t>
            </a:r>
            <a:r>
              <a:rPr lang="cs-CZ" baseline="-25000" dirty="0" smtClean="0"/>
              <a:t>-</a:t>
            </a:r>
            <a:r>
              <a:rPr lang="cs-CZ" baseline="-25000" dirty="0" err="1" smtClean="0"/>
              <a:t>humeral</a:t>
            </a:r>
            <a:r>
              <a:rPr lang="cs-CZ" baseline="-25000" dirty="0" smtClean="0"/>
              <a:t> </a:t>
            </a:r>
            <a:r>
              <a:rPr lang="cs-CZ" baseline="-25000" dirty="0" err="1" smtClean="0"/>
              <a:t>rhythm</a:t>
            </a:r>
            <a:r>
              <a:rPr lang="cs-CZ" baseline="-25000" dirty="0" smtClean="0"/>
              <a:t> </a:t>
            </a:r>
            <a:r>
              <a:rPr lang="cs-CZ" baseline="-25000" dirty="0" err="1" smtClean="0"/>
              <a:t>dysfunction</a:t>
            </a:r>
            <a:r>
              <a:rPr lang="cs-CZ" baseline="-25000" dirty="0" smtClean="0"/>
              <a:t> </a:t>
            </a:r>
            <a:r>
              <a:rPr lang="cs-CZ" baseline="-25000" dirty="0" err="1" smtClean="0"/>
              <a:t>during</a:t>
            </a:r>
            <a:r>
              <a:rPr lang="cs-CZ" baseline="-25000" dirty="0" smtClean="0"/>
              <a:t> </a:t>
            </a:r>
            <a:r>
              <a:rPr lang="cs-CZ" baseline="-25000" dirty="0" err="1" smtClean="0"/>
              <a:t>shoulder</a:t>
            </a:r>
            <a:r>
              <a:rPr lang="cs-CZ" baseline="-25000" dirty="0" smtClean="0"/>
              <a:t> </a:t>
            </a:r>
            <a:r>
              <a:rPr lang="cs-CZ" baseline="-25000" dirty="0" err="1" smtClean="0"/>
              <a:t>abduction</a:t>
            </a:r>
            <a:endParaRPr lang="cs-CZ" baseline="-25000" dirty="0" smtClean="0"/>
          </a:p>
          <a:p>
            <a:pPr>
              <a:buNone/>
            </a:pPr>
            <a:endParaRPr lang="cs-CZ" dirty="0" smtClean="0"/>
          </a:p>
          <a:p>
            <a:endParaRPr lang="en-US" dirty="0" smtClean="0"/>
          </a:p>
          <a:p>
            <a:endParaRPr lang="cs-CZ" baseline="-25000"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Phase</a:t>
            </a:r>
            <a:r>
              <a:rPr lang="cs-CZ" sz="3200" dirty="0" smtClean="0"/>
              <a:t> I</a:t>
            </a:r>
            <a:endParaRPr lang="cs-CZ" sz="3200" dirty="0"/>
          </a:p>
        </p:txBody>
      </p:sp>
      <p:sp>
        <p:nvSpPr>
          <p:cNvPr id="3" name="Zástupný symbol pro obsah 2"/>
          <p:cNvSpPr>
            <a:spLocks noGrp="1"/>
          </p:cNvSpPr>
          <p:nvPr>
            <p:ph idx="1"/>
          </p:nvPr>
        </p:nvSpPr>
        <p:spPr/>
        <p:txBody>
          <a:bodyPr/>
          <a:lstStyle/>
          <a:p>
            <a:r>
              <a:rPr lang="en-US" baseline="-25000" dirty="0" smtClean="0"/>
              <a:t>In simple fractures, phase I begins within a few days after the injury.</a:t>
            </a:r>
            <a:endParaRPr lang="cs-CZ" baseline="-25000" dirty="0" smtClean="0"/>
          </a:p>
          <a:p>
            <a:r>
              <a:rPr lang="en-US" baseline="-25000" dirty="0" smtClean="0"/>
              <a:t>For complex fractures, it begins in the second week </a:t>
            </a:r>
            <a:r>
              <a:rPr lang="en-US" i="1" baseline="-25000" dirty="0" smtClean="0"/>
              <a:t> </a:t>
            </a:r>
            <a:endParaRPr lang="cs-CZ" i="1" baseline="-25000" dirty="0" smtClean="0"/>
          </a:p>
          <a:p>
            <a:r>
              <a:rPr lang="en-US" baseline="-25000" dirty="0" smtClean="0"/>
              <a:t>Treatment focuses on improving cervical and thoracic segmental mobility</a:t>
            </a:r>
            <a:r>
              <a:rPr lang="en-US" i="1" baseline="-25000" dirty="0" smtClean="0"/>
              <a:t>,</a:t>
            </a:r>
            <a:r>
              <a:rPr lang="en-US" baseline="-25000" dirty="0" smtClean="0"/>
              <a:t> their straightening and the optimal alignment of the scapula</a:t>
            </a:r>
            <a:endParaRPr lang="cs-CZ" baseline="-25000" dirty="0" smtClean="0"/>
          </a:p>
          <a:p>
            <a:r>
              <a:rPr lang="cs-CZ" baseline="-25000" dirty="0" err="1" smtClean="0"/>
              <a:t>Active</a:t>
            </a:r>
            <a:r>
              <a:rPr lang="cs-CZ" baseline="-25000" dirty="0" smtClean="0"/>
              <a:t> </a:t>
            </a:r>
            <a:r>
              <a:rPr lang="cs-CZ" baseline="-25000" dirty="0" err="1" smtClean="0"/>
              <a:t>exercise</a:t>
            </a:r>
            <a:r>
              <a:rPr lang="cs-CZ" baseline="-25000" dirty="0" smtClean="0"/>
              <a:t> </a:t>
            </a:r>
            <a:r>
              <a:rPr lang="cs-CZ" baseline="-25000" dirty="0" err="1" smtClean="0"/>
              <a:t>of</a:t>
            </a:r>
            <a:r>
              <a:rPr lang="cs-CZ" baseline="-25000" dirty="0" smtClean="0"/>
              <a:t> </a:t>
            </a:r>
            <a:r>
              <a:rPr lang="cs-CZ" baseline="-25000" dirty="0" err="1" smtClean="0"/>
              <a:t>unaffected</a:t>
            </a:r>
            <a:r>
              <a:rPr lang="cs-CZ" baseline="-25000" dirty="0" smtClean="0"/>
              <a:t> </a:t>
            </a:r>
            <a:r>
              <a:rPr lang="cs-CZ" baseline="-25000" dirty="0" err="1" smtClean="0"/>
              <a:t>segments</a:t>
            </a:r>
            <a:r>
              <a:rPr lang="cs-CZ" baseline="-25000" dirty="0" smtClean="0"/>
              <a:t> – </a:t>
            </a:r>
            <a:r>
              <a:rPr lang="cs-CZ" baseline="-25000" dirty="0" err="1" smtClean="0"/>
              <a:t>elbow</a:t>
            </a:r>
            <a:r>
              <a:rPr lang="cs-CZ" baseline="-25000" dirty="0" smtClean="0"/>
              <a:t>, </a:t>
            </a:r>
            <a:r>
              <a:rPr lang="cs-CZ" baseline="-25000" dirty="0" err="1" smtClean="0"/>
              <a:t>wrist</a:t>
            </a:r>
            <a:r>
              <a:rPr lang="cs-CZ" baseline="-25000" dirty="0" smtClean="0"/>
              <a:t>, </a:t>
            </a:r>
            <a:r>
              <a:rPr lang="cs-CZ" baseline="-25000" dirty="0" err="1" smtClean="0"/>
              <a:t>fingers</a:t>
            </a:r>
            <a:endParaRPr lang="cs-CZ" baseline="-25000" dirty="0" smtClean="0"/>
          </a:p>
          <a:p>
            <a:endParaRPr lang="en-US" i="1" dirty="0" smtClean="0"/>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Phase</a:t>
            </a:r>
            <a:r>
              <a:rPr lang="cs-CZ" sz="3200" dirty="0" smtClean="0"/>
              <a:t> II</a:t>
            </a:r>
            <a:endParaRPr lang="cs-CZ" sz="3200" dirty="0"/>
          </a:p>
        </p:txBody>
      </p:sp>
      <p:sp>
        <p:nvSpPr>
          <p:cNvPr id="3" name="Zástupný symbol pro obsah 2"/>
          <p:cNvSpPr>
            <a:spLocks noGrp="1"/>
          </p:cNvSpPr>
          <p:nvPr>
            <p:ph idx="1"/>
          </p:nvPr>
        </p:nvSpPr>
        <p:spPr/>
        <p:txBody>
          <a:bodyPr/>
          <a:lstStyle/>
          <a:p>
            <a:r>
              <a:rPr lang="cs-CZ" baseline="-25000" dirty="0" smtClean="0"/>
              <a:t>G</a:t>
            </a:r>
            <a:r>
              <a:rPr lang="en-US" baseline="-25000" dirty="0" err="1" smtClean="0"/>
              <a:t>radual</a:t>
            </a:r>
            <a:r>
              <a:rPr lang="en-US" baseline="-25000" dirty="0" smtClean="0"/>
              <a:t> discontinuation of immobilization</a:t>
            </a:r>
            <a:endParaRPr lang="cs-CZ" baseline="-25000" dirty="0" smtClean="0"/>
          </a:p>
          <a:p>
            <a:r>
              <a:rPr lang="cs-CZ" baseline="-25000" dirty="0" smtClean="0"/>
              <a:t>M</a:t>
            </a:r>
            <a:r>
              <a:rPr lang="en-US" baseline="-25000" dirty="0" err="1" smtClean="0"/>
              <a:t>anual</a:t>
            </a:r>
            <a:r>
              <a:rPr lang="en-US" baseline="-25000" dirty="0" smtClean="0"/>
              <a:t> therapy </a:t>
            </a:r>
            <a:r>
              <a:rPr lang="cs-CZ" baseline="-25000" dirty="0" smtClean="0"/>
              <a:t>- r</a:t>
            </a:r>
            <a:r>
              <a:rPr lang="en-US" baseline="-25000" dirty="0" err="1" smtClean="0"/>
              <a:t>estoration</a:t>
            </a:r>
            <a:r>
              <a:rPr lang="en-US" baseline="-25000" dirty="0" smtClean="0"/>
              <a:t> of correct function of the scapula and its surrounding muscles. These include the tendons and </a:t>
            </a:r>
            <a:r>
              <a:rPr lang="en-US" baseline="-25000" dirty="0" err="1" smtClean="0"/>
              <a:t>tendinous</a:t>
            </a:r>
            <a:r>
              <a:rPr lang="en-US" baseline="-25000" dirty="0" smtClean="0"/>
              <a:t> structures of the muscles surrounding the lower scapular angle (medially and dorsally the </a:t>
            </a:r>
            <a:r>
              <a:rPr lang="en-US" baseline="-25000" dirty="0" err="1" smtClean="0"/>
              <a:t>rhom</a:t>
            </a:r>
            <a:r>
              <a:rPr lang="en-US" baseline="-25000" dirty="0" smtClean="0"/>
              <a:t>- </a:t>
            </a:r>
            <a:r>
              <a:rPr lang="en-US" baseline="-25000" dirty="0" err="1" smtClean="0"/>
              <a:t>boid</a:t>
            </a:r>
            <a:r>
              <a:rPr lang="en-US" baseline="-25000" dirty="0" smtClean="0"/>
              <a:t> major and the </a:t>
            </a:r>
            <a:r>
              <a:rPr lang="en-US" baseline="-25000" dirty="0" err="1" smtClean="0"/>
              <a:t>teres</a:t>
            </a:r>
            <a:r>
              <a:rPr lang="en-US" baseline="-25000" dirty="0" smtClean="0"/>
              <a:t> major; medially and ventrally the </a:t>
            </a:r>
            <a:r>
              <a:rPr lang="en-US" baseline="-25000" dirty="0" err="1" smtClean="0"/>
              <a:t>serratus</a:t>
            </a:r>
            <a:r>
              <a:rPr lang="en-US" baseline="-25000" dirty="0" smtClean="0"/>
              <a:t> anterior and laterally the </a:t>
            </a:r>
            <a:r>
              <a:rPr lang="en-US" baseline="-25000" dirty="0" err="1" smtClean="0"/>
              <a:t>teres</a:t>
            </a:r>
            <a:r>
              <a:rPr lang="en-US" baseline="-25000" dirty="0" smtClean="0"/>
              <a:t> major)</a:t>
            </a:r>
            <a:endParaRPr lang="cs-CZ" baseline="-25000" dirty="0" smtClean="0"/>
          </a:p>
          <a:p>
            <a:r>
              <a:rPr lang="cs-CZ" baseline="-25000" dirty="0" smtClean="0"/>
              <a:t>S</a:t>
            </a:r>
            <a:r>
              <a:rPr lang="en-US" baseline="-25000" dirty="0" smtClean="0"/>
              <a:t>oft tissue mobilization of muscles </a:t>
            </a:r>
            <a:r>
              <a:rPr lang="en-US" baseline="-25000" dirty="0" err="1" smtClean="0"/>
              <a:t>levator</a:t>
            </a:r>
            <a:r>
              <a:rPr lang="en-US" baseline="-25000" dirty="0" smtClean="0"/>
              <a:t> scapula, upper </a:t>
            </a:r>
            <a:r>
              <a:rPr lang="en-US" baseline="-25000" dirty="0" err="1" smtClean="0"/>
              <a:t>trapezius</a:t>
            </a:r>
            <a:endParaRPr lang="cs-CZ" baseline="-25000" dirty="0" smtClean="0"/>
          </a:p>
          <a:p>
            <a:r>
              <a:rPr lang="cs-CZ" baseline="-25000" dirty="0" err="1" smtClean="0"/>
              <a:t>Exercices</a:t>
            </a:r>
            <a:r>
              <a:rPr lang="cs-CZ" baseline="-25000" dirty="0" smtClean="0"/>
              <a:t> f</a:t>
            </a:r>
            <a:r>
              <a:rPr lang="en-US" baseline="-25000" dirty="0" smtClean="0"/>
              <a:t>or activation of </a:t>
            </a:r>
            <a:r>
              <a:rPr lang="cs-CZ" baseline="-25000" dirty="0" smtClean="0"/>
              <a:t> </a:t>
            </a:r>
            <a:r>
              <a:rPr lang="en-US" baseline="-25000" dirty="0" smtClean="0"/>
              <a:t>the </a:t>
            </a:r>
            <a:r>
              <a:rPr lang="cs-CZ" baseline="-25000" dirty="0" err="1" smtClean="0"/>
              <a:t>l</a:t>
            </a:r>
            <a:r>
              <a:rPr lang="en-US" baseline="-25000" dirty="0" err="1" smtClean="0"/>
              <a:t>ower</a:t>
            </a:r>
            <a:r>
              <a:rPr lang="en-US" baseline="-25000" dirty="0" smtClean="0"/>
              <a:t> scapular stabilizers</a:t>
            </a:r>
            <a:r>
              <a:rPr lang="cs-CZ" baseline="-25000" dirty="0" smtClean="0"/>
              <a:t> </a:t>
            </a:r>
            <a:r>
              <a:rPr lang="cs-CZ" baseline="-25000" dirty="0" err="1" smtClean="0"/>
              <a:t>and</a:t>
            </a:r>
            <a:r>
              <a:rPr lang="en-US" baseline="-25000" dirty="0" smtClean="0"/>
              <a:t> the rotator cuff muscles</a:t>
            </a:r>
            <a:endParaRPr lang="cs-CZ" baseline="-25000" dirty="0" smtClean="0"/>
          </a:p>
          <a:p>
            <a:r>
              <a:rPr lang="cs-CZ" baseline="-25000" dirty="0" smtClean="0"/>
              <a:t>R</a:t>
            </a:r>
            <a:r>
              <a:rPr lang="en-US" baseline="-25000" dirty="0" err="1" smtClean="0"/>
              <a:t>hythmic</a:t>
            </a:r>
            <a:r>
              <a:rPr lang="en-US" baseline="-25000" dirty="0" smtClean="0"/>
              <a:t> </a:t>
            </a:r>
            <a:r>
              <a:rPr lang="cs-CZ" baseline="-25000" dirty="0" err="1" smtClean="0"/>
              <a:t>shoulder</a:t>
            </a:r>
            <a:r>
              <a:rPr lang="cs-CZ" baseline="-25000" dirty="0" smtClean="0"/>
              <a:t> </a:t>
            </a:r>
            <a:r>
              <a:rPr lang="en-US" baseline="-25000" dirty="0" smtClean="0"/>
              <a:t>stabilization</a:t>
            </a:r>
            <a:endParaRPr lang="cs-CZ" baseline="-25000" dirty="0" smtClean="0"/>
          </a:p>
          <a:p>
            <a:r>
              <a:rPr lang="cs-CZ" baseline="-25000" dirty="0" smtClean="0"/>
              <a:t>A</a:t>
            </a:r>
            <a:r>
              <a:rPr lang="en-US" baseline="-25000" dirty="0" err="1" smtClean="0"/>
              <a:t>ctive</a:t>
            </a:r>
            <a:r>
              <a:rPr lang="en-US" baseline="-25000" dirty="0" smtClean="0"/>
              <a:t> arm exercises are initiated 2-3 weeks after the injury or surgery</a:t>
            </a:r>
            <a:endParaRPr lang="cs-CZ" baseline="-25000" dirty="0" smtClean="0"/>
          </a:p>
          <a:p>
            <a:r>
              <a:rPr lang="en-US" baseline="-25000" dirty="0" smtClean="0"/>
              <a:t>The patient is taught </a:t>
            </a:r>
            <a:r>
              <a:rPr lang="en-US" baseline="-25000" dirty="0" err="1" smtClean="0"/>
              <a:t>pendular</a:t>
            </a:r>
            <a:r>
              <a:rPr lang="en-US" baseline="-25000" dirty="0" smtClean="0"/>
              <a:t> movements of the arm while they are in a forward </a:t>
            </a:r>
            <a:r>
              <a:rPr lang="en-US" baseline="-25000" dirty="0" err="1" smtClean="0"/>
              <a:t>ben</a:t>
            </a:r>
            <a:r>
              <a:rPr lang="cs-CZ" baseline="-25000" dirty="0" smtClean="0"/>
              <a:t>d</a:t>
            </a:r>
            <a:r>
              <a:rPr lang="en-US" baseline="-25000" dirty="0" smtClean="0"/>
              <a:t> position and leaning on the bed with the </a:t>
            </a:r>
            <a:r>
              <a:rPr lang="en-US" baseline="-25000" dirty="0" err="1" smtClean="0"/>
              <a:t>contralateral</a:t>
            </a:r>
            <a:r>
              <a:rPr lang="en-US" baseline="-25000" dirty="0" smtClean="0"/>
              <a:t> forearm. The movements can be performed into either flexion or extension or an imaginary </a:t>
            </a:r>
            <a:r>
              <a:rPr lang="en-US" baseline="-25000" dirty="0" err="1" smtClean="0"/>
              <a:t>figu</a:t>
            </a:r>
            <a:r>
              <a:rPr lang="cs-CZ" baseline="-25000" dirty="0" smtClean="0"/>
              <a:t>r</a:t>
            </a:r>
            <a:r>
              <a:rPr lang="en-US" baseline="-25000" dirty="0" smtClean="0"/>
              <a:t>e “</a:t>
            </a:r>
            <a:r>
              <a:rPr lang="en-US" baseline="-25000" dirty="0" err="1" smtClean="0"/>
              <a:t>eighť</a:t>
            </a:r>
            <a:r>
              <a:rPr lang="en-US" baseline="-25000" dirty="0" smtClean="0"/>
              <a:t>, which can gradually increase in size</a:t>
            </a:r>
            <a:endParaRPr lang="cs-CZ" baseline="-25000" dirty="0" smtClean="0"/>
          </a:p>
          <a:p>
            <a:pPr>
              <a:buNone/>
            </a:pPr>
            <a:endParaRPr lang="en-US" dirty="0" smtClean="0"/>
          </a:p>
          <a:p>
            <a:endParaRPr lang="cs-CZ" baseline="-25000" dirty="0" smtClean="0"/>
          </a:p>
          <a:p>
            <a:pPr>
              <a:buNone/>
            </a:pPr>
            <a:endParaRPr lang="en-US" dirty="0" smtClean="0"/>
          </a:p>
          <a:p>
            <a:endParaRPr lang="en-US" dirty="0" smtClean="0"/>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200" baseline="-25000" dirty="0" err="1" smtClean="0"/>
              <a:t>P</a:t>
            </a:r>
            <a:r>
              <a:rPr lang="en-US" sz="3200" baseline="-25000" dirty="0" err="1" smtClean="0"/>
              <a:t>endular</a:t>
            </a:r>
            <a:r>
              <a:rPr lang="en-US" sz="3200" baseline="-25000" dirty="0" smtClean="0"/>
              <a:t> </a:t>
            </a:r>
            <a:r>
              <a:rPr lang="cs-CZ" sz="3200" baseline="-25000" dirty="0" smtClean="0"/>
              <a:t>M</a:t>
            </a:r>
            <a:r>
              <a:rPr lang="en-US" sz="3200" baseline="-25000" dirty="0" err="1" smtClean="0"/>
              <a:t>ovements</a:t>
            </a:r>
            <a:endParaRPr lang="cs-CZ" sz="3200" dirty="0"/>
          </a:p>
        </p:txBody>
      </p:sp>
      <p:sp>
        <p:nvSpPr>
          <p:cNvPr id="6" name="Zástupný symbol pro text 5"/>
          <p:cNvSpPr>
            <a:spLocks noGrp="1"/>
          </p:cNvSpPr>
          <p:nvPr>
            <p:ph type="body" sz="half" idx="2"/>
          </p:nvPr>
        </p:nvSpPr>
        <p:spPr/>
        <p:txBody>
          <a:bodyPr/>
          <a:lstStyle/>
          <a:p>
            <a:endParaRPr lang="cs-CZ"/>
          </a:p>
        </p:txBody>
      </p:sp>
      <p:pic>
        <p:nvPicPr>
          <p:cNvPr id="9218" name="Picture 2"/>
          <p:cNvPicPr>
            <a:picLocks noGrp="1" noChangeAspect="1" noChangeArrowheads="1"/>
          </p:cNvPicPr>
          <p:nvPr>
            <p:ph type="pic" idx="1"/>
          </p:nvPr>
        </p:nvPicPr>
        <p:blipFill>
          <a:blip r:embed="rId2" cstate="print"/>
          <a:srcRect t="7442" b="7442"/>
          <a:stretch>
            <a:fillRect/>
          </a:stretch>
        </p:blipFill>
        <p:spPr bwMode="auto">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200" dirty="0" err="1" smtClean="0"/>
              <a:t>Phase</a:t>
            </a:r>
            <a:r>
              <a:rPr lang="cs-CZ" sz="3200" dirty="0" smtClean="0"/>
              <a:t> III</a:t>
            </a:r>
            <a:endParaRPr lang="cs-CZ" sz="3200" dirty="0"/>
          </a:p>
        </p:txBody>
      </p:sp>
      <p:sp>
        <p:nvSpPr>
          <p:cNvPr id="6" name="Zástupný symbol pro obsah 5"/>
          <p:cNvSpPr>
            <a:spLocks noGrp="1"/>
          </p:cNvSpPr>
          <p:nvPr>
            <p:ph idx="1"/>
          </p:nvPr>
        </p:nvSpPr>
        <p:spPr/>
        <p:txBody>
          <a:bodyPr/>
          <a:lstStyle/>
          <a:p>
            <a:r>
              <a:rPr lang="en-US" baseline="-25000" dirty="0" smtClean="0"/>
              <a:t>The </a:t>
            </a:r>
            <a:r>
              <a:rPr lang="en-US" baseline="-25000" dirty="0" err="1" smtClean="0"/>
              <a:t>strat</a:t>
            </a:r>
            <a:r>
              <a:rPr lang="cs-CZ" baseline="-25000" dirty="0" smtClean="0"/>
              <a:t>e</a:t>
            </a:r>
            <a:r>
              <a:rPr lang="en-US" baseline="-25000" dirty="0" err="1" smtClean="0"/>
              <a:t>gy</a:t>
            </a:r>
            <a:r>
              <a:rPr lang="en-US" baseline="-25000" dirty="0" smtClean="0"/>
              <a:t> of phase III rehabilitation following proximal humeral fractures includes neuromuscular compensation, or substitution of damaged surrounding structures that ensures passive shoulder joint stabilization (</a:t>
            </a:r>
            <a:r>
              <a:rPr lang="en-US" baseline="-25000" dirty="0" err="1" smtClean="0"/>
              <a:t>Bastlova</a:t>
            </a:r>
            <a:r>
              <a:rPr lang="en-US" baseline="-25000" dirty="0" smtClean="0"/>
              <a:t>, 2004)</a:t>
            </a:r>
            <a:endParaRPr lang="cs-CZ" baseline="-25000" dirty="0" smtClean="0"/>
          </a:p>
          <a:p>
            <a:r>
              <a:rPr lang="en-US" baseline="-25000" dirty="0" smtClean="0"/>
              <a:t>Movements in the open kinetic chain are continued in the form of </a:t>
            </a:r>
            <a:r>
              <a:rPr lang="en-US" baseline="-25000" dirty="0" err="1" smtClean="0"/>
              <a:t>pendular</a:t>
            </a:r>
            <a:r>
              <a:rPr lang="en-US" baseline="-25000" dirty="0" smtClean="0"/>
              <a:t> arm movements, as well as, exercises in </a:t>
            </a:r>
            <a:r>
              <a:rPr lang="cs-CZ" baseline="-25000" dirty="0" smtClean="0"/>
              <a:t>cl</a:t>
            </a:r>
            <a:r>
              <a:rPr lang="en-US" baseline="-25000" dirty="0" err="1" smtClean="0"/>
              <a:t>osed</a:t>
            </a:r>
            <a:r>
              <a:rPr lang="en-US" baseline="-25000" dirty="0" smtClean="0"/>
              <a:t> kinetic chains, in which axial loading through the </a:t>
            </a:r>
            <a:r>
              <a:rPr lang="en-US" baseline="-25000" dirty="0" err="1" smtClean="0"/>
              <a:t>humerus</a:t>
            </a:r>
            <a:r>
              <a:rPr lang="en-US" baseline="-25000" dirty="0" smtClean="0"/>
              <a:t> is gradually increased. The arm can be supported through the forearm or the hand</a:t>
            </a:r>
            <a:endParaRPr lang="cs-CZ" baseline="-25000" dirty="0" smtClean="0"/>
          </a:p>
          <a:p>
            <a:r>
              <a:rPr lang="cs-CZ" baseline="-25000" dirty="0" smtClean="0"/>
              <a:t>P</a:t>
            </a:r>
            <a:r>
              <a:rPr lang="en-US" baseline="-25000" dirty="0" err="1" smtClean="0"/>
              <a:t>ressure</a:t>
            </a:r>
            <a:r>
              <a:rPr lang="en-US" baseline="-25000" dirty="0" smtClean="0"/>
              <a:t> through the extremity using unstable surfaces - soft foam, bal</a:t>
            </a:r>
            <a:r>
              <a:rPr lang="cs-CZ" baseline="-25000" dirty="0" smtClean="0"/>
              <a:t>l</a:t>
            </a:r>
            <a:r>
              <a:rPr lang="en-US" baseline="-25000" dirty="0" smtClean="0"/>
              <a:t>, etc. can be u</a:t>
            </a:r>
            <a:r>
              <a:rPr lang="cs-CZ" baseline="-25000" dirty="0" smtClean="0"/>
              <a:t>s</a:t>
            </a:r>
            <a:r>
              <a:rPr lang="en-US" baseline="-25000" dirty="0" err="1" smtClean="0"/>
              <a:t>ed</a:t>
            </a:r>
            <a:endParaRPr lang="cs-CZ" baseline="-25000" dirty="0" smtClean="0"/>
          </a:p>
          <a:p>
            <a:pPr>
              <a:buNone/>
            </a:pPr>
            <a:endParaRPr lang="en-US" dirty="0" smtClean="0"/>
          </a:p>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Phase</a:t>
            </a:r>
            <a:r>
              <a:rPr lang="cs-CZ" sz="3200" dirty="0" smtClean="0"/>
              <a:t> IV</a:t>
            </a:r>
            <a:endParaRPr lang="cs-CZ" sz="3200" dirty="0"/>
          </a:p>
        </p:txBody>
      </p:sp>
      <p:sp>
        <p:nvSpPr>
          <p:cNvPr id="3" name="Zástupný symbol pro obsah 2"/>
          <p:cNvSpPr>
            <a:spLocks noGrp="1"/>
          </p:cNvSpPr>
          <p:nvPr>
            <p:ph idx="1"/>
          </p:nvPr>
        </p:nvSpPr>
        <p:spPr/>
        <p:txBody>
          <a:bodyPr/>
          <a:lstStyle/>
          <a:p>
            <a:r>
              <a:rPr lang="en-US" baseline="-25000" dirty="0" smtClean="0"/>
              <a:t>The last phase of intensive rehabilitation begins in non-complicated and early rehabilitated patients the end of four weeks after the injury, sometimes during the second month (</a:t>
            </a:r>
            <a:r>
              <a:rPr lang="en-US" baseline="-25000" dirty="0" err="1" smtClean="0"/>
              <a:t>Bastlova</a:t>
            </a:r>
            <a:r>
              <a:rPr lang="en-US" baseline="-25000" dirty="0" smtClean="0"/>
              <a:t>, 2004)</a:t>
            </a:r>
            <a:endParaRPr lang="cs-CZ" baseline="-25000" dirty="0" smtClean="0"/>
          </a:p>
          <a:p>
            <a:r>
              <a:rPr lang="en-US" baseline="-25000" dirty="0" smtClean="0"/>
              <a:t>Specific exercises of the shoulder girdle musculature include practicing the stabilization function through support and through training of the muscles ability to alternate its concentric and eccentric activity</a:t>
            </a:r>
            <a:endParaRPr lang="cs-CZ" baseline="-25000" dirty="0" smtClean="0"/>
          </a:p>
          <a:p>
            <a:r>
              <a:rPr lang="cs-CZ" baseline="-25000" dirty="0" err="1" smtClean="0"/>
              <a:t>Perform</a:t>
            </a:r>
            <a:r>
              <a:rPr lang="cs-CZ" baseline="-25000" dirty="0" smtClean="0"/>
              <a:t> by </a:t>
            </a:r>
            <a:r>
              <a:rPr lang="en-US" baseline="-25000" dirty="0" smtClean="0"/>
              <a:t>resistance from elastic bands or by throwing balls of various weight against the wall</a:t>
            </a:r>
            <a:endParaRPr lang="cs-CZ" baseline="-25000" dirty="0" smtClean="0"/>
          </a:p>
          <a:p>
            <a:r>
              <a:rPr lang="en-US" baseline="-25000" dirty="0" smtClean="0"/>
              <a:t>The overall time for satisfactory resolution of shoulder girdle function following proximal humeral fracture with intensive and complete rehabilitation is usually 3-4 months. However, rehabilitation needs to be continued to the end of 6 months in the form of a home program and physical therapy visits every 2-3 weeks for follow up regarding the regular home exercise program</a:t>
            </a:r>
            <a:endParaRPr lang="cs-CZ" baseline="-25000" dirty="0" smtClean="0"/>
          </a:p>
          <a:p>
            <a:pPr>
              <a:buNone/>
            </a:pPr>
            <a:endParaRPr lang="en-US" dirty="0" smtClean="0"/>
          </a:p>
          <a:p>
            <a:endParaRPr lang="en-US" dirty="0" smtClean="0"/>
          </a:p>
          <a:p>
            <a:endParaRPr lang="en-US" dirty="0" smtClean="0"/>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200" dirty="0" err="1" smtClean="0"/>
              <a:t>Rythmic</a:t>
            </a:r>
            <a:r>
              <a:rPr lang="cs-CZ" sz="3200" dirty="0" smtClean="0"/>
              <a:t> </a:t>
            </a:r>
            <a:r>
              <a:rPr lang="cs-CZ" sz="3200" dirty="0" err="1" smtClean="0"/>
              <a:t>Shoulder</a:t>
            </a:r>
            <a:r>
              <a:rPr lang="cs-CZ" sz="3200" dirty="0" smtClean="0"/>
              <a:t> </a:t>
            </a:r>
            <a:r>
              <a:rPr lang="cs-CZ" sz="3200" dirty="0" err="1" smtClean="0"/>
              <a:t>Stabilization</a:t>
            </a:r>
            <a:endParaRPr lang="cs-CZ" sz="3200"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457200" y="3001962"/>
            <a:ext cx="4038600" cy="2271713"/>
          </a:xfrm>
          <a:prstGeom prst="rect">
            <a:avLst/>
          </a:prstGeom>
          <a:noFill/>
          <a:ln w="9525">
            <a:noFill/>
            <a:miter lim="800000"/>
            <a:headEnd/>
            <a:tailEnd/>
          </a:ln>
        </p:spPr>
      </p:pic>
      <p:pic>
        <p:nvPicPr>
          <p:cNvPr id="11267" name="Picture 3"/>
          <p:cNvPicPr>
            <a:picLocks noGrp="1" noChangeAspect="1" noChangeArrowheads="1"/>
          </p:cNvPicPr>
          <p:nvPr>
            <p:ph sz="half" idx="2"/>
          </p:nvPr>
        </p:nvPicPr>
        <p:blipFill>
          <a:blip r:embed="rId3" cstate="print"/>
          <a:srcRect/>
          <a:stretch>
            <a:fillRect/>
          </a:stretch>
        </p:blipFill>
        <p:spPr bwMode="auto">
          <a:xfrm>
            <a:off x="4648200" y="3001962"/>
            <a:ext cx="4038600" cy="22717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smtClean="0"/>
              <a:t>C</a:t>
            </a:r>
            <a:r>
              <a:rPr lang="en-US" sz="3200" dirty="0" err="1" smtClean="0"/>
              <a:t>losed</a:t>
            </a:r>
            <a:r>
              <a:rPr lang="en-US" sz="3200" dirty="0" smtClean="0"/>
              <a:t> </a:t>
            </a:r>
            <a:r>
              <a:rPr lang="cs-CZ" sz="3200" dirty="0" smtClean="0"/>
              <a:t>K</a:t>
            </a:r>
            <a:r>
              <a:rPr lang="en-US" sz="3200" dirty="0" err="1" smtClean="0"/>
              <a:t>inetic</a:t>
            </a:r>
            <a:r>
              <a:rPr lang="en-US" sz="3200" dirty="0" smtClean="0"/>
              <a:t> </a:t>
            </a:r>
            <a:r>
              <a:rPr lang="cs-CZ" sz="3200" dirty="0" smtClean="0"/>
              <a:t>C</a:t>
            </a:r>
            <a:r>
              <a:rPr lang="en-US" sz="3200" dirty="0" err="1" smtClean="0"/>
              <a:t>hain</a:t>
            </a:r>
            <a:r>
              <a:rPr lang="en-US" sz="3200" dirty="0" smtClean="0"/>
              <a:t> </a:t>
            </a:r>
            <a:r>
              <a:rPr lang="cs-CZ" sz="3200" dirty="0" smtClean="0"/>
              <a:t>S</a:t>
            </a:r>
            <a:r>
              <a:rPr lang="en-US" sz="3200" dirty="0" err="1" smtClean="0"/>
              <a:t>houlder</a:t>
            </a:r>
            <a:r>
              <a:rPr lang="en-US" sz="3200" dirty="0" smtClean="0"/>
              <a:t> </a:t>
            </a:r>
            <a:r>
              <a:rPr lang="cs-CZ" sz="3200" dirty="0" smtClean="0"/>
              <a:t>E</a:t>
            </a:r>
            <a:r>
              <a:rPr lang="en-US" sz="3200" dirty="0" err="1" smtClean="0"/>
              <a:t>xercises</a:t>
            </a:r>
            <a:endParaRPr lang="cs-CZ" sz="3200"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676275" y="2690019"/>
            <a:ext cx="3600450" cy="2895600"/>
          </a:xfrm>
          <a:prstGeom prst="rect">
            <a:avLst/>
          </a:prstGeom>
          <a:noFill/>
          <a:ln w="9525">
            <a:noFill/>
            <a:miter lim="800000"/>
            <a:headEnd/>
            <a:tailEnd/>
          </a:ln>
        </p:spPr>
      </p:pic>
      <p:pic>
        <p:nvPicPr>
          <p:cNvPr id="12291" name="Picture 3"/>
          <p:cNvPicPr>
            <a:picLocks noGrp="1" noChangeAspect="1" noChangeArrowheads="1"/>
          </p:cNvPicPr>
          <p:nvPr>
            <p:ph sz="half" idx="2"/>
          </p:nvPr>
        </p:nvPicPr>
        <p:blipFill>
          <a:blip r:embed="rId3" cstate="print"/>
          <a:srcRect/>
          <a:stretch>
            <a:fillRect/>
          </a:stretch>
        </p:blipFill>
        <p:spPr bwMode="auto">
          <a:xfrm>
            <a:off x="5220072" y="1916832"/>
            <a:ext cx="3257550" cy="245745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5220072" y="4221088"/>
            <a:ext cx="3238500" cy="24288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smtClean="0"/>
              <a:t>Resume</a:t>
            </a:r>
            <a:endParaRPr lang="cs-CZ" dirty="0"/>
          </a:p>
        </p:txBody>
      </p:sp>
      <p:sp>
        <p:nvSpPr>
          <p:cNvPr id="6" name="Zástupný symbol pro obsah 5"/>
          <p:cNvSpPr>
            <a:spLocks noGrp="1"/>
          </p:cNvSpPr>
          <p:nvPr>
            <p:ph idx="1"/>
          </p:nvPr>
        </p:nvSpPr>
        <p:spPr/>
        <p:txBody>
          <a:bodyPr>
            <a:normAutofit fontScale="70000" lnSpcReduction="20000"/>
          </a:bodyPr>
          <a:lstStyle/>
          <a:p>
            <a:pPr>
              <a:buNone/>
            </a:pPr>
            <a:r>
              <a:rPr lang="cs-CZ" b="1" dirty="0" smtClean="0"/>
              <a:t>	In </a:t>
            </a:r>
            <a:r>
              <a:rPr lang="cs-CZ" b="1" dirty="0" err="1" smtClean="0"/>
              <a:t>acute</a:t>
            </a:r>
            <a:r>
              <a:rPr lang="cs-CZ" b="1" dirty="0" smtClean="0"/>
              <a:t> </a:t>
            </a:r>
            <a:r>
              <a:rPr lang="cs-CZ" b="1" dirty="0" err="1" smtClean="0"/>
              <a:t>phase</a:t>
            </a:r>
            <a:r>
              <a:rPr lang="cs-CZ" b="1" dirty="0" smtClean="0"/>
              <a:t> </a:t>
            </a:r>
            <a:r>
              <a:rPr lang="cs-CZ" b="1" dirty="0" err="1" smtClean="0"/>
              <a:t>during</a:t>
            </a:r>
            <a:r>
              <a:rPr lang="cs-CZ" b="1" dirty="0" smtClean="0"/>
              <a:t> </a:t>
            </a:r>
            <a:r>
              <a:rPr lang="cs-CZ" b="1" dirty="0" err="1" smtClean="0"/>
              <a:t>immobilization</a:t>
            </a:r>
            <a:r>
              <a:rPr lang="cs-CZ" b="1" dirty="0" smtClean="0"/>
              <a:t> </a:t>
            </a:r>
            <a:endParaRPr lang="cs-CZ" dirty="0" smtClean="0"/>
          </a:p>
          <a:p>
            <a:r>
              <a:rPr lang="cs-CZ" dirty="0" err="1" smtClean="0"/>
              <a:t>Cryotherapy</a:t>
            </a:r>
            <a:r>
              <a:rPr lang="cs-CZ" dirty="0" smtClean="0"/>
              <a:t> </a:t>
            </a:r>
            <a:r>
              <a:rPr lang="cs-CZ" dirty="0" err="1" smtClean="0"/>
              <a:t>and</a:t>
            </a:r>
            <a:r>
              <a:rPr lang="cs-CZ" dirty="0" smtClean="0"/>
              <a:t> </a:t>
            </a:r>
            <a:r>
              <a:rPr lang="cs-CZ" dirty="0" err="1" smtClean="0"/>
              <a:t>balling</a:t>
            </a:r>
            <a:r>
              <a:rPr lang="cs-CZ" dirty="0" smtClean="0"/>
              <a:t> to </a:t>
            </a:r>
            <a:r>
              <a:rPr lang="cs-CZ" dirty="0" err="1" smtClean="0"/>
              <a:t>reduce</a:t>
            </a:r>
            <a:r>
              <a:rPr lang="cs-CZ" dirty="0" smtClean="0"/>
              <a:t> </a:t>
            </a:r>
            <a:r>
              <a:rPr lang="cs-CZ" dirty="0" err="1" smtClean="0"/>
              <a:t>swelling</a:t>
            </a:r>
            <a:r>
              <a:rPr lang="cs-CZ" dirty="0" smtClean="0"/>
              <a:t> </a:t>
            </a:r>
            <a:r>
              <a:rPr lang="cs-CZ" dirty="0" err="1" smtClean="0"/>
              <a:t>and</a:t>
            </a:r>
            <a:r>
              <a:rPr lang="cs-CZ" dirty="0" smtClean="0"/>
              <a:t> </a:t>
            </a:r>
            <a:r>
              <a:rPr lang="cs-CZ" dirty="0" err="1" smtClean="0"/>
              <a:t>pain</a:t>
            </a:r>
            <a:endParaRPr lang="cs-CZ" dirty="0" smtClean="0"/>
          </a:p>
          <a:p>
            <a:r>
              <a:rPr lang="cs-CZ" dirty="0" err="1" smtClean="0"/>
              <a:t>Active</a:t>
            </a:r>
            <a:r>
              <a:rPr lang="cs-CZ" dirty="0" smtClean="0"/>
              <a:t> </a:t>
            </a:r>
            <a:r>
              <a:rPr lang="cs-CZ" dirty="0" err="1" smtClean="0"/>
              <a:t>exercise</a:t>
            </a:r>
            <a:r>
              <a:rPr lang="cs-CZ" dirty="0" smtClean="0"/>
              <a:t> </a:t>
            </a:r>
            <a:r>
              <a:rPr lang="cs-CZ" dirty="0" err="1" smtClean="0"/>
              <a:t>of</a:t>
            </a:r>
            <a:r>
              <a:rPr lang="cs-CZ" dirty="0" smtClean="0"/>
              <a:t> </a:t>
            </a:r>
            <a:r>
              <a:rPr lang="cs-CZ" dirty="0" err="1" smtClean="0"/>
              <a:t>unaffected</a:t>
            </a:r>
            <a:r>
              <a:rPr lang="cs-CZ" dirty="0" smtClean="0"/>
              <a:t> </a:t>
            </a:r>
            <a:r>
              <a:rPr lang="cs-CZ" dirty="0" err="1" smtClean="0"/>
              <a:t>segments</a:t>
            </a:r>
            <a:r>
              <a:rPr lang="cs-CZ" dirty="0" smtClean="0"/>
              <a:t> (</a:t>
            </a:r>
            <a:r>
              <a:rPr lang="cs-CZ" dirty="0" err="1" smtClean="0"/>
              <a:t>elbow</a:t>
            </a:r>
            <a:r>
              <a:rPr lang="cs-CZ" dirty="0" smtClean="0"/>
              <a:t>, </a:t>
            </a:r>
            <a:r>
              <a:rPr lang="cs-CZ" dirty="0" err="1" smtClean="0"/>
              <a:t>wrist</a:t>
            </a:r>
            <a:r>
              <a:rPr lang="cs-CZ" dirty="0" smtClean="0"/>
              <a:t>, </a:t>
            </a:r>
            <a:r>
              <a:rPr lang="cs-CZ" dirty="0" err="1" smtClean="0"/>
              <a:t>fingers</a:t>
            </a:r>
            <a:r>
              <a:rPr lang="cs-CZ" dirty="0" smtClean="0"/>
              <a:t>, </a:t>
            </a:r>
            <a:r>
              <a:rPr lang="cs-CZ" dirty="0" err="1" smtClean="0"/>
              <a:t>cervical</a:t>
            </a:r>
            <a:r>
              <a:rPr lang="cs-CZ" dirty="0" smtClean="0"/>
              <a:t> </a:t>
            </a:r>
            <a:r>
              <a:rPr lang="cs-CZ" dirty="0" err="1" smtClean="0"/>
              <a:t>and</a:t>
            </a:r>
            <a:r>
              <a:rPr lang="cs-CZ" dirty="0" smtClean="0"/>
              <a:t> </a:t>
            </a:r>
            <a:r>
              <a:rPr lang="cs-CZ" dirty="0" err="1" smtClean="0"/>
              <a:t>thoracic</a:t>
            </a:r>
            <a:r>
              <a:rPr lang="cs-CZ" dirty="0" smtClean="0"/>
              <a:t> </a:t>
            </a:r>
            <a:r>
              <a:rPr lang="cs-CZ" dirty="0" err="1" smtClean="0"/>
              <a:t>segmental</a:t>
            </a:r>
            <a:r>
              <a:rPr lang="cs-CZ" dirty="0" smtClean="0"/>
              <a:t> mobility)</a:t>
            </a:r>
          </a:p>
          <a:p>
            <a:r>
              <a:rPr lang="cs-CZ" dirty="0" err="1" smtClean="0"/>
              <a:t>Isometric</a:t>
            </a:r>
            <a:r>
              <a:rPr lang="cs-CZ" dirty="0" smtClean="0"/>
              <a:t> </a:t>
            </a:r>
            <a:r>
              <a:rPr lang="cs-CZ" dirty="0" err="1" smtClean="0"/>
              <a:t>exercise</a:t>
            </a:r>
            <a:endParaRPr lang="cs-CZ" dirty="0" smtClean="0"/>
          </a:p>
          <a:p>
            <a:pPr>
              <a:buNone/>
            </a:pPr>
            <a:r>
              <a:rPr lang="cs-CZ" b="1" dirty="0" smtClean="0"/>
              <a:t>	</a:t>
            </a:r>
            <a:r>
              <a:rPr lang="cs-CZ" b="1" dirty="0" err="1" smtClean="0"/>
              <a:t>Mobilization</a:t>
            </a:r>
            <a:r>
              <a:rPr lang="cs-CZ" b="1" dirty="0" smtClean="0"/>
              <a:t> </a:t>
            </a:r>
            <a:r>
              <a:rPr lang="cs-CZ" b="1" dirty="0" err="1" smtClean="0"/>
              <a:t>phase</a:t>
            </a:r>
            <a:r>
              <a:rPr lang="cs-CZ" b="1" dirty="0" smtClean="0"/>
              <a:t> </a:t>
            </a:r>
            <a:endParaRPr lang="cs-CZ" dirty="0" smtClean="0"/>
          </a:p>
          <a:p>
            <a:r>
              <a:rPr lang="cs-CZ" dirty="0" smtClean="0"/>
              <a:t>To </a:t>
            </a:r>
            <a:r>
              <a:rPr lang="cs-CZ" dirty="0" err="1" smtClean="0"/>
              <a:t>restore</a:t>
            </a:r>
            <a:r>
              <a:rPr lang="cs-CZ" dirty="0" smtClean="0"/>
              <a:t> ROM – </a:t>
            </a:r>
            <a:r>
              <a:rPr lang="cs-CZ" dirty="0" err="1" smtClean="0"/>
              <a:t>passive</a:t>
            </a:r>
            <a:r>
              <a:rPr lang="cs-CZ" dirty="0" smtClean="0"/>
              <a:t> </a:t>
            </a:r>
            <a:r>
              <a:rPr lang="cs-CZ" dirty="0" err="1" smtClean="0"/>
              <a:t>movements</a:t>
            </a:r>
            <a:r>
              <a:rPr lang="cs-CZ" dirty="0" smtClean="0"/>
              <a:t>, soft </a:t>
            </a:r>
            <a:r>
              <a:rPr lang="cs-CZ" dirty="0" err="1" smtClean="0"/>
              <a:t>tissues</a:t>
            </a:r>
            <a:r>
              <a:rPr lang="cs-CZ" dirty="0" smtClean="0"/>
              <a:t> </a:t>
            </a:r>
            <a:r>
              <a:rPr lang="cs-CZ" dirty="0" err="1" smtClean="0"/>
              <a:t>mobilization</a:t>
            </a:r>
            <a:r>
              <a:rPr lang="cs-CZ" dirty="0" smtClean="0"/>
              <a:t>, PIR</a:t>
            </a:r>
          </a:p>
          <a:p>
            <a:r>
              <a:rPr lang="cs-CZ" dirty="0" smtClean="0"/>
              <a:t>AROM, </a:t>
            </a:r>
            <a:r>
              <a:rPr lang="cs-CZ" dirty="0" err="1" smtClean="0"/>
              <a:t>closed</a:t>
            </a:r>
            <a:r>
              <a:rPr lang="cs-CZ" dirty="0" smtClean="0"/>
              <a:t> </a:t>
            </a:r>
            <a:r>
              <a:rPr lang="cs-CZ" dirty="0" err="1" smtClean="0"/>
              <a:t>and</a:t>
            </a:r>
            <a:r>
              <a:rPr lang="cs-CZ" dirty="0" smtClean="0"/>
              <a:t> open </a:t>
            </a:r>
            <a:r>
              <a:rPr lang="cs-CZ" dirty="0" err="1" smtClean="0"/>
              <a:t>kinetic</a:t>
            </a:r>
            <a:r>
              <a:rPr lang="cs-CZ" dirty="0" smtClean="0"/>
              <a:t> </a:t>
            </a:r>
            <a:r>
              <a:rPr lang="cs-CZ" dirty="0" err="1" smtClean="0"/>
              <a:t>chain</a:t>
            </a:r>
            <a:r>
              <a:rPr lang="cs-CZ" dirty="0" smtClean="0"/>
              <a:t> </a:t>
            </a:r>
            <a:r>
              <a:rPr lang="cs-CZ" dirty="0" err="1" smtClean="0"/>
              <a:t>exercise</a:t>
            </a:r>
            <a:endParaRPr lang="cs-CZ" dirty="0" smtClean="0"/>
          </a:p>
          <a:p>
            <a:r>
              <a:rPr lang="cs-CZ" dirty="0" err="1" smtClean="0"/>
              <a:t>Exercise</a:t>
            </a:r>
            <a:r>
              <a:rPr lang="cs-CZ" dirty="0" smtClean="0"/>
              <a:t> </a:t>
            </a:r>
            <a:r>
              <a:rPr lang="cs-CZ" dirty="0" err="1" smtClean="0"/>
              <a:t>for</a:t>
            </a:r>
            <a:r>
              <a:rPr lang="cs-CZ" dirty="0" smtClean="0"/>
              <a:t> </a:t>
            </a:r>
            <a:r>
              <a:rPr lang="cs-CZ" dirty="0" err="1" smtClean="0"/>
              <a:t>activation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lower</a:t>
            </a:r>
            <a:r>
              <a:rPr lang="cs-CZ" dirty="0" smtClean="0"/>
              <a:t> </a:t>
            </a:r>
            <a:r>
              <a:rPr lang="cs-CZ" dirty="0" err="1" smtClean="0"/>
              <a:t>scapula</a:t>
            </a:r>
            <a:r>
              <a:rPr lang="cs-CZ" dirty="0" smtClean="0"/>
              <a:t> </a:t>
            </a:r>
            <a:r>
              <a:rPr lang="cs-CZ" dirty="0" err="1" smtClean="0"/>
              <a:t>stabilizers</a:t>
            </a:r>
            <a:r>
              <a:rPr lang="cs-CZ" dirty="0" smtClean="0"/>
              <a:t> </a:t>
            </a:r>
            <a:r>
              <a:rPr lang="cs-CZ" dirty="0" err="1" smtClean="0"/>
              <a:t>and</a:t>
            </a:r>
            <a:r>
              <a:rPr lang="cs-CZ" dirty="0" smtClean="0"/>
              <a:t> </a:t>
            </a:r>
            <a:r>
              <a:rPr lang="cs-CZ" dirty="0" err="1" smtClean="0"/>
              <a:t>the</a:t>
            </a:r>
            <a:r>
              <a:rPr lang="cs-CZ" dirty="0" smtClean="0"/>
              <a:t> </a:t>
            </a:r>
            <a:r>
              <a:rPr lang="cs-CZ" dirty="0" err="1" smtClean="0"/>
              <a:t>rotator</a:t>
            </a:r>
            <a:r>
              <a:rPr lang="cs-CZ" dirty="0" smtClean="0"/>
              <a:t> </a:t>
            </a:r>
            <a:r>
              <a:rPr lang="cs-CZ" dirty="0" err="1" smtClean="0"/>
              <a:t>cuff</a:t>
            </a:r>
            <a:r>
              <a:rPr lang="cs-CZ" dirty="0" smtClean="0"/>
              <a:t> </a:t>
            </a:r>
            <a:r>
              <a:rPr lang="cs-CZ" dirty="0" err="1" smtClean="0"/>
              <a:t>muscles</a:t>
            </a:r>
            <a:endParaRPr lang="cs-CZ" dirty="0" smtClean="0"/>
          </a:p>
          <a:p>
            <a:r>
              <a:rPr lang="cs-CZ" dirty="0" err="1" smtClean="0"/>
              <a:t>Rhythmic</a:t>
            </a:r>
            <a:r>
              <a:rPr lang="cs-CZ" dirty="0" smtClean="0"/>
              <a:t> </a:t>
            </a:r>
            <a:r>
              <a:rPr lang="cs-CZ" dirty="0" err="1" smtClean="0"/>
              <a:t>shoulder</a:t>
            </a:r>
            <a:r>
              <a:rPr lang="cs-CZ" dirty="0" smtClean="0"/>
              <a:t> </a:t>
            </a:r>
            <a:r>
              <a:rPr lang="cs-CZ" dirty="0" err="1" smtClean="0"/>
              <a:t>stabilization</a:t>
            </a:r>
            <a:endParaRPr lang="cs-CZ" dirty="0" smtClean="0"/>
          </a:p>
          <a:p>
            <a:r>
              <a:rPr lang="cs-CZ" dirty="0" smtClean="0"/>
              <a:t>PIR </a:t>
            </a:r>
            <a:r>
              <a:rPr lang="cs-CZ" dirty="0" err="1" smtClean="0"/>
              <a:t>or</a:t>
            </a:r>
            <a:r>
              <a:rPr lang="cs-CZ" dirty="0" smtClean="0"/>
              <a:t> </a:t>
            </a:r>
            <a:r>
              <a:rPr lang="cs-CZ" dirty="0" err="1" smtClean="0"/>
              <a:t>stretching</a:t>
            </a:r>
            <a:r>
              <a:rPr lang="cs-CZ" dirty="0" smtClean="0"/>
              <a:t> </a:t>
            </a:r>
            <a:r>
              <a:rPr lang="cs-CZ" dirty="0" err="1" smtClean="0"/>
              <a:t>of</a:t>
            </a:r>
            <a:r>
              <a:rPr lang="cs-CZ" dirty="0" smtClean="0"/>
              <a:t> </a:t>
            </a:r>
            <a:r>
              <a:rPr lang="cs-CZ" dirty="0" err="1" smtClean="0"/>
              <a:t>shortened</a:t>
            </a:r>
            <a:r>
              <a:rPr lang="cs-CZ" dirty="0" smtClean="0"/>
              <a:t> </a:t>
            </a:r>
            <a:r>
              <a:rPr lang="cs-CZ" dirty="0" err="1" smtClean="0"/>
              <a:t>muscles</a:t>
            </a:r>
            <a:r>
              <a:rPr lang="cs-CZ" dirty="0" smtClean="0"/>
              <a:t> (</a:t>
            </a:r>
            <a:r>
              <a:rPr lang="cs-CZ" dirty="0" err="1" smtClean="0"/>
              <a:t>pectorales</a:t>
            </a:r>
            <a:r>
              <a:rPr lang="cs-CZ" dirty="0" smtClean="0"/>
              <a:t>, </a:t>
            </a:r>
            <a:r>
              <a:rPr lang="cs-CZ" dirty="0" err="1" smtClean="0"/>
              <a:t>levator</a:t>
            </a:r>
            <a:r>
              <a:rPr lang="cs-CZ" dirty="0" smtClean="0"/>
              <a:t> </a:t>
            </a:r>
            <a:r>
              <a:rPr lang="cs-CZ" dirty="0" err="1" smtClean="0"/>
              <a:t>scapula</a:t>
            </a:r>
            <a:r>
              <a:rPr lang="cs-CZ" dirty="0" smtClean="0"/>
              <a:t>, </a:t>
            </a:r>
            <a:r>
              <a:rPr lang="cs-CZ" dirty="0" err="1" smtClean="0"/>
              <a:t>upper</a:t>
            </a:r>
            <a:r>
              <a:rPr lang="cs-CZ" dirty="0" smtClean="0"/>
              <a:t> </a:t>
            </a:r>
            <a:r>
              <a:rPr lang="cs-CZ" dirty="0" err="1" smtClean="0"/>
              <a:t>trapezius</a:t>
            </a:r>
            <a:r>
              <a:rPr lang="cs-CZ" dirty="0" smtClean="0"/>
              <a:t>)</a:t>
            </a:r>
          </a:p>
          <a:p>
            <a:r>
              <a:rPr lang="cs-CZ" dirty="0" err="1" smtClean="0"/>
              <a:t>Strenthening</a:t>
            </a:r>
            <a:r>
              <a:rPr lang="cs-CZ" dirty="0" smtClean="0"/>
              <a:t> </a:t>
            </a:r>
            <a:r>
              <a:rPr lang="cs-CZ" dirty="0" err="1" smtClean="0"/>
              <a:t>of</a:t>
            </a:r>
            <a:r>
              <a:rPr lang="cs-CZ" dirty="0" smtClean="0"/>
              <a:t> </a:t>
            </a:r>
            <a:r>
              <a:rPr lang="cs-CZ" dirty="0" err="1" smtClean="0"/>
              <a:t>weak</a:t>
            </a:r>
            <a:r>
              <a:rPr lang="cs-CZ" dirty="0" smtClean="0"/>
              <a:t> </a:t>
            </a:r>
            <a:r>
              <a:rPr lang="cs-CZ" dirty="0" err="1" smtClean="0"/>
              <a:t>muscles</a:t>
            </a:r>
            <a:r>
              <a:rPr lang="cs-CZ" dirty="0" smtClean="0"/>
              <a:t> (</a:t>
            </a:r>
            <a:r>
              <a:rPr lang="cs-CZ" dirty="0" err="1" smtClean="0"/>
              <a:t>lower</a:t>
            </a:r>
            <a:r>
              <a:rPr lang="cs-CZ" dirty="0" smtClean="0"/>
              <a:t> </a:t>
            </a:r>
            <a:r>
              <a:rPr lang="cs-CZ" dirty="0" err="1" smtClean="0"/>
              <a:t>scapula</a:t>
            </a:r>
            <a:r>
              <a:rPr lang="cs-CZ" dirty="0" smtClean="0"/>
              <a:t> </a:t>
            </a:r>
            <a:r>
              <a:rPr lang="cs-CZ" dirty="0" err="1" smtClean="0"/>
              <a:t>stabilizers</a:t>
            </a:r>
            <a:r>
              <a:rPr lang="cs-CZ" dirty="0" smtClean="0"/>
              <a:t>, </a:t>
            </a:r>
            <a:r>
              <a:rPr lang="cs-CZ" dirty="0" err="1" smtClean="0"/>
              <a:t>external</a:t>
            </a:r>
            <a:r>
              <a:rPr lang="cs-CZ" dirty="0" smtClean="0"/>
              <a:t> </a:t>
            </a:r>
            <a:r>
              <a:rPr lang="cs-CZ" dirty="0" err="1" smtClean="0"/>
              <a:t>rotator</a:t>
            </a:r>
            <a:r>
              <a:rPr lang="cs-CZ" dirty="0" smtClean="0"/>
              <a:t> </a:t>
            </a:r>
            <a:r>
              <a:rPr lang="cs-CZ" dirty="0" err="1" smtClean="0"/>
              <a:t>muscles</a:t>
            </a:r>
            <a:r>
              <a:rPr lang="cs-CZ" dirty="0" smtClean="0"/>
              <a:t>)</a:t>
            </a:r>
          </a:p>
          <a:p>
            <a:r>
              <a:rPr lang="cs-CZ" dirty="0" err="1" smtClean="0"/>
              <a:t>Modalities</a:t>
            </a:r>
            <a:r>
              <a:rPr lang="cs-CZ" dirty="0" smtClean="0"/>
              <a:t> – </a:t>
            </a:r>
            <a:r>
              <a:rPr lang="cs-CZ" dirty="0" err="1" smtClean="0"/>
              <a:t>megnet</a:t>
            </a:r>
            <a:r>
              <a:rPr lang="cs-CZ" dirty="0" smtClean="0"/>
              <a:t> </a:t>
            </a:r>
            <a:r>
              <a:rPr lang="cs-CZ" dirty="0" err="1" smtClean="0"/>
              <a:t>therapy</a:t>
            </a:r>
            <a:r>
              <a:rPr lang="cs-CZ" dirty="0" smtClean="0"/>
              <a:t>, </a:t>
            </a:r>
            <a:r>
              <a:rPr lang="cs-CZ" dirty="0" err="1" smtClean="0"/>
              <a:t>whirpool</a:t>
            </a:r>
            <a:r>
              <a:rPr lang="cs-CZ" dirty="0" smtClean="0"/>
              <a:t>; </a:t>
            </a:r>
            <a:r>
              <a:rPr lang="cs-CZ" dirty="0" err="1" smtClean="0"/>
              <a:t>aquatic</a:t>
            </a:r>
            <a:r>
              <a:rPr lang="cs-CZ" dirty="0" smtClean="0"/>
              <a:t> </a:t>
            </a:r>
            <a:r>
              <a:rPr lang="cs-CZ" dirty="0" err="1" smtClean="0"/>
              <a:t>therapy</a:t>
            </a:r>
            <a:endParaRPr lang="cs-CZ"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ELBOW JOINT</a:t>
            </a:r>
            <a:endParaRPr lang="cs-CZ" dirty="0"/>
          </a:p>
        </p:txBody>
      </p:sp>
      <p:sp>
        <p:nvSpPr>
          <p:cNvPr id="6" name="Zástupný symbol pro obsah 5"/>
          <p:cNvSpPr>
            <a:spLocks noGrp="1"/>
          </p:cNvSpPr>
          <p:nvPr>
            <p:ph idx="1"/>
          </p:nvPr>
        </p:nvSpPr>
        <p:spPr/>
        <p:txBody>
          <a:bodyPr>
            <a:normAutofit fontScale="92500" lnSpcReduction="10000"/>
          </a:bodyPr>
          <a:lstStyle/>
          <a:p>
            <a:pPr>
              <a:buNone/>
            </a:pPr>
            <a:r>
              <a:rPr lang="cs-CZ" sz="2800" b="1" baseline="-25000" dirty="0" smtClean="0"/>
              <a:t>	</a:t>
            </a:r>
            <a:r>
              <a:rPr lang="cs-CZ" sz="2800" b="1" baseline="-25000" dirty="0" err="1" smtClean="0"/>
              <a:t>Overuse</a:t>
            </a:r>
            <a:r>
              <a:rPr lang="cs-CZ" sz="2800" b="1" baseline="-25000" dirty="0" smtClean="0"/>
              <a:t> Soft </a:t>
            </a:r>
            <a:r>
              <a:rPr lang="cs-CZ" sz="2800" b="1" baseline="-25000" dirty="0" err="1" smtClean="0"/>
              <a:t>Tissue</a:t>
            </a:r>
            <a:r>
              <a:rPr lang="cs-CZ" sz="2800" b="1" baseline="-25000" dirty="0" smtClean="0"/>
              <a:t> </a:t>
            </a:r>
            <a:r>
              <a:rPr lang="cs-CZ" sz="2800" b="1" baseline="-25000" dirty="0" err="1" smtClean="0"/>
              <a:t>Injuries</a:t>
            </a:r>
            <a:endParaRPr lang="cs-CZ" sz="2800" b="1" dirty="0" smtClean="0"/>
          </a:p>
          <a:p>
            <a:r>
              <a:rPr lang="cs-CZ" baseline="-25000" dirty="0" err="1" smtClean="0"/>
              <a:t>Lateral</a:t>
            </a:r>
            <a:r>
              <a:rPr lang="cs-CZ" baseline="-25000" dirty="0" smtClean="0"/>
              <a:t> </a:t>
            </a:r>
            <a:r>
              <a:rPr lang="cs-CZ" baseline="-25000" dirty="0" err="1" smtClean="0"/>
              <a:t>epicondylitis</a:t>
            </a:r>
            <a:r>
              <a:rPr lang="cs-CZ" baseline="-25000" dirty="0" smtClean="0"/>
              <a:t> (</a:t>
            </a:r>
            <a:r>
              <a:rPr lang="cs-CZ" baseline="-25000" dirty="0" err="1" smtClean="0"/>
              <a:t>tennis</a:t>
            </a:r>
            <a:r>
              <a:rPr lang="cs-CZ" baseline="-25000" dirty="0" smtClean="0"/>
              <a:t> </a:t>
            </a:r>
            <a:r>
              <a:rPr lang="cs-CZ" baseline="-25000" dirty="0" err="1" smtClean="0"/>
              <a:t>elbow</a:t>
            </a:r>
            <a:r>
              <a:rPr lang="cs-CZ" baseline="-25000" dirty="0" smtClean="0"/>
              <a:t>)</a:t>
            </a:r>
            <a:endParaRPr lang="cs-CZ" dirty="0" smtClean="0"/>
          </a:p>
          <a:p>
            <a:r>
              <a:rPr lang="en-US" baseline="-25000" dirty="0" smtClean="0"/>
              <a:t>Media</a:t>
            </a:r>
            <a:r>
              <a:rPr lang="cs-CZ" baseline="-25000" dirty="0" smtClean="0"/>
              <a:t>l</a:t>
            </a:r>
            <a:r>
              <a:rPr lang="en-US" baseline="-25000" dirty="0" smtClean="0"/>
              <a:t> </a:t>
            </a:r>
            <a:r>
              <a:rPr lang="en-US" baseline="-25000" dirty="0" err="1" smtClean="0"/>
              <a:t>epicondylitis</a:t>
            </a:r>
            <a:r>
              <a:rPr lang="en-US" baseline="-25000" dirty="0" smtClean="0"/>
              <a:t> (javelin throwers or golfers elbow)</a:t>
            </a:r>
            <a:endParaRPr lang="cs-CZ" baseline="-25000" dirty="0" smtClean="0"/>
          </a:p>
          <a:p>
            <a:pPr>
              <a:buNone/>
            </a:pPr>
            <a:r>
              <a:rPr lang="cs-CZ" sz="2800" b="1" baseline="-25000" dirty="0" smtClean="0"/>
              <a:t>	</a:t>
            </a:r>
            <a:r>
              <a:rPr lang="cs-CZ" sz="2800" b="1" baseline="-25000" dirty="0" err="1" smtClean="0"/>
              <a:t>Traumatic</a:t>
            </a:r>
            <a:r>
              <a:rPr lang="cs-CZ" sz="2800" b="1" baseline="-25000" dirty="0" smtClean="0"/>
              <a:t> </a:t>
            </a:r>
            <a:r>
              <a:rPr lang="cs-CZ" sz="2800" b="1" baseline="-25000" dirty="0" err="1" smtClean="0"/>
              <a:t>Lesions</a:t>
            </a:r>
            <a:endParaRPr lang="cs-CZ" sz="2800" b="1" dirty="0" smtClean="0"/>
          </a:p>
          <a:p>
            <a:r>
              <a:rPr lang="cs-CZ" baseline="-25000" dirty="0" err="1" smtClean="0"/>
              <a:t>Dislocation</a:t>
            </a:r>
            <a:endParaRPr lang="cs-CZ" dirty="0" smtClean="0"/>
          </a:p>
          <a:p>
            <a:r>
              <a:rPr lang="cs-CZ" baseline="-25000" dirty="0" err="1" smtClean="0"/>
              <a:t>Pediatric</a:t>
            </a:r>
            <a:r>
              <a:rPr lang="cs-CZ" baseline="-25000" dirty="0" smtClean="0"/>
              <a:t> </a:t>
            </a:r>
            <a:r>
              <a:rPr lang="cs-CZ" baseline="-25000" dirty="0" err="1" smtClean="0"/>
              <a:t>fractures</a:t>
            </a:r>
            <a:endParaRPr lang="cs-CZ" dirty="0" smtClean="0"/>
          </a:p>
          <a:p>
            <a:r>
              <a:rPr lang="cs-CZ" baseline="-25000" dirty="0" err="1" smtClean="0"/>
              <a:t>Adult</a:t>
            </a:r>
            <a:r>
              <a:rPr lang="cs-CZ" baseline="-25000" dirty="0" smtClean="0"/>
              <a:t> </a:t>
            </a:r>
            <a:r>
              <a:rPr lang="cs-CZ" baseline="-25000" dirty="0" err="1" smtClean="0"/>
              <a:t>fractures</a:t>
            </a:r>
            <a:endParaRPr lang="cs-CZ" baseline="-25000" dirty="0" smtClean="0"/>
          </a:p>
          <a:p>
            <a:pPr>
              <a:buNone/>
            </a:pPr>
            <a:r>
              <a:rPr lang="cs-CZ" b="1" baseline="-25000" dirty="0" smtClean="0"/>
              <a:t>	</a:t>
            </a:r>
            <a:r>
              <a:rPr lang="en-US" b="1" baseline="-25000" dirty="0" smtClean="0"/>
              <a:t>Adult Fractures at the Elbow Region</a:t>
            </a:r>
            <a:endParaRPr lang="en-US" b="1" dirty="0" smtClean="0"/>
          </a:p>
          <a:p>
            <a:r>
              <a:rPr lang="cs-CZ" baseline="-25000" dirty="0" err="1" smtClean="0"/>
              <a:t>Distal</a:t>
            </a:r>
            <a:r>
              <a:rPr lang="cs-CZ" baseline="-25000" dirty="0" smtClean="0"/>
              <a:t> </a:t>
            </a:r>
            <a:r>
              <a:rPr lang="cs-CZ" baseline="-25000" dirty="0" err="1" smtClean="0"/>
              <a:t>humeral</a:t>
            </a:r>
            <a:r>
              <a:rPr lang="cs-CZ" baseline="-25000" dirty="0" smtClean="0"/>
              <a:t> </a:t>
            </a:r>
            <a:r>
              <a:rPr lang="cs-CZ" baseline="-25000" dirty="0" err="1" smtClean="0"/>
              <a:t>fracture</a:t>
            </a:r>
            <a:endParaRPr lang="cs-CZ" dirty="0" smtClean="0"/>
          </a:p>
          <a:p>
            <a:r>
              <a:rPr lang="cs-CZ" baseline="-25000" dirty="0" err="1" smtClean="0"/>
              <a:t>Olecranon</a:t>
            </a:r>
            <a:r>
              <a:rPr lang="cs-CZ" baseline="-25000" dirty="0" smtClean="0"/>
              <a:t> </a:t>
            </a:r>
            <a:r>
              <a:rPr lang="cs-CZ" baseline="-25000" dirty="0" err="1" smtClean="0"/>
              <a:t>fracture</a:t>
            </a:r>
            <a:endParaRPr lang="cs-CZ" dirty="0" smtClean="0"/>
          </a:p>
          <a:p>
            <a:r>
              <a:rPr lang="en-US" baseline="-25000" dirty="0" smtClean="0"/>
              <a:t>Fracture of the head of the r</a:t>
            </a:r>
            <a:r>
              <a:rPr lang="cs-CZ" baseline="-25000" dirty="0" smtClean="0"/>
              <a:t>a</a:t>
            </a:r>
            <a:r>
              <a:rPr lang="en-US" baseline="-25000" dirty="0" err="1" smtClean="0"/>
              <a:t>dius</a:t>
            </a:r>
            <a:endParaRPr lang="en-US" dirty="0" smtClean="0"/>
          </a:p>
          <a:p>
            <a:endParaRPr lang="cs-CZ" baseline="-25000" dirty="0" smtClean="0"/>
          </a:p>
          <a:p>
            <a:endParaRPr lang="cs-CZ" dirty="0" smtClean="0"/>
          </a:p>
          <a:p>
            <a:endParaRPr lang="en-US" dirty="0" smtClean="0"/>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baseline="-25000" dirty="0" err="1" smtClean="0"/>
              <a:t>Lateral</a:t>
            </a:r>
            <a:r>
              <a:rPr lang="cs-CZ" b="1" baseline="-25000" dirty="0" smtClean="0"/>
              <a:t> </a:t>
            </a:r>
            <a:r>
              <a:rPr lang="cs-CZ" b="1" baseline="-25000" dirty="0" err="1" smtClean="0"/>
              <a:t>Epicondylitis</a:t>
            </a:r>
            <a:r>
              <a:rPr lang="cs-CZ" b="1" baseline="-25000" dirty="0" smtClean="0"/>
              <a:t> (</a:t>
            </a:r>
            <a:r>
              <a:rPr lang="cs-CZ" b="1" baseline="-25000" dirty="0" err="1" smtClean="0"/>
              <a:t>Epicondylitis</a:t>
            </a:r>
            <a:r>
              <a:rPr lang="cs-CZ" b="1" baseline="-25000" dirty="0" smtClean="0"/>
              <a:t> </a:t>
            </a:r>
            <a:r>
              <a:rPr lang="cs-CZ" b="1" baseline="-25000" dirty="0" err="1" smtClean="0"/>
              <a:t>Radialis</a:t>
            </a:r>
            <a:r>
              <a:rPr lang="cs-CZ" b="1" baseline="-25000" dirty="0" smtClean="0"/>
              <a:t> </a:t>
            </a:r>
            <a:r>
              <a:rPr lang="cs-CZ" b="1" baseline="-25000" dirty="0" err="1" smtClean="0"/>
              <a:t>Humeri</a:t>
            </a:r>
            <a:r>
              <a:rPr lang="cs-CZ" b="1" baseline="-25000" dirty="0" smtClean="0"/>
              <a:t>)</a:t>
            </a:r>
            <a:r>
              <a:rPr lang="cs-CZ" b="1" dirty="0" smtClean="0"/>
              <a:t/>
            </a:r>
            <a:br>
              <a:rPr lang="cs-CZ" b="1" dirty="0" smtClean="0"/>
            </a:br>
            <a:endParaRPr lang="cs-CZ" dirty="0"/>
          </a:p>
        </p:txBody>
      </p:sp>
      <p:sp>
        <p:nvSpPr>
          <p:cNvPr id="3" name="Zástupný symbol pro obsah 2"/>
          <p:cNvSpPr>
            <a:spLocks noGrp="1"/>
          </p:cNvSpPr>
          <p:nvPr>
            <p:ph idx="1"/>
          </p:nvPr>
        </p:nvSpPr>
        <p:spPr/>
        <p:txBody>
          <a:bodyPr/>
          <a:lstStyle/>
          <a:p>
            <a:r>
              <a:rPr lang="en-US" baseline="-25000" dirty="0" smtClean="0"/>
              <a:t>Lateral (radial) </a:t>
            </a:r>
            <a:r>
              <a:rPr lang="en-US" baseline="-25000" dirty="0" err="1" smtClean="0"/>
              <a:t>epicondylitis</a:t>
            </a:r>
            <a:r>
              <a:rPr lang="en-US" baseline="-25000" dirty="0" smtClean="0"/>
              <a:t> (tennis elbow) is an injury to the origin of the wrist extensors (most notably the extensor </a:t>
            </a:r>
            <a:r>
              <a:rPr lang="en-US" baseline="-25000" dirty="0" err="1" smtClean="0"/>
              <a:t>carpi</a:t>
            </a:r>
            <a:r>
              <a:rPr lang="en-US" baseline="-25000" dirty="0" smtClean="0"/>
              <a:t> </a:t>
            </a:r>
            <a:r>
              <a:rPr lang="en-US" baseline="-25000" dirty="0" err="1" smtClean="0"/>
              <a:t>radialis</a:t>
            </a:r>
            <a:r>
              <a:rPr lang="en-US" baseline="-25000" dirty="0" smtClean="0"/>
              <a:t> </a:t>
            </a:r>
            <a:r>
              <a:rPr lang="en-US" baseline="-25000" dirty="0" err="1" smtClean="0"/>
              <a:t>brevis</a:t>
            </a:r>
            <a:r>
              <a:rPr lang="en-US" baseline="-25000" dirty="0" smtClean="0"/>
              <a:t>), finger extensors and the </a:t>
            </a:r>
            <a:r>
              <a:rPr lang="en-US" baseline="-25000" dirty="0" err="1" smtClean="0"/>
              <a:t>supinator</a:t>
            </a:r>
            <a:r>
              <a:rPr lang="en-US" baseline="-25000" dirty="0" smtClean="0"/>
              <a:t> muscle at the radial </a:t>
            </a:r>
            <a:r>
              <a:rPr lang="en-US" baseline="-25000" dirty="0" err="1" smtClean="0"/>
              <a:t>condyle</a:t>
            </a:r>
            <a:r>
              <a:rPr lang="en-US" baseline="-25000" dirty="0" smtClean="0"/>
              <a:t> of the </a:t>
            </a:r>
            <a:r>
              <a:rPr lang="en-US" baseline="-25000" dirty="0" err="1" smtClean="0"/>
              <a:t>humerus</a:t>
            </a:r>
            <a:r>
              <a:rPr lang="en-US" baseline="-25000" dirty="0" smtClean="0"/>
              <a:t> and the radial head</a:t>
            </a:r>
            <a:endParaRPr lang="cs-CZ" baseline="-25000" dirty="0" smtClean="0"/>
          </a:p>
          <a:p>
            <a:r>
              <a:rPr lang="en-US" baseline="-25000" dirty="0" smtClean="0"/>
              <a:t>The clinical presentation includes pain with loading (lifting, carrying heavy objects) and with gripping.</a:t>
            </a:r>
            <a:endParaRPr lang="cs-CZ" baseline="-25000" dirty="0" smtClean="0"/>
          </a:p>
          <a:p>
            <a:r>
              <a:rPr lang="en-US" baseline="-25000" dirty="0" smtClean="0"/>
              <a:t>Acute </a:t>
            </a:r>
            <a:r>
              <a:rPr lang="en-US" baseline="-25000" dirty="0" err="1" smtClean="0"/>
              <a:t>epicondylitis</a:t>
            </a:r>
            <a:r>
              <a:rPr lang="en-US" baseline="-25000" dirty="0" smtClean="0"/>
              <a:t> demonstrates edema</a:t>
            </a:r>
            <a:endParaRPr lang="cs-CZ" baseline="-25000" dirty="0" smtClean="0"/>
          </a:p>
          <a:p>
            <a:r>
              <a:rPr lang="cs-CZ" baseline="-25000" dirty="0" smtClean="0"/>
              <a:t>C</a:t>
            </a:r>
            <a:r>
              <a:rPr lang="en-US" baseline="-25000" dirty="0" err="1" smtClean="0"/>
              <a:t>hronic</a:t>
            </a:r>
            <a:r>
              <a:rPr lang="en-US" baseline="-25000" dirty="0" smtClean="0"/>
              <a:t> </a:t>
            </a:r>
            <a:r>
              <a:rPr lang="en-US" baseline="-25000" dirty="0" err="1" smtClean="0"/>
              <a:t>epicondylitis</a:t>
            </a:r>
            <a:r>
              <a:rPr lang="en-US" baseline="-25000" dirty="0" smtClean="0"/>
              <a:t> demonstrates soft tissue hypotrophy at the origin of the muscles. The wrist and finger extensors usually demonstrate increased tone and the muscle bellies present with multiple reflexive </a:t>
            </a:r>
            <a:r>
              <a:rPr lang="en-US" baseline="-25000" dirty="0" err="1" smtClean="0"/>
              <a:t>chan</a:t>
            </a:r>
            <a:r>
              <a:rPr lang="cs-CZ" baseline="-25000" dirty="0" smtClean="0"/>
              <a:t>g</a:t>
            </a:r>
            <a:r>
              <a:rPr lang="en-US" baseline="-25000" dirty="0" err="1" smtClean="0"/>
              <a:t>es</a:t>
            </a:r>
            <a:endParaRPr lang="cs-CZ" baseline="-25000" dirty="0" smtClean="0"/>
          </a:p>
          <a:p>
            <a:pPr>
              <a:buNone/>
            </a:pPr>
            <a:endParaRPr lang="en-US" dirty="0" smtClean="0"/>
          </a:p>
          <a:p>
            <a:endParaRPr lang="en-US" dirty="0" smtClean="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err="1" smtClean="0"/>
              <a:t>Impingement</a:t>
            </a:r>
            <a:r>
              <a:rPr lang="cs-CZ" dirty="0" smtClean="0"/>
              <a:t> syndrome</a:t>
            </a:r>
            <a:endParaRPr lang="cs-CZ" dirty="0"/>
          </a:p>
        </p:txBody>
      </p:sp>
      <p:sp>
        <p:nvSpPr>
          <p:cNvPr id="3" name="Zástupný symbol pro obsah 2"/>
          <p:cNvSpPr>
            <a:spLocks noGrp="1"/>
          </p:cNvSpPr>
          <p:nvPr>
            <p:ph type="body" sz="half" idx="2"/>
          </p:nvPr>
        </p:nvSpPr>
        <p:spPr/>
        <p:txBody>
          <a:bodyPr>
            <a:normAutofit/>
          </a:bodyPr>
          <a:lstStyle/>
          <a:p>
            <a:r>
              <a:rPr lang="cs-CZ" sz="1600" dirty="0" err="1" smtClean="0"/>
              <a:t>The</a:t>
            </a:r>
            <a:r>
              <a:rPr lang="cs-CZ" sz="1600" dirty="0" smtClean="0"/>
              <a:t> </a:t>
            </a:r>
            <a:r>
              <a:rPr lang="cs-CZ" sz="1600" dirty="0" err="1" smtClean="0"/>
              <a:t>principle</a:t>
            </a:r>
            <a:r>
              <a:rPr lang="cs-CZ" sz="1600" dirty="0" smtClean="0"/>
              <a:t> </a:t>
            </a:r>
            <a:r>
              <a:rPr lang="cs-CZ" sz="1600" dirty="0" err="1" smtClean="0"/>
              <a:t>of</a:t>
            </a:r>
            <a:r>
              <a:rPr lang="cs-CZ" sz="1600" dirty="0" smtClean="0"/>
              <a:t> </a:t>
            </a:r>
            <a:r>
              <a:rPr lang="cs-CZ" sz="1600" dirty="0" err="1" smtClean="0"/>
              <a:t>supraspinatus</a:t>
            </a:r>
            <a:r>
              <a:rPr lang="cs-CZ" sz="1600" dirty="0" smtClean="0"/>
              <a:t> </a:t>
            </a:r>
            <a:r>
              <a:rPr lang="cs-CZ" sz="1600" dirty="0" err="1" smtClean="0"/>
              <a:t>tendon</a:t>
            </a:r>
            <a:r>
              <a:rPr lang="cs-CZ" sz="1600" dirty="0" smtClean="0"/>
              <a:t> </a:t>
            </a:r>
            <a:r>
              <a:rPr lang="cs-CZ" sz="1600" dirty="0" err="1" smtClean="0"/>
              <a:t>impingement</a:t>
            </a:r>
            <a:r>
              <a:rPr lang="cs-CZ" sz="1600" dirty="0" smtClean="0"/>
              <a:t> syndrome</a:t>
            </a:r>
            <a:endParaRPr lang="cs-CZ" sz="1600" dirty="0"/>
          </a:p>
        </p:txBody>
      </p:sp>
      <p:pic>
        <p:nvPicPr>
          <p:cNvPr id="2051" name="Picture 3"/>
          <p:cNvPicPr>
            <a:picLocks noGrp="1" noChangeAspect="1" noChangeArrowheads="1"/>
          </p:cNvPicPr>
          <p:nvPr>
            <p:ph type="pic" idx="1"/>
          </p:nvPr>
        </p:nvPicPr>
        <p:blipFill>
          <a:blip r:embed="rId2" cstate="print"/>
          <a:srcRect t="4263" b="426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baseline="-25000" dirty="0" err="1" smtClean="0"/>
              <a:t>Medial</a:t>
            </a:r>
            <a:r>
              <a:rPr lang="cs-CZ" b="1" baseline="-25000" dirty="0" smtClean="0"/>
              <a:t> </a:t>
            </a:r>
            <a:r>
              <a:rPr lang="cs-CZ" b="1" baseline="-25000" dirty="0" err="1" smtClean="0"/>
              <a:t>Epicondylitis</a:t>
            </a:r>
            <a:r>
              <a:rPr lang="cs-CZ" b="1" baseline="-25000" dirty="0" smtClean="0"/>
              <a:t> (</a:t>
            </a:r>
            <a:r>
              <a:rPr lang="cs-CZ" b="1" baseline="-25000" dirty="0" err="1" smtClean="0"/>
              <a:t>Epicondylitis</a:t>
            </a:r>
            <a:r>
              <a:rPr lang="cs-CZ" b="1" baseline="-25000" dirty="0" smtClean="0"/>
              <a:t> </a:t>
            </a:r>
            <a:r>
              <a:rPr lang="cs-CZ" b="1" baseline="-25000" dirty="0" err="1" smtClean="0"/>
              <a:t>Ulnaris</a:t>
            </a:r>
            <a:r>
              <a:rPr lang="cs-CZ" b="1" baseline="-25000" dirty="0" smtClean="0"/>
              <a:t> </a:t>
            </a:r>
            <a:r>
              <a:rPr lang="cs-CZ" b="1" baseline="-25000" dirty="0" err="1" smtClean="0"/>
              <a:t>Humeri</a:t>
            </a:r>
            <a:r>
              <a:rPr lang="cs-CZ" b="1" baseline="-25000" dirty="0" smtClean="0"/>
              <a:t>)</a:t>
            </a:r>
            <a:r>
              <a:rPr lang="cs-CZ" b="1" dirty="0" smtClean="0"/>
              <a:t/>
            </a:r>
            <a:br>
              <a:rPr lang="cs-CZ" b="1" dirty="0" smtClean="0"/>
            </a:br>
            <a:endParaRPr lang="cs-CZ" dirty="0"/>
          </a:p>
        </p:txBody>
      </p:sp>
      <p:sp>
        <p:nvSpPr>
          <p:cNvPr id="3" name="Zástupný symbol pro obsah 2"/>
          <p:cNvSpPr>
            <a:spLocks noGrp="1"/>
          </p:cNvSpPr>
          <p:nvPr>
            <p:ph idx="1"/>
          </p:nvPr>
        </p:nvSpPr>
        <p:spPr/>
        <p:txBody>
          <a:bodyPr/>
          <a:lstStyle/>
          <a:p>
            <a:r>
              <a:rPr lang="en-US" baseline="-25000" dirty="0" err="1" smtClean="0"/>
              <a:t>Ulnar</a:t>
            </a:r>
            <a:r>
              <a:rPr lang="en-US" baseline="-25000" dirty="0" smtClean="0"/>
              <a:t> </a:t>
            </a:r>
            <a:r>
              <a:rPr lang="en-US" baseline="-25000" dirty="0" err="1" smtClean="0"/>
              <a:t>epicondylitis</a:t>
            </a:r>
            <a:r>
              <a:rPr lang="en-US" baseline="-25000" dirty="0" smtClean="0"/>
              <a:t> (golfers, javelin throwers elbow) is an injury to the origin of the wrist and finger flexors and the </a:t>
            </a:r>
            <a:r>
              <a:rPr lang="en-US" baseline="-25000" dirty="0" err="1" smtClean="0"/>
              <a:t>pronator</a:t>
            </a:r>
            <a:r>
              <a:rPr lang="en-US" baseline="-25000" dirty="0" smtClean="0"/>
              <a:t> </a:t>
            </a:r>
            <a:r>
              <a:rPr lang="en-US" baseline="-25000" dirty="0" err="1" smtClean="0"/>
              <a:t>teres</a:t>
            </a:r>
            <a:r>
              <a:rPr lang="en-US" baseline="-25000" dirty="0" smtClean="0"/>
              <a:t> at the medial </a:t>
            </a:r>
            <a:r>
              <a:rPr lang="en-US" baseline="-25000" dirty="0" err="1" smtClean="0"/>
              <a:t>epicondyle</a:t>
            </a:r>
            <a:r>
              <a:rPr lang="en-US" baseline="-25000" dirty="0" smtClean="0"/>
              <a:t> of the </a:t>
            </a:r>
            <a:r>
              <a:rPr lang="en-US" baseline="-25000" dirty="0" err="1" smtClean="0"/>
              <a:t>humerus</a:t>
            </a:r>
            <a:endParaRPr lang="cs-CZ" baseline="-25000" dirty="0" smtClean="0"/>
          </a:p>
          <a:p>
            <a:r>
              <a:rPr lang="en-US" baseline="-25000" dirty="0" smtClean="0"/>
              <a:t>The clinical </a:t>
            </a:r>
            <a:r>
              <a:rPr lang="en-US" baseline="-25000" dirty="0" err="1" smtClean="0"/>
              <a:t>presentatio</a:t>
            </a:r>
            <a:r>
              <a:rPr lang="cs-CZ" baseline="-25000" dirty="0" smtClean="0"/>
              <a:t>n</a:t>
            </a:r>
            <a:r>
              <a:rPr lang="en-US" baseline="-25000" dirty="0" smtClean="0"/>
              <a:t>: increased tone and reflexive changes are found in the muscle bellies of the wrist and finger flexors and in the </a:t>
            </a:r>
            <a:r>
              <a:rPr lang="en-US" baseline="-25000" dirty="0" err="1" smtClean="0"/>
              <a:t>pronator</a:t>
            </a:r>
            <a:r>
              <a:rPr lang="en-US" baseline="-25000" dirty="0" smtClean="0"/>
              <a:t> </a:t>
            </a:r>
            <a:r>
              <a:rPr lang="en-US" baseline="-25000" dirty="0" err="1" smtClean="0"/>
              <a:t>teres</a:t>
            </a:r>
            <a:r>
              <a:rPr lang="en-US" baseline="-25000" dirty="0" smtClean="0"/>
              <a:t>. Resisted wrist flexion is painful and elbow springing into extension and </a:t>
            </a:r>
            <a:r>
              <a:rPr lang="en-US" baseline="-25000" dirty="0" err="1" smtClean="0"/>
              <a:t>supination</a:t>
            </a:r>
            <a:r>
              <a:rPr lang="en-US" baseline="-25000" dirty="0" smtClean="0"/>
              <a:t> is limited</a:t>
            </a:r>
            <a:endParaRPr lang="cs-CZ" baseline="-25000" dirty="0" smtClean="0"/>
          </a:p>
          <a:p>
            <a:pPr>
              <a:buNone/>
            </a:pPr>
            <a:endParaRPr lang="en-US" dirty="0" smtClean="0"/>
          </a:p>
          <a:p>
            <a:endParaRPr lang="en-US" dirty="0" smtClean="0"/>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r>
              <a:rPr lang="cs-CZ" sz="3200" dirty="0" smtClean="0"/>
              <a:t> in </a:t>
            </a:r>
            <a:r>
              <a:rPr lang="cs-CZ" sz="3200" dirty="0" err="1" smtClean="0"/>
              <a:t>Enthesopathies</a:t>
            </a:r>
            <a:endParaRPr lang="cs-CZ" sz="3200" dirty="0"/>
          </a:p>
        </p:txBody>
      </p:sp>
      <p:sp>
        <p:nvSpPr>
          <p:cNvPr id="3" name="Zástupný symbol pro obsah 2"/>
          <p:cNvSpPr>
            <a:spLocks noGrp="1"/>
          </p:cNvSpPr>
          <p:nvPr>
            <p:ph idx="1"/>
          </p:nvPr>
        </p:nvSpPr>
        <p:spPr/>
        <p:txBody>
          <a:bodyPr/>
          <a:lstStyle/>
          <a:p>
            <a:pPr>
              <a:buNone/>
            </a:pPr>
            <a:r>
              <a:rPr lang="cs-CZ" b="1" baseline="-25000" dirty="0" smtClean="0"/>
              <a:t>	</a:t>
            </a:r>
            <a:r>
              <a:rPr lang="cs-CZ" b="1" baseline="-25000" dirty="0" err="1" smtClean="0"/>
              <a:t>Acute</a:t>
            </a:r>
            <a:r>
              <a:rPr lang="cs-CZ" b="1" baseline="-25000" dirty="0" smtClean="0"/>
              <a:t> </a:t>
            </a:r>
            <a:r>
              <a:rPr lang="cs-CZ" b="1" baseline="-25000" dirty="0" err="1" smtClean="0"/>
              <a:t>Form</a:t>
            </a:r>
            <a:endParaRPr lang="cs-CZ" b="1" dirty="0" smtClean="0"/>
          </a:p>
          <a:p>
            <a:r>
              <a:rPr lang="en-US" baseline="-25000" dirty="0" smtClean="0"/>
              <a:t>It most often develops as a result of relatively uncommon prolonged work (screwing, yard work, uncommon athletic performance)</a:t>
            </a:r>
            <a:endParaRPr lang="cs-CZ" baseline="-25000" dirty="0" smtClean="0"/>
          </a:p>
          <a:p>
            <a:r>
              <a:rPr lang="cs-CZ" baseline="-25000" dirty="0" err="1" smtClean="0"/>
              <a:t>Treatment</a:t>
            </a:r>
            <a:r>
              <a:rPr lang="cs-CZ" baseline="-25000" dirty="0" smtClean="0"/>
              <a:t>-</a:t>
            </a:r>
            <a:r>
              <a:rPr lang="en-US" baseline="-25000" dirty="0" smtClean="0"/>
              <a:t> rest and sometimes short-term immobilization until the acute pain subsides</a:t>
            </a:r>
            <a:endParaRPr lang="cs-CZ" baseline="-25000" dirty="0" smtClean="0"/>
          </a:p>
          <a:p>
            <a:r>
              <a:rPr lang="en-US" baseline="-25000" dirty="0" smtClean="0"/>
              <a:t>Modalities include </a:t>
            </a:r>
            <a:r>
              <a:rPr lang="en-US" baseline="-25000" dirty="0" err="1" smtClean="0"/>
              <a:t>cryotherapy</a:t>
            </a:r>
            <a:r>
              <a:rPr lang="en-US" baseline="-25000" dirty="0" smtClean="0"/>
              <a:t> and sometimes </a:t>
            </a:r>
            <a:r>
              <a:rPr lang="en-US" baseline="-25000" dirty="0" err="1" smtClean="0"/>
              <a:t>diadynamic</a:t>
            </a:r>
            <a:r>
              <a:rPr lang="en-US" baseline="-25000" dirty="0" smtClean="0"/>
              <a:t> currents</a:t>
            </a:r>
            <a:endParaRPr lang="cs-CZ" baseline="-25000" dirty="0" smtClean="0"/>
          </a:p>
          <a:p>
            <a:r>
              <a:rPr lang="en-US" baseline="-25000" dirty="0" smtClean="0"/>
              <a:t>Gentle and specific soft tissue mobilization and lymphatic drainage are indicated</a:t>
            </a:r>
            <a:endParaRPr lang="cs-CZ" baseline="-25000" dirty="0" smtClean="0"/>
          </a:p>
          <a:p>
            <a:r>
              <a:rPr lang="en-US" baseline="-25000" dirty="0" smtClean="0"/>
              <a:t>Pharmacotherapy includes mainly non-steroidal anti- </a:t>
            </a:r>
            <a:r>
              <a:rPr lang="en-US" baseline="-25000" dirty="0" err="1" smtClean="0"/>
              <a:t>inflammatories</a:t>
            </a:r>
            <a:r>
              <a:rPr lang="en-US" baseline="-25000" dirty="0" smtClean="0"/>
              <a:t> that can be applied either locally (</a:t>
            </a:r>
            <a:r>
              <a:rPr lang="cs-CZ" baseline="-25000" dirty="0" err="1" smtClean="0"/>
              <a:t>cream</a:t>
            </a:r>
            <a:r>
              <a:rPr lang="en-US" baseline="-25000" dirty="0" smtClean="0"/>
              <a:t>, gel) or systemically (oral medication). A local injection of an anesthetic mixed with a corticosteroid is also indicated</a:t>
            </a:r>
            <a:endParaRPr lang="cs-CZ" baseline="-25000" dirty="0" smtClean="0"/>
          </a:p>
          <a:p>
            <a:pPr>
              <a:buNone/>
            </a:pPr>
            <a:endParaRPr lang="en-US" dirty="0" smtClean="0"/>
          </a:p>
          <a:p>
            <a:endParaRPr lang="en-US" dirty="0" smtClean="0"/>
          </a:p>
          <a:p>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buNone/>
            </a:pPr>
            <a:r>
              <a:rPr lang="cs-CZ" b="1" baseline="-25000" dirty="0" smtClean="0"/>
              <a:t>	</a:t>
            </a:r>
            <a:r>
              <a:rPr lang="cs-CZ" b="1" baseline="-25000" dirty="0" err="1" smtClean="0"/>
              <a:t>Chronic</a:t>
            </a:r>
            <a:r>
              <a:rPr lang="cs-CZ" b="1" baseline="-25000" dirty="0" smtClean="0"/>
              <a:t> </a:t>
            </a:r>
            <a:r>
              <a:rPr lang="cs-CZ" b="1" baseline="-25000" dirty="0" err="1" smtClean="0"/>
              <a:t>Form</a:t>
            </a:r>
            <a:endParaRPr lang="cs-CZ" b="1" dirty="0" smtClean="0"/>
          </a:p>
          <a:p>
            <a:r>
              <a:rPr lang="en-US" baseline="-25000" dirty="0" smtClean="0"/>
              <a:t>The chronic form is most often the result of chronic overuse of the </a:t>
            </a:r>
            <a:r>
              <a:rPr lang="en-US" baseline="-25000" dirty="0" err="1" smtClean="0"/>
              <a:t>tendinous</a:t>
            </a:r>
            <a:r>
              <a:rPr lang="en-US" baseline="-25000" dirty="0" smtClean="0"/>
              <a:t> region, usually due to muscle imbalance in the upper extremity and the upper half of the trunk (postural imbalance - especially the upper crossed syndrome)</a:t>
            </a:r>
            <a:endParaRPr lang="cs-CZ" baseline="-25000" dirty="0" smtClean="0"/>
          </a:p>
          <a:p>
            <a:r>
              <a:rPr lang="en-US" baseline="-25000" dirty="0" err="1" smtClean="0"/>
              <a:t>Enthesopathy</a:t>
            </a:r>
            <a:r>
              <a:rPr lang="en-US" baseline="-25000" dirty="0" smtClean="0"/>
              <a:t> can also develop in a </a:t>
            </a:r>
            <a:r>
              <a:rPr lang="en-US" baseline="-25000" dirty="0" err="1" smtClean="0"/>
              <a:t>posturally</a:t>
            </a:r>
            <a:r>
              <a:rPr lang="en-US" baseline="-25000" dirty="0" smtClean="0"/>
              <a:t> symmetrical individual as a result of chronic inadequate loading</a:t>
            </a:r>
            <a:endParaRPr lang="cs-CZ" baseline="-25000" dirty="0" smtClean="0"/>
          </a:p>
          <a:p>
            <a:r>
              <a:rPr lang="en-US" baseline="-25000" dirty="0" smtClean="0"/>
              <a:t>In therapy, increased tone and trigger points of the corresponding muscles need to be addressed (post-isometric relaxation, soft tissue techniques)</a:t>
            </a:r>
            <a:endParaRPr lang="cs-CZ" baseline="-25000" dirty="0" smtClean="0"/>
          </a:p>
          <a:p>
            <a:r>
              <a:rPr lang="cs-CZ" baseline="-25000" dirty="0" smtClean="0"/>
              <a:t>J</a:t>
            </a:r>
            <a:r>
              <a:rPr lang="en-US" baseline="-25000" dirty="0" err="1" smtClean="0"/>
              <a:t>oint</a:t>
            </a:r>
            <a:r>
              <a:rPr lang="en-US" baseline="-25000" dirty="0" smtClean="0"/>
              <a:t> mobility needs to be restored and preserved (traction, mobilization, active and passive range of motion)</a:t>
            </a:r>
            <a:endParaRPr lang="cs-CZ" baseline="-25000" dirty="0" smtClean="0"/>
          </a:p>
          <a:p>
            <a:r>
              <a:rPr lang="cs-CZ" baseline="-25000" dirty="0" smtClean="0"/>
              <a:t>M</a:t>
            </a:r>
            <a:r>
              <a:rPr lang="en-US" baseline="-25000" dirty="0" err="1" smtClean="0"/>
              <a:t>uscle</a:t>
            </a:r>
            <a:r>
              <a:rPr lang="en-US" baseline="-25000" dirty="0" smtClean="0"/>
              <a:t> coordination and activity need to be improved (</a:t>
            </a:r>
            <a:r>
              <a:rPr lang="en-US" baseline="-25000" dirty="0" err="1" smtClean="0"/>
              <a:t>sensorimotor</a:t>
            </a:r>
            <a:r>
              <a:rPr lang="en-US" baseline="-25000" dirty="0" smtClean="0"/>
              <a:t> component, close kinetic chain exercises)</a:t>
            </a:r>
            <a:endParaRPr lang="cs-CZ" baseline="-25000" dirty="0" smtClean="0"/>
          </a:p>
          <a:p>
            <a:r>
              <a:rPr lang="en-US" baseline="-25000" dirty="0" smtClean="0"/>
              <a:t>Modalities include heat, electrotherapy, ultrasound, laser, shockwave ultrasound and magnetic therapy</a:t>
            </a:r>
            <a:endParaRPr lang="cs-CZ" baseline="-25000" dirty="0" smtClean="0"/>
          </a:p>
          <a:p>
            <a:r>
              <a:rPr lang="en-US" baseline="-25000" dirty="0" smtClean="0"/>
              <a:t>Therapeutic treatment also includes </a:t>
            </a:r>
            <a:r>
              <a:rPr lang="en-US" baseline="-25000" dirty="0" err="1" smtClean="0"/>
              <a:t>ergonomie</a:t>
            </a:r>
            <a:r>
              <a:rPr lang="en-US" baseline="-25000" dirty="0" smtClean="0"/>
              <a:t> assessment and modification with a possible change in work activity and orthotic devices (</a:t>
            </a:r>
            <a:r>
              <a:rPr lang="en-US" baseline="-25000" dirty="0" err="1" smtClean="0"/>
              <a:t>epicondylar</a:t>
            </a:r>
            <a:r>
              <a:rPr lang="en-US" baseline="-25000" dirty="0" smtClean="0"/>
              <a:t> brace)</a:t>
            </a:r>
            <a:endParaRPr lang="cs-CZ" baseline="-25000" dirty="0" smtClean="0"/>
          </a:p>
          <a:p>
            <a:pPr>
              <a:buNone/>
            </a:pPr>
            <a:endParaRPr lang="en-US" dirty="0" smtClean="0"/>
          </a:p>
          <a:p>
            <a:endParaRPr lang="en-US" dirty="0" smtClean="0"/>
          </a:p>
          <a:p>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baseline="-25000" dirty="0" err="1" smtClean="0"/>
              <a:t>Dislocations</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en-US" baseline="-25000" dirty="0" smtClean="0"/>
              <a:t>A loss of contact between joint surfaces</a:t>
            </a:r>
            <a:endParaRPr lang="cs-CZ" baseline="-25000" dirty="0" smtClean="0"/>
          </a:p>
          <a:p>
            <a:r>
              <a:rPr lang="cs-CZ" baseline="-25000" dirty="0" smtClean="0"/>
              <a:t>C</a:t>
            </a:r>
            <a:r>
              <a:rPr lang="en-US" baseline="-25000" dirty="0" err="1" smtClean="0"/>
              <a:t>omplicat</a:t>
            </a:r>
            <a:r>
              <a:rPr lang="cs-CZ" baseline="-25000" dirty="0" err="1" smtClean="0"/>
              <a:t>ions</a:t>
            </a:r>
            <a:r>
              <a:rPr lang="en-US" baseline="-25000" dirty="0" smtClean="0"/>
              <a:t> </a:t>
            </a:r>
            <a:r>
              <a:rPr lang="cs-CZ" baseline="-25000" dirty="0" smtClean="0"/>
              <a:t>-</a:t>
            </a:r>
            <a:r>
              <a:rPr lang="en-US" baseline="-25000" dirty="0" smtClean="0"/>
              <a:t>an avulsion of the joint surface</a:t>
            </a:r>
            <a:r>
              <a:rPr lang="cs-CZ" baseline="-25000" dirty="0" smtClean="0"/>
              <a:t>‘</a:t>
            </a:r>
            <a:r>
              <a:rPr lang="en-US" baseline="-25000" dirty="0" smtClean="0"/>
              <a:t>s rim, which is known as a dislocation fracture </a:t>
            </a:r>
            <a:r>
              <a:rPr lang="cs-CZ" baseline="-25000" dirty="0" err="1" smtClean="0"/>
              <a:t>and</a:t>
            </a:r>
            <a:r>
              <a:rPr lang="cs-CZ" baseline="-25000" dirty="0" smtClean="0"/>
              <a:t> d</a:t>
            </a:r>
            <a:r>
              <a:rPr lang="en-US" baseline="-25000" dirty="0" err="1" smtClean="0"/>
              <a:t>amage</a:t>
            </a:r>
            <a:r>
              <a:rPr lang="en-US" baseline="-25000" dirty="0" smtClean="0"/>
              <a:t> of the neurovascular bundle in the elbow area</a:t>
            </a:r>
            <a:endParaRPr lang="cs-CZ" baseline="-25000" dirty="0" smtClean="0"/>
          </a:p>
          <a:p>
            <a:r>
              <a:rPr lang="en-US" baseline="-25000" dirty="0" smtClean="0"/>
              <a:t>A dislocation occurs most often during falling on a flexed elbow joint</a:t>
            </a:r>
            <a:endParaRPr lang="cs-CZ" baseline="-25000" dirty="0" smtClean="0"/>
          </a:p>
          <a:p>
            <a:pPr>
              <a:buNone/>
            </a:pPr>
            <a:r>
              <a:rPr lang="cs-CZ" b="1" baseline="-25000" dirty="0" smtClean="0"/>
              <a:t>	</a:t>
            </a:r>
            <a:r>
              <a:rPr lang="cs-CZ" b="1" baseline="-25000" dirty="0" err="1" smtClean="0"/>
              <a:t>Treatment</a:t>
            </a:r>
            <a:endParaRPr lang="cs-CZ" b="1" dirty="0" smtClean="0"/>
          </a:p>
          <a:p>
            <a:r>
              <a:rPr lang="en-US" baseline="-25000" dirty="0" smtClean="0"/>
              <a:t>Closed or open repositioning of the elbow joint is performed under </a:t>
            </a:r>
            <a:r>
              <a:rPr lang="en-US" baseline="-25000" dirty="0" err="1" smtClean="0"/>
              <a:t>gener</a:t>
            </a:r>
            <a:r>
              <a:rPr lang="cs-CZ" baseline="-25000" dirty="0" smtClean="0"/>
              <a:t>a</a:t>
            </a:r>
            <a:r>
              <a:rPr lang="en-US" baseline="-25000" dirty="0" smtClean="0"/>
              <a:t>l anesthesia. Following the reduction, the extremity is immobilized by a splint or an </a:t>
            </a:r>
            <a:r>
              <a:rPr lang="en-US" baseline="-25000" dirty="0" err="1" smtClean="0"/>
              <a:t>orthosis</a:t>
            </a:r>
            <a:r>
              <a:rPr lang="en-US" baseline="-25000" dirty="0" smtClean="0"/>
              <a:t>. The length of immobilization is </a:t>
            </a:r>
            <a:r>
              <a:rPr lang="cs-CZ" baseline="-25000" dirty="0" err="1" smtClean="0"/>
              <a:t>recomanded</a:t>
            </a:r>
            <a:r>
              <a:rPr lang="en-US" baseline="-25000" dirty="0" smtClean="0"/>
              <a:t> by the physician</a:t>
            </a:r>
            <a:endParaRPr lang="cs-CZ" baseline="-25000" dirty="0" smtClean="0"/>
          </a:p>
          <a:p>
            <a:pPr>
              <a:buNone/>
            </a:pPr>
            <a:endParaRPr lang="en-US" dirty="0" smtClean="0"/>
          </a:p>
          <a:p>
            <a:endParaRPr lang="en-US" dirty="0" smtClean="0"/>
          </a:p>
          <a:p>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baseline="-25000" dirty="0" smtClean="0"/>
              <a:t/>
            </a:r>
            <a:br>
              <a:rPr lang="cs-CZ" b="1" baseline="-25000" dirty="0" smtClean="0"/>
            </a:br>
            <a:r>
              <a:rPr lang="cs-CZ" b="1" baseline="-25000" dirty="0" smtClean="0"/>
              <a:t/>
            </a:r>
            <a:br>
              <a:rPr lang="cs-CZ" b="1" baseline="-25000" dirty="0" smtClean="0"/>
            </a:br>
            <a:r>
              <a:rPr lang="en-US" b="1" baseline="-25000" dirty="0" smtClean="0"/>
              <a:t>Adult Fractures at the Elbow Region</a:t>
            </a:r>
            <a:r>
              <a:rPr lang="en-US" b="1" dirty="0" smtClean="0"/>
              <a:t/>
            </a:r>
            <a:br>
              <a:rPr lang="en-US" b="1" dirty="0" smtClean="0"/>
            </a:br>
            <a:endParaRPr lang="cs-CZ" dirty="0"/>
          </a:p>
        </p:txBody>
      </p:sp>
      <p:sp>
        <p:nvSpPr>
          <p:cNvPr id="3" name="Zástupný symbol pro obsah 2"/>
          <p:cNvSpPr>
            <a:spLocks noGrp="1"/>
          </p:cNvSpPr>
          <p:nvPr>
            <p:ph idx="1"/>
          </p:nvPr>
        </p:nvSpPr>
        <p:spPr/>
        <p:txBody>
          <a:bodyPr/>
          <a:lstStyle/>
          <a:p>
            <a:r>
              <a:rPr lang="cs-CZ" baseline="-25000" dirty="0" err="1" smtClean="0"/>
              <a:t>Distal</a:t>
            </a:r>
            <a:r>
              <a:rPr lang="cs-CZ" baseline="-25000" dirty="0" smtClean="0"/>
              <a:t> </a:t>
            </a:r>
            <a:r>
              <a:rPr lang="cs-CZ" baseline="-25000" dirty="0" err="1" smtClean="0"/>
              <a:t>humeral</a:t>
            </a:r>
            <a:r>
              <a:rPr lang="cs-CZ" baseline="-25000" dirty="0" smtClean="0"/>
              <a:t> </a:t>
            </a:r>
            <a:r>
              <a:rPr lang="cs-CZ" baseline="-25000" dirty="0" err="1" smtClean="0"/>
              <a:t>fracture</a:t>
            </a:r>
            <a:endParaRPr lang="cs-CZ" dirty="0" smtClean="0"/>
          </a:p>
          <a:p>
            <a:r>
              <a:rPr lang="cs-CZ" baseline="-25000" dirty="0" err="1" smtClean="0"/>
              <a:t>Olecranon</a:t>
            </a:r>
            <a:r>
              <a:rPr lang="cs-CZ" baseline="-25000" dirty="0" smtClean="0"/>
              <a:t> </a:t>
            </a:r>
            <a:r>
              <a:rPr lang="cs-CZ" baseline="-25000" dirty="0" err="1" smtClean="0"/>
              <a:t>fracture</a:t>
            </a:r>
            <a:endParaRPr lang="cs-CZ" dirty="0" smtClean="0"/>
          </a:p>
          <a:p>
            <a:r>
              <a:rPr lang="en-US" baseline="-25000" dirty="0" smtClean="0"/>
              <a:t>Fracture of the head of the r</a:t>
            </a:r>
            <a:r>
              <a:rPr lang="cs-CZ" baseline="-25000" dirty="0" smtClean="0"/>
              <a:t>a</a:t>
            </a:r>
            <a:r>
              <a:rPr lang="en-US" baseline="-25000" dirty="0" err="1" smtClean="0"/>
              <a:t>dius</a:t>
            </a:r>
            <a:endParaRPr lang="en-US" dirty="0" smtClean="0"/>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Distal</a:t>
            </a:r>
            <a:r>
              <a:rPr lang="cs-CZ" sz="3200" dirty="0" smtClean="0"/>
              <a:t> </a:t>
            </a:r>
            <a:r>
              <a:rPr lang="cs-CZ" sz="3200" dirty="0" err="1" smtClean="0"/>
              <a:t>Humeral</a:t>
            </a:r>
            <a:r>
              <a:rPr lang="cs-CZ" sz="3200" dirty="0" smtClean="0"/>
              <a:t> </a:t>
            </a:r>
            <a:r>
              <a:rPr lang="cs-CZ" sz="3200" dirty="0" err="1" smtClean="0"/>
              <a:t>Fracture</a:t>
            </a:r>
            <a:endParaRPr lang="cs-CZ" sz="3200" dirty="0"/>
          </a:p>
        </p:txBody>
      </p:sp>
      <p:sp>
        <p:nvSpPr>
          <p:cNvPr id="3" name="Zástupný symbol pro obsah 2"/>
          <p:cNvSpPr>
            <a:spLocks noGrp="1"/>
          </p:cNvSpPr>
          <p:nvPr>
            <p:ph idx="1"/>
          </p:nvPr>
        </p:nvSpPr>
        <p:spPr/>
        <p:txBody>
          <a:bodyPr>
            <a:normAutofit/>
          </a:bodyPr>
          <a:lstStyle/>
          <a:p>
            <a:r>
              <a:rPr lang="en-US" b="1" dirty="0" err="1" smtClean="0"/>
              <a:t>Nonoperative</a:t>
            </a:r>
            <a:r>
              <a:rPr lang="en-US" dirty="0" smtClean="0"/>
              <a:t> treatment depends on the fracture type</a:t>
            </a:r>
            <a:endParaRPr lang="cs-CZ" dirty="0" smtClean="0"/>
          </a:p>
          <a:p>
            <a:r>
              <a:rPr lang="en-US" dirty="0" smtClean="0"/>
              <a:t>Casting and immobilization can be used for </a:t>
            </a:r>
            <a:r>
              <a:rPr lang="en-US" dirty="0" err="1" smtClean="0"/>
              <a:t>nondisplaced</a:t>
            </a:r>
            <a:r>
              <a:rPr lang="en-US" dirty="0" smtClean="0"/>
              <a:t> fractures, particularly with medial, lateral, and </a:t>
            </a:r>
            <a:r>
              <a:rPr lang="en-US" dirty="0" err="1" smtClean="0"/>
              <a:t>supracondylar</a:t>
            </a:r>
            <a:r>
              <a:rPr lang="en-US" dirty="0" smtClean="0"/>
              <a:t> process fractures (extra-</a:t>
            </a:r>
            <a:r>
              <a:rPr lang="en-US" dirty="0" err="1" smtClean="0"/>
              <a:t>articular</a:t>
            </a:r>
            <a:r>
              <a:rPr lang="en-US" dirty="0" smtClean="0"/>
              <a:t> and </a:t>
            </a:r>
            <a:r>
              <a:rPr lang="en-US" dirty="0" err="1" smtClean="0"/>
              <a:t>extracapsular</a:t>
            </a:r>
            <a:r>
              <a:rPr lang="en-US" dirty="0" smtClean="0"/>
              <a:t>)</a:t>
            </a:r>
            <a:endParaRPr lang="cs-CZ" dirty="0" smtClean="0"/>
          </a:p>
          <a:p>
            <a:r>
              <a:rPr lang="cs-CZ" b="1" dirty="0" smtClean="0"/>
              <a:t>O</a:t>
            </a:r>
            <a:r>
              <a:rPr lang="en-US" b="1" dirty="0" err="1" smtClean="0"/>
              <a:t>perative</a:t>
            </a:r>
            <a:r>
              <a:rPr lang="en-US" b="1" dirty="0" smtClean="0"/>
              <a:t> </a:t>
            </a:r>
            <a:r>
              <a:rPr lang="en-US" dirty="0" smtClean="0"/>
              <a:t>intervention</a:t>
            </a:r>
            <a:r>
              <a:rPr lang="cs-CZ" dirty="0" smtClean="0"/>
              <a:t> (ORIF)</a:t>
            </a:r>
            <a:r>
              <a:rPr lang="en-US" dirty="0" smtClean="0"/>
              <a:t> </a:t>
            </a:r>
            <a:r>
              <a:rPr lang="cs-CZ" dirty="0" smtClean="0"/>
              <a:t>in case </a:t>
            </a:r>
            <a:r>
              <a:rPr lang="cs-CZ" dirty="0" err="1" smtClean="0"/>
              <a:t>of</a:t>
            </a:r>
            <a:r>
              <a:rPr lang="cs-CZ" dirty="0" smtClean="0"/>
              <a:t>  </a:t>
            </a:r>
            <a:r>
              <a:rPr lang="cs-CZ" dirty="0" err="1" smtClean="0"/>
              <a:t>intra</a:t>
            </a:r>
            <a:r>
              <a:rPr lang="cs-CZ" dirty="0" smtClean="0"/>
              <a:t>-</a:t>
            </a:r>
            <a:r>
              <a:rPr lang="cs-CZ" dirty="0" err="1" smtClean="0"/>
              <a:t>articular</a:t>
            </a:r>
            <a:r>
              <a:rPr lang="cs-CZ" dirty="0" smtClean="0"/>
              <a:t> fragment </a:t>
            </a:r>
            <a:r>
              <a:rPr lang="cs-CZ" dirty="0" err="1" smtClean="0"/>
              <a:t>displacement</a:t>
            </a:r>
            <a:r>
              <a:rPr lang="cs-CZ" dirty="0" smtClean="0"/>
              <a:t>, </a:t>
            </a:r>
            <a:r>
              <a:rPr lang="cs-CZ" dirty="0" err="1" smtClean="0"/>
              <a:t>supracondylar</a:t>
            </a:r>
            <a:r>
              <a:rPr lang="cs-CZ" dirty="0" smtClean="0"/>
              <a:t> </a:t>
            </a:r>
            <a:r>
              <a:rPr lang="cs-CZ" dirty="0" err="1" smtClean="0"/>
              <a:t>comminution</a:t>
            </a:r>
            <a:r>
              <a:rPr lang="cs-CZ" dirty="0" smtClean="0"/>
              <a:t> </a:t>
            </a:r>
            <a:r>
              <a:rPr lang="cs-CZ" dirty="0" err="1" smtClean="0"/>
              <a:t>and</a:t>
            </a:r>
            <a:r>
              <a:rPr lang="cs-CZ" dirty="0" smtClean="0"/>
              <a:t> </a:t>
            </a:r>
            <a:r>
              <a:rPr lang="cs-CZ" dirty="0" err="1" smtClean="0"/>
              <a:t>displacement</a:t>
            </a:r>
            <a:r>
              <a:rPr lang="cs-CZ" dirty="0" smtClean="0"/>
              <a:t>, open </a:t>
            </a:r>
            <a:r>
              <a:rPr lang="cs-CZ" dirty="0" err="1" smtClean="0"/>
              <a:t>fractures</a:t>
            </a:r>
            <a:r>
              <a:rPr lang="cs-CZ" dirty="0" smtClean="0"/>
              <a:t>, </a:t>
            </a:r>
            <a:r>
              <a:rPr lang="cs-CZ" dirty="0" err="1" smtClean="0"/>
              <a:t>neurovascular</a:t>
            </a:r>
            <a:r>
              <a:rPr lang="cs-CZ" dirty="0" smtClean="0"/>
              <a:t> </a:t>
            </a:r>
            <a:r>
              <a:rPr lang="cs-CZ" dirty="0" err="1" smtClean="0"/>
              <a:t>injury</a:t>
            </a:r>
            <a:r>
              <a:rPr lang="cs-CZ" dirty="0" smtClean="0"/>
              <a:t>, </a:t>
            </a:r>
            <a:r>
              <a:rPr lang="cs-CZ" dirty="0" err="1" smtClean="0"/>
              <a:t>compartment</a:t>
            </a:r>
            <a:r>
              <a:rPr lang="cs-CZ" dirty="0" smtClean="0"/>
              <a:t> syndrome </a:t>
            </a:r>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obsah 4"/>
          <p:cNvSpPr>
            <a:spLocks noGrp="1"/>
          </p:cNvSpPr>
          <p:nvPr>
            <p:ph sz="half" idx="1"/>
          </p:nvPr>
        </p:nvSpPr>
        <p:spPr/>
        <p:txBody>
          <a:bodyPr/>
          <a:lstStyle/>
          <a:p>
            <a:endParaRPr lang="cs-CZ" sz="2800" dirty="0" smtClean="0"/>
          </a:p>
          <a:p>
            <a:r>
              <a:rPr lang="cs-CZ" sz="2800" dirty="0" err="1" smtClean="0"/>
              <a:t>Distal</a:t>
            </a:r>
            <a:r>
              <a:rPr lang="cs-CZ" sz="2800" dirty="0" smtClean="0"/>
              <a:t> </a:t>
            </a:r>
            <a:r>
              <a:rPr lang="cs-CZ" sz="2800" dirty="0" err="1" smtClean="0"/>
              <a:t>Humeral</a:t>
            </a:r>
            <a:r>
              <a:rPr lang="cs-CZ" sz="2800" dirty="0" smtClean="0"/>
              <a:t> </a:t>
            </a:r>
            <a:r>
              <a:rPr lang="cs-CZ" sz="2800" dirty="0" err="1" smtClean="0"/>
              <a:t>Fracture</a:t>
            </a:r>
            <a:endParaRPr lang="cs-CZ" sz="2800" dirty="0" smtClean="0"/>
          </a:p>
          <a:p>
            <a:endParaRPr lang="cs-CZ" sz="2800" dirty="0" smtClean="0"/>
          </a:p>
          <a:p>
            <a:r>
              <a:rPr lang="cs-CZ" sz="2800" dirty="0" err="1" smtClean="0"/>
              <a:t>After</a:t>
            </a:r>
            <a:r>
              <a:rPr lang="cs-CZ" sz="2800" dirty="0" smtClean="0"/>
              <a:t> </a:t>
            </a:r>
            <a:r>
              <a:rPr lang="cs-CZ" sz="2800" dirty="0" err="1" smtClean="0"/>
              <a:t>surgury</a:t>
            </a:r>
            <a:endParaRPr lang="cs-CZ"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283968" y="2276872"/>
            <a:ext cx="4483747" cy="2724929"/>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Olecranon</a:t>
            </a:r>
            <a:r>
              <a:rPr lang="cs-CZ" sz="3200" dirty="0" smtClean="0"/>
              <a:t> </a:t>
            </a:r>
            <a:r>
              <a:rPr lang="cs-CZ" sz="3200" dirty="0" err="1" smtClean="0"/>
              <a:t>Fracture</a:t>
            </a:r>
            <a:endParaRPr lang="cs-CZ" sz="3200" dirty="0"/>
          </a:p>
        </p:txBody>
      </p:sp>
      <p:sp>
        <p:nvSpPr>
          <p:cNvPr id="5" name="Zástupný symbol pro obsah 4"/>
          <p:cNvSpPr>
            <a:spLocks noGrp="1"/>
          </p:cNvSpPr>
          <p:nvPr>
            <p:ph idx="1"/>
          </p:nvPr>
        </p:nvSpPr>
        <p:spPr/>
        <p:txBody>
          <a:bodyPr>
            <a:normAutofit fontScale="77500" lnSpcReduction="20000"/>
          </a:bodyPr>
          <a:lstStyle/>
          <a:p>
            <a:r>
              <a:rPr lang="en-US" dirty="0" smtClean="0"/>
              <a:t>The goals of </a:t>
            </a:r>
            <a:r>
              <a:rPr lang="en-US" dirty="0" err="1" smtClean="0"/>
              <a:t>olecranon</a:t>
            </a:r>
            <a:r>
              <a:rPr lang="en-US" dirty="0" smtClean="0"/>
              <a:t> fracture treatment must be individualized to the needs of the patient. In young active individuals, restoration of the </a:t>
            </a:r>
            <a:r>
              <a:rPr lang="en-US" dirty="0" err="1" smtClean="0"/>
              <a:t>articular</a:t>
            </a:r>
            <a:r>
              <a:rPr lang="en-US" dirty="0" smtClean="0"/>
              <a:t> surface, preservation of motor power, restoration of stability, and prevention of joint stiffness are important. In older patients, minimization of morbidity is the most important goal</a:t>
            </a:r>
            <a:endParaRPr lang="cs-CZ" dirty="0" smtClean="0"/>
          </a:p>
          <a:p>
            <a:r>
              <a:rPr lang="en-US" dirty="0" err="1" smtClean="0"/>
              <a:t>Nondisplaced</a:t>
            </a:r>
            <a:r>
              <a:rPr lang="en-US" dirty="0" smtClean="0"/>
              <a:t> </a:t>
            </a:r>
            <a:r>
              <a:rPr lang="en-US" dirty="0" err="1" smtClean="0"/>
              <a:t>olecranon</a:t>
            </a:r>
            <a:r>
              <a:rPr lang="en-US" dirty="0" smtClean="0"/>
              <a:t> fractures with intact extensor mechanisms (as demonstrated by the ability to actively extend the elbow) are generally treated </a:t>
            </a:r>
            <a:r>
              <a:rPr lang="en-US" dirty="0" err="1" smtClean="0"/>
              <a:t>nonoperatively</a:t>
            </a:r>
            <a:r>
              <a:rPr lang="cs-CZ" dirty="0" smtClean="0"/>
              <a:t> – by </a:t>
            </a:r>
            <a:r>
              <a:rPr lang="cs-CZ" dirty="0" err="1" smtClean="0"/>
              <a:t>cast</a:t>
            </a:r>
            <a:r>
              <a:rPr lang="cs-CZ" dirty="0" smtClean="0"/>
              <a:t> </a:t>
            </a:r>
            <a:r>
              <a:rPr lang="cs-CZ" dirty="0" err="1" smtClean="0"/>
              <a:t>immobilization</a:t>
            </a:r>
            <a:endParaRPr lang="cs-CZ" dirty="0" smtClean="0"/>
          </a:p>
          <a:p>
            <a:r>
              <a:rPr lang="en-US" dirty="0" smtClean="0"/>
              <a:t>Surgical treatment</a:t>
            </a:r>
            <a:r>
              <a:rPr lang="cs-CZ" dirty="0" smtClean="0"/>
              <a:t> (K-</a:t>
            </a:r>
            <a:r>
              <a:rPr lang="cs-CZ" dirty="0" err="1" smtClean="0"/>
              <a:t>wires</a:t>
            </a:r>
            <a:r>
              <a:rPr lang="cs-CZ" dirty="0" smtClean="0"/>
              <a:t>, </a:t>
            </a:r>
            <a:r>
              <a:rPr lang="cs-CZ" dirty="0" err="1" smtClean="0"/>
              <a:t>plates</a:t>
            </a:r>
            <a:r>
              <a:rPr lang="cs-CZ" dirty="0" smtClean="0"/>
              <a:t>)</a:t>
            </a:r>
            <a:r>
              <a:rPr lang="en-US" dirty="0" smtClean="0"/>
              <a:t> is indicated for the following:</a:t>
            </a:r>
          </a:p>
          <a:p>
            <a:pPr>
              <a:buNone/>
            </a:pPr>
            <a:r>
              <a:rPr lang="cs-CZ" dirty="0" smtClean="0"/>
              <a:t>	- f</a:t>
            </a:r>
            <a:r>
              <a:rPr lang="en-US" dirty="0" err="1" smtClean="0"/>
              <a:t>ractures</a:t>
            </a:r>
            <a:r>
              <a:rPr lang="en-US" dirty="0" smtClean="0"/>
              <a:t> with significant displacement (&gt;1-2 mm) </a:t>
            </a:r>
          </a:p>
          <a:p>
            <a:pPr>
              <a:buNone/>
            </a:pPr>
            <a:r>
              <a:rPr lang="cs-CZ" dirty="0" smtClean="0"/>
              <a:t>	- a</a:t>
            </a:r>
            <a:r>
              <a:rPr lang="en-US" dirty="0" err="1" smtClean="0"/>
              <a:t>ll</a:t>
            </a:r>
            <a:r>
              <a:rPr lang="en-US" dirty="0" smtClean="0"/>
              <a:t> patients lacking active extension of the elbow </a:t>
            </a:r>
          </a:p>
          <a:p>
            <a:pPr>
              <a:buNone/>
            </a:pPr>
            <a:r>
              <a:rPr lang="cs-CZ" dirty="0" smtClean="0"/>
              <a:t>	- m</a:t>
            </a:r>
            <a:r>
              <a:rPr lang="en-US" dirty="0" err="1" smtClean="0"/>
              <a:t>ost</a:t>
            </a:r>
            <a:r>
              <a:rPr lang="en-US" dirty="0" smtClean="0"/>
              <a:t> fractures associated with elbow instability </a:t>
            </a:r>
          </a:p>
          <a:p>
            <a:pPr>
              <a:buNone/>
            </a:pPr>
            <a:r>
              <a:rPr lang="cs-CZ" dirty="0" smtClean="0"/>
              <a:t>	- c</a:t>
            </a:r>
            <a:r>
              <a:rPr lang="en-US" dirty="0" err="1" smtClean="0"/>
              <a:t>ases</a:t>
            </a:r>
            <a:r>
              <a:rPr lang="en-US" dirty="0" smtClean="0"/>
              <a:t> in which </a:t>
            </a:r>
            <a:r>
              <a:rPr lang="en-US" dirty="0" err="1" smtClean="0"/>
              <a:t>nonoperative</a:t>
            </a:r>
            <a:r>
              <a:rPr lang="en-US" dirty="0" smtClean="0"/>
              <a:t> treatment has failed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text 4"/>
          <p:cNvSpPr>
            <a:spLocks noGrp="1"/>
          </p:cNvSpPr>
          <p:nvPr>
            <p:ph type="body" idx="1"/>
          </p:nvPr>
        </p:nvSpPr>
        <p:spPr/>
        <p:txBody>
          <a:bodyPr/>
          <a:lstStyle/>
          <a:p>
            <a:r>
              <a:rPr lang="cs-CZ" dirty="0" smtClean="0"/>
              <a:t>K-</a:t>
            </a:r>
            <a:r>
              <a:rPr lang="cs-CZ" dirty="0" err="1" smtClean="0"/>
              <a:t>wires</a:t>
            </a:r>
            <a:endParaRPr lang="cs-CZ" dirty="0"/>
          </a:p>
        </p:txBody>
      </p:sp>
      <p:sp>
        <p:nvSpPr>
          <p:cNvPr id="7" name="Zástupný symbol pro text 6"/>
          <p:cNvSpPr>
            <a:spLocks noGrp="1"/>
          </p:cNvSpPr>
          <p:nvPr>
            <p:ph type="body" sz="half" idx="3"/>
          </p:nvPr>
        </p:nvSpPr>
        <p:spPr/>
        <p:txBody>
          <a:bodyPr/>
          <a:lstStyle/>
          <a:p>
            <a:r>
              <a:rPr lang="cs-CZ" dirty="0" smtClean="0"/>
              <a:t>ORIF - plate</a:t>
            </a:r>
            <a:endParaRPr lang="cs-CZ"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457200" y="2959342"/>
            <a:ext cx="4040188" cy="2957028"/>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3" cstate="print"/>
          <a:srcRect/>
          <a:stretch>
            <a:fillRect/>
          </a:stretch>
        </p:blipFill>
        <p:spPr bwMode="auto">
          <a:xfrm>
            <a:off x="4856162" y="2990056"/>
            <a:ext cx="3619500" cy="2895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Rehabilitation</a:t>
            </a:r>
            <a:r>
              <a:rPr lang="cs-CZ" sz="3200" dirty="0" smtClean="0"/>
              <a:t> in </a:t>
            </a:r>
            <a:r>
              <a:rPr lang="cs-CZ" sz="3200" dirty="0" err="1" smtClean="0"/>
              <a:t>Traumatic</a:t>
            </a:r>
            <a:r>
              <a:rPr lang="cs-CZ" sz="3200" dirty="0" smtClean="0"/>
              <a:t> </a:t>
            </a:r>
            <a:r>
              <a:rPr lang="cs-CZ" sz="3200" dirty="0" err="1" smtClean="0"/>
              <a:t>Lesions</a:t>
            </a:r>
            <a:endParaRPr lang="cs-CZ" sz="3200" dirty="0"/>
          </a:p>
        </p:txBody>
      </p:sp>
      <p:sp>
        <p:nvSpPr>
          <p:cNvPr id="3" name="Zástupný symbol pro obsah 2"/>
          <p:cNvSpPr>
            <a:spLocks noGrp="1"/>
          </p:cNvSpPr>
          <p:nvPr>
            <p:ph idx="1"/>
          </p:nvPr>
        </p:nvSpPr>
        <p:spPr/>
        <p:txBody>
          <a:bodyPr>
            <a:normAutofit fontScale="85000" lnSpcReduction="10000"/>
          </a:bodyPr>
          <a:lstStyle/>
          <a:p>
            <a:r>
              <a:rPr lang="en-US" baseline="-25000" dirty="0" smtClean="0"/>
              <a:t>It is up to the physician to determine when physical therapy should</a:t>
            </a:r>
            <a:r>
              <a:rPr lang="cs-CZ" baseline="-25000" dirty="0" smtClean="0"/>
              <a:t> </a:t>
            </a:r>
            <a:r>
              <a:rPr lang="en-US" baseline="-25000" dirty="0" smtClean="0"/>
              <a:t>be initiated</a:t>
            </a:r>
            <a:endParaRPr lang="cs-CZ" baseline="-25000" dirty="0" smtClean="0"/>
          </a:p>
          <a:p>
            <a:pPr>
              <a:buNone/>
            </a:pPr>
            <a:r>
              <a:rPr lang="cs-CZ" b="1" baseline="-25000" dirty="0" smtClean="0"/>
              <a:t>	</a:t>
            </a:r>
            <a:r>
              <a:rPr lang="cs-CZ" sz="3000" b="1" baseline="-25000" dirty="0" smtClean="0"/>
              <a:t>T</a:t>
            </a:r>
            <a:r>
              <a:rPr lang="en-US" sz="3000" b="1" baseline="-25000" dirty="0" smtClean="0"/>
              <a:t>he goals of rehabilitation treatment</a:t>
            </a:r>
            <a:endParaRPr lang="cs-CZ" b="1" baseline="-25000" dirty="0" smtClean="0"/>
          </a:p>
          <a:p>
            <a:r>
              <a:rPr lang="cs-CZ" baseline="-25000" dirty="0" smtClean="0"/>
              <a:t>E</a:t>
            </a:r>
            <a:r>
              <a:rPr lang="en-US" baseline="-25000" dirty="0" err="1" smtClean="0"/>
              <a:t>dema</a:t>
            </a:r>
            <a:r>
              <a:rPr lang="en-US" baseline="-25000" dirty="0" smtClean="0"/>
              <a:t> control</a:t>
            </a:r>
            <a:endParaRPr lang="cs-CZ" baseline="-25000" dirty="0" smtClean="0"/>
          </a:p>
          <a:p>
            <a:r>
              <a:rPr lang="cs-CZ" baseline="-25000" dirty="0" smtClean="0"/>
              <a:t>In</a:t>
            </a:r>
            <a:r>
              <a:rPr lang="en-US" baseline="-25000" dirty="0" smtClean="0"/>
              <a:t>creased range of motion</a:t>
            </a:r>
            <a:endParaRPr lang="cs-CZ" baseline="-25000" dirty="0" smtClean="0"/>
          </a:p>
          <a:p>
            <a:r>
              <a:rPr lang="cs-CZ" baseline="-25000" dirty="0" smtClean="0"/>
              <a:t>C</a:t>
            </a:r>
            <a:r>
              <a:rPr lang="en-US" baseline="-25000" dirty="0" err="1" smtClean="0"/>
              <a:t>orrection</a:t>
            </a:r>
            <a:r>
              <a:rPr lang="en-US" baseline="-25000" dirty="0" smtClean="0"/>
              <a:t> of muscle imbalance and inclusion of the extremity into total body movements</a:t>
            </a:r>
            <a:endParaRPr lang="cs-CZ" baseline="-25000" dirty="0" smtClean="0"/>
          </a:p>
          <a:p>
            <a:pPr>
              <a:buNone/>
            </a:pPr>
            <a:r>
              <a:rPr lang="cs-CZ" b="1" baseline="-25000" dirty="0" smtClean="0"/>
              <a:t>	</a:t>
            </a:r>
            <a:r>
              <a:rPr lang="en-US" sz="3300" b="1" baseline="-25000" dirty="0" smtClean="0"/>
              <a:t>Physical therapy techniques</a:t>
            </a:r>
            <a:endParaRPr lang="cs-CZ" b="1" baseline="-25000" dirty="0" smtClean="0"/>
          </a:p>
          <a:p>
            <a:r>
              <a:rPr lang="cs-CZ" baseline="-25000" dirty="0" smtClean="0"/>
              <a:t>S</a:t>
            </a:r>
            <a:r>
              <a:rPr lang="en-US" baseline="-25000" dirty="0" smtClean="0"/>
              <a:t>oft tissue techniques for the release of muscles, ligaments and the joint capsule</a:t>
            </a:r>
            <a:endParaRPr lang="cs-CZ" baseline="-25000" dirty="0" smtClean="0"/>
          </a:p>
          <a:p>
            <a:r>
              <a:rPr lang="cs-CZ" baseline="-25000" dirty="0" smtClean="0"/>
              <a:t>S</a:t>
            </a:r>
            <a:r>
              <a:rPr lang="en-US" baseline="-25000" dirty="0" err="1" smtClean="0"/>
              <a:t>tretching</a:t>
            </a:r>
            <a:r>
              <a:rPr lang="en-US" baseline="-25000" dirty="0" smtClean="0"/>
              <a:t> of shortened structures</a:t>
            </a:r>
            <a:endParaRPr lang="cs-CZ" baseline="-25000" dirty="0" smtClean="0"/>
          </a:p>
          <a:p>
            <a:r>
              <a:rPr lang="cs-CZ" baseline="-25000" dirty="0" smtClean="0"/>
              <a:t>G</a:t>
            </a:r>
            <a:r>
              <a:rPr lang="en-US" baseline="-25000" dirty="0" err="1" smtClean="0"/>
              <a:t>entle</a:t>
            </a:r>
            <a:r>
              <a:rPr lang="en-US" baseline="-25000" dirty="0" smtClean="0"/>
              <a:t> elbow joint mobilization</a:t>
            </a:r>
            <a:endParaRPr lang="cs-CZ" baseline="-25000" dirty="0" smtClean="0"/>
          </a:p>
          <a:p>
            <a:r>
              <a:rPr lang="en-US" baseline="-25000" dirty="0" smtClean="0"/>
              <a:t>Relaxation techniques (</a:t>
            </a:r>
            <a:r>
              <a:rPr lang="cs-CZ" baseline="-25000" dirty="0" smtClean="0"/>
              <a:t>PIR</a:t>
            </a:r>
            <a:r>
              <a:rPr lang="en-US" baseline="-25000" dirty="0" smtClean="0"/>
              <a:t>, anti-gravity relaxation) </a:t>
            </a:r>
            <a:r>
              <a:rPr lang="cs-CZ" baseline="-25000" dirty="0" err="1" smtClean="0"/>
              <a:t>of</a:t>
            </a:r>
            <a:r>
              <a:rPr lang="en-US" baseline="-25000" dirty="0" smtClean="0"/>
              <a:t> muscles with increased tone</a:t>
            </a:r>
            <a:endParaRPr lang="cs-CZ" baseline="-25000" dirty="0" smtClean="0"/>
          </a:p>
          <a:p>
            <a:r>
              <a:rPr lang="en-US" baseline="-25000" dirty="0" smtClean="0"/>
              <a:t>To increase </a:t>
            </a:r>
            <a:r>
              <a:rPr lang="cs-CZ" baseline="-25000" dirty="0" smtClean="0"/>
              <a:t>ROM –</a:t>
            </a:r>
            <a:r>
              <a:rPr lang="en-US" baseline="-25000" dirty="0" smtClean="0"/>
              <a:t> </a:t>
            </a:r>
            <a:r>
              <a:rPr lang="cs-CZ" baseline="-25000" dirty="0" err="1" smtClean="0"/>
              <a:t>passive</a:t>
            </a:r>
            <a:r>
              <a:rPr lang="cs-CZ" baseline="-25000" dirty="0" smtClean="0"/>
              <a:t> </a:t>
            </a:r>
            <a:r>
              <a:rPr lang="cs-CZ" baseline="-25000" dirty="0" err="1" smtClean="0"/>
              <a:t>movements</a:t>
            </a:r>
            <a:r>
              <a:rPr lang="cs-CZ" baseline="-25000" dirty="0" smtClean="0"/>
              <a:t>,</a:t>
            </a:r>
            <a:r>
              <a:rPr lang="en-US" baseline="-25000" dirty="0" smtClean="0"/>
              <a:t> </a:t>
            </a:r>
            <a:r>
              <a:rPr lang="cs-CZ" baseline="-25000" dirty="0" smtClean="0"/>
              <a:t>cl</a:t>
            </a:r>
            <a:r>
              <a:rPr lang="en-US" baseline="-25000" dirty="0" err="1" smtClean="0"/>
              <a:t>osed</a:t>
            </a:r>
            <a:r>
              <a:rPr lang="en-US" baseline="-25000" dirty="0" smtClean="0"/>
              <a:t> and open kinetic chain exercises</a:t>
            </a:r>
            <a:endParaRPr lang="cs-CZ" baseline="-25000" dirty="0" smtClean="0"/>
          </a:p>
          <a:p>
            <a:r>
              <a:rPr lang="en-US" baseline="-25000" dirty="0" smtClean="0"/>
              <a:t>Physical therapy also needs to address the additional segments of the affected upper extremity (wrist, hand and shoulder), ensure scapular stabilization and treat cervical and thoracic spin</a:t>
            </a:r>
            <a:r>
              <a:rPr lang="cs-CZ" baseline="-25000" dirty="0" smtClean="0"/>
              <a:t>e</a:t>
            </a:r>
            <a:endParaRPr lang="cs-CZ" dirty="0" smtClean="0"/>
          </a:p>
          <a:p>
            <a:r>
              <a:rPr lang="en-US" baseline="-25000" dirty="0" smtClean="0"/>
              <a:t>The modalities </a:t>
            </a:r>
            <a:r>
              <a:rPr lang="cs-CZ" baseline="-25000" dirty="0" smtClean="0"/>
              <a:t>-</a:t>
            </a:r>
            <a:r>
              <a:rPr lang="en-US" baseline="-25000" dirty="0" smtClean="0"/>
              <a:t> anti-inflammatory procedures, manual or mechanical </a:t>
            </a:r>
            <a:r>
              <a:rPr lang="en-US" baseline="-25000" smtClean="0"/>
              <a:t>lymphatic drainage</a:t>
            </a:r>
            <a:r>
              <a:rPr lang="en-US" baseline="-25000" dirty="0" smtClean="0"/>
              <a:t>, hydrotherapy (Whirlpool, contrast baths) and procedures that speed up soft tissue and bone healing (</a:t>
            </a:r>
            <a:r>
              <a:rPr lang="cs-CZ" baseline="-25000" dirty="0" smtClean="0"/>
              <a:t>magnet </a:t>
            </a:r>
            <a:r>
              <a:rPr lang="cs-CZ" baseline="-25000" dirty="0" err="1" smtClean="0"/>
              <a:t>therapy</a:t>
            </a:r>
            <a:r>
              <a:rPr lang="en-US" baseline="-25000" dirty="0" smtClean="0"/>
              <a:t>)</a:t>
            </a:r>
            <a:endParaRPr lang="cs-CZ" baseline="-25000" dirty="0" smtClean="0"/>
          </a:p>
          <a:p>
            <a:pPr>
              <a:buNone/>
            </a:pPr>
            <a:endParaRPr lang="en-US" dirty="0" smtClean="0"/>
          </a:p>
          <a:p>
            <a:endParaRPr lang="en-US" dirty="0" smtClean="0"/>
          </a:p>
          <a:p>
            <a:endParaRPr lang="cs-CZ" baseline="-25000" dirty="0" smtClean="0"/>
          </a:p>
          <a:p>
            <a:endParaRPr lang="en-US" dirty="0" smtClean="0"/>
          </a:p>
          <a:p>
            <a:endParaRPr lang="cs-CZ" baseline="-25000" dirty="0" smtClean="0"/>
          </a:p>
          <a:p>
            <a:endParaRPr lang="en-US" dirty="0" smtClean="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sz="3200" dirty="0" err="1" smtClean="0"/>
              <a:t>Symptoms</a:t>
            </a:r>
            <a:endParaRPr lang="cs-CZ" sz="3200" dirty="0"/>
          </a:p>
        </p:txBody>
      </p:sp>
      <p:sp>
        <p:nvSpPr>
          <p:cNvPr id="9" name="Zástupný symbol pro obsah 8"/>
          <p:cNvSpPr>
            <a:spLocks noGrp="1"/>
          </p:cNvSpPr>
          <p:nvPr>
            <p:ph idx="1"/>
          </p:nvPr>
        </p:nvSpPr>
        <p:spPr/>
        <p:txBody>
          <a:bodyPr>
            <a:normAutofit fontScale="92500" lnSpcReduction="20000"/>
          </a:bodyPr>
          <a:lstStyle/>
          <a:p>
            <a:pPr>
              <a:buNone/>
            </a:pPr>
            <a:r>
              <a:rPr lang="cs-CZ" b="1" baseline="-25000" dirty="0" smtClean="0"/>
              <a:t>	</a:t>
            </a:r>
            <a:r>
              <a:rPr lang="cs-CZ" sz="2800" b="1" baseline="-25000" dirty="0" err="1" smtClean="0"/>
              <a:t>Clinical</a:t>
            </a:r>
            <a:r>
              <a:rPr lang="cs-CZ" sz="2800" b="1" baseline="-25000" dirty="0" smtClean="0"/>
              <a:t> </a:t>
            </a:r>
            <a:r>
              <a:rPr lang="cs-CZ" sz="2800" b="1" baseline="-25000" dirty="0" err="1" smtClean="0"/>
              <a:t>Presentation</a:t>
            </a:r>
            <a:endParaRPr lang="cs-CZ" b="1" dirty="0" smtClean="0"/>
          </a:p>
          <a:p>
            <a:r>
              <a:rPr lang="en-US" baseline="-25000" dirty="0" smtClean="0"/>
              <a:t>Pain during loading and at rest is the main subjective symptom. Night pain is typical and the patient is unable to lie on the affected side</a:t>
            </a:r>
            <a:endParaRPr lang="en-US" dirty="0" smtClean="0"/>
          </a:p>
          <a:p>
            <a:r>
              <a:rPr lang="en-US" baseline="-25000" dirty="0" smtClean="0"/>
              <a:t>Objective findings include pain with </a:t>
            </a:r>
            <a:r>
              <a:rPr lang="en-US" baseline="-25000" dirty="0" err="1" smtClean="0"/>
              <a:t>supraspinatus</a:t>
            </a:r>
            <a:r>
              <a:rPr lang="en-US" baseline="-25000" dirty="0" smtClean="0"/>
              <a:t> tendon palpation and a positive painful </a:t>
            </a:r>
            <a:r>
              <a:rPr lang="en-US" baseline="-25000" dirty="0" err="1" smtClean="0"/>
              <a:t>ar</a:t>
            </a:r>
            <a:r>
              <a:rPr lang="cs-CZ" baseline="-25000" dirty="0" smtClean="0"/>
              <a:t>c</a:t>
            </a:r>
          </a:p>
          <a:p>
            <a:pPr>
              <a:buNone/>
            </a:pPr>
            <a:r>
              <a:rPr lang="cs-CZ" baseline="-25000" dirty="0" smtClean="0"/>
              <a:t>	</a:t>
            </a:r>
            <a:r>
              <a:rPr lang="cs-CZ" sz="2800" b="1" baseline="-25000" dirty="0" err="1" smtClean="0"/>
              <a:t>Painful</a:t>
            </a:r>
            <a:r>
              <a:rPr lang="cs-CZ" sz="2800" b="1" baseline="-25000" dirty="0" smtClean="0"/>
              <a:t> </a:t>
            </a:r>
            <a:r>
              <a:rPr lang="cs-CZ" sz="2800" b="1" baseline="-25000" dirty="0" err="1" smtClean="0"/>
              <a:t>Arc</a:t>
            </a:r>
            <a:endParaRPr lang="cs-CZ" b="1" dirty="0" smtClean="0"/>
          </a:p>
          <a:p>
            <a:r>
              <a:rPr lang="en-US" baseline="-25000" dirty="0" smtClean="0"/>
              <a:t>The patient performs maximal shoulder abduction.</a:t>
            </a:r>
            <a:r>
              <a:rPr lang="cs-CZ" dirty="0" smtClean="0"/>
              <a:t> </a:t>
            </a:r>
            <a:r>
              <a:rPr lang="en-US" baseline="-25000" dirty="0" smtClean="0"/>
              <a:t>Under norm</a:t>
            </a:r>
            <a:r>
              <a:rPr lang="cs-CZ" baseline="-25000" dirty="0" smtClean="0"/>
              <a:t>a</a:t>
            </a:r>
            <a:r>
              <a:rPr lang="en-US" baseline="-25000" dirty="0" smtClean="0"/>
              <a:t>l conditions, the freedom of movement</a:t>
            </a:r>
            <a:r>
              <a:rPr lang="cs-CZ" dirty="0" smtClean="0"/>
              <a:t> </a:t>
            </a:r>
            <a:r>
              <a:rPr lang="en-US" baseline="-25000" dirty="0" smtClean="0"/>
              <a:t>is 180 degrees and it is </a:t>
            </a:r>
            <a:r>
              <a:rPr lang="en-US" baseline="-25000" dirty="0" err="1" smtClean="0"/>
              <a:t>painfree</a:t>
            </a:r>
            <a:r>
              <a:rPr lang="en-US" baseline="-25000" dirty="0" smtClean="0"/>
              <a:t>. If pain occurs, it suggests various pathologies in the shoulder region.</a:t>
            </a:r>
            <a:endParaRPr lang="en-US" dirty="0" smtClean="0"/>
          </a:p>
          <a:p>
            <a:r>
              <a:rPr lang="en-US" baseline="-25000" dirty="0" smtClean="0"/>
              <a:t>Pain to 30 degrees of abduction can be a manifestation of a </a:t>
            </a:r>
            <a:r>
              <a:rPr lang="en-US" baseline="-25000" dirty="0" err="1" smtClean="0"/>
              <a:t>supraspinatus</a:t>
            </a:r>
            <a:r>
              <a:rPr lang="en-US" baseline="-25000" dirty="0" smtClean="0"/>
              <a:t> muscle injury.</a:t>
            </a:r>
            <a:endParaRPr lang="en-US" dirty="0" smtClean="0"/>
          </a:p>
          <a:p>
            <a:r>
              <a:rPr lang="en-US" baseline="-25000" dirty="0" smtClean="0"/>
              <a:t>Pain between 30-60 degrees often suggests involvement of the </a:t>
            </a:r>
            <a:r>
              <a:rPr lang="en-US" baseline="-25000" dirty="0" err="1" smtClean="0"/>
              <a:t>subacromial</a:t>
            </a:r>
            <a:r>
              <a:rPr lang="en-US" baseline="-25000" dirty="0" smtClean="0"/>
              <a:t> bursa.</a:t>
            </a:r>
            <a:endParaRPr lang="en-US" dirty="0" smtClean="0"/>
          </a:p>
          <a:p>
            <a:r>
              <a:rPr lang="en-US" baseline="-25000" dirty="0" smtClean="0"/>
              <a:t>Pain between 60-120 degrees is typical for rotator </a:t>
            </a:r>
            <a:r>
              <a:rPr lang="cs-CZ" baseline="-25000" dirty="0" err="1" smtClean="0"/>
              <a:t>c</a:t>
            </a:r>
            <a:r>
              <a:rPr lang="en-US" baseline="-25000" dirty="0" err="1" smtClean="0"/>
              <a:t>uff</a:t>
            </a:r>
            <a:r>
              <a:rPr lang="en-US" baseline="-25000" dirty="0" smtClean="0"/>
              <a:t> involvement.</a:t>
            </a:r>
            <a:endParaRPr lang="en-US" dirty="0" smtClean="0"/>
          </a:p>
          <a:p>
            <a:r>
              <a:rPr lang="en-US" baseline="-25000" dirty="0" smtClean="0"/>
              <a:t>Pain occurring at 180 degrees of abduction when maximum rotation of the lateral portion of the clavicle occurs suggests </a:t>
            </a:r>
            <a:r>
              <a:rPr lang="en-US" baseline="-25000" dirty="0" err="1" smtClean="0"/>
              <a:t>acromioclavicular</a:t>
            </a:r>
            <a:r>
              <a:rPr lang="en-US" baseline="-25000" dirty="0" smtClean="0"/>
              <a:t> joint involvement.</a:t>
            </a:r>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Neer</a:t>
            </a:r>
            <a:r>
              <a:rPr lang="cs-CZ" sz="3200" dirty="0" smtClean="0"/>
              <a:t> </a:t>
            </a:r>
            <a:r>
              <a:rPr lang="cs-CZ" sz="3200" dirty="0" err="1" smtClean="0"/>
              <a:t>Classification</a:t>
            </a:r>
            <a:endParaRPr lang="cs-CZ" sz="3200" dirty="0"/>
          </a:p>
        </p:txBody>
      </p:sp>
      <p:sp>
        <p:nvSpPr>
          <p:cNvPr id="3" name="Zástupný symbol pro obsah 2"/>
          <p:cNvSpPr>
            <a:spLocks noGrp="1"/>
          </p:cNvSpPr>
          <p:nvPr>
            <p:ph idx="1"/>
          </p:nvPr>
        </p:nvSpPr>
        <p:spPr/>
        <p:txBody>
          <a:bodyPr/>
          <a:lstStyle/>
          <a:p>
            <a:r>
              <a:rPr lang="en-US" baseline="-25000" dirty="0" smtClean="0"/>
              <a:t>Based on the severity of pain and the degree of degenerative structural changes, three stages are distinguished:</a:t>
            </a:r>
            <a:endParaRPr lang="cs-CZ" baseline="-25000" dirty="0" smtClean="0"/>
          </a:p>
          <a:p>
            <a:r>
              <a:rPr lang="cs-CZ" b="1" baseline="-25000" dirty="0" smtClean="0"/>
              <a:t>I. </a:t>
            </a:r>
            <a:r>
              <a:rPr lang="en-US" b="1" baseline="-25000" dirty="0" smtClean="0"/>
              <a:t>Stage </a:t>
            </a:r>
            <a:r>
              <a:rPr lang="en-US" baseline="-25000" dirty="0" smtClean="0"/>
              <a:t>- </a:t>
            </a:r>
            <a:r>
              <a:rPr lang="en-US" baseline="-25000" dirty="0" err="1" smtClean="0"/>
              <a:t>dul</a:t>
            </a:r>
            <a:r>
              <a:rPr lang="cs-CZ" baseline="-25000" dirty="0" smtClean="0"/>
              <a:t>l</a:t>
            </a:r>
            <a:r>
              <a:rPr lang="en-US" baseline="-25000" dirty="0" smtClean="0"/>
              <a:t> pain, painful </a:t>
            </a:r>
            <a:r>
              <a:rPr lang="en-US" baseline="-25000" dirty="0" err="1" smtClean="0"/>
              <a:t>ar</a:t>
            </a:r>
            <a:r>
              <a:rPr lang="cs-CZ" baseline="-25000" dirty="0" smtClean="0"/>
              <a:t>c</a:t>
            </a:r>
            <a:r>
              <a:rPr lang="en-US" baseline="-25000" dirty="0" smtClean="0"/>
              <a:t> with 90° abduction, positive resistive test, de</a:t>
            </a:r>
            <a:r>
              <a:rPr lang="cs-CZ" baseline="-25000" dirty="0" smtClean="0"/>
              <a:t>c</a:t>
            </a:r>
            <a:r>
              <a:rPr lang="en-US" baseline="-25000" dirty="0" err="1" smtClean="0"/>
              <a:t>reased</a:t>
            </a:r>
            <a:r>
              <a:rPr lang="en-US" baseline="-25000" dirty="0" smtClean="0"/>
              <a:t> strength with abduction and external rotation</a:t>
            </a:r>
            <a:endParaRPr lang="en-US" dirty="0" smtClean="0"/>
          </a:p>
          <a:p>
            <a:r>
              <a:rPr lang="cs-CZ" b="1" baseline="-25000" dirty="0" smtClean="0"/>
              <a:t>II. </a:t>
            </a:r>
            <a:r>
              <a:rPr lang="en-US" b="1" baseline="-25000" dirty="0" smtClean="0"/>
              <a:t>Stage </a:t>
            </a:r>
            <a:r>
              <a:rPr lang="en-US" baseline="-25000" dirty="0" smtClean="0"/>
              <a:t>- pain with movement, pain at night, limited range of motion, </a:t>
            </a:r>
            <a:r>
              <a:rPr lang="cs-CZ" baseline="-25000" dirty="0" err="1" smtClean="0"/>
              <a:t>f</a:t>
            </a:r>
            <a:r>
              <a:rPr lang="en-US" baseline="-25000" dirty="0" err="1" smtClean="0"/>
              <a:t>ibrosis</a:t>
            </a:r>
            <a:r>
              <a:rPr lang="en-US" baseline="-25000" dirty="0" smtClean="0"/>
              <a:t>, inflammation of compressed tissues</a:t>
            </a:r>
            <a:endParaRPr lang="en-US" dirty="0" smtClean="0"/>
          </a:p>
          <a:p>
            <a:r>
              <a:rPr lang="cs-CZ" b="1" baseline="-25000" dirty="0" smtClean="0"/>
              <a:t>III. </a:t>
            </a:r>
            <a:r>
              <a:rPr lang="en-US" b="1" baseline="-25000" dirty="0" smtClean="0"/>
              <a:t>Stage </a:t>
            </a:r>
            <a:r>
              <a:rPr lang="en-US" baseline="-25000" dirty="0" smtClean="0"/>
              <a:t>- changes in bone tissue, </a:t>
            </a:r>
            <a:r>
              <a:rPr lang="en-US" baseline="-25000" dirty="0" err="1" smtClean="0"/>
              <a:t>osteophyte</a:t>
            </a:r>
            <a:r>
              <a:rPr lang="en-US" baseline="-25000" dirty="0" smtClean="0"/>
              <a:t> formation, </a:t>
            </a:r>
            <a:r>
              <a:rPr lang="en-US" baseline="-25000" dirty="0" err="1" smtClean="0"/>
              <a:t>supraspinatus</a:t>
            </a:r>
            <a:r>
              <a:rPr lang="en-US" baseline="-25000" dirty="0" smtClean="0"/>
              <a:t> tendon calcification, greater restriction in active range of motion than passive range of motion, rotator </a:t>
            </a:r>
            <a:r>
              <a:rPr lang="cs-CZ" baseline="-25000" dirty="0" err="1" smtClean="0"/>
              <a:t>c</a:t>
            </a:r>
            <a:r>
              <a:rPr lang="en-US" baseline="-25000" dirty="0" err="1" smtClean="0"/>
              <a:t>uff</a:t>
            </a:r>
            <a:r>
              <a:rPr lang="en-US" baseline="-25000" dirty="0" smtClean="0"/>
              <a:t> muscle atrophy</a:t>
            </a:r>
            <a:endParaRPr lang="cs-CZ" baseline="-25000" dirty="0" smtClean="0"/>
          </a:p>
          <a:p>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err="1" smtClean="0"/>
              <a:t>Treatment</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en-US" baseline="-25000" dirty="0" smtClean="0"/>
              <a:t>Treatment selection depends on the degree of tendon involvement.</a:t>
            </a:r>
            <a:endParaRPr lang="en-US" dirty="0" smtClean="0"/>
          </a:p>
          <a:p>
            <a:r>
              <a:rPr lang="cs-CZ" sz="2800" b="1" baseline="-25000" dirty="0" smtClean="0"/>
              <a:t>Grade I </a:t>
            </a:r>
            <a:r>
              <a:rPr lang="cs-CZ" sz="2800" b="1" baseline="-25000" dirty="0" err="1" smtClean="0"/>
              <a:t>and</a:t>
            </a:r>
            <a:r>
              <a:rPr lang="cs-CZ" sz="2800" b="1" baseline="-25000" dirty="0" smtClean="0"/>
              <a:t> II</a:t>
            </a:r>
          </a:p>
          <a:p>
            <a:r>
              <a:rPr lang="en-US" baseline="-25000" dirty="0" smtClean="0"/>
              <a:t>Treatment is based on addressing the causes and their consequences during the development of the impingement syndrome, at </a:t>
            </a:r>
            <a:r>
              <a:rPr lang="cs-CZ" baseline="-25000" dirty="0" err="1" smtClean="0"/>
              <a:t>fi</a:t>
            </a:r>
            <a:r>
              <a:rPr lang="en-US" baseline="-25000" dirty="0" err="1" smtClean="0"/>
              <a:t>rst</a:t>
            </a:r>
            <a:r>
              <a:rPr lang="en-US" baseline="-25000" dirty="0" smtClean="0"/>
              <a:t>, by evaluation of the joints and the muscles of the shoulder girdle, assessment and mobilization of the cervical and thoracic spin</a:t>
            </a:r>
            <a:r>
              <a:rPr lang="cs-CZ" baseline="-25000" dirty="0" smtClean="0"/>
              <a:t>e </a:t>
            </a:r>
            <a:r>
              <a:rPr lang="en-US" baseline="-25000" dirty="0" smtClean="0"/>
              <a:t>and rib restrictions and an assessment of the spinal stabilization </a:t>
            </a:r>
            <a:r>
              <a:rPr lang="en-US" baseline="-25000" dirty="0" err="1" smtClean="0"/>
              <a:t>syst</a:t>
            </a:r>
            <a:r>
              <a:rPr lang="cs-CZ" baseline="-25000" dirty="0" smtClean="0"/>
              <a:t>e</a:t>
            </a:r>
            <a:r>
              <a:rPr lang="en-US" baseline="-25000" dirty="0" smtClean="0"/>
              <a:t>m. This will identify the source of the </a:t>
            </a:r>
            <a:r>
              <a:rPr lang="en-US" baseline="-25000" dirty="0" err="1" smtClean="0"/>
              <a:t>scapulo</a:t>
            </a:r>
            <a:r>
              <a:rPr lang="en-US" baseline="-25000" dirty="0" smtClean="0"/>
              <a:t>-humeral rhythm dysfunction and the loss of active external rotation of the </a:t>
            </a:r>
            <a:r>
              <a:rPr lang="en-US" baseline="-25000" dirty="0" err="1" smtClean="0"/>
              <a:t>humerus</a:t>
            </a:r>
            <a:endParaRPr lang="cs-CZ" baseline="-25000" dirty="0" smtClean="0"/>
          </a:p>
          <a:p>
            <a:r>
              <a:rPr lang="en-US" baseline="-25000" dirty="0" smtClean="0"/>
              <a:t>Trigger points are often found in the </a:t>
            </a:r>
            <a:r>
              <a:rPr lang="en-US" baseline="-25000" dirty="0" err="1" smtClean="0"/>
              <a:t>supraspinatus</a:t>
            </a:r>
            <a:r>
              <a:rPr lang="en-US" baseline="-25000" dirty="0" smtClean="0"/>
              <a:t> itself, upper and middle </a:t>
            </a:r>
            <a:r>
              <a:rPr lang="en-US" baseline="-25000" dirty="0" err="1" smtClean="0"/>
              <a:t>trapezius</a:t>
            </a:r>
            <a:r>
              <a:rPr lang="en-US" baseline="-25000" dirty="0" smtClean="0"/>
              <a:t>, deltoid, rhomboids, </a:t>
            </a:r>
            <a:r>
              <a:rPr lang="en-US" baseline="-25000" dirty="0" err="1" smtClean="0"/>
              <a:t>pectorales</a:t>
            </a:r>
            <a:r>
              <a:rPr lang="en-US" baseline="-25000" dirty="0" smtClean="0"/>
              <a:t> and biceps </a:t>
            </a:r>
            <a:r>
              <a:rPr lang="en-US" baseline="-25000" dirty="0" err="1" smtClean="0"/>
              <a:t>brachii</a:t>
            </a:r>
            <a:endParaRPr lang="cs-CZ" baseline="-25000" dirty="0" smtClean="0"/>
          </a:p>
          <a:p>
            <a:r>
              <a:rPr lang="cs-CZ" baseline="-25000" dirty="0" smtClean="0"/>
              <a:t>PIR</a:t>
            </a:r>
          </a:p>
          <a:p>
            <a:r>
              <a:rPr lang="cs-CZ" baseline="-25000" dirty="0" smtClean="0"/>
              <a:t>A</a:t>
            </a:r>
            <a:r>
              <a:rPr lang="en-US" baseline="-25000" dirty="0" smtClean="0"/>
              <a:t> change in the activity of the lower and upper stabilizers is important during movement into abduction with emphasis on relaxation of the </a:t>
            </a:r>
            <a:r>
              <a:rPr lang="en-US" baseline="-25000" dirty="0" err="1" smtClean="0"/>
              <a:t>trapezius</a:t>
            </a:r>
            <a:r>
              <a:rPr lang="en-US" baseline="-25000" dirty="0" smtClean="0"/>
              <a:t>, especially in the initial 60° of abduction</a:t>
            </a:r>
            <a:endParaRPr lang="cs-CZ" baseline="-25000" dirty="0" smtClean="0"/>
          </a:p>
          <a:p>
            <a:r>
              <a:rPr lang="cs-CZ" baseline="-25000" dirty="0" smtClean="0"/>
              <a:t>A</a:t>
            </a:r>
            <a:r>
              <a:rPr lang="en-US" baseline="-25000" dirty="0" err="1" smtClean="0"/>
              <a:t>ctivation</a:t>
            </a:r>
            <a:r>
              <a:rPr lang="en-US" baseline="-25000" dirty="0" smtClean="0"/>
              <a:t> of the lower scapular stabilizers</a:t>
            </a:r>
            <a:endParaRPr lang="cs-CZ" baseline="-25000" dirty="0" smtClean="0"/>
          </a:p>
          <a:p>
            <a:r>
              <a:rPr lang="cs-CZ" baseline="-25000" dirty="0" smtClean="0"/>
              <a:t>T</a:t>
            </a:r>
            <a:r>
              <a:rPr lang="en-US" baseline="-25000" dirty="0" err="1" smtClean="0"/>
              <a:t>raction</a:t>
            </a:r>
            <a:r>
              <a:rPr lang="en-US" baseline="-25000" dirty="0" smtClean="0"/>
              <a:t> and mobilization of the </a:t>
            </a:r>
            <a:r>
              <a:rPr lang="en-US" baseline="-25000" dirty="0" err="1" smtClean="0"/>
              <a:t>glenohumeral</a:t>
            </a:r>
            <a:r>
              <a:rPr lang="en-US" baseline="-25000" dirty="0" smtClean="0"/>
              <a:t> joint and the scapula</a:t>
            </a:r>
            <a:endParaRPr lang="cs-CZ" baseline="-25000" dirty="0" smtClean="0"/>
          </a:p>
          <a:p>
            <a:r>
              <a:rPr lang="cs-CZ" baseline="-25000" dirty="0" err="1" smtClean="0"/>
              <a:t>Modalities</a:t>
            </a:r>
            <a:r>
              <a:rPr lang="cs-CZ" baseline="-25000" dirty="0" smtClean="0"/>
              <a:t> - </a:t>
            </a:r>
            <a:r>
              <a:rPr lang="cs-CZ" baseline="-25000" dirty="0" err="1" smtClean="0"/>
              <a:t>application</a:t>
            </a:r>
            <a:r>
              <a:rPr lang="cs-CZ" baseline="-25000" dirty="0" smtClean="0"/>
              <a:t> </a:t>
            </a:r>
            <a:r>
              <a:rPr lang="cs-CZ" baseline="-25000" dirty="0" err="1" smtClean="0"/>
              <a:t>of</a:t>
            </a:r>
            <a:r>
              <a:rPr lang="cs-CZ" baseline="-25000" dirty="0" smtClean="0"/>
              <a:t> </a:t>
            </a:r>
            <a:r>
              <a:rPr lang="cs-CZ" baseline="-25000" dirty="0" err="1" smtClean="0"/>
              <a:t>shockwave</a:t>
            </a:r>
            <a:r>
              <a:rPr lang="cs-CZ" baseline="-25000" dirty="0" smtClean="0"/>
              <a:t> </a:t>
            </a:r>
            <a:r>
              <a:rPr lang="cs-CZ" baseline="-25000" dirty="0" err="1" smtClean="0"/>
              <a:t>ultrasound</a:t>
            </a:r>
            <a:r>
              <a:rPr lang="cs-CZ" baseline="-25000" dirty="0" smtClean="0"/>
              <a:t>, </a:t>
            </a:r>
            <a:r>
              <a:rPr lang="cs-CZ" baseline="-25000" dirty="0" err="1" smtClean="0"/>
              <a:t>analgesic</a:t>
            </a:r>
            <a:r>
              <a:rPr lang="cs-CZ" baseline="-25000" dirty="0" smtClean="0"/>
              <a:t> </a:t>
            </a:r>
            <a:r>
              <a:rPr lang="cs-CZ" baseline="-25000" dirty="0" err="1" smtClean="0"/>
              <a:t>current</a:t>
            </a:r>
            <a:r>
              <a:rPr lang="cs-CZ" baseline="-25000" dirty="0" smtClean="0"/>
              <a:t> (</a:t>
            </a:r>
            <a:r>
              <a:rPr lang="cs-CZ" baseline="-25000" dirty="0" err="1" smtClean="0"/>
              <a:t>interferential</a:t>
            </a:r>
            <a:r>
              <a:rPr lang="cs-CZ" baseline="-25000" dirty="0" smtClean="0"/>
              <a:t> </a:t>
            </a:r>
            <a:r>
              <a:rPr lang="cs-CZ" baseline="-25000" dirty="0" err="1" smtClean="0"/>
              <a:t>currents</a:t>
            </a:r>
            <a:r>
              <a:rPr lang="cs-CZ" baseline="-25000" dirty="0" smtClean="0"/>
              <a:t>, laser, </a:t>
            </a:r>
            <a:r>
              <a:rPr lang="cs-CZ" baseline="-25000" dirty="0" err="1" smtClean="0"/>
              <a:t>ultrasound</a:t>
            </a:r>
            <a:r>
              <a:rPr lang="cs-CZ" baseline="-25000" dirty="0" smtClean="0"/>
              <a:t>)</a:t>
            </a:r>
            <a:endParaRPr lang="cs-CZ" dirty="0" smtClean="0"/>
          </a:p>
          <a:p>
            <a:endParaRPr lang="en-US" dirty="0" smtClean="0"/>
          </a:p>
          <a:p>
            <a:endParaRPr lang="en-US" dirty="0" smtClean="0"/>
          </a:p>
          <a:p>
            <a:endParaRPr lang="en-US"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baseline="-25000" dirty="0" smtClean="0"/>
              <a:t>Grade III</a:t>
            </a:r>
            <a:endParaRPr lang="cs-CZ" b="1" dirty="0" smtClean="0"/>
          </a:p>
          <a:p>
            <a:r>
              <a:rPr lang="en-US" baseline="-25000" dirty="0" smtClean="0"/>
              <a:t>Surgery is indicated with </a:t>
            </a:r>
            <a:r>
              <a:rPr lang="en-US" baseline="-25000" dirty="0" err="1" smtClean="0"/>
              <a:t>subacromial</a:t>
            </a:r>
            <a:r>
              <a:rPr lang="en-US" baseline="-25000" dirty="0" smtClean="0"/>
              <a:t> decompression, </a:t>
            </a:r>
            <a:r>
              <a:rPr lang="en-US" baseline="-25000" dirty="0" err="1" smtClean="0"/>
              <a:t>coracoacromial</a:t>
            </a:r>
            <a:r>
              <a:rPr lang="en-US" baseline="-25000" dirty="0" smtClean="0"/>
              <a:t> ligament resection and partial distal </a:t>
            </a:r>
            <a:r>
              <a:rPr lang="en-US" baseline="-25000" dirty="0" err="1" smtClean="0"/>
              <a:t>acromioplasty</a:t>
            </a:r>
            <a:endParaRPr lang="cs-CZ" baseline="-25000" dirty="0" smtClean="0"/>
          </a:p>
          <a:p>
            <a:r>
              <a:rPr lang="en-US" baseline="-25000" dirty="0" smtClean="0"/>
              <a:t>In surgeries involving the </a:t>
            </a:r>
            <a:r>
              <a:rPr lang="en-US" baseline="-25000" dirty="0" err="1" smtClean="0"/>
              <a:t>subacromial</a:t>
            </a:r>
            <a:r>
              <a:rPr lang="en-US" baseline="-25000" dirty="0" smtClean="0"/>
              <a:t> space, which are most often decompressions or </a:t>
            </a:r>
            <a:r>
              <a:rPr lang="en-US" baseline="-25000" dirty="0" err="1" smtClean="0"/>
              <a:t>bursectomies</a:t>
            </a:r>
            <a:r>
              <a:rPr lang="en-US" baseline="-25000" dirty="0" smtClean="0"/>
              <a:t>, immobilization is not needed for tissue healing. In contrast, the effort is to prevent adhesion formation</a:t>
            </a:r>
            <a:endParaRPr lang="cs-CZ" baseline="-25000" dirty="0" smtClean="0"/>
          </a:p>
          <a:p>
            <a:r>
              <a:rPr lang="cs-CZ" baseline="-25000" dirty="0" smtClean="0"/>
              <a:t>P</a:t>
            </a:r>
            <a:r>
              <a:rPr lang="en-US" baseline="-25000" dirty="0" err="1" smtClean="0"/>
              <a:t>assive</a:t>
            </a:r>
            <a:r>
              <a:rPr lang="en-US" baseline="-25000" dirty="0" smtClean="0"/>
              <a:t> exercises are initiated one day after drainage removal. Active shoulder mobility exercises are implemented when postsurgical pain subsides</a:t>
            </a:r>
            <a:endParaRPr lang="cs-CZ" baseline="-25000" dirty="0" smtClean="0"/>
          </a:p>
          <a:p>
            <a:r>
              <a:rPr lang="cs-CZ" baseline="-25000" dirty="0" smtClean="0"/>
              <a:t>A</a:t>
            </a:r>
            <a:r>
              <a:rPr lang="en-US" baseline="-25000" dirty="0" err="1" smtClean="0"/>
              <a:t>quatic</a:t>
            </a:r>
            <a:r>
              <a:rPr lang="en-US" baseline="-25000" dirty="0" smtClean="0"/>
              <a:t> therapy </a:t>
            </a:r>
            <a:endParaRPr lang="cs-CZ" baseline="-25000" dirty="0" smtClean="0"/>
          </a:p>
          <a:p>
            <a:r>
              <a:rPr lang="cs-CZ" baseline="-25000" dirty="0" smtClean="0"/>
              <a:t>E</a:t>
            </a:r>
            <a:r>
              <a:rPr lang="en-US" baseline="-25000" dirty="0" err="1" smtClean="0"/>
              <a:t>lectrical</a:t>
            </a:r>
            <a:r>
              <a:rPr lang="en-US" baseline="-25000" dirty="0" smtClean="0"/>
              <a:t> stimulation of mainly the external rotators</a:t>
            </a:r>
            <a:endParaRPr lang="cs-CZ" baseline="-25000" dirty="0" smtClean="0"/>
          </a:p>
          <a:p>
            <a:r>
              <a:rPr lang="cs-CZ" baseline="-25000" dirty="0" smtClean="0"/>
              <a:t>G</a:t>
            </a:r>
            <a:r>
              <a:rPr lang="en-US" baseline="-25000" dirty="0" err="1" smtClean="0"/>
              <a:t>entle</a:t>
            </a:r>
            <a:r>
              <a:rPr lang="en-US" baseline="-25000" dirty="0" smtClean="0"/>
              <a:t> isometric exercises, closed-kinetic chain exercises and finally open-kinetic chain exercises are initiated</a:t>
            </a:r>
            <a:endParaRPr lang="cs-CZ" baseline="-25000" dirty="0" smtClean="0"/>
          </a:p>
          <a:p>
            <a:r>
              <a:rPr lang="cs-CZ" baseline="-25000" dirty="0" smtClean="0"/>
              <a:t>A</a:t>
            </a:r>
            <a:r>
              <a:rPr lang="en-US" baseline="-25000" dirty="0" err="1" smtClean="0"/>
              <a:t>ctivation</a:t>
            </a:r>
            <a:r>
              <a:rPr lang="en-US" baseline="-25000" dirty="0" smtClean="0"/>
              <a:t> of the lower scapular stabilizers</a:t>
            </a:r>
            <a:endParaRPr lang="cs-CZ" baseline="-25000" dirty="0" smtClean="0"/>
          </a:p>
          <a:p>
            <a:pPr>
              <a:buNone/>
            </a:pPr>
            <a:endParaRPr lang="cs-CZ" baseline="-25000" dirty="0" smtClean="0"/>
          </a:p>
          <a:p>
            <a:pPr>
              <a:buNone/>
            </a:pPr>
            <a:endParaRPr lang="en-US" dirty="0" smtClean="0"/>
          </a:p>
          <a:p>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Rotator</a:t>
            </a:r>
            <a:r>
              <a:rPr lang="cs-CZ" sz="3600" b="1" dirty="0" smtClean="0"/>
              <a:t> </a:t>
            </a:r>
            <a:r>
              <a:rPr lang="cs-CZ" sz="3600" b="1" dirty="0" err="1" smtClean="0"/>
              <a:t>Cuff</a:t>
            </a:r>
            <a:r>
              <a:rPr lang="cs-CZ" sz="3600" b="1" dirty="0" smtClean="0"/>
              <a:t> </a:t>
            </a:r>
            <a:r>
              <a:rPr lang="cs-CZ" sz="3600" b="1" dirty="0" err="1" smtClean="0"/>
              <a:t>Tears</a:t>
            </a:r>
            <a:endParaRPr lang="cs-CZ" sz="3600" b="1" dirty="0"/>
          </a:p>
        </p:txBody>
      </p:sp>
      <p:sp>
        <p:nvSpPr>
          <p:cNvPr id="3" name="Zástupný symbol pro obsah 2"/>
          <p:cNvSpPr>
            <a:spLocks noGrp="1"/>
          </p:cNvSpPr>
          <p:nvPr>
            <p:ph idx="1"/>
          </p:nvPr>
        </p:nvSpPr>
        <p:spPr/>
        <p:txBody>
          <a:bodyPr/>
          <a:lstStyle/>
          <a:p>
            <a:r>
              <a:rPr lang="en-US" baseline="-25000" dirty="0" smtClean="0"/>
              <a:t>Rotator cuff tears are </a:t>
            </a:r>
            <a:r>
              <a:rPr lang="cs-CZ" baseline="-25000" dirty="0" smtClean="0"/>
              <a:t>cl</a:t>
            </a:r>
            <a:r>
              <a:rPr lang="en-US" baseline="-25000" dirty="0" err="1" smtClean="0"/>
              <a:t>osely</a:t>
            </a:r>
            <a:r>
              <a:rPr lang="en-US" baseline="-25000" dirty="0" smtClean="0"/>
              <a:t> linked to an impinge</a:t>
            </a:r>
            <a:r>
              <a:rPr lang="cs-CZ" baseline="-25000" dirty="0" smtClean="0"/>
              <a:t>m</a:t>
            </a:r>
            <a:r>
              <a:rPr lang="en-US" baseline="-25000" dirty="0" err="1" smtClean="0"/>
              <a:t>ent</a:t>
            </a:r>
            <a:r>
              <a:rPr lang="en-US" baseline="-25000" dirty="0" smtClean="0"/>
              <a:t> syndrome</a:t>
            </a:r>
            <a:endParaRPr lang="cs-CZ" baseline="-25000" dirty="0" smtClean="0"/>
          </a:p>
          <a:p>
            <a:r>
              <a:rPr lang="en-US" baseline="-25000" dirty="0" smtClean="0"/>
              <a:t>Most often, it occurs with chronic degenerative changes in the rotator cuff tendons, which are a result of chronic overloading and </a:t>
            </a:r>
            <a:r>
              <a:rPr lang="en-US" baseline="-25000" dirty="0" err="1" smtClean="0"/>
              <a:t>microtraumas</a:t>
            </a:r>
            <a:r>
              <a:rPr lang="en-US" baseline="-25000" dirty="0" smtClean="0"/>
              <a:t> or emerge after non-indicated and repeated local application of corticosteroids</a:t>
            </a:r>
            <a:endParaRPr lang="cs-CZ" baseline="-25000" dirty="0" smtClean="0"/>
          </a:p>
          <a:p>
            <a:r>
              <a:rPr lang="en-US" baseline="-25000" dirty="0" smtClean="0"/>
              <a:t>An acute rotator cuff tear is rare</a:t>
            </a:r>
            <a:endParaRPr lang="cs-CZ" baseline="-25000" dirty="0" smtClean="0"/>
          </a:p>
          <a:p>
            <a:r>
              <a:rPr lang="en-US" baseline="-25000" dirty="0" smtClean="0"/>
              <a:t>Subjective findings typically include chronic shoulder pain during activity and at rest and pain at night</a:t>
            </a:r>
            <a:endParaRPr lang="cs-CZ" baseline="-25000" dirty="0" smtClean="0"/>
          </a:p>
          <a:p>
            <a:r>
              <a:rPr lang="en-US" baseline="-25000" dirty="0" smtClean="0"/>
              <a:t>Objective findings are dominated by limited active shoulder range of motion up to a seeming extremity “</a:t>
            </a:r>
            <a:r>
              <a:rPr lang="en-US" baseline="-25000" dirty="0" err="1" smtClean="0"/>
              <a:t>pseudoparesis</a:t>
            </a:r>
            <a:r>
              <a:rPr lang="en-US" baseline="-25000" dirty="0" smtClean="0"/>
              <a:t>”; passive range of motion is not restricted</a:t>
            </a:r>
            <a:endParaRPr lang="cs-CZ" baseline="-25000" dirty="0" smtClean="0"/>
          </a:p>
          <a:p>
            <a:r>
              <a:rPr lang="cs-CZ" baseline="-25000" dirty="0" smtClean="0"/>
              <a:t>R</a:t>
            </a:r>
            <a:r>
              <a:rPr lang="en-US" baseline="-25000" dirty="0" err="1" smtClean="0"/>
              <a:t>otator</a:t>
            </a:r>
            <a:r>
              <a:rPr lang="en-US" baseline="-25000" dirty="0" smtClean="0"/>
              <a:t> cuff atrophy, especially in the </a:t>
            </a:r>
            <a:r>
              <a:rPr lang="en-US" baseline="-25000" dirty="0" err="1" smtClean="0"/>
              <a:t>supraspinatus</a:t>
            </a:r>
            <a:r>
              <a:rPr lang="en-US" baseline="-25000" dirty="0" smtClean="0"/>
              <a:t> and the deltoid</a:t>
            </a:r>
            <a:endParaRPr lang="cs-CZ" baseline="-25000" dirty="0" smtClean="0"/>
          </a:p>
          <a:p>
            <a:r>
              <a:rPr lang="cs-CZ" baseline="-25000" dirty="0" err="1" smtClean="0"/>
              <a:t>Classification</a:t>
            </a:r>
            <a:r>
              <a:rPr lang="cs-CZ" baseline="-25000" dirty="0" smtClean="0"/>
              <a:t> </a:t>
            </a:r>
            <a:r>
              <a:rPr lang="cs-CZ" baseline="-25000" dirty="0" err="1" smtClean="0"/>
              <a:t>according</a:t>
            </a:r>
            <a:r>
              <a:rPr lang="cs-CZ" baseline="-25000" dirty="0" smtClean="0"/>
              <a:t> to </a:t>
            </a:r>
            <a:r>
              <a:rPr lang="cs-CZ" baseline="-25000" dirty="0" err="1" smtClean="0"/>
              <a:t>Gschwend</a:t>
            </a:r>
            <a:r>
              <a:rPr lang="cs-CZ" baseline="-25000" dirty="0" smtClean="0"/>
              <a:t> – 4 </a:t>
            </a:r>
            <a:r>
              <a:rPr lang="cs-CZ" baseline="-25000" dirty="0" err="1" smtClean="0"/>
              <a:t>types</a:t>
            </a:r>
            <a:r>
              <a:rPr lang="cs-CZ" baseline="-25000" dirty="0" smtClean="0"/>
              <a:t> (</a:t>
            </a:r>
            <a:r>
              <a:rPr lang="cs-CZ" baseline="-25000" dirty="0" err="1" smtClean="0"/>
              <a:t>the</a:t>
            </a:r>
            <a:r>
              <a:rPr lang="cs-CZ" baseline="-25000" dirty="0" smtClean="0"/>
              <a:t> 4th </a:t>
            </a:r>
            <a:r>
              <a:rPr lang="cs-CZ" baseline="-25000" dirty="0" err="1" smtClean="0"/>
              <a:t>is</a:t>
            </a:r>
            <a:r>
              <a:rPr lang="cs-CZ" baseline="-25000" dirty="0" smtClean="0"/>
              <a:t> </a:t>
            </a:r>
            <a:r>
              <a:rPr lang="cs-CZ" baseline="-25000" dirty="0" err="1" smtClean="0"/>
              <a:t>the</a:t>
            </a:r>
            <a:r>
              <a:rPr lang="cs-CZ" baseline="-25000" dirty="0" smtClean="0"/>
              <a:t> most severe)</a:t>
            </a:r>
          </a:p>
          <a:p>
            <a:pPr>
              <a:buNone/>
            </a:pPr>
            <a:endParaRPr lang="cs-CZ" dirty="0" smtClean="0"/>
          </a:p>
          <a:p>
            <a:endParaRPr lang="en-US" dirty="0" smtClean="0"/>
          </a:p>
          <a:p>
            <a:endParaRPr lang="cs-CZ" baseline="-25000" dirty="0" smtClean="0"/>
          </a:p>
          <a:p>
            <a:endParaRPr lang="en-US" dirty="0" smtClean="0"/>
          </a:p>
          <a:p>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776</TotalTime>
  <Words>2867</Words>
  <Application>Microsoft Office PowerPoint</Application>
  <PresentationFormat>Předvádění na obrazovce (4:3)</PresentationFormat>
  <Paragraphs>332</Paragraphs>
  <Slides>49</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49</vt:i4>
      </vt:variant>
    </vt:vector>
  </HeadingPairs>
  <TitlesOfParts>
    <vt:vector size="53" baseType="lpstr">
      <vt:lpstr>Calibri</vt:lpstr>
      <vt:lpstr>Constantia</vt:lpstr>
      <vt:lpstr>Wingdings 2</vt:lpstr>
      <vt:lpstr>Tok</vt:lpstr>
      <vt:lpstr>Rehabilitation after Injuries of Shoulder Girdle and Elbow Joint</vt:lpstr>
      <vt:lpstr>SHOULDER GIRDLE</vt:lpstr>
      <vt:lpstr>Impingement Syndrome</vt:lpstr>
      <vt:lpstr>Impingement syndrome</vt:lpstr>
      <vt:lpstr>Symptoms</vt:lpstr>
      <vt:lpstr>Neer Classification</vt:lpstr>
      <vt:lpstr>Treatment </vt:lpstr>
      <vt:lpstr>Prezentace aplikace PowerPoint</vt:lpstr>
      <vt:lpstr>Rotator Cuff Tears</vt:lpstr>
      <vt:lpstr>Treatment </vt:lpstr>
      <vt:lpstr>Biceps Tendon Rupture</vt:lpstr>
      <vt:lpstr>Glenohumeral Dislocation</vt:lpstr>
      <vt:lpstr>Rehabilitation</vt:lpstr>
      <vt:lpstr>Acromioclavicular Dislocation</vt:lpstr>
      <vt:lpstr>Sternoclavicular Dislocation</vt:lpstr>
      <vt:lpstr>Proximal Humeral Fractures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CRPP</vt:lpstr>
      <vt:lpstr>Intermedullary nail</vt:lpstr>
      <vt:lpstr>ORIF</vt:lpstr>
      <vt:lpstr>Hemiarthroplasty</vt:lpstr>
      <vt:lpstr>Complications</vt:lpstr>
      <vt:lpstr>Rehabilitation </vt:lpstr>
      <vt:lpstr>Rehabilitation</vt:lpstr>
      <vt:lpstr>Phase I</vt:lpstr>
      <vt:lpstr>Phase II</vt:lpstr>
      <vt:lpstr>Pendular Movements</vt:lpstr>
      <vt:lpstr>Phase III</vt:lpstr>
      <vt:lpstr>Phase IV</vt:lpstr>
      <vt:lpstr>Rythmic Shoulder Stabilization</vt:lpstr>
      <vt:lpstr>Closed Kinetic Chain Shoulder Exercises</vt:lpstr>
      <vt:lpstr>Resume</vt:lpstr>
      <vt:lpstr>ELBOW JOINT</vt:lpstr>
      <vt:lpstr>Lateral Epicondylitis (Epicondylitis Radialis Humeri) </vt:lpstr>
      <vt:lpstr>Medial Epicondylitis (Epicondylitis Ulnaris Humeri) </vt:lpstr>
      <vt:lpstr>Rehabilitation in Enthesopathies</vt:lpstr>
      <vt:lpstr>Prezentace aplikace PowerPoint</vt:lpstr>
      <vt:lpstr>Dislocations </vt:lpstr>
      <vt:lpstr>  Adult Fractures at the Elbow Region </vt:lpstr>
      <vt:lpstr>Distal Humeral Fracture</vt:lpstr>
      <vt:lpstr>Prezentace aplikace PowerPoint</vt:lpstr>
      <vt:lpstr>Olecranon Fracture</vt:lpstr>
      <vt:lpstr>Prezentace aplikace PowerPoint</vt:lpstr>
      <vt:lpstr>Rehabilitation in Traumatic Lesions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after Injuries of Shoulder Girdle and Elbow Joint</dc:title>
  <dc:creator>AS</dc:creator>
  <cp:lastModifiedBy>Alena Sedláková</cp:lastModifiedBy>
  <cp:revision>28</cp:revision>
  <dcterms:created xsi:type="dcterms:W3CDTF">2016-05-01T09:29:32Z</dcterms:created>
  <dcterms:modified xsi:type="dcterms:W3CDTF">2016-05-05T10:29:44Z</dcterms:modified>
</cp:coreProperties>
</file>