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302" r:id="rId42"/>
    <p:sldId id="298" r:id="rId43"/>
    <p:sldId id="299" r:id="rId44"/>
    <p:sldId id="300" r:id="rId45"/>
    <p:sldId id="301" r:id="rId4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Ref idx="1002">
        <a:schemeClr val="bg2"/>
      </p:bgRef>
    </p:bg>
    <p:spTree>
      <p:nvGrpSpPr>
        <p:cNvPr id="1" name=""/>
        <p:cNvGrpSpPr/>
        <p:nvPr/>
      </p:nvGrpSpPr>
      <p:grpSpPr>
        <a:xfrm>
          <a:off x="0" y="0"/>
          <a:ext cx="0" cy="0"/>
          <a:chOff x="0" y="0"/>
          <a:chExt cx="0" cy="0"/>
        </a:xfrm>
      </p:grpSpPr>
      <p:sp>
        <p:nvSpPr>
          <p:cNvPr id="9" name="Nadpis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Klepnutím lze upravit styl předlohy nadpisů.</a:t>
            </a:r>
            <a:endParaRPr kumimoji="0" lang="en-US"/>
          </a:p>
        </p:txBody>
      </p:sp>
      <p:sp>
        <p:nvSpPr>
          <p:cNvPr id="17" name="Podnadpis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30" name="Zástupný symbol pro datum 29"/>
          <p:cNvSpPr>
            <a:spLocks noGrp="1"/>
          </p:cNvSpPr>
          <p:nvPr>
            <p:ph type="dt" sz="half" idx="10"/>
          </p:nvPr>
        </p:nvSpPr>
        <p:spPr/>
        <p:txBody>
          <a:bodyPr/>
          <a:lstStyle/>
          <a:p>
            <a:fld id="{768EB2FC-6768-45DA-A197-0F86DF9B2033}" type="datetimeFigureOut">
              <a:rPr lang="cs-CZ" smtClean="0"/>
              <a:pPr/>
              <a:t>19.5.2016</a:t>
            </a:fld>
            <a:endParaRPr lang="cs-CZ"/>
          </a:p>
        </p:txBody>
      </p:sp>
      <p:sp>
        <p:nvSpPr>
          <p:cNvPr id="19" name="Zástupný symbol pro zápatí 18"/>
          <p:cNvSpPr>
            <a:spLocks noGrp="1"/>
          </p:cNvSpPr>
          <p:nvPr>
            <p:ph type="ftr" sz="quarter" idx="11"/>
          </p:nvPr>
        </p:nvSpPr>
        <p:spPr/>
        <p:txBody>
          <a:bodyPr/>
          <a:lstStyle/>
          <a:p>
            <a:endParaRPr lang="cs-CZ"/>
          </a:p>
        </p:txBody>
      </p:sp>
      <p:sp>
        <p:nvSpPr>
          <p:cNvPr id="27" name="Zástupný symbol pro číslo snímku 26"/>
          <p:cNvSpPr>
            <a:spLocks noGrp="1"/>
          </p:cNvSpPr>
          <p:nvPr>
            <p:ph type="sldNum" sz="quarter" idx="12"/>
          </p:nvPr>
        </p:nvSpPr>
        <p:spPr/>
        <p:txBody>
          <a:bodyPr/>
          <a:lstStyle/>
          <a:p>
            <a:fld id="{5C3B4FCC-D4D6-4852-8B3E-0033BC9DD592}"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768EB2FC-6768-45DA-A197-0F86DF9B2033}" type="datetimeFigureOut">
              <a:rPr lang="cs-CZ" smtClean="0"/>
              <a:pPr/>
              <a:t>19.5.2016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C3B4FCC-D4D6-4852-8B3E-0033BC9DD592}"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914401"/>
            <a:ext cx="2057400" cy="5211763"/>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914401"/>
            <a:ext cx="6019800" cy="5211763"/>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768EB2FC-6768-45DA-A197-0F86DF9B2033}" type="datetimeFigureOut">
              <a:rPr lang="cs-CZ" smtClean="0"/>
              <a:pPr/>
              <a:t>19.5.2016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C3B4FCC-D4D6-4852-8B3E-0033BC9DD592}"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768EB2FC-6768-45DA-A197-0F86DF9B2033}" type="datetimeFigureOut">
              <a:rPr lang="cs-CZ" smtClean="0"/>
              <a:pPr/>
              <a:t>19.5.2016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C3B4FCC-D4D6-4852-8B3E-0033BC9DD592}"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768EB2FC-6768-45DA-A197-0F86DF9B2033}" type="datetimeFigureOut">
              <a:rPr lang="cs-CZ" smtClean="0"/>
              <a:pPr/>
              <a:t>19.5.2016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C3B4FCC-D4D6-4852-8B3E-0033BC9DD592}"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768EB2FC-6768-45DA-A197-0F86DF9B2033}" type="datetimeFigureOut">
              <a:rPr lang="cs-CZ" smtClean="0"/>
              <a:pPr/>
              <a:t>19.5.2016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C3B4FCC-D4D6-4852-8B3E-0033BC9DD592}"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tIns="45720" anchor="b"/>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768EB2FC-6768-45DA-A197-0F86DF9B2033}" type="datetimeFigureOut">
              <a:rPr lang="cs-CZ" smtClean="0"/>
              <a:pPr/>
              <a:t>19.5.2016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C3B4FCC-D4D6-4852-8B3E-0033BC9DD592}"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768EB2FC-6768-45DA-A197-0F86DF9B2033}" type="datetimeFigureOut">
              <a:rPr lang="cs-CZ" smtClean="0"/>
              <a:pPr/>
              <a:t>19.5.2016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C3B4FCC-D4D6-4852-8B3E-0033BC9DD592}"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68EB2FC-6768-45DA-A197-0F86DF9B2033}" type="datetimeFigureOut">
              <a:rPr lang="cs-CZ" smtClean="0"/>
              <a:pPr/>
              <a:t>19.5.2016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C3B4FCC-D4D6-4852-8B3E-0033BC9DD592}"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768EB2FC-6768-45DA-A197-0F86DF9B2033}" type="datetimeFigureOut">
              <a:rPr lang="cs-CZ" smtClean="0"/>
              <a:pPr/>
              <a:t>19.5.2016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C3B4FCC-D4D6-4852-8B3E-0033BC9DD592}"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Obdélník s odříznutým a zakulaceným jedním roh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avoúhlý trojúhelní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cs-CZ" smtClean="0"/>
              <a:t>Klepnutím lze upravit styl předlohy nadpisů.</a:t>
            </a:r>
            <a:endParaRPr kumimoji="0" lang="en-US"/>
          </a:p>
        </p:txBody>
      </p:sp>
      <p:sp>
        <p:nvSpPr>
          <p:cNvPr id="4" name="Zástupný symbol pro tex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768EB2FC-6768-45DA-A197-0F86DF9B2033}" type="datetimeFigureOut">
              <a:rPr lang="cs-CZ" smtClean="0"/>
              <a:pPr/>
              <a:t>19.5.2016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077200" y="6356350"/>
            <a:ext cx="609600" cy="365125"/>
          </a:xfrm>
        </p:spPr>
        <p:txBody>
          <a:bodyPr/>
          <a:lstStyle/>
          <a:p>
            <a:fld id="{5C3B4FCC-D4D6-4852-8B3E-0033BC9DD592}" type="slidenum">
              <a:rPr lang="cs-CZ" smtClean="0"/>
              <a:pPr/>
              <a:t>‹#›</a:t>
            </a:fld>
            <a:endParaRPr lang="cs-CZ"/>
          </a:p>
        </p:txBody>
      </p:sp>
      <p:sp>
        <p:nvSpPr>
          <p:cNvPr id="3" name="Zástupný symbol pro obrázek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cs-CZ" smtClean="0"/>
              <a:t>Klepnutím na ikonu přidáte obrázek.</a:t>
            </a:r>
            <a:endParaRPr kumimoji="0" lang="en-US" dirty="0"/>
          </a:p>
        </p:txBody>
      </p:sp>
      <p:sp>
        <p:nvSpPr>
          <p:cNvPr id="10" name="Volný tvar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olný tvar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olný tvar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olný tvar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Zástupný symbol pro nadpis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cs-CZ" smtClean="0"/>
              <a:t>Klepnutím lze upravit styl předlohy nadpisů.</a:t>
            </a:r>
            <a:endParaRPr kumimoji="0" lang="en-US"/>
          </a:p>
        </p:txBody>
      </p:sp>
      <p:sp>
        <p:nvSpPr>
          <p:cNvPr id="30" name="Zástupný symbol pro tex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Zástupný symbol pro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68EB2FC-6768-45DA-A197-0F86DF9B2033}" type="datetimeFigureOut">
              <a:rPr lang="cs-CZ" smtClean="0"/>
              <a:pPr/>
              <a:t>19.5.2016</a:t>
            </a:fld>
            <a:endParaRPr lang="cs-CZ"/>
          </a:p>
        </p:txBody>
      </p:sp>
      <p:sp>
        <p:nvSpPr>
          <p:cNvPr id="22" name="Zástupný symbol pro zápatí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cs-CZ"/>
          </a:p>
        </p:txBody>
      </p:sp>
      <p:sp>
        <p:nvSpPr>
          <p:cNvPr id="18" name="Zástupný symbol pro číslo snímk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C3B4FCC-D4D6-4852-8B3E-0033BC9DD592}" type="slidenum">
              <a:rPr lang="cs-CZ" smtClean="0"/>
              <a:pPr/>
              <a:t>‹#›</a:t>
            </a:fld>
            <a:endParaRPr lang="cs-CZ"/>
          </a:p>
        </p:txBody>
      </p:sp>
      <p:grpSp>
        <p:nvGrpSpPr>
          <p:cNvPr id="2" name="Skupina 1"/>
          <p:cNvGrpSpPr/>
          <p:nvPr/>
        </p:nvGrpSpPr>
        <p:grpSpPr>
          <a:xfrm>
            <a:off x="-19017" y="202408"/>
            <a:ext cx="9180548" cy="649224"/>
            <a:chOff x="-19045" y="216550"/>
            <a:chExt cx="9180548" cy="649224"/>
          </a:xfrm>
        </p:grpSpPr>
        <p:sp>
          <p:nvSpPr>
            <p:cNvPr id="12" name="Volný tvar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olný tvar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dirty="0" err="1" smtClean="0"/>
              <a:t>Rehabilitation</a:t>
            </a:r>
            <a:r>
              <a:rPr lang="cs-CZ" dirty="0" smtClean="0"/>
              <a:t> </a:t>
            </a:r>
            <a:r>
              <a:rPr lang="cs-CZ" dirty="0" err="1" smtClean="0"/>
              <a:t>after</a:t>
            </a:r>
            <a:r>
              <a:rPr lang="cs-CZ" dirty="0" smtClean="0"/>
              <a:t> </a:t>
            </a:r>
            <a:r>
              <a:rPr lang="cs-CZ" dirty="0" err="1" smtClean="0"/>
              <a:t>Wrist</a:t>
            </a:r>
            <a:r>
              <a:rPr lang="cs-CZ" dirty="0" smtClean="0"/>
              <a:t> </a:t>
            </a:r>
            <a:r>
              <a:rPr lang="cs-CZ" dirty="0" err="1" smtClean="0"/>
              <a:t>and</a:t>
            </a:r>
            <a:r>
              <a:rPr lang="cs-CZ" dirty="0" smtClean="0"/>
              <a:t> </a:t>
            </a:r>
            <a:r>
              <a:rPr lang="cs-CZ" dirty="0" err="1" smtClean="0"/>
              <a:t>Hand</a:t>
            </a:r>
            <a:r>
              <a:rPr lang="cs-CZ" dirty="0" smtClean="0"/>
              <a:t> </a:t>
            </a:r>
            <a:r>
              <a:rPr lang="cs-CZ" dirty="0" err="1" smtClean="0"/>
              <a:t>Injuries</a:t>
            </a:r>
            <a:endParaRPr lang="cs-CZ" dirty="0"/>
          </a:p>
        </p:txBody>
      </p:sp>
      <p:sp>
        <p:nvSpPr>
          <p:cNvPr id="3" name="Podnadpis 2"/>
          <p:cNvSpPr>
            <a:spLocks noGrp="1"/>
          </p:cNvSpPr>
          <p:nvPr>
            <p:ph type="subTitle" idx="1"/>
          </p:nvPr>
        </p:nvSpPr>
        <p:spPr/>
        <p:txBody>
          <a:bodyPr/>
          <a:lstStyle/>
          <a:p>
            <a:r>
              <a:rPr lang="cs-CZ" dirty="0" smtClean="0"/>
              <a:t>Mgr. Alena Sedláková</a:t>
            </a:r>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098" name="Picture 2"/>
          <p:cNvPicPr>
            <a:picLocks noChangeAspect="1" noChangeArrowheads="1"/>
          </p:cNvPicPr>
          <p:nvPr/>
        </p:nvPicPr>
        <p:blipFill>
          <a:blip r:embed="rId2" cstate="print"/>
          <a:srcRect/>
          <a:stretch>
            <a:fillRect/>
          </a:stretch>
        </p:blipFill>
        <p:spPr bwMode="auto">
          <a:xfrm>
            <a:off x="0" y="-3581"/>
            <a:ext cx="9143999" cy="68651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5122" name="Picture 2"/>
          <p:cNvPicPr>
            <a:picLocks noChangeAspect="1" noChangeArrowheads="1"/>
          </p:cNvPicPr>
          <p:nvPr/>
        </p:nvPicPr>
        <p:blipFill>
          <a:blip r:embed="rId2" cstate="print"/>
          <a:srcRect/>
          <a:stretch>
            <a:fillRect/>
          </a:stretch>
        </p:blipFill>
        <p:spPr bwMode="auto">
          <a:xfrm>
            <a:off x="4772" y="1"/>
            <a:ext cx="913445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6146" name="Picture 2"/>
          <p:cNvPicPr>
            <a:picLocks noChangeAspect="1" noChangeArrowheads="1"/>
          </p:cNvPicPr>
          <p:nvPr/>
        </p:nvPicPr>
        <p:blipFill>
          <a:blip r:embed="rId2" cstate="print"/>
          <a:srcRect/>
          <a:stretch>
            <a:fillRect/>
          </a:stretch>
        </p:blipFill>
        <p:spPr bwMode="auto">
          <a:xfrm>
            <a:off x="0" y="-3583"/>
            <a:ext cx="9139227" cy="68615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7170" name="Picture 2"/>
          <p:cNvPicPr>
            <a:picLocks noChangeAspect="1" noChangeArrowheads="1"/>
          </p:cNvPicPr>
          <p:nvPr/>
        </p:nvPicPr>
        <p:blipFill>
          <a:blip r:embed="rId2" cstate="print"/>
          <a:srcRect/>
          <a:stretch>
            <a:fillRect/>
          </a:stretch>
        </p:blipFill>
        <p:spPr bwMode="auto">
          <a:xfrm>
            <a:off x="4772" y="1"/>
            <a:ext cx="9139228" cy="6861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8194" name="Picture 2"/>
          <p:cNvPicPr>
            <a:picLocks noChangeAspect="1" noChangeArrowheads="1"/>
          </p:cNvPicPr>
          <p:nvPr/>
        </p:nvPicPr>
        <p:blipFill>
          <a:blip r:embed="rId2" cstate="print"/>
          <a:srcRect/>
          <a:stretch>
            <a:fillRect/>
          </a:stretch>
        </p:blipFill>
        <p:spPr bwMode="auto">
          <a:xfrm>
            <a:off x="0" y="-3581"/>
            <a:ext cx="9143999" cy="68651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9218" name="Picture 2"/>
          <p:cNvPicPr>
            <a:picLocks noChangeAspect="1" noChangeArrowheads="1"/>
          </p:cNvPicPr>
          <p:nvPr/>
        </p:nvPicPr>
        <p:blipFill>
          <a:blip r:embed="rId2" cstate="print"/>
          <a:srcRect/>
          <a:stretch>
            <a:fillRect/>
          </a:stretch>
        </p:blipFill>
        <p:spPr bwMode="auto">
          <a:xfrm>
            <a:off x="0" y="-3581"/>
            <a:ext cx="9143999" cy="68651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11266" name="Picture 2"/>
          <p:cNvPicPr>
            <a:picLocks noChangeAspect="1" noChangeArrowheads="1"/>
          </p:cNvPicPr>
          <p:nvPr/>
        </p:nvPicPr>
        <p:blipFill>
          <a:blip r:embed="rId2" cstate="print"/>
          <a:srcRect/>
          <a:stretch>
            <a:fillRect/>
          </a:stretch>
        </p:blipFill>
        <p:spPr bwMode="auto">
          <a:xfrm>
            <a:off x="0" y="-3583"/>
            <a:ext cx="9139227" cy="68615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12290" name="Picture 2"/>
          <p:cNvPicPr>
            <a:picLocks noChangeAspect="1" noChangeArrowheads="1"/>
          </p:cNvPicPr>
          <p:nvPr/>
        </p:nvPicPr>
        <p:blipFill>
          <a:blip r:embed="rId2" cstate="print"/>
          <a:srcRect/>
          <a:stretch>
            <a:fillRect/>
          </a:stretch>
        </p:blipFill>
        <p:spPr bwMode="auto">
          <a:xfrm>
            <a:off x="0" y="-3583"/>
            <a:ext cx="9139227" cy="68615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13314" name="Picture 2"/>
          <p:cNvPicPr>
            <a:picLocks noChangeAspect="1" noChangeArrowheads="1"/>
          </p:cNvPicPr>
          <p:nvPr/>
        </p:nvPicPr>
        <p:blipFill>
          <a:blip r:embed="rId2" cstate="print"/>
          <a:srcRect/>
          <a:stretch>
            <a:fillRect/>
          </a:stretch>
        </p:blipFill>
        <p:spPr bwMode="auto">
          <a:xfrm>
            <a:off x="0" y="-3583"/>
            <a:ext cx="9139227" cy="68615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16386" name="Picture 2"/>
          <p:cNvPicPr>
            <a:picLocks noChangeAspect="1" noChangeArrowheads="1"/>
          </p:cNvPicPr>
          <p:nvPr/>
        </p:nvPicPr>
        <p:blipFill>
          <a:blip r:embed="rId2" cstate="print"/>
          <a:srcRect/>
          <a:stretch>
            <a:fillRect/>
          </a:stretch>
        </p:blipFill>
        <p:spPr bwMode="auto">
          <a:xfrm>
            <a:off x="4772" y="1"/>
            <a:ext cx="913445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Traumatic</a:t>
            </a:r>
            <a:r>
              <a:rPr lang="cs-CZ" dirty="0" smtClean="0"/>
              <a:t> </a:t>
            </a:r>
            <a:r>
              <a:rPr lang="cs-CZ" dirty="0" err="1" smtClean="0"/>
              <a:t>Lesions</a:t>
            </a:r>
            <a:endParaRPr lang="cs-CZ" dirty="0"/>
          </a:p>
        </p:txBody>
      </p:sp>
      <p:sp>
        <p:nvSpPr>
          <p:cNvPr id="3" name="Zástupný symbol pro obsah 2"/>
          <p:cNvSpPr>
            <a:spLocks noGrp="1"/>
          </p:cNvSpPr>
          <p:nvPr>
            <p:ph idx="1"/>
          </p:nvPr>
        </p:nvSpPr>
        <p:spPr/>
        <p:txBody>
          <a:bodyPr/>
          <a:lstStyle/>
          <a:p>
            <a:pPr>
              <a:buNone/>
            </a:pPr>
            <a:endParaRPr lang="cs-CZ" dirty="0" smtClean="0"/>
          </a:p>
          <a:p>
            <a:r>
              <a:rPr lang="cs-CZ" sz="3600" baseline="-25000" dirty="0" smtClean="0"/>
              <a:t>Soft </a:t>
            </a:r>
            <a:r>
              <a:rPr lang="cs-CZ" sz="3600" baseline="-25000" dirty="0" err="1" smtClean="0"/>
              <a:t>tissue</a:t>
            </a:r>
            <a:r>
              <a:rPr lang="cs-CZ" sz="3600" baseline="-25000" dirty="0" smtClean="0"/>
              <a:t> </a:t>
            </a:r>
            <a:r>
              <a:rPr lang="cs-CZ" sz="3600" baseline="-25000" dirty="0" err="1" smtClean="0"/>
              <a:t>injuries</a:t>
            </a:r>
            <a:endParaRPr lang="cs-CZ" sz="3600" dirty="0" smtClean="0"/>
          </a:p>
          <a:p>
            <a:r>
              <a:rPr lang="cs-CZ" sz="3600" baseline="-25000" dirty="0" err="1" smtClean="0"/>
              <a:t>Dislocations</a:t>
            </a:r>
            <a:endParaRPr lang="cs-CZ" sz="3600" dirty="0" smtClean="0"/>
          </a:p>
          <a:p>
            <a:r>
              <a:rPr lang="cs-CZ" sz="3600" baseline="-25000" dirty="0" err="1" smtClean="0"/>
              <a:t>Fractures</a:t>
            </a:r>
            <a:endParaRPr lang="cs-CZ" sz="3600" dirty="0" smtClean="0"/>
          </a:p>
          <a:p>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17410" name="Picture 2"/>
          <p:cNvPicPr>
            <a:picLocks noChangeAspect="1" noChangeArrowheads="1"/>
          </p:cNvPicPr>
          <p:nvPr/>
        </p:nvPicPr>
        <p:blipFill>
          <a:blip r:embed="rId2" cstate="print"/>
          <a:srcRect/>
          <a:stretch>
            <a:fillRect/>
          </a:stretch>
        </p:blipFill>
        <p:spPr bwMode="auto">
          <a:xfrm>
            <a:off x="0" y="-3583"/>
            <a:ext cx="9139227" cy="68615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Fractures</a:t>
            </a:r>
            <a:endParaRPr lang="cs-CZ" dirty="0"/>
          </a:p>
        </p:txBody>
      </p:sp>
      <p:sp>
        <p:nvSpPr>
          <p:cNvPr id="3" name="Zástupný symbol pro obsah 2"/>
          <p:cNvSpPr>
            <a:spLocks noGrp="1"/>
          </p:cNvSpPr>
          <p:nvPr>
            <p:ph idx="1"/>
          </p:nvPr>
        </p:nvSpPr>
        <p:spPr/>
        <p:txBody>
          <a:bodyPr/>
          <a:lstStyle/>
          <a:p>
            <a:r>
              <a:rPr lang="en-US" sz="2800" baseline="-25000" dirty="0" smtClean="0"/>
              <a:t>Distal forearm fractures are one of the most common injuries of the skeleton. Next to proximal femoral fractures and compression fractures of the vertebral bodies, they are often associated with the clinical picture of severe osteoporosis</a:t>
            </a:r>
            <a:endParaRPr lang="cs-CZ" sz="2800" baseline="-25000" dirty="0" smtClean="0"/>
          </a:p>
          <a:p>
            <a:r>
              <a:rPr lang="en-US" sz="2800" baseline="-25000" dirty="0" smtClean="0"/>
              <a:t>This group also includes a </a:t>
            </a:r>
            <a:r>
              <a:rPr lang="en-US" sz="2800" baseline="-25000" dirty="0" err="1" smtClean="0"/>
              <a:t>Colles</a:t>
            </a:r>
            <a:r>
              <a:rPr lang="en-US" sz="2800" baseline="-25000" dirty="0" smtClean="0"/>
              <a:t> fracture as a “loco </a:t>
            </a:r>
            <a:r>
              <a:rPr lang="en-US" sz="2800" baseline="-25000" dirty="0" err="1" smtClean="0"/>
              <a:t>typico</a:t>
            </a:r>
            <a:r>
              <a:rPr lang="en-US" sz="2800" baseline="-25000" dirty="0" smtClean="0"/>
              <a:t>” (“typical location”) fracture. It occurs during a fall on the forearm in the long axis when the wrist is in dorsal extension and it is defined as a fracture of the distal r</a:t>
            </a:r>
            <a:r>
              <a:rPr lang="cs-CZ" sz="2800" baseline="-25000" dirty="0" smtClean="0"/>
              <a:t>a</a:t>
            </a:r>
            <a:r>
              <a:rPr lang="en-US" sz="2800" baseline="-25000" dirty="0" err="1" smtClean="0"/>
              <a:t>dius</a:t>
            </a:r>
            <a:r>
              <a:rPr lang="en-US" sz="2800" baseline="-25000" dirty="0" smtClean="0"/>
              <a:t> and dislocation of the peripheral fragment in the dorsal direction</a:t>
            </a:r>
            <a:endParaRPr lang="cs-CZ" sz="2800" baseline="-25000" dirty="0" smtClean="0"/>
          </a:p>
          <a:p>
            <a:r>
              <a:rPr lang="cs-CZ" sz="2800" baseline="-25000" dirty="0" err="1" smtClean="0"/>
              <a:t>Smith</a:t>
            </a:r>
            <a:r>
              <a:rPr lang="cs-CZ" sz="2800" baseline="-25000" dirty="0" smtClean="0"/>
              <a:t>‘s </a:t>
            </a:r>
            <a:r>
              <a:rPr lang="cs-CZ" sz="2800" baseline="-25000" dirty="0" err="1" smtClean="0"/>
              <a:t>fracture</a:t>
            </a:r>
            <a:r>
              <a:rPr lang="cs-CZ" sz="2800" baseline="-25000" dirty="0" smtClean="0"/>
              <a:t> – </a:t>
            </a:r>
            <a:r>
              <a:rPr lang="cs-CZ" sz="2800" baseline="-25000" dirty="0" err="1" smtClean="0"/>
              <a:t>during</a:t>
            </a:r>
            <a:r>
              <a:rPr lang="cs-CZ" sz="2800" baseline="-25000" dirty="0" smtClean="0"/>
              <a:t> a </a:t>
            </a:r>
            <a:r>
              <a:rPr lang="cs-CZ" sz="2800" baseline="-25000" dirty="0" err="1" smtClean="0"/>
              <a:t>fall</a:t>
            </a:r>
            <a:r>
              <a:rPr lang="cs-CZ" sz="2800" baseline="-25000" dirty="0" smtClean="0"/>
              <a:t> on </a:t>
            </a:r>
            <a:r>
              <a:rPr lang="cs-CZ" sz="2800" baseline="-25000" dirty="0" err="1" smtClean="0"/>
              <a:t>the</a:t>
            </a:r>
            <a:r>
              <a:rPr lang="cs-CZ" sz="2800" baseline="-25000" dirty="0" smtClean="0"/>
              <a:t> </a:t>
            </a:r>
            <a:r>
              <a:rPr lang="cs-CZ" sz="2800" baseline="-25000" dirty="0" err="1" smtClean="0"/>
              <a:t>wrist</a:t>
            </a:r>
            <a:r>
              <a:rPr lang="cs-CZ" sz="2800" baseline="-25000" dirty="0" smtClean="0"/>
              <a:t> in </a:t>
            </a:r>
            <a:r>
              <a:rPr lang="cs-CZ" sz="2800" baseline="-25000" dirty="0" err="1" smtClean="0"/>
              <a:t>volar</a:t>
            </a:r>
            <a:r>
              <a:rPr lang="cs-CZ" sz="2800" baseline="-25000" dirty="0" smtClean="0"/>
              <a:t> </a:t>
            </a:r>
            <a:r>
              <a:rPr lang="cs-CZ" sz="2800" baseline="-25000" dirty="0" err="1" smtClean="0"/>
              <a:t>flexion</a:t>
            </a:r>
            <a:r>
              <a:rPr lang="cs-CZ" sz="2800" baseline="-25000" dirty="0" smtClean="0"/>
              <a:t> – </a:t>
            </a:r>
            <a:r>
              <a:rPr lang="cs-CZ" sz="2800" baseline="-25000" dirty="0" err="1" smtClean="0"/>
              <a:t>fracture</a:t>
            </a:r>
            <a:r>
              <a:rPr lang="cs-CZ" sz="2800" baseline="-25000" dirty="0" smtClean="0"/>
              <a:t> </a:t>
            </a:r>
            <a:r>
              <a:rPr lang="cs-CZ" sz="2800" baseline="-25000" dirty="0" err="1" smtClean="0"/>
              <a:t>of</a:t>
            </a:r>
            <a:r>
              <a:rPr lang="cs-CZ" sz="2800" baseline="-25000" dirty="0" smtClean="0"/>
              <a:t> </a:t>
            </a:r>
            <a:r>
              <a:rPr lang="cs-CZ" sz="2800" baseline="-25000" dirty="0" err="1" smtClean="0"/>
              <a:t>the</a:t>
            </a:r>
            <a:r>
              <a:rPr lang="cs-CZ" sz="2800" baseline="-25000" dirty="0" smtClean="0"/>
              <a:t> </a:t>
            </a:r>
            <a:r>
              <a:rPr lang="cs-CZ" sz="2800" baseline="-25000" dirty="0" err="1" smtClean="0"/>
              <a:t>distal</a:t>
            </a:r>
            <a:r>
              <a:rPr lang="cs-CZ" sz="2800" baseline="-25000" dirty="0" smtClean="0"/>
              <a:t> </a:t>
            </a:r>
            <a:r>
              <a:rPr lang="cs-CZ" sz="2800" baseline="-25000" dirty="0" err="1" smtClean="0"/>
              <a:t>radius</a:t>
            </a:r>
            <a:r>
              <a:rPr lang="cs-CZ" sz="2800" baseline="-25000" dirty="0" smtClean="0"/>
              <a:t> </a:t>
            </a:r>
            <a:r>
              <a:rPr lang="cs-CZ" sz="2800" baseline="-25000" dirty="0" err="1" smtClean="0"/>
              <a:t>with</a:t>
            </a:r>
            <a:r>
              <a:rPr lang="cs-CZ" sz="2800" baseline="-25000" dirty="0" smtClean="0"/>
              <a:t> </a:t>
            </a:r>
            <a:r>
              <a:rPr lang="cs-CZ" sz="2800" baseline="-25000" dirty="0" err="1" smtClean="0"/>
              <a:t>volar</a:t>
            </a:r>
            <a:r>
              <a:rPr lang="cs-CZ" sz="2800" baseline="-25000" dirty="0" smtClean="0"/>
              <a:t> </a:t>
            </a:r>
            <a:r>
              <a:rPr lang="cs-CZ" sz="2800" baseline="-25000" dirty="0" err="1" smtClean="0"/>
              <a:t>dislocation</a:t>
            </a:r>
            <a:endParaRPr lang="cs-CZ" sz="2800" baseline="-25000" dirty="0" smtClean="0"/>
          </a:p>
          <a:p>
            <a:r>
              <a:rPr lang="en-US" sz="2800" baseline="-25000" dirty="0" smtClean="0"/>
              <a:t>Complex regional pain syndrome (CRPS) formerly known as </a:t>
            </a:r>
            <a:r>
              <a:rPr lang="en-US" sz="2800" baseline="-25000" dirty="0" err="1" smtClean="0"/>
              <a:t>Sudecks</a:t>
            </a:r>
            <a:r>
              <a:rPr lang="en-US" sz="2800" baseline="-25000" dirty="0" smtClean="0"/>
              <a:t> </a:t>
            </a:r>
            <a:r>
              <a:rPr lang="en-US" sz="2800" baseline="-25000" dirty="0" err="1" smtClean="0"/>
              <a:t>algoneurodystrophy</a:t>
            </a:r>
            <a:r>
              <a:rPr lang="en-US" sz="2800" baseline="-25000" dirty="0" smtClean="0"/>
              <a:t> is the most common complication of distal forearm fractures</a:t>
            </a:r>
            <a:endParaRPr lang="cs-CZ" sz="2800" baseline="-25000" dirty="0" smtClean="0"/>
          </a:p>
          <a:p>
            <a:pPr>
              <a:buNone/>
            </a:pPr>
            <a:endParaRPr lang="en-US" dirty="0" smtClean="0"/>
          </a:p>
          <a:p>
            <a:endParaRPr lang="cs-CZ"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endParaRPr lang="cs-CZ"/>
          </a:p>
        </p:txBody>
      </p:sp>
      <p:sp>
        <p:nvSpPr>
          <p:cNvPr id="5" name="Zástupný symbol pro text 4"/>
          <p:cNvSpPr>
            <a:spLocks noGrp="1"/>
          </p:cNvSpPr>
          <p:nvPr>
            <p:ph type="body" idx="1"/>
          </p:nvPr>
        </p:nvSpPr>
        <p:spPr/>
        <p:txBody>
          <a:bodyPr/>
          <a:lstStyle/>
          <a:p>
            <a:r>
              <a:rPr lang="cs-CZ" dirty="0" err="1" smtClean="0"/>
              <a:t>Coles</a:t>
            </a:r>
            <a:r>
              <a:rPr lang="cs-CZ" dirty="0" smtClean="0"/>
              <a:t> </a:t>
            </a:r>
            <a:r>
              <a:rPr lang="cs-CZ" dirty="0" err="1" smtClean="0"/>
              <a:t>Fracture</a:t>
            </a:r>
            <a:endParaRPr lang="cs-CZ" dirty="0"/>
          </a:p>
        </p:txBody>
      </p:sp>
      <p:sp>
        <p:nvSpPr>
          <p:cNvPr id="7" name="Zástupný symbol pro text 6"/>
          <p:cNvSpPr>
            <a:spLocks noGrp="1"/>
          </p:cNvSpPr>
          <p:nvPr>
            <p:ph type="body" sz="half" idx="3"/>
          </p:nvPr>
        </p:nvSpPr>
        <p:spPr/>
        <p:txBody>
          <a:bodyPr/>
          <a:lstStyle/>
          <a:p>
            <a:r>
              <a:rPr lang="cs-CZ" dirty="0" smtClean="0"/>
              <a:t>ORIF</a:t>
            </a:r>
            <a:endParaRPr lang="cs-CZ" dirty="0"/>
          </a:p>
        </p:txBody>
      </p:sp>
      <p:pic>
        <p:nvPicPr>
          <p:cNvPr id="18434" name="Picture 2"/>
          <p:cNvPicPr>
            <a:picLocks noGrp="1" noChangeAspect="1" noChangeArrowheads="1"/>
          </p:cNvPicPr>
          <p:nvPr>
            <p:ph sz="quarter" idx="2"/>
          </p:nvPr>
        </p:nvPicPr>
        <p:blipFill>
          <a:blip r:embed="rId2" cstate="print"/>
          <a:srcRect/>
          <a:stretch>
            <a:fillRect/>
          </a:stretch>
        </p:blipFill>
        <p:spPr bwMode="auto">
          <a:xfrm>
            <a:off x="554037" y="2514600"/>
            <a:ext cx="3846513" cy="3846513"/>
          </a:xfrm>
          <a:prstGeom prst="rect">
            <a:avLst/>
          </a:prstGeom>
          <a:noFill/>
          <a:ln w="9525">
            <a:noFill/>
            <a:miter lim="800000"/>
            <a:headEnd/>
            <a:tailEnd/>
          </a:ln>
        </p:spPr>
      </p:pic>
      <p:pic>
        <p:nvPicPr>
          <p:cNvPr id="18435" name="Picture 3"/>
          <p:cNvPicPr>
            <a:picLocks noGrp="1" noChangeAspect="1" noChangeArrowheads="1"/>
          </p:cNvPicPr>
          <p:nvPr>
            <p:ph sz="quarter" idx="4"/>
          </p:nvPr>
        </p:nvPicPr>
        <p:blipFill>
          <a:blip r:embed="rId3" cstate="print"/>
          <a:srcRect/>
          <a:stretch>
            <a:fillRect/>
          </a:stretch>
        </p:blipFill>
        <p:spPr bwMode="auto">
          <a:xfrm>
            <a:off x="5010942" y="2514600"/>
            <a:ext cx="3309941" cy="3846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162921" y="2204864"/>
            <a:ext cx="8981079" cy="3679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en-US" sz="3600" b="1" baseline="-25000" dirty="0" smtClean="0"/>
              <a:t>Treatment of Dislocations and Fractures of the Wrist and Fingers</a:t>
            </a:r>
            <a:endParaRPr lang="cs-CZ" sz="3600" b="1" dirty="0" smtClean="0"/>
          </a:p>
          <a:p>
            <a:r>
              <a:rPr lang="en-US" sz="3200" baseline="-25000" smtClean="0"/>
              <a:t>Following </a:t>
            </a:r>
            <a:r>
              <a:rPr lang="en-US" sz="3200" baseline="-25000" dirty="0" smtClean="0"/>
              <a:t>surgical treatment, repositioning and stabilization of a displaced fracture, a splint or a brace is applied to immobilize the affected segment</a:t>
            </a:r>
            <a:endParaRPr lang="cs-CZ" sz="3200" baseline="-25000" dirty="0" smtClean="0"/>
          </a:p>
          <a:p>
            <a:r>
              <a:rPr lang="en-US" sz="3200" baseline="-25000" dirty="0" smtClean="0"/>
              <a:t>The immobilization period is usually 2-6 weeks and the length of immobilization is determined by the treating orthopedist or a </a:t>
            </a:r>
            <a:r>
              <a:rPr lang="en-US" sz="3200" baseline="-25000" dirty="0" err="1" smtClean="0"/>
              <a:t>traumatologist</a:t>
            </a:r>
            <a:r>
              <a:rPr lang="en-US" sz="3200" baseline="-25000" dirty="0" smtClean="0"/>
              <a:t> based on radiological findings and clinical assessment</a:t>
            </a:r>
            <a:endParaRPr lang="cs-CZ" sz="3200" baseline="-25000" dirty="0" smtClean="0"/>
          </a:p>
          <a:p>
            <a:pPr>
              <a:buNone/>
            </a:pPr>
            <a:endParaRPr lang="en-US" dirty="0" smtClean="0"/>
          </a:p>
          <a:p>
            <a:endParaRPr lang="cs-CZ"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600" dirty="0" err="1" smtClean="0"/>
              <a:t>Rehabilitation</a:t>
            </a:r>
            <a:r>
              <a:rPr lang="cs-CZ" sz="3600" dirty="0" smtClean="0"/>
              <a:t> in </a:t>
            </a:r>
            <a:r>
              <a:rPr lang="cs-CZ" sz="3600" dirty="0" err="1" smtClean="0"/>
              <a:t>Dislocations</a:t>
            </a:r>
            <a:r>
              <a:rPr lang="cs-CZ" sz="3600" dirty="0" smtClean="0"/>
              <a:t> </a:t>
            </a:r>
            <a:r>
              <a:rPr lang="cs-CZ" sz="3600" dirty="0" err="1" smtClean="0"/>
              <a:t>and</a:t>
            </a:r>
            <a:r>
              <a:rPr lang="cs-CZ" sz="3600" dirty="0" smtClean="0"/>
              <a:t> </a:t>
            </a:r>
            <a:r>
              <a:rPr lang="cs-CZ" sz="3600" dirty="0" err="1" smtClean="0"/>
              <a:t>Fractures</a:t>
            </a:r>
            <a:r>
              <a:rPr lang="cs-CZ" sz="3600" dirty="0" smtClean="0"/>
              <a:t> </a:t>
            </a:r>
            <a:endParaRPr lang="cs-CZ" sz="3600" dirty="0"/>
          </a:p>
        </p:txBody>
      </p:sp>
      <p:sp>
        <p:nvSpPr>
          <p:cNvPr id="3" name="Zástupný symbol pro obsah 2"/>
          <p:cNvSpPr>
            <a:spLocks noGrp="1"/>
          </p:cNvSpPr>
          <p:nvPr>
            <p:ph idx="1"/>
          </p:nvPr>
        </p:nvSpPr>
        <p:spPr/>
        <p:txBody>
          <a:bodyPr/>
          <a:lstStyle/>
          <a:p>
            <a:r>
              <a:rPr lang="en-US" sz="3200" baseline="-25000" dirty="0" smtClean="0"/>
              <a:t>Even during immobilization, modalities can be applied to accelerate the healing process. Pulsed magnetic field and distant electrotherapy are most commonly applied</a:t>
            </a:r>
            <a:endParaRPr lang="cs-CZ" sz="3200" baseline="-25000" dirty="0" smtClean="0"/>
          </a:p>
          <a:p>
            <a:r>
              <a:rPr lang="en-US" sz="3200" baseline="-25000" dirty="0" smtClean="0"/>
              <a:t>Physical therapy treatment is initiated following the immobilization period. The goal of therapy includes range of motion restoration in the affected segment while maintaining its stability</a:t>
            </a:r>
            <a:endParaRPr lang="cs-CZ" sz="3200" baseline="-25000" dirty="0" smtClean="0"/>
          </a:p>
          <a:p>
            <a:r>
              <a:rPr lang="en-US" sz="3200" baseline="-25000" dirty="0" smtClean="0"/>
              <a:t>Occupational therapy is an important component of rehabilitation for wrist and hand injuries</a:t>
            </a:r>
            <a:r>
              <a:rPr lang="cs-CZ" sz="3200" baseline="-25000" dirty="0" smtClean="0"/>
              <a:t> -</a:t>
            </a:r>
            <a:r>
              <a:rPr lang="en-US" sz="3200" baseline="-25000" dirty="0" smtClean="0"/>
              <a:t> to restore hand function including grasping and </a:t>
            </a:r>
            <a:r>
              <a:rPr lang="cs-CZ" sz="3200" baseline="-25000" dirty="0" err="1" smtClean="0"/>
              <a:t>fi</a:t>
            </a:r>
            <a:r>
              <a:rPr lang="en-US" sz="3200" baseline="-25000" dirty="0" smtClean="0"/>
              <a:t>ne motor skills</a:t>
            </a:r>
            <a:endParaRPr lang="cs-CZ" sz="3200" baseline="-25000" dirty="0" smtClean="0"/>
          </a:p>
          <a:p>
            <a:pPr>
              <a:buNone/>
            </a:pPr>
            <a:endParaRPr lang="en-US" dirty="0" smtClean="0"/>
          </a:p>
          <a:p>
            <a:endParaRPr lang="cs-CZ"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err="1" smtClean="0"/>
              <a:t>Immobilization</a:t>
            </a:r>
            <a:r>
              <a:rPr lang="cs-CZ" sz="3200" dirty="0" smtClean="0"/>
              <a:t> </a:t>
            </a:r>
            <a:r>
              <a:rPr lang="cs-CZ" sz="3200" dirty="0" err="1" smtClean="0"/>
              <a:t>Phase</a:t>
            </a:r>
            <a:endParaRPr lang="cs-CZ" sz="3200" dirty="0"/>
          </a:p>
        </p:txBody>
      </p:sp>
      <p:sp>
        <p:nvSpPr>
          <p:cNvPr id="3" name="Zástupný symbol pro obsah 2"/>
          <p:cNvSpPr>
            <a:spLocks noGrp="1"/>
          </p:cNvSpPr>
          <p:nvPr>
            <p:ph idx="1"/>
          </p:nvPr>
        </p:nvSpPr>
        <p:spPr/>
        <p:txBody>
          <a:bodyPr/>
          <a:lstStyle/>
          <a:p>
            <a:r>
              <a:rPr lang="cs-CZ" dirty="0" err="1" smtClean="0"/>
              <a:t>Cryotherapy</a:t>
            </a:r>
            <a:r>
              <a:rPr lang="cs-CZ" dirty="0" smtClean="0"/>
              <a:t> (</a:t>
            </a:r>
            <a:r>
              <a:rPr lang="cs-CZ" dirty="0" err="1" smtClean="0"/>
              <a:t>application</a:t>
            </a:r>
            <a:r>
              <a:rPr lang="cs-CZ" dirty="0" smtClean="0"/>
              <a:t> </a:t>
            </a:r>
            <a:r>
              <a:rPr lang="cs-CZ" dirty="0" err="1" smtClean="0"/>
              <a:t>of</a:t>
            </a:r>
            <a:r>
              <a:rPr lang="cs-CZ" dirty="0" smtClean="0"/>
              <a:t> </a:t>
            </a:r>
            <a:r>
              <a:rPr lang="cs-CZ" dirty="0" err="1" smtClean="0"/>
              <a:t>ice</a:t>
            </a:r>
            <a:r>
              <a:rPr lang="cs-CZ" dirty="0" smtClean="0"/>
              <a:t> </a:t>
            </a:r>
            <a:r>
              <a:rPr lang="cs-CZ" dirty="0" err="1" smtClean="0"/>
              <a:t>reduces</a:t>
            </a:r>
            <a:r>
              <a:rPr lang="cs-CZ" dirty="0" smtClean="0"/>
              <a:t> </a:t>
            </a:r>
            <a:r>
              <a:rPr lang="cs-CZ" dirty="0" err="1" smtClean="0"/>
              <a:t>swelling</a:t>
            </a:r>
            <a:r>
              <a:rPr lang="cs-CZ" dirty="0" smtClean="0"/>
              <a:t> </a:t>
            </a:r>
            <a:r>
              <a:rPr lang="cs-CZ" dirty="0" err="1" smtClean="0"/>
              <a:t>and</a:t>
            </a:r>
            <a:r>
              <a:rPr lang="cs-CZ" dirty="0" smtClean="0"/>
              <a:t> </a:t>
            </a:r>
            <a:r>
              <a:rPr lang="cs-CZ" dirty="0" err="1" smtClean="0"/>
              <a:t>pain</a:t>
            </a:r>
            <a:r>
              <a:rPr lang="cs-CZ" dirty="0" smtClean="0"/>
              <a:t>), </a:t>
            </a:r>
            <a:r>
              <a:rPr lang="cs-CZ" dirty="0" err="1" smtClean="0"/>
              <a:t>forearm</a:t>
            </a:r>
            <a:r>
              <a:rPr lang="cs-CZ" dirty="0" smtClean="0"/>
              <a:t> </a:t>
            </a:r>
            <a:r>
              <a:rPr lang="cs-CZ" dirty="0" err="1" smtClean="0"/>
              <a:t>elevation</a:t>
            </a:r>
            <a:endParaRPr lang="cs-CZ" dirty="0" smtClean="0"/>
          </a:p>
          <a:p>
            <a:r>
              <a:rPr lang="cs-CZ" dirty="0" err="1" smtClean="0"/>
              <a:t>Modalities</a:t>
            </a:r>
            <a:r>
              <a:rPr lang="cs-CZ" dirty="0" smtClean="0"/>
              <a:t> – magnet </a:t>
            </a:r>
            <a:r>
              <a:rPr lang="cs-CZ" dirty="0" err="1" smtClean="0"/>
              <a:t>therapy</a:t>
            </a:r>
            <a:endParaRPr lang="cs-CZ" dirty="0" smtClean="0"/>
          </a:p>
          <a:p>
            <a:r>
              <a:rPr lang="cs-CZ" dirty="0" err="1" smtClean="0"/>
              <a:t>Exercises</a:t>
            </a:r>
            <a:r>
              <a:rPr lang="cs-CZ" dirty="0" smtClean="0"/>
              <a:t> non-</a:t>
            </a:r>
            <a:r>
              <a:rPr lang="cs-CZ" dirty="0" err="1" smtClean="0"/>
              <a:t>immobilizated</a:t>
            </a:r>
            <a:r>
              <a:rPr lang="cs-CZ" dirty="0" smtClean="0"/>
              <a:t> </a:t>
            </a:r>
            <a:r>
              <a:rPr lang="cs-CZ" dirty="0" err="1" smtClean="0"/>
              <a:t>parts</a:t>
            </a:r>
            <a:r>
              <a:rPr lang="cs-CZ" dirty="0" smtClean="0"/>
              <a:t> </a:t>
            </a:r>
            <a:r>
              <a:rPr lang="cs-CZ" dirty="0" err="1" smtClean="0"/>
              <a:t>of</a:t>
            </a:r>
            <a:r>
              <a:rPr lang="cs-CZ" dirty="0" smtClean="0"/>
              <a:t> </a:t>
            </a:r>
            <a:r>
              <a:rPr lang="cs-CZ" dirty="0" err="1" smtClean="0"/>
              <a:t>arm</a:t>
            </a:r>
            <a:r>
              <a:rPr lang="cs-CZ" dirty="0" smtClean="0"/>
              <a:t> – </a:t>
            </a:r>
            <a:r>
              <a:rPr lang="cs-CZ" dirty="0" err="1" smtClean="0"/>
              <a:t>fingers</a:t>
            </a:r>
            <a:r>
              <a:rPr lang="cs-CZ" dirty="0" smtClean="0"/>
              <a:t>, </a:t>
            </a:r>
            <a:r>
              <a:rPr lang="cs-CZ" dirty="0" err="1" smtClean="0"/>
              <a:t>elbow</a:t>
            </a:r>
            <a:r>
              <a:rPr lang="cs-CZ" dirty="0" smtClean="0"/>
              <a:t>, </a:t>
            </a:r>
            <a:r>
              <a:rPr lang="cs-CZ" dirty="0" err="1" smtClean="0"/>
              <a:t>shoulder</a:t>
            </a:r>
            <a:r>
              <a:rPr lang="cs-CZ" dirty="0" smtClean="0"/>
              <a:t>, </a:t>
            </a:r>
            <a:r>
              <a:rPr lang="cs-CZ" dirty="0" err="1" smtClean="0"/>
              <a:t>cervical</a:t>
            </a:r>
            <a:r>
              <a:rPr lang="cs-CZ" dirty="0" smtClean="0"/>
              <a:t> </a:t>
            </a:r>
            <a:r>
              <a:rPr lang="cs-CZ" dirty="0" err="1" smtClean="0"/>
              <a:t>spine</a:t>
            </a:r>
            <a:r>
              <a:rPr lang="cs-CZ" dirty="0" smtClean="0"/>
              <a:t> </a:t>
            </a:r>
            <a:r>
              <a:rPr lang="cs-CZ" dirty="0" err="1" smtClean="0"/>
              <a:t>exercise</a:t>
            </a:r>
            <a:endParaRPr lang="cs-CZ" dirty="0" smtClean="0"/>
          </a:p>
          <a:p>
            <a:endParaRPr lang="cs-CZ"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err="1" smtClean="0"/>
              <a:t>Rehabilitative</a:t>
            </a:r>
            <a:r>
              <a:rPr lang="cs-CZ" sz="3200" dirty="0" smtClean="0"/>
              <a:t> </a:t>
            </a:r>
            <a:r>
              <a:rPr lang="cs-CZ" sz="3200" dirty="0" err="1" smtClean="0"/>
              <a:t>Phase</a:t>
            </a:r>
            <a:r>
              <a:rPr lang="cs-CZ" sz="3200" dirty="0" smtClean="0"/>
              <a:t> to </a:t>
            </a:r>
            <a:r>
              <a:rPr lang="cs-CZ" sz="3200" dirty="0" err="1" smtClean="0"/>
              <a:t>Restore</a:t>
            </a:r>
            <a:r>
              <a:rPr lang="cs-CZ" sz="3200" dirty="0" smtClean="0"/>
              <a:t> ROM</a:t>
            </a:r>
            <a:endParaRPr lang="cs-CZ" sz="3200" dirty="0"/>
          </a:p>
        </p:txBody>
      </p:sp>
      <p:sp>
        <p:nvSpPr>
          <p:cNvPr id="3" name="Zástupný symbol pro obsah 2"/>
          <p:cNvSpPr>
            <a:spLocks noGrp="1"/>
          </p:cNvSpPr>
          <p:nvPr>
            <p:ph idx="1"/>
          </p:nvPr>
        </p:nvSpPr>
        <p:spPr/>
        <p:txBody>
          <a:bodyPr>
            <a:normAutofit fontScale="92500" lnSpcReduction="10000"/>
          </a:bodyPr>
          <a:lstStyle/>
          <a:p>
            <a:r>
              <a:rPr lang="cs-CZ" dirty="0" err="1" smtClean="0"/>
              <a:t>Modalities</a:t>
            </a:r>
            <a:r>
              <a:rPr lang="cs-CZ" dirty="0" smtClean="0"/>
              <a:t> – </a:t>
            </a:r>
            <a:r>
              <a:rPr lang="cs-CZ" dirty="0" err="1" smtClean="0"/>
              <a:t>cryotherapy</a:t>
            </a:r>
            <a:r>
              <a:rPr lang="cs-CZ" dirty="0" smtClean="0"/>
              <a:t>, magnet </a:t>
            </a:r>
            <a:r>
              <a:rPr lang="cs-CZ" dirty="0" err="1" smtClean="0"/>
              <a:t>therapy</a:t>
            </a:r>
            <a:r>
              <a:rPr lang="cs-CZ" dirty="0" smtClean="0"/>
              <a:t> (</a:t>
            </a:r>
            <a:r>
              <a:rPr lang="cs-CZ" dirty="0" err="1" smtClean="0"/>
              <a:t>promotes</a:t>
            </a:r>
            <a:r>
              <a:rPr lang="cs-CZ" dirty="0" smtClean="0"/>
              <a:t> </a:t>
            </a:r>
            <a:r>
              <a:rPr lang="cs-CZ" dirty="0" err="1" smtClean="0"/>
              <a:t>fracture</a:t>
            </a:r>
            <a:r>
              <a:rPr lang="cs-CZ" dirty="0" smtClean="0"/>
              <a:t> </a:t>
            </a:r>
            <a:r>
              <a:rPr lang="cs-CZ" dirty="0" err="1" smtClean="0"/>
              <a:t>healing</a:t>
            </a:r>
            <a:r>
              <a:rPr lang="cs-CZ" dirty="0" smtClean="0"/>
              <a:t>), </a:t>
            </a:r>
            <a:r>
              <a:rPr lang="cs-CZ" dirty="0" err="1" smtClean="0"/>
              <a:t>hydrotherapy</a:t>
            </a:r>
            <a:r>
              <a:rPr lang="cs-CZ" dirty="0" smtClean="0"/>
              <a:t> – </a:t>
            </a:r>
            <a:r>
              <a:rPr lang="cs-CZ" dirty="0" err="1" smtClean="0"/>
              <a:t>whirpool</a:t>
            </a:r>
            <a:r>
              <a:rPr lang="cs-CZ" dirty="0" smtClean="0"/>
              <a:t> (</a:t>
            </a:r>
            <a:r>
              <a:rPr lang="cs-CZ" dirty="0" err="1" smtClean="0"/>
              <a:t>reduces</a:t>
            </a:r>
            <a:r>
              <a:rPr lang="cs-CZ" dirty="0" smtClean="0"/>
              <a:t> </a:t>
            </a:r>
            <a:r>
              <a:rPr lang="cs-CZ" dirty="0" err="1" smtClean="0"/>
              <a:t>swelling</a:t>
            </a:r>
            <a:r>
              <a:rPr lang="cs-CZ" dirty="0" smtClean="0"/>
              <a:t> a </a:t>
            </a:r>
            <a:r>
              <a:rPr lang="cs-CZ" dirty="0" err="1" smtClean="0"/>
              <a:t>relieves</a:t>
            </a:r>
            <a:r>
              <a:rPr lang="cs-CZ" dirty="0" smtClean="0"/>
              <a:t> </a:t>
            </a:r>
            <a:r>
              <a:rPr lang="cs-CZ" dirty="0" err="1" smtClean="0"/>
              <a:t>pain</a:t>
            </a:r>
            <a:r>
              <a:rPr lang="cs-CZ" dirty="0" smtClean="0"/>
              <a:t>)</a:t>
            </a:r>
          </a:p>
          <a:p>
            <a:r>
              <a:rPr lang="cs-CZ" dirty="0" smtClean="0"/>
              <a:t>Soft </a:t>
            </a:r>
            <a:r>
              <a:rPr lang="cs-CZ" dirty="0" err="1" smtClean="0"/>
              <a:t>tissues</a:t>
            </a:r>
            <a:r>
              <a:rPr lang="cs-CZ" dirty="0" smtClean="0"/>
              <a:t> </a:t>
            </a:r>
            <a:r>
              <a:rPr lang="cs-CZ" dirty="0" err="1" smtClean="0"/>
              <a:t>mobilization</a:t>
            </a:r>
            <a:r>
              <a:rPr lang="cs-CZ" dirty="0" smtClean="0"/>
              <a:t> (PIR, </a:t>
            </a:r>
            <a:r>
              <a:rPr lang="cs-CZ" dirty="0" err="1" smtClean="0"/>
              <a:t>balling</a:t>
            </a:r>
            <a:r>
              <a:rPr lang="cs-CZ" dirty="0" smtClean="0"/>
              <a:t>) – to </a:t>
            </a:r>
            <a:r>
              <a:rPr lang="cs-CZ" dirty="0" err="1" smtClean="0"/>
              <a:t>release</a:t>
            </a:r>
            <a:r>
              <a:rPr lang="cs-CZ" dirty="0" smtClean="0"/>
              <a:t> </a:t>
            </a:r>
            <a:r>
              <a:rPr lang="cs-CZ" dirty="0" err="1" smtClean="0"/>
              <a:t>contracted</a:t>
            </a:r>
            <a:r>
              <a:rPr lang="cs-CZ" dirty="0" smtClean="0"/>
              <a:t> </a:t>
            </a:r>
            <a:r>
              <a:rPr lang="cs-CZ" dirty="0" err="1" smtClean="0"/>
              <a:t>muscles</a:t>
            </a:r>
            <a:r>
              <a:rPr lang="cs-CZ" dirty="0" smtClean="0"/>
              <a:t>, </a:t>
            </a:r>
            <a:r>
              <a:rPr lang="cs-CZ" dirty="0" err="1" smtClean="0"/>
              <a:t>tendons</a:t>
            </a:r>
            <a:r>
              <a:rPr lang="cs-CZ" dirty="0" smtClean="0"/>
              <a:t> </a:t>
            </a:r>
            <a:r>
              <a:rPr lang="cs-CZ" dirty="0" err="1" smtClean="0"/>
              <a:t>and</a:t>
            </a:r>
            <a:r>
              <a:rPr lang="cs-CZ" dirty="0" smtClean="0"/>
              <a:t> </a:t>
            </a:r>
            <a:r>
              <a:rPr lang="cs-CZ" dirty="0" err="1" smtClean="0"/>
              <a:t>fascia</a:t>
            </a:r>
            <a:endParaRPr lang="cs-CZ" dirty="0" smtClean="0"/>
          </a:p>
          <a:p>
            <a:r>
              <a:rPr lang="cs-CZ" dirty="0" smtClean="0"/>
              <a:t>Joint </a:t>
            </a:r>
            <a:r>
              <a:rPr lang="cs-CZ" dirty="0" err="1" smtClean="0"/>
              <a:t>mobilization</a:t>
            </a:r>
            <a:r>
              <a:rPr lang="cs-CZ" dirty="0" smtClean="0"/>
              <a:t> – to </a:t>
            </a:r>
            <a:r>
              <a:rPr lang="cs-CZ" dirty="0" err="1" smtClean="0"/>
              <a:t>restore</a:t>
            </a:r>
            <a:r>
              <a:rPr lang="cs-CZ" dirty="0" smtClean="0"/>
              <a:t> joint play</a:t>
            </a:r>
          </a:p>
          <a:p>
            <a:r>
              <a:rPr lang="cs-CZ" dirty="0" smtClean="0"/>
              <a:t>PROM – </a:t>
            </a:r>
            <a:r>
              <a:rPr lang="cs-CZ" dirty="0" err="1" smtClean="0"/>
              <a:t>passive</a:t>
            </a:r>
            <a:r>
              <a:rPr lang="cs-CZ" dirty="0" smtClean="0"/>
              <a:t> </a:t>
            </a:r>
            <a:r>
              <a:rPr lang="cs-CZ" dirty="0" err="1" smtClean="0"/>
              <a:t>range</a:t>
            </a:r>
            <a:r>
              <a:rPr lang="cs-CZ" dirty="0" smtClean="0"/>
              <a:t> </a:t>
            </a:r>
            <a:r>
              <a:rPr lang="cs-CZ" dirty="0" err="1" smtClean="0"/>
              <a:t>of</a:t>
            </a:r>
            <a:r>
              <a:rPr lang="cs-CZ" dirty="0" smtClean="0"/>
              <a:t> </a:t>
            </a:r>
            <a:r>
              <a:rPr lang="cs-CZ" dirty="0" err="1" smtClean="0"/>
              <a:t>motion</a:t>
            </a:r>
            <a:r>
              <a:rPr lang="cs-CZ" dirty="0" smtClean="0"/>
              <a:t> </a:t>
            </a:r>
            <a:r>
              <a:rPr lang="cs-CZ" dirty="0" err="1" smtClean="0"/>
              <a:t>exercises</a:t>
            </a:r>
            <a:r>
              <a:rPr lang="cs-CZ" dirty="0" smtClean="0"/>
              <a:t>, AAROM – </a:t>
            </a:r>
            <a:r>
              <a:rPr lang="cs-CZ" dirty="0" err="1" smtClean="0"/>
              <a:t>active</a:t>
            </a:r>
            <a:r>
              <a:rPr lang="cs-CZ" dirty="0" smtClean="0"/>
              <a:t> </a:t>
            </a:r>
            <a:r>
              <a:rPr lang="cs-CZ" dirty="0" err="1" smtClean="0"/>
              <a:t>assisted</a:t>
            </a:r>
            <a:r>
              <a:rPr lang="cs-CZ" dirty="0" smtClean="0"/>
              <a:t> </a:t>
            </a:r>
            <a:r>
              <a:rPr lang="cs-CZ" dirty="0" err="1" smtClean="0"/>
              <a:t>range</a:t>
            </a:r>
            <a:r>
              <a:rPr lang="cs-CZ" dirty="0" smtClean="0"/>
              <a:t> </a:t>
            </a:r>
            <a:r>
              <a:rPr lang="cs-CZ" dirty="0" err="1" smtClean="0"/>
              <a:t>of</a:t>
            </a:r>
            <a:r>
              <a:rPr lang="cs-CZ" dirty="0" smtClean="0"/>
              <a:t> </a:t>
            </a:r>
            <a:r>
              <a:rPr lang="cs-CZ" dirty="0" err="1" smtClean="0"/>
              <a:t>motion</a:t>
            </a:r>
            <a:r>
              <a:rPr lang="cs-CZ" dirty="0" smtClean="0"/>
              <a:t>, AROM – </a:t>
            </a:r>
            <a:r>
              <a:rPr lang="cs-CZ" dirty="0" err="1" smtClean="0"/>
              <a:t>active</a:t>
            </a:r>
            <a:r>
              <a:rPr lang="cs-CZ" dirty="0" smtClean="0"/>
              <a:t> </a:t>
            </a:r>
            <a:r>
              <a:rPr lang="cs-CZ" dirty="0" err="1" smtClean="0"/>
              <a:t>range</a:t>
            </a:r>
            <a:r>
              <a:rPr lang="cs-CZ" dirty="0" smtClean="0"/>
              <a:t> </a:t>
            </a:r>
            <a:r>
              <a:rPr lang="cs-CZ" dirty="0" err="1" smtClean="0"/>
              <a:t>of</a:t>
            </a:r>
            <a:r>
              <a:rPr lang="cs-CZ" dirty="0" smtClean="0"/>
              <a:t> </a:t>
            </a:r>
            <a:r>
              <a:rPr lang="cs-CZ" dirty="0" err="1" smtClean="0"/>
              <a:t>motion</a:t>
            </a:r>
            <a:endParaRPr lang="cs-CZ" dirty="0" smtClean="0"/>
          </a:p>
          <a:p>
            <a:r>
              <a:rPr lang="cs-CZ" dirty="0" err="1" smtClean="0"/>
              <a:t>Resistance</a:t>
            </a:r>
            <a:r>
              <a:rPr lang="cs-CZ" dirty="0" smtClean="0"/>
              <a:t> </a:t>
            </a:r>
            <a:r>
              <a:rPr lang="cs-CZ" dirty="0" err="1" smtClean="0"/>
              <a:t>exersice</a:t>
            </a:r>
            <a:r>
              <a:rPr lang="cs-CZ" dirty="0" smtClean="0"/>
              <a:t> to </a:t>
            </a:r>
            <a:r>
              <a:rPr lang="cs-CZ" dirty="0" err="1" smtClean="0"/>
              <a:t>improve</a:t>
            </a:r>
            <a:r>
              <a:rPr lang="cs-CZ" dirty="0" smtClean="0"/>
              <a:t> </a:t>
            </a:r>
            <a:r>
              <a:rPr lang="cs-CZ" dirty="0" err="1" smtClean="0"/>
              <a:t>muscle</a:t>
            </a:r>
            <a:r>
              <a:rPr lang="cs-CZ" dirty="0" smtClean="0"/>
              <a:t> </a:t>
            </a:r>
            <a:r>
              <a:rPr lang="cs-CZ" dirty="0" err="1" smtClean="0"/>
              <a:t>strength</a:t>
            </a:r>
            <a:endParaRPr lang="cs-CZ" dirty="0" smtClean="0"/>
          </a:p>
          <a:p>
            <a:r>
              <a:rPr lang="cs-CZ" dirty="0" smtClean="0"/>
              <a:t>To </a:t>
            </a:r>
            <a:r>
              <a:rPr lang="cs-CZ" dirty="0" err="1" smtClean="0"/>
              <a:t>restore</a:t>
            </a:r>
            <a:r>
              <a:rPr lang="cs-CZ" dirty="0" smtClean="0"/>
              <a:t> </a:t>
            </a:r>
            <a:r>
              <a:rPr lang="cs-CZ" dirty="0" err="1" smtClean="0"/>
              <a:t>hand</a:t>
            </a:r>
            <a:r>
              <a:rPr lang="cs-CZ" dirty="0" smtClean="0"/>
              <a:t> </a:t>
            </a:r>
            <a:r>
              <a:rPr lang="cs-CZ" dirty="0" err="1" smtClean="0"/>
              <a:t>function</a:t>
            </a:r>
            <a:r>
              <a:rPr lang="cs-CZ" dirty="0" smtClean="0"/>
              <a:t> – </a:t>
            </a:r>
            <a:r>
              <a:rPr lang="cs-CZ" dirty="0" err="1" smtClean="0"/>
              <a:t>grasping</a:t>
            </a:r>
            <a:r>
              <a:rPr lang="cs-CZ" dirty="0" smtClean="0"/>
              <a:t>, fine motor </a:t>
            </a:r>
            <a:r>
              <a:rPr lang="cs-CZ" dirty="0" err="1" smtClean="0"/>
              <a:t>skills</a:t>
            </a:r>
            <a:endParaRPr lang="cs-CZ" dirty="0" smtClean="0"/>
          </a:p>
          <a:p>
            <a:endParaRPr lang="cs-CZ" dirty="0" smtClean="0"/>
          </a:p>
          <a:p>
            <a:endParaRPr lang="cs-CZ"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smtClean="0"/>
              <a:t>			</a:t>
            </a:r>
            <a:r>
              <a:rPr lang="cs-CZ" sz="3200" dirty="0" err="1" smtClean="0"/>
              <a:t>Grasp</a:t>
            </a:r>
            <a:r>
              <a:rPr lang="cs-CZ" sz="3200" dirty="0" smtClean="0"/>
              <a:t> </a:t>
            </a:r>
            <a:r>
              <a:rPr lang="cs-CZ" sz="3200" dirty="0" err="1" smtClean="0"/>
              <a:t>Patterns</a:t>
            </a:r>
            <a:endParaRPr lang="cs-CZ" sz="3200" dirty="0"/>
          </a:p>
        </p:txBody>
      </p:sp>
      <p:sp>
        <p:nvSpPr>
          <p:cNvPr id="3" name="Zástupný symbol pro obsah 2"/>
          <p:cNvSpPr>
            <a:spLocks noGrp="1"/>
          </p:cNvSpPr>
          <p:nvPr>
            <p:ph idx="1"/>
          </p:nvPr>
        </p:nvSpPr>
        <p:spPr/>
        <p:txBody>
          <a:bodyPr/>
          <a:lstStyle/>
          <a:p>
            <a:endParaRPr lang="cs-CZ"/>
          </a:p>
        </p:txBody>
      </p:sp>
      <p:pic>
        <p:nvPicPr>
          <p:cNvPr id="20482" name="Picture 2"/>
          <p:cNvPicPr>
            <a:picLocks noChangeAspect="1" noChangeArrowheads="1"/>
          </p:cNvPicPr>
          <p:nvPr/>
        </p:nvPicPr>
        <p:blipFill>
          <a:blip r:embed="rId2" cstate="print"/>
          <a:srcRect/>
          <a:stretch>
            <a:fillRect/>
          </a:stretch>
        </p:blipFill>
        <p:spPr bwMode="auto">
          <a:xfrm>
            <a:off x="1187624" y="1988840"/>
            <a:ext cx="66675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smtClean="0"/>
              <a:t>				</a:t>
            </a:r>
            <a:r>
              <a:rPr lang="cs-CZ" sz="3200" dirty="0" err="1" smtClean="0"/>
              <a:t>Grasps</a:t>
            </a:r>
            <a:endParaRPr lang="cs-CZ" sz="3200" dirty="0"/>
          </a:p>
        </p:txBody>
      </p:sp>
      <p:sp>
        <p:nvSpPr>
          <p:cNvPr id="3" name="Zástupný symbol pro obsah 2"/>
          <p:cNvSpPr>
            <a:spLocks noGrp="1"/>
          </p:cNvSpPr>
          <p:nvPr>
            <p:ph idx="1"/>
          </p:nvPr>
        </p:nvSpPr>
        <p:spPr/>
        <p:txBody>
          <a:bodyPr/>
          <a:lstStyle/>
          <a:p>
            <a:endParaRPr lang="cs-CZ"/>
          </a:p>
        </p:txBody>
      </p:sp>
      <p:pic>
        <p:nvPicPr>
          <p:cNvPr id="21506" name="Picture 2"/>
          <p:cNvPicPr>
            <a:picLocks noChangeAspect="1" noChangeArrowheads="1"/>
          </p:cNvPicPr>
          <p:nvPr/>
        </p:nvPicPr>
        <p:blipFill>
          <a:blip r:embed="rId2" cstate="print"/>
          <a:srcRect/>
          <a:stretch>
            <a:fillRect/>
          </a:stretch>
        </p:blipFill>
        <p:spPr bwMode="auto">
          <a:xfrm>
            <a:off x="2195736" y="1988840"/>
            <a:ext cx="4953000" cy="445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Soft </a:t>
            </a:r>
            <a:r>
              <a:rPr lang="cs-CZ" dirty="0" err="1" smtClean="0"/>
              <a:t>Tissues</a:t>
            </a:r>
            <a:r>
              <a:rPr lang="cs-CZ" dirty="0" smtClean="0"/>
              <a:t> </a:t>
            </a:r>
            <a:r>
              <a:rPr lang="cs-CZ" dirty="0" err="1" smtClean="0"/>
              <a:t>Injuries</a:t>
            </a:r>
            <a:endParaRPr lang="cs-CZ" dirty="0"/>
          </a:p>
        </p:txBody>
      </p:sp>
      <p:sp>
        <p:nvSpPr>
          <p:cNvPr id="3" name="Zástupný symbol pro obsah 2"/>
          <p:cNvSpPr>
            <a:spLocks noGrp="1"/>
          </p:cNvSpPr>
          <p:nvPr>
            <p:ph idx="1"/>
          </p:nvPr>
        </p:nvSpPr>
        <p:spPr/>
        <p:txBody>
          <a:bodyPr>
            <a:normAutofit/>
          </a:bodyPr>
          <a:lstStyle/>
          <a:p>
            <a:r>
              <a:rPr lang="en-US" sz="3200" baseline="-25000" dirty="0" smtClean="0"/>
              <a:t>An indirect or blunt force can lead to injuries of the tendons or the neurovascular bundles.</a:t>
            </a:r>
            <a:endParaRPr lang="en-US" sz="3200" dirty="0" smtClean="0"/>
          </a:p>
          <a:p>
            <a:r>
              <a:rPr lang="en-US" sz="3600" b="1" baseline="-25000" dirty="0" smtClean="0"/>
              <a:t>Tendon Injuries of the Wrist and the Hand (Flexors, Extensors)</a:t>
            </a:r>
            <a:endParaRPr lang="en-US" sz="3600" b="1" dirty="0" smtClean="0"/>
          </a:p>
          <a:p>
            <a:r>
              <a:rPr lang="en-US" sz="3200" baseline="-25000" dirty="0" smtClean="0"/>
              <a:t>Tendon disruption can be either isolated or it can occur as a component of an associated wrist or hand injury, in which the tendon injury involves the hand bones and the neurovascular bundles</a:t>
            </a:r>
            <a:endParaRPr lang="cs-CZ" sz="3200" baseline="-25000" dirty="0" smtClean="0"/>
          </a:p>
          <a:p>
            <a:pPr>
              <a:buNone/>
            </a:pPr>
            <a:endParaRPr lang="en-US" dirty="0" smtClean="0"/>
          </a:p>
          <a:p>
            <a:endParaRPr lang="en-US" dirty="0" smtClean="0"/>
          </a:p>
          <a:p>
            <a:endParaRPr lang="cs-CZ"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1619250" y="1"/>
            <a:ext cx="558733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5400" baseline="-25000" dirty="0" smtClean="0"/>
              <a:t>Complex </a:t>
            </a:r>
            <a:r>
              <a:rPr lang="cs-CZ" sz="5400" baseline="-25000" dirty="0" smtClean="0"/>
              <a:t>R</a:t>
            </a:r>
            <a:r>
              <a:rPr lang="en-US" sz="5400" baseline="-25000" dirty="0" err="1" smtClean="0"/>
              <a:t>egional</a:t>
            </a:r>
            <a:r>
              <a:rPr lang="en-US" sz="5400" baseline="-25000" dirty="0" smtClean="0"/>
              <a:t> </a:t>
            </a:r>
            <a:r>
              <a:rPr lang="cs-CZ" sz="5400" baseline="-25000" dirty="0" smtClean="0"/>
              <a:t>P</a:t>
            </a:r>
            <a:r>
              <a:rPr lang="en-US" sz="5400" baseline="-25000" dirty="0" err="1" smtClean="0"/>
              <a:t>ain</a:t>
            </a:r>
            <a:r>
              <a:rPr lang="en-US" sz="5400" baseline="-25000" dirty="0" smtClean="0"/>
              <a:t> </a:t>
            </a:r>
            <a:r>
              <a:rPr lang="cs-CZ" sz="5400" baseline="-25000" dirty="0" smtClean="0"/>
              <a:t>S</a:t>
            </a:r>
            <a:r>
              <a:rPr lang="en-US" sz="5400" baseline="-25000" dirty="0" err="1" smtClean="0"/>
              <a:t>yndrome</a:t>
            </a:r>
            <a:r>
              <a:rPr lang="en-US" sz="5400" baseline="-25000" dirty="0" smtClean="0"/>
              <a:t> (CRPS)</a:t>
            </a:r>
            <a:endParaRPr lang="cs-CZ" dirty="0"/>
          </a:p>
        </p:txBody>
      </p:sp>
      <p:sp>
        <p:nvSpPr>
          <p:cNvPr id="3" name="Zástupný symbol pro obsah 2"/>
          <p:cNvSpPr>
            <a:spLocks noGrp="1"/>
          </p:cNvSpPr>
          <p:nvPr>
            <p:ph idx="1"/>
          </p:nvPr>
        </p:nvSpPr>
        <p:spPr/>
        <p:txBody>
          <a:bodyPr>
            <a:normAutofit/>
          </a:bodyPr>
          <a:lstStyle/>
          <a:p>
            <a:r>
              <a:rPr lang="en-US" baseline="-25000" dirty="0" smtClean="0"/>
              <a:t>Complex regional pain syndrome is a term denoted to various pain conditions that occur mainly as a result of an injury</a:t>
            </a:r>
            <a:endParaRPr lang="cs-CZ" baseline="-25000" dirty="0" smtClean="0"/>
          </a:p>
          <a:p>
            <a:r>
              <a:rPr lang="en-US" baseline="-25000" dirty="0" smtClean="0"/>
              <a:t>They are localized and present with most significant clinical changes distal to the initial injury. The clinical changes do not overreach in their intensity or duration from the expected course of initial injury</a:t>
            </a:r>
            <a:endParaRPr lang="cs-CZ" baseline="-25000" dirty="0" smtClean="0"/>
          </a:p>
          <a:p>
            <a:r>
              <a:rPr lang="en-US" baseline="-25000" dirty="0" smtClean="0"/>
              <a:t>They can result in significant deficits in movement function and demonstrate a various progression over time</a:t>
            </a:r>
            <a:endParaRPr lang="cs-CZ" baseline="-25000" dirty="0" smtClean="0"/>
          </a:p>
          <a:p>
            <a:r>
              <a:rPr lang="en-US" baseline="-25000" dirty="0" smtClean="0"/>
              <a:t>CRPS needs to be considered as a manifestation of systemic d</a:t>
            </a:r>
            <a:r>
              <a:rPr lang="cs-CZ" baseline="-25000" dirty="0" smtClean="0"/>
              <a:t>y</a:t>
            </a:r>
            <a:r>
              <a:rPr lang="en-US" baseline="-25000" dirty="0" err="1" smtClean="0"/>
              <a:t>sregulation</a:t>
            </a:r>
            <a:r>
              <a:rPr lang="en-US" baseline="-25000" dirty="0" smtClean="0"/>
              <a:t>, characterized by an inability of </a:t>
            </a:r>
            <a:r>
              <a:rPr lang="en-US" baseline="-25000" dirty="0" err="1" smtClean="0"/>
              <a:t>autonomie</a:t>
            </a:r>
            <a:r>
              <a:rPr lang="en-US" baseline="-25000" dirty="0" smtClean="0"/>
              <a:t> mechanisms to control and gradually limit anti-regulatory mechanisms whose center is the area of microcirculation</a:t>
            </a:r>
            <a:endParaRPr lang="cs-CZ" baseline="-25000" dirty="0" smtClean="0"/>
          </a:p>
          <a:p>
            <a:r>
              <a:rPr lang="en-US" baseline="-25000" dirty="0" smtClean="0"/>
              <a:t>A stasis with edema and hypoxia develops within the capillary network leading to connective tissue, muscle and bone tissue dystrophy with a severe deficit in joint function that can become irreversible</a:t>
            </a:r>
            <a:endParaRPr lang="cs-CZ" baseline="-25000" dirty="0" smtClean="0"/>
          </a:p>
          <a:p>
            <a:r>
              <a:rPr lang="en-US" baseline="-25000" dirty="0" smtClean="0"/>
              <a:t>Bones show a various degree of porosity, from simple thinning of the </a:t>
            </a:r>
            <a:r>
              <a:rPr lang="en-US" baseline="-25000" dirty="0" err="1" smtClean="0"/>
              <a:t>trabecular</a:t>
            </a:r>
            <a:r>
              <a:rPr lang="en-US" baseline="-25000" dirty="0" smtClean="0"/>
              <a:t> framework to </a:t>
            </a:r>
            <a:r>
              <a:rPr lang="en-US" baseline="-25000" dirty="0" err="1" smtClean="0"/>
              <a:t>Sudeck</a:t>
            </a:r>
            <a:r>
              <a:rPr lang="en-US" baseline="-25000" dirty="0" smtClean="0"/>
              <a:t> osteoporosis</a:t>
            </a:r>
            <a:endParaRPr lang="cs-CZ" baseline="-25000" dirty="0" smtClean="0"/>
          </a:p>
          <a:p>
            <a:pPr>
              <a:buNone/>
            </a:pPr>
            <a:endParaRPr lang="en-US" dirty="0" smtClean="0"/>
          </a:p>
          <a:p>
            <a:endParaRPr lang="cs-CZ"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err="1" smtClean="0"/>
              <a:t>Types</a:t>
            </a:r>
            <a:r>
              <a:rPr lang="cs-CZ" sz="3200" dirty="0" smtClean="0"/>
              <a:t> </a:t>
            </a:r>
            <a:r>
              <a:rPr lang="cs-CZ" sz="3200" dirty="0" err="1" smtClean="0"/>
              <a:t>of</a:t>
            </a:r>
            <a:r>
              <a:rPr lang="cs-CZ" sz="3200" dirty="0" smtClean="0"/>
              <a:t> CRPS</a:t>
            </a:r>
            <a:endParaRPr lang="cs-CZ" sz="3200" dirty="0"/>
          </a:p>
        </p:txBody>
      </p:sp>
      <p:sp>
        <p:nvSpPr>
          <p:cNvPr id="3" name="Zástupný symbol pro obsah 2"/>
          <p:cNvSpPr>
            <a:spLocks noGrp="1"/>
          </p:cNvSpPr>
          <p:nvPr>
            <p:ph idx="1"/>
          </p:nvPr>
        </p:nvSpPr>
        <p:spPr/>
        <p:txBody>
          <a:bodyPr/>
          <a:lstStyle/>
          <a:p>
            <a:r>
              <a:rPr lang="en-US" sz="3200" b="1" baseline="-25000" dirty="0" smtClean="0"/>
              <a:t>Type I CRPS (reflex sympathetic dystrophy) </a:t>
            </a:r>
            <a:endParaRPr lang="cs-CZ" sz="3200" b="1" baseline="-25000" dirty="0" smtClean="0"/>
          </a:p>
          <a:p>
            <a:r>
              <a:rPr lang="cs-CZ" sz="2800" baseline="-25000" dirty="0" smtClean="0"/>
              <a:t>I</a:t>
            </a:r>
            <a:r>
              <a:rPr lang="en-US" sz="2800" baseline="-25000" dirty="0" smtClean="0"/>
              <a:t>s a syndrome that occurs after the effects of the initial harming injury</a:t>
            </a:r>
            <a:endParaRPr lang="cs-CZ" sz="2800" baseline="-25000" dirty="0" smtClean="0"/>
          </a:p>
          <a:p>
            <a:r>
              <a:rPr lang="en-US" sz="2800" baseline="-25000" dirty="0" smtClean="0"/>
              <a:t>Spontaneous pain or </a:t>
            </a:r>
            <a:r>
              <a:rPr lang="en-US" sz="2800" baseline="-25000" dirty="0" err="1" smtClean="0"/>
              <a:t>allodynia</a:t>
            </a:r>
            <a:r>
              <a:rPr lang="en-US" sz="2800" baseline="-25000" dirty="0" smtClean="0"/>
              <a:t>/</a:t>
            </a:r>
            <a:r>
              <a:rPr lang="en-US" sz="2800" baseline="-25000" dirty="0" err="1" smtClean="0"/>
              <a:t>hyperalgesia</a:t>
            </a:r>
            <a:r>
              <a:rPr lang="en-US" sz="2800" baseline="-25000" dirty="0" smtClean="0"/>
              <a:t> is present that is not limited to the area of an isolated peripheral nerve and it</a:t>
            </a:r>
            <a:r>
              <a:rPr lang="cs-CZ" sz="2800" baseline="-25000" dirty="0" smtClean="0"/>
              <a:t> </a:t>
            </a:r>
            <a:r>
              <a:rPr lang="en-US" sz="2800" baseline="-25000" dirty="0" smtClean="0"/>
              <a:t>is not proportional to the eliciting injury</a:t>
            </a:r>
            <a:endParaRPr lang="cs-CZ" sz="2800" baseline="-25000" dirty="0" smtClean="0"/>
          </a:p>
          <a:p>
            <a:r>
              <a:rPr lang="cs-CZ" sz="2800" baseline="-25000" dirty="0" smtClean="0"/>
              <a:t>E</a:t>
            </a:r>
            <a:r>
              <a:rPr lang="en-US" sz="2800" baseline="-25000" dirty="0" err="1" smtClean="0"/>
              <a:t>dema</a:t>
            </a:r>
            <a:r>
              <a:rPr lang="en-US" sz="2800" baseline="-25000" dirty="0" smtClean="0"/>
              <a:t> has occurred with deficits in circulation and skin perspiration in the injured area</a:t>
            </a:r>
            <a:endParaRPr lang="cs-CZ" sz="2800" baseline="-25000" dirty="0" smtClean="0"/>
          </a:p>
          <a:p>
            <a:r>
              <a:rPr lang="en-US" sz="2800" baseline="-25000" dirty="0" smtClean="0"/>
              <a:t>Diagnosis of type I CRPS is eliminated by circumstances that can explain the pain intensity and degree of involvement</a:t>
            </a:r>
            <a:endParaRPr lang="cs-CZ" sz="2800" baseline="-25000" dirty="0" smtClean="0"/>
          </a:p>
          <a:p>
            <a:pPr>
              <a:buNone/>
            </a:pPr>
            <a:endParaRPr lang="en-US" sz="2800" dirty="0" smtClean="0"/>
          </a:p>
          <a:p>
            <a:endParaRPr lang="en-US" b="1"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en-US" sz="3600" b="1" baseline="-25000" dirty="0" smtClean="0"/>
              <a:t>Type II CRPS </a:t>
            </a:r>
            <a:endParaRPr lang="cs-CZ" sz="3600" b="1" baseline="-25000" dirty="0" smtClean="0"/>
          </a:p>
          <a:p>
            <a:r>
              <a:rPr lang="cs-CZ" sz="3200" baseline="-25000" dirty="0" smtClean="0"/>
              <a:t>I</a:t>
            </a:r>
            <a:r>
              <a:rPr lang="en-US" sz="3200" baseline="-25000" dirty="0" smtClean="0"/>
              <a:t>s linked to an injury known up until now as </a:t>
            </a:r>
            <a:r>
              <a:rPr lang="en-US" sz="3200" baseline="-25000" dirty="0" err="1" smtClean="0"/>
              <a:t>causalgia</a:t>
            </a:r>
            <a:endParaRPr lang="cs-CZ" sz="3200" baseline="-25000" dirty="0" smtClean="0"/>
          </a:p>
          <a:p>
            <a:r>
              <a:rPr lang="en-US" sz="3200" baseline="-25000" dirty="0" smtClean="0"/>
              <a:t>It occurs much less often than type I CRPS</a:t>
            </a:r>
            <a:endParaRPr lang="cs-CZ" sz="3200" baseline="-25000" dirty="0" smtClean="0"/>
          </a:p>
          <a:p>
            <a:r>
              <a:rPr lang="en-US" sz="3200" baseline="-25000" dirty="0" smtClean="0"/>
              <a:t>It is a syndrome that occurs with a nerve injury</a:t>
            </a:r>
            <a:endParaRPr lang="cs-CZ" sz="3200" baseline="-25000" dirty="0" smtClean="0"/>
          </a:p>
          <a:p>
            <a:r>
              <a:rPr lang="en-US" sz="3200" baseline="-25000" dirty="0" smtClean="0"/>
              <a:t>Spontaneous pain or </a:t>
            </a:r>
            <a:r>
              <a:rPr lang="en-US" sz="3200" baseline="-25000" dirty="0" err="1" smtClean="0"/>
              <a:t>allodynia</a:t>
            </a:r>
            <a:r>
              <a:rPr lang="en-US" sz="3200" baseline="-25000" dirty="0" smtClean="0"/>
              <a:t>/</a:t>
            </a:r>
            <a:r>
              <a:rPr lang="en-US" sz="3200" baseline="-25000" dirty="0" err="1" smtClean="0"/>
              <a:t>hyperalgia</a:t>
            </a:r>
            <a:r>
              <a:rPr lang="en-US" sz="3200" baseline="-25000" dirty="0" smtClean="0"/>
              <a:t> is present and may not only be limited only to the area of the injured nerve</a:t>
            </a:r>
            <a:endParaRPr lang="cs-CZ" sz="3200" baseline="-25000" dirty="0" smtClean="0"/>
          </a:p>
          <a:p>
            <a:r>
              <a:rPr lang="en-US" sz="3200" baseline="-25000" dirty="0" smtClean="0"/>
              <a:t>Other characteristics of type II CRPS are identical to type I CRPS</a:t>
            </a:r>
            <a:endParaRPr lang="cs-CZ" sz="3200" baseline="-25000" dirty="0" smtClean="0"/>
          </a:p>
          <a:p>
            <a:pPr>
              <a:buNone/>
            </a:pPr>
            <a:endParaRPr lang="en-US" b="1" dirty="0" smtClean="0"/>
          </a:p>
          <a:p>
            <a:endParaRPr lang="cs-CZ"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200" dirty="0" smtClean="0"/>
              <a:t>Etiology </a:t>
            </a:r>
            <a:r>
              <a:rPr lang="cs-CZ" sz="3200" dirty="0" err="1" smtClean="0"/>
              <a:t>and</a:t>
            </a:r>
            <a:r>
              <a:rPr lang="cs-CZ" sz="3200" dirty="0" smtClean="0"/>
              <a:t> </a:t>
            </a:r>
            <a:r>
              <a:rPr lang="cs-CZ" sz="3200" dirty="0" err="1" smtClean="0"/>
              <a:t>Pathophysiology</a:t>
            </a:r>
            <a:r>
              <a:rPr lang="cs-CZ" sz="3200" dirty="0" smtClean="0"/>
              <a:t> </a:t>
            </a:r>
            <a:r>
              <a:rPr lang="cs-CZ" sz="3200" dirty="0" err="1" smtClean="0"/>
              <a:t>of</a:t>
            </a:r>
            <a:r>
              <a:rPr lang="cs-CZ" sz="3200" dirty="0" smtClean="0"/>
              <a:t> CRPS</a:t>
            </a:r>
            <a:endParaRPr lang="cs-CZ" sz="3200" dirty="0"/>
          </a:p>
        </p:txBody>
      </p:sp>
      <p:sp>
        <p:nvSpPr>
          <p:cNvPr id="3" name="Zástupný symbol pro obsah 2"/>
          <p:cNvSpPr>
            <a:spLocks noGrp="1"/>
          </p:cNvSpPr>
          <p:nvPr>
            <p:ph idx="1"/>
          </p:nvPr>
        </p:nvSpPr>
        <p:spPr/>
        <p:txBody>
          <a:bodyPr>
            <a:normAutofit/>
          </a:bodyPr>
          <a:lstStyle/>
          <a:p>
            <a:r>
              <a:rPr lang="en-US" sz="2800" baseline="-25000" dirty="0" smtClean="0"/>
              <a:t>The pain mechanisms found in type I and II CRPS h</a:t>
            </a:r>
            <a:r>
              <a:rPr lang="cs-CZ" sz="2800" baseline="-25000" dirty="0" err="1" smtClean="0"/>
              <a:t>av</a:t>
            </a:r>
            <a:r>
              <a:rPr lang="en-US" sz="2800" baseline="-25000" dirty="0" smtClean="0"/>
              <a:t>e yet not been explained</a:t>
            </a:r>
            <a:endParaRPr lang="cs-CZ" sz="2800" dirty="0" smtClean="0"/>
          </a:p>
          <a:p>
            <a:r>
              <a:rPr lang="en-US" sz="2800" baseline="-25000" dirty="0" smtClean="0"/>
              <a:t>Over</a:t>
            </a:r>
            <a:r>
              <a:rPr lang="cs-CZ" sz="2800" baseline="-25000" dirty="0" smtClean="0"/>
              <a:t>v</a:t>
            </a:r>
            <a:r>
              <a:rPr lang="en-US" sz="2800" baseline="-25000" dirty="0" err="1" smtClean="0"/>
              <a:t>iew</a:t>
            </a:r>
            <a:r>
              <a:rPr lang="en-US" sz="2800" baseline="-25000" dirty="0" smtClean="0"/>
              <a:t> of the most common reasons for CRPS onset:</a:t>
            </a:r>
            <a:endParaRPr lang="en-US" sz="2800" dirty="0" smtClean="0"/>
          </a:p>
          <a:p>
            <a:r>
              <a:rPr lang="en-US" sz="2800" b="1" baseline="-25000" dirty="0" smtClean="0"/>
              <a:t>External </a:t>
            </a:r>
            <a:r>
              <a:rPr lang="en-US" sz="2800" baseline="-25000" dirty="0" smtClean="0"/>
              <a:t>- injury (bones, soft tissues, nerve</a:t>
            </a:r>
            <a:r>
              <a:rPr lang="cs-CZ" sz="2800" baseline="-25000" dirty="0" smtClean="0"/>
              <a:t>s</a:t>
            </a:r>
            <a:r>
              <a:rPr lang="en-US" sz="2800" baseline="-25000" dirty="0" smtClean="0"/>
              <a:t>), surgery, burns, frostbite, muscle and ligament overuse, incorrect and painful types of treatment, especially a tight cast or painful rehabilitation</a:t>
            </a:r>
            <a:endParaRPr lang="cs-CZ" sz="2800" dirty="0" smtClean="0"/>
          </a:p>
          <a:p>
            <a:r>
              <a:rPr lang="cs-CZ" sz="2800" b="1" baseline="-25000" dirty="0" err="1" smtClean="0"/>
              <a:t>Internal</a:t>
            </a:r>
            <a:r>
              <a:rPr lang="cs-CZ" sz="2800" b="1" baseline="-25000" dirty="0" smtClean="0"/>
              <a:t> - </a:t>
            </a:r>
            <a:r>
              <a:rPr lang="cs-CZ" sz="2800" baseline="-25000" dirty="0" err="1" smtClean="0"/>
              <a:t>inflammation</a:t>
            </a:r>
            <a:r>
              <a:rPr lang="cs-CZ" sz="2800" baseline="-25000" dirty="0" smtClean="0"/>
              <a:t> (</a:t>
            </a:r>
            <a:r>
              <a:rPr lang="cs-CZ" sz="2800" baseline="-25000" dirty="0" err="1" smtClean="0"/>
              <a:t>specific</a:t>
            </a:r>
            <a:r>
              <a:rPr lang="cs-CZ" sz="2800" baseline="-25000" dirty="0" smtClean="0"/>
              <a:t>, non-</a:t>
            </a:r>
            <a:r>
              <a:rPr lang="cs-CZ" sz="2800" baseline="-25000" dirty="0" err="1" smtClean="0"/>
              <a:t>specific</a:t>
            </a:r>
            <a:r>
              <a:rPr lang="cs-CZ" sz="2800" baseline="-25000" dirty="0" smtClean="0"/>
              <a:t>), </a:t>
            </a:r>
            <a:r>
              <a:rPr lang="cs-CZ" sz="2800" baseline="-25000" dirty="0" err="1" smtClean="0"/>
              <a:t>myocardial</a:t>
            </a:r>
            <a:r>
              <a:rPr lang="cs-CZ" sz="2800" baseline="-25000" dirty="0" smtClean="0"/>
              <a:t> </a:t>
            </a:r>
            <a:r>
              <a:rPr lang="cs-CZ" sz="2800" baseline="-25000" dirty="0" err="1" smtClean="0"/>
              <a:t>infarction</a:t>
            </a:r>
            <a:r>
              <a:rPr lang="cs-CZ" sz="2800" baseline="-25000" dirty="0" smtClean="0"/>
              <a:t>, </a:t>
            </a:r>
            <a:r>
              <a:rPr lang="cs-CZ" sz="2800" baseline="-25000" dirty="0" err="1" smtClean="0"/>
              <a:t>stroke</a:t>
            </a:r>
            <a:r>
              <a:rPr lang="cs-CZ" sz="2800" baseline="-25000" dirty="0" smtClean="0"/>
              <a:t>, tumor </a:t>
            </a:r>
            <a:r>
              <a:rPr lang="cs-CZ" sz="2800" baseline="-25000" dirty="0" err="1" smtClean="0"/>
              <a:t>congestion</a:t>
            </a:r>
            <a:r>
              <a:rPr lang="cs-CZ" sz="2800" baseline="-25000" dirty="0" smtClean="0"/>
              <a:t>, </a:t>
            </a:r>
            <a:r>
              <a:rPr lang="cs-CZ" sz="2800" baseline="-25000" dirty="0" err="1" smtClean="0"/>
              <a:t>barbiturate</a:t>
            </a:r>
            <a:r>
              <a:rPr lang="cs-CZ" sz="2800" baseline="-25000" dirty="0" smtClean="0"/>
              <a:t> </a:t>
            </a:r>
            <a:r>
              <a:rPr lang="cs-CZ" sz="2800" baseline="-25000" dirty="0" err="1" smtClean="0"/>
              <a:t>intoxication</a:t>
            </a:r>
            <a:r>
              <a:rPr lang="cs-CZ" sz="2800" baseline="-25000" dirty="0" smtClean="0"/>
              <a:t>, </a:t>
            </a:r>
            <a:r>
              <a:rPr lang="cs-CZ" sz="2800" baseline="-25000" dirty="0" err="1" smtClean="0"/>
              <a:t>anti</a:t>
            </a:r>
            <a:r>
              <a:rPr lang="cs-CZ" sz="2800" baseline="-25000" dirty="0" smtClean="0"/>
              <a:t>-</a:t>
            </a:r>
            <a:r>
              <a:rPr lang="cs-CZ" sz="2800" baseline="-25000" dirty="0" err="1" smtClean="0"/>
              <a:t>tuberculosis</a:t>
            </a:r>
            <a:r>
              <a:rPr lang="cs-CZ" sz="2800" baseline="-25000" dirty="0" smtClean="0"/>
              <a:t> </a:t>
            </a:r>
            <a:r>
              <a:rPr lang="cs-CZ" sz="2800" baseline="-25000" dirty="0" err="1" smtClean="0"/>
              <a:t>treatment</a:t>
            </a:r>
            <a:endParaRPr lang="cs-CZ" sz="2800" dirty="0" smtClean="0"/>
          </a:p>
          <a:p>
            <a:r>
              <a:rPr lang="en-US" sz="2800" baseline="-25000" dirty="0" smtClean="0"/>
              <a:t>Undoubtedly, psychological changes, especially negative life events and personality traits, including </a:t>
            </a:r>
            <a:r>
              <a:rPr lang="en-US" sz="2800" baseline="-25000" dirty="0" err="1" smtClean="0"/>
              <a:t>autonomie</a:t>
            </a:r>
            <a:r>
              <a:rPr lang="en-US" sz="2800" baseline="-25000" dirty="0" smtClean="0"/>
              <a:t> stigmatization, all contribute to the onset of CRPS</a:t>
            </a:r>
            <a:endParaRPr lang="cs-CZ" sz="2800" baseline="-250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err="1" smtClean="0"/>
              <a:t>Clinical</a:t>
            </a:r>
            <a:r>
              <a:rPr lang="cs-CZ" sz="3200" dirty="0" smtClean="0"/>
              <a:t> </a:t>
            </a:r>
            <a:r>
              <a:rPr lang="cs-CZ" sz="3200" dirty="0" err="1" smtClean="0"/>
              <a:t>Presentation</a:t>
            </a:r>
            <a:r>
              <a:rPr lang="cs-CZ" sz="3200" dirty="0" smtClean="0"/>
              <a:t> </a:t>
            </a:r>
            <a:r>
              <a:rPr lang="cs-CZ" sz="3200" dirty="0" err="1" smtClean="0"/>
              <a:t>of</a:t>
            </a:r>
            <a:r>
              <a:rPr lang="cs-CZ" sz="3200" dirty="0" smtClean="0"/>
              <a:t> CRPS</a:t>
            </a:r>
            <a:endParaRPr lang="cs-CZ" sz="3200" dirty="0"/>
          </a:p>
        </p:txBody>
      </p:sp>
      <p:sp>
        <p:nvSpPr>
          <p:cNvPr id="3" name="Zástupný symbol pro obsah 2"/>
          <p:cNvSpPr>
            <a:spLocks noGrp="1"/>
          </p:cNvSpPr>
          <p:nvPr>
            <p:ph idx="1"/>
          </p:nvPr>
        </p:nvSpPr>
        <p:spPr/>
        <p:txBody>
          <a:bodyPr>
            <a:normAutofit/>
          </a:bodyPr>
          <a:lstStyle/>
          <a:p>
            <a:r>
              <a:rPr lang="en-US" baseline="-25000" dirty="0" smtClean="0"/>
              <a:t>Basic clinical symptoms (spontaneous pain, </a:t>
            </a:r>
            <a:r>
              <a:rPr lang="en-US" baseline="-25000" dirty="0" err="1" smtClean="0"/>
              <a:t>hyperalgia</a:t>
            </a:r>
            <a:r>
              <a:rPr lang="en-US" baseline="-25000" dirty="0" smtClean="0"/>
              <a:t> and </a:t>
            </a:r>
            <a:r>
              <a:rPr lang="en-US" baseline="-25000" dirty="0" err="1" smtClean="0"/>
              <a:t>allodynia</a:t>
            </a:r>
            <a:r>
              <a:rPr lang="en-US" baseline="-25000" dirty="0" smtClean="0"/>
              <a:t>) and other signs, such as circulation deficits, perspiration, e</a:t>
            </a:r>
            <a:r>
              <a:rPr lang="cs-CZ" baseline="-25000" dirty="0" smtClean="0"/>
              <a:t>d</a:t>
            </a:r>
            <a:r>
              <a:rPr lang="en-US" baseline="-25000" dirty="0" err="1" smtClean="0"/>
              <a:t>ema</a:t>
            </a:r>
            <a:r>
              <a:rPr lang="en-US" baseline="-25000" dirty="0" smtClean="0"/>
              <a:t>, </a:t>
            </a:r>
            <a:r>
              <a:rPr lang="en-US" baseline="-25000" dirty="0" err="1" smtClean="0"/>
              <a:t>trophic</a:t>
            </a:r>
            <a:r>
              <a:rPr lang="en-US" baseline="-25000" dirty="0" smtClean="0"/>
              <a:t> changes and movement alterations are typical clinical signs that include the basic clinical criteria for correct d</a:t>
            </a:r>
            <a:r>
              <a:rPr lang="cs-CZ" baseline="-25000" dirty="0" smtClean="0"/>
              <a:t>i</a:t>
            </a:r>
            <a:r>
              <a:rPr lang="en-US" baseline="-25000" dirty="0" err="1" smtClean="0"/>
              <a:t>agnosis</a:t>
            </a:r>
            <a:endParaRPr lang="cs-CZ" baseline="-25000" dirty="0" smtClean="0"/>
          </a:p>
          <a:p>
            <a:r>
              <a:rPr lang="en-US" baseline="-25000" dirty="0" smtClean="0"/>
              <a:t>Changes are most often located in the upper extremities and in a large number of cases, they develop as a result of injury and incorrect treatment</a:t>
            </a:r>
            <a:endParaRPr lang="cs-CZ" baseline="-25000" dirty="0" smtClean="0"/>
          </a:p>
          <a:p>
            <a:r>
              <a:rPr lang="en-US" baseline="-25000" dirty="0" smtClean="0"/>
              <a:t>The deficit can be limited to only one extremity, especially its distal aspect</a:t>
            </a:r>
            <a:endParaRPr lang="cs-CZ" baseline="-25000" dirty="0" smtClean="0"/>
          </a:p>
          <a:p>
            <a:r>
              <a:rPr lang="en-US" baseline="-25000" dirty="0" smtClean="0"/>
              <a:t>With disease progression into more advanced </a:t>
            </a:r>
            <a:r>
              <a:rPr lang="cs-CZ" baseline="-25000" dirty="0" smtClean="0"/>
              <a:t>s</a:t>
            </a:r>
            <a:r>
              <a:rPr lang="en-US" baseline="-25000" dirty="0" err="1" smtClean="0"/>
              <a:t>tates</a:t>
            </a:r>
            <a:r>
              <a:rPr lang="en-US" baseline="-25000" dirty="0" smtClean="0"/>
              <a:t>, an ascending m</a:t>
            </a:r>
            <a:r>
              <a:rPr lang="cs-CZ" baseline="-25000" dirty="0" smtClean="0"/>
              <a:t>y</a:t>
            </a:r>
            <a:r>
              <a:rPr lang="en-US" baseline="-25000" dirty="0" err="1" smtClean="0"/>
              <a:t>oskeletal</a:t>
            </a:r>
            <a:r>
              <a:rPr lang="en-US" baseline="-25000" dirty="0" smtClean="0"/>
              <a:t> reaction occurs, in the context of tissue changes and an overall deficit in </a:t>
            </a:r>
            <a:r>
              <a:rPr lang="en-US" baseline="-25000" dirty="0" err="1" smtClean="0"/>
              <a:t>statodynamics</a:t>
            </a:r>
            <a:r>
              <a:rPr lang="en-US" baseline="-25000" dirty="0" smtClean="0"/>
              <a:t> - shoulder-hand syndrome in the upper extremity, muscle atrophy and thoracic spin</a:t>
            </a:r>
            <a:r>
              <a:rPr lang="cs-CZ" baseline="-25000" dirty="0" smtClean="0"/>
              <a:t>e</a:t>
            </a:r>
            <a:r>
              <a:rPr lang="en-US" baseline="-25000" dirty="0" smtClean="0"/>
              <a:t> scoliosis</a:t>
            </a:r>
            <a:endParaRPr lang="cs-CZ" baseline="-25000" dirty="0" smtClean="0"/>
          </a:p>
          <a:p>
            <a:r>
              <a:rPr lang="en-US" baseline="-25000" dirty="0" smtClean="0"/>
              <a:t>Cases h</a:t>
            </a:r>
            <a:r>
              <a:rPr lang="cs-CZ" baseline="-25000" dirty="0" smtClean="0"/>
              <a:t>a</a:t>
            </a:r>
            <a:r>
              <a:rPr lang="en-US" baseline="-25000" dirty="0" err="1" smtClean="0"/>
              <a:t>ve</a:t>
            </a:r>
            <a:r>
              <a:rPr lang="en-US" baseline="-25000" dirty="0" smtClean="0"/>
              <a:t> also been known to include unilateral extremity involvement, in which the deficit initially begins in the upper extremity and subsequent symptom progression affects the lower extremity on the same side, or even the trunk and the head</a:t>
            </a:r>
            <a:endParaRPr lang="cs-CZ" baseline="-25000" dirty="0" smtClean="0"/>
          </a:p>
          <a:p>
            <a:pPr>
              <a:buNone/>
            </a:pP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err="1" smtClean="0"/>
              <a:t>Clinical</a:t>
            </a:r>
            <a:r>
              <a:rPr lang="cs-CZ" sz="3200" dirty="0" smtClean="0"/>
              <a:t> </a:t>
            </a:r>
            <a:r>
              <a:rPr lang="cs-CZ" sz="3200" dirty="0" err="1" smtClean="0"/>
              <a:t>Presentation</a:t>
            </a:r>
            <a:r>
              <a:rPr lang="cs-CZ" sz="3200" dirty="0" smtClean="0"/>
              <a:t> </a:t>
            </a:r>
            <a:r>
              <a:rPr lang="cs-CZ" sz="3200" dirty="0" err="1" smtClean="0"/>
              <a:t>of</a:t>
            </a:r>
            <a:r>
              <a:rPr lang="cs-CZ" sz="3200" dirty="0" smtClean="0"/>
              <a:t> CRPS</a:t>
            </a:r>
            <a:endParaRPr lang="cs-CZ" sz="3200" dirty="0"/>
          </a:p>
        </p:txBody>
      </p:sp>
      <p:sp>
        <p:nvSpPr>
          <p:cNvPr id="3" name="Zástupný symbol pro obsah 2"/>
          <p:cNvSpPr>
            <a:spLocks noGrp="1"/>
          </p:cNvSpPr>
          <p:nvPr>
            <p:ph idx="1"/>
          </p:nvPr>
        </p:nvSpPr>
        <p:spPr/>
        <p:txBody>
          <a:bodyPr/>
          <a:lstStyle/>
          <a:p>
            <a:r>
              <a:rPr lang="cs-CZ" sz="3200" b="1" baseline="-25000" dirty="0" smtClean="0"/>
              <a:t>S</a:t>
            </a:r>
            <a:r>
              <a:rPr lang="en-US" sz="3200" b="1" baseline="-25000" dirty="0" err="1" smtClean="0"/>
              <a:t>ensory</a:t>
            </a:r>
            <a:r>
              <a:rPr lang="en-US" sz="3200" b="1" baseline="-25000" dirty="0" smtClean="0"/>
              <a:t> </a:t>
            </a:r>
            <a:r>
              <a:rPr lang="en-US" sz="3200" b="1" baseline="-25000" dirty="0" err="1" smtClean="0"/>
              <a:t>defic</a:t>
            </a:r>
            <a:r>
              <a:rPr lang="cs-CZ" sz="3200" b="1" baseline="-25000" dirty="0" err="1" smtClean="0"/>
              <a:t>it</a:t>
            </a:r>
            <a:r>
              <a:rPr lang="cs-CZ" sz="3200" b="1" baseline="-25000" dirty="0" smtClean="0"/>
              <a:t> </a:t>
            </a:r>
            <a:r>
              <a:rPr lang="cs-CZ" sz="2800" baseline="-25000" dirty="0" smtClean="0"/>
              <a:t>-</a:t>
            </a:r>
            <a:r>
              <a:rPr lang="en-US" sz="2800" baseline="-25000" dirty="0" smtClean="0"/>
              <a:t> pain is the main symptom</a:t>
            </a:r>
            <a:endParaRPr lang="cs-CZ" sz="2800" baseline="-25000" dirty="0" smtClean="0"/>
          </a:p>
          <a:p>
            <a:r>
              <a:rPr lang="en-US" sz="2800" baseline="-25000" dirty="0" smtClean="0"/>
              <a:t>Initially, pain is limited to the affected region, most often an extremity, but can spread until it gradually encompasses a large part of body either unilaterally or even </a:t>
            </a:r>
            <a:r>
              <a:rPr lang="en-US" sz="2800" baseline="-25000" dirty="0" err="1" smtClean="0"/>
              <a:t>contralaterally</a:t>
            </a:r>
            <a:endParaRPr lang="cs-CZ" sz="2800" baseline="-25000" dirty="0" smtClean="0"/>
          </a:p>
          <a:p>
            <a:r>
              <a:rPr lang="en-US" sz="2800" baseline="-25000" dirty="0" smtClean="0"/>
              <a:t>Pain is often spontaneous, but can be paroxysmal in the sense of </a:t>
            </a:r>
            <a:r>
              <a:rPr lang="en-US" sz="2800" baseline="-25000" dirty="0" err="1" smtClean="0"/>
              <a:t>paresthesias</a:t>
            </a:r>
            <a:r>
              <a:rPr lang="en-US" sz="2800" baseline="-25000" dirty="0" smtClean="0"/>
              <a:t> or </a:t>
            </a:r>
            <a:r>
              <a:rPr lang="en-US" sz="2800" baseline="-25000" dirty="0" err="1" smtClean="0"/>
              <a:t>dysesthesias</a:t>
            </a:r>
            <a:endParaRPr lang="cs-CZ" sz="2800" baseline="-25000" dirty="0" smtClean="0"/>
          </a:p>
          <a:p>
            <a:r>
              <a:rPr lang="en-US" sz="2800" baseline="-25000" dirty="0" smtClean="0"/>
              <a:t>In nerve involvement (type II CRPS), burning sensation is common and the intensity is variable and often prevents the patient from performing any activity</a:t>
            </a:r>
            <a:endParaRPr lang="cs-CZ" sz="2800" baseline="-25000" dirty="0" smtClean="0"/>
          </a:p>
          <a:p>
            <a:r>
              <a:rPr lang="en-US" sz="2800" baseline="-25000" dirty="0" smtClean="0"/>
              <a:t>Pain worsens with movement, which needs to be remembered especially by the physical therapists</a:t>
            </a:r>
            <a:endParaRPr lang="cs-CZ" sz="2800" baseline="-25000" dirty="0" smtClean="0"/>
          </a:p>
          <a:p>
            <a:r>
              <a:rPr lang="en-US" sz="2800" baseline="-25000" dirty="0" smtClean="0"/>
              <a:t>It worsens with visual, auditory and psychological stimuli (stress), similarly to some other pain syndromes</a:t>
            </a:r>
            <a:endParaRPr lang="cs-CZ" sz="2800" baseline="-25000" dirty="0" smtClean="0"/>
          </a:p>
          <a:p>
            <a:pPr>
              <a:buNone/>
            </a:pPr>
            <a:endParaRPr lang="en-US" dirty="0" smtClean="0"/>
          </a:p>
          <a:p>
            <a:endParaRPr lang="cs-CZ"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r>
              <a:rPr lang="en-US" sz="3600" b="1" baseline="-25000" dirty="0" err="1" smtClean="0"/>
              <a:t>Autonomie</a:t>
            </a:r>
            <a:r>
              <a:rPr lang="en-US" sz="3600" b="1" baseline="-25000" dirty="0" smtClean="0"/>
              <a:t> dysfunction </a:t>
            </a:r>
            <a:endParaRPr lang="cs-CZ" sz="3600" b="1" baseline="-25000" dirty="0" smtClean="0"/>
          </a:p>
          <a:p>
            <a:r>
              <a:rPr lang="cs-CZ" sz="3200" baseline="-25000" dirty="0" smtClean="0"/>
              <a:t>I</a:t>
            </a:r>
            <a:r>
              <a:rPr lang="en-US" sz="3200" baseline="-25000" dirty="0" smtClean="0"/>
              <a:t>s manifested as marble-looking skin or </a:t>
            </a:r>
            <a:r>
              <a:rPr lang="cs-CZ" sz="3200" baseline="-25000" dirty="0" smtClean="0"/>
              <a:t> </a:t>
            </a:r>
            <a:r>
              <a:rPr lang="en-US" sz="3200" baseline="-25000" dirty="0" smtClean="0"/>
              <a:t>its reddening, cyanosis and changes in skin temperature</a:t>
            </a:r>
            <a:endParaRPr lang="cs-CZ" sz="3200" baseline="-25000" dirty="0" smtClean="0"/>
          </a:p>
          <a:p>
            <a:r>
              <a:rPr lang="en-US" sz="3200" baseline="-25000" dirty="0" smtClean="0"/>
              <a:t>It can be present in 75-90% of type I CRPS</a:t>
            </a:r>
            <a:endParaRPr lang="cs-CZ" sz="3200" baseline="-25000" dirty="0" smtClean="0"/>
          </a:p>
          <a:p>
            <a:r>
              <a:rPr lang="en-US" sz="3200" baseline="-25000" dirty="0" smtClean="0"/>
              <a:t>It is apparent that the skin can be either warm from peripheral </a:t>
            </a:r>
            <a:r>
              <a:rPr lang="en-US" sz="3200" baseline="-25000" dirty="0" err="1" smtClean="0"/>
              <a:t>vasodilation</a:t>
            </a:r>
            <a:r>
              <a:rPr lang="en-US" sz="3200" baseline="-25000" dirty="0" smtClean="0"/>
              <a:t> or, in contrast, cold from vasoconstriction</a:t>
            </a:r>
            <a:endParaRPr lang="cs-CZ" sz="3200" baseline="-25000" dirty="0" smtClean="0"/>
          </a:p>
          <a:p>
            <a:r>
              <a:rPr lang="en-US" sz="3200" baseline="-25000" dirty="0" err="1" smtClean="0"/>
              <a:t>Pseudomotor</a:t>
            </a:r>
            <a:r>
              <a:rPr lang="en-US" sz="3200" baseline="-25000" dirty="0" smtClean="0"/>
              <a:t> anomalies are common (hypo or </a:t>
            </a:r>
            <a:r>
              <a:rPr lang="en-US" sz="3200" baseline="-25000" dirty="0" err="1" smtClean="0"/>
              <a:t>hyperhidrosis</a:t>
            </a:r>
            <a:r>
              <a:rPr lang="en-US" sz="3200" baseline="-25000" dirty="0" smtClean="0"/>
              <a:t>) </a:t>
            </a:r>
            <a:endParaRPr lang="cs-CZ" sz="3200" baseline="-25000" dirty="0" smtClean="0"/>
          </a:p>
          <a:p>
            <a:r>
              <a:rPr lang="en-US" sz="3500" b="1" baseline="-25000" dirty="0" err="1" smtClean="0"/>
              <a:t>Trophic</a:t>
            </a:r>
            <a:r>
              <a:rPr lang="en-US" sz="3500" b="1" baseline="-25000" dirty="0" smtClean="0"/>
              <a:t> deficit</a:t>
            </a:r>
            <a:endParaRPr lang="cs-CZ" sz="3500" b="1" baseline="-25000" dirty="0" smtClean="0"/>
          </a:p>
          <a:p>
            <a:r>
              <a:rPr lang="cs-CZ" sz="3200" baseline="-25000" dirty="0" smtClean="0"/>
              <a:t>C</a:t>
            </a:r>
            <a:r>
              <a:rPr lang="en-US" sz="3200" baseline="-25000" dirty="0" err="1" smtClean="0"/>
              <a:t>ommonly</a:t>
            </a:r>
            <a:r>
              <a:rPr lang="en-US" sz="3200" baseline="-25000" dirty="0" smtClean="0"/>
              <a:t> occurs in the later stages, usually weeks or months after the initial injury</a:t>
            </a:r>
            <a:endParaRPr lang="cs-CZ" sz="3200" baseline="-25000" dirty="0" smtClean="0"/>
          </a:p>
          <a:p>
            <a:r>
              <a:rPr lang="en-US" sz="3200" baseline="-25000" dirty="0" smtClean="0"/>
              <a:t>Changes can affect skin, subcutaneous tissue as well as muscles, joints and bones</a:t>
            </a:r>
            <a:endParaRPr lang="cs-CZ" sz="3200" baseline="-25000" dirty="0" smtClean="0"/>
          </a:p>
          <a:p>
            <a:r>
              <a:rPr lang="en-US" sz="3200" baseline="-25000" dirty="0" smtClean="0"/>
              <a:t>Thin skin, rough nails prone to breakage, an increase or decrease in hair growth and involvement of ligaments, </a:t>
            </a:r>
            <a:r>
              <a:rPr lang="en-US" sz="3200" baseline="-25000" dirty="0" err="1" smtClean="0"/>
              <a:t>aponeuroses</a:t>
            </a:r>
            <a:r>
              <a:rPr lang="en-US" sz="3200" baseline="-25000" dirty="0" smtClean="0"/>
              <a:t>, </a:t>
            </a:r>
            <a:r>
              <a:rPr lang="cs-CZ" sz="3200" baseline="-25000" dirty="0" err="1" smtClean="0"/>
              <a:t>j</a:t>
            </a:r>
            <a:r>
              <a:rPr lang="en-US" sz="3200" baseline="-25000" dirty="0" err="1" smtClean="0"/>
              <a:t>oints</a:t>
            </a:r>
            <a:r>
              <a:rPr lang="en-US" sz="3200" baseline="-25000" dirty="0" smtClean="0"/>
              <a:t> and bones</a:t>
            </a:r>
            <a:endParaRPr lang="cs-CZ" sz="3200" baseline="-25000" dirty="0" smtClean="0"/>
          </a:p>
          <a:p>
            <a:pPr>
              <a:buNone/>
            </a:pPr>
            <a:endParaRPr lang="en-US" sz="3200" b="1" dirty="0" smtClean="0"/>
          </a:p>
          <a:p>
            <a:endParaRPr lang="cs-CZ" sz="3200" baseline="-25000" dirty="0" smtClean="0"/>
          </a:p>
          <a:p>
            <a:pPr>
              <a:buNone/>
            </a:pPr>
            <a:endParaRPr lang="en-US" b="1" dirty="0" smtClean="0"/>
          </a:p>
          <a:p>
            <a:endParaRPr lang="cs-CZ"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sz="3600" b="1" baseline="-25000" dirty="0" smtClean="0"/>
              <a:t>M</a:t>
            </a:r>
            <a:r>
              <a:rPr lang="en-US" sz="3600" b="1" baseline="-25000" dirty="0" err="1" smtClean="0"/>
              <a:t>otor</a:t>
            </a:r>
            <a:r>
              <a:rPr lang="en-US" sz="3600" b="1" baseline="-25000" dirty="0" smtClean="0"/>
              <a:t> deficit</a:t>
            </a:r>
            <a:endParaRPr lang="cs-CZ" sz="3600" b="1" baseline="-25000" dirty="0" smtClean="0"/>
          </a:p>
          <a:p>
            <a:r>
              <a:rPr lang="cs-CZ" sz="3200" baseline="-25000" dirty="0" smtClean="0"/>
              <a:t>I</a:t>
            </a:r>
            <a:r>
              <a:rPr lang="en-US" sz="3200" baseline="-25000" dirty="0" smtClean="0"/>
              <a:t>s the most common</a:t>
            </a:r>
            <a:endParaRPr lang="cs-CZ" sz="3200" baseline="-25000" dirty="0" smtClean="0"/>
          </a:p>
          <a:p>
            <a:r>
              <a:rPr lang="en-US" sz="3200" baseline="-25000" dirty="0" smtClean="0"/>
              <a:t>It includes muscle weakness, tremor, </a:t>
            </a:r>
            <a:r>
              <a:rPr lang="en-US" sz="3200" baseline="-25000" dirty="0" err="1" smtClean="0"/>
              <a:t>dystonia</a:t>
            </a:r>
            <a:r>
              <a:rPr lang="en-US" sz="3200" baseline="-25000" dirty="0" smtClean="0"/>
              <a:t>, etc.</a:t>
            </a:r>
            <a:endParaRPr lang="cs-CZ" sz="3200" baseline="-25000" dirty="0" smtClean="0"/>
          </a:p>
          <a:p>
            <a:r>
              <a:rPr lang="en-US" sz="3200" baseline="-25000" dirty="0" smtClean="0"/>
              <a:t>According to some authors, motor deficits are an </a:t>
            </a:r>
            <a:r>
              <a:rPr lang="en-US" sz="3200" baseline="-25000" dirty="0" err="1" smtClean="0"/>
              <a:t>integr</a:t>
            </a:r>
            <a:r>
              <a:rPr lang="cs-CZ" sz="3200" baseline="-25000" dirty="0" smtClean="0"/>
              <a:t>a</a:t>
            </a:r>
            <a:r>
              <a:rPr lang="en-US" sz="3200" baseline="-25000" dirty="0" smtClean="0"/>
              <a:t>l component of CRPS</a:t>
            </a:r>
            <a:endParaRPr lang="cs-CZ" sz="3200" baseline="-25000" dirty="0" smtClean="0"/>
          </a:p>
          <a:p>
            <a:r>
              <a:rPr lang="en-US" sz="3200" baseline="-25000" dirty="0" smtClean="0"/>
              <a:t>Decreased muscle strength is found in nearly all patients</a:t>
            </a:r>
            <a:endParaRPr lang="cs-CZ" sz="3200" baseline="-25000" dirty="0" smtClean="0"/>
          </a:p>
          <a:p>
            <a:r>
              <a:rPr lang="en-US" sz="3200" baseline="-25000" dirty="0" smtClean="0"/>
              <a:t>The fact that range of motion and muscle strength are limited mainly by pain are clinically </a:t>
            </a:r>
            <a:r>
              <a:rPr lang="cs-CZ" sz="3200" baseline="-25000" dirty="0" smtClean="0"/>
              <a:t> </a:t>
            </a:r>
            <a:r>
              <a:rPr lang="en-US" sz="3200" baseline="-25000" dirty="0" smtClean="0"/>
              <a:t>valuable signs of CRPS</a:t>
            </a:r>
            <a:endParaRPr lang="cs-CZ" sz="3200" baseline="-25000" dirty="0" smtClean="0"/>
          </a:p>
          <a:p>
            <a:pPr>
              <a:buNone/>
            </a:pPr>
            <a:endParaRPr lang="en-US" sz="3200" b="1" dirty="0" smtClean="0"/>
          </a:p>
          <a:p>
            <a:endParaRPr lang="cs-CZ"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err="1" smtClean="0"/>
              <a:t>Stages</a:t>
            </a:r>
            <a:r>
              <a:rPr lang="cs-CZ" sz="3200" dirty="0" smtClean="0"/>
              <a:t> </a:t>
            </a:r>
            <a:r>
              <a:rPr lang="cs-CZ" sz="3200" dirty="0" err="1" smtClean="0"/>
              <a:t>of</a:t>
            </a:r>
            <a:r>
              <a:rPr lang="cs-CZ" sz="3200" dirty="0" smtClean="0"/>
              <a:t> CRPS</a:t>
            </a:r>
            <a:endParaRPr lang="cs-CZ" sz="3200" dirty="0"/>
          </a:p>
        </p:txBody>
      </p:sp>
      <p:sp>
        <p:nvSpPr>
          <p:cNvPr id="3" name="Zástupný symbol pro obsah 2"/>
          <p:cNvSpPr>
            <a:spLocks noGrp="1"/>
          </p:cNvSpPr>
          <p:nvPr>
            <p:ph idx="1"/>
          </p:nvPr>
        </p:nvSpPr>
        <p:spPr/>
        <p:txBody>
          <a:bodyPr/>
          <a:lstStyle/>
          <a:p>
            <a:r>
              <a:rPr lang="en-US" sz="2800" baseline="-25000" dirty="0" smtClean="0"/>
              <a:t>If CRPS is not correctly treated, there is no exception that the symptoms will persist for many months or years in the form of one of the three clinical stages, in which the course of the disease is commonly classified as follows </a:t>
            </a:r>
            <a:r>
              <a:rPr lang="cs-CZ" sz="2800" baseline="-25000" dirty="0" smtClean="0"/>
              <a:t>:</a:t>
            </a:r>
            <a:endParaRPr lang="cs-CZ" sz="2800" dirty="0" smtClean="0"/>
          </a:p>
          <a:p>
            <a:r>
              <a:rPr lang="en-US" sz="3200" b="1" baseline="-25000" dirty="0" smtClean="0"/>
              <a:t>Acute stage </a:t>
            </a:r>
            <a:r>
              <a:rPr lang="en-US" sz="2800" baseline="-25000" dirty="0" smtClean="0"/>
              <a:t>- increased circulation, edema</a:t>
            </a:r>
            <a:endParaRPr lang="en-US" sz="2800" dirty="0" smtClean="0"/>
          </a:p>
          <a:p>
            <a:r>
              <a:rPr lang="en-US" sz="3200" b="1" baseline="-25000" dirty="0" smtClean="0"/>
              <a:t>Dystrophic stage </a:t>
            </a:r>
            <a:r>
              <a:rPr lang="en-US" sz="2800" baseline="-25000" dirty="0" smtClean="0"/>
              <a:t>- decreased circulation, increased edema, range of motion restrictions</a:t>
            </a:r>
            <a:r>
              <a:rPr lang="cs-CZ" sz="2800" baseline="-25000" dirty="0" smtClean="0"/>
              <a:t>, 3-6 </a:t>
            </a:r>
            <a:r>
              <a:rPr lang="cs-CZ" sz="2800" baseline="-25000" dirty="0" err="1" smtClean="0"/>
              <a:t>months</a:t>
            </a:r>
            <a:r>
              <a:rPr lang="cs-CZ" sz="2800" baseline="-25000" dirty="0" smtClean="0"/>
              <a:t> </a:t>
            </a:r>
            <a:r>
              <a:rPr lang="cs-CZ" sz="2800" baseline="-25000" dirty="0" err="1" smtClean="0"/>
              <a:t>after</a:t>
            </a:r>
            <a:r>
              <a:rPr lang="cs-CZ" sz="2800" baseline="-25000" dirty="0" smtClean="0"/>
              <a:t> </a:t>
            </a:r>
            <a:r>
              <a:rPr lang="cs-CZ" sz="2800" baseline="-25000" dirty="0" err="1" smtClean="0"/>
              <a:t>the</a:t>
            </a:r>
            <a:r>
              <a:rPr lang="cs-CZ" sz="2800" baseline="-25000" dirty="0" smtClean="0"/>
              <a:t> </a:t>
            </a:r>
            <a:r>
              <a:rPr lang="cs-CZ" sz="2800" baseline="-25000" dirty="0" err="1" smtClean="0"/>
              <a:t>initial</a:t>
            </a:r>
            <a:r>
              <a:rPr lang="cs-CZ" sz="2800" baseline="-25000" dirty="0" smtClean="0"/>
              <a:t> </a:t>
            </a:r>
            <a:r>
              <a:rPr lang="cs-CZ" sz="2800" baseline="-25000" dirty="0" err="1" smtClean="0"/>
              <a:t>injury</a:t>
            </a:r>
            <a:r>
              <a:rPr lang="cs-CZ" sz="2800" baseline="-25000" dirty="0" smtClean="0"/>
              <a:t>, </a:t>
            </a:r>
            <a:r>
              <a:rPr lang="cs-CZ" sz="2800" baseline="-25000" dirty="0" err="1" smtClean="0"/>
              <a:t>can</a:t>
            </a:r>
            <a:r>
              <a:rPr lang="cs-CZ" sz="2800" baseline="-25000" dirty="0" smtClean="0"/>
              <a:t> </a:t>
            </a:r>
            <a:r>
              <a:rPr lang="cs-CZ" sz="2800" baseline="-25000" dirty="0" err="1" smtClean="0"/>
              <a:t>still</a:t>
            </a:r>
            <a:r>
              <a:rPr lang="cs-CZ" sz="2800" baseline="-25000" dirty="0" smtClean="0"/>
              <a:t> </a:t>
            </a:r>
            <a:r>
              <a:rPr lang="cs-CZ" sz="2800" baseline="-25000" dirty="0" err="1" smtClean="0"/>
              <a:t>be</a:t>
            </a:r>
            <a:r>
              <a:rPr lang="cs-CZ" sz="2800" baseline="-25000" dirty="0" smtClean="0"/>
              <a:t> </a:t>
            </a:r>
            <a:r>
              <a:rPr lang="cs-CZ" sz="2800" baseline="-25000" dirty="0" err="1" smtClean="0"/>
              <a:t>reserved</a:t>
            </a:r>
            <a:endParaRPr lang="en-US" sz="2800" dirty="0" smtClean="0"/>
          </a:p>
          <a:p>
            <a:r>
              <a:rPr lang="en-US" sz="3200" b="1" baseline="-25000" dirty="0" smtClean="0"/>
              <a:t>Atrophy stage </a:t>
            </a:r>
            <a:r>
              <a:rPr lang="en-US" sz="2800" baseline="-25000" dirty="0" smtClean="0"/>
              <a:t>- muscle and connective tissue involvement</a:t>
            </a:r>
            <a:r>
              <a:rPr lang="cs-CZ" sz="2800" baseline="-25000" dirty="0" smtClean="0"/>
              <a:t>, </a:t>
            </a:r>
            <a:r>
              <a:rPr lang="cs-CZ" sz="2800" baseline="-25000" dirty="0" err="1" smtClean="0"/>
              <a:t>irreversible</a:t>
            </a:r>
            <a:endParaRPr lang="cs-CZ" sz="2800" dirty="0" smtClean="0"/>
          </a:p>
          <a:p>
            <a:pPr>
              <a:buNone/>
            </a:pPr>
            <a:endParaRPr lang="cs-CZ"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en-US" sz="4000" b="1" baseline="-25000" dirty="0" smtClean="0"/>
              <a:t>Injuries of the Neurovascular Bundle</a:t>
            </a:r>
            <a:endParaRPr lang="en-US" sz="4000" b="1" dirty="0" smtClean="0"/>
          </a:p>
          <a:p>
            <a:r>
              <a:rPr lang="en-US" sz="3200" baseline="-25000" dirty="0" smtClean="0"/>
              <a:t>Most often, the neurovascular bundle is injured on the </a:t>
            </a:r>
            <a:r>
              <a:rPr lang="en-US" sz="3200" baseline="-25000" dirty="0" err="1" smtClean="0"/>
              <a:t>volar</a:t>
            </a:r>
            <a:r>
              <a:rPr lang="en-US" sz="3200" baseline="-25000" dirty="0" smtClean="0"/>
              <a:t> aspect of the distal forearm</a:t>
            </a:r>
            <a:endParaRPr lang="cs-CZ" sz="3200" baseline="-25000" dirty="0" smtClean="0"/>
          </a:p>
          <a:p>
            <a:r>
              <a:rPr lang="en-US" sz="3200" baseline="-25000" dirty="0" smtClean="0"/>
              <a:t>Injury by a sharp object (slash or cut)</a:t>
            </a:r>
            <a:endParaRPr lang="cs-CZ" sz="3200" baseline="-25000" dirty="0" smtClean="0"/>
          </a:p>
          <a:p>
            <a:r>
              <a:rPr lang="en-US" sz="3200" baseline="-25000" dirty="0" smtClean="0"/>
              <a:t>During this injury, damage (cut) of the </a:t>
            </a:r>
            <a:r>
              <a:rPr lang="en-US" sz="3200" baseline="-25000" dirty="0" err="1" smtClean="0"/>
              <a:t>medi</a:t>
            </a:r>
            <a:r>
              <a:rPr lang="cs-CZ" sz="3200" baseline="-25000" dirty="0" smtClean="0"/>
              <a:t>a</a:t>
            </a:r>
            <a:r>
              <a:rPr lang="en-US" sz="3200" baseline="-25000" dirty="0" smtClean="0"/>
              <a:t>n nerve, </a:t>
            </a:r>
            <a:r>
              <a:rPr lang="en-US" sz="3200" baseline="-25000" dirty="0" err="1" smtClean="0"/>
              <a:t>ulnar</a:t>
            </a:r>
            <a:r>
              <a:rPr lang="en-US" sz="3200" baseline="-25000" dirty="0" smtClean="0"/>
              <a:t> nerve, radial artery or </a:t>
            </a:r>
            <a:r>
              <a:rPr lang="en-US" sz="3200" baseline="-25000" dirty="0" err="1" smtClean="0"/>
              <a:t>ulnar</a:t>
            </a:r>
            <a:r>
              <a:rPr lang="en-US" sz="3200" baseline="-25000" dirty="0" smtClean="0"/>
              <a:t> artery can occur</a:t>
            </a:r>
            <a:r>
              <a:rPr lang="cs-CZ" sz="3200" baseline="-25000" dirty="0" smtClean="0"/>
              <a:t>,</a:t>
            </a:r>
            <a:r>
              <a:rPr lang="en-US" sz="3200" baseline="-25000" dirty="0" smtClean="0"/>
              <a:t> </a:t>
            </a:r>
            <a:r>
              <a:rPr lang="cs-CZ" sz="3200" baseline="-25000" dirty="0" smtClean="0"/>
              <a:t>a </a:t>
            </a:r>
            <a:r>
              <a:rPr lang="en-US" sz="3200" baseline="-25000" dirty="0" smtClean="0"/>
              <a:t>finger flexor injury is also common</a:t>
            </a:r>
          </a:p>
          <a:p>
            <a:r>
              <a:rPr lang="en-US" sz="3200" baseline="-25000" dirty="0" smtClean="0"/>
              <a:t>Fracture of the distal forearm with subsequent neurovascular bundle compression by a fragment or edema can be another cause of damage</a:t>
            </a:r>
            <a:endParaRPr lang="cs-CZ" sz="3200" baseline="-25000" dirty="0" smtClean="0"/>
          </a:p>
          <a:p>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755576" y="836712"/>
            <a:ext cx="7704856" cy="5601533"/>
          </a:xfrm>
          <a:prstGeom prst="rect">
            <a:avLst/>
          </a:prstGeom>
        </p:spPr>
        <p:txBody>
          <a:bodyPr wrap="square">
            <a:spAutoFit/>
          </a:bodyPr>
          <a:lstStyle/>
          <a:p>
            <a:r>
              <a:rPr lang="cs-CZ" sz="2800" b="1" baseline="-25000" dirty="0" smtClean="0"/>
              <a:t>Symptom</a:t>
            </a:r>
            <a:r>
              <a:rPr lang="cs-CZ" sz="2800" b="1" dirty="0" smtClean="0"/>
              <a:t>	</a:t>
            </a:r>
            <a:r>
              <a:rPr lang="cs-CZ" sz="2800" b="1" baseline="-25000" dirty="0" err="1" smtClean="0"/>
              <a:t>Characteristics</a:t>
            </a:r>
            <a:r>
              <a:rPr lang="cs-CZ" b="1" dirty="0" smtClean="0"/>
              <a:t>	</a:t>
            </a:r>
          </a:p>
          <a:p>
            <a:r>
              <a:rPr lang="en-US" sz="2000" b="1" baseline="-25000" dirty="0" smtClean="0"/>
              <a:t>Pain</a:t>
            </a:r>
            <a:r>
              <a:rPr lang="en-US" b="1" dirty="0" smtClean="0"/>
              <a:t>	</a:t>
            </a:r>
            <a:r>
              <a:rPr lang="en-US" b="1" baseline="-25000" dirty="0" err="1" smtClean="0"/>
              <a:t>Dul</a:t>
            </a:r>
            <a:r>
              <a:rPr lang="cs-CZ" b="1" baseline="-25000" dirty="0" smtClean="0"/>
              <a:t>l</a:t>
            </a:r>
            <a:r>
              <a:rPr lang="en-US" b="1" baseline="-25000" dirty="0" smtClean="0"/>
              <a:t>, deep, poorly localized, intense, persistent.</a:t>
            </a:r>
            <a:endParaRPr lang="en-US" b="1" dirty="0" smtClean="0"/>
          </a:p>
          <a:p>
            <a:r>
              <a:rPr lang="cs-CZ" b="1" baseline="-25000" dirty="0" smtClean="0"/>
              <a:t>	</a:t>
            </a:r>
            <a:r>
              <a:rPr lang="en-US" b="1" baseline="-25000" dirty="0" smtClean="0"/>
              <a:t>It increases with activity. Non-anatomical location!</a:t>
            </a:r>
            <a:r>
              <a:rPr lang="en-US" b="1" dirty="0" smtClean="0"/>
              <a:t>	</a:t>
            </a:r>
          </a:p>
          <a:p>
            <a:r>
              <a:rPr lang="en-US" sz="2000" b="1" baseline="-25000" dirty="0" smtClean="0"/>
              <a:t>Weakness</a:t>
            </a:r>
            <a:r>
              <a:rPr lang="en-US" b="1" dirty="0" smtClean="0"/>
              <a:t>	</a:t>
            </a:r>
            <a:r>
              <a:rPr lang="en-US" b="1" baseline="-25000" dirty="0" smtClean="0"/>
              <a:t>Non-anatomical distribution! Difficult to assess, performance fluctuates, limited </a:t>
            </a:r>
            <a:r>
              <a:rPr lang="cs-CZ" b="1" baseline="-25000" dirty="0" smtClean="0"/>
              <a:t> </a:t>
            </a:r>
            <a:r>
              <a:rPr lang="en-US" b="1" baseline="-25000" dirty="0" smtClean="0"/>
              <a:t>more by </a:t>
            </a:r>
            <a:r>
              <a:rPr lang="cs-CZ" b="1" baseline="-25000" dirty="0" smtClean="0"/>
              <a:t>	</a:t>
            </a:r>
            <a:r>
              <a:rPr lang="en-US" b="1" baseline="-25000" dirty="0" smtClean="0"/>
              <a:t>pain </a:t>
            </a:r>
            <a:r>
              <a:rPr lang="cs-CZ" b="1" baseline="-25000" dirty="0" smtClean="0"/>
              <a:t> </a:t>
            </a:r>
            <a:r>
              <a:rPr lang="en-US" b="1" baseline="-25000" dirty="0" smtClean="0"/>
              <a:t>than muscle performance. Grows with time.</a:t>
            </a:r>
            <a:r>
              <a:rPr lang="en-US" b="1" dirty="0" smtClean="0"/>
              <a:t>	</a:t>
            </a:r>
          </a:p>
          <a:p>
            <a:r>
              <a:rPr lang="en-US" sz="2000" b="1" baseline="-25000" dirty="0" smtClean="0"/>
              <a:t>Mobility</a:t>
            </a:r>
            <a:r>
              <a:rPr lang="en-US" b="1" dirty="0" smtClean="0"/>
              <a:t>	</a:t>
            </a:r>
            <a:r>
              <a:rPr lang="en-US" b="1" baseline="-25000" dirty="0" smtClean="0"/>
              <a:t>Passive and active range of motion are limited equally, limited by pain in the </a:t>
            </a:r>
            <a:r>
              <a:rPr lang="cs-CZ" b="1" baseline="-25000" dirty="0" smtClean="0"/>
              <a:t>	</a:t>
            </a:r>
            <a:r>
              <a:rPr lang="en-US" b="1" baseline="-25000" dirty="0" smtClean="0"/>
              <a:t>acute stage and </a:t>
            </a:r>
            <a:r>
              <a:rPr lang="cs-CZ" b="1" baseline="-25000" dirty="0" smtClean="0"/>
              <a:t>	</a:t>
            </a:r>
            <a:r>
              <a:rPr lang="en-US" b="1" baseline="-25000" dirty="0" smtClean="0"/>
              <a:t>by contractures in chronic stage.</a:t>
            </a:r>
            <a:r>
              <a:rPr lang="en-US" b="1" dirty="0" smtClean="0"/>
              <a:t>	</a:t>
            </a:r>
          </a:p>
          <a:p>
            <a:r>
              <a:rPr lang="en-US" sz="2000" b="1" baseline="-25000" dirty="0" smtClean="0"/>
              <a:t>Sensation</a:t>
            </a:r>
            <a:r>
              <a:rPr lang="en-US" b="1" dirty="0" smtClean="0"/>
              <a:t>	</a:t>
            </a:r>
            <a:r>
              <a:rPr lang="en-US" b="1" baseline="-25000" dirty="0" smtClean="0"/>
              <a:t>Hyperesthesia of all senses (non-dissociated), occurs in dystrophic and atrophic </a:t>
            </a:r>
            <a:r>
              <a:rPr lang="cs-CZ" b="1" baseline="-25000" dirty="0" smtClean="0"/>
              <a:t>	</a:t>
            </a:r>
            <a:r>
              <a:rPr lang="en-US" b="1" baseline="-25000" dirty="0" smtClean="0"/>
              <a:t>stage, usually feeble</a:t>
            </a:r>
            <a:r>
              <a:rPr lang="en-US" b="1" dirty="0" smtClean="0"/>
              <a:t>	</a:t>
            </a:r>
          </a:p>
          <a:p>
            <a:r>
              <a:rPr lang="en-US" sz="2000" b="1" baseline="-25000" dirty="0" err="1" smtClean="0"/>
              <a:t>Trophic</a:t>
            </a:r>
            <a:r>
              <a:rPr lang="en-US" sz="2000" b="1" baseline="-25000" dirty="0" smtClean="0"/>
              <a:t> changes</a:t>
            </a:r>
            <a:r>
              <a:rPr lang="en-US" b="1" dirty="0" smtClean="0"/>
              <a:t>	</a:t>
            </a:r>
            <a:r>
              <a:rPr lang="en-US" b="1" baseline="-25000" dirty="0" err="1" smtClean="0"/>
              <a:t>Livedo</a:t>
            </a:r>
            <a:r>
              <a:rPr lang="en-US" b="1" baseline="-25000" dirty="0" smtClean="0"/>
              <a:t> </a:t>
            </a:r>
            <a:r>
              <a:rPr lang="en-US" b="1" baseline="-25000" dirty="0" err="1" smtClean="0"/>
              <a:t>reticularis</a:t>
            </a:r>
            <a:r>
              <a:rPr lang="en-US" b="1" baseline="-25000" dirty="0" smtClean="0"/>
              <a:t>, changes in all tissues, bone remodeling </a:t>
            </a:r>
            <a:r>
              <a:rPr lang="cs-CZ" b="1" baseline="-25000" dirty="0" smtClean="0"/>
              <a:t> </a:t>
            </a:r>
            <a:r>
              <a:rPr lang="en-US" b="1" baseline="-25000" dirty="0" smtClean="0"/>
              <a:t>(radiology, </a:t>
            </a:r>
            <a:r>
              <a:rPr lang="cs-CZ" b="1" baseline="-25000" dirty="0" smtClean="0"/>
              <a:t>			</a:t>
            </a:r>
            <a:r>
              <a:rPr lang="en-US" b="1" baseline="-25000" dirty="0" err="1" smtClean="0"/>
              <a:t>scintigraphy</a:t>
            </a:r>
            <a:r>
              <a:rPr lang="en-US" b="1" baseline="-25000" dirty="0" smtClean="0"/>
              <a:t>), development of</a:t>
            </a:r>
            <a:r>
              <a:rPr lang="cs-CZ" b="1" baseline="-25000" dirty="0" smtClean="0"/>
              <a:t> </a:t>
            </a:r>
            <a:r>
              <a:rPr lang="en-US" b="1" baseline="-25000" dirty="0" smtClean="0"/>
              <a:t>skin changes form </a:t>
            </a:r>
            <a:r>
              <a:rPr lang="en-US" b="1" baseline="-25000" dirty="0" err="1" smtClean="0"/>
              <a:t>hyperproductive</a:t>
            </a:r>
            <a:r>
              <a:rPr lang="en-US" b="1" baseline="-25000" dirty="0" smtClean="0"/>
              <a:t> </a:t>
            </a:r>
            <a:r>
              <a:rPr lang="cs-CZ" b="1" baseline="-25000" dirty="0" smtClean="0"/>
              <a:t> </a:t>
            </a:r>
            <a:r>
              <a:rPr lang="en-US" b="1" baseline="-25000" dirty="0" smtClean="0"/>
              <a:t>phenomena </a:t>
            </a:r>
            <a:r>
              <a:rPr lang="cs-CZ" b="1" baseline="-25000" dirty="0" smtClean="0"/>
              <a:t>		</a:t>
            </a:r>
            <a:r>
              <a:rPr lang="en-US" b="1" baseline="-25000" dirty="0" smtClean="0"/>
              <a:t>to </a:t>
            </a:r>
            <a:r>
              <a:rPr lang="cs-CZ" b="1" baseline="-25000" dirty="0" smtClean="0"/>
              <a:t> </a:t>
            </a:r>
            <a:r>
              <a:rPr lang="en-US" b="1" baseline="-25000" dirty="0" smtClean="0"/>
              <a:t>atrophy with loss of appendages</a:t>
            </a:r>
            <a:r>
              <a:rPr lang="en-US" b="1" dirty="0" smtClean="0"/>
              <a:t>	</a:t>
            </a:r>
          </a:p>
          <a:p>
            <a:r>
              <a:rPr lang="cs-CZ" sz="2000" b="1" baseline="-25000" dirty="0" err="1" smtClean="0"/>
              <a:t>Perspiration</a:t>
            </a:r>
            <a:endParaRPr lang="cs-CZ" sz="2000" b="1" dirty="0" smtClean="0"/>
          </a:p>
          <a:p>
            <a:r>
              <a:rPr lang="en-US" sz="2000" b="1" baseline="-25000" dirty="0" smtClean="0"/>
              <a:t>disturbances</a:t>
            </a:r>
            <a:r>
              <a:rPr lang="en-US" b="1" dirty="0" smtClean="0"/>
              <a:t>	</a:t>
            </a:r>
            <a:r>
              <a:rPr lang="en-US" b="1" baseline="-25000" dirty="0" smtClean="0"/>
              <a:t>Highly correlates with prognosis, however; requires quantitative methods of </a:t>
            </a:r>
            <a:r>
              <a:rPr lang="cs-CZ" b="1" baseline="-25000" dirty="0" smtClean="0"/>
              <a:t>			</a:t>
            </a:r>
            <a:r>
              <a:rPr lang="en-US" b="1" baseline="-25000" dirty="0" smtClean="0"/>
              <a:t>assessment, which are not available in the Czech </a:t>
            </a:r>
            <a:r>
              <a:rPr lang="en-US" b="1" baseline="-25000" dirty="0" err="1" smtClean="0"/>
              <a:t>Republic.They</a:t>
            </a:r>
            <a:r>
              <a:rPr lang="en-US" b="1" baseline="-25000" dirty="0" smtClean="0"/>
              <a:t> are graded as </a:t>
            </a:r>
            <a:r>
              <a:rPr lang="cs-CZ" b="1" baseline="-25000" dirty="0" smtClean="0"/>
              <a:t>		</a:t>
            </a:r>
            <a:r>
              <a:rPr lang="en-US" b="1" baseline="-25000" dirty="0" smtClean="0"/>
              <a:t>plus or minus.</a:t>
            </a:r>
            <a:r>
              <a:rPr lang="en-US" b="1" dirty="0" smtClean="0"/>
              <a:t>	</a:t>
            </a:r>
          </a:p>
          <a:p>
            <a:r>
              <a:rPr lang="en-US" sz="2000" b="1" baseline="-25000" dirty="0" smtClean="0"/>
              <a:t>Vasomotor activity</a:t>
            </a:r>
            <a:r>
              <a:rPr lang="en-US" b="1" dirty="0" smtClean="0"/>
              <a:t>	</a:t>
            </a:r>
            <a:r>
              <a:rPr lang="en-US" b="1" baseline="-25000" dirty="0" smtClean="0"/>
              <a:t>Gross changes in regulation of vascular motility and permeability of the vessel </a:t>
            </a:r>
            <a:r>
              <a:rPr lang="cs-CZ" b="1" baseline="-25000" dirty="0" smtClean="0"/>
              <a:t>		</a:t>
            </a:r>
            <a:r>
              <a:rPr lang="en-US" b="1" baseline="-25000" dirty="0" smtClean="0"/>
              <a:t>wall.</a:t>
            </a:r>
            <a:r>
              <a:rPr lang="en-US" b="1" dirty="0" smtClean="0"/>
              <a:t>	</a:t>
            </a:r>
          </a:p>
          <a:p>
            <a:r>
              <a:rPr lang="en-US" sz="2000" b="1" baseline="-25000" dirty="0" smtClean="0"/>
              <a:t>Edema</a:t>
            </a:r>
            <a:r>
              <a:rPr lang="en-US" b="1" dirty="0" smtClean="0"/>
              <a:t>	</a:t>
            </a:r>
            <a:r>
              <a:rPr lang="en-US" b="1" baseline="-25000" dirty="0" smtClean="0"/>
              <a:t>Soft or </a:t>
            </a:r>
            <a:r>
              <a:rPr lang="en-US" b="1" baseline="-25000" dirty="0" err="1" smtClean="0"/>
              <a:t>lymphostatic</a:t>
            </a:r>
            <a:r>
              <a:rPr lang="en-US" b="1" baseline="-25000" dirty="0" smtClean="0"/>
              <a:t> edema in acute and later dystrophic phase.</a:t>
            </a:r>
            <a:r>
              <a:rPr lang="en-US" b="1" dirty="0" smtClean="0"/>
              <a:t>	</a:t>
            </a:r>
          </a:p>
          <a:p>
            <a:endParaRPr lang="cs-CZ"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4294967295"/>
          </p:nvPr>
        </p:nvPicPr>
        <p:blipFill>
          <a:blip r:embed="rId2" cstate="print"/>
          <a:srcRect/>
          <a:stretch>
            <a:fillRect/>
          </a:stretch>
        </p:blipFill>
        <p:spPr bwMode="auto">
          <a:xfrm>
            <a:off x="-1" y="64488"/>
            <a:ext cx="5093309" cy="6793511"/>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076055" y="2763772"/>
            <a:ext cx="3966405" cy="22494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err="1" smtClean="0"/>
              <a:t>Treatment</a:t>
            </a:r>
            <a:endParaRPr lang="cs-CZ" sz="3200" dirty="0"/>
          </a:p>
        </p:txBody>
      </p:sp>
      <p:sp>
        <p:nvSpPr>
          <p:cNvPr id="3" name="Zástupný symbol pro obsah 2"/>
          <p:cNvSpPr>
            <a:spLocks noGrp="1"/>
          </p:cNvSpPr>
          <p:nvPr>
            <p:ph idx="1"/>
          </p:nvPr>
        </p:nvSpPr>
        <p:spPr/>
        <p:txBody>
          <a:bodyPr>
            <a:normAutofit/>
          </a:bodyPr>
          <a:lstStyle/>
          <a:p>
            <a:r>
              <a:rPr lang="cs-CZ" baseline="-25000" dirty="0" smtClean="0"/>
              <a:t>T</a:t>
            </a:r>
            <a:r>
              <a:rPr lang="en-US" baseline="-25000" dirty="0" smtClean="0"/>
              <a:t>he diagnosis </a:t>
            </a:r>
            <a:r>
              <a:rPr lang="cs-CZ" baseline="-25000" dirty="0" err="1" smtClean="0"/>
              <a:t>is</a:t>
            </a:r>
            <a:r>
              <a:rPr lang="cs-CZ" baseline="-25000" dirty="0" smtClean="0"/>
              <a:t> </a:t>
            </a:r>
            <a:r>
              <a:rPr lang="cs-CZ" baseline="-25000" dirty="0" err="1" smtClean="0"/>
              <a:t>often</a:t>
            </a:r>
            <a:r>
              <a:rPr lang="cs-CZ" baseline="-25000" dirty="0" smtClean="0"/>
              <a:t> </a:t>
            </a:r>
            <a:r>
              <a:rPr lang="en-US" baseline="-25000" dirty="0" smtClean="0"/>
              <a:t>incorrectly established and the condition classified under a different clinical unit or set of symptoms</a:t>
            </a:r>
            <a:endParaRPr lang="cs-CZ" baseline="-25000" dirty="0" smtClean="0"/>
          </a:p>
          <a:p>
            <a:r>
              <a:rPr lang="cs-CZ" baseline="-25000" dirty="0" err="1" smtClean="0"/>
              <a:t>Diagnosis</a:t>
            </a:r>
            <a:r>
              <a:rPr lang="cs-CZ" baseline="-25000" dirty="0" smtClean="0"/>
              <a:t> </a:t>
            </a:r>
            <a:r>
              <a:rPr lang="cs-CZ" baseline="-25000" dirty="0" err="1" smtClean="0"/>
              <a:t>and</a:t>
            </a:r>
            <a:r>
              <a:rPr lang="cs-CZ" baseline="-25000" dirty="0" smtClean="0"/>
              <a:t> </a:t>
            </a:r>
            <a:r>
              <a:rPr lang="cs-CZ" baseline="-25000" dirty="0" err="1" smtClean="0"/>
              <a:t>treatment</a:t>
            </a:r>
            <a:r>
              <a:rPr lang="cs-CZ" baseline="-25000" dirty="0" smtClean="0"/>
              <a:t> r</a:t>
            </a:r>
            <a:r>
              <a:rPr lang="en-US" baseline="-25000" dirty="0" smtClean="0"/>
              <a:t>e</a:t>
            </a:r>
            <a:r>
              <a:rPr lang="cs-CZ" baseline="-25000" dirty="0" smtClean="0"/>
              <a:t>q</a:t>
            </a:r>
            <a:r>
              <a:rPr lang="en-US" baseline="-25000" dirty="0" err="1" smtClean="0"/>
              <a:t>uire</a:t>
            </a:r>
            <a:r>
              <a:rPr lang="en-US" baseline="-25000" dirty="0" smtClean="0"/>
              <a:t> a multidisciplinary approach if the whole group of structures is affected (soft tissues, bones, joints, </a:t>
            </a:r>
            <a:r>
              <a:rPr lang="en-US" baseline="-25000" dirty="0" err="1" smtClean="0"/>
              <a:t>cen</a:t>
            </a:r>
            <a:r>
              <a:rPr lang="cs-CZ" baseline="-25000" dirty="0" smtClean="0"/>
              <a:t>t</a:t>
            </a:r>
            <a:r>
              <a:rPr lang="en-US" baseline="-25000" dirty="0" smtClean="0"/>
              <a:t>r</a:t>
            </a:r>
            <a:r>
              <a:rPr lang="cs-CZ" baseline="-25000" dirty="0" smtClean="0"/>
              <a:t>a</a:t>
            </a:r>
            <a:r>
              <a:rPr lang="en-US" baseline="-25000" dirty="0" smtClean="0"/>
              <a:t>l or peripheral nervous s</a:t>
            </a:r>
            <a:r>
              <a:rPr lang="cs-CZ" baseline="-25000" dirty="0" smtClean="0"/>
              <a:t>y</a:t>
            </a:r>
            <a:r>
              <a:rPr lang="en-US" baseline="-25000" dirty="0" smtClean="0"/>
              <a:t>s</a:t>
            </a:r>
            <a:r>
              <a:rPr lang="cs-CZ" baseline="-25000" dirty="0" err="1" smtClean="0"/>
              <a:t>te</a:t>
            </a:r>
            <a:r>
              <a:rPr lang="en-US" baseline="-25000" dirty="0" smtClean="0"/>
              <a:t>m)</a:t>
            </a:r>
            <a:endParaRPr lang="cs-CZ" baseline="-25000" dirty="0" smtClean="0"/>
          </a:p>
          <a:p>
            <a:r>
              <a:rPr lang="en-US" baseline="-25000" dirty="0" smtClean="0"/>
              <a:t>The patient can also be incorrectly treated because they are assessed from only a limited perspective within a certain specialty. It is not an exception, that in the initial phases of the disease, the a</a:t>
            </a:r>
            <a:r>
              <a:rPr lang="cs-CZ" baseline="-25000" dirty="0" err="1" smtClean="0"/>
              <a:t>ff</a:t>
            </a:r>
            <a:r>
              <a:rPr lang="en-US" baseline="-25000" dirty="0" err="1" smtClean="0"/>
              <a:t>ected</a:t>
            </a:r>
            <a:r>
              <a:rPr lang="en-US" baseline="-25000" dirty="0" smtClean="0"/>
              <a:t> segment is immobilized because of an incorrect diagnosis</a:t>
            </a:r>
            <a:endParaRPr lang="cs-CZ" baseline="-25000" dirty="0" smtClean="0"/>
          </a:p>
          <a:p>
            <a:r>
              <a:rPr lang="en-US" baseline="-25000" dirty="0" smtClean="0"/>
              <a:t>A whole spectrum of treatment approaches is u</a:t>
            </a:r>
            <a:r>
              <a:rPr lang="cs-CZ" baseline="-25000" dirty="0" smtClean="0"/>
              <a:t>s</a:t>
            </a:r>
            <a:r>
              <a:rPr lang="en-US" baseline="-25000" dirty="0" err="1" smtClean="0"/>
              <a:t>ed</a:t>
            </a:r>
            <a:r>
              <a:rPr lang="en-US" baseline="-25000" dirty="0" smtClean="0"/>
              <a:t> to treat CRPS. They are mainly aimed at pain and edema control, improving the vasomotor stat</a:t>
            </a:r>
            <a:r>
              <a:rPr lang="cs-CZ" baseline="-25000" dirty="0" smtClean="0"/>
              <a:t>e</a:t>
            </a:r>
            <a:r>
              <a:rPr lang="en-US" baseline="-25000" dirty="0" smtClean="0"/>
              <a:t> and restoration of restricted mobility</a:t>
            </a:r>
            <a:endParaRPr lang="cs-CZ" baseline="-25000" dirty="0" smtClean="0"/>
          </a:p>
          <a:p>
            <a:r>
              <a:rPr lang="en-US" baseline="-25000" dirty="0" smtClean="0"/>
              <a:t>The fundamental treatment s</a:t>
            </a:r>
            <a:r>
              <a:rPr lang="cs-CZ" baseline="-25000" dirty="0" smtClean="0"/>
              <a:t>t</a:t>
            </a:r>
            <a:r>
              <a:rPr lang="en-US" baseline="-25000" dirty="0" err="1" smtClean="0"/>
              <a:t>ra</a:t>
            </a:r>
            <a:r>
              <a:rPr lang="cs-CZ" baseline="-25000" dirty="0" err="1" smtClean="0"/>
              <a:t>te</a:t>
            </a:r>
            <a:r>
              <a:rPr lang="en-US" baseline="-25000" dirty="0" smtClean="0"/>
              <a:t>g</a:t>
            </a:r>
            <a:r>
              <a:rPr lang="cs-CZ" baseline="-25000" dirty="0" smtClean="0"/>
              <a:t>y</a:t>
            </a:r>
            <a:r>
              <a:rPr lang="en-US" baseline="-25000" dirty="0" smtClean="0"/>
              <a:t> in CRPS includes restoring night sleep, decreasing pain, decreasing microcirculation deficit, influencing localized changes and restoring restricted mobility</a:t>
            </a:r>
            <a:endParaRPr lang="cs-CZ" baseline="-25000" dirty="0" smtClean="0"/>
          </a:p>
          <a:p>
            <a:pPr>
              <a:buNone/>
            </a:pPr>
            <a:endParaRPr lang="en-US" dirty="0" smtClean="0"/>
          </a:p>
          <a:p>
            <a:endParaRPr lang="cs-CZ" baseline="-25000" dirty="0" smtClean="0"/>
          </a:p>
          <a:p>
            <a:pPr>
              <a:buNone/>
            </a:pPr>
            <a:endParaRPr lang="en-US" dirty="0" smtClean="0"/>
          </a:p>
          <a:p>
            <a:endParaRPr lang="cs-CZ"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err="1" smtClean="0"/>
              <a:t>Rehabilitation</a:t>
            </a:r>
            <a:endParaRPr lang="cs-CZ" sz="3200" dirty="0"/>
          </a:p>
        </p:txBody>
      </p:sp>
      <p:sp>
        <p:nvSpPr>
          <p:cNvPr id="3" name="Zástupný symbol pro obsah 2"/>
          <p:cNvSpPr>
            <a:spLocks noGrp="1"/>
          </p:cNvSpPr>
          <p:nvPr>
            <p:ph idx="1"/>
          </p:nvPr>
        </p:nvSpPr>
        <p:spPr/>
        <p:txBody>
          <a:bodyPr>
            <a:normAutofit/>
          </a:bodyPr>
          <a:lstStyle/>
          <a:p>
            <a:r>
              <a:rPr lang="en-US" baseline="-25000" dirty="0" smtClean="0"/>
              <a:t>Treatment rehabilitation plays an important role in the treatment of this syndrome</a:t>
            </a:r>
            <a:endParaRPr lang="cs-CZ" baseline="-25000" dirty="0" smtClean="0"/>
          </a:p>
          <a:p>
            <a:r>
              <a:rPr lang="en-US" baseline="-25000" dirty="0" smtClean="0"/>
              <a:t>Pain-free techniques and methods are the main requirement for treatment</a:t>
            </a:r>
            <a:endParaRPr lang="cs-CZ" baseline="-25000" dirty="0" smtClean="0"/>
          </a:p>
          <a:p>
            <a:r>
              <a:rPr lang="en-US" baseline="-25000" dirty="0" smtClean="0"/>
              <a:t>Individual approaches and methods are selected based on the stage of CRPS</a:t>
            </a:r>
            <a:endParaRPr lang="cs-CZ" baseline="-25000" dirty="0" smtClean="0"/>
          </a:p>
          <a:p>
            <a:r>
              <a:rPr lang="en-US" sz="2800" b="1" baseline="-25000" dirty="0" smtClean="0"/>
              <a:t>In the acute stage</a:t>
            </a:r>
            <a:r>
              <a:rPr lang="cs-CZ" sz="2800" b="1" baseline="-25000" dirty="0" smtClean="0"/>
              <a:t> </a:t>
            </a:r>
            <a:r>
              <a:rPr lang="cs-CZ" baseline="-25000" dirty="0" smtClean="0"/>
              <a:t>- </a:t>
            </a:r>
            <a:r>
              <a:rPr lang="en-US" baseline="-25000" dirty="0" smtClean="0"/>
              <a:t>isometric exercises</a:t>
            </a:r>
            <a:r>
              <a:rPr lang="cs-CZ" baseline="-25000" dirty="0" smtClean="0"/>
              <a:t>, p</a:t>
            </a:r>
            <a:r>
              <a:rPr lang="en-US" baseline="-25000" dirty="0" err="1" smtClean="0"/>
              <a:t>assive</a:t>
            </a:r>
            <a:r>
              <a:rPr lang="en-US" baseline="-25000" dirty="0" smtClean="0"/>
              <a:t> exercises are contraindicated</a:t>
            </a:r>
            <a:endParaRPr lang="cs-CZ" baseline="-25000" dirty="0" smtClean="0"/>
          </a:p>
          <a:p>
            <a:r>
              <a:rPr lang="en-US" baseline="-25000" dirty="0" smtClean="0"/>
              <a:t>In the acute stage, the patient does not tolerate any stimuli in the affected segment</a:t>
            </a:r>
            <a:endParaRPr lang="cs-CZ" baseline="-25000" dirty="0" smtClean="0"/>
          </a:p>
          <a:p>
            <a:r>
              <a:rPr lang="en-US" baseline="-25000" dirty="0" smtClean="0"/>
              <a:t>Locally, non-contact and a</a:t>
            </a:r>
            <a:r>
              <a:rPr lang="cs-CZ" baseline="-25000" dirty="0" smtClean="0"/>
              <a:t>p</a:t>
            </a:r>
            <a:r>
              <a:rPr lang="en-US" baseline="-25000" dirty="0" err="1" smtClean="0"/>
              <a:t>erce</a:t>
            </a:r>
            <a:r>
              <a:rPr lang="cs-CZ" baseline="-25000" dirty="0" smtClean="0"/>
              <a:t>p</a:t>
            </a:r>
            <a:r>
              <a:rPr lang="en-US" baseline="-25000" dirty="0" err="1" smtClean="0"/>
              <a:t>tive</a:t>
            </a:r>
            <a:r>
              <a:rPr lang="en-US" baseline="-25000" dirty="0" smtClean="0"/>
              <a:t> (patient does not feel the </a:t>
            </a:r>
            <a:r>
              <a:rPr lang="cs-CZ" baseline="-25000" dirty="0" err="1" smtClean="0"/>
              <a:t>p</a:t>
            </a:r>
            <a:r>
              <a:rPr lang="en-US" baseline="-25000" dirty="0" err="1" smtClean="0"/>
              <a:t>rocedu</a:t>
            </a:r>
            <a:r>
              <a:rPr lang="cs-CZ" baseline="-25000" dirty="0" smtClean="0"/>
              <a:t>r</a:t>
            </a:r>
            <a:r>
              <a:rPr lang="en-US" baseline="-25000" dirty="0" smtClean="0"/>
              <a:t>e) procedures </a:t>
            </a:r>
            <a:r>
              <a:rPr lang="cs-CZ" baseline="-25000" dirty="0" smtClean="0"/>
              <a:t>– d</a:t>
            </a:r>
            <a:r>
              <a:rPr lang="en-US" baseline="-25000" dirty="0" smtClean="0"/>
              <a:t>is</a:t>
            </a:r>
            <a:r>
              <a:rPr lang="cs-CZ" baseline="-25000" dirty="0" smtClean="0"/>
              <a:t>t</a:t>
            </a:r>
            <a:r>
              <a:rPr lang="en-US" baseline="-25000" dirty="0" smtClean="0"/>
              <a:t>ant electrotherapy (DE, on VAS 07 equipment analgesic currents L1-L5) and low frequency pulsed magnetic therapy</a:t>
            </a:r>
            <a:endParaRPr lang="cs-CZ" baseline="-25000" dirty="0" smtClean="0"/>
          </a:p>
          <a:p>
            <a:r>
              <a:rPr lang="en-US" baseline="-25000" dirty="0" smtClean="0"/>
              <a:t>Soft tissue mobilization techniques</a:t>
            </a:r>
            <a:r>
              <a:rPr lang="cs-CZ" baseline="-25000" dirty="0" smtClean="0"/>
              <a:t>, </a:t>
            </a:r>
            <a:r>
              <a:rPr lang="cs-CZ" baseline="-25000" dirty="0" err="1" smtClean="0"/>
              <a:t>balling</a:t>
            </a:r>
            <a:endParaRPr lang="cs-CZ" baseline="-25000" dirty="0" smtClean="0"/>
          </a:p>
          <a:p>
            <a:r>
              <a:rPr lang="en-US" baseline="-25000" dirty="0" err="1" smtClean="0"/>
              <a:t>Vasopneumatic</a:t>
            </a:r>
            <a:r>
              <a:rPr lang="en-US" baseline="-25000" dirty="0" smtClean="0"/>
              <a:t> therapy</a:t>
            </a:r>
            <a:endParaRPr lang="cs-CZ" baseline="-25000" dirty="0" smtClean="0"/>
          </a:p>
          <a:p>
            <a:r>
              <a:rPr lang="en-US" baseline="-25000" dirty="0" err="1" smtClean="0"/>
              <a:t>Priessnitzs</a:t>
            </a:r>
            <a:r>
              <a:rPr lang="en-US" baseline="-25000" dirty="0" smtClean="0"/>
              <a:t> wraps </a:t>
            </a:r>
            <a:endParaRPr lang="cs-CZ" baseline="-25000" dirty="0" smtClean="0"/>
          </a:p>
          <a:p>
            <a:r>
              <a:rPr lang="en-US" baseline="-25000" dirty="0" smtClean="0"/>
              <a:t>Heat procedures are contraindicated</a:t>
            </a:r>
            <a:endParaRPr lang="cs-CZ" baseline="-25000" dirty="0" smtClean="0"/>
          </a:p>
          <a:p>
            <a:pPr>
              <a:buNone/>
            </a:pPr>
            <a:endParaRPr lang="en-US" b="1" dirty="0" smtClean="0"/>
          </a:p>
          <a:p>
            <a:endParaRPr lang="cs-CZ"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err="1" smtClean="0"/>
              <a:t>Rehabilitation</a:t>
            </a:r>
            <a:endParaRPr lang="cs-CZ" sz="3200" dirty="0"/>
          </a:p>
        </p:txBody>
      </p:sp>
      <p:sp>
        <p:nvSpPr>
          <p:cNvPr id="3" name="Zástupný symbol pro obsah 2"/>
          <p:cNvSpPr>
            <a:spLocks noGrp="1"/>
          </p:cNvSpPr>
          <p:nvPr>
            <p:ph idx="1"/>
          </p:nvPr>
        </p:nvSpPr>
        <p:spPr/>
        <p:txBody>
          <a:bodyPr>
            <a:normAutofit fontScale="92500" lnSpcReduction="10000"/>
          </a:bodyPr>
          <a:lstStyle/>
          <a:p>
            <a:r>
              <a:rPr lang="en-US" sz="2800" b="1" baseline="-25000" dirty="0" smtClean="0"/>
              <a:t>In dystrophic and atrophy stages</a:t>
            </a:r>
            <a:r>
              <a:rPr lang="en-US" baseline="-25000" dirty="0" smtClean="0"/>
              <a:t>, circulation needs to be increased and the development of dystrophic changes prevented</a:t>
            </a:r>
            <a:endParaRPr lang="cs-CZ" baseline="-25000" dirty="0" smtClean="0"/>
          </a:p>
          <a:p>
            <a:r>
              <a:rPr lang="en-US" baseline="-25000" dirty="0" smtClean="0"/>
              <a:t>Early detection of the primary signs and initiation of adequate treatment can prevent irreversible dystrophic changes (third stage) and chronic pain</a:t>
            </a:r>
            <a:endParaRPr lang="cs-CZ" baseline="-25000" dirty="0" smtClean="0"/>
          </a:p>
          <a:p>
            <a:r>
              <a:rPr lang="en-US" baseline="-25000" dirty="0" err="1" smtClean="0"/>
              <a:t>Modalitie</a:t>
            </a:r>
            <a:r>
              <a:rPr lang="cs-CZ" baseline="-25000" dirty="0" smtClean="0"/>
              <a:t>s -</a:t>
            </a:r>
            <a:r>
              <a:rPr lang="en-US" baseline="-25000" dirty="0" smtClean="0"/>
              <a:t>distant electrotherapy and magnetic therapy</a:t>
            </a:r>
            <a:r>
              <a:rPr lang="cs-CZ" baseline="-25000" dirty="0" smtClean="0"/>
              <a:t> to </a:t>
            </a:r>
            <a:r>
              <a:rPr lang="cs-CZ" baseline="-25000" dirty="0" err="1" smtClean="0"/>
              <a:t>promote</a:t>
            </a:r>
            <a:r>
              <a:rPr lang="cs-CZ" baseline="-25000" dirty="0" smtClean="0"/>
              <a:t> bone </a:t>
            </a:r>
            <a:r>
              <a:rPr lang="cs-CZ" baseline="-25000" dirty="0" err="1" smtClean="0"/>
              <a:t>and</a:t>
            </a:r>
            <a:r>
              <a:rPr lang="cs-CZ" baseline="-25000" dirty="0" smtClean="0"/>
              <a:t> soft </a:t>
            </a:r>
            <a:r>
              <a:rPr lang="cs-CZ" baseline="-25000" dirty="0" err="1" smtClean="0"/>
              <a:t>tissues</a:t>
            </a:r>
            <a:r>
              <a:rPr lang="cs-CZ" baseline="-25000" dirty="0" smtClean="0"/>
              <a:t> </a:t>
            </a:r>
            <a:r>
              <a:rPr lang="cs-CZ" baseline="-25000" dirty="0" err="1" smtClean="0"/>
              <a:t>healing</a:t>
            </a:r>
            <a:endParaRPr lang="cs-CZ" baseline="-25000" dirty="0" smtClean="0"/>
          </a:p>
          <a:p>
            <a:r>
              <a:rPr lang="en-US" baseline="-25000" dirty="0" err="1" smtClean="0"/>
              <a:t>Vasopneumatic</a:t>
            </a:r>
            <a:r>
              <a:rPr lang="en-US" baseline="-25000" dirty="0" smtClean="0"/>
              <a:t> therapy is indicated to improve extremity blood circulation and lymphatic drainage</a:t>
            </a:r>
            <a:endParaRPr lang="cs-CZ" baseline="-25000" dirty="0" smtClean="0"/>
          </a:p>
          <a:p>
            <a:r>
              <a:rPr lang="cs-CZ" baseline="-25000" dirty="0" err="1" smtClean="0"/>
              <a:t>Ultrasound</a:t>
            </a:r>
            <a:r>
              <a:rPr lang="cs-CZ" baseline="-25000" dirty="0" smtClean="0"/>
              <a:t> - i</a:t>
            </a:r>
            <a:r>
              <a:rPr lang="en-US" baseline="-25000" dirty="0" smtClean="0"/>
              <a:t>n the </a:t>
            </a:r>
            <a:r>
              <a:rPr lang="cs-CZ" baseline="-25000" dirty="0" err="1" smtClean="0"/>
              <a:t>c</a:t>
            </a:r>
            <a:r>
              <a:rPr lang="en-US" baseline="-25000" dirty="0" err="1" smtClean="0"/>
              <a:t>ase</a:t>
            </a:r>
            <a:r>
              <a:rPr lang="en-US" baseline="-25000" dirty="0" smtClean="0"/>
              <a:t> of chronic edema</a:t>
            </a:r>
            <a:endParaRPr lang="cs-CZ" baseline="-25000" dirty="0" smtClean="0"/>
          </a:p>
          <a:p>
            <a:r>
              <a:rPr lang="cs-CZ" baseline="-25000" dirty="0" err="1" smtClean="0"/>
              <a:t>When</a:t>
            </a:r>
            <a:r>
              <a:rPr lang="cs-CZ" baseline="-25000" dirty="0" smtClean="0"/>
              <a:t> </a:t>
            </a:r>
            <a:r>
              <a:rPr lang="en-US" baseline="-25000" dirty="0" smtClean="0"/>
              <a:t>blood vessel </a:t>
            </a:r>
            <a:r>
              <a:rPr lang="en-US" baseline="-25000" dirty="0" err="1" smtClean="0"/>
              <a:t>reactibility</a:t>
            </a:r>
            <a:r>
              <a:rPr lang="en-US" baseline="-25000" dirty="0" smtClean="0"/>
              <a:t> normalizes, heat hydrotherapy procedures (</a:t>
            </a:r>
            <a:r>
              <a:rPr lang="en-US" baseline="-25000" dirty="0" err="1" smtClean="0"/>
              <a:t>whirlpo</a:t>
            </a:r>
            <a:r>
              <a:rPr lang="cs-CZ" baseline="-25000" dirty="0" smtClean="0"/>
              <a:t>l</a:t>
            </a:r>
            <a:r>
              <a:rPr lang="en-US" baseline="-25000" dirty="0" smtClean="0"/>
              <a:t>) or dry heat can be initiated and applied locally</a:t>
            </a:r>
            <a:endParaRPr lang="cs-CZ" baseline="-25000" dirty="0" smtClean="0"/>
          </a:p>
          <a:p>
            <a:r>
              <a:rPr lang="en-US" baseline="-25000" dirty="0" smtClean="0"/>
              <a:t>A consensual reaction of the vascular </a:t>
            </a:r>
            <a:r>
              <a:rPr lang="en-US" baseline="-25000" dirty="0" err="1" smtClean="0"/>
              <a:t>syst</a:t>
            </a:r>
            <a:r>
              <a:rPr lang="cs-CZ" baseline="-25000" dirty="0" smtClean="0"/>
              <a:t>e</a:t>
            </a:r>
            <a:r>
              <a:rPr lang="en-US" baseline="-25000" dirty="0" smtClean="0"/>
              <a:t>m can also be u</a:t>
            </a:r>
            <a:r>
              <a:rPr lang="cs-CZ" baseline="-25000" dirty="0" smtClean="0"/>
              <a:t>s</a:t>
            </a:r>
            <a:r>
              <a:rPr lang="en-US" baseline="-25000" dirty="0" err="1" smtClean="0"/>
              <a:t>ed</a:t>
            </a:r>
            <a:r>
              <a:rPr lang="en-US" baseline="-25000" dirty="0" smtClean="0"/>
              <a:t>, in which the application of a warm </a:t>
            </a:r>
            <a:r>
              <a:rPr lang="en-US" baseline="-25000" dirty="0" err="1" smtClean="0"/>
              <a:t>procedu</a:t>
            </a:r>
            <a:r>
              <a:rPr lang="cs-CZ" baseline="-25000" dirty="0" smtClean="0"/>
              <a:t>r</a:t>
            </a:r>
            <a:r>
              <a:rPr lang="en-US" baseline="-25000" dirty="0" smtClean="0"/>
              <a:t>e to an uninvolved area on the extremity leads to </a:t>
            </a:r>
            <a:r>
              <a:rPr lang="en-US" baseline="-25000" dirty="0" err="1" smtClean="0"/>
              <a:t>vasodilation</a:t>
            </a:r>
            <a:r>
              <a:rPr lang="en-US" baseline="-25000" dirty="0" smtClean="0"/>
              <a:t> and improved perfusion on the </a:t>
            </a:r>
            <a:r>
              <a:rPr lang="en-US" baseline="-25000" dirty="0" err="1" smtClean="0"/>
              <a:t>af</a:t>
            </a:r>
            <a:r>
              <a:rPr lang="cs-CZ" baseline="-25000" dirty="0" smtClean="0"/>
              <a:t>f</a:t>
            </a:r>
            <a:r>
              <a:rPr lang="en-US" baseline="-25000" dirty="0" err="1" smtClean="0"/>
              <a:t>ected</a:t>
            </a:r>
            <a:r>
              <a:rPr lang="en-US" baseline="-25000" dirty="0" smtClean="0"/>
              <a:t> extremity</a:t>
            </a:r>
            <a:endParaRPr lang="cs-CZ" baseline="-25000" dirty="0" smtClean="0"/>
          </a:p>
          <a:p>
            <a:r>
              <a:rPr lang="cs-CZ" baseline="-25000" dirty="0" smtClean="0"/>
              <a:t>V</a:t>
            </a:r>
            <a:r>
              <a:rPr lang="en-US" baseline="-25000" dirty="0" err="1" smtClean="0"/>
              <a:t>ibration</a:t>
            </a:r>
            <a:r>
              <a:rPr lang="en-US" baseline="-25000" dirty="0" smtClean="0"/>
              <a:t> exercises, active exercise of the affected area including large-scale exercises, in which the affected area is </a:t>
            </a:r>
            <a:r>
              <a:rPr lang="en-US" baseline="-25000" dirty="0" err="1" smtClean="0"/>
              <a:t>i</a:t>
            </a:r>
            <a:r>
              <a:rPr lang="cs-CZ" baseline="-25000" dirty="0" smtClean="0"/>
              <a:t>n</a:t>
            </a:r>
            <a:r>
              <a:rPr lang="en-US" baseline="-25000" dirty="0" err="1" smtClean="0"/>
              <a:t>cluded</a:t>
            </a:r>
            <a:r>
              <a:rPr lang="en-US" baseline="-25000" dirty="0" smtClean="0"/>
              <a:t> into glob</a:t>
            </a:r>
            <a:r>
              <a:rPr lang="cs-CZ" baseline="-25000" dirty="0" smtClean="0"/>
              <a:t>a</a:t>
            </a:r>
            <a:r>
              <a:rPr lang="en-US" baseline="-25000" dirty="0" smtClean="0"/>
              <a:t>l movement</a:t>
            </a:r>
            <a:r>
              <a:rPr lang="cs-CZ" baseline="-25000" dirty="0" smtClean="0"/>
              <a:t> (y</a:t>
            </a:r>
            <a:r>
              <a:rPr lang="en-US" baseline="-25000" dirty="0" err="1" smtClean="0"/>
              <a:t>oga</a:t>
            </a:r>
            <a:r>
              <a:rPr lang="en-US" baseline="-25000" dirty="0" smtClean="0"/>
              <a:t> and tai-chi</a:t>
            </a:r>
            <a:r>
              <a:rPr lang="cs-CZ" baseline="-25000" dirty="0" smtClean="0"/>
              <a:t>)</a:t>
            </a:r>
            <a:r>
              <a:rPr lang="en-US" baseline="-25000" dirty="0" smtClean="0"/>
              <a:t>, </a:t>
            </a:r>
            <a:r>
              <a:rPr lang="en-US" baseline="-25000" dirty="0" err="1" smtClean="0"/>
              <a:t>Vojtas</a:t>
            </a:r>
            <a:r>
              <a:rPr lang="cs-CZ" baseline="-25000" dirty="0" smtClean="0"/>
              <a:t> </a:t>
            </a:r>
            <a:r>
              <a:rPr lang="cs-CZ" baseline="-25000" dirty="0" err="1" smtClean="0"/>
              <a:t>therapy</a:t>
            </a:r>
            <a:endParaRPr lang="cs-CZ" baseline="-25000" dirty="0" smtClean="0"/>
          </a:p>
          <a:p>
            <a:endParaRPr lang="en-US" dirty="0" smtClean="0"/>
          </a:p>
          <a:p>
            <a:endParaRPr lang="cs-CZ" baseline="-25000" dirty="0" smtClean="0"/>
          </a:p>
          <a:p>
            <a:pPr>
              <a:buNone/>
            </a:pPr>
            <a:endParaRPr lang="en-US" dirty="0" smtClean="0"/>
          </a:p>
          <a:p>
            <a:endParaRPr lang="en-US" dirty="0" smtClean="0"/>
          </a:p>
          <a:p>
            <a:endParaRPr lang="en-US" dirty="0" smtClean="0"/>
          </a:p>
          <a:p>
            <a:endParaRPr lang="cs-CZ"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err="1" smtClean="0"/>
              <a:t>Rehabilitation</a:t>
            </a:r>
            <a:endParaRPr lang="cs-CZ" sz="3200" dirty="0"/>
          </a:p>
        </p:txBody>
      </p:sp>
      <p:sp>
        <p:nvSpPr>
          <p:cNvPr id="3" name="Zástupný symbol pro obsah 2"/>
          <p:cNvSpPr>
            <a:spLocks noGrp="1"/>
          </p:cNvSpPr>
          <p:nvPr>
            <p:ph idx="1"/>
          </p:nvPr>
        </p:nvSpPr>
        <p:spPr/>
        <p:txBody>
          <a:bodyPr/>
          <a:lstStyle/>
          <a:p>
            <a:r>
              <a:rPr lang="en-US" sz="3200" baseline="-25000" dirty="0" smtClean="0"/>
              <a:t>In all phase</a:t>
            </a:r>
            <a:r>
              <a:rPr lang="cs-CZ" sz="3200" baseline="-25000" dirty="0" smtClean="0"/>
              <a:t>s - m</a:t>
            </a:r>
            <a:r>
              <a:rPr lang="en-US" sz="3200" baseline="-25000" dirty="0" err="1" smtClean="0"/>
              <a:t>inimizing</a:t>
            </a:r>
            <a:r>
              <a:rPr lang="en-US" sz="3200" baseline="-25000" dirty="0" smtClean="0"/>
              <a:t> skin sensitivity</a:t>
            </a:r>
            <a:endParaRPr lang="cs-CZ" sz="3200" baseline="-25000" dirty="0" smtClean="0"/>
          </a:p>
          <a:p>
            <a:r>
              <a:rPr lang="en-US" sz="3200" baseline="-25000" dirty="0" smtClean="0"/>
              <a:t>Stroking and similar techniques</a:t>
            </a:r>
            <a:r>
              <a:rPr lang="cs-CZ" sz="3200" baseline="-25000" dirty="0" smtClean="0"/>
              <a:t>, </a:t>
            </a:r>
            <a:r>
              <a:rPr lang="cs-CZ" sz="3200" baseline="-25000" dirty="0" err="1" smtClean="0"/>
              <a:t>balling</a:t>
            </a:r>
            <a:endParaRPr lang="cs-CZ" sz="3200" baseline="-25000" dirty="0" smtClean="0"/>
          </a:p>
          <a:p>
            <a:r>
              <a:rPr lang="en-US" sz="3200" baseline="-25000" dirty="0" smtClean="0"/>
              <a:t>Mobilization techniques are combined with active exercises</a:t>
            </a:r>
            <a:endParaRPr lang="cs-CZ" sz="3200" baseline="-25000" dirty="0" smtClean="0"/>
          </a:p>
          <a:p>
            <a:r>
              <a:rPr lang="en-US" sz="3200" baseline="-25000" dirty="0" smtClean="0"/>
              <a:t>Application of </a:t>
            </a:r>
            <a:r>
              <a:rPr lang="en-US" sz="3200" baseline="-25000" dirty="0" err="1" smtClean="0"/>
              <a:t>microcurrents</a:t>
            </a:r>
            <a:r>
              <a:rPr lang="en-US" sz="3200" baseline="-25000" dirty="0" smtClean="0"/>
              <a:t> was observed to provide beneficial effects</a:t>
            </a:r>
            <a:endParaRPr lang="cs-CZ" sz="3200" baseline="-25000" dirty="0" smtClean="0"/>
          </a:p>
          <a:p>
            <a:r>
              <a:rPr lang="cs-CZ" sz="3200" baseline="-25000" dirty="0" err="1" smtClean="0"/>
              <a:t>Other</a:t>
            </a:r>
            <a:r>
              <a:rPr lang="cs-CZ" sz="3200" baseline="-25000" dirty="0" smtClean="0"/>
              <a:t> modality </a:t>
            </a:r>
            <a:r>
              <a:rPr lang="cs-CZ" sz="3200" baseline="-25000" dirty="0" err="1" smtClean="0"/>
              <a:t>options</a:t>
            </a:r>
            <a:r>
              <a:rPr lang="cs-CZ" sz="3200" baseline="-25000" dirty="0" smtClean="0"/>
              <a:t> - TENS, </a:t>
            </a:r>
            <a:r>
              <a:rPr lang="cs-CZ" sz="3200" baseline="-25000" dirty="0" err="1" smtClean="0"/>
              <a:t>ultrasound</a:t>
            </a:r>
            <a:r>
              <a:rPr lang="cs-CZ" sz="3200" baseline="-25000" dirty="0" smtClean="0"/>
              <a:t> </a:t>
            </a:r>
            <a:r>
              <a:rPr lang="cs-CZ" sz="3200" baseline="-25000" dirty="0" err="1" smtClean="0"/>
              <a:t>and</a:t>
            </a:r>
            <a:r>
              <a:rPr lang="cs-CZ" sz="3200" baseline="-25000" dirty="0" smtClean="0"/>
              <a:t> </a:t>
            </a:r>
            <a:r>
              <a:rPr lang="cs-CZ" sz="3200" baseline="-25000" dirty="0" err="1" smtClean="0"/>
              <a:t>magnetic</a:t>
            </a:r>
            <a:r>
              <a:rPr lang="cs-CZ" sz="3200" baseline="-25000" dirty="0" smtClean="0"/>
              <a:t> </a:t>
            </a:r>
            <a:r>
              <a:rPr lang="cs-CZ" sz="3200" baseline="-25000" dirty="0" err="1" smtClean="0"/>
              <a:t>therapy</a:t>
            </a:r>
            <a:endParaRPr lang="cs-CZ" sz="3200" baseline="-25000" dirty="0" smtClean="0"/>
          </a:p>
          <a:p>
            <a:r>
              <a:rPr lang="cs-CZ" sz="3200" baseline="-25000" dirty="0" err="1" smtClean="0"/>
              <a:t>Psychological</a:t>
            </a:r>
            <a:r>
              <a:rPr lang="cs-CZ" sz="3200" baseline="-25000" dirty="0" smtClean="0"/>
              <a:t> </a:t>
            </a:r>
            <a:r>
              <a:rPr lang="cs-CZ" sz="3200" baseline="-25000" dirty="0" err="1" smtClean="0"/>
              <a:t>or</a:t>
            </a:r>
            <a:r>
              <a:rPr lang="cs-CZ" sz="3200" baseline="-25000" dirty="0" smtClean="0"/>
              <a:t> </a:t>
            </a:r>
            <a:r>
              <a:rPr lang="cs-CZ" sz="3200" baseline="-25000" dirty="0" err="1" smtClean="0"/>
              <a:t>psychotherapeutic</a:t>
            </a:r>
            <a:r>
              <a:rPr lang="cs-CZ" sz="3200" baseline="-25000" dirty="0" smtClean="0"/>
              <a:t> </a:t>
            </a:r>
            <a:r>
              <a:rPr lang="cs-CZ" sz="3200" baseline="-25000" dirty="0" err="1" smtClean="0"/>
              <a:t>intervention</a:t>
            </a:r>
            <a:r>
              <a:rPr lang="cs-CZ" sz="3200" baseline="-25000" dirty="0" smtClean="0"/>
              <a:t> </a:t>
            </a:r>
            <a:r>
              <a:rPr lang="cs-CZ" sz="3200" baseline="-25000" dirty="0" err="1" smtClean="0"/>
              <a:t>is</a:t>
            </a:r>
            <a:r>
              <a:rPr lang="cs-CZ" sz="3200" baseline="-25000" dirty="0" smtClean="0"/>
              <a:t> </a:t>
            </a:r>
            <a:r>
              <a:rPr lang="cs-CZ" sz="3200" baseline="-25000" dirty="0" err="1" smtClean="0"/>
              <a:t>often</a:t>
            </a:r>
            <a:r>
              <a:rPr lang="cs-CZ" sz="3200" baseline="-25000" dirty="0" smtClean="0"/>
              <a:t> </a:t>
            </a:r>
            <a:r>
              <a:rPr lang="cs-CZ" sz="3200" baseline="-25000" dirty="0" err="1" smtClean="0"/>
              <a:t>needed</a:t>
            </a:r>
            <a:r>
              <a:rPr lang="cs-CZ" sz="3200" baseline="-25000" dirty="0" smtClean="0"/>
              <a:t> </a:t>
            </a:r>
            <a:r>
              <a:rPr lang="cs-CZ" sz="3200" baseline="-25000" dirty="0" err="1" smtClean="0"/>
              <a:t>because</a:t>
            </a:r>
            <a:r>
              <a:rPr lang="cs-CZ" sz="3200" baseline="-25000" dirty="0" smtClean="0"/>
              <a:t>, </a:t>
            </a:r>
            <a:r>
              <a:rPr lang="cs-CZ" sz="3200" baseline="-25000" dirty="0" err="1" smtClean="0"/>
              <a:t>based</a:t>
            </a:r>
            <a:r>
              <a:rPr lang="cs-CZ" sz="3200" baseline="-25000" dirty="0" smtClean="0"/>
              <a:t> on </a:t>
            </a:r>
            <a:r>
              <a:rPr lang="cs-CZ" sz="3200" baseline="-25000" dirty="0" err="1" smtClean="0"/>
              <a:t>clinical</a:t>
            </a:r>
            <a:r>
              <a:rPr lang="cs-CZ" sz="3200" baseline="-25000" dirty="0" smtClean="0"/>
              <a:t> </a:t>
            </a:r>
            <a:r>
              <a:rPr lang="cs-CZ" sz="3200" baseline="-25000" dirty="0" err="1" smtClean="0"/>
              <a:t>experiences</a:t>
            </a:r>
            <a:r>
              <a:rPr lang="cs-CZ" sz="3200" baseline="-25000" dirty="0" smtClean="0"/>
              <a:t>, CRPS most </a:t>
            </a:r>
            <a:r>
              <a:rPr lang="cs-CZ" sz="3200" baseline="-25000" dirty="0" err="1" smtClean="0"/>
              <a:t>often</a:t>
            </a:r>
            <a:r>
              <a:rPr lang="cs-CZ" sz="3200" baseline="-25000" dirty="0" smtClean="0"/>
              <a:t> </a:t>
            </a:r>
            <a:r>
              <a:rPr lang="cs-CZ" sz="3200" baseline="-25000" dirty="0" err="1" smtClean="0"/>
              <a:t>occurs</a:t>
            </a:r>
            <a:r>
              <a:rPr lang="cs-CZ" sz="3200" baseline="-25000" dirty="0" smtClean="0"/>
              <a:t> in </a:t>
            </a:r>
            <a:r>
              <a:rPr lang="cs-CZ" sz="3200" baseline="-25000" dirty="0" err="1" smtClean="0"/>
              <a:t>neuroautonomically</a:t>
            </a:r>
            <a:r>
              <a:rPr lang="cs-CZ" sz="3200" baseline="-25000" dirty="0" smtClean="0"/>
              <a:t> more </a:t>
            </a:r>
            <a:r>
              <a:rPr lang="cs-CZ" sz="3200" baseline="-25000" dirty="0" err="1" smtClean="0"/>
              <a:t>labile</a:t>
            </a:r>
            <a:r>
              <a:rPr lang="cs-CZ" sz="3200" baseline="-25000" dirty="0" smtClean="0"/>
              <a:t> </a:t>
            </a:r>
            <a:r>
              <a:rPr lang="cs-CZ" sz="3200" baseline="-25000" dirty="0" err="1" smtClean="0"/>
              <a:t>individuals</a:t>
            </a:r>
            <a:endParaRPr lang="cs-CZ" sz="3200" baseline="-25000" dirty="0" smtClean="0"/>
          </a:p>
          <a:p>
            <a:r>
              <a:rPr lang="cs-CZ" sz="3200" baseline="-25000" dirty="0" err="1" smtClean="0"/>
              <a:t>Pharmacologic</a:t>
            </a:r>
            <a:r>
              <a:rPr lang="cs-CZ" sz="3200" baseline="-25000" dirty="0" smtClean="0"/>
              <a:t> </a:t>
            </a:r>
            <a:r>
              <a:rPr lang="cs-CZ" sz="3200" baseline="-25000" dirty="0" err="1" smtClean="0"/>
              <a:t>treatments</a:t>
            </a:r>
            <a:endParaRPr lang="cs-CZ" sz="3200" baseline="-25000" dirty="0" smtClean="0"/>
          </a:p>
          <a:p>
            <a:pPr>
              <a:buNone/>
            </a:pPr>
            <a:endParaRPr lang="cs-CZ" dirty="0" smtClean="0"/>
          </a:p>
          <a:p>
            <a:endParaRPr lang="en-US" dirty="0" smtClean="0"/>
          </a:p>
          <a:p>
            <a:endParaRPr lang="cs-CZ"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en-US" sz="3200" b="1" baseline="-25000" dirty="0" smtClean="0"/>
              <a:t>Treatment of </a:t>
            </a:r>
            <a:r>
              <a:rPr lang="cs-CZ" sz="3200" b="1" baseline="-25000" dirty="0" smtClean="0"/>
              <a:t> </a:t>
            </a:r>
            <a:r>
              <a:rPr lang="en-US" sz="3200" b="1" baseline="-25000" dirty="0" smtClean="0"/>
              <a:t>Tendon and Neurovascular Bundle Injuries</a:t>
            </a:r>
            <a:endParaRPr lang="en-US" sz="3200" b="1" dirty="0" smtClean="0"/>
          </a:p>
          <a:p>
            <a:r>
              <a:rPr lang="en-US" baseline="-25000" dirty="0" smtClean="0"/>
              <a:t>Surgical suture of the tendon is the foundation of treatment</a:t>
            </a:r>
            <a:endParaRPr lang="cs-CZ" baseline="-25000" dirty="0" smtClean="0"/>
          </a:p>
          <a:p>
            <a:r>
              <a:rPr lang="en-US" baseline="-25000" dirty="0" smtClean="0"/>
              <a:t>In an isolated injury, ideally a primary tendon repair is performed within 6-12 hours of the injury</a:t>
            </a:r>
            <a:endParaRPr lang="cs-CZ" baseline="-25000" dirty="0" smtClean="0"/>
          </a:p>
          <a:p>
            <a:r>
              <a:rPr lang="en-US" baseline="-25000" dirty="0" smtClean="0"/>
              <a:t>Restoration of skin coverage of the involved tendon is a prerequisite for correct tendon healing, otherwise necrosis develops.</a:t>
            </a:r>
            <a:endParaRPr lang="en-US" dirty="0" smtClean="0"/>
          </a:p>
          <a:p>
            <a:r>
              <a:rPr lang="en-US" baseline="-25000" dirty="0" smtClean="0"/>
              <a:t>In associated wrist and hand injuries, the primary treatment involves the nerve</a:t>
            </a:r>
            <a:r>
              <a:rPr lang="cs-CZ" baseline="-25000" dirty="0" smtClean="0"/>
              <a:t>s</a:t>
            </a:r>
            <a:r>
              <a:rPr lang="en-US" baseline="-25000" dirty="0" smtClean="0"/>
              <a:t>, arteries and fracture. Tendon repair can be performed at the same time as fracture stabilization or secondarily</a:t>
            </a:r>
            <a:endParaRPr lang="cs-CZ" baseline="-25000" dirty="0" smtClean="0"/>
          </a:p>
          <a:p>
            <a:r>
              <a:rPr lang="en-US" baseline="-25000" dirty="0" smtClean="0"/>
              <a:t>In a concurrent injury of the tendon and the neurovascular bundle, repair of the nerve, tendon, and at least one digital artery, all at one time, is indicated within 24 hours</a:t>
            </a:r>
            <a:endParaRPr lang="cs-CZ" baseline="-25000" dirty="0" smtClean="0"/>
          </a:p>
          <a:p>
            <a:pPr>
              <a:buNone/>
            </a:pPr>
            <a:endParaRPr lang="en-US" dirty="0" smtClean="0"/>
          </a:p>
          <a:p>
            <a:endParaRPr lang="cs-CZ"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smtClean="0"/>
              <a:t>Rehabilitation</a:t>
            </a:r>
            <a:r>
              <a:rPr lang="cs-CZ" sz="3600" dirty="0" smtClean="0"/>
              <a:t> in </a:t>
            </a:r>
            <a:r>
              <a:rPr lang="cs-CZ" sz="3600" dirty="0" err="1" smtClean="0"/>
              <a:t>Tendon</a:t>
            </a:r>
            <a:r>
              <a:rPr lang="cs-CZ" sz="3600" dirty="0" smtClean="0"/>
              <a:t> </a:t>
            </a:r>
            <a:r>
              <a:rPr lang="cs-CZ" sz="3600" dirty="0" err="1" smtClean="0"/>
              <a:t>Injuries</a:t>
            </a:r>
            <a:endParaRPr lang="cs-CZ" sz="3600" dirty="0"/>
          </a:p>
        </p:txBody>
      </p:sp>
      <p:sp>
        <p:nvSpPr>
          <p:cNvPr id="3" name="Zástupný symbol pro obsah 2"/>
          <p:cNvSpPr>
            <a:spLocks noGrp="1"/>
          </p:cNvSpPr>
          <p:nvPr>
            <p:ph idx="1"/>
          </p:nvPr>
        </p:nvSpPr>
        <p:spPr/>
        <p:txBody>
          <a:bodyPr>
            <a:normAutofit fontScale="92500" lnSpcReduction="10000"/>
          </a:bodyPr>
          <a:lstStyle/>
          <a:p>
            <a:r>
              <a:rPr lang="en-US" baseline="-25000" dirty="0" smtClean="0"/>
              <a:t>Currently, early rehabilitation is administered</a:t>
            </a:r>
            <a:endParaRPr lang="cs-CZ" baseline="-25000" dirty="0" smtClean="0"/>
          </a:p>
          <a:p>
            <a:r>
              <a:rPr lang="en-US" baseline="-25000" dirty="0" smtClean="0"/>
              <a:t>The tendon repair needs to be maintained without tension during rehabilitation</a:t>
            </a:r>
            <a:endParaRPr lang="cs-CZ" baseline="-25000" dirty="0" smtClean="0"/>
          </a:p>
          <a:p>
            <a:r>
              <a:rPr lang="en-US" baseline="-25000" dirty="0" smtClean="0"/>
              <a:t>The </a:t>
            </a:r>
            <a:r>
              <a:rPr lang="en-US" baseline="-25000" dirty="0" err="1" smtClean="0"/>
              <a:t>Kleinert</a:t>
            </a:r>
            <a:r>
              <a:rPr lang="en-US" baseline="-25000" dirty="0" smtClean="0"/>
              <a:t> method of </a:t>
            </a:r>
            <a:r>
              <a:rPr lang="en-US" baseline="-25000" dirty="0" err="1" smtClean="0"/>
              <a:t>semiactive</a:t>
            </a:r>
            <a:r>
              <a:rPr lang="en-US" baseline="-25000" dirty="0" smtClean="0"/>
              <a:t> mobilization </a:t>
            </a:r>
            <a:r>
              <a:rPr lang="cs-CZ" baseline="-25000" dirty="0" smtClean="0"/>
              <a:t>– t</a:t>
            </a:r>
            <a:r>
              <a:rPr lang="en-US" baseline="-25000" dirty="0" smtClean="0"/>
              <a:t>he extremity is stabilized in a splint, but movement in the affected segment is preserved and allowed through a pulley </a:t>
            </a:r>
            <a:r>
              <a:rPr lang="en-US" baseline="-25000" dirty="0" err="1" smtClean="0"/>
              <a:t>syst</a:t>
            </a:r>
            <a:r>
              <a:rPr lang="cs-CZ" baseline="-25000" dirty="0" smtClean="0"/>
              <a:t>e</a:t>
            </a:r>
            <a:r>
              <a:rPr lang="en-US" baseline="-25000" dirty="0" smtClean="0"/>
              <a:t>m. In a flexor repair, the segment is passively ranged into flexion and active movement is administered against resistance into extension. The situation is reversed in an extensor repair</a:t>
            </a:r>
            <a:endParaRPr lang="cs-CZ" baseline="-25000" dirty="0" smtClean="0"/>
          </a:p>
          <a:p>
            <a:r>
              <a:rPr lang="en-US" baseline="-25000" dirty="0" smtClean="0"/>
              <a:t>Passive mobilization of the affected segment by continuous passive motion</a:t>
            </a:r>
            <a:endParaRPr lang="cs-CZ" baseline="-25000" dirty="0" smtClean="0"/>
          </a:p>
          <a:p>
            <a:r>
              <a:rPr lang="en-US" baseline="-25000" dirty="0" smtClean="0"/>
              <a:t>Tendon healing time is 4-6 weeks and the tendon can be gradually loaded after this time period. The</a:t>
            </a:r>
            <a:r>
              <a:rPr lang="cs-CZ" baseline="-25000" dirty="0" smtClean="0"/>
              <a:t> </a:t>
            </a:r>
            <a:r>
              <a:rPr lang="en-US" baseline="-25000" dirty="0" smtClean="0"/>
              <a:t>exercises are performed analytically based on Kenny or by using PN</a:t>
            </a:r>
            <a:r>
              <a:rPr lang="cs-CZ" baseline="-25000" dirty="0" smtClean="0"/>
              <a:t>F</a:t>
            </a:r>
          </a:p>
          <a:p>
            <a:r>
              <a:rPr lang="cs-CZ" baseline="-25000" dirty="0" smtClean="0"/>
              <a:t>New</a:t>
            </a:r>
            <a:r>
              <a:rPr lang="en-US" baseline="-25000" dirty="0" smtClean="0"/>
              <a:t> rehabilitation approaches, the pyramidal </a:t>
            </a:r>
            <a:r>
              <a:rPr lang="en-US" baseline="-25000" dirty="0" err="1" smtClean="0"/>
              <a:t>syst</a:t>
            </a:r>
            <a:r>
              <a:rPr lang="cs-CZ" baseline="-25000" dirty="0" smtClean="0"/>
              <a:t>e</a:t>
            </a:r>
            <a:r>
              <a:rPr lang="en-US" baseline="-25000" dirty="0" smtClean="0"/>
              <a:t>m of loading has been beneficial, which is u</a:t>
            </a:r>
            <a:r>
              <a:rPr lang="cs-CZ" baseline="-25000" dirty="0" smtClean="0"/>
              <a:t>s</a:t>
            </a:r>
            <a:r>
              <a:rPr lang="en-US" baseline="-25000" dirty="0" err="1" smtClean="0"/>
              <a:t>ed</a:t>
            </a:r>
            <a:r>
              <a:rPr lang="en-US" baseline="-25000" dirty="0" smtClean="0"/>
              <a:t> strictly during rehabilitation of finger flexors. It is a graduated </a:t>
            </a:r>
            <a:r>
              <a:rPr lang="en-US" baseline="-25000" dirty="0" err="1" smtClean="0"/>
              <a:t>syst</a:t>
            </a:r>
            <a:r>
              <a:rPr lang="cs-CZ" baseline="-25000" dirty="0" smtClean="0"/>
              <a:t>e</a:t>
            </a:r>
            <a:r>
              <a:rPr lang="en-US" baseline="-25000" dirty="0" smtClean="0"/>
              <a:t>m of exercises comprised of several steps that vary in difficulty</a:t>
            </a:r>
            <a:endParaRPr lang="cs-CZ" baseline="-25000" dirty="0" smtClean="0"/>
          </a:p>
          <a:p>
            <a:r>
              <a:rPr lang="cs-CZ" baseline="-25000" dirty="0" err="1" smtClean="0"/>
              <a:t>Modalities</a:t>
            </a:r>
            <a:r>
              <a:rPr lang="cs-CZ" baseline="-25000" dirty="0" smtClean="0"/>
              <a:t> </a:t>
            </a:r>
            <a:r>
              <a:rPr lang="cs-CZ" baseline="-25000" dirty="0" err="1" smtClean="0"/>
              <a:t>include</a:t>
            </a:r>
            <a:r>
              <a:rPr lang="cs-CZ" baseline="-25000" dirty="0" smtClean="0"/>
              <a:t> </a:t>
            </a:r>
            <a:r>
              <a:rPr lang="cs-CZ" baseline="-25000" dirty="0" err="1" smtClean="0"/>
              <a:t>anti</a:t>
            </a:r>
            <a:r>
              <a:rPr lang="cs-CZ" baseline="-25000" dirty="0" smtClean="0"/>
              <a:t>-</a:t>
            </a:r>
            <a:r>
              <a:rPr lang="cs-CZ" baseline="-25000" dirty="0" err="1" smtClean="0"/>
              <a:t>inflammatory</a:t>
            </a:r>
            <a:r>
              <a:rPr lang="cs-CZ" baseline="-25000" dirty="0" smtClean="0"/>
              <a:t> </a:t>
            </a:r>
            <a:r>
              <a:rPr lang="cs-CZ" baseline="-25000" dirty="0" err="1" smtClean="0"/>
              <a:t>therapy</a:t>
            </a:r>
            <a:r>
              <a:rPr lang="cs-CZ" baseline="-25000" dirty="0" smtClean="0"/>
              <a:t> </a:t>
            </a:r>
            <a:r>
              <a:rPr lang="cs-CZ" baseline="-25000" dirty="0" err="1" smtClean="0"/>
              <a:t>ultrasound</a:t>
            </a:r>
            <a:r>
              <a:rPr lang="cs-CZ" baseline="-25000" dirty="0" smtClean="0"/>
              <a:t>, </a:t>
            </a:r>
            <a:r>
              <a:rPr lang="cs-CZ" baseline="-25000" dirty="0" err="1" smtClean="0"/>
              <a:t>lymphatic</a:t>
            </a:r>
            <a:r>
              <a:rPr lang="cs-CZ" baseline="-25000" dirty="0" smtClean="0"/>
              <a:t> </a:t>
            </a:r>
            <a:r>
              <a:rPr lang="cs-CZ" baseline="-25000" dirty="0" err="1" smtClean="0"/>
              <a:t>drainage</a:t>
            </a:r>
            <a:r>
              <a:rPr lang="cs-CZ" baseline="-25000" dirty="0" smtClean="0"/>
              <a:t> </a:t>
            </a:r>
            <a:r>
              <a:rPr lang="cs-CZ" baseline="-25000" dirty="0" err="1" smtClean="0"/>
              <a:t>and</a:t>
            </a:r>
            <a:r>
              <a:rPr lang="cs-CZ" baseline="-25000" dirty="0" smtClean="0"/>
              <a:t> </a:t>
            </a:r>
            <a:r>
              <a:rPr lang="cs-CZ" baseline="-25000" dirty="0" err="1" smtClean="0"/>
              <a:t>hydrotherapy</a:t>
            </a:r>
            <a:r>
              <a:rPr lang="cs-CZ" baseline="-25000" dirty="0" smtClean="0"/>
              <a:t> </a:t>
            </a:r>
            <a:r>
              <a:rPr lang="cs-CZ" baseline="-25000" dirty="0" err="1" smtClean="0"/>
              <a:t>including</a:t>
            </a:r>
            <a:r>
              <a:rPr lang="cs-CZ" baseline="-25000" dirty="0" smtClean="0"/>
              <a:t> </a:t>
            </a:r>
            <a:r>
              <a:rPr lang="cs-CZ" baseline="-25000" dirty="0" err="1" smtClean="0"/>
              <a:t>whirlpool</a:t>
            </a:r>
            <a:endParaRPr lang="cs-CZ" baseline="-25000" dirty="0" smtClean="0"/>
          </a:p>
          <a:p>
            <a:r>
              <a:rPr lang="cs-CZ" baseline="-25000" dirty="0" err="1" smtClean="0"/>
              <a:t>Occupational</a:t>
            </a:r>
            <a:r>
              <a:rPr lang="cs-CZ" baseline="-25000" dirty="0" smtClean="0"/>
              <a:t> </a:t>
            </a:r>
            <a:r>
              <a:rPr lang="cs-CZ" baseline="-25000" dirty="0" err="1" smtClean="0"/>
              <a:t>therapy</a:t>
            </a:r>
            <a:r>
              <a:rPr lang="cs-CZ" baseline="-25000" dirty="0" smtClean="0"/>
              <a:t>, </a:t>
            </a:r>
            <a:r>
              <a:rPr lang="cs-CZ" baseline="-25000" dirty="0" err="1" smtClean="0"/>
              <a:t>especially</a:t>
            </a:r>
            <a:r>
              <a:rPr lang="cs-CZ" baseline="-25000" dirty="0" smtClean="0"/>
              <a:t> </a:t>
            </a:r>
            <a:r>
              <a:rPr lang="cs-CZ" baseline="-25000" dirty="0" err="1" smtClean="0"/>
              <a:t>addressing</a:t>
            </a:r>
            <a:r>
              <a:rPr lang="cs-CZ" baseline="-25000" dirty="0" smtClean="0"/>
              <a:t> fine motor </a:t>
            </a:r>
            <a:r>
              <a:rPr lang="cs-CZ" baseline="-25000" dirty="0" err="1" smtClean="0"/>
              <a:t>skills</a:t>
            </a:r>
            <a:r>
              <a:rPr lang="cs-CZ" baseline="-25000" dirty="0" smtClean="0"/>
              <a:t> </a:t>
            </a:r>
            <a:r>
              <a:rPr lang="cs-CZ" baseline="-25000" dirty="0" err="1" smtClean="0"/>
              <a:t>and</a:t>
            </a:r>
            <a:r>
              <a:rPr lang="cs-CZ" baseline="-25000" dirty="0" smtClean="0"/>
              <a:t> </a:t>
            </a:r>
            <a:r>
              <a:rPr lang="cs-CZ" baseline="-25000" dirty="0" err="1" smtClean="0"/>
              <a:t>grasping</a:t>
            </a:r>
            <a:endParaRPr lang="cs-CZ" dirty="0" smtClean="0"/>
          </a:p>
          <a:p>
            <a:endParaRPr lang="en-US" dirty="0" smtClean="0"/>
          </a:p>
          <a:p>
            <a:endParaRPr lang="cs-C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1027" name="Picture 3"/>
          <p:cNvPicPr>
            <a:picLocks noChangeAspect="1" noChangeArrowheads="1"/>
          </p:cNvPicPr>
          <p:nvPr/>
        </p:nvPicPr>
        <p:blipFill>
          <a:blip r:embed="rId2" cstate="print"/>
          <a:srcRect/>
          <a:stretch>
            <a:fillRect/>
          </a:stretch>
        </p:blipFill>
        <p:spPr bwMode="auto">
          <a:xfrm>
            <a:off x="0" y="-3582"/>
            <a:ext cx="9139226" cy="68615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2050" name="Picture 2"/>
          <p:cNvPicPr>
            <a:picLocks noChangeAspect="1" noChangeArrowheads="1"/>
          </p:cNvPicPr>
          <p:nvPr/>
        </p:nvPicPr>
        <p:blipFill>
          <a:blip r:embed="rId2" cstate="print"/>
          <a:srcRect/>
          <a:stretch>
            <a:fillRect/>
          </a:stretch>
        </p:blipFill>
        <p:spPr bwMode="auto">
          <a:xfrm>
            <a:off x="0" y="-3581"/>
            <a:ext cx="9143999" cy="68651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3074" name="Picture 2"/>
          <p:cNvPicPr>
            <a:picLocks noChangeAspect="1" noChangeArrowheads="1"/>
          </p:cNvPicPr>
          <p:nvPr/>
        </p:nvPicPr>
        <p:blipFill>
          <a:blip r:embed="rId2" cstate="print"/>
          <a:srcRect/>
          <a:stretch>
            <a:fillRect/>
          </a:stretch>
        </p:blipFill>
        <p:spPr bwMode="auto">
          <a:xfrm>
            <a:off x="0" y="-3583"/>
            <a:ext cx="9139227" cy="68615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k">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o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588</TotalTime>
  <Words>2444</Words>
  <Application>Microsoft Office PowerPoint</Application>
  <PresentationFormat>Předvádění na obrazovce (4:3)</PresentationFormat>
  <Paragraphs>171</Paragraphs>
  <Slides>45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45</vt:i4>
      </vt:variant>
    </vt:vector>
  </HeadingPairs>
  <TitlesOfParts>
    <vt:vector size="49" baseType="lpstr">
      <vt:lpstr>Calibri</vt:lpstr>
      <vt:lpstr>Constantia</vt:lpstr>
      <vt:lpstr>Wingdings 2</vt:lpstr>
      <vt:lpstr>Tok</vt:lpstr>
      <vt:lpstr>Rehabilitation after Wrist and Hand Injuries</vt:lpstr>
      <vt:lpstr>Traumatic Lesions</vt:lpstr>
      <vt:lpstr>Soft Tissues Injuries</vt:lpstr>
      <vt:lpstr>Prezentace aplikace PowerPoint</vt:lpstr>
      <vt:lpstr>Prezentace aplikace PowerPoint</vt:lpstr>
      <vt:lpstr>Rehabilitation in Tendon Injuries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Fractures</vt:lpstr>
      <vt:lpstr>Prezentace aplikace PowerPoint</vt:lpstr>
      <vt:lpstr>Prezentace aplikace PowerPoint</vt:lpstr>
      <vt:lpstr>Prezentace aplikace PowerPoint</vt:lpstr>
      <vt:lpstr>Rehabilitation in Dislocations and Fractures </vt:lpstr>
      <vt:lpstr>Immobilization Phase</vt:lpstr>
      <vt:lpstr>Rehabilitative Phase to Restore ROM</vt:lpstr>
      <vt:lpstr>   Grasp Patterns</vt:lpstr>
      <vt:lpstr>    Grasps</vt:lpstr>
      <vt:lpstr>Prezentace aplikace PowerPoint</vt:lpstr>
      <vt:lpstr>Complex Regional Pain Syndrome (CRPS)</vt:lpstr>
      <vt:lpstr>Types of CRPS</vt:lpstr>
      <vt:lpstr>Prezentace aplikace PowerPoint</vt:lpstr>
      <vt:lpstr>Etiology and Pathophysiology of CRPS</vt:lpstr>
      <vt:lpstr>Clinical Presentation of CRPS</vt:lpstr>
      <vt:lpstr>Clinical Presentation of CRPS</vt:lpstr>
      <vt:lpstr>Prezentace aplikace PowerPoint</vt:lpstr>
      <vt:lpstr>Prezentace aplikace PowerPoint</vt:lpstr>
      <vt:lpstr>Stages of CRPS</vt:lpstr>
      <vt:lpstr>Prezentace aplikace PowerPoint</vt:lpstr>
      <vt:lpstr>Prezentace aplikace PowerPoint</vt:lpstr>
      <vt:lpstr>Treatment</vt:lpstr>
      <vt:lpstr>Rehabilitation</vt:lpstr>
      <vt:lpstr>Rehabilitation</vt:lpstr>
      <vt:lpstr>Rehabilitation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Rehabilitation after Wrist and Hand Injuries</dc:title>
  <dc:creator>AS</dc:creator>
  <cp:lastModifiedBy>Alena Sedláková</cp:lastModifiedBy>
  <cp:revision>22</cp:revision>
  <dcterms:created xsi:type="dcterms:W3CDTF">2016-05-14T15:55:32Z</dcterms:created>
  <dcterms:modified xsi:type="dcterms:W3CDTF">2016-05-19T10:28:23Z</dcterms:modified>
</cp:coreProperties>
</file>