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316" r:id="rId4"/>
    <p:sldId id="317" r:id="rId5"/>
    <p:sldId id="318" r:id="rId6"/>
    <p:sldId id="260" r:id="rId7"/>
    <p:sldId id="257" r:id="rId8"/>
    <p:sldId id="319" r:id="rId9"/>
    <p:sldId id="320" r:id="rId10"/>
    <p:sldId id="261" r:id="rId11"/>
    <p:sldId id="262" r:id="rId12"/>
    <p:sldId id="279" r:id="rId13"/>
    <p:sldId id="263" r:id="rId14"/>
    <p:sldId id="321" r:id="rId15"/>
    <p:sldId id="322" r:id="rId16"/>
    <p:sldId id="264" r:id="rId17"/>
    <p:sldId id="265" r:id="rId18"/>
    <p:sldId id="323" r:id="rId19"/>
    <p:sldId id="283" r:id="rId20"/>
    <p:sldId id="288" r:id="rId21"/>
    <p:sldId id="285" r:id="rId22"/>
    <p:sldId id="324" r:id="rId23"/>
    <p:sldId id="325" r:id="rId24"/>
    <p:sldId id="326" r:id="rId25"/>
    <p:sldId id="28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287" r:id="rId36"/>
    <p:sldId id="336" r:id="rId37"/>
    <p:sldId id="337" r:id="rId38"/>
    <p:sldId id="338" r:id="rId39"/>
    <p:sldId id="352" r:id="rId40"/>
    <p:sldId id="295" r:id="rId41"/>
    <p:sldId id="299" r:id="rId42"/>
    <p:sldId id="300" r:id="rId43"/>
    <p:sldId id="301" r:id="rId44"/>
    <p:sldId id="339" r:id="rId45"/>
    <p:sldId id="357" r:id="rId46"/>
    <p:sldId id="358" r:id="rId47"/>
    <p:sldId id="353" r:id="rId48"/>
    <p:sldId id="354" r:id="rId49"/>
    <p:sldId id="302" r:id="rId50"/>
    <p:sldId id="303" r:id="rId51"/>
    <p:sldId id="340" r:id="rId52"/>
    <p:sldId id="305" r:id="rId53"/>
    <p:sldId id="308" r:id="rId54"/>
    <p:sldId id="343" r:id="rId55"/>
    <p:sldId id="309" r:id="rId56"/>
    <p:sldId id="355" r:id="rId57"/>
    <p:sldId id="356" r:id="rId58"/>
    <p:sldId id="341" r:id="rId59"/>
    <p:sldId id="342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11" r:id="rId68"/>
    <p:sldId id="312" r:id="rId69"/>
    <p:sldId id="313" r:id="rId70"/>
    <p:sldId id="344" r:id="rId71"/>
    <p:sldId id="267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Total</a:t>
            </a:r>
            <a:r>
              <a:rPr lang="cs-CZ" dirty="0" smtClean="0"/>
              <a:t> hip </a:t>
            </a:r>
            <a:r>
              <a:rPr lang="cs-CZ" dirty="0" err="1" smtClean="0"/>
              <a:t>replacement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MUDr. Jan </a:t>
            </a:r>
            <a:r>
              <a:rPr lang="cs-CZ" dirty="0" err="1" smtClean="0"/>
              <a:t>Emmer</a:t>
            </a:r>
            <a:r>
              <a:rPr lang="cs-CZ" dirty="0" smtClean="0"/>
              <a:t>, I. Ortopedická klinika FNUSA v </a:t>
            </a:r>
            <a:r>
              <a:rPr lang="cs-CZ" dirty="0" err="1" smtClean="0"/>
              <a:t>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22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9654" y="409256"/>
            <a:ext cx="9905998" cy="1478570"/>
          </a:xfrm>
        </p:spPr>
        <p:txBody>
          <a:bodyPr/>
          <a:lstStyle/>
          <a:p>
            <a:r>
              <a:rPr lang="cs-CZ" dirty="0" smtClean="0"/>
              <a:t>THR </a:t>
            </a:r>
            <a:r>
              <a:rPr lang="cs-CZ" dirty="0" err="1" smtClean="0"/>
              <a:t>indications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8"/>
            <a:ext cx="9905999" cy="3541714"/>
          </a:xfrm>
        </p:spPr>
        <p:txBody>
          <a:bodyPr/>
          <a:lstStyle/>
          <a:p>
            <a:r>
              <a:rPr lang="cs-CZ" dirty="0" err="1"/>
              <a:t>Painfull</a:t>
            </a:r>
            <a:r>
              <a:rPr lang="cs-CZ" dirty="0"/>
              <a:t> </a:t>
            </a:r>
            <a:r>
              <a:rPr lang="cs-CZ" dirty="0" smtClean="0"/>
              <a:t>hip joint  </a:t>
            </a:r>
            <a:r>
              <a:rPr lang="cs-CZ" dirty="0" err="1"/>
              <a:t>condition</a:t>
            </a:r>
            <a:r>
              <a:rPr lang="cs-CZ" dirty="0"/>
              <a:t> </a:t>
            </a:r>
          </a:p>
          <a:p>
            <a:r>
              <a:rPr lang="cs-CZ" dirty="0" err="1"/>
              <a:t>Poor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conservative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  <a:p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comfort</a:t>
            </a:r>
            <a:r>
              <a:rPr lang="cs-CZ" dirty="0"/>
              <a:t> </a:t>
            </a:r>
            <a:r>
              <a:rPr lang="cs-CZ" dirty="0" err="1"/>
              <a:t>deteriorated</a:t>
            </a:r>
            <a:endParaRPr lang="cs-CZ" dirty="0"/>
          </a:p>
          <a:p>
            <a:r>
              <a:rPr lang="cs-CZ" dirty="0" smtClean="0"/>
              <a:t>No </a:t>
            </a:r>
            <a:r>
              <a:rPr lang="cs-CZ" dirty="0" err="1"/>
              <a:t>salvage</a:t>
            </a:r>
            <a:r>
              <a:rPr lang="cs-CZ" dirty="0"/>
              <a:t> </a:t>
            </a:r>
            <a:r>
              <a:rPr lang="cs-CZ" dirty="0" err="1"/>
              <a:t>surgeries</a:t>
            </a:r>
            <a:r>
              <a:rPr lang="cs-CZ" dirty="0"/>
              <a:t> </a:t>
            </a:r>
            <a:r>
              <a:rPr lang="cs-CZ" dirty="0" err="1"/>
              <a:t>indicated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92" y="3105869"/>
            <a:ext cx="40481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THR </a:t>
            </a:r>
            <a:r>
              <a:rPr lang="cs-CZ" dirty="0" err="1"/>
              <a:t>indications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582635"/>
          </a:xfrm>
        </p:spPr>
        <p:txBody>
          <a:bodyPr>
            <a:normAutofit/>
          </a:bodyPr>
          <a:lstStyle/>
          <a:p>
            <a:r>
              <a:rPr lang="cs-CZ" dirty="0"/>
              <a:t>OA </a:t>
            </a:r>
            <a:r>
              <a:rPr lang="cs-CZ" dirty="0" err="1"/>
              <a:t>primary</a:t>
            </a:r>
            <a:endParaRPr lang="cs-CZ" dirty="0"/>
          </a:p>
          <a:p>
            <a:r>
              <a:rPr lang="cs-CZ" dirty="0"/>
              <a:t>OA </a:t>
            </a:r>
            <a:r>
              <a:rPr lang="cs-CZ" dirty="0" err="1"/>
              <a:t>secundary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err="1"/>
              <a:t>Psoriatic</a:t>
            </a:r>
            <a:r>
              <a:rPr lang="cs-CZ" dirty="0"/>
              <a:t> </a:t>
            </a:r>
            <a:r>
              <a:rPr lang="cs-CZ" dirty="0" err="1"/>
              <a:t>arthropathy</a:t>
            </a:r>
            <a:r>
              <a:rPr lang="cs-CZ" dirty="0"/>
              <a:t> </a:t>
            </a:r>
          </a:p>
          <a:p>
            <a:r>
              <a:rPr lang="cs-CZ" dirty="0" err="1"/>
              <a:t>Aseptic</a:t>
            </a:r>
            <a:r>
              <a:rPr lang="cs-CZ" dirty="0"/>
              <a:t> </a:t>
            </a:r>
            <a:r>
              <a:rPr lang="cs-CZ" dirty="0" err="1"/>
              <a:t>femoral</a:t>
            </a:r>
            <a:r>
              <a:rPr lang="cs-CZ" dirty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/>
              <a:t>necrosis</a:t>
            </a:r>
            <a:r>
              <a:rPr lang="cs-CZ" dirty="0"/>
              <a:t> </a:t>
            </a:r>
          </a:p>
          <a:p>
            <a:r>
              <a:rPr lang="cs-CZ" dirty="0" err="1" smtClean="0"/>
              <a:t>Rheumatoid</a:t>
            </a:r>
            <a:r>
              <a:rPr lang="cs-CZ" dirty="0" smtClean="0"/>
              <a:t> </a:t>
            </a:r>
            <a:r>
              <a:rPr lang="cs-CZ" dirty="0" err="1"/>
              <a:t>arthropathy</a:t>
            </a:r>
            <a:r>
              <a:rPr lang="cs-CZ" dirty="0"/>
              <a:t> </a:t>
            </a:r>
          </a:p>
          <a:p>
            <a:r>
              <a:rPr lang="cs-CZ" dirty="0" err="1"/>
              <a:t>Tumors</a:t>
            </a:r>
            <a:endParaRPr lang="cs-CZ" dirty="0"/>
          </a:p>
          <a:p>
            <a:r>
              <a:rPr lang="cs-CZ" dirty="0" err="1" smtClean="0"/>
              <a:t>Intracapsular</a:t>
            </a:r>
            <a:r>
              <a:rPr lang="cs-CZ" dirty="0" smtClean="0"/>
              <a:t> </a:t>
            </a:r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neck</a:t>
            </a:r>
            <a:r>
              <a:rPr lang="cs-CZ" dirty="0" smtClean="0"/>
              <a:t> </a:t>
            </a:r>
            <a:r>
              <a:rPr lang="cs-CZ" dirty="0" err="1" smtClean="0"/>
              <a:t>fracture</a:t>
            </a:r>
            <a:r>
              <a:rPr lang="cs-CZ" dirty="0" smtClean="0"/>
              <a:t>, no </a:t>
            </a:r>
            <a:r>
              <a:rPr lang="cs-CZ" dirty="0" err="1" smtClean="0"/>
              <a:t>indication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OS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conservative</a:t>
            </a:r>
            <a:r>
              <a:rPr lang="cs-CZ" dirty="0" smtClean="0"/>
              <a:t> </a:t>
            </a:r>
            <a:r>
              <a:rPr lang="cs-CZ" dirty="0" err="1" smtClean="0"/>
              <a:t>therapy</a:t>
            </a:r>
            <a:r>
              <a:rPr lang="cs-CZ" dirty="0" smtClean="0"/>
              <a:t> (</a:t>
            </a:r>
            <a:r>
              <a:rPr lang="cs-CZ" dirty="0" err="1" smtClean="0"/>
              <a:t>vital</a:t>
            </a:r>
            <a:r>
              <a:rPr lang="cs-CZ" dirty="0" smtClean="0"/>
              <a:t> </a:t>
            </a:r>
            <a:r>
              <a:rPr lang="cs-CZ" dirty="0" err="1" smtClean="0"/>
              <a:t>indication</a:t>
            </a:r>
            <a:r>
              <a:rPr lang="cs-CZ" dirty="0" smtClean="0"/>
              <a:t>!)</a:t>
            </a:r>
          </a:p>
          <a:p>
            <a:pPr algn="ctr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6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6523" y="382727"/>
            <a:ext cx="9905998" cy="1478570"/>
          </a:xfrm>
        </p:spPr>
        <p:txBody>
          <a:bodyPr/>
          <a:lstStyle/>
          <a:p>
            <a:r>
              <a:rPr lang="cs-CZ" dirty="0"/>
              <a:t>THR </a:t>
            </a:r>
            <a:r>
              <a:rPr lang="cs-CZ" dirty="0" err="1" smtClean="0"/>
              <a:t>contraindications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582635"/>
          </a:xfrm>
        </p:spPr>
        <p:txBody>
          <a:bodyPr>
            <a:normAutofit/>
          </a:bodyPr>
          <a:lstStyle/>
          <a:p>
            <a:r>
              <a:rPr lang="cs-CZ" dirty="0" err="1"/>
              <a:t>Poor</a:t>
            </a:r>
            <a:r>
              <a:rPr lang="cs-CZ" dirty="0"/>
              <a:t>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condition</a:t>
            </a:r>
            <a:r>
              <a:rPr lang="cs-CZ" dirty="0"/>
              <a:t>, </a:t>
            </a:r>
            <a:r>
              <a:rPr lang="cs-CZ" dirty="0" err="1"/>
              <a:t>poor</a:t>
            </a:r>
            <a:r>
              <a:rPr lang="cs-CZ" dirty="0"/>
              <a:t> </a:t>
            </a:r>
            <a:r>
              <a:rPr lang="cs-CZ" dirty="0" err="1"/>
              <a:t>physical</a:t>
            </a:r>
            <a:r>
              <a:rPr lang="cs-CZ" dirty="0"/>
              <a:t> status (ASA IV)</a:t>
            </a:r>
          </a:p>
          <a:p>
            <a:r>
              <a:rPr lang="cs-CZ" dirty="0" err="1"/>
              <a:t>Persistent</a:t>
            </a:r>
            <a:r>
              <a:rPr lang="cs-CZ" dirty="0"/>
              <a:t> </a:t>
            </a:r>
            <a:r>
              <a:rPr lang="cs-CZ" dirty="0" err="1"/>
              <a:t>infection</a:t>
            </a:r>
            <a:endParaRPr lang="cs-CZ" dirty="0"/>
          </a:p>
          <a:p>
            <a:r>
              <a:rPr lang="cs-CZ" dirty="0"/>
              <a:t>Severe </a:t>
            </a:r>
            <a:r>
              <a:rPr lang="cs-CZ" dirty="0" err="1"/>
              <a:t>comorbidity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poor</a:t>
            </a:r>
            <a:r>
              <a:rPr lang="cs-CZ" dirty="0"/>
              <a:t> </a:t>
            </a:r>
            <a:r>
              <a:rPr lang="cs-CZ" dirty="0" err="1"/>
              <a:t>prognosis</a:t>
            </a:r>
            <a:endParaRPr lang="cs-CZ" dirty="0"/>
          </a:p>
          <a:p>
            <a:r>
              <a:rPr lang="cs-CZ" dirty="0" err="1" smtClean="0"/>
              <a:t>Extreme</a:t>
            </a:r>
            <a:r>
              <a:rPr lang="cs-CZ" dirty="0" smtClean="0"/>
              <a:t> </a:t>
            </a:r>
            <a:r>
              <a:rPr lang="cs-CZ" dirty="0"/>
              <a:t>obesity</a:t>
            </a:r>
          </a:p>
          <a:p>
            <a:r>
              <a:rPr lang="cs-CZ" dirty="0" err="1"/>
              <a:t>Strong</a:t>
            </a:r>
            <a:r>
              <a:rPr lang="cs-CZ" dirty="0"/>
              <a:t> </a:t>
            </a:r>
            <a:r>
              <a:rPr lang="cs-CZ" dirty="0" err="1"/>
              <a:t>malcompliance</a:t>
            </a:r>
            <a:endParaRPr lang="cs-CZ" dirty="0"/>
          </a:p>
          <a:p>
            <a:endParaRPr lang="cs-CZ" dirty="0" smtClean="0"/>
          </a:p>
          <a:p>
            <a:pPr algn="ctr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54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THR </a:t>
            </a:r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options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Cemented</a:t>
            </a:r>
            <a:r>
              <a:rPr lang="cs-CZ" sz="2800" dirty="0" smtClean="0"/>
              <a:t>	</a:t>
            </a:r>
          </a:p>
          <a:p>
            <a:pPr lvl="1"/>
            <a:r>
              <a:rPr lang="cs-CZ" sz="2400" dirty="0" err="1" smtClean="0"/>
              <a:t>Both</a:t>
            </a:r>
            <a:r>
              <a:rPr lang="cs-CZ" sz="2400" dirty="0" smtClean="0"/>
              <a:t> </a:t>
            </a:r>
            <a:r>
              <a:rPr lang="cs-CZ" sz="2400" dirty="0" err="1" smtClean="0"/>
              <a:t>components</a:t>
            </a:r>
            <a:r>
              <a:rPr lang="cs-CZ" sz="2400" dirty="0" smtClean="0"/>
              <a:t> </a:t>
            </a:r>
            <a:r>
              <a:rPr lang="cs-CZ" sz="2400" dirty="0" err="1" smtClean="0"/>
              <a:t>fixed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bony cement	</a:t>
            </a:r>
          </a:p>
          <a:p>
            <a:pPr lvl="1"/>
            <a:r>
              <a:rPr lang="cs-CZ" sz="2400" dirty="0" err="1" smtClean="0"/>
              <a:t>Older</a:t>
            </a:r>
            <a:r>
              <a:rPr lang="cs-CZ" sz="2400" dirty="0" smtClean="0"/>
              <a:t> </a:t>
            </a:r>
            <a:r>
              <a:rPr lang="cs-CZ" sz="2400" dirty="0" err="1" smtClean="0"/>
              <a:t>patients</a:t>
            </a:r>
            <a:r>
              <a:rPr lang="cs-CZ" sz="2400" dirty="0" smtClean="0"/>
              <a:t> &gt; 70 </a:t>
            </a:r>
            <a:r>
              <a:rPr lang="cs-CZ" sz="2400" dirty="0" err="1" smtClean="0"/>
              <a:t>y.o</a:t>
            </a:r>
            <a:r>
              <a:rPr lang="cs-CZ" sz="2400" dirty="0" smtClean="0"/>
              <a:t>. </a:t>
            </a:r>
          </a:p>
          <a:p>
            <a:pPr lvl="1"/>
            <a:r>
              <a:rPr lang="cs-CZ" sz="2400" dirty="0" err="1" smtClean="0"/>
              <a:t>Poor</a:t>
            </a:r>
            <a:r>
              <a:rPr lang="cs-CZ" sz="2400" dirty="0" smtClean="0"/>
              <a:t> bone </a:t>
            </a:r>
            <a:r>
              <a:rPr lang="cs-CZ" sz="2400" dirty="0" err="1" smtClean="0"/>
              <a:t>quality</a:t>
            </a:r>
            <a:r>
              <a:rPr lang="cs-CZ" sz="2400" dirty="0" smtClean="0"/>
              <a:t> - </a:t>
            </a:r>
            <a:r>
              <a:rPr lang="cs-CZ" sz="2400" dirty="0" err="1" smtClean="0"/>
              <a:t>osteoporosis</a:t>
            </a:r>
            <a:endParaRPr lang="cs-CZ" sz="2400" dirty="0" smtClean="0"/>
          </a:p>
          <a:p>
            <a:pPr lvl="1"/>
            <a:r>
              <a:rPr lang="cs-CZ" sz="2400" dirty="0" err="1" smtClean="0"/>
              <a:t>Inferior</a:t>
            </a:r>
            <a:r>
              <a:rPr lang="cs-CZ" sz="2400" dirty="0" smtClean="0"/>
              <a:t> </a:t>
            </a:r>
            <a:r>
              <a:rPr lang="cs-CZ" sz="2400" dirty="0" err="1" smtClean="0"/>
              <a:t>implant</a:t>
            </a:r>
            <a:r>
              <a:rPr lang="cs-CZ" sz="2400" dirty="0" smtClean="0"/>
              <a:t> </a:t>
            </a:r>
            <a:r>
              <a:rPr lang="cs-CZ" sz="2400" dirty="0" err="1" smtClean="0"/>
              <a:t>survival</a:t>
            </a:r>
            <a:endParaRPr lang="cs-CZ" sz="2400" dirty="0" smtClean="0"/>
          </a:p>
          <a:p>
            <a:pPr lvl="1"/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cheepest</a:t>
            </a:r>
            <a:r>
              <a:rPr lang="cs-CZ" sz="2400" dirty="0" smtClean="0"/>
              <a:t> </a:t>
            </a:r>
            <a:r>
              <a:rPr lang="cs-CZ" sz="2400" dirty="0" err="1" smtClean="0"/>
              <a:t>option</a:t>
            </a:r>
            <a:endParaRPr lang="cs-CZ" sz="2400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05" y="3339867"/>
            <a:ext cx="2999238" cy="299923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06" y="860814"/>
            <a:ext cx="2326105" cy="23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THR </a:t>
            </a:r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options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sz="2800" dirty="0" smtClean="0"/>
              <a:t>Hybrid</a:t>
            </a:r>
            <a:r>
              <a:rPr lang="cs-CZ" dirty="0" smtClean="0"/>
              <a:t>	</a:t>
            </a:r>
          </a:p>
          <a:p>
            <a:pPr lvl="1"/>
            <a:r>
              <a:rPr lang="cs-CZ" sz="2400" dirty="0" err="1" smtClean="0"/>
              <a:t>One</a:t>
            </a:r>
            <a:r>
              <a:rPr lang="cs-CZ" sz="2400" dirty="0" smtClean="0"/>
              <a:t> </a:t>
            </a:r>
            <a:r>
              <a:rPr lang="cs-CZ" sz="2400" dirty="0" err="1" smtClean="0"/>
              <a:t>component</a:t>
            </a:r>
            <a:r>
              <a:rPr lang="cs-CZ" sz="2400" dirty="0" smtClean="0"/>
              <a:t> </a:t>
            </a:r>
            <a:r>
              <a:rPr lang="cs-CZ" sz="2400" dirty="0" err="1" smtClean="0"/>
              <a:t>fixed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bone cement (</a:t>
            </a:r>
            <a:r>
              <a:rPr lang="cs-CZ" sz="2400" dirty="0" err="1" smtClean="0"/>
              <a:t>femoral</a:t>
            </a:r>
            <a:r>
              <a:rPr lang="cs-CZ" sz="2400" dirty="0" smtClean="0"/>
              <a:t>)	</a:t>
            </a:r>
          </a:p>
          <a:p>
            <a:pPr lvl="1"/>
            <a:r>
              <a:rPr lang="cs-CZ" sz="2400" dirty="0" smtClean="0"/>
              <a:t>65-70 </a:t>
            </a:r>
            <a:r>
              <a:rPr lang="cs-CZ" sz="2400" dirty="0" err="1" smtClean="0"/>
              <a:t>y.o</a:t>
            </a:r>
            <a:r>
              <a:rPr lang="cs-CZ" sz="2400" dirty="0" smtClean="0"/>
              <a:t>.</a:t>
            </a:r>
          </a:p>
          <a:p>
            <a:pPr lvl="1"/>
            <a:r>
              <a:rPr lang="cs-CZ" sz="2400" dirty="0" err="1" smtClean="0"/>
              <a:t>Compromise</a:t>
            </a:r>
            <a:r>
              <a:rPr lang="cs-CZ" sz="2400" dirty="0" smtClean="0"/>
              <a:t> bone </a:t>
            </a:r>
            <a:r>
              <a:rPr lang="cs-CZ" sz="2400" dirty="0" err="1" smtClean="0"/>
              <a:t>quality</a:t>
            </a:r>
            <a:endParaRPr lang="cs-CZ" sz="2400" dirty="0" smtClean="0"/>
          </a:p>
          <a:p>
            <a:pPr lvl="1"/>
            <a:r>
              <a:rPr lang="cs-CZ" sz="2400" dirty="0" err="1" smtClean="0"/>
              <a:t>Better</a:t>
            </a:r>
            <a:r>
              <a:rPr lang="cs-CZ" sz="2400" dirty="0" smtClean="0"/>
              <a:t> </a:t>
            </a:r>
            <a:r>
              <a:rPr lang="cs-CZ" sz="2400" dirty="0" err="1" smtClean="0"/>
              <a:t>implant</a:t>
            </a:r>
            <a:r>
              <a:rPr lang="cs-CZ" sz="2400" dirty="0" smtClean="0"/>
              <a:t> </a:t>
            </a:r>
            <a:r>
              <a:rPr lang="cs-CZ" sz="2400" dirty="0" err="1" smtClean="0"/>
              <a:t>survival</a:t>
            </a:r>
            <a:endParaRPr lang="cs-CZ" sz="2400" dirty="0" smtClean="0"/>
          </a:p>
          <a:p>
            <a:pPr lvl="1"/>
            <a:r>
              <a:rPr lang="cs-CZ" sz="2400" dirty="0" err="1" smtClean="0"/>
              <a:t>Price</a:t>
            </a:r>
            <a:r>
              <a:rPr lang="cs-CZ" sz="2400" dirty="0" smtClean="0"/>
              <a:t>?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736" y="1004157"/>
            <a:ext cx="2335710" cy="23357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69" y="3275101"/>
            <a:ext cx="2999238" cy="29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2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THR </a:t>
            </a:r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options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Cementless</a:t>
            </a:r>
            <a:endParaRPr lang="cs-CZ" dirty="0" smtClean="0"/>
          </a:p>
          <a:p>
            <a:pPr lvl="1"/>
            <a:r>
              <a:rPr lang="cs-CZ" dirty="0" err="1" smtClean="0"/>
              <a:t>Both</a:t>
            </a:r>
            <a:r>
              <a:rPr lang="cs-CZ" dirty="0" smtClean="0"/>
              <a:t> </a:t>
            </a:r>
            <a:r>
              <a:rPr lang="cs-CZ" dirty="0" err="1" smtClean="0"/>
              <a:t>components</a:t>
            </a:r>
            <a:r>
              <a:rPr lang="cs-CZ" dirty="0" smtClean="0"/>
              <a:t> </a:t>
            </a:r>
            <a:r>
              <a:rPr lang="cs-CZ" dirty="0" err="1" smtClean="0"/>
              <a:t>fixed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no bone cement		</a:t>
            </a:r>
          </a:p>
          <a:p>
            <a:pPr lvl="1"/>
            <a:r>
              <a:rPr lang="cs-CZ" dirty="0"/>
              <a:t>&lt;</a:t>
            </a:r>
            <a:r>
              <a:rPr lang="cs-CZ" dirty="0" smtClean="0"/>
              <a:t>65 </a:t>
            </a:r>
            <a:r>
              <a:rPr lang="cs-CZ" dirty="0" err="1" smtClean="0"/>
              <a:t>y.o</a:t>
            </a:r>
            <a:r>
              <a:rPr lang="cs-CZ" dirty="0" smtClean="0"/>
              <a:t>.</a:t>
            </a:r>
          </a:p>
          <a:p>
            <a:pPr lvl="1"/>
            <a:r>
              <a:rPr lang="cs-CZ" dirty="0" err="1" smtClean="0"/>
              <a:t>Good</a:t>
            </a:r>
            <a:r>
              <a:rPr lang="cs-CZ" dirty="0" smtClean="0"/>
              <a:t> bone </a:t>
            </a:r>
            <a:r>
              <a:rPr lang="cs-CZ" dirty="0" err="1" smtClean="0"/>
              <a:t>quality</a:t>
            </a:r>
            <a:endParaRPr lang="cs-CZ" dirty="0" smtClean="0"/>
          </a:p>
          <a:p>
            <a:pPr lvl="1"/>
            <a:r>
              <a:rPr lang="cs-CZ" dirty="0" err="1" smtClean="0"/>
              <a:t>Contraindication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bone cement (</a:t>
            </a:r>
            <a:r>
              <a:rPr lang="cs-CZ" dirty="0" err="1" smtClean="0"/>
              <a:t>alergy</a:t>
            </a:r>
            <a:r>
              <a:rPr lang="cs-CZ" dirty="0" smtClean="0"/>
              <a:t>, </a:t>
            </a:r>
            <a:r>
              <a:rPr lang="cs-CZ" dirty="0" err="1" smtClean="0"/>
              <a:t>right</a:t>
            </a:r>
            <a:r>
              <a:rPr lang="cs-CZ" dirty="0" smtClean="0"/>
              <a:t> </a:t>
            </a:r>
            <a:r>
              <a:rPr lang="cs-CZ" dirty="0" err="1" smtClean="0"/>
              <a:t>ventricle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Best </a:t>
            </a:r>
            <a:r>
              <a:rPr lang="cs-CZ" dirty="0" err="1" smtClean="0"/>
              <a:t>implant</a:t>
            </a:r>
            <a:r>
              <a:rPr lang="cs-CZ" dirty="0" smtClean="0"/>
              <a:t> </a:t>
            </a:r>
            <a:r>
              <a:rPr lang="cs-CZ" dirty="0" err="1" smtClean="0"/>
              <a:t>survival</a:t>
            </a:r>
            <a:endParaRPr lang="cs-CZ" dirty="0" smtClean="0"/>
          </a:p>
          <a:p>
            <a:pPr lvl="1"/>
            <a:r>
              <a:rPr lang="cs-CZ" dirty="0" err="1" smtClean="0"/>
              <a:t>The</a:t>
            </a:r>
            <a:r>
              <a:rPr lang="cs-CZ" dirty="0" smtClean="0"/>
              <a:t> most </a:t>
            </a:r>
            <a:r>
              <a:rPr lang="cs-CZ" dirty="0" err="1" smtClean="0"/>
              <a:t>exepensive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03" y="3451590"/>
            <a:ext cx="2999238" cy="29992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005" y="618518"/>
            <a:ext cx="3130103" cy="313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Hip </a:t>
            </a:r>
            <a:r>
              <a:rPr lang="cs-CZ" dirty="0" err="1" smtClean="0"/>
              <a:t>replacement</a:t>
            </a:r>
            <a:r>
              <a:rPr lang="cs-CZ" dirty="0" smtClean="0"/>
              <a:t> </a:t>
            </a:r>
            <a:r>
              <a:rPr lang="cs-CZ" dirty="0" err="1" smtClean="0"/>
              <a:t>range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0257" y="2516905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Cervicocapital</a:t>
            </a:r>
            <a:r>
              <a:rPr lang="cs-CZ" dirty="0" smtClean="0"/>
              <a:t> </a:t>
            </a:r>
            <a:r>
              <a:rPr lang="cs-CZ" dirty="0" err="1" smtClean="0"/>
              <a:t>replacement</a:t>
            </a:r>
            <a:endParaRPr lang="cs-CZ" dirty="0" smtClean="0"/>
          </a:p>
          <a:p>
            <a:pPr lvl="1"/>
            <a:r>
              <a:rPr lang="cs-CZ" dirty="0" smtClean="0"/>
              <a:t>Not </a:t>
            </a:r>
            <a:r>
              <a:rPr lang="cs-CZ" dirty="0" err="1" smtClean="0"/>
              <a:t>frequently</a:t>
            </a:r>
            <a:r>
              <a:rPr lang="cs-CZ" dirty="0" smtClean="0"/>
              <a:t> </a:t>
            </a:r>
            <a:r>
              <a:rPr lang="cs-CZ" dirty="0" err="1" smtClean="0"/>
              <a:t>nowdays</a:t>
            </a:r>
            <a:r>
              <a:rPr lang="cs-CZ" dirty="0" smtClean="0"/>
              <a:t>, </a:t>
            </a:r>
            <a:r>
              <a:rPr lang="cs-CZ" dirty="0" err="1" smtClean="0"/>
              <a:t>fracture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patient</a:t>
            </a:r>
            <a:r>
              <a:rPr lang="cs-CZ" dirty="0" smtClean="0"/>
              <a:t> </a:t>
            </a:r>
            <a:r>
              <a:rPr lang="cs-CZ" dirty="0" err="1" smtClean="0"/>
              <a:t>polymorbid</a:t>
            </a:r>
            <a:r>
              <a:rPr lang="cs-CZ" dirty="0" smtClean="0"/>
              <a:t> </a:t>
            </a:r>
          </a:p>
          <a:p>
            <a:pPr lvl="1"/>
            <a:r>
              <a:rPr lang="cs-CZ" dirty="0" err="1" smtClean="0"/>
              <a:t>Acetabular</a:t>
            </a:r>
            <a:r>
              <a:rPr lang="cs-CZ" dirty="0" smtClean="0"/>
              <a:t> </a:t>
            </a:r>
            <a:r>
              <a:rPr lang="cs-CZ" dirty="0" err="1" smtClean="0"/>
              <a:t>abrasion</a:t>
            </a:r>
            <a:endParaRPr lang="cs-CZ" dirty="0" smtClean="0"/>
          </a:p>
          <a:p>
            <a:pPr lvl="1"/>
            <a:r>
              <a:rPr lang="cs-CZ" dirty="0" err="1" smtClean="0"/>
              <a:t>Inferior</a:t>
            </a:r>
            <a:r>
              <a:rPr lang="cs-CZ" dirty="0" smtClean="0"/>
              <a:t> </a:t>
            </a:r>
            <a:r>
              <a:rPr lang="cs-CZ" dirty="0" err="1" smtClean="0"/>
              <a:t>results</a:t>
            </a:r>
            <a:endParaRPr lang="cs-CZ" dirty="0" smtClean="0"/>
          </a:p>
          <a:p>
            <a:r>
              <a:rPr lang="cs-CZ" dirty="0" err="1" smtClean="0"/>
              <a:t>Total</a:t>
            </a:r>
            <a:endParaRPr lang="cs-CZ" dirty="0" smtClean="0"/>
          </a:p>
          <a:p>
            <a:r>
              <a:rPr lang="cs-CZ" dirty="0" err="1" smtClean="0"/>
              <a:t>Methafyseal</a:t>
            </a:r>
            <a:r>
              <a:rPr lang="cs-CZ" dirty="0" smtClean="0"/>
              <a:t> </a:t>
            </a:r>
            <a:r>
              <a:rPr lang="cs-CZ" dirty="0" err="1"/>
              <a:t>c</a:t>
            </a:r>
            <a:r>
              <a:rPr lang="cs-CZ" dirty="0" err="1" smtClean="0"/>
              <a:t>onservative</a:t>
            </a:r>
            <a:r>
              <a:rPr lang="cs-CZ" dirty="0" smtClean="0"/>
              <a:t> </a:t>
            </a:r>
            <a:r>
              <a:rPr lang="cs-CZ" dirty="0" err="1" smtClean="0"/>
              <a:t>stems</a:t>
            </a:r>
            <a:r>
              <a:rPr lang="cs-CZ" dirty="0" smtClean="0"/>
              <a:t> - </a:t>
            </a:r>
            <a:r>
              <a:rPr lang="cs-CZ" dirty="0" err="1" smtClean="0"/>
              <a:t>why</a:t>
            </a:r>
            <a:r>
              <a:rPr lang="cs-CZ" dirty="0" smtClean="0"/>
              <a:t>?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3030" y="1232833"/>
            <a:ext cx="4146505" cy="27574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61" y="4836062"/>
            <a:ext cx="2143125" cy="17240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63" y="4313382"/>
            <a:ext cx="1393166" cy="22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Polyethylen</a:t>
            </a:r>
            <a:endParaRPr lang="cs-CZ" sz="2800" dirty="0" smtClean="0"/>
          </a:p>
          <a:p>
            <a:pPr lvl="1"/>
            <a:r>
              <a:rPr lang="cs-CZ" sz="2400" dirty="0" err="1" smtClean="0"/>
              <a:t>Longest</a:t>
            </a:r>
            <a:r>
              <a:rPr lang="cs-CZ" sz="2400" dirty="0" smtClean="0"/>
              <a:t> </a:t>
            </a:r>
            <a:r>
              <a:rPr lang="cs-CZ" sz="2400" dirty="0" err="1" smtClean="0"/>
              <a:t>used</a:t>
            </a:r>
            <a:r>
              <a:rPr lang="cs-CZ" sz="2400" dirty="0" smtClean="0"/>
              <a:t> </a:t>
            </a:r>
            <a:r>
              <a:rPr lang="cs-CZ" sz="2400" dirty="0" err="1" smtClean="0"/>
              <a:t>material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cup</a:t>
            </a:r>
          </a:p>
          <a:p>
            <a:pPr lvl="1"/>
            <a:r>
              <a:rPr lang="cs-CZ" sz="2400" dirty="0" err="1" smtClean="0"/>
              <a:t>Viscoelastic</a:t>
            </a:r>
            <a:endParaRPr lang="cs-CZ" sz="2400" dirty="0" smtClean="0"/>
          </a:p>
          <a:p>
            <a:pPr lvl="1"/>
            <a:r>
              <a:rPr lang="cs-CZ" sz="2400" dirty="0" err="1" smtClean="0"/>
              <a:t>Plastic</a:t>
            </a:r>
            <a:r>
              <a:rPr lang="cs-CZ" sz="2400" dirty="0" smtClean="0"/>
              <a:t> </a:t>
            </a:r>
            <a:r>
              <a:rPr lang="cs-CZ" sz="2400" dirty="0" err="1" smtClean="0"/>
              <a:t>deformation</a:t>
            </a:r>
            <a:r>
              <a:rPr lang="cs-CZ" sz="2400" dirty="0" smtClean="0"/>
              <a:t> (</a:t>
            </a:r>
            <a:r>
              <a:rPr lang="cs-CZ" sz="2400" dirty="0" err="1" smtClean="0"/>
              <a:t>cold</a:t>
            </a:r>
            <a:r>
              <a:rPr lang="cs-CZ" sz="2400" dirty="0" smtClean="0"/>
              <a:t> </a:t>
            </a:r>
            <a:r>
              <a:rPr lang="cs-CZ" sz="2400" dirty="0" err="1" smtClean="0"/>
              <a:t>flow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err="1" smtClean="0"/>
              <a:t>Higer</a:t>
            </a:r>
            <a:r>
              <a:rPr lang="cs-CZ" sz="2400" dirty="0" smtClean="0"/>
              <a:t> </a:t>
            </a:r>
            <a:r>
              <a:rPr lang="cs-CZ" sz="2400" dirty="0" err="1" smtClean="0"/>
              <a:t>wear</a:t>
            </a:r>
            <a:r>
              <a:rPr lang="cs-CZ" sz="2400" dirty="0" smtClean="0"/>
              <a:t> </a:t>
            </a:r>
            <a:r>
              <a:rPr lang="cs-CZ" sz="2400" dirty="0" err="1" smtClean="0"/>
              <a:t>rate</a:t>
            </a:r>
            <a:endParaRPr lang="cs-CZ" sz="2400" dirty="0" smtClean="0"/>
          </a:p>
          <a:p>
            <a:pPr lvl="1"/>
            <a:r>
              <a:rPr lang="cs-CZ" sz="2400" dirty="0" err="1" smtClean="0"/>
              <a:t>Oxidative</a:t>
            </a:r>
            <a:r>
              <a:rPr lang="cs-CZ" sz="2400" dirty="0" smtClean="0"/>
              <a:t> </a:t>
            </a:r>
            <a:r>
              <a:rPr lang="cs-CZ" sz="2400" dirty="0" err="1" smtClean="0"/>
              <a:t>degradation</a:t>
            </a:r>
            <a:endParaRPr lang="cs-CZ" sz="2400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56" y="1357803"/>
            <a:ext cx="2999238" cy="29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Polyethylen</a:t>
            </a:r>
            <a:endParaRPr lang="cs-CZ" dirty="0" smtClean="0"/>
          </a:p>
          <a:p>
            <a:pPr lvl="1"/>
            <a:r>
              <a:rPr lang="cs-CZ" sz="2200" dirty="0" smtClean="0"/>
              <a:t>UHLMWH - Ultra </a:t>
            </a:r>
            <a:r>
              <a:rPr lang="cs-CZ" sz="2200" dirty="0" err="1"/>
              <a:t>high</a:t>
            </a:r>
            <a:r>
              <a:rPr lang="cs-CZ" sz="2200" dirty="0"/>
              <a:t> </a:t>
            </a:r>
            <a:r>
              <a:rPr lang="cs-CZ" sz="2200" dirty="0" err="1"/>
              <a:t>molecular</a:t>
            </a:r>
            <a:r>
              <a:rPr lang="cs-CZ" sz="2200" dirty="0"/>
              <a:t> </a:t>
            </a:r>
            <a:r>
              <a:rPr lang="cs-CZ" sz="2200" dirty="0" err="1"/>
              <a:t>weight</a:t>
            </a:r>
            <a:r>
              <a:rPr lang="cs-CZ" sz="2200" dirty="0"/>
              <a:t> </a:t>
            </a:r>
            <a:r>
              <a:rPr lang="cs-CZ" sz="2200" dirty="0" err="1"/>
              <a:t>polyethylen</a:t>
            </a:r>
            <a:r>
              <a:rPr lang="cs-CZ" sz="2200" dirty="0"/>
              <a:t> </a:t>
            </a:r>
            <a:endParaRPr lang="cs-CZ" sz="2200" dirty="0" smtClean="0"/>
          </a:p>
          <a:p>
            <a:pPr lvl="1"/>
            <a:r>
              <a:rPr lang="cs-CZ" sz="2200" dirty="0" smtClean="0"/>
              <a:t>HXLPE – </a:t>
            </a:r>
            <a:r>
              <a:rPr lang="cs-CZ" sz="2200" dirty="0" err="1" smtClean="0"/>
              <a:t>cross</a:t>
            </a:r>
            <a:r>
              <a:rPr lang="cs-CZ" sz="2200" dirty="0" smtClean="0"/>
              <a:t> - </a:t>
            </a:r>
            <a:r>
              <a:rPr lang="cs-CZ" sz="2200" dirty="0" err="1" smtClean="0"/>
              <a:t>linked</a:t>
            </a:r>
            <a:endParaRPr lang="cs-CZ" sz="2200" dirty="0" smtClean="0"/>
          </a:p>
          <a:p>
            <a:pPr lvl="1"/>
            <a:r>
              <a:rPr lang="cs-CZ" sz="2200" dirty="0" err="1" smtClean="0"/>
              <a:t>Tocoperol</a:t>
            </a:r>
            <a:r>
              <a:rPr lang="cs-CZ" sz="2200" dirty="0" smtClean="0"/>
              <a:t> </a:t>
            </a:r>
            <a:r>
              <a:rPr lang="cs-CZ" sz="2200" dirty="0" err="1" smtClean="0"/>
              <a:t>doped</a:t>
            </a:r>
            <a:r>
              <a:rPr lang="cs-CZ" sz="2200" dirty="0" smtClean="0"/>
              <a:t> PE (vit E)</a:t>
            </a:r>
          </a:p>
          <a:p>
            <a:pPr lvl="1"/>
            <a:r>
              <a:rPr lang="cs-CZ" sz="2200" dirty="0" err="1" smtClean="0"/>
              <a:t>Aim</a:t>
            </a:r>
            <a:r>
              <a:rPr lang="cs-CZ" sz="2200" dirty="0" smtClean="0"/>
              <a:t>: </a:t>
            </a:r>
          </a:p>
          <a:p>
            <a:pPr lvl="2"/>
            <a:r>
              <a:rPr lang="cs-CZ" sz="2200" dirty="0" err="1" smtClean="0"/>
              <a:t>Wear</a:t>
            </a:r>
            <a:r>
              <a:rPr lang="cs-CZ" sz="2200" dirty="0" smtClean="0"/>
              <a:t> </a:t>
            </a:r>
            <a:r>
              <a:rPr lang="cs-CZ" sz="2200" dirty="0" err="1" smtClean="0"/>
              <a:t>reduction</a:t>
            </a:r>
            <a:endParaRPr lang="cs-CZ" sz="2200" dirty="0" smtClean="0"/>
          </a:p>
          <a:p>
            <a:pPr lvl="2"/>
            <a:r>
              <a:rPr lang="cs-CZ" sz="2200" dirty="0" err="1" smtClean="0"/>
              <a:t>Oxidative</a:t>
            </a:r>
            <a:r>
              <a:rPr lang="cs-CZ" sz="2200" dirty="0" smtClean="0"/>
              <a:t> </a:t>
            </a:r>
            <a:r>
              <a:rPr lang="cs-CZ" sz="2200" dirty="0" err="1" smtClean="0"/>
              <a:t>degradation</a:t>
            </a:r>
            <a:r>
              <a:rPr lang="cs-CZ" sz="2200" dirty="0" smtClean="0"/>
              <a:t> </a:t>
            </a:r>
            <a:r>
              <a:rPr lang="cs-CZ" sz="2200" dirty="0" err="1" smtClean="0"/>
              <a:t>reduction</a:t>
            </a:r>
            <a:endParaRPr lang="cs-CZ" sz="2200" dirty="0" smtClean="0"/>
          </a:p>
          <a:p>
            <a:pPr lvl="2"/>
            <a:r>
              <a:rPr lang="cs-CZ" sz="2200" dirty="0" err="1" smtClean="0"/>
              <a:t>Keeping</a:t>
            </a:r>
            <a:r>
              <a:rPr lang="cs-CZ" sz="2200" dirty="0" smtClean="0"/>
              <a:t> elasticity </a:t>
            </a:r>
            <a:r>
              <a:rPr lang="cs-CZ" sz="2200" dirty="0" err="1" smtClean="0"/>
              <a:t>modulus</a:t>
            </a:r>
            <a:endParaRPr lang="cs-CZ" sz="2200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59" y="959281"/>
            <a:ext cx="2999238" cy="29992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87" y="3971985"/>
            <a:ext cx="5844381" cy="20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4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sz="2800" dirty="0" err="1"/>
              <a:t>Femoral</a:t>
            </a:r>
            <a:r>
              <a:rPr lang="cs-CZ" sz="2800" dirty="0"/>
              <a:t> </a:t>
            </a:r>
            <a:r>
              <a:rPr lang="cs-CZ" sz="2800" dirty="0" err="1"/>
              <a:t>component</a:t>
            </a:r>
            <a:r>
              <a:rPr lang="cs-CZ" sz="2800" dirty="0"/>
              <a:t> - </a:t>
            </a:r>
            <a:r>
              <a:rPr lang="cs-CZ" sz="2800" dirty="0" err="1"/>
              <a:t>requirements</a:t>
            </a:r>
            <a:endParaRPr lang="cs-CZ" sz="2800" dirty="0"/>
          </a:p>
          <a:p>
            <a:pPr lvl="1"/>
            <a:r>
              <a:rPr lang="cs-CZ" sz="2400" dirty="0" err="1"/>
              <a:t>Biocompatibility</a:t>
            </a:r>
            <a:endParaRPr lang="cs-CZ" sz="2400" dirty="0"/>
          </a:p>
          <a:p>
            <a:pPr lvl="1"/>
            <a:r>
              <a:rPr lang="cs-CZ" sz="2400" dirty="0" err="1" smtClean="0"/>
              <a:t>Mechanical</a:t>
            </a:r>
            <a:r>
              <a:rPr lang="cs-CZ" sz="2400" dirty="0" smtClean="0"/>
              <a:t> </a:t>
            </a:r>
            <a:r>
              <a:rPr lang="cs-CZ" sz="2400" dirty="0" err="1"/>
              <a:t>strenght</a:t>
            </a:r>
            <a:endParaRPr lang="cs-CZ" sz="2400" dirty="0"/>
          </a:p>
          <a:p>
            <a:pPr lvl="1"/>
            <a:r>
              <a:rPr lang="cs-CZ" sz="2400" dirty="0" err="1"/>
              <a:t>Osteointegration</a:t>
            </a:r>
            <a:r>
              <a:rPr lang="cs-CZ" sz="2400" dirty="0"/>
              <a:t> (</a:t>
            </a:r>
            <a:r>
              <a:rPr lang="cs-CZ" sz="2400" dirty="0" err="1"/>
              <a:t>cementless</a:t>
            </a:r>
            <a:r>
              <a:rPr lang="cs-CZ" sz="2400" dirty="0"/>
              <a:t>  </a:t>
            </a:r>
            <a:r>
              <a:rPr lang="cs-CZ" sz="2400" dirty="0" err="1"/>
              <a:t>implants</a:t>
            </a:r>
            <a:r>
              <a:rPr lang="cs-CZ" sz="2400" dirty="0"/>
              <a:t>)</a:t>
            </a:r>
          </a:p>
          <a:p>
            <a:pPr lvl="1"/>
            <a:r>
              <a:rPr lang="cs-CZ" sz="2400" dirty="0" err="1"/>
              <a:t>Antialergic</a:t>
            </a:r>
            <a:r>
              <a:rPr lang="cs-CZ" sz="2400" dirty="0"/>
              <a:t> </a:t>
            </a:r>
            <a:r>
              <a:rPr lang="cs-CZ" sz="2400" dirty="0" err="1"/>
              <a:t>implants</a:t>
            </a:r>
            <a:r>
              <a:rPr lang="cs-CZ" sz="2400" dirty="0"/>
              <a:t> (</a:t>
            </a:r>
            <a:r>
              <a:rPr lang="cs-CZ" sz="2400" dirty="0" err="1"/>
              <a:t>if</a:t>
            </a:r>
            <a:r>
              <a:rPr lang="cs-CZ" sz="2400" dirty="0"/>
              <a:t> metal </a:t>
            </a:r>
            <a:r>
              <a:rPr lang="cs-CZ" sz="2400" dirty="0" err="1"/>
              <a:t>allergy</a:t>
            </a:r>
            <a:r>
              <a:rPr lang="cs-CZ" sz="2400" dirty="0"/>
              <a:t> </a:t>
            </a:r>
            <a:r>
              <a:rPr lang="cs-CZ" sz="2400" dirty="0" err="1"/>
              <a:t>presented</a:t>
            </a:r>
            <a:r>
              <a:rPr lang="cs-CZ" sz="2400" dirty="0"/>
              <a:t>)</a:t>
            </a:r>
          </a:p>
          <a:p>
            <a:pPr lvl="1"/>
            <a:r>
              <a:rPr lang="cs-CZ" sz="2400" dirty="0" err="1"/>
              <a:t>Future</a:t>
            </a:r>
            <a:r>
              <a:rPr lang="cs-CZ" sz="2400" dirty="0"/>
              <a:t>? </a:t>
            </a:r>
            <a:r>
              <a:rPr lang="cs-CZ" sz="2400" dirty="0" err="1"/>
              <a:t>Biofilm</a:t>
            </a:r>
            <a:r>
              <a:rPr lang="cs-CZ" sz="2400" dirty="0"/>
              <a:t> </a:t>
            </a:r>
            <a:r>
              <a:rPr lang="cs-CZ" sz="2400" dirty="0" err="1"/>
              <a:t>resistance</a:t>
            </a:r>
            <a:endParaRPr lang="cs-CZ" sz="2400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Luha Exete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327" y="1268652"/>
            <a:ext cx="205105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6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err="1" smtClean="0"/>
              <a:t>History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6" y="1785668"/>
            <a:ext cx="10998679" cy="485667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1891 Profesor </a:t>
            </a:r>
            <a:r>
              <a:rPr lang="cs-CZ" dirty="0" err="1"/>
              <a:t>Themistocles</a:t>
            </a:r>
            <a:r>
              <a:rPr lang="cs-CZ" dirty="0"/>
              <a:t> </a:t>
            </a:r>
            <a:r>
              <a:rPr lang="cs-CZ" dirty="0" err="1" smtClean="0"/>
              <a:t>Glück</a:t>
            </a:r>
            <a:r>
              <a:rPr lang="cs-CZ" dirty="0" smtClean="0"/>
              <a:t> (</a:t>
            </a:r>
            <a:r>
              <a:rPr lang="cs-CZ" dirty="0" err="1" smtClean="0"/>
              <a:t>Germany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replacement</a:t>
            </a:r>
            <a:r>
              <a:rPr lang="cs-CZ" dirty="0" smtClean="0"/>
              <a:t> made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ivory</a:t>
            </a:r>
            <a:r>
              <a:rPr lang="cs-CZ" dirty="0" smtClean="0"/>
              <a:t> (post TBC)</a:t>
            </a:r>
          </a:p>
          <a:p>
            <a:r>
              <a:rPr lang="cs-CZ" dirty="0" err="1" smtClean="0"/>
              <a:t>Further</a:t>
            </a:r>
            <a:r>
              <a:rPr lang="cs-CZ" dirty="0" smtClean="0"/>
              <a:t> </a:t>
            </a:r>
            <a:r>
              <a:rPr lang="cs-CZ" dirty="0" err="1" smtClean="0"/>
              <a:t>attempts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interposition</a:t>
            </a:r>
            <a:r>
              <a:rPr lang="cs-CZ" dirty="0" smtClean="0"/>
              <a:t> </a:t>
            </a:r>
            <a:r>
              <a:rPr lang="cs-CZ" dirty="0" err="1" smtClean="0"/>
              <a:t>arthroplasy</a:t>
            </a:r>
            <a:r>
              <a:rPr lang="cs-CZ" dirty="0" smtClean="0"/>
              <a:t> (</a:t>
            </a:r>
            <a:r>
              <a:rPr lang="cs-CZ" dirty="0" err="1" smtClean="0"/>
              <a:t>fascia</a:t>
            </a:r>
            <a:r>
              <a:rPr lang="cs-CZ" dirty="0" smtClean="0"/>
              <a:t> lata, </a:t>
            </a:r>
            <a:r>
              <a:rPr lang="cs-CZ" dirty="0" err="1" smtClean="0"/>
              <a:t>xenogenic</a:t>
            </a:r>
            <a:r>
              <a:rPr lang="cs-CZ" dirty="0" smtClean="0"/>
              <a:t> </a:t>
            </a:r>
            <a:r>
              <a:rPr lang="cs-CZ" dirty="0" err="1" smtClean="0"/>
              <a:t>tissues</a:t>
            </a:r>
            <a:r>
              <a:rPr lang="cs-CZ" dirty="0" smtClean="0"/>
              <a:t>)</a:t>
            </a:r>
          </a:p>
          <a:p>
            <a:r>
              <a:rPr lang="cs-CZ" dirty="0" smtClean="0"/>
              <a:t>1925 </a:t>
            </a:r>
            <a:r>
              <a:rPr lang="cs-CZ" dirty="0"/>
              <a:t>Marius </a:t>
            </a:r>
            <a:r>
              <a:rPr lang="cs-CZ" dirty="0" smtClean="0"/>
              <a:t>Smith-</a:t>
            </a:r>
            <a:r>
              <a:rPr lang="cs-CZ" dirty="0" err="1" smtClean="0"/>
              <a:t>Petersen</a:t>
            </a:r>
            <a:r>
              <a:rPr lang="cs-CZ" dirty="0" smtClean="0"/>
              <a:t> – </a:t>
            </a:r>
            <a:r>
              <a:rPr lang="cs-CZ" dirty="0" err="1" smtClean="0"/>
              <a:t>glass</a:t>
            </a:r>
            <a:r>
              <a:rPr lang="cs-CZ" dirty="0" smtClean="0"/>
              <a:t>, </a:t>
            </a:r>
            <a:r>
              <a:rPr lang="cs-CZ" dirty="0" err="1" smtClean="0"/>
              <a:t>stainless</a:t>
            </a:r>
            <a:r>
              <a:rPr lang="cs-CZ" dirty="0" smtClean="0"/>
              <a:t> </a:t>
            </a:r>
            <a:r>
              <a:rPr lang="cs-CZ" dirty="0" err="1" smtClean="0"/>
              <a:t>steel</a:t>
            </a:r>
            <a:endParaRPr lang="cs-CZ" dirty="0" smtClean="0"/>
          </a:p>
          <a:p>
            <a:r>
              <a:rPr lang="cs-CZ" dirty="0" smtClean="0"/>
              <a:t>1953 </a:t>
            </a:r>
            <a:r>
              <a:rPr lang="cs-CZ" dirty="0"/>
              <a:t>George </a:t>
            </a:r>
            <a:r>
              <a:rPr lang="cs-CZ" dirty="0" err="1" smtClean="0"/>
              <a:t>McKee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Co-</a:t>
            </a:r>
            <a:r>
              <a:rPr lang="cs-CZ" dirty="0" err="1" smtClean="0"/>
              <a:t>Cr</a:t>
            </a:r>
            <a:r>
              <a:rPr lang="cs-CZ" dirty="0" smtClean="0"/>
              <a:t> </a:t>
            </a:r>
            <a:r>
              <a:rPr lang="cs-CZ" dirty="0" err="1" smtClean="0"/>
              <a:t>acetabular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 + </a:t>
            </a:r>
            <a:r>
              <a:rPr lang="cs-CZ" dirty="0" err="1" smtClean="0"/>
              <a:t>cemented</a:t>
            </a:r>
            <a:r>
              <a:rPr lang="cs-CZ" dirty="0" smtClean="0"/>
              <a:t> </a:t>
            </a:r>
            <a:r>
              <a:rPr lang="cs-CZ" dirty="0" err="1" smtClean="0"/>
              <a:t>Thompson´s</a:t>
            </a:r>
            <a:r>
              <a:rPr lang="cs-CZ" dirty="0" smtClean="0"/>
              <a:t> stem (</a:t>
            </a:r>
            <a:r>
              <a:rPr lang="cs-CZ" dirty="0" err="1" smtClean="0"/>
              <a:t>stainless</a:t>
            </a:r>
            <a:r>
              <a:rPr lang="cs-CZ" dirty="0" smtClean="0"/>
              <a:t> </a:t>
            </a:r>
            <a:r>
              <a:rPr lang="cs-CZ" dirty="0" err="1" smtClean="0"/>
              <a:t>steel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2232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4930" y="286146"/>
            <a:ext cx="9905998" cy="1478570"/>
          </a:xfrm>
        </p:spPr>
        <p:txBody>
          <a:bodyPr/>
          <a:lstStyle/>
          <a:p>
            <a:r>
              <a:rPr lang="cs-CZ" dirty="0" err="1" smtClean="0"/>
              <a:t>Materials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sz="2800" dirty="0" err="1"/>
              <a:t>Cementless</a:t>
            </a:r>
            <a:r>
              <a:rPr lang="cs-CZ" sz="2800" dirty="0"/>
              <a:t> </a:t>
            </a:r>
            <a:r>
              <a:rPr lang="cs-CZ" sz="2800" dirty="0" err="1"/>
              <a:t>implants</a:t>
            </a:r>
            <a:r>
              <a:rPr lang="cs-CZ" sz="2800" dirty="0"/>
              <a:t> </a:t>
            </a:r>
            <a:r>
              <a:rPr lang="cs-CZ" sz="2800" dirty="0" err="1"/>
              <a:t>requirements</a:t>
            </a:r>
            <a:r>
              <a:rPr lang="cs-CZ" sz="2800" dirty="0"/>
              <a:t> – bone </a:t>
            </a:r>
            <a:r>
              <a:rPr lang="cs-CZ" sz="2800" dirty="0" err="1"/>
              <a:t>adjacent</a:t>
            </a:r>
            <a:r>
              <a:rPr lang="cs-CZ" sz="2800" dirty="0"/>
              <a:t> </a:t>
            </a:r>
            <a:r>
              <a:rPr lang="cs-CZ" sz="2800" dirty="0" err="1"/>
              <a:t>surface</a:t>
            </a:r>
            <a:endParaRPr lang="cs-CZ" sz="2800" dirty="0"/>
          </a:p>
          <a:p>
            <a:pPr lvl="1"/>
            <a:r>
              <a:rPr lang="cs-CZ" sz="2400" dirty="0" err="1"/>
              <a:t>Trabecular</a:t>
            </a:r>
            <a:r>
              <a:rPr lang="cs-CZ" sz="2400" dirty="0"/>
              <a:t> titan</a:t>
            </a:r>
          </a:p>
          <a:p>
            <a:pPr lvl="1"/>
            <a:r>
              <a:rPr lang="cs-CZ" sz="2400" dirty="0" err="1"/>
              <a:t>Trabecular</a:t>
            </a:r>
            <a:r>
              <a:rPr lang="cs-CZ" sz="2400" dirty="0"/>
              <a:t> tantal</a:t>
            </a:r>
          </a:p>
          <a:p>
            <a:pPr lvl="1"/>
            <a:r>
              <a:rPr lang="cs-CZ" sz="2400" dirty="0" err="1" smtClean="0"/>
              <a:t>Hydroxyapatite</a:t>
            </a:r>
            <a:r>
              <a:rPr lang="cs-CZ" sz="2400" dirty="0" smtClean="0"/>
              <a:t> </a:t>
            </a:r>
            <a:r>
              <a:rPr lang="cs-CZ" sz="2400" dirty="0" err="1" smtClean="0"/>
              <a:t>surface</a:t>
            </a: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30" y="4294948"/>
            <a:ext cx="2466975" cy="18573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59" y="4294948"/>
            <a:ext cx="5255293" cy="176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r>
              <a:rPr lang="cs-CZ" dirty="0" smtClean="0"/>
              <a:t> – bone cement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altLang="cs-CZ" dirty="0" err="1" smtClean="0"/>
              <a:t>Poly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methyl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methacrylate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metylesther</a:t>
            </a:r>
            <a:r>
              <a:rPr lang="cs-CZ" altLang="cs-CZ" dirty="0"/>
              <a:t> </a:t>
            </a:r>
            <a:r>
              <a:rPr lang="cs-CZ" altLang="cs-CZ" dirty="0" err="1" smtClean="0"/>
              <a:t>metacrylic</a:t>
            </a:r>
            <a:r>
              <a:rPr lang="cs-CZ" altLang="cs-CZ" dirty="0" smtClean="0"/>
              <a:t> acid)</a:t>
            </a:r>
          </a:p>
          <a:p>
            <a:r>
              <a:rPr lang="cs-CZ" altLang="cs-CZ" dirty="0" err="1" smtClean="0"/>
              <a:t>Powder</a:t>
            </a:r>
            <a:r>
              <a:rPr lang="cs-CZ" altLang="cs-CZ" dirty="0" smtClean="0"/>
              <a:t> </a:t>
            </a:r>
            <a:r>
              <a:rPr lang="cs-CZ" altLang="cs-CZ" dirty="0"/>
              <a:t>polymer, </a:t>
            </a:r>
            <a:r>
              <a:rPr lang="cs-CZ" altLang="cs-CZ" dirty="0" err="1" smtClean="0"/>
              <a:t>liquid</a:t>
            </a:r>
            <a:r>
              <a:rPr lang="cs-CZ" altLang="cs-CZ" dirty="0" smtClean="0"/>
              <a:t> monomer</a:t>
            </a:r>
          </a:p>
          <a:p>
            <a:r>
              <a:rPr lang="cs-CZ" altLang="cs-CZ" dirty="0" err="1" smtClean="0"/>
              <a:t>Exotermic</a:t>
            </a:r>
            <a:r>
              <a:rPr lang="cs-CZ" altLang="cs-CZ" dirty="0" smtClean="0"/>
              <a:t> response</a:t>
            </a:r>
          </a:p>
          <a:p>
            <a:r>
              <a:rPr lang="cs-CZ" altLang="cs-CZ" dirty="0" err="1" smtClean="0"/>
              <a:t>Stabilisation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implant</a:t>
            </a:r>
            <a:r>
              <a:rPr lang="cs-CZ" altLang="cs-CZ" dirty="0" smtClean="0"/>
              <a:t> in 10 </a:t>
            </a:r>
            <a:r>
              <a:rPr lang="cs-CZ" altLang="cs-CZ" dirty="0" err="1" smtClean="0"/>
              <a:t>minutes</a:t>
            </a:r>
            <a:endParaRPr lang="cs-CZ" altLang="cs-CZ" dirty="0" smtClean="0"/>
          </a:p>
          <a:p>
            <a:r>
              <a:rPr lang="cs-CZ" altLang="cs-CZ" dirty="0" err="1" smtClean="0"/>
              <a:t>Cytotoxic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effect</a:t>
            </a:r>
            <a:endParaRPr lang="cs-CZ" altLang="cs-CZ" dirty="0" smtClean="0"/>
          </a:p>
          <a:p>
            <a:r>
              <a:rPr lang="cs-CZ" altLang="cs-CZ" dirty="0" smtClean="0"/>
              <a:t>Protein </a:t>
            </a:r>
            <a:r>
              <a:rPr lang="cs-CZ" altLang="cs-CZ" dirty="0" err="1" smtClean="0"/>
              <a:t>coagulation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termical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chemical</a:t>
            </a:r>
            <a:r>
              <a:rPr lang="cs-CZ" altLang="cs-CZ" dirty="0" smtClean="0"/>
              <a:t>)</a:t>
            </a:r>
          </a:p>
          <a:p>
            <a:r>
              <a:rPr lang="cs-CZ" altLang="cs-CZ" dirty="0" err="1" smtClean="0"/>
              <a:t>Microembolisation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 smtClean="0"/>
          </a:p>
          <a:p>
            <a:endParaRPr lang="cs-CZ" alt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Luha- cross sectio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63" y="3958519"/>
            <a:ext cx="32766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459" y="1609594"/>
            <a:ext cx="3077158" cy="204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Materials</a:t>
            </a:r>
            <a:r>
              <a:rPr lang="cs-CZ" dirty="0" smtClean="0"/>
              <a:t> – </a:t>
            </a:r>
            <a:r>
              <a:rPr lang="cs-CZ" dirty="0" err="1" smtClean="0"/>
              <a:t>ceramic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dirty="0" err="1" smtClean="0"/>
              <a:t>Pure</a:t>
            </a:r>
            <a:r>
              <a:rPr lang="cs-CZ" altLang="cs-CZ" dirty="0" smtClean="0"/>
              <a:t> aluminium oxide - AL</a:t>
            </a:r>
            <a:r>
              <a:rPr lang="cs-CZ" altLang="cs-CZ" baseline="-25000" dirty="0" smtClean="0"/>
              <a:t>2</a:t>
            </a:r>
            <a:r>
              <a:rPr lang="cs-CZ" altLang="cs-CZ" dirty="0" smtClean="0"/>
              <a:t>O</a:t>
            </a:r>
            <a:r>
              <a:rPr lang="cs-CZ" altLang="cs-CZ" baseline="-25000" dirty="0" smtClean="0"/>
              <a:t>3</a:t>
            </a:r>
            <a:r>
              <a:rPr lang="cs-CZ" altLang="cs-CZ" dirty="0" smtClean="0"/>
              <a:t> </a:t>
            </a:r>
            <a:r>
              <a:rPr lang="cs-CZ" altLang="cs-CZ" dirty="0"/>
              <a:t>- </a:t>
            </a:r>
            <a:r>
              <a:rPr lang="cs-CZ" altLang="cs-CZ" dirty="0" err="1" smtClean="0"/>
              <a:t>corundum</a:t>
            </a:r>
            <a:r>
              <a:rPr lang="cs-CZ" altLang="cs-CZ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ZrO</a:t>
            </a:r>
            <a:r>
              <a:rPr lang="cs-CZ" altLang="cs-CZ" baseline="-25000" dirty="0"/>
              <a:t>2 </a:t>
            </a:r>
            <a:r>
              <a:rPr lang="cs-CZ" altLang="cs-CZ" dirty="0"/>
              <a:t>– </a:t>
            </a:r>
            <a:r>
              <a:rPr lang="cs-CZ" altLang="cs-CZ" dirty="0" smtClean="0"/>
              <a:t>zirkonium oxide</a:t>
            </a:r>
          </a:p>
          <a:p>
            <a:pPr>
              <a:lnSpc>
                <a:spcPct val="80000"/>
              </a:lnSpc>
            </a:pPr>
            <a:r>
              <a:rPr lang="cs-CZ" altLang="cs-CZ" dirty="0" err="1" smtClean="0"/>
              <a:t>Extremely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smooth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surface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minimal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friction</a:t>
            </a:r>
            <a:r>
              <a:rPr lang="cs-CZ" altLang="cs-CZ" dirty="0" smtClean="0"/>
              <a:t> ratio</a:t>
            </a:r>
          </a:p>
          <a:p>
            <a:pPr>
              <a:lnSpc>
                <a:spcPct val="80000"/>
              </a:lnSpc>
            </a:pPr>
            <a:r>
              <a:rPr lang="cs-CZ" altLang="cs-CZ" dirty="0" err="1" smtClean="0"/>
              <a:t>An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order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magnitude </a:t>
            </a:r>
            <a:r>
              <a:rPr lang="cs-CZ" altLang="cs-CZ" dirty="0" err="1" smtClean="0"/>
              <a:t>smaller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wear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rate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comapare</a:t>
            </a:r>
            <a:r>
              <a:rPr lang="cs-CZ" altLang="cs-CZ" dirty="0" smtClean="0"/>
              <a:t> to metal</a:t>
            </a:r>
          </a:p>
          <a:p>
            <a:pPr>
              <a:lnSpc>
                <a:spcPct val="80000"/>
              </a:lnSpc>
            </a:pPr>
            <a:r>
              <a:rPr lang="cs-CZ" altLang="cs-CZ" dirty="0" err="1" smtClean="0"/>
              <a:t>Fragile</a:t>
            </a:r>
            <a:endParaRPr lang="cs-CZ" altLang="cs-CZ" dirty="0" smtClean="0"/>
          </a:p>
          <a:p>
            <a:pPr>
              <a:lnSpc>
                <a:spcPct val="80000"/>
              </a:lnSpc>
            </a:pPr>
            <a:r>
              <a:rPr lang="cs-CZ" altLang="cs-CZ" dirty="0" err="1" smtClean="0"/>
              <a:t>Expensive</a:t>
            </a:r>
            <a:endParaRPr lang="cs-CZ" altLang="cs-CZ" dirty="0" smtClean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endParaRPr lang="cs-CZ" altLang="cs-CZ" dirty="0"/>
          </a:p>
          <a:p>
            <a:endParaRPr lang="cs-CZ" altLang="cs-CZ" dirty="0" smtClean="0"/>
          </a:p>
          <a:p>
            <a:endParaRPr lang="cs-CZ" alt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82" y="3821502"/>
            <a:ext cx="6290295" cy="26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Materials</a:t>
            </a:r>
            <a:r>
              <a:rPr lang="cs-CZ" dirty="0"/>
              <a:t> – </a:t>
            </a:r>
            <a:r>
              <a:rPr lang="cs-CZ" dirty="0" err="1"/>
              <a:t>ceramic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800" dirty="0" err="1" smtClean="0"/>
              <a:t>Biolox</a:t>
            </a:r>
            <a:r>
              <a:rPr lang="cs-CZ" altLang="cs-CZ" sz="2800" dirty="0" smtClean="0"/>
              <a:t> forte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err="1" smtClean="0"/>
              <a:t>Pure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AL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O</a:t>
            </a:r>
            <a:r>
              <a:rPr lang="cs-CZ" altLang="cs-CZ" sz="2400" baseline="-25000" dirty="0"/>
              <a:t>3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(</a:t>
            </a:r>
            <a:r>
              <a:rPr lang="cs-CZ" altLang="cs-CZ" sz="2400" dirty="0" err="1" smtClean="0"/>
              <a:t>yellow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800" dirty="0" err="1" smtClean="0"/>
              <a:t>Biolox</a:t>
            </a:r>
            <a:r>
              <a:rPr lang="cs-CZ" altLang="cs-CZ" sz="2800" dirty="0" smtClean="0"/>
              <a:t> delta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err="1" smtClean="0"/>
              <a:t>Stronger</a:t>
            </a:r>
            <a:endParaRPr lang="cs-CZ" altLang="cs-CZ" sz="2400" dirty="0" smtClean="0"/>
          </a:p>
          <a:p>
            <a:pPr lvl="1">
              <a:lnSpc>
                <a:spcPct val="80000"/>
              </a:lnSpc>
            </a:pPr>
            <a:r>
              <a:rPr lang="cs-CZ" altLang="cs-CZ" sz="2400" dirty="0" err="1" smtClean="0"/>
              <a:t>Lower</a:t>
            </a:r>
            <a:r>
              <a:rPr lang="cs-CZ" altLang="cs-CZ" sz="2400" dirty="0" smtClean="0"/>
              <a:t> grain </a:t>
            </a:r>
            <a:r>
              <a:rPr lang="cs-CZ" altLang="cs-CZ" sz="2400" dirty="0" err="1" smtClean="0"/>
              <a:t>size</a:t>
            </a:r>
            <a:r>
              <a:rPr lang="cs-CZ" altLang="cs-CZ" sz="2400" dirty="0" smtClean="0"/>
              <a:t> – </a:t>
            </a:r>
            <a:r>
              <a:rPr lang="cs-CZ" altLang="cs-CZ" sz="2400" dirty="0" err="1" smtClean="0"/>
              <a:t>even</a:t>
            </a:r>
            <a:r>
              <a:rPr lang="cs-CZ" altLang="cs-CZ" sz="2400" dirty="0" smtClean="0"/>
              <a:t> more </a:t>
            </a:r>
            <a:r>
              <a:rPr lang="cs-CZ" altLang="cs-CZ" sz="2400" dirty="0" err="1" smtClean="0"/>
              <a:t>smooth</a:t>
            </a:r>
            <a:endParaRPr lang="cs-CZ" altLang="cs-CZ" sz="2400" dirty="0" smtClean="0"/>
          </a:p>
          <a:p>
            <a:pPr lvl="1">
              <a:lnSpc>
                <a:spcPct val="80000"/>
              </a:lnSpc>
            </a:pPr>
            <a:r>
              <a:rPr lang="cs-CZ" altLang="cs-CZ" sz="2400" dirty="0" smtClean="0"/>
              <a:t>More </a:t>
            </a:r>
            <a:r>
              <a:rPr lang="cs-CZ" altLang="cs-CZ" sz="2400" dirty="0" err="1" smtClean="0"/>
              <a:t>homogenic</a:t>
            </a:r>
            <a:endParaRPr lang="cs-CZ" altLang="cs-CZ" sz="2400" dirty="0" smtClean="0"/>
          </a:p>
          <a:p>
            <a:pPr lvl="1">
              <a:lnSpc>
                <a:spcPct val="80000"/>
              </a:lnSpc>
            </a:pPr>
            <a:r>
              <a:rPr lang="cs-CZ" altLang="cs-CZ" sz="2400" dirty="0"/>
              <a:t>P</a:t>
            </a:r>
            <a:r>
              <a:rPr lang="cs-CZ" altLang="cs-CZ" sz="2400" dirty="0" smtClean="0"/>
              <a:t>ink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/>
              <a:t>AL</a:t>
            </a:r>
            <a:r>
              <a:rPr lang="cs-CZ" altLang="cs-CZ" sz="2400" baseline="-25000" dirty="0" smtClean="0"/>
              <a:t>2</a:t>
            </a:r>
            <a:r>
              <a:rPr lang="cs-CZ" altLang="cs-CZ" sz="2400" dirty="0" smtClean="0"/>
              <a:t>O</a:t>
            </a:r>
            <a:r>
              <a:rPr lang="cs-CZ" altLang="cs-CZ" sz="2400" baseline="-25000" dirty="0" smtClean="0"/>
              <a:t>3</a:t>
            </a:r>
            <a:endParaRPr lang="cs-CZ" altLang="cs-CZ" sz="2400" dirty="0" smtClean="0"/>
          </a:p>
          <a:p>
            <a:pPr lvl="1">
              <a:lnSpc>
                <a:spcPct val="80000"/>
              </a:lnSpc>
            </a:pPr>
            <a:r>
              <a:rPr lang="cs-CZ" altLang="cs-CZ" sz="2400" dirty="0" smtClean="0"/>
              <a:t>ZrO</a:t>
            </a:r>
            <a:r>
              <a:rPr lang="cs-CZ" altLang="cs-CZ" sz="2400" baseline="-25000" dirty="0" smtClean="0"/>
              <a:t>2 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err="1" smtClean="0"/>
              <a:t>Zirconium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oxides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stabilized</a:t>
            </a:r>
            <a:r>
              <a:rPr lang="cs-CZ" altLang="cs-CZ" sz="2400" dirty="0" smtClean="0"/>
              <a:t> by Ytrium</a:t>
            </a:r>
          </a:p>
          <a:p>
            <a:pPr lvl="1">
              <a:lnSpc>
                <a:spcPct val="80000"/>
              </a:lnSpc>
            </a:pPr>
            <a:endParaRPr lang="cs-CZ" altLang="cs-CZ" dirty="0" smtClean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endParaRPr lang="cs-CZ" altLang="cs-CZ" dirty="0"/>
          </a:p>
          <a:p>
            <a:endParaRPr lang="cs-CZ" altLang="cs-CZ" dirty="0" smtClean="0"/>
          </a:p>
          <a:p>
            <a:endParaRPr lang="cs-CZ" alt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938" y="1261464"/>
            <a:ext cx="3729843" cy="15585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02" y="2965105"/>
            <a:ext cx="3778579" cy="1578945"/>
          </a:xfrm>
          <a:prstGeom prst="rect">
            <a:avLst/>
          </a:prstGeom>
        </p:spPr>
      </p:pic>
      <p:pic>
        <p:nvPicPr>
          <p:cNvPr id="6" name="Picture 9" descr="A Biolox delta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87" y="4761781"/>
            <a:ext cx="3774105" cy="18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4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8281" y="601265"/>
            <a:ext cx="9905998" cy="1478570"/>
          </a:xfrm>
        </p:spPr>
        <p:txBody>
          <a:bodyPr/>
          <a:lstStyle/>
          <a:p>
            <a:r>
              <a:rPr lang="cs-CZ" dirty="0" err="1" smtClean="0"/>
              <a:t>Materials</a:t>
            </a:r>
            <a:r>
              <a:rPr lang="cs-CZ" dirty="0" smtClean="0"/>
              <a:t> – </a:t>
            </a:r>
            <a:r>
              <a:rPr lang="cs-CZ" dirty="0" err="1" smtClean="0"/>
              <a:t>Oxinium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dirty="0" err="1" smtClean="0"/>
              <a:t>Zirconium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oxides</a:t>
            </a:r>
            <a:endParaRPr lang="cs-CZ" altLang="cs-CZ" dirty="0" smtClean="0"/>
          </a:p>
          <a:p>
            <a:pPr>
              <a:lnSpc>
                <a:spcPct val="80000"/>
              </a:lnSpc>
            </a:pPr>
            <a:r>
              <a:rPr lang="cs-CZ" altLang="cs-CZ" dirty="0" err="1" smtClean="0"/>
              <a:t>Combines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properties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alloy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ceramic</a:t>
            </a:r>
            <a:endParaRPr lang="cs-CZ" altLang="cs-CZ" dirty="0" smtClean="0"/>
          </a:p>
          <a:p>
            <a:pPr>
              <a:lnSpc>
                <a:spcPct val="80000"/>
              </a:lnSpc>
            </a:pPr>
            <a:r>
              <a:rPr lang="cs-CZ" altLang="cs-CZ" dirty="0" smtClean="0"/>
              <a:t>2x </a:t>
            </a:r>
            <a:r>
              <a:rPr lang="cs-CZ" altLang="cs-CZ" dirty="0" err="1" smtClean="0"/>
              <a:t>harder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than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ceramic</a:t>
            </a:r>
            <a:endParaRPr lang="cs-CZ" altLang="cs-CZ" dirty="0" smtClean="0"/>
          </a:p>
          <a:p>
            <a:pPr>
              <a:lnSpc>
                <a:spcPct val="80000"/>
              </a:lnSpc>
            </a:pPr>
            <a:r>
              <a:rPr lang="cs-CZ" altLang="cs-CZ" dirty="0" err="1" smtClean="0"/>
              <a:t>Abrasion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scratch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resistant</a:t>
            </a:r>
            <a:endParaRPr lang="cs-CZ" altLang="cs-CZ" dirty="0" smtClean="0"/>
          </a:p>
          <a:p>
            <a:pPr>
              <a:lnSpc>
                <a:spcPct val="80000"/>
              </a:lnSpc>
            </a:pPr>
            <a:r>
              <a:rPr lang="cs-CZ" altLang="cs-CZ" dirty="0" err="1" smtClean="0"/>
              <a:t>Fracture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resistance</a:t>
            </a:r>
            <a:endParaRPr lang="cs-CZ" altLang="cs-CZ" dirty="0" smtClean="0"/>
          </a:p>
          <a:p>
            <a:pPr>
              <a:lnSpc>
                <a:spcPct val="80000"/>
              </a:lnSpc>
            </a:pPr>
            <a:r>
              <a:rPr lang="cs-CZ" altLang="cs-CZ" dirty="0" err="1" smtClean="0"/>
              <a:t>Trace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amount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Ni </a:t>
            </a:r>
            <a:r>
              <a:rPr lang="cs-CZ" altLang="cs-CZ" dirty="0" err="1" smtClean="0"/>
              <a:t>only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hypoallergenic</a:t>
            </a:r>
            <a:r>
              <a:rPr lang="cs-CZ" altLang="cs-CZ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dirty="0" smtClean="0"/>
              <a:t>20% </a:t>
            </a:r>
            <a:r>
              <a:rPr lang="cs-CZ" altLang="cs-CZ" dirty="0" err="1" smtClean="0"/>
              <a:t>lighter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than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CoCr</a:t>
            </a:r>
            <a:endParaRPr lang="cs-CZ" altLang="cs-CZ" dirty="0" smtClean="0"/>
          </a:p>
          <a:p>
            <a:pPr>
              <a:lnSpc>
                <a:spcPct val="80000"/>
              </a:lnSpc>
            </a:pPr>
            <a:endParaRPr lang="cs-CZ" altLang="cs-CZ" dirty="0" smtClean="0"/>
          </a:p>
          <a:p>
            <a:pPr>
              <a:lnSpc>
                <a:spcPct val="80000"/>
              </a:lnSpc>
            </a:pPr>
            <a:endParaRPr lang="cs-CZ" altLang="cs-CZ" dirty="0" smtClean="0"/>
          </a:p>
          <a:p>
            <a:pPr>
              <a:lnSpc>
                <a:spcPct val="80000"/>
              </a:lnSpc>
            </a:pPr>
            <a:endParaRPr lang="cs-CZ" altLang="cs-CZ" dirty="0" smtClean="0"/>
          </a:p>
          <a:p>
            <a:pPr marL="0" indent="0">
              <a:lnSpc>
                <a:spcPct val="80000"/>
              </a:lnSpc>
              <a:buNone/>
            </a:pPr>
            <a:endParaRPr lang="cs-CZ" altLang="cs-CZ" sz="1600" dirty="0"/>
          </a:p>
          <a:p>
            <a:pPr lvl="1">
              <a:lnSpc>
                <a:spcPct val="80000"/>
              </a:lnSpc>
            </a:pPr>
            <a:endParaRPr lang="cs-CZ" altLang="cs-CZ" dirty="0" smtClean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endParaRPr lang="cs-CZ" altLang="cs-CZ" dirty="0"/>
          </a:p>
          <a:p>
            <a:endParaRPr lang="cs-CZ" altLang="cs-CZ" dirty="0" smtClean="0"/>
          </a:p>
          <a:p>
            <a:endParaRPr lang="cs-CZ" alt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46" y="1861297"/>
            <a:ext cx="3026794" cy="34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Acetabular</a:t>
            </a:r>
            <a:r>
              <a:rPr lang="cs-CZ" dirty="0" smtClean="0"/>
              <a:t> </a:t>
            </a:r>
            <a:r>
              <a:rPr lang="cs-CZ" dirty="0" err="1" smtClean="0"/>
              <a:t>comoponent</a:t>
            </a:r>
            <a:r>
              <a:rPr lang="cs-CZ" dirty="0" smtClean="0"/>
              <a:t> </a:t>
            </a:r>
            <a:r>
              <a:rPr lang="cs-CZ" dirty="0" err="1" smtClean="0"/>
              <a:t>cemented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smtClean="0"/>
              <a:t>Cement +  PE, </a:t>
            </a:r>
            <a:r>
              <a:rPr lang="cs-CZ" dirty="0" err="1" smtClean="0"/>
              <a:t>monobloc</a:t>
            </a:r>
            <a:endParaRPr lang="cs-CZ" dirty="0" smtClean="0"/>
          </a:p>
          <a:p>
            <a:r>
              <a:rPr lang="cs-CZ" dirty="0" smtClean="0"/>
              <a:t>RTG </a:t>
            </a:r>
            <a:r>
              <a:rPr lang="cs-CZ" dirty="0" err="1" smtClean="0"/>
              <a:t>marker</a:t>
            </a:r>
            <a:r>
              <a:rPr lang="cs-CZ" dirty="0" smtClean="0"/>
              <a:t> (metal </a:t>
            </a:r>
            <a:r>
              <a:rPr lang="cs-CZ" dirty="0" err="1" smtClean="0"/>
              <a:t>wire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Structured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cement </a:t>
            </a:r>
            <a:r>
              <a:rPr lang="cs-CZ" dirty="0" err="1" smtClean="0"/>
              <a:t>retention</a:t>
            </a:r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007" y="1944942"/>
            <a:ext cx="4262947" cy="42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Acetabular</a:t>
            </a:r>
            <a:r>
              <a:rPr lang="cs-CZ" dirty="0"/>
              <a:t> </a:t>
            </a:r>
            <a:r>
              <a:rPr lang="cs-CZ" dirty="0" err="1"/>
              <a:t>comoponent</a:t>
            </a:r>
            <a:r>
              <a:rPr lang="cs-CZ" dirty="0"/>
              <a:t> </a:t>
            </a:r>
            <a:r>
              <a:rPr lang="cs-CZ" dirty="0" err="1" smtClean="0"/>
              <a:t>cementless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Metalback</a:t>
            </a:r>
            <a:r>
              <a:rPr lang="cs-CZ" dirty="0" smtClean="0"/>
              <a:t> + inlay (ev. </a:t>
            </a:r>
            <a:r>
              <a:rPr lang="cs-CZ" dirty="0" err="1"/>
              <a:t>m</a:t>
            </a:r>
            <a:r>
              <a:rPr lang="cs-CZ" dirty="0" err="1" smtClean="0"/>
              <a:t>onobloc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Material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inlay </a:t>
            </a:r>
            <a:r>
              <a:rPr lang="cs-CZ" dirty="0" err="1" smtClean="0"/>
              <a:t>variable</a:t>
            </a:r>
            <a:endParaRPr lang="cs-CZ" dirty="0" smtClean="0"/>
          </a:p>
          <a:p>
            <a:r>
              <a:rPr lang="cs-CZ" dirty="0" smtClean="0"/>
              <a:t>Offset </a:t>
            </a:r>
            <a:r>
              <a:rPr lang="cs-CZ" dirty="0" err="1" smtClean="0"/>
              <a:t>optional</a:t>
            </a:r>
            <a:endParaRPr lang="cs-CZ" dirty="0" smtClean="0"/>
          </a:p>
          <a:p>
            <a:r>
              <a:rPr lang="cs-CZ" dirty="0" smtClean="0"/>
              <a:t>Double cup – </a:t>
            </a:r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displacemet</a:t>
            </a:r>
            <a:r>
              <a:rPr lang="cs-CZ" dirty="0" smtClean="0"/>
              <a:t> risk</a:t>
            </a:r>
          </a:p>
          <a:p>
            <a:r>
              <a:rPr lang="cs-CZ" dirty="0" err="1" smtClean="0"/>
              <a:t>Osteoinductive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endParaRPr lang="cs-CZ" dirty="0" smtClean="0"/>
          </a:p>
          <a:p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66" y="4744651"/>
            <a:ext cx="1905000" cy="17907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66" y="1836862"/>
            <a:ext cx="2347883" cy="23478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15" y="2029521"/>
            <a:ext cx="2245442" cy="224544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01" y="4324656"/>
            <a:ext cx="1899310" cy="18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Acetabular</a:t>
            </a:r>
            <a:r>
              <a:rPr lang="cs-CZ" dirty="0"/>
              <a:t> </a:t>
            </a:r>
            <a:r>
              <a:rPr lang="cs-CZ" dirty="0" err="1"/>
              <a:t>comoponent</a:t>
            </a:r>
            <a:r>
              <a:rPr lang="cs-CZ" dirty="0"/>
              <a:t> </a:t>
            </a:r>
            <a:r>
              <a:rPr lang="cs-CZ" dirty="0" err="1"/>
              <a:t>cementless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 fontScale="92500"/>
          </a:bodyPr>
          <a:lstStyle/>
          <a:p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</a:t>
            </a:r>
            <a:r>
              <a:rPr lang="cs-CZ" dirty="0" err="1" smtClean="0"/>
              <a:t>Press</a:t>
            </a:r>
            <a:r>
              <a:rPr lang="cs-CZ" dirty="0" smtClean="0"/>
              <a:t> fit                                   </a:t>
            </a:r>
            <a:r>
              <a:rPr lang="cs-CZ" dirty="0" err="1" smtClean="0"/>
              <a:t>Threaded</a:t>
            </a:r>
            <a:r>
              <a:rPr lang="cs-CZ" dirty="0" smtClean="0"/>
              <a:t>                              </a:t>
            </a:r>
            <a:r>
              <a:rPr lang="cs-CZ" dirty="0" err="1" smtClean="0"/>
              <a:t>Expansion</a:t>
            </a:r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8" name="Picture 7" descr="Jamka C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9" t="4787"/>
          <a:stretch>
            <a:fillRect/>
          </a:stretch>
        </p:blipFill>
        <p:spPr bwMode="auto">
          <a:xfrm>
            <a:off x="8312360" y="2300917"/>
            <a:ext cx="2808287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77" y="2300918"/>
            <a:ext cx="4602724" cy="276066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5" y="2335962"/>
            <a:ext cx="2690572" cy="26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Acetabular</a:t>
            </a:r>
            <a:r>
              <a:rPr lang="cs-CZ" dirty="0"/>
              <a:t> </a:t>
            </a:r>
            <a:r>
              <a:rPr lang="cs-CZ" dirty="0" err="1"/>
              <a:t>comoponent</a:t>
            </a:r>
            <a:r>
              <a:rPr lang="cs-CZ" dirty="0"/>
              <a:t> </a:t>
            </a:r>
            <a:r>
              <a:rPr lang="cs-CZ" dirty="0" err="1"/>
              <a:t>cementless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 fontScale="92500"/>
          </a:bodyPr>
          <a:lstStyle/>
          <a:p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    </a:t>
            </a:r>
            <a:r>
              <a:rPr lang="cs-CZ" dirty="0" err="1" smtClean="0"/>
              <a:t>Press</a:t>
            </a:r>
            <a:r>
              <a:rPr lang="cs-CZ" dirty="0" smtClean="0"/>
              <a:t> fit                              </a:t>
            </a:r>
            <a:r>
              <a:rPr lang="cs-CZ" dirty="0" err="1" smtClean="0"/>
              <a:t>Threaded</a:t>
            </a:r>
            <a:r>
              <a:rPr lang="cs-CZ" dirty="0" smtClean="0"/>
              <a:t>                        </a:t>
            </a:r>
            <a:r>
              <a:rPr lang="cs-CZ" dirty="0" err="1" smtClean="0"/>
              <a:t>Expansion</a:t>
            </a:r>
            <a:r>
              <a:rPr lang="cs-CZ" dirty="0" smtClean="0"/>
              <a:t> 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5" y="2097088"/>
            <a:ext cx="2478297" cy="30006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72" y="2331095"/>
            <a:ext cx="3097282" cy="25326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90" y="2239729"/>
            <a:ext cx="2697200" cy="28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Acetabular</a:t>
            </a:r>
            <a:r>
              <a:rPr lang="cs-CZ" dirty="0"/>
              <a:t> </a:t>
            </a:r>
            <a:r>
              <a:rPr lang="cs-CZ" dirty="0" err="1"/>
              <a:t>comoponent</a:t>
            </a:r>
            <a:r>
              <a:rPr lang="cs-CZ" dirty="0"/>
              <a:t> </a:t>
            </a:r>
            <a:r>
              <a:rPr lang="cs-CZ" dirty="0" err="1"/>
              <a:t>cementless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574009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 err="1" smtClean="0"/>
              <a:t>Press</a:t>
            </a:r>
            <a:r>
              <a:rPr lang="cs-CZ" sz="2600" dirty="0" smtClean="0"/>
              <a:t> fit</a:t>
            </a:r>
          </a:p>
          <a:p>
            <a:pPr lvl="1"/>
            <a:r>
              <a:rPr lang="cs-CZ" sz="2200" dirty="0" err="1" smtClean="0"/>
              <a:t>Golden</a:t>
            </a:r>
            <a:r>
              <a:rPr lang="cs-CZ" sz="2200" dirty="0" smtClean="0"/>
              <a:t> standard, most </a:t>
            </a:r>
            <a:r>
              <a:rPr lang="cs-CZ" sz="2200" dirty="0" err="1" smtClean="0"/>
              <a:t>cases</a:t>
            </a:r>
            <a:endParaRPr lang="cs-CZ" sz="2200" dirty="0" smtClean="0"/>
          </a:p>
          <a:p>
            <a:r>
              <a:rPr lang="cs-CZ" sz="2600" dirty="0" err="1" smtClean="0"/>
              <a:t>Theraded</a:t>
            </a:r>
            <a:endParaRPr lang="cs-CZ" sz="2600" dirty="0" smtClean="0"/>
          </a:p>
          <a:p>
            <a:pPr lvl="1"/>
            <a:r>
              <a:rPr lang="cs-CZ" sz="2200" dirty="0" smtClean="0"/>
              <a:t>Best </a:t>
            </a:r>
            <a:r>
              <a:rPr lang="cs-CZ" sz="2200" dirty="0" err="1" smtClean="0"/>
              <a:t>primary</a:t>
            </a:r>
            <a:r>
              <a:rPr lang="cs-CZ" sz="2200" dirty="0" smtClean="0"/>
              <a:t> </a:t>
            </a:r>
            <a:r>
              <a:rPr lang="cs-CZ" sz="2200" dirty="0" err="1" smtClean="0"/>
              <a:t>fixation</a:t>
            </a:r>
            <a:endParaRPr lang="cs-CZ" sz="2200" dirty="0" smtClean="0"/>
          </a:p>
          <a:p>
            <a:pPr lvl="1"/>
            <a:r>
              <a:rPr lang="cs-CZ" sz="2200" dirty="0" err="1" smtClean="0"/>
              <a:t>Postdisplastic</a:t>
            </a:r>
            <a:r>
              <a:rPr lang="cs-CZ" sz="2200" dirty="0" smtClean="0"/>
              <a:t> arthritis, </a:t>
            </a:r>
            <a:r>
              <a:rPr lang="cs-CZ" sz="2200" dirty="0" err="1" smtClean="0"/>
              <a:t>shellow</a:t>
            </a:r>
            <a:r>
              <a:rPr lang="cs-CZ" sz="2200" dirty="0" smtClean="0"/>
              <a:t> acetabulum, </a:t>
            </a:r>
            <a:r>
              <a:rPr lang="cs-CZ" sz="2200" dirty="0" err="1" smtClean="0"/>
              <a:t>low</a:t>
            </a:r>
            <a:r>
              <a:rPr lang="cs-CZ" sz="2200" dirty="0" smtClean="0"/>
              <a:t> / </a:t>
            </a:r>
            <a:r>
              <a:rPr lang="cs-CZ" sz="2200" dirty="0" err="1" smtClean="0"/>
              <a:t>defect</a:t>
            </a:r>
            <a:r>
              <a:rPr lang="cs-CZ" sz="2200" dirty="0" smtClean="0"/>
              <a:t> </a:t>
            </a:r>
            <a:r>
              <a:rPr lang="cs-CZ" sz="2200" dirty="0" err="1" smtClean="0"/>
              <a:t>ac</a:t>
            </a:r>
            <a:r>
              <a:rPr lang="cs-CZ" sz="2200" dirty="0" smtClean="0"/>
              <a:t>. </a:t>
            </a:r>
            <a:r>
              <a:rPr lang="cs-CZ" sz="2200" dirty="0" err="1"/>
              <a:t>w</a:t>
            </a:r>
            <a:r>
              <a:rPr lang="cs-CZ" sz="2200" dirty="0" err="1" smtClean="0"/>
              <a:t>all</a:t>
            </a:r>
            <a:r>
              <a:rPr lang="cs-CZ" sz="2200" dirty="0" smtClean="0"/>
              <a:t> support </a:t>
            </a:r>
          </a:p>
          <a:p>
            <a:pPr lvl="1"/>
            <a:r>
              <a:rPr lang="cs-CZ" sz="2200" dirty="0" err="1" smtClean="0"/>
              <a:t>Partial</a:t>
            </a:r>
            <a:r>
              <a:rPr lang="cs-CZ" sz="2200" dirty="0" smtClean="0"/>
              <a:t> </a:t>
            </a:r>
            <a:r>
              <a:rPr lang="cs-CZ" sz="2200" dirty="0" err="1" smtClean="0"/>
              <a:t>acetabular</a:t>
            </a:r>
            <a:r>
              <a:rPr lang="cs-CZ" sz="2200" dirty="0" smtClean="0"/>
              <a:t> </a:t>
            </a:r>
            <a:r>
              <a:rPr lang="cs-CZ" sz="2200" dirty="0" err="1" smtClean="0"/>
              <a:t>defects</a:t>
            </a:r>
            <a:endParaRPr lang="cs-CZ" sz="2200" dirty="0" smtClean="0"/>
          </a:p>
          <a:p>
            <a:r>
              <a:rPr lang="cs-CZ" sz="2600" dirty="0" err="1" smtClean="0"/>
              <a:t>Expasion</a:t>
            </a:r>
            <a:endParaRPr lang="cs-CZ" sz="2600" dirty="0" smtClean="0"/>
          </a:p>
          <a:p>
            <a:pPr lvl="1"/>
            <a:r>
              <a:rPr lang="cs-CZ" sz="2200" dirty="0" err="1" smtClean="0"/>
              <a:t>Obsolent</a:t>
            </a:r>
            <a:r>
              <a:rPr lang="cs-CZ" sz="2200" dirty="0" smtClean="0"/>
              <a:t>, </a:t>
            </a:r>
            <a:r>
              <a:rPr lang="cs-CZ" sz="2200" dirty="0" err="1" smtClean="0"/>
              <a:t>worse</a:t>
            </a:r>
            <a:r>
              <a:rPr lang="cs-CZ" sz="2200" dirty="0" smtClean="0"/>
              <a:t> </a:t>
            </a:r>
            <a:r>
              <a:rPr lang="cs-CZ" sz="2200" dirty="0" err="1" smtClean="0"/>
              <a:t>results</a:t>
            </a:r>
            <a:endParaRPr lang="cs-CZ" sz="2200" dirty="0" smtClean="0"/>
          </a:p>
          <a:p>
            <a:pPr lvl="1"/>
            <a:r>
              <a:rPr lang="cs-CZ" sz="2200" dirty="0" smtClean="0"/>
              <a:t>PE/bone </a:t>
            </a:r>
            <a:r>
              <a:rPr lang="cs-CZ" sz="2200" dirty="0" err="1" smtClean="0"/>
              <a:t>contact</a:t>
            </a:r>
            <a:endParaRPr lang="cs-CZ" sz="2200" dirty="0" smtClean="0"/>
          </a:p>
          <a:p>
            <a:pPr lvl="1"/>
            <a:r>
              <a:rPr lang="cs-CZ" sz="2200" dirty="0" err="1" smtClean="0"/>
              <a:t>Failure</a:t>
            </a:r>
            <a:r>
              <a:rPr lang="cs-CZ" sz="2200" dirty="0" smtClean="0"/>
              <a:t> – </a:t>
            </a:r>
            <a:r>
              <a:rPr lang="cs-CZ" sz="2200" dirty="0" err="1" smtClean="0"/>
              <a:t>leafs</a:t>
            </a:r>
            <a:r>
              <a:rPr lang="cs-CZ" sz="2200" dirty="0" smtClean="0"/>
              <a:t> </a:t>
            </a:r>
            <a:r>
              <a:rPr lang="cs-CZ" sz="2200" dirty="0" err="1" smtClean="0"/>
              <a:t>breaking</a:t>
            </a:r>
            <a:r>
              <a:rPr lang="cs-CZ" sz="2200" dirty="0" smtClean="0"/>
              <a:t> </a:t>
            </a:r>
            <a:r>
              <a:rPr lang="cs-CZ" sz="2200" dirty="0" err="1" smtClean="0"/>
              <a:t>off</a:t>
            </a:r>
            <a:endParaRPr lang="cs-CZ" sz="2200" dirty="0" smtClean="0"/>
          </a:p>
          <a:p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08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err="1" smtClean="0"/>
              <a:t>History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6" y="1785668"/>
            <a:ext cx="10998679" cy="4856672"/>
          </a:xfrm>
        </p:spPr>
        <p:txBody>
          <a:bodyPr>
            <a:normAutofit/>
          </a:bodyPr>
          <a:lstStyle/>
          <a:p>
            <a:r>
              <a:rPr lang="cs-CZ" dirty="0" smtClean="0"/>
              <a:t>1960´ Sir John </a:t>
            </a:r>
            <a:r>
              <a:rPr lang="cs-CZ" dirty="0" err="1" smtClean="0"/>
              <a:t>Charnley</a:t>
            </a:r>
            <a:r>
              <a:rPr lang="cs-CZ" dirty="0" smtClean="0"/>
              <a:t> – </a:t>
            </a:r>
            <a:r>
              <a:rPr lang="cs-CZ" dirty="0" err="1" smtClean="0"/>
              <a:t>Low</a:t>
            </a:r>
            <a:r>
              <a:rPr lang="cs-CZ" dirty="0" smtClean="0"/>
              <a:t> </a:t>
            </a:r>
            <a:r>
              <a:rPr lang="cs-CZ" dirty="0" err="1" smtClean="0"/>
              <a:t>friction</a:t>
            </a:r>
            <a:r>
              <a:rPr lang="cs-CZ" dirty="0" smtClean="0"/>
              <a:t> </a:t>
            </a:r>
            <a:r>
              <a:rPr lang="cs-CZ" dirty="0" err="1" smtClean="0"/>
              <a:t>artroplasty</a:t>
            </a:r>
            <a:endParaRPr lang="cs-CZ" dirty="0" smtClean="0"/>
          </a:p>
          <a:p>
            <a:pPr lvl="1"/>
            <a:r>
              <a:rPr lang="cs-CZ" dirty="0" smtClean="0"/>
              <a:t>Bone (</a:t>
            </a:r>
            <a:r>
              <a:rPr lang="cs-CZ" dirty="0" err="1" smtClean="0"/>
              <a:t>dental</a:t>
            </a:r>
            <a:r>
              <a:rPr lang="cs-CZ" dirty="0" smtClean="0"/>
              <a:t>) cement, </a:t>
            </a:r>
            <a:r>
              <a:rPr lang="cs-CZ" dirty="0" err="1" smtClean="0"/>
              <a:t>polyethylen</a:t>
            </a:r>
            <a:r>
              <a:rPr lang="cs-CZ" dirty="0" smtClean="0"/>
              <a:t>, </a:t>
            </a:r>
            <a:r>
              <a:rPr lang="cs-CZ" dirty="0" err="1" smtClean="0"/>
              <a:t>alloy</a:t>
            </a:r>
            <a:endParaRPr lang="cs-CZ" dirty="0" smtClean="0"/>
          </a:p>
          <a:p>
            <a:pPr lvl="1"/>
            <a:r>
              <a:rPr lang="cs-CZ" dirty="0" smtClean="0"/>
              <a:t>1. st </a:t>
            </a:r>
            <a:r>
              <a:rPr lang="cs-CZ" dirty="0" err="1" smtClean="0"/>
              <a:t>modern</a:t>
            </a:r>
            <a:r>
              <a:rPr lang="cs-CZ" dirty="0" smtClean="0"/>
              <a:t> </a:t>
            </a:r>
            <a:r>
              <a:rPr lang="cs-CZ" dirty="0" err="1" smtClean="0"/>
              <a:t>functional</a:t>
            </a:r>
            <a:r>
              <a:rPr lang="cs-CZ" dirty="0" smtClean="0"/>
              <a:t> THR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Picture 8" descr="Nik_0011"/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15048" r="52863" b="-2254"/>
          <a:stretch>
            <a:fillRect/>
          </a:stretch>
        </p:blipFill>
        <p:spPr bwMode="auto">
          <a:xfrm>
            <a:off x="6918385" y="1292434"/>
            <a:ext cx="3964827" cy="522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harnley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t="3268" r="162" b="11996"/>
          <a:stretch>
            <a:fillRect/>
          </a:stretch>
        </p:blipFill>
        <p:spPr bwMode="auto">
          <a:xfrm>
            <a:off x="2259313" y="3441842"/>
            <a:ext cx="2364446" cy="307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4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720658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Smooth</a:t>
            </a:r>
            <a:r>
              <a:rPr lang="cs-CZ" dirty="0" smtClean="0"/>
              <a:t> </a:t>
            </a:r>
            <a:r>
              <a:rPr lang="cs-CZ" dirty="0" err="1" smtClean="0"/>
              <a:t>polished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endParaRPr lang="cs-CZ" dirty="0" smtClean="0"/>
          </a:p>
          <a:p>
            <a:pPr lvl="1"/>
            <a:r>
              <a:rPr lang="cs-CZ" dirty="0" smtClean="0"/>
              <a:t>cement</a:t>
            </a:r>
          </a:p>
          <a:p>
            <a:r>
              <a:rPr lang="cs-CZ" dirty="0" err="1" smtClean="0"/>
              <a:t>Porous</a:t>
            </a:r>
            <a:r>
              <a:rPr lang="cs-CZ" dirty="0" smtClean="0"/>
              <a:t> </a:t>
            </a:r>
            <a:r>
              <a:rPr lang="cs-CZ" dirty="0" err="1" smtClean="0"/>
              <a:t>osteoinductive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endParaRPr lang="cs-CZ" dirty="0" smtClean="0"/>
          </a:p>
          <a:p>
            <a:pPr lvl="1"/>
            <a:r>
              <a:rPr lang="cs-CZ" dirty="0" smtClean="0"/>
              <a:t>Non cement</a:t>
            </a:r>
          </a:p>
          <a:p>
            <a:r>
              <a:rPr lang="cs-CZ" dirty="0" err="1" smtClean="0"/>
              <a:t>Different</a:t>
            </a:r>
            <a:r>
              <a:rPr lang="cs-CZ" dirty="0" smtClean="0"/>
              <a:t> </a:t>
            </a:r>
            <a:r>
              <a:rPr lang="cs-CZ" dirty="0" err="1" smtClean="0"/>
              <a:t>designs</a:t>
            </a:r>
            <a:endParaRPr lang="cs-CZ" dirty="0" smtClean="0"/>
          </a:p>
          <a:p>
            <a:pPr lvl="1"/>
            <a:r>
              <a:rPr lang="cs-CZ" dirty="0" err="1" smtClean="0"/>
              <a:t>Straight</a:t>
            </a:r>
            <a:endParaRPr lang="cs-CZ" dirty="0"/>
          </a:p>
          <a:p>
            <a:pPr lvl="1"/>
            <a:r>
              <a:rPr lang="cs-CZ" dirty="0" err="1" smtClean="0"/>
              <a:t>Anatomic</a:t>
            </a:r>
            <a:endParaRPr lang="cs-CZ" dirty="0" smtClean="0"/>
          </a:p>
          <a:p>
            <a:pPr lvl="1"/>
            <a:r>
              <a:rPr lang="cs-CZ" dirty="0" err="1" smtClean="0"/>
              <a:t>Banana</a:t>
            </a:r>
            <a:r>
              <a:rPr lang="cs-CZ" dirty="0" smtClean="0"/>
              <a:t> - </a:t>
            </a:r>
            <a:r>
              <a:rPr lang="cs-CZ" dirty="0" err="1" smtClean="0"/>
              <a:t>shaped</a:t>
            </a:r>
            <a:endParaRPr lang="cs-CZ" dirty="0"/>
          </a:p>
          <a:p>
            <a:pPr lvl="1"/>
            <a:r>
              <a:rPr lang="cs-CZ" dirty="0" err="1" smtClean="0"/>
              <a:t>Metaphyseal</a:t>
            </a:r>
            <a:r>
              <a:rPr lang="cs-CZ" dirty="0" smtClean="0"/>
              <a:t> </a:t>
            </a:r>
            <a:r>
              <a:rPr lang="cs-CZ" dirty="0" err="1" smtClean="0"/>
              <a:t>conservative</a:t>
            </a:r>
            <a:endParaRPr lang="cs-CZ" dirty="0" smtClean="0"/>
          </a:p>
          <a:p>
            <a:r>
              <a:rPr lang="cs-CZ" dirty="0" err="1" smtClean="0"/>
              <a:t>Revision</a:t>
            </a:r>
            <a:r>
              <a:rPr lang="cs-CZ" dirty="0" smtClean="0"/>
              <a:t>, </a:t>
            </a:r>
            <a:r>
              <a:rPr lang="cs-CZ" dirty="0" err="1" smtClean="0"/>
              <a:t>Tumorous</a:t>
            </a:r>
            <a:r>
              <a:rPr lang="cs-CZ" dirty="0" smtClean="0"/>
              <a:t>, </a:t>
            </a:r>
            <a:r>
              <a:rPr lang="cs-CZ" dirty="0" err="1" smtClean="0"/>
              <a:t>total</a:t>
            </a:r>
            <a:r>
              <a:rPr lang="cs-CZ" dirty="0" smtClean="0"/>
              <a:t> femur…</a:t>
            </a:r>
            <a:endParaRPr lang="cs-CZ" dirty="0"/>
          </a:p>
          <a:p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 descr="Luha Exet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1" y="2029521"/>
            <a:ext cx="1552274" cy="371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HA výuka Bicontact dř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98" b="754"/>
          <a:stretch>
            <a:fillRect/>
          </a:stretch>
        </p:blipFill>
        <p:spPr bwMode="auto">
          <a:xfrm>
            <a:off x="7019925" y="2029521"/>
            <a:ext cx="1639846" cy="370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5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/>
              <a:t>comoponent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Colodiafyzar</a:t>
            </a:r>
            <a:r>
              <a:rPr lang="cs-CZ" dirty="0" smtClean="0"/>
              <a:t> </a:t>
            </a:r>
            <a:r>
              <a:rPr lang="cs-CZ" dirty="0" err="1" smtClean="0"/>
              <a:t>angle</a:t>
            </a:r>
            <a:r>
              <a:rPr lang="cs-CZ" dirty="0" smtClean="0"/>
              <a:t> (CCD)</a:t>
            </a:r>
          </a:p>
          <a:p>
            <a:pPr lvl="1"/>
            <a:r>
              <a:rPr lang="cs-CZ" dirty="0" err="1" smtClean="0"/>
              <a:t>Pysiolgical</a:t>
            </a:r>
            <a:r>
              <a:rPr lang="cs-CZ" dirty="0" smtClean="0"/>
              <a:t> 126°</a:t>
            </a:r>
          </a:p>
          <a:p>
            <a:pPr lvl="1"/>
            <a:r>
              <a:rPr lang="cs-CZ" dirty="0" err="1" smtClean="0"/>
              <a:t>Always</a:t>
            </a:r>
            <a:r>
              <a:rPr lang="cs-CZ" dirty="0" smtClean="0"/>
              <a:t> </a:t>
            </a:r>
            <a:r>
              <a:rPr lang="cs-CZ" dirty="0" err="1" smtClean="0"/>
              <a:t>respect</a:t>
            </a:r>
            <a:r>
              <a:rPr lang="cs-CZ" dirty="0" smtClean="0"/>
              <a:t> anatomy!</a:t>
            </a:r>
          </a:p>
          <a:p>
            <a:pPr lvl="1"/>
            <a:r>
              <a:rPr lang="cs-CZ" dirty="0" smtClean="0"/>
              <a:t>115-140° </a:t>
            </a:r>
            <a:r>
              <a:rPr lang="cs-CZ" dirty="0" err="1" smtClean="0"/>
              <a:t>range</a:t>
            </a:r>
            <a:endParaRPr lang="cs-CZ" dirty="0" smtClean="0"/>
          </a:p>
          <a:p>
            <a:pPr lvl="1"/>
            <a:r>
              <a:rPr lang="cs-CZ" dirty="0" err="1" smtClean="0"/>
              <a:t>High</a:t>
            </a:r>
            <a:r>
              <a:rPr lang="cs-CZ" dirty="0" smtClean="0"/>
              <a:t> offset </a:t>
            </a:r>
            <a:r>
              <a:rPr lang="cs-CZ" dirty="0" err="1" smtClean="0"/>
              <a:t>option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93" y="1861297"/>
            <a:ext cx="2297671" cy="17100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67" y="1810631"/>
            <a:ext cx="2792578" cy="46333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14" y="3996393"/>
            <a:ext cx="2996601" cy="22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femoral</a:t>
            </a:r>
            <a:r>
              <a:rPr lang="cs-CZ" dirty="0"/>
              <a:t> </a:t>
            </a:r>
            <a:r>
              <a:rPr lang="cs-CZ" dirty="0" err="1"/>
              <a:t>comoponent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Cone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12/14mm</a:t>
            </a:r>
          </a:p>
          <a:p>
            <a:pPr lvl="1"/>
            <a:r>
              <a:rPr lang="cs-CZ" dirty="0" err="1" smtClean="0"/>
              <a:t>Always</a:t>
            </a:r>
            <a:r>
              <a:rPr lang="cs-CZ" dirty="0" smtClean="0"/>
              <a:t> use </a:t>
            </a:r>
            <a:r>
              <a:rPr lang="cs-CZ" dirty="0" err="1" smtClean="0"/>
              <a:t>compatible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/stem, </a:t>
            </a:r>
            <a:r>
              <a:rPr lang="cs-CZ" dirty="0" err="1" smtClean="0"/>
              <a:t>never</a:t>
            </a:r>
            <a:r>
              <a:rPr lang="cs-CZ" dirty="0" smtClean="0"/>
              <a:t> mix </a:t>
            </a:r>
            <a:r>
              <a:rPr lang="cs-CZ" dirty="0" err="1" smtClean="0"/>
              <a:t>producers</a:t>
            </a:r>
            <a:r>
              <a:rPr lang="cs-CZ" dirty="0" smtClean="0"/>
              <a:t>!</a:t>
            </a:r>
          </a:p>
          <a:p>
            <a:pPr lvl="1"/>
            <a:r>
              <a:rPr lang="cs-CZ" dirty="0" err="1" smtClean="0"/>
              <a:t>Structured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retention</a:t>
            </a:r>
            <a:endParaRPr lang="cs-CZ" dirty="0" smtClean="0"/>
          </a:p>
          <a:p>
            <a:pPr lvl="1"/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ceramic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replaced</a:t>
            </a:r>
            <a:r>
              <a:rPr lang="cs-CZ" dirty="0" smtClean="0"/>
              <a:t>, </a:t>
            </a:r>
            <a:r>
              <a:rPr lang="cs-CZ" dirty="0" err="1" smtClean="0"/>
              <a:t>always</a:t>
            </a:r>
            <a:r>
              <a:rPr lang="cs-CZ" dirty="0" smtClean="0"/>
              <a:t> use </a:t>
            </a:r>
            <a:r>
              <a:rPr lang="cs-CZ" dirty="0" err="1" smtClean="0"/>
              <a:t>revision</a:t>
            </a:r>
            <a:r>
              <a:rPr lang="cs-CZ" dirty="0" smtClean="0"/>
              <a:t>!</a:t>
            </a:r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60" y="3426130"/>
            <a:ext cx="3137139" cy="31371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53" y="1032721"/>
            <a:ext cx="3043693" cy="304369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38" y="4779962"/>
            <a:ext cx="3151530" cy="15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femoral</a:t>
            </a:r>
            <a:r>
              <a:rPr lang="cs-CZ" dirty="0"/>
              <a:t> </a:t>
            </a:r>
            <a:r>
              <a:rPr lang="cs-CZ" dirty="0" err="1"/>
              <a:t>comoponent</a:t>
            </a:r>
            <a:r>
              <a:rPr lang="cs-CZ" dirty="0"/>
              <a:t> </a:t>
            </a:r>
            <a:r>
              <a:rPr lang="cs-CZ" dirty="0" err="1" smtClean="0"/>
              <a:t>cemented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Highly</a:t>
            </a:r>
            <a:r>
              <a:rPr lang="cs-CZ" dirty="0" smtClean="0"/>
              <a:t> </a:t>
            </a:r>
            <a:r>
              <a:rPr lang="cs-CZ" dirty="0" err="1" smtClean="0"/>
              <a:t>polished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endParaRPr lang="cs-CZ" dirty="0" smtClean="0"/>
          </a:p>
          <a:p>
            <a:r>
              <a:rPr lang="cs-CZ" dirty="0" err="1" smtClean="0"/>
              <a:t>Dirct</a:t>
            </a:r>
            <a:r>
              <a:rPr lang="cs-CZ" dirty="0" smtClean="0"/>
              <a:t> x </a:t>
            </a:r>
            <a:r>
              <a:rPr lang="cs-CZ" dirty="0" err="1" smtClean="0"/>
              <a:t>anatomical</a:t>
            </a:r>
            <a:r>
              <a:rPr lang="cs-CZ" dirty="0" smtClean="0"/>
              <a:t> </a:t>
            </a:r>
            <a:r>
              <a:rPr lang="cs-CZ" dirty="0" err="1" smtClean="0"/>
              <a:t>shape</a:t>
            </a:r>
            <a:endParaRPr lang="cs-CZ" dirty="0" smtClean="0"/>
          </a:p>
          <a:p>
            <a:r>
              <a:rPr lang="cs-CZ" dirty="0" err="1" smtClean="0"/>
              <a:t>Equally</a:t>
            </a:r>
            <a:r>
              <a:rPr lang="cs-CZ" dirty="0" smtClean="0"/>
              <a:t> </a:t>
            </a:r>
            <a:r>
              <a:rPr lang="cs-CZ" dirty="0" err="1" smtClean="0"/>
              <a:t>cemet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stem!</a:t>
            </a:r>
          </a:p>
          <a:p>
            <a:r>
              <a:rPr lang="cs-CZ" dirty="0" err="1" smtClean="0"/>
              <a:t>Never</a:t>
            </a:r>
            <a:r>
              <a:rPr lang="cs-CZ" dirty="0" smtClean="0"/>
              <a:t> direct </a:t>
            </a:r>
            <a:r>
              <a:rPr lang="cs-CZ" dirty="0" err="1" smtClean="0"/>
              <a:t>contact</a:t>
            </a:r>
            <a:r>
              <a:rPr lang="cs-CZ" dirty="0" smtClean="0"/>
              <a:t> stem x bone</a:t>
            </a:r>
          </a:p>
          <a:p>
            <a:r>
              <a:rPr lang="cs-CZ" dirty="0" err="1" smtClean="0"/>
              <a:t>Centraliser</a:t>
            </a:r>
            <a:endParaRPr lang="cs-CZ" dirty="0" smtClean="0"/>
          </a:p>
          <a:p>
            <a:r>
              <a:rPr lang="cs-CZ" dirty="0" err="1" smtClean="0"/>
              <a:t>Obturator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4" descr="Luha - cement dř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92" y="2025770"/>
            <a:ext cx="2027966" cy="42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52" y="2085148"/>
            <a:ext cx="2833288" cy="415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femoral</a:t>
            </a:r>
            <a:r>
              <a:rPr lang="cs-CZ" dirty="0"/>
              <a:t> </a:t>
            </a:r>
            <a:r>
              <a:rPr lang="cs-CZ" dirty="0" err="1"/>
              <a:t>comoponent</a:t>
            </a:r>
            <a:r>
              <a:rPr lang="cs-CZ" dirty="0"/>
              <a:t> </a:t>
            </a:r>
            <a:r>
              <a:rPr lang="cs-CZ" dirty="0" err="1" smtClean="0"/>
              <a:t>cementless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Osteoinductive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endParaRPr lang="cs-CZ" dirty="0" smtClean="0"/>
          </a:p>
          <a:p>
            <a:r>
              <a:rPr lang="cs-CZ" dirty="0" err="1" smtClean="0"/>
              <a:t>Metafyzar</a:t>
            </a:r>
            <a:r>
              <a:rPr lang="cs-CZ" dirty="0" smtClean="0"/>
              <a:t> x </a:t>
            </a:r>
            <a:r>
              <a:rPr lang="cs-CZ" dirty="0" err="1" smtClean="0"/>
              <a:t>diafyzar</a:t>
            </a:r>
            <a:r>
              <a:rPr lang="cs-CZ" dirty="0" smtClean="0"/>
              <a:t> </a:t>
            </a:r>
            <a:r>
              <a:rPr lang="cs-CZ" dirty="0" err="1" smtClean="0"/>
              <a:t>anchoring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Picture 6" descr="THA výuka Bicontact dř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98" b="754"/>
          <a:stretch>
            <a:fillRect/>
          </a:stretch>
        </p:blipFill>
        <p:spPr bwMode="auto">
          <a:xfrm>
            <a:off x="5887377" y="2097088"/>
            <a:ext cx="1881188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5253" y="3147048"/>
            <a:ext cx="4827362" cy="185873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0014526" y="5529532"/>
            <a:ext cx="639097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 descr="A plasma cup 6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4" r="-740"/>
          <a:stretch>
            <a:fillRect/>
          </a:stretch>
        </p:blipFill>
        <p:spPr bwMode="auto">
          <a:xfrm>
            <a:off x="1289589" y="3339867"/>
            <a:ext cx="33845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Alloy</a:t>
            </a:r>
            <a:r>
              <a:rPr lang="cs-CZ" dirty="0" smtClean="0"/>
              <a:t> x </a:t>
            </a:r>
            <a:r>
              <a:rPr lang="cs-CZ" dirty="0" err="1" smtClean="0"/>
              <a:t>ceramic</a:t>
            </a:r>
            <a:r>
              <a:rPr lang="cs-CZ" dirty="0" smtClean="0"/>
              <a:t> x </a:t>
            </a:r>
            <a:r>
              <a:rPr lang="cs-CZ" dirty="0" err="1" smtClean="0"/>
              <a:t>oxinium</a:t>
            </a:r>
            <a:endParaRPr lang="cs-CZ" dirty="0" smtClean="0"/>
          </a:p>
          <a:p>
            <a:r>
              <a:rPr lang="cs-CZ" dirty="0" smtClean="0"/>
              <a:t>28, 32, 36 mm</a:t>
            </a:r>
          </a:p>
          <a:p>
            <a:r>
              <a:rPr lang="cs-CZ" dirty="0" smtClean="0"/>
              <a:t>„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lenght</a:t>
            </a:r>
            <a:r>
              <a:rPr lang="cs-CZ" dirty="0" smtClean="0"/>
              <a:t>“ </a:t>
            </a:r>
            <a:r>
              <a:rPr lang="cs-CZ" dirty="0"/>
              <a:t>– </a:t>
            </a:r>
            <a:r>
              <a:rPr lang="cs-CZ" dirty="0" err="1" smtClean="0"/>
              <a:t>depth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bore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cone</a:t>
            </a:r>
            <a:endParaRPr lang="cs-CZ" dirty="0" smtClean="0"/>
          </a:p>
          <a:p>
            <a:r>
              <a:rPr lang="cs-CZ" dirty="0" err="1" smtClean="0"/>
              <a:t>Bigger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diameter</a:t>
            </a:r>
            <a:r>
              <a:rPr lang="cs-CZ" dirty="0" smtClean="0"/>
              <a:t> </a:t>
            </a:r>
            <a:r>
              <a:rPr lang="cs-CZ" dirty="0" err="1" smtClean="0"/>
              <a:t>incerases</a:t>
            </a:r>
            <a:r>
              <a:rPr lang="cs-CZ" dirty="0" smtClean="0"/>
              <a:t> ROM and stability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4304580"/>
            <a:ext cx="8066660" cy="22687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45" y="1249153"/>
            <a:ext cx="4272711" cy="28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Articulation</a:t>
            </a:r>
            <a:r>
              <a:rPr lang="cs-CZ" dirty="0" smtClean="0"/>
              <a:t> </a:t>
            </a:r>
            <a:r>
              <a:rPr lang="cs-CZ" dirty="0" err="1" smtClean="0"/>
              <a:t>surfaces</a:t>
            </a:r>
            <a:r>
              <a:rPr lang="cs-CZ" dirty="0" smtClean="0"/>
              <a:t> </a:t>
            </a:r>
            <a:r>
              <a:rPr lang="cs-CZ" dirty="0" err="1" smtClean="0"/>
              <a:t>matching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 smtClean="0"/>
              <a:t>PE/</a:t>
            </a:r>
            <a:r>
              <a:rPr lang="cs-CZ" dirty="0" err="1" smtClean="0"/>
              <a:t>alloy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endParaRPr lang="cs-CZ" dirty="0" smtClean="0"/>
          </a:p>
          <a:p>
            <a:r>
              <a:rPr lang="cs-CZ" dirty="0" smtClean="0"/>
              <a:t>PE/</a:t>
            </a:r>
            <a:r>
              <a:rPr lang="cs-CZ" dirty="0" err="1" smtClean="0"/>
              <a:t>ceramic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endParaRPr lang="cs-CZ" dirty="0" smtClean="0"/>
          </a:p>
          <a:p>
            <a:r>
              <a:rPr lang="cs-CZ" dirty="0" err="1" smtClean="0"/>
              <a:t>Ceramic</a:t>
            </a:r>
            <a:r>
              <a:rPr lang="cs-CZ" dirty="0" smtClean="0"/>
              <a:t> inlay/</a:t>
            </a:r>
            <a:r>
              <a:rPr lang="cs-CZ" dirty="0" err="1" smtClean="0"/>
              <a:t>ceramic</a:t>
            </a:r>
            <a:r>
              <a:rPr lang="cs-CZ" dirty="0" smtClean="0"/>
              <a:t> </a:t>
            </a:r>
            <a:r>
              <a:rPr lang="cs-CZ" dirty="0" err="1"/>
              <a:t>head</a:t>
            </a:r>
            <a:endParaRPr lang="cs-CZ" dirty="0" smtClean="0"/>
          </a:p>
          <a:p>
            <a:r>
              <a:rPr lang="cs-CZ" dirty="0" err="1" smtClean="0"/>
              <a:t>Alloy</a:t>
            </a:r>
            <a:r>
              <a:rPr lang="cs-CZ" dirty="0" smtClean="0"/>
              <a:t>/</a:t>
            </a:r>
            <a:r>
              <a:rPr lang="cs-CZ" dirty="0" err="1" smtClean="0"/>
              <a:t>alloy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endParaRPr lang="cs-CZ" dirty="0" smtClean="0"/>
          </a:p>
          <a:p>
            <a:r>
              <a:rPr lang="cs-CZ" dirty="0" err="1" smtClean="0"/>
              <a:t>Oxinium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77" y="2097088"/>
            <a:ext cx="5805374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Surgical</a:t>
            </a:r>
            <a:r>
              <a:rPr lang="cs-CZ" dirty="0" smtClean="0"/>
              <a:t> </a:t>
            </a:r>
            <a:r>
              <a:rPr lang="cs-CZ" dirty="0" err="1" smtClean="0"/>
              <a:t>techniques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Standardized</a:t>
            </a:r>
            <a:r>
              <a:rPr lang="cs-CZ" sz="2800" dirty="0" smtClean="0"/>
              <a:t>, </a:t>
            </a:r>
            <a:r>
              <a:rPr lang="cs-CZ" sz="2800" dirty="0" err="1" smtClean="0"/>
              <a:t>routine</a:t>
            </a:r>
            <a:endParaRPr lang="cs-CZ" sz="2800" dirty="0" smtClean="0"/>
          </a:p>
          <a:p>
            <a:r>
              <a:rPr lang="cs-CZ" sz="2800" dirty="0" err="1" smtClean="0"/>
              <a:t>Standardized</a:t>
            </a:r>
            <a:r>
              <a:rPr lang="cs-CZ" sz="2800" dirty="0" smtClean="0"/>
              <a:t> </a:t>
            </a:r>
            <a:r>
              <a:rPr lang="cs-CZ" sz="2800" dirty="0" err="1" smtClean="0"/>
              <a:t>approaches</a:t>
            </a:r>
            <a:endParaRPr lang="cs-CZ" sz="2800" dirty="0" smtClean="0"/>
          </a:p>
          <a:p>
            <a:pPr lvl="1"/>
            <a:r>
              <a:rPr lang="cs-CZ" sz="2400" dirty="0" err="1" smtClean="0"/>
              <a:t>Anterolateral</a:t>
            </a:r>
            <a:r>
              <a:rPr lang="cs-CZ" sz="2400" dirty="0" smtClean="0"/>
              <a:t> (Watson Jones)</a:t>
            </a:r>
          </a:p>
          <a:p>
            <a:pPr lvl="1"/>
            <a:r>
              <a:rPr lang="cs-CZ" sz="2400" dirty="0" err="1" smtClean="0"/>
              <a:t>Dorzal</a:t>
            </a:r>
            <a:r>
              <a:rPr lang="cs-CZ" sz="2400" dirty="0" smtClean="0"/>
              <a:t> (</a:t>
            </a:r>
            <a:r>
              <a:rPr lang="cs-CZ" sz="2400" dirty="0" err="1" smtClean="0"/>
              <a:t>Moore</a:t>
            </a:r>
            <a:r>
              <a:rPr lang="cs-CZ" sz="2400" dirty="0" smtClean="0"/>
              <a:t>, </a:t>
            </a:r>
            <a:r>
              <a:rPr lang="cs-CZ" sz="2400" dirty="0" err="1" smtClean="0"/>
              <a:t>Langenback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err="1" smtClean="0"/>
              <a:t>Anterior</a:t>
            </a:r>
            <a:r>
              <a:rPr lang="cs-CZ" sz="2400" dirty="0" smtClean="0"/>
              <a:t> (Smith – </a:t>
            </a:r>
            <a:r>
              <a:rPr lang="cs-CZ" sz="2400" dirty="0" err="1" smtClean="0"/>
              <a:t>Petersen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err="1" smtClean="0"/>
              <a:t>Lateral</a:t>
            </a:r>
            <a:r>
              <a:rPr lang="cs-CZ" sz="2400" dirty="0" smtClean="0"/>
              <a:t> (</a:t>
            </a:r>
            <a:r>
              <a:rPr lang="cs-CZ" sz="2400" dirty="0" err="1" smtClean="0"/>
              <a:t>Harding</a:t>
            </a:r>
            <a:r>
              <a:rPr lang="cs-CZ" sz="2400" dirty="0"/>
              <a:t>)</a:t>
            </a:r>
            <a:endParaRPr lang="cs-CZ" sz="2400" dirty="0" smtClean="0"/>
          </a:p>
          <a:p>
            <a:r>
              <a:rPr lang="cs-CZ" sz="2800" dirty="0" smtClean="0"/>
              <a:t>MIS</a:t>
            </a:r>
            <a:endParaRPr lang="cs-CZ" sz="2800" dirty="0"/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4" descr="Zw foto 1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2264434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7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Surgical</a:t>
            </a:r>
            <a:r>
              <a:rPr lang="cs-CZ" dirty="0"/>
              <a:t> </a:t>
            </a:r>
            <a:r>
              <a:rPr lang="cs-CZ" dirty="0" err="1"/>
              <a:t>techniques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4378" y="1861297"/>
            <a:ext cx="9905999" cy="4194445"/>
          </a:xfrm>
        </p:spPr>
        <p:txBody>
          <a:bodyPr>
            <a:normAutofit/>
          </a:bodyPr>
          <a:lstStyle/>
          <a:p>
            <a:r>
              <a:rPr lang="cs-CZ" dirty="0" err="1" smtClean="0"/>
              <a:t>Operation</a:t>
            </a:r>
            <a:r>
              <a:rPr lang="cs-CZ" dirty="0" smtClean="0"/>
              <a:t> </a:t>
            </a:r>
            <a:r>
              <a:rPr lang="cs-CZ" dirty="0" err="1" smtClean="0"/>
              <a:t>field</a:t>
            </a:r>
            <a:r>
              <a:rPr lang="cs-CZ" dirty="0" smtClean="0"/>
              <a:t> </a:t>
            </a:r>
            <a:r>
              <a:rPr lang="cs-CZ" dirty="0" err="1" smtClean="0"/>
              <a:t>overview</a:t>
            </a:r>
            <a:endParaRPr lang="cs-CZ" dirty="0" smtClean="0"/>
          </a:p>
          <a:p>
            <a:r>
              <a:rPr lang="cs-CZ" dirty="0" err="1" smtClean="0"/>
              <a:t>Gentle</a:t>
            </a:r>
            <a:r>
              <a:rPr lang="cs-CZ" dirty="0" smtClean="0"/>
              <a:t> soft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treatment</a:t>
            </a:r>
            <a:endParaRPr lang="cs-CZ" dirty="0" smtClean="0"/>
          </a:p>
          <a:p>
            <a:r>
              <a:rPr lang="cs-CZ" dirty="0" err="1" smtClean="0"/>
              <a:t>Lavage</a:t>
            </a:r>
            <a:r>
              <a:rPr lang="cs-CZ" dirty="0" smtClean="0"/>
              <a:t> – PAO </a:t>
            </a:r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prevention</a:t>
            </a:r>
            <a:endParaRPr lang="cs-CZ" dirty="0" smtClean="0"/>
          </a:p>
          <a:p>
            <a:r>
              <a:rPr lang="cs-CZ" dirty="0" err="1" smtClean="0"/>
              <a:t>Standardized</a:t>
            </a:r>
            <a:r>
              <a:rPr lang="cs-CZ" dirty="0" smtClean="0"/>
              <a:t> </a:t>
            </a:r>
            <a:r>
              <a:rPr lang="cs-CZ" dirty="0" err="1" smtClean="0"/>
              <a:t>approaches</a:t>
            </a:r>
            <a:r>
              <a:rPr lang="cs-CZ" dirty="0" smtClean="0"/>
              <a:t> –  </a:t>
            </a:r>
            <a:r>
              <a:rPr lang="cs-CZ" dirty="0" err="1" smtClean="0"/>
              <a:t>minimal</a:t>
            </a:r>
            <a:r>
              <a:rPr lang="cs-CZ" dirty="0" smtClean="0"/>
              <a:t> nerve and </a:t>
            </a:r>
            <a:r>
              <a:rPr lang="cs-CZ" dirty="0" err="1" smtClean="0"/>
              <a:t>vessels</a:t>
            </a:r>
            <a:r>
              <a:rPr lang="cs-CZ" dirty="0" smtClean="0"/>
              <a:t> </a:t>
            </a:r>
            <a:r>
              <a:rPr lang="cs-CZ" dirty="0" err="1" smtClean="0"/>
              <a:t>leasions</a:t>
            </a:r>
            <a:r>
              <a:rPr lang="cs-CZ" dirty="0" smtClean="0"/>
              <a:t> risk</a:t>
            </a:r>
          </a:p>
          <a:p>
            <a:r>
              <a:rPr lang="cs-CZ" dirty="0" err="1" smtClean="0"/>
              <a:t>Correct</a:t>
            </a:r>
            <a:r>
              <a:rPr lang="cs-CZ" dirty="0" smtClean="0"/>
              <a:t> </a:t>
            </a:r>
            <a:r>
              <a:rPr lang="cs-CZ" dirty="0" err="1" smtClean="0"/>
              <a:t>compoent</a:t>
            </a:r>
            <a:r>
              <a:rPr lang="cs-CZ" dirty="0" smtClean="0"/>
              <a:t> </a:t>
            </a:r>
            <a:r>
              <a:rPr lang="cs-CZ" dirty="0" err="1" smtClean="0"/>
              <a:t>alignment</a:t>
            </a:r>
            <a:r>
              <a:rPr lang="cs-CZ" dirty="0" smtClean="0"/>
              <a:t> – </a:t>
            </a:r>
            <a:r>
              <a:rPr lang="cs-CZ" dirty="0" err="1" smtClean="0"/>
              <a:t>impotrant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ROM and stability</a:t>
            </a:r>
          </a:p>
          <a:p>
            <a:r>
              <a:rPr lang="cs-CZ" dirty="0" err="1" smtClean="0"/>
              <a:t>Reliable</a:t>
            </a:r>
            <a:r>
              <a:rPr lang="cs-CZ" dirty="0" smtClean="0"/>
              <a:t> </a:t>
            </a:r>
            <a:r>
              <a:rPr lang="cs-CZ" dirty="0" err="1" smtClean="0"/>
              <a:t>suture</a:t>
            </a:r>
            <a:r>
              <a:rPr lang="cs-CZ" dirty="0" smtClean="0"/>
              <a:t>!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58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Preoperative</a:t>
            </a:r>
            <a:r>
              <a:rPr lang="cs-CZ" dirty="0"/>
              <a:t> </a:t>
            </a:r>
            <a:r>
              <a:rPr lang="cs-CZ" dirty="0" err="1"/>
              <a:t>examination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ASA </a:t>
            </a:r>
            <a:r>
              <a:rPr lang="cs-CZ" dirty="0" smtClean="0"/>
              <a:t>risk ratio</a:t>
            </a:r>
            <a:endParaRPr lang="cs-CZ" dirty="0"/>
          </a:p>
          <a:p>
            <a:r>
              <a:rPr lang="cs-CZ" dirty="0" err="1"/>
              <a:t>Infection</a:t>
            </a:r>
            <a:r>
              <a:rPr lang="cs-CZ" dirty="0"/>
              <a:t> </a:t>
            </a:r>
            <a:r>
              <a:rPr lang="cs-CZ" dirty="0" err="1"/>
              <a:t>focus</a:t>
            </a:r>
            <a:r>
              <a:rPr lang="cs-CZ" dirty="0"/>
              <a:t> </a:t>
            </a:r>
            <a:r>
              <a:rPr lang="cs-CZ" dirty="0" err="1"/>
              <a:t>exclusion</a:t>
            </a:r>
            <a:r>
              <a:rPr lang="cs-CZ" dirty="0"/>
              <a:t> (</a:t>
            </a:r>
            <a:r>
              <a:rPr lang="cs-CZ" dirty="0" err="1"/>
              <a:t>neg</a:t>
            </a:r>
            <a:r>
              <a:rPr lang="cs-CZ" dirty="0"/>
              <a:t> FW, CRP), </a:t>
            </a:r>
            <a:r>
              <a:rPr lang="cs-CZ" dirty="0" err="1"/>
              <a:t>stomatological</a:t>
            </a:r>
            <a:r>
              <a:rPr lang="cs-CZ" dirty="0"/>
              <a:t> </a:t>
            </a:r>
            <a:r>
              <a:rPr lang="cs-CZ" dirty="0" err="1"/>
              <a:t>examination</a:t>
            </a:r>
            <a:r>
              <a:rPr lang="cs-CZ" dirty="0"/>
              <a:t> </a:t>
            </a:r>
            <a:r>
              <a:rPr lang="cs-CZ" dirty="0" err="1"/>
              <a:t>incl</a:t>
            </a:r>
            <a:r>
              <a:rPr lang="cs-CZ" dirty="0"/>
              <a:t>. OPG</a:t>
            </a:r>
          </a:p>
          <a:p>
            <a:r>
              <a:rPr lang="cs-CZ" dirty="0"/>
              <a:t>CAVE!</a:t>
            </a:r>
          </a:p>
          <a:p>
            <a:pPr lvl="1"/>
            <a:r>
              <a:rPr lang="cs-CZ" dirty="0" err="1"/>
              <a:t>Warfarin</a:t>
            </a:r>
            <a:endParaRPr lang="cs-CZ" dirty="0"/>
          </a:p>
          <a:p>
            <a:pPr lvl="1"/>
            <a:r>
              <a:rPr lang="cs-CZ" dirty="0"/>
              <a:t>NOAK</a:t>
            </a:r>
          </a:p>
          <a:p>
            <a:pPr lvl="1"/>
            <a:r>
              <a:rPr lang="cs-CZ" dirty="0"/>
              <a:t>NSAID</a:t>
            </a:r>
          </a:p>
          <a:p>
            <a:pPr lvl="1"/>
            <a:r>
              <a:rPr lang="cs-CZ" dirty="0"/>
              <a:t>PAD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114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err="1" smtClean="0"/>
              <a:t>History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6" y="1785668"/>
            <a:ext cx="10998679" cy="48566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dirty="0" smtClean="0"/>
              <a:t>                                                          1964-1965                    1966</a:t>
            </a:r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         </a:t>
            </a:r>
            <a:r>
              <a:rPr lang="cs-CZ" altLang="cs-CZ" dirty="0" err="1" smtClean="0"/>
              <a:t>Setzholzprothese</a:t>
            </a:r>
            <a:r>
              <a:rPr lang="cs-CZ" altLang="cs-CZ" dirty="0" smtClean="0"/>
              <a:t>  </a:t>
            </a:r>
            <a:r>
              <a:rPr lang="cs-CZ" altLang="cs-CZ" dirty="0" err="1"/>
              <a:t>Banana</a:t>
            </a:r>
            <a:r>
              <a:rPr lang="cs-CZ" altLang="cs-CZ" dirty="0"/>
              <a:t> </a:t>
            </a:r>
            <a:r>
              <a:rPr lang="cs-CZ" altLang="cs-CZ" dirty="0" smtClean="0"/>
              <a:t>– </a:t>
            </a:r>
            <a:r>
              <a:rPr lang="cs-CZ" altLang="cs-CZ" dirty="0" err="1" smtClean="0"/>
              <a:t>shaped</a:t>
            </a:r>
            <a:endParaRPr lang="cs-CZ" altLang="cs-CZ" dirty="0"/>
          </a:p>
          <a:p>
            <a:pPr marL="457200" lvl="1" indent="0">
              <a:buNone/>
            </a:pPr>
            <a:endParaRPr lang="cs-CZ" altLang="cs-CZ" dirty="0"/>
          </a:p>
          <a:p>
            <a:pPr marL="457200" lvl="1" indent="0">
              <a:buNone/>
            </a:pPr>
            <a:r>
              <a:rPr lang="cs-CZ" dirty="0" smtClean="0"/>
              <a:t>                                                                                                                    1977 </a:t>
            </a:r>
            <a:r>
              <a:rPr lang="cs-CZ" dirty="0" err="1" smtClean="0"/>
              <a:t>Geradeschaft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6" name="Picture 2" descr="THA Muller 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" b="4759"/>
          <a:stretch>
            <a:fillRect/>
          </a:stretch>
        </p:blipFill>
        <p:spPr bwMode="auto">
          <a:xfrm>
            <a:off x="778311" y="1729566"/>
            <a:ext cx="32289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HA mulle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t="9149" r="5501" b="17735"/>
          <a:stretch>
            <a:fillRect/>
          </a:stretch>
        </p:blipFill>
        <p:spPr bwMode="auto">
          <a:xfrm>
            <a:off x="4770647" y="1686704"/>
            <a:ext cx="36004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THA Muller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t="8707" r="5521" b="4297"/>
          <a:stretch>
            <a:fillRect/>
          </a:stretch>
        </p:blipFill>
        <p:spPr bwMode="auto">
          <a:xfrm>
            <a:off x="8662654" y="1686703"/>
            <a:ext cx="2747859" cy="388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78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0498" y="92307"/>
            <a:ext cx="10903789" cy="1478570"/>
          </a:xfrm>
        </p:spPr>
        <p:txBody>
          <a:bodyPr/>
          <a:lstStyle/>
          <a:p>
            <a:r>
              <a:rPr lang="cs-CZ" dirty="0" err="1"/>
              <a:t>periprosthetic</a:t>
            </a:r>
            <a:r>
              <a:rPr lang="cs-CZ" dirty="0"/>
              <a:t> joint </a:t>
            </a:r>
            <a:r>
              <a:rPr lang="cs-CZ" dirty="0" err="1"/>
              <a:t>infection</a:t>
            </a:r>
            <a:r>
              <a:rPr lang="cs-CZ" dirty="0"/>
              <a:t> (PJI) </a:t>
            </a:r>
            <a:r>
              <a:rPr lang="cs-CZ" dirty="0" err="1"/>
              <a:t>prevention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4194445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Preop</a:t>
            </a:r>
            <a:r>
              <a:rPr lang="cs-CZ" dirty="0"/>
              <a:t>. </a:t>
            </a:r>
            <a:r>
              <a:rPr lang="cs-CZ" dirty="0" err="1"/>
              <a:t>Examination</a:t>
            </a:r>
            <a:r>
              <a:rPr lang="cs-CZ" dirty="0"/>
              <a:t>!</a:t>
            </a:r>
          </a:p>
          <a:p>
            <a:r>
              <a:rPr lang="cs-CZ" dirty="0"/>
              <a:t>ATB </a:t>
            </a:r>
            <a:r>
              <a:rPr lang="cs-CZ" dirty="0" err="1"/>
              <a:t>perioperatively</a:t>
            </a:r>
            <a:r>
              <a:rPr lang="cs-CZ" dirty="0"/>
              <a:t> – </a:t>
            </a:r>
            <a:r>
              <a:rPr lang="cs-CZ" dirty="0" err="1"/>
              <a:t>Cefazolin</a:t>
            </a:r>
            <a:r>
              <a:rPr lang="cs-CZ" dirty="0"/>
              <a:t> </a:t>
            </a:r>
            <a:r>
              <a:rPr lang="cs-CZ" dirty="0" err="1"/>
              <a:t>i.v</a:t>
            </a:r>
            <a:r>
              <a:rPr lang="cs-CZ" dirty="0"/>
              <a:t>. 1 dose </a:t>
            </a:r>
            <a:r>
              <a:rPr lang="cs-CZ" dirty="0" err="1"/>
              <a:t>before</a:t>
            </a:r>
            <a:r>
              <a:rPr lang="cs-CZ" dirty="0"/>
              <a:t> + 3 </a:t>
            </a:r>
            <a:r>
              <a:rPr lang="cs-CZ" dirty="0" err="1"/>
              <a:t>doses</a:t>
            </a:r>
            <a:r>
              <a:rPr lang="cs-CZ" dirty="0"/>
              <a:t> post op. </a:t>
            </a:r>
          </a:p>
          <a:p>
            <a:r>
              <a:rPr lang="cs-CZ" dirty="0" err="1"/>
              <a:t>Drainage</a:t>
            </a:r>
            <a:r>
              <a:rPr lang="cs-CZ" dirty="0"/>
              <a:t> EX in 24h</a:t>
            </a:r>
          </a:p>
          <a:p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urinary</a:t>
            </a:r>
            <a:r>
              <a:rPr lang="cs-CZ" dirty="0"/>
              <a:t> </a:t>
            </a:r>
            <a:r>
              <a:rPr lang="cs-CZ" dirty="0" err="1"/>
              <a:t>catheter</a:t>
            </a:r>
            <a:r>
              <a:rPr lang="cs-CZ" dirty="0"/>
              <a:t> </a:t>
            </a:r>
            <a:r>
              <a:rPr lang="cs-CZ" dirty="0" err="1"/>
              <a:t>present</a:t>
            </a:r>
            <a:r>
              <a:rPr lang="cs-CZ" dirty="0"/>
              <a:t> - ATB</a:t>
            </a:r>
          </a:p>
          <a:p>
            <a:r>
              <a:rPr lang="cs-CZ" dirty="0" err="1"/>
              <a:t>Strict</a:t>
            </a:r>
            <a:r>
              <a:rPr lang="cs-CZ" dirty="0"/>
              <a:t> régime </a:t>
            </a:r>
            <a:r>
              <a:rPr lang="cs-CZ" dirty="0" err="1"/>
              <a:t>at</a:t>
            </a:r>
            <a:r>
              <a:rPr lang="cs-CZ" dirty="0"/>
              <a:t> op. </a:t>
            </a:r>
            <a:r>
              <a:rPr lang="cs-CZ" dirty="0" err="1"/>
              <a:t>theater</a:t>
            </a:r>
            <a:endParaRPr lang="cs-CZ" dirty="0"/>
          </a:p>
          <a:p>
            <a:r>
              <a:rPr lang="cs-CZ" dirty="0" err="1"/>
              <a:t>Wound</a:t>
            </a:r>
            <a:r>
              <a:rPr lang="cs-CZ" dirty="0"/>
              <a:t> care </a:t>
            </a:r>
            <a:r>
              <a:rPr lang="cs-CZ" dirty="0" err="1"/>
              <a:t>till</a:t>
            </a:r>
            <a:r>
              <a:rPr lang="cs-CZ" dirty="0"/>
              <a:t> </a:t>
            </a:r>
            <a:r>
              <a:rPr lang="cs-CZ" dirty="0" err="1"/>
              <a:t>healing</a:t>
            </a:r>
            <a:endParaRPr lang="cs-CZ" dirty="0"/>
          </a:p>
          <a:p>
            <a:r>
              <a:rPr lang="cs-CZ" dirty="0"/>
              <a:t>Lege </a:t>
            </a:r>
            <a:r>
              <a:rPr lang="cs-CZ" dirty="0" err="1"/>
              <a:t>artis</a:t>
            </a:r>
            <a:r>
              <a:rPr lang="cs-CZ" dirty="0"/>
              <a:t> </a:t>
            </a:r>
            <a:r>
              <a:rPr lang="cs-CZ" dirty="0" err="1"/>
              <a:t>diagnostic</a:t>
            </a:r>
            <a:r>
              <a:rPr lang="cs-CZ" dirty="0"/>
              <a:t> and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protocol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eventual</a:t>
            </a:r>
            <a:r>
              <a:rPr lang="cs-CZ" dirty="0"/>
              <a:t> PJI</a:t>
            </a:r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98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/>
              <a:t>Post op.  management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ICU (post op </a:t>
            </a:r>
            <a:r>
              <a:rPr lang="cs-CZ" dirty="0" err="1"/>
              <a:t>ward</a:t>
            </a:r>
            <a:r>
              <a:rPr lang="cs-CZ" dirty="0"/>
              <a:t>)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no </a:t>
            </a:r>
            <a:r>
              <a:rPr lang="cs-CZ" dirty="0" err="1"/>
              <a:t>complication</a:t>
            </a:r>
            <a:endParaRPr lang="cs-CZ" dirty="0"/>
          </a:p>
          <a:p>
            <a:r>
              <a:rPr lang="cs-CZ" dirty="0" err="1"/>
              <a:t>Hospitalization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 smtClean="0"/>
              <a:t>orthopedic</a:t>
            </a:r>
            <a:r>
              <a:rPr lang="cs-CZ" dirty="0" smtClean="0"/>
              <a:t> </a:t>
            </a:r>
            <a:r>
              <a:rPr lang="cs-CZ" dirty="0" err="1"/>
              <a:t>ward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5 </a:t>
            </a:r>
            <a:r>
              <a:rPr lang="cs-CZ" dirty="0" err="1"/>
              <a:t>days</a:t>
            </a:r>
            <a:r>
              <a:rPr lang="cs-CZ" dirty="0"/>
              <a:t> </a:t>
            </a:r>
          </a:p>
          <a:p>
            <a:r>
              <a:rPr lang="cs-CZ" dirty="0" err="1"/>
              <a:t>Verticalization</a:t>
            </a:r>
            <a:r>
              <a:rPr lang="cs-CZ" dirty="0"/>
              <a:t> </a:t>
            </a:r>
            <a:r>
              <a:rPr lang="cs-CZ" dirty="0" err="1" smtClean="0"/>
              <a:t>fhe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/>
              <a:t>post op. </a:t>
            </a:r>
            <a:r>
              <a:rPr lang="cs-CZ" dirty="0" err="1"/>
              <a:t>day</a:t>
            </a:r>
            <a:endParaRPr lang="cs-CZ" dirty="0"/>
          </a:p>
          <a:p>
            <a:r>
              <a:rPr lang="cs-CZ" dirty="0" err="1"/>
              <a:t>Complex</a:t>
            </a:r>
            <a:r>
              <a:rPr lang="cs-CZ" dirty="0"/>
              <a:t> </a:t>
            </a:r>
            <a:r>
              <a:rPr lang="cs-CZ" dirty="0" err="1"/>
              <a:t>rehabilitation</a:t>
            </a:r>
            <a:r>
              <a:rPr lang="cs-CZ" dirty="0"/>
              <a:t> </a:t>
            </a:r>
            <a:r>
              <a:rPr lang="cs-CZ" dirty="0" err="1"/>
              <a:t>protocol</a:t>
            </a:r>
            <a:r>
              <a:rPr lang="cs-CZ" dirty="0"/>
              <a:t>, </a:t>
            </a:r>
            <a:r>
              <a:rPr lang="cs-CZ" dirty="0" err="1"/>
              <a:t>rehabitalitation</a:t>
            </a:r>
            <a:r>
              <a:rPr lang="cs-CZ" dirty="0"/>
              <a:t> </a:t>
            </a:r>
            <a:r>
              <a:rPr lang="cs-CZ" dirty="0" err="1"/>
              <a:t>nurse</a:t>
            </a:r>
            <a:r>
              <a:rPr lang="cs-CZ" dirty="0"/>
              <a:t> </a:t>
            </a:r>
            <a:r>
              <a:rPr lang="cs-CZ" dirty="0" err="1"/>
              <a:t>obligatory</a:t>
            </a:r>
            <a:r>
              <a:rPr lang="cs-CZ" dirty="0"/>
              <a:t> </a:t>
            </a:r>
          </a:p>
          <a:p>
            <a:r>
              <a:rPr lang="cs-CZ" dirty="0"/>
              <a:t>6. </a:t>
            </a:r>
            <a:r>
              <a:rPr lang="cs-CZ" dirty="0" err="1"/>
              <a:t>day</a:t>
            </a:r>
            <a:r>
              <a:rPr lang="cs-CZ" dirty="0"/>
              <a:t> – </a:t>
            </a:r>
            <a:r>
              <a:rPr lang="cs-CZ" dirty="0" smtClean="0"/>
              <a:t>transfer </a:t>
            </a:r>
            <a:r>
              <a:rPr lang="cs-CZ" dirty="0"/>
              <a:t>to </a:t>
            </a:r>
            <a:r>
              <a:rPr lang="cs-CZ" dirty="0" err="1"/>
              <a:t>rehabilitation</a:t>
            </a:r>
            <a:r>
              <a:rPr lang="cs-CZ" dirty="0"/>
              <a:t> </a:t>
            </a:r>
            <a:r>
              <a:rPr lang="cs-CZ" dirty="0" err="1"/>
              <a:t>ward</a:t>
            </a:r>
            <a:r>
              <a:rPr lang="cs-CZ" dirty="0"/>
              <a:t> </a:t>
            </a:r>
          </a:p>
          <a:p>
            <a:r>
              <a:rPr lang="cs-CZ" dirty="0" err="1"/>
              <a:t>Spa</a:t>
            </a:r>
            <a:r>
              <a:rPr lang="cs-CZ" dirty="0"/>
              <a:t> – in CZ </a:t>
            </a:r>
            <a:r>
              <a:rPr lang="cs-CZ" dirty="0" err="1" smtClean="0"/>
              <a:t>covered</a:t>
            </a:r>
            <a:r>
              <a:rPr lang="cs-CZ" dirty="0" smtClean="0"/>
              <a:t> </a:t>
            </a:r>
            <a:r>
              <a:rPr lang="cs-CZ" dirty="0"/>
              <a:t>by public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insurance</a:t>
            </a:r>
            <a:r>
              <a:rPr lang="cs-CZ" dirty="0"/>
              <a:t> in 3 post op. </a:t>
            </a:r>
            <a:r>
              <a:rPr lang="cs-CZ" dirty="0" err="1"/>
              <a:t>months</a:t>
            </a:r>
            <a:endParaRPr lang="cs-CZ" dirty="0"/>
          </a:p>
          <a:p>
            <a:r>
              <a:rPr lang="cs-CZ" dirty="0"/>
              <a:t>DVT </a:t>
            </a:r>
            <a:r>
              <a:rPr lang="cs-CZ" dirty="0" err="1"/>
              <a:t>prevention</a:t>
            </a:r>
            <a:r>
              <a:rPr lang="cs-CZ" dirty="0"/>
              <a:t> – </a:t>
            </a:r>
            <a:r>
              <a:rPr lang="cs-CZ" dirty="0" smtClean="0"/>
              <a:t>6 </a:t>
            </a:r>
            <a:r>
              <a:rPr lang="cs-CZ" dirty="0" err="1" smtClean="0"/>
              <a:t>weeks</a:t>
            </a:r>
            <a:endParaRPr lang="cs-CZ" dirty="0" smtClean="0"/>
          </a:p>
          <a:p>
            <a:r>
              <a:rPr lang="cs-CZ" dirty="0" err="1" smtClean="0"/>
              <a:t>Displacment</a:t>
            </a:r>
            <a:r>
              <a:rPr lang="cs-CZ" dirty="0" smtClean="0"/>
              <a:t> </a:t>
            </a:r>
            <a:r>
              <a:rPr lang="cs-CZ" dirty="0" err="1" smtClean="0"/>
              <a:t>prevention</a:t>
            </a:r>
            <a:r>
              <a:rPr lang="cs-CZ" dirty="0" smtClean="0"/>
              <a:t> – no </a:t>
            </a:r>
            <a:r>
              <a:rPr lang="cs-CZ" dirty="0" err="1" smtClean="0"/>
              <a:t>adduction</a:t>
            </a:r>
            <a:r>
              <a:rPr lang="cs-CZ" dirty="0" smtClean="0"/>
              <a:t>, no </a:t>
            </a:r>
            <a:r>
              <a:rPr lang="cs-CZ" dirty="0" err="1" smtClean="0"/>
              <a:t>deep</a:t>
            </a:r>
            <a:r>
              <a:rPr lang="cs-CZ" dirty="0" smtClean="0"/>
              <a:t> </a:t>
            </a:r>
            <a:r>
              <a:rPr lang="cs-CZ" dirty="0" err="1" smtClean="0"/>
              <a:t>flection</a:t>
            </a:r>
            <a:r>
              <a:rPr lang="cs-CZ" dirty="0" smtClean="0"/>
              <a:t>, no </a:t>
            </a:r>
            <a:r>
              <a:rPr lang="cs-CZ" dirty="0" err="1" smtClean="0"/>
              <a:t>axial</a:t>
            </a:r>
            <a:r>
              <a:rPr lang="cs-CZ" dirty="0" smtClean="0"/>
              <a:t> extremity </a:t>
            </a:r>
            <a:r>
              <a:rPr lang="cs-CZ" dirty="0" err="1" smtClean="0"/>
              <a:t>traction</a:t>
            </a:r>
            <a:r>
              <a:rPr lang="cs-CZ" dirty="0" smtClean="0"/>
              <a:t>!</a:t>
            </a:r>
            <a:endParaRPr lang="cs-CZ" dirty="0"/>
          </a:p>
          <a:p>
            <a:r>
              <a:rPr lang="cs-CZ" dirty="0" err="1"/>
              <a:t>Trends</a:t>
            </a:r>
            <a:r>
              <a:rPr lang="cs-CZ" dirty="0"/>
              <a:t>: </a:t>
            </a:r>
            <a:r>
              <a:rPr lang="cs-CZ" dirty="0" err="1" smtClean="0"/>
              <a:t>Shortening</a:t>
            </a:r>
            <a:r>
              <a:rPr lang="cs-CZ" dirty="0" smtClean="0"/>
              <a:t> </a:t>
            </a:r>
            <a:r>
              <a:rPr lang="cs-CZ" dirty="0" err="1"/>
              <a:t>inpation</a:t>
            </a:r>
            <a:r>
              <a:rPr lang="cs-CZ" dirty="0"/>
              <a:t> period (</a:t>
            </a:r>
            <a:r>
              <a:rPr lang="cs-CZ" dirty="0" err="1"/>
              <a:t>risc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nosocomial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, </a:t>
            </a:r>
            <a:r>
              <a:rPr lang="cs-CZ" dirty="0" err="1"/>
              <a:t>economic</a:t>
            </a:r>
            <a:r>
              <a:rPr lang="cs-CZ" dirty="0"/>
              <a:t> </a:t>
            </a:r>
            <a:r>
              <a:rPr lang="cs-CZ" dirty="0" err="1"/>
              <a:t>aspects</a:t>
            </a:r>
            <a:r>
              <a:rPr lang="cs-CZ" dirty="0"/>
              <a:t>)</a:t>
            </a:r>
          </a:p>
          <a:p>
            <a:r>
              <a:rPr lang="cs-CZ" dirty="0"/>
              <a:t>            Fast track </a:t>
            </a:r>
            <a:r>
              <a:rPr lang="cs-CZ" dirty="0" err="1"/>
              <a:t>physiotherapy</a:t>
            </a:r>
            <a:r>
              <a:rPr lang="cs-CZ" dirty="0"/>
              <a:t> </a:t>
            </a:r>
          </a:p>
          <a:p>
            <a:r>
              <a:rPr lang="cs-CZ" dirty="0"/>
              <a:t>            </a:t>
            </a:r>
            <a:r>
              <a:rPr lang="cs-CZ" dirty="0" err="1"/>
              <a:t>Outpatient</a:t>
            </a:r>
            <a:r>
              <a:rPr lang="cs-CZ" dirty="0"/>
              <a:t> </a:t>
            </a:r>
            <a:r>
              <a:rPr lang="cs-CZ" dirty="0" err="1"/>
              <a:t>surgery</a:t>
            </a:r>
            <a:r>
              <a:rPr lang="cs-CZ" dirty="0"/>
              <a:t>?                                                                    </a:t>
            </a:r>
          </a:p>
          <a:p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1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Follow</a:t>
            </a:r>
            <a:r>
              <a:rPr lang="cs-CZ" dirty="0" smtClean="0"/>
              <a:t>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/>
              <a:t>Standardized</a:t>
            </a:r>
            <a:endParaRPr lang="cs-CZ" dirty="0"/>
          </a:p>
          <a:p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check</a:t>
            </a:r>
            <a:r>
              <a:rPr lang="cs-CZ" dirty="0"/>
              <a:t> up by </a:t>
            </a:r>
            <a:r>
              <a:rPr lang="cs-CZ" dirty="0" err="1" smtClean="0"/>
              <a:t>orthopedical</a:t>
            </a:r>
            <a:r>
              <a:rPr lang="cs-CZ" dirty="0" smtClean="0"/>
              <a:t> </a:t>
            </a:r>
            <a:r>
              <a:rPr lang="cs-CZ" dirty="0" err="1"/>
              <a:t>surgeon</a:t>
            </a:r>
            <a:r>
              <a:rPr lang="cs-CZ" dirty="0"/>
              <a:t> in 6 </a:t>
            </a:r>
            <a:r>
              <a:rPr lang="cs-CZ" dirty="0" err="1"/>
              <a:t>weeks</a:t>
            </a:r>
            <a:r>
              <a:rPr lang="cs-CZ" dirty="0"/>
              <a:t> (X 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included</a:t>
            </a:r>
            <a:r>
              <a:rPr lang="cs-CZ" dirty="0"/>
              <a:t>)</a:t>
            </a:r>
          </a:p>
          <a:p>
            <a:r>
              <a:rPr lang="cs-CZ" dirty="0"/>
              <a:t>Second in 3 </a:t>
            </a:r>
            <a:r>
              <a:rPr lang="cs-CZ" dirty="0" err="1"/>
              <a:t>months</a:t>
            </a:r>
            <a:r>
              <a:rPr lang="cs-CZ" dirty="0"/>
              <a:t>, </a:t>
            </a:r>
            <a:r>
              <a:rPr lang="cs-CZ" dirty="0" err="1"/>
              <a:t>then</a:t>
            </a:r>
            <a:r>
              <a:rPr lang="cs-CZ" dirty="0"/>
              <a:t> 6 </a:t>
            </a:r>
            <a:r>
              <a:rPr lang="cs-CZ" dirty="0" err="1"/>
              <a:t>month</a:t>
            </a:r>
            <a:endParaRPr lang="cs-CZ" dirty="0"/>
          </a:p>
          <a:p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each</a:t>
            </a:r>
            <a:r>
              <a:rPr lang="cs-CZ" dirty="0"/>
              <a:t> 2 </a:t>
            </a:r>
            <a:r>
              <a:rPr lang="cs-CZ" dirty="0" err="1"/>
              <a:t>years</a:t>
            </a:r>
            <a:r>
              <a:rPr lang="cs-CZ" dirty="0"/>
              <a:t> (X 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included</a:t>
            </a:r>
            <a:r>
              <a:rPr lang="cs-CZ" dirty="0"/>
              <a:t>) </a:t>
            </a:r>
            <a:r>
              <a:rPr lang="cs-CZ" dirty="0" err="1"/>
              <a:t>if</a:t>
            </a:r>
            <a:r>
              <a:rPr lang="cs-CZ" dirty="0"/>
              <a:t> no </a:t>
            </a:r>
            <a:r>
              <a:rPr lang="cs-CZ" dirty="0" err="1"/>
              <a:t>problem</a:t>
            </a:r>
            <a:r>
              <a:rPr lang="cs-CZ" dirty="0"/>
              <a:t> </a:t>
            </a:r>
            <a:r>
              <a:rPr lang="cs-CZ" dirty="0" err="1"/>
              <a:t>present</a:t>
            </a:r>
            <a:endParaRPr lang="cs-CZ" dirty="0"/>
          </a:p>
          <a:p>
            <a:r>
              <a:rPr lang="cs-CZ" dirty="0"/>
              <a:t>EDUCATION, EDUCATION, EDUCATION!</a:t>
            </a:r>
          </a:p>
          <a:p>
            <a:pPr lvl="1"/>
            <a:r>
              <a:rPr lang="cs-CZ" dirty="0" err="1"/>
              <a:t>Activity</a:t>
            </a:r>
            <a:r>
              <a:rPr lang="cs-CZ" dirty="0"/>
              <a:t>, </a:t>
            </a:r>
            <a:r>
              <a:rPr lang="cs-CZ" dirty="0" err="1"/>
              <a:t>limitation</a:t>
            </a:r>
            <a:r>
              <a:rPr lang="cs-CZ" dirty="0"/>
              <a:t> and régime </a:t>
            </a:r>
            <a:r>
              <a:rPr lang="cs-CZ" dirty="0" err="1"/>
              <a:t>with</a:t>
            </a:r>
            <a:r>
              <a:rPr lang="cs-CZ" dirty="0"/>
              <a:t> TKR</a:t>
            </a:r>
          </a:p>
          <a:p>
            <a:pPr lvl="1"/>
            <a:r>
              <a:rPr lang="cs-CZ" dirty="0"/>
              <a:t>PJI </a:t>
            </a:r>
            <a:r>
              <a:rPr lang="cs-CZ" dirty="0" err="1"/>
              <a:t>prevention</a:t>
            </a:r>
            <a:endParaRPr lang="cs-CZ" dirty="0"/>
          </a:p>
          <a:p>
            <a:pPr lvl="1"/>
            <a:r>
              <a:rPr lang="cs-CZ" dirty="0"/>
              <a:t>Urgent </a:t>
            </a:r>
            <a:r>
              <a:rPr lang="cs-CZ" dirty="0" err="1"/>
              <a:t>check</a:t>
            </a:r>
            <a:r>
              <a:rPr lang="cs-CZ" dirty="0"/>
              <a:t> – up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suspected</a:t>
            </a:r>
            <a:r>
              <a:rPr lang="cs-CZ" dirty="0"/>
              <a:t> PJI</a:t>
            </a:r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Complications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/>
              <a:t>Peri and early </a:t>
            </a:r>
            <a:r>
              <a:rPr lang="cs-CZ" dirty="0" err="1"/>
              <a:t>pos</a:t>
            </a:r>
            <a:r>
              <a:rPr lang="cs-CZ" dirty="0"/>
              <a:t> op. morbidity and mortality</a:t>
            </a:r>
          </a:p>
          <a:p>
            <a:pPr lvl="1"/>
            <a:r>
              <a:rPr lang="cs-CZ" dirty="0" err="1"/>
              <a:t>Nervous</a:t>
            </a:r>
            <a:r>
              <a:rPr lang="cs-CZ" dirty="0"/>
              <a:t> and </a:t>
            </a:r>
            <a:r>
              <a:rPr lang="cs-CZ" dirty="0" err="1"/>
              <a:t>vascular</a:t>
            </a:r>
            <a:r>
              <a:rPr lang="cs-CZ" dirty="0"/>
              <a:t> </a:t>
            </a:r>
            <a:r>
              <a:rPr lang="cs-CZ" dirty="0" err="1"/>
              <a:t>injury</a:t>
            </a:r>
            <a:endParaRPr lang="cs-CZ" dirty="0"/>
          </a:p>
          <a:p>
            <a:pPr lvl="1"/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loss</a:t>
            </a:r>
            <a:endParaRPr lang="cs-CZ" dirty="0"/>
          </a:p>
          <a:p>
            <a:pPr lvl="1"/>
            <a:r>
              <a:rPr lang="cs-CZ" dirty="0" err="1"/>
              <a:t>Perioperative</a:t>
            </a:r>
            <a:r>
              <a:rPr lang="cs-CZ" dirty="0"/>
              <a:t> </a:t>
            </a:r>
            <a:r>
              <a:rPr lang="cs-CZ" dirty="0" err="1"/>
              <a:t>fracture</a:t>
            </a:r>
            <a:r>
              <a:rPr lang="cs-CZ" dirty="0"/>
              <a:t> </a:t>
            </a:r>
          </a:p>
          <a:p>
            <a:pPr lvl="1"/>
            <a:r>
              <a:rPr lang="cs-CZ" dirty="0" smtClean="0"/>
              <a:t>Hip </a:t>
            </a:r>
            <a:r>
              <a:rPr lang="cs-CZ" dirty="0" err="1" smtClean="0"/>
              <a:t>displacement</a:t>
            </a:r>
            <a:r>
              <a:rPr lang="cs-CZ" dirty="0" smtClean="0"/>
              <a:t> (</a:t>
            </a:r>
            <a:r>
              <a:rPr lang="cs-CZ" dirty="0" err="1" smtClean="0"/>
              <a:t>luxation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 err="1"/>
              <a:t>Pulmonary</a:t>
            </a:r>
            <a:r>
              <a:rPr lang="cs-CZ" dirty="0"/>
              <a:t> </a:t>
            </a:r>
            <a:r>
              <a:rPr lang="cs-CZ" dirty="0" err="1"/>
              <a:t>embolism</a:t>
            </a:r>
            <a:endParaRPr lang="cs-CZ" dirty="0"/>
          </a:p>
          <a:p>
            <a:pPr lvl="1"/>
            <a:r>
              <a:rPr lang="cs-CZ" dirty="0"/>
              <a:t>IM</a:t>
            </a:r>
          </a:p>
          <a:p>
            <a:pPr lvl="1"/>
            <a:r>
              <a:rPr lang="cs-CZ" dirty="0"/>
              <a:t>General </a:t>
            </a:r>
            <a:r>
              <a:rPr lang="cs-CZ" dirty="0" err="1"/>
              <a:t>decompensation</a:t>
            </a:r>
            <a:endParaRPr lang="cs-CZ" dirty="0"/>
          </a:p>
          <a:p>
            <a:pPr lvl="1"/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delirium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07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Complications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THR </a:t>
            </a:r>
            <a:r>
              <a:rPr lang="cs-CZ" dirty="0" err="1" smtClean="0"/>
              <a:t>luxation</a:t>
            </a:r>
            <a:r>
              <a:rPr lang="cs-CZ" dirty="0" smtClean="0"/>
              <a:t> (</a:t>
            </a:r>
            <a:r>
              <a:rPr lang="cs-CZ" dirty="0" err="1" smtClean="0"/>
              <a:t>displacement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Shortening</a:t>
            </a:r>
            <a:r>
              <a:rPr lang="cs-CZ" dirty="0" smtClean="0"/>
              <a:t> and (extra)</a:t>
            </a:r>
            <a:r>
              <a:rPr lang="cs-CZ" dirty="0" err="1" smtClean="0"/>
              <a:t>rotation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extremity, </a:t>
            </a:r>
            <a:r>
              <a:rPr lang="cs-CZ" dirty="0" err="1" smtClean="0"/>
              <a:t>pain</a:t>
            </a:r>
            <a:r>
              <a:rPr lang="cs-CZ" dirty="0" smtClean="0"/>
              <a:t>, no </a:t>
            </a:r>
            <a:r>
              <a:rPr lang="cs-CZ" dirty="0" err="1" smtClean="0"/>
              <a:t>active</a:t>
            </a:r>
            <a:r>
              <a:rPr lang="cs-CZ" dirty="0" smtClean="0"/>
              <a:t> hip </a:t>
            </a:r>
            <a:r>
              <a:rPr lang="cs-CZ" dirty="0" err="1" smtClean="0"/>
              <a:t>flexion</a:t>
            </a:r>
            <a:endParaRPr lang="cs-CZ" dirty="0" smtClean="0"/>
          </a:p>
          <a:p>
            <a:pPr lvl="1"/>
            <a:r>
              <a:rPr lang="cs-CZ" dirty="0" smtClean="0"/>
              <a:t>No </a:t>
            </a:r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walking</a:t>
            </a:r>
            <a:r>
              <a:rPr lang="cs-CZ" dirty="0" smtClean="0"/>
              <a:t> and no </a:t>
            </a:r>
            <a:r>
              <a:rPr lang="cs-CZ" dirty="0" err="1" smtClean="0"/>
              <a:t>weight</a:t>
            </a:r>
            <a:r>
              <a:rPr lang="cs-CZ" dirty="0" smtClean="0"/>
              <a:t> - </a:t>
            </a:r>
            <a:r>
              <a:rPr lang="cs-CZ" dirty="0" err="1" smtClean="0"/>
              <a:t>bearing</a:t>
            </a:r>
            <a:endParaRPr lang="cs-CZ" dirty="0" smtClean="0"/>
          </a:p>
          <a:p>
            <a:pPr lvl="1"/>
            <a:r>
              <a:rPr lang="cs-CZ" dirty="0" err="1" smtClean="0"/>
              <a:t>Downfall</a:t>
            </a:r>
            <a:endParaRPr lang="cs-CZ" dirty="0" smtClean="0"/>
          </a:p>
          <a:p>
            <a:pPr lvl="1"/>
            <a:r>
              <a:rPr lang="cs-CZ" dirty="0" smtClean="0"/>
              <a:t>Risky </a:t>
            </a:r>
            <a:r>
              <a:rPr lang="cs-CZ" dirty="0" err="1" smtClean="0"/>
              <a:t>movement</a:t>
            </a:r>
            <a:r>
              <a:rPr lang="cs-CZ" dirty="0" smtClean="0"/>
              <a:t> (</a:t>
            </a:r>
            <a:r>
              <a:rPr lang="cs-CZ" dirty="0" err="1" smtClean="0"/>
              <a:t>adduction</a:t>
            </a:r>
            <a:r>
              <a:rPr lang="cs-CZ" dirty="0" smtClean="0"/>
              <a:t> in hip, </a:t>
            </a:r>
            <a:r>
              <a:rPr lang="cs-CZ" dirty="0" err="1" smtClean="0"/>
              <a:t>deep</a:t>
            </a:r>
            <a:r>
              <a:rPr lang="cs-CZ" dirty="0" smtClean="0"/>
              <a:t> </a:t>
            </a:r>
            <a:r>
              <a:rPr lang="cs-CZ" dirty="0" err="1" smtClean="0"/>
              <a:t>felxion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Wrong</a:t>
            </a:r>
            <a:r>
              <a:rPr lang="cs-CZ" dirty="0"/>
              <a:t> </a:t>
            </a:r>
            <a:r>
              <a:rPr lang="cs-CZ" dirty="0" err="1" smtClean="0"/>
              <a:t>mainpulation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pac. (</a:t>
            </a:r>
            <a:r>
              <a:rPr lang="cs-CZ" dirty="0" err="1" smtClean="0"/>
              <a:t>Axial</a:t>
            </a:r>
            <a:r>
              <a:rPr lang="cs-CZ" dirty="0" smtClean="0"/>
              <a:t> leg </a:t>
            </a:r>
            <a:r>
              <a:rPr lang="cs-CZ" dirty="0" err="1" smtClean="0"/>
              <a:t>traction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Primary</a:t>
            </a:r>
            <a:r>
              <a:rPr lang="cs-CZ" dirty="0" smtClean="0"/>
              <a:t> </a:t>
            </a:r>
            <a:r>
              <a:rPr lang="cs-CZ" dirty="0" err="1" smtClean="0"/>
              <a:t>instable</a:t>
            </a:r>
            <a:r>
              <a:rPr lang="cs-CZ" dirty="0" smtClean="0"/>
              <a:t> </a:t>
            </a:r>
            <a:r>
              <a:rPr lang="cs-CZ" dirty="0" err="1" smtClean="0"/>
              <a:t>prosthesis</a:t>
            </a:r>
            <a:r>
              <a:rPr lang="cs-CZ" dirty="0" smtClean="0"/>
              <a:t> (</a:t>
            </a:r>
            <a:r>
              <a:rPr lang="cs-CZ" dirty="0" err="1" smtClean="0"/>
              <a:t>incorrect</a:t>
            </a:r>
            <a:r>
              <a:rPr lang="cs-CZ" dirty="0" smtClean="0"/>
              <a:t> </a:t>
            </a:r>
            <a:r>
              <a:rPr lang="cs-CZ" dirty="0" err="1"/>
              <a:t>i</a:t>
            </a:r>
            <a:r>
              <a:rPr lang="cs-CZ" dirty="0" err="1" smtClean="0"/>
              <a:t>mplantation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Therapy</a:t>
            </a:r>
            <a:r>
              <a:rPr lang="cs-CZ" dirty="0" smtClean="0"/>
              <a:t>:	</a:t>
            </a:r>
          </a:p>
          <a:p>
            <a:pPr lvl="2"/>
            <a:r>
              <a:rPr lang="cs-CZ" dirty="0" err="1" smtClean="0"/>
              <a:t>Close</a:t>
            </a:r>
            <a:r>
              <a:rPr lang="cs-CZ" dirty="0" smtClean="0"/>
              <a:t> hip </a:t>
            </a:r>
            <a:r>
              <a:rPr lang="cs-CZ" dirty="0" err="1" smtClean="0"/>
              <a:t>redduction</a:t>
            </a:r>
            <a:r>
              <a:rPr lang="cs-CZ" dirty="0" smtClean="0"/>
              <a:t> </a:t>
            </a:r>
            <a:r>
              <a:rPr lang="cs-CZ" dirty="0" err="1" smtClean="0"/>
              <a:t>attempt</a:t>
            </a:r>
            <a:r>
              <a:rPr lang="cs-CZ" dirty="0" smtClean="0"/>
              <a:t>. Hip </a:t>
            </a:r>
            <a:r>
              <a:rPr lang="cs-CZ" dirty="0" err="1" smtClean="0"/>
              <a:t>orthosis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reduced</a:t>
            </a:r>
            <a:r>
              <a:rPr lang="cs-CZ" dirty="0" smtClean="0"/>
              <a:t> ROM </a:t>
            </a:r>
            <a:r>
              <a:rPr lang="cs-CZ" dirty="0" err="1" smtClean="0"/>
              <a:t>obligatory</a:t>
            </a:r>
            <a:r>
              <a:rPr lang="cs-CZ" dirty="0" smtClean="0"/>
              <a:t> </a:t>
            </a:r>
          </a:p>
          <a:p>
            <a:pPr lvl="2"/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close</a:t>
            </a:r>
            <a:r>
              <a:rPr lang="cs-CZ" dirty="0" smtClean="0"/>
              <a:t> </a:t>
            </a:r>
            <a:r>
              <a:rPr lang="cs-CZ" dirty="0" err="1" smtClean="0"/>
              <a:t>reduction</a:t>
            </a:r>
            <a:r>
              <a:rPr lang="cs-CZ" dirty="0" smtClean="0"/>
              <a:t> </a:t>
            </a:r>
            <a:r>
              <a:rPr lang="cs-CZ" dirty="0" err="1" smtClean="0"/>
              <a:t>impossible</a:t>
            </a:r>
            <a:r>
              <a:rPr lang="cs-CZ" dirty="0" smtClean="0"/>
              <a:t>, </a:t>
            </a:r>
            <a:r>
              <a:rPr lang="cs-CZ" dirty="0" err="1" smtClean="0"/>
              <a:t>revision</a:t>
            </a:r>
            <a:r>
              <a:rPr lang="cs-CZ" dirty="0" smtClean="0"/>
              <a:t>, </a:t>
            </a:r>
            <a:r>
              <a:rPr lang="cs-CZ" dirty="0" err="1" smtClean="0"/>
              <a:t>identification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cause,  </a:t>
            </a:r>
            <a:r>
              <a:rPr lang="cs-CZ" dirty="0" err="1" smtClean="0"/>
              <a:t>solution</a:t>
            </a:r>
            <a:endParaRPr lang="cs-CZ" dirty="0" smtClean="0"/>
          </a:p>
          <a:p>
            <a:pPr lvl="2"/>
            <a:r>
              <a:rPr lang="cs-CZ" dirty="0" err="1" smtClean="0"/>
              <a:t>Different</a:t>
            </a:r>
            <a:r>
              <a:rPr lang="cs-CZ" dirty="0" smtClean="0"/>
              <a:t> („</a:t>
            </a:r>
            <a:r>
              <a:rPr lang="cs-CZ" dirty="0" err="1" smtClean="0"/>
              <a:t>longer</a:t>
            </a:r>
            <a:r>
              <a:rPr lang="cs-CZ" dirty="0" smtClean="0"/>
              <a:t>“) </a:t>
            </a:r>
            <a:r>
              <a:rPr lang="cs-CZ" dirty="0" err="1" smtClean="0"/>
              <a:t>head</a:t>
            </a:r>
            <a:r>
              <a:rPr lang="cs-CZ" dirty="0" smtClean="0"/>
              <a:t>, </a:t>
            </a:r>
            <a:r>
              <a:rPr lang="cs-CZ" dirty="0" err="1" smtClean="0"/>
              <a:t>stabilisation</a:t>
            </a:r>
            <a:r>
              <a:rPr lang="cs-CZ" dirty="0" smtClean="0"/>
              <a:t> </a:t>
            </a:r>
            <a:r>
              <a:rPr lang="cs-CZ" dirty="0" err="1" smtClean="0"/>
              <a:t>elements</a:t>
            </a:r>
            <a:r>
              <a:rPr lang="cs-CZ" dirty="0" smtClean="0"/>
              <a:t> </a:t>
            </a:r>
          </a:p>
          <a:p>
            <a:pPr lvl="2"/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malposition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components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r>
              <a:rPr lang="cs-CZ" dirty="0" smtClean="0"/>
              <a:t>, </a:t>
            </a:r>
            <a:r>
              <a:rPr lang="cs-CZ" dirty="0" err="1" smtClean="0"/>
              <a:t>replantation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 smtClean="0"/>
              <a:t>                                 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470" y="1930450"/>
            <a:ext cx="2316199" cy="32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Complications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/>
              <a:t>Peri and early </a:t>
            </a:r>
            <a:r>
              <a:rPr lang="cs-CZ" dirty="0" err="1"/>
              <a:t>pos</a:t>
            </a:r>
            <a:r>
              <a:rPr lang="cs-CZ" dirty="0"/>
              <a:t> op. morbidity and mortality</a:t>
            </a:r>
          </a:p>
          <a:p>
            <a:pPr lvl="1"/>
            <a:r>
              <a:rPr lang="cs-CZ" dirty="0" err="1"/>
              <a:t>Nervous</a:t>
            </a:r>
            <a:r>
              <a:rPr lang="cs-CZ" dirty="0"/>
              <a:t> and </a:t>
            </a:r>
            <a:r>
              <a:rPr lang="cs-CZ" dirty="0" err="1"/>
              <a:t>vascular</a:t>
            </a:r>
            <a:r>
              <a:rPr lang="cs-CZ" dirty="0"/>
              <a:t> </a:t>
            </a:r>
            <a:r>
              <a:rPr lang="cs-CZ" dirty="0" err="1"/>
              <a:t>injury</a:t>
            </a:r>
            <a:endParaRPr lang="cs-CZ" dirty="0"/>
          </a:p>
          <a:p>
            <a:pPr lvl="1"/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loss</a:t>
            </a:r>
            <a:endParaRPr lang="cs-CZ" dirty="0"/>
          </a:p>
          <a:p>
            <a:pPr lvl="1"/>
            <a:r>
              <a:rPr lang="cs-CZ" dirty="0" err="1"/>
              <a:t>Perioperative</a:t>
            </a:r>
            <a:r>
              <a:rPr lang="cs-CZ" dirty="0"/>
              <a:t> </a:t>
            </a:r>
            <a:r>
              <a:rPr lang="cs-CZ" dirty="0" err="1"/>
              <a:t>fracture</a:t>
            </a:r>
            <a:r>
              <a:rPr lang="cs-CZ" dirty="0"/>
              <a:t> </a:t>
            </a:r>
          </a:p>
          <a:p>
            <a:pPr lvl="1"/>
            <a:r>
              <a:rPr lang="cs-CZ" dirty="0" smtClean="0"/>
              <a:t>Hip </a:t>
            </a:r>
            <a:r>
              <a:rPr lang="cs-CZ" dirty="0" err="1" smtClean="0"/>
              <a:t>displacement</a:t>
            </a:r>
            <a:r>
              <a:rPr lang="cs-CZ" dirty="0" smtClean="0"/>
              <a:t> (</a:t>
            </a:r>
            <a:r>
              <a:rPr lang="cs-CZ" dirty="0" err="1" smtClean="0"/>
              <a:t>luxation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 err="1"/>
              <a:t>Pulmonary</a:t>
            </a:r>
            <a:r>
              <a:rPr lang="cs-CZ" dirty="0"/>
              <a:t> </a:t>
            </a:r>
            <a:r>
              <a:rPr lang="cs-CZ" dirty="0" err="1"/>
              <a:t>embolism</a:t>
            </a:r>
            <a:endParaRPr lang="cs-CZ" dirty="0"/>
          </a:p>
          <a:p>
            <a:pPr lvl="1"/>
            <a:r>
              <a:rPr lang="cs-CZ" dirty="0"/>
              <a:t>IM</a:t>
            </a:r>
          </a:p>
          <a:p>
            <a:pPr lvl="1"/>
            <a:r>
              <a:rPr lang="cs-CZ" dirty="0"/>
              <a:t>General </a:t>
            </a:r>
            <a:r>
              <a:rPr lang="cs-CZ" dirty="0" err="1"/>
              <a:t>decompensation</a:t>
            </a:r>
            <a:endParaRPr lang="cs-CZ" dirty="0"/>
          </a:p>
          <a:p>
            <a:pPr lvl="1"/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delirium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Complications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THR </a:t>
            </a:r>
            <a:r>
              <a:rPr lang="cs-CZ" dirty="0" err="1" smtClean="0"/>
              <a:t>luxation</a:t>
            </a:r>
            <a:r>
              <a:rPr lang="cs-CZ" dirty="0" smtClean="0"/>
              <a:t> (</a:t>
            </a:r>
            <a:r>
              <a:rPr lang="cs-CZ" dirty="0" err="1" smtClean="0"/>
              <a:t>displacement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Shortening</a:t>
            </a:r>
            <a:r>
              <a:rPr lang="cs-CZ" dirty="0" smtClean="0"/>
              <a:t> and (extra)</a:t>
            </a:r>
            <a:r>
              <a:rPr lang="cs-CZ" dirty="0" err="1" smtClean="0"/>
              <a:t>rotation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extremity, </a:t>
            </a:r>
            <a:r>
              <a:rPr lang="cs-CZ" dirty="0" err="1" smtClean="0"/>
              <a:t>pain</a:t>
            </a:r>
            <a:r>
              <a:rPr lang="cs-CZ" dirty="0" smtClean="0"/>
              <a:t>, no </a:t>
            </a:r>
            <a:r>
              <a:rPr lang="cs-CZ" dirty="0" err="1" smtClean="0"/>
              <a:t>active</a:t>
            </a:r>
            <a:r>
              <a:rPr lang="cs-CZ" dirty="0" smtClean="0"/>
              <a:t> hip </a:t>
            </a:r>
            <a:r>
              <a:rPr lang="cs-CZ" dirty="0" err="1" smtClean="0"/>
              <a:t>flexion</a:t>
            </a:r>
            <a:endParaRPr lang="cs-CZ" dirty="0" smtClean="0"/>
          </a:p>
          <a:p>
            <a:pPr lvl="1"/>
            <a:r>
              <a:rPr lang="cs-CZ" dirty="0" smtClean="0"/>
              <a:t>No </a:t>
            </a:r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walking</a:t>
            </a:r>
            <a:r>
              <a:rPr lang="cs-CZ" dirty="0" smtClean="0"/>
              <a:t> and no </a:t>
            </a:r>
            <a:r>
              <a:rPr lang="cs-CZ" dirty="0" err="1" smtClean="0"/>
              <a:t>weight</a:t>
            </a:r>
            <a:r>
              <a:rPr lang="cs-CZ" dirty="0" smtClean="0"/>
              <a:t> - </a:t>
            </a:r>
            <a:r>
              <a:rPr lang="cs-CZ" dirty="0" err="1" smtClean="0"/>
              <a:t>bearing</a:t>
            </a:r>
            <a:endParaRPr lang="cs-CZ" dirty="0" smtClean="0"/>
          </a:p>
          <a:p>
            <a:pPr lvl="1"/>
            <a:r>
              <a:rPr lang="cs-CZ" dirty="0" err="1" smtClean="0"/>
              <a:t>Downfall</a:t>
            </a:r>
            <a:endParaRPr lang="cs-CZ" dirty="0" smtClean="0"/>
          </a:p>
          <a:p>
            <a:pPr lvl="1"/>
            <a:r>
              <a:rPr lang="cs-CZ" dirty="0" smtClean="0"/>
              <a:t>Risky </a:t>
            </a:r>
            <a:r>
              <a:rPr lang="cs-CZ" dirty="0" err="1" smtClean="0"/>
              <a:t>movement</a:t>
            </a:r>
            <a:r>
              <a:rPr lang="cs-CZ" dirty="0" smtClean="0"/>
              <a:t> (</a:t>
            </a:r>
            <a:r>
              <a:rPr lang="cs-CZ" dirty="0" err="1" smtClean="0"/>
              <a:t>adduction</a:t>
            </a:r>
            <a:r>
              <a:rPr lang="cs-CZ" dirty="0" smtClean="0"/>
              <a:t> in hip, </a:t>
            </a:r>
            <a:r>
              <a:rPr lang="cs-CZ" dirty="0" err="1" smtClean="0"/>
              <a:t>deep</a:t>
            </a:r>
            <a:r>
              <a:rPr lang="cs-CZ" dirty="0" smtClean="0"/>
              <a:t> </a:t>
            </a:r>
            <a:r>
              <a:rPr lang="cs-CZ" dirty="0" err="1" smtClean="0"/>
              <a:t>felxion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Wrong</a:t>
            </a:r>
            <a:r>
              <a:rPr lang="cs-CZ" dirty="0"/>
              <a:t> </a:t>
            </a:r>
            <a:r>
              <a:rPr lang="cs-CZ" dirty="0" err="1" smtClean="0"/>
              <a:t>mainpulation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pac. (</a:t>
            </a:r>
            <a:r>
              <a:rPr lang="cs-CZ" dirty="0" err="1" smtClean="0"/>
              <a:t>Axial</a:t>
            </a:r>
            <a:r>
              <a:rPr lang="cs-CZ" dirty="0" smtClean="0"/>
              <a:t> leg </a:t>
            </a:r>
            <a:r>
              <a:rPr lang="cs-CZ" dirty="0" err="1" smtClean="0"/>
              <a:t>traction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Primary</a:t>
            </a:r>
            <a:r>
              <a:rPr lang="cs-CZ" dirty="0" smtClean="0"/>
              <a:t> </a:t>
            </a:r>
            <a:r>
              <a:rPr lang="cs-CZ" dirty="0" err="1" smtClean="0"/>
              <a:t>instable</a:t>
            </a:r>
            <a:r>
              <a:rPr lang="cs-CZ" dirty="0" smtClean="0"/>
              <a:t> </a:t>
            </a:r>
            <a:r>
              <a:rPr lang="cs-CZ" dirty="0" err="1" smtClean="0"/>
              <a:t>prosthesis</a:t>
            </a:r>
            <a:r>
              <a:rPr lang="cs-CZ" dirty="0" smtClean="0"/>
              <a:t> (</a:t>
            </a:r>
            <a:r>
              <a:rPr lang="cs-CZ" dirty="0" err="1" smtClean="0"/>
              <a:t>incorrect</a:t>
            </a:r>
            <a:r>
              <a:rPr lang="cs-CZ" dirty="0" smtClean="0"/>
              <a:t> </a:t>
            </a:r>
            <a:r>
              <a:rPr lang="cs-CZ" dirty="0" err="1"/>
              <a:t>i</a:t>
            </a:r>
            <a:r>
              <a:rPr lang="cs-CZ" dirty="0" err="1" smtClean="0"/>
              <a:t>mplantation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Therapy</a:t>
            </a:r>
            <a:r>
              <a:rPr lang="cs-CZ" dirty="0" smtClean="0"/>
              <a:t>:	</a:t>
            </a:r>
          </a:p>
          <a:p>
            <a:pPr lvl="2"/>
            <a:r>
              <a:rPr lang="cs-CZ" dirty="0" err="1" smtClean="0"/>
              <a:t>Close</a:t>
            </a:r>
            <a:r>
              <a:rPr lang="cs-CZ" dirty="0" smtClean="0"/>
              <a:t> hip </a:t>
            </a:r>
            <a:r>
              <a:rPr lang="cs-CZ" dirty="0" err="1" smtClean="0"/>
              <a:t>redduction</a:t>
            </a:r>
            <a:r>
              <a:rPr lang="cs-CZ" dirty="0" smtClean="0"/>
              <a:t> </a:t>
            </a:r>
            <a:r>
              <a:rPr lang="cs-CZ" dirty="0" err="1" smtClean="0"/>
              <a:t>attempt</a:t>
            </a:r>
            <a:r>
              <a:rPr lang="cs-CZ" dirty="0" smtClean="0"/>
              <a:t>. Hip </a:t>
            </a:r>
            <a:r>
              <a:rPr lang="cs-CZ" dirty="0" err="1" smtClean="0"/>
              <a:t>orthosis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reduced</a:t>
            </a:r>
            <a:r>
              <a:rPr lang="cs-CZ" dirty="0" smtClean="0"/>
              <a:t> ROM </a:t>
            </a:r>
            <a:r>
              <a:rPr lang="cs-CZ" dirty="0" err="1" smtClean="0"/>
              <a:t>obligatory</a:t>
            </a:r>
            <a:r>
              <a:rPr lang="cs-CZ" dirty="0" smtClean="0"/>
              <a:t> </a:t>
            </a:r>
          </a:p>
          <a:p>
            <a:pPr lvl="2"/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close</a:t>
            </a:r>
            <a:r>
              <a:rPr lang="cs-CZ" dirty="0" smtClean="0"/>
              <a:t> </a:t>
            </a:r>
            <a:r>
              <a:rPr lang="cs-CZ" dirty="0" err="1" smtClean="0"/>
              <a:t>reduction</a:t>
            </a:r>
            <a:r>
              <a:rPr lang="cs-CZ" dirty="0" smtClean="0"/>
              <a:t> </a:t>
            </a:r>
            <a:r>
              <a:rPr lang="cs-CZ" dirty="0" err="1" smtClean="0"/>
              <a:t>impossible</a:t>
            </a:r>
            <a:r>
              <a:rPr lang="cs-CZ" dirty="0" smtClean="0"/>
              <a:t>, </a:t>
            </a:r>
            <a:r>
              <a:rPr lang="cs-CZ" dirty="0" err="1" smtClean="0"/>
              <a:t>revision</a:t>
            </a:r>
            <a:r>
              <a:rPr lang="cs-CZ" dirty="0" smtClean="0"/>
              <a:t>, </a:t>
            </a:r>
            <a:r>
              <a:rPr lang="cs-CZ" dirty="0" err="1" smtClean="0"/>
              <a:t>identification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cause,  </a:t>
            </a:r>
            <a:r>
              <a:rPr lang="cs-CZ" dirty="0" err="1" smtClean="0"/>
              <a:t>solution</a:t>
            </a:r>
            <a:endParaRPr lang="cs-CZ" dirty="0" smtClean="0"/>
          </a:p>
          <a:p>
            <a:pPr lvl="2"/>
            <a:r>
              <a:rPr lang="cs-CZ" dirty="0" err="1" smtClean="0"/>
              <a:t>Different</a:t>
            </a:r>
            <a:r>
              <a:rPr lang="cs-CZ" dirty="0" smtClean="0"/>
              <a:t> („</a:t>
            </a:r>
            <a:r>
              <a:rPr lang="cs-CZ" dirty="0" err="1" smtClean="0"/>
              <a:t>longer</a:t>
            </a:r>
            <a:r>
              <a:rPr lang="cs-CZ" dirty="0" smtClean="0"/>
              <a:t>“) </a:t>
            </a:r>
            <a:r>
              <a:rPr lang="cs-CZ" dirty="0" err="1" smtClean="0"/>
              <a:t>head</a:t>
            </a:r>
            <a:r>
              <a:rPr lang="cs-CZ" dirty="0" smtClean="0"/>
              <a:t>, </a:t>
            </a:r>
            <a:r>
              <a:rPr lang="cs-CZ" dirty="0" err="1" smtClean="0"/>
              <a:t>stabilisation</a:t>
            </a:r>
            <a:r>
              <a:rPr lang="cs-CZ" dirty="0" smtClean="0"/>
              <a:t> </a:t>
            </a:r>
            <a:r>
              <a:rPr lang="cs-CZ" dirty="0" err="1" smtClean="0"/>
              <a:t>elements</a:t>
            </a:r>
            <a:r>
              <a:rPr lang="cs-CZ" dirty="0" smtClean="0"/>
              <a:t> </a:t>
            </a:r>
          </a:p>
          <a:p>
            <a:pPr lvl="2"/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malposition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components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r>
              <a:rPr lang="cs-CZ" dirty="0" smtClean="0"/>
              <a:t>, </a:t>
            </a:r>
            <a:r>
              <a:rPr lang="cs-CZ" dirty="0" err="1" smtClean="0"/>
              <a:t>replantation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 smtClean="0"/>
              <a:t>                                 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470" y="1930450"/>
            <a:ext cx="2316199" cy="32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5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Complications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/>
              <a:t>Peri and early </a:t>
            </a:r>
            <a:r>
              <a:rPr lang="cs-CZ" dirty="0" err="1"/>
              <a:t>pos</a:t>
            </a:r>
            <a:r>
              <a:rPr lang="cs-CZ" dirty="0"/>
              <a:t> op. morbidity and mortality</a:t>
            </a:r>
          </a:p>
          <a:p>
            <a:pPr lvl="1"/>
            <a:r>
              <a:rPr lang="cs-CZ" dirty="0" err="1"/>
              <a:t>Nervous</a:t>
            </a:r>
            <a:r>
              <a:rPr lang="cs-CZ" dirty="0"/>
              <a:t> and </a:t>
            </a:r>
            <a:r>
              <a:rPr lang="cs-CZ" dirty="0" err="1"/>
              <a:t>vascular</a:t>
            </a:r>
            <a:r>
              <a:rPr lang="cs-CZ" dirty="0"/>
              <a:t> </a:t>
            </a:r>
            <a:r>
              <a:rPr lang="cs-CZ" dirty="0" err="1"/>
              <a:t>injury</a:t>
            </a:r>
            <a:endParaRPr lang="cs-CZ" dirty="0"/>
          </a:p>
          <a:p>
            <a:pPr lvl="1"/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loss</a:t>
            </a:r>
            <a:endParaRPr lang="cs-CZ" dirty="0"/>
          </a:p>
          <a:p>
            <a:pPr lvl="1"/>
            <a:r>
              <a:rPr lang="cs-CZ" dirty="0" err="1"/>
              <a:t>Perioperative</a:t>
            </a:r>
            <a:r>
              <a:rPr lang="cs-CZ" dirty="0"/>
              <a:t> </a:t>
            </a:r>
            <a:r>
              <a:rPr lang="cs-CZ" dirty="0" err="1"/>
              <a:t>fracture</a:t>
            </a:r>
            <a:r>
              <a:rPr lang="cs-CZ" dirty="0"/>
              <a:t> </a:t>
            </a:r>
          </a:p>
          <a:p>
            <a:pPr lvl="1"/>
            <a:r>
              <a:rPr lang="cs-CZ" dirty="0" smtClean="0"/>
              <a:t>Hip </a:t>
            </a:r>
            <a:r>
              <a:rPr lang="cs-CZ" dirty="0" err="1" smtClean="0"/>
              <a:t>displacement</a:t>
            </a:r>
            <a:r>
              <a:rPr lang="cs-CZ" dirty="0" smtClean="0"/>
              <a:t> (</a:t>
            </a:r>
            <a:r>
              <a:rPr lang="cs-CZ" dirty="0" err="1" smtClean="0"/>
              <a:t>luxation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 err="1"/>
              <a:t>Pulmonary</a:t>
            </a:r>
            <a:r>
              <a:rPr lang="cs-CZ" dirty="0"/>
              <a:t> </a:t>
            </a:r>
            <a:r>
              <a:rPr lang="cs-CZ" dirty="0" err="1"/>
              <a:t>embolism</a:t>
            </a:r>
            <a:endParaRPr lang="cs-CZ" dirty="0"/>
          </a:p>
          <a:p>
            <a:pPr lvl="1"/>
            <a:r>
              <a:rPr lang="cs-CZ" dirty="0"/>
              <a:t>IM</a:t>
            </a:r>
          </a:p>
          <a:p>
            <a:pPr lvl="1"/>
            <a:r>
              <a:rPr lang="cs-CZ" dirty="0"/>
              <a:t>General </a:t>
            </a:r>
            <a:r>
              <a:rPr lang="cs-CZ" dirty="0" err="1"/>
              <a:t>decompensation</a:t>
            </a:r>
            <a:endParaRPr lang="cs-CZ" dirty="0"/>
          </a:p>
          <a:p>
            <a:pPr lvl="1"/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delirium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47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Complications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THR </a:t>
            </a:r>
            <a:r>
              <a:rPr lang="cs-CZ" dirty="0" err="1" smtClean="0"/>
              <a:t>luxation</a:t>
            </a:r>
            <a:r>
              <a:rPr lang="cs-CZ" dirty="0" smtClean="0"/>
              <a:t> (</a:t>
            </a:r>
            <a:r>
              <a:rPr lang="cs-CZ" dirty="0" err="1" smtClean="0"/>
              <a:t>displacement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Shortening</a:t>
            </a:r>
            <a:r>
              <a:rPr lang="cs-CZ" dirty="0" smtClean="0"/>
              <a:t> and (extra)</a:t>
            </a:r>
            <a:r>
              <a:rPr lang="cs-CZ" dirty="0" err="1" smtClean="0"/>
              <a:t>rotation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extremity, </a:t>
            </a:r>
            <a:r>
              <a:rPr lang="cs-CZ" dirty="0" err="1" smtClean="0"/>
              <a:t>pain</a:t>
            </a:r>
            <a:r>
              <a:rPr lang="cs-CZ" dirty="0" smtClean="0"/>
              <a:t>, no </a:t>
            </a:r>
            <a:r>
              <a:rPr lang="cs-CZ" dirty="0" err="1" smtClean="0"/>
              <a:t>active</a:t>
            </a:r>
            <a:r>
              <a:rPr lang="cs-CZ" dirty="0" smtClean="0"/>
              <a:t> hip </a:t>
            </a:r>
            <a:r>
              <a:rPr lang="cs-CZ" dirty="0" err="1" smtClean="0"/>
              <a:t>flexion</a:t>
            </a:r>
            <a:endParaRPr lang="cs-CZ" dirty="0" smtClean="0"/>
          </a:p>
          <a:p>
            <a:pPr lvl="1"/>
            <a:r>
              <a:rPr lang="cs-CZ" dirty="0" smtClean="0"/>
              <a:t>No </a:t>
            </a:r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walking</a:t>
            </a:r>
            <a:r>
              <a:rPr lang="cs-CZ" dirty="0" smtClean="0"/>
              <a:t> and no </a:t>
            </a:r>
            <a:r>
              <a:rPr lang="cs-CZ" dirty="0" err="1" smtClean="0"/>
              <a:t>weight</a:t>
            </a:r>
            <a:r>
              <a:rPr lang="cs-CZ" dirty="0" smtClean="0"/>
              <a:t> - </a:t>
            </a:r>
            <a:r>
              <a:rPr lang="cs-CZ" dirty="0" err="1" smtClean="0"/>
              <a:t>bearing</a:t>
            </a:r>
            <a:endParaRPr lang="cs-CZ" dirty="0" smtClean="0"/>
          </a:p>
          <a:p>
            <a:pPr lvl="1"/>
            <a:r>
              <a:rPr lang="cs-CZ" dirty="0" err="1" smtClean="0"/>
              <a:t>Downfall</a:t>
            </a:r>
            <a:endParaRPr lang="cs-CZ" dirty="0" smtClean="0"/>
          </a:p>
          <a:p>
            <a:pPr lvl="1"/>
            <a:r>
              <a:rPr lang="cs-CZ" dirty="0" smtClean="0"/>
              <a:t>Risky </a:t>
            </a:r>
            <a:r>
              <a:rPr lang="cs-CZ" dirty="0" err="1" smtClean="0"/>
              <a:t>movement</a:t>
            </a:r>
            <a:r>
              <a:rPr lang="cs-CZ" dirty="0" smtClean="0"/>
              <a:t> (</a:t>
            </a:r>
            <a:r>
              <a:rPr lang="cs-CZ" dirty="0" err="1" smtClean="0"/>
              <a:t>adduction</a:t>
            </a:r>
            <a:r>
              <a:rPr lang="cs-CZ" dirty="0" smtClean="0"/>
              <a:t> in hip, </a:t>
            </a:r>
            <a:r>
              <a:rPr lang="cs-CZ" dirty="0" err="1" smtClean="0"/>
              <a:t>deep</a:t>
            </a:r>
            <a:r>
              <a:rPr lang="cs-CZ" dirty="0" smtClean="0"/>
              <a:t> </a:t>
            </a:r>
            <a:r>
              <a:rPr lang="cs-CZ" dirty="0" err="1" smtClean="0"/>
              <a:t>felxion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Wrong</a:t>
            </a:r>
            <a:r>
              <a:rPr lang="cs-CZ" dirty="0"/>
              <a:t> </a:t>
            </a:r>
            <a:r>
              <a:rPr lang="cs-CZ" dirty="0" err="1" smtClean="0"/>
              <a:t>mainpulation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pac. (</a:t>
            </a:r>
            <a:r>
              <a:rPr lang="cs-CZ" dirty="0" err="1" smtClean="0"/>
              <a:t>Axial</a:t>
            </a:r>
            <a:r>
              <a:rPr lang="cs-CZ" dirty="0" smtClean="0"/>
              <a:t> leg </a:t>
            </a:r>
            <a:r>
              <a:rPr lang="cs-CZ" dirty="0" err="1" smtClean="0"/>
              <a:t>traction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Primary</a:t>
            </a:r>
            <a:r>
              <a:rPr lang="cs-CZ" dirty="0" smtClean="0"/>
              <a:t> </a:t>
            </a:r>
            <a:r>
              <a:rPr lang="cs-CZ" dirty="0" err="1" smtClean="0"/>
              <a:t>instable</a:t>
            </a:r>
            <a:r>
              <a:rPr lang="cs-CZ" dirty="0" smtClean="0"/>
              <a:t> </a:t>
            </a:r>
            <a:r>
              <a:rPr lang="cs-CZ" dirty="0" err="1" smtClean="0"/>
              <a:t>prosthesis</a:t>
            </a:r>
            <a:r>
              <a:rPr lang="cs-CZ" dirty="0" smtClean="0"/>
              <a:t> (</a:t>
            </a:r>
            <a:r>
              <a:rPr lang="cs-CZ" dirty="0" err="1" smtClean="0"/>
              <a:t>incorrect</a:t>
            </a:r>
            <a:r>
              <a:rPr lang="cs-CZ" dirty="0" smtClean="0"/>
              <a:t> </a:t>
            </a:r>
            <a:r>
              <a:rPr lang="cs-CZ" dirty="0" err="1"/>
              <a:t>i</a:t>
            </a:r>
            <a:r>
              <a:rPr lang="cs-CZ" dirty="0" err="1" smtClean="0"/>
              <a:t>mplantation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Therapy</a:t>
            </a:r>
            <a:r>
              <a:rPr lang="cs-CZ" dirty="0" smtClean="0"/>
              <a:t>:	</a:t>
            </a:r>
          </a:p>
          <a:p>
            <a:pPr lvl="2"/>
            <a:r>
              <a:rPr lang="cs-CZ" dirty="0" err="1" smtClean="0"/>
              <a:t>Close</a:t>
            </a:r>
            <a:r>
              <a:rPr lang="cs-CZ" dirty="0" smtClean="0"/>
              <a:t> hip </a:t>
            </a:r>
            <a:r>
              <a:rPr lang="cs-CZ" dirty="0" err="1" smtClean="0"/>
              <a:t>redduction</a:t>
            </a:r>
            <a:r>
              <a:rPr lang="cs-CZ" dirty="0" smtClean="0"/>
              <a:t> </a:t>
            </a:r>
            <a:r>
              <a:rPr lang="cs-CZ" dirty="0" err="1" smtClean="0"/>
              <a:t>attempt</a:t>
            </a:r>
            <a:r>
              <a:rPr lang="cs-CZ" dirty="0" smtClean="0"/>
              <a:t>. Hip </a:t>
            </a:r>
            <a:r>
              <a:rPr lang="cs-CZ" dirty="0" err="1" smtClean="0"/>
              <a:t>orthosis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reduced</a:t>
            </a:r>
            <a:r>
              <a:rPr lang="cs-CZ" dirty="0" smtClean="0"/>
              <a:t> ROM </a:t>
            </a:r>
            <a:r>
              <a:rPr lang="cs-CZ" dirty="0" err="1" smtClean="0"/>
              <a:t>obligatory</a:t>
            </a:r>
            <a:r>
              <a:rPr lang="cs-CZ" dirty="0" smtClean="0"/>
              <a:t> </a:t>
            </a:r>
          </a:p>
          <a:p>
            <a:pPr lvl="2"/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close</a:t>
            </a:r>
            <a:r>
              <a:rPr lang="cs-CZ" dirty="0" smtClean="0"/>
              <a:t> </a:t>
            </a:r>
            <a:r>
              <a:rPr lang="cs-CZ" dirty="0" err="1" smtClean="0"/>
              <a:t>reduction</a:t>
            </a:r>
            <a:r>
              <a:rPr lang="cs-CZ" dirty="0" smtClean="0"/>
              <a:t> </a:t>
            </a:r>
            <a:r>
              <a:rPr lang="cs-CZ" dirty="0" err="1" smtClean="0"/>
              <a:t>impossible</a:t>
            </a:r>
            <a:r>
              <a:rPr lang="cs-CZ" dirty="0" smtClean="0"/>
              <a:t>, </a:t>
            </a:r>
            <a:r>
              <a:rPr lang="cs-CZ" dirty="0" err="1" smtClean="0"/>
              <a:t>revision</a:t>
            </a:r>
            <a:r>
              <a:rPr lang="cs-CZ" dirty="0" smtClean="0"/>
              <a:t>, </a:t>
            </a:r>
            <a:r>
              <a:rPr lang="cs-CZ" dirty="0" err="1" smtClean="0"/>
              <a:t>identification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cause,  </a:t>
            </a:r>
            <a:r>
              <a:rPr lang="cs-CZ" dirty="0" err="1" smtClean="0"/>
              <a:t>solution</a:t>
            </a:r>
            <a:endParaRPr lang="cs-CZ" dirty="0" smtClean="0"/>
          </a:p>
          <a:p>
            <a:pPr lvl="2"/>
            <a:r>
              <a:rPr lang="cs-CZ" dirty="0" err="1" smtClean="0"/>
              <a:t>Different</a:t>
            </a:r>
            <a:r>
              <a:rPr lang="cs-CZ" dirty="0" smtClean="0"/>
              <a:t> („</a:t>
            </a:r>
            <a:r>
              <a:rPr lang="cs-CZ" dirty="0" err="1" smtClean="0"/>
              <a:t>longer</a:t>
            </a:r>
            <a:r>
              <a:rPr lang="cs-CZ" dirty="0" smtClean="0"/>
              <a:t>“) </a:t>
            </a:r>
            <a:r>
              <a:rPr lang="cs-CZ" dirty="0" err="1" smtClean="0"/>
              <a:t>head</a:t>
            </a:r>
            <a:r>
              <a:rPr lang="cs-CZ" dirty="0" smtClean="0"/>
              <a:t>, </a:t>
            </a:r>
            <a:r>
              <a:rPr lang="cs-CZ" dirty="0" err="1" smtClean="0"/>
              <a:t>stabilisation</a:t>
            </a:r>
            <a:r>
              <a:rPr lang="cs-CZ" dirty="0" smtClean="0"/>
              <a:t> </a:t>
            </a:r>
            <a:r>
              <a:rPr lang="cs-CZ" dirty="0" err="1" smtClean="0"/>
              <a:t>elements</a:t>
            </a:r>
            <a:r>
              <a:rPr lang="cs-CZ" dirty="0" smtClean="0"/>
              <a:t> </a:t>
            </a:r>
          </a:p>
          <a:p>
            <a:pPr lvl="2"/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malposition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components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r>
              <a:rPr lang="cs-CZ" dirty="0" smtClean="0"/>
              <a:t>, </a:t>
            </a:r>
            <a:r>
              <a:rPr lang="cs-CZ" dirty="0" err="1" smtClean="0"/>
              <a:t>replantation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 smtClean="0"/>
              <a:t>                                 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470" y="1930450"/>
            <a:ext cx="2316199" cy="32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Complications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/>
              <a:t>infeciton</a:t>
            </a:r>
            <a:r>
              <a:rPr lang="cs-CZ" dirty="0"/>
              <a:t> (PJI) – 1-2% primo, 5-10% </a:t>
            </a:r>
            <a:r>
              <a:rPr lang="cs-CZ" dirty="0" err="1"/>
              <a:t>revision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Early – up to 2 </a:t>
            </a:r>
            <a:r>
              <a:rPr lang="cs-CZ" dirty="0" err="1"/>
              <a:t>weeks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surgery</a:t>
            </a:r>
            <a:endParaRPr lang="cs-CZ" dirty="0"/>
          </a:p>
          <a:p>
            <a:pPr lvl="1"/>
            <a:r>
              <a:rPr lang="cs-CZ" dirty="0"/>
              <a:t>Late </a:t>
            </a:r>
            <a:r>
              <a:rPr lang="cs-CZ" dirty="0" err="1"/>
              <a:t>hematogenic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Diagnostic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General </a:t>
            </a:r>
            <a:r>
              <a:rPr lang="cs-CZ" dirty="0" err="1"/>
              <a:t>symptomas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infection</a:t>
            </a:r>
            <a:endParaRPr lang="cs-CZ" dirty="0"/>
          </a:p>
          <a:p>
            <a:pPr lvl="2"/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 smtClean="0"/>
              <a:t>condition</a:t>
            </a:r>
            <a:r>
              <a:rPr lang="cs-CZ" dirty="0" smtClean="0"/>
              <a:t>, </a:t>
            </a:r>
            <a:r>
              <a:rPr lang="cs-CZ" dirty="0" err="1" smtClean="0"/>
              <a:t>persistant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endParaRPr lang="cs-CZ" dirty="0"/>
          </a:p>
          <a:p>
            <a:pPr lvl="2"/>
            <a:r>
              <a:rPr lang="cs-CZ" dirty="0" err="1" smtClean="0"/>
              <a:t>Punction</a:t>
            </a:r>
            <a:r>
              <a:rPr lang="cs-CZ" dirty="0" smtClean="0"/>
              <a:t> + </a:t>
            </a:r>
            <a:r>
              <a:rPr lang="cs-CZ" dirty="0" err="1" smtClean="0"/>
              <a:t>aspiration</a:t>
            </a:r>
            <a:r>
              <a:rPr lang="cs-CZ" dirty="0" smtClean="0"/>
              <a:t>,  </a:t>
            </a:r>
            <a:r>
              <a:rPr lang="cs-CZ" dirty="0" err="1"/>
              <a:t>cultivation</a:t>
            </a:r>
            <a:r>
              <a:rPr lang="cs-CZ" dirty="0"/>
              <a:t> + </a:t>
            </a:r>
            <a:r>
              <a:rPr lang="cs-CZ" dirty="0" smtClean="0"/>
              <a:t>PCR</a:t>
            </a:r>
          </a:p>
          <a:p>
            <a:pPr lvl="2"/>
            <a:r>
              <a:rPr lang="cs-CZ" dirty="0" err="1" smtClean="0"/>
              <a:t>Synovasure</a:t>
            </a:r>
            <a:r>
              <a:rPr lang="cs-CZ" dirty="0" smtClean="0"/>
              <a:t> (</a:t>
            </a:r>
            <a:r>
              <a:rPr lang="el-GR" dirty="0" smtClean="0">
                <a:cs typeface="Times New Roman" panose="02020603050405020304" pitchFamily="18" charset="0"/>
              </a:rPr>
              <a:t>α</a:t>
            </a:r>
            <a:r>
              <a:rPr lang="cs-CZ" dirty="0" smtClean="0"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cs typeface="Times New Roman" panose="02020603050405020304" pitchFamily="18" charset="0"/>
              </a:rPr>
              <a:t>defensine</a:t>
            </a:r>
            <a:r>
              <a:rPr lang="cs-CZ" dirty="0" smtClean="0">
                <a:cs typeface="Times New Roman" panose="02020603050405020304" pitchFamily="18" charset="0"/>
              </a:rPr>
              <a:t>) test </a:t>
            </a:r>
            <a:r>
              <a:rPr lang="cs-CZ" dirty="0" err="1" smtClean="0">
                <a:cs typeface="Times New Roman" panose="02020603050405020304" pitchFamily="18" charset="0"/>
              </a:rPr>
              <a:t>perioperatively</a:t>
            </a:r>
            <a:endParaRPr lang="cs-CZ" dirty="0" smtClean="0">
              <a:cs typeface="Times New Roman" panose="02020603050405020304" pitchFamily="18" charset="0"/>
            </a:endParaRPr>
          </a:p>
          <a:p>
            <a:pPr lvl="2"/>
            <a:r>
              <a:rPr lang="cs-CZ" dirty="0" err="1" smtClean="0">
                <a:cs typeface="Times New Roman" panose="02020603050405020304" pitchFamily="18" charset="0"/>
              </a:rPr>
              <a:t>Implant</a:t>
            </a:r>
            <a:r>
              <a:rPr lang="cs-CZ" dirty="0" smtClean="0"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cs typeface="Times New Roman" panose="02020603050405020304" pitchFamily="18" charset="0"/>
              </a:rPr>
              <a:t>sonication</a:t>
            </a:r>
            <a:r>
              <a:rPr lang="cs-CZ" dirty="0" smtClean="0">
                <a:cs typeface="Times New Roman" panose="02020603050405020304" pitchFamily="18" charset="0"/>
              </a:rPr>
              <a:t> + </a:t>
            </a:r>
            <a:r>
              <a:rPr lang="cs-CZ" dirty="0" err="1" smtClean="0">
                <a:cs typeface="Times New Roman" panose="02020603050405020304" pitchFamily="18" charset="0"/>
              </a:rPr>
              <a:t>cultivation</a:t>
            </a:r>
            <a:endParaRPr lang="cs-CZ" dirty="0"/>
          </a:p>
          <a:p>
            <a:pPr lvl="2"/>
            <a:r>
              <a:rPr lang="cs-CZ" dirty="0"/>
              <a:t>Fistula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purulent</a:t>
            </a:r>
            <a:r>
              <a:rPr lang="cs-CZ" dirty="0"/>
              <a:t> </a:t>
            </a:r>
            <a:r>
              <a:rPr lang="cs-CZ" dirty="0" err="1"/>
              <a:t>secretion</a:t>
            </a:r>
            <a:endParaRPr lang="cs-CZ" dirty="0"/>
          </a:p>
          <a:p>
            <a:pPr lvl="2"/>
            <a:r>
              <a:rPr lang="cs-CZ" dirty="0" err="1"/>
              <a:t>Radiolucent</a:t>
            </a:r>
            <a:r>
              <a:rPr lang="cs-CZ" dirty="0"/>
              <a:t> </a:t>
            </a:r>
            <a:r>
              <a:rPr lang="cs-CZ" dirty="0" err="1"/>
              <a:t>periprosthehic</a:t>
            </a:r>
            <a:r>
              <a:rPr lang="cs-CZ" dirty="0"/>
              <a:t> lines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implant</a:t>
            </a:r>
            <a:r>
              <a:rPr lang="cs-CZ" dirty="0"/>
              <a:t> on X </a:t>
            </a:r>
            <a:r>
              <a:rPr lang="cs-CZ" dirty="0" err="1"/>
              <a:t>ray</a:t>
            </a:r>
            <a:r>
              <a:rPr lang="cs-CZ" dirty="0"/>
              <a:t> (</a:t>
            </a:r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smtClean="0"/>
              <a:t>PJI)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4" descr="r trnka 4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485" y="2271638"/>
            <a:ext cx="34305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2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7214" y="553149"/>
            <a:ext cx="9905998" cy="1478570"/>
          </a:xfrm>
        </p:spPr>
        <p:txBody>
          <a:bodyPr>
            <a:normAutofit/>
          </a:bodyPr>
          <a:lstStyle/>
          <a:p>
            <a:r>
              <a:rPr lang="cs-CZ" sz="4800" dirty="0" err="1" smtClean="0"/>
              <a:t>History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6" y="1785668"/>
            <a:ext cx="10998679" cy="4856672"/>
          </a:xfrm>
        </p:spPr>
        <p:txBody>
          <a:bodyPr>
            <a:normAutofit/>
          </a:bodyPr>
          <a:lstStyle/>
          <a:p>
            <a:r>
              <a:rPr lang="cs-CZ" altLang="cs-CZ" dirty="0"/>
              <a:t>Prof. MUDR. Oldřich Čech, </a:t>
            </a:r>
            <a:r>
              <a:rPr lang="cs-CZ" altLang="cs-CZ" dirty="0" smtClean="0"/>
              <a:t>DrSc. (1928-2020)</a:t>
            </a:r>
          </a:p>
          <a:p>
            <a:r>
              <a:rPr lang="cs-CZ" dirty="0" err="1" smtClean="0"/>
              <a:t>Stems</a:t>
            </a:r>
            <a:r>
              <a:rPr lang="cs-CZ" dirty="0" smtClean="0"/>
              <a:t> Poldi – Čech 1969 –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days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6" name="Picture 2" descr="THA čec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" r="534" b="14906"/>
          <a:stretch>
            <a:fillRect/>
          </a:stretch>
        </p:blipFill>
        <p:spPr bwMode="auto">
          <a:xfrm>
            <a:off x="1039843" y="2900751"/>
            <a:ext cx="2738243" cy="374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HA POldi ty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3433" r="2748" b="2452"/>
          <a:stretch>
            <a:fillRect/>
          </a:stretch>
        </p:blipFill>
        <p:spPr bwMode="auto">
          <a:xfrm>
            <a:off x="5657970" y="2370377"/>
            <a:ext cx="5435600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4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complications</a:t>
            </a:r>
            <a:r>
              <a:rPr lang="cs-CZ" dirty="0" smtClean="0"/>
              <a:t> - </a:t>
            </a:r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(PJI)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Therapy</a:t>
            </a:r>
            <a:endParaRPr lang="cs-CZ" dirty="0"/>
          </a:p>
          <a:p>
            <a:pPr lvl="1"/>
            <a:r>
              <a:rPr lang="cs-CZ" dirty="0"/>
              <a:t>Up to 2 </a:t>
            </a:r>
            <a:r>
              <a:rPr lang="cs-CZ" dirty="0" err="1"/>
              <a:t>weeks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manifestation</a:t>
            </a:r>
            <a:r>
              <a:rPr lang="cs-CZ" dirty="0"/>
              <a:t> - DIAR (</a:t>
            </a:r>
            <a:r>
              <a:rPr lang="cs-CZ" dirty="0" err="1"/>
              <a:t>debridement</a:t>
            </a:r>
            <a:r>
              <a:rPr lang="cs-CZ" dirty="0"/>
              <a:t>, ATB, </a:t>
            </a:r>
            <a:r>
              <a:rPr lang="cs-CZ" dirty="0" err="1"/>
              <a:t>implant</a:t>
            </a:r>
            <a:r>
              <a:rPr lang="cs-CZ" dirty="0"/>
              <a:t> </a:t>
            </a:r>
            <a:r>
              <a:rPr lang="cs-CZ" dirty="0" err="1"/>
              <a:t>retention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Uprard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2 </a:t>
            </a:r>
            <a:r>
              <a:rPr lang="cs-CZ" dirty="0" err="1"/>
              <a:t>weeks</a:t>
            </a:r>
            <a:r>
              <a:rPr lang="cs-CZ" dirty="0"/>
              <a:t>  – </a:t>
            </a:r>
            <a:r>
              <a:rPr lang="cs-CZ" dirty="0" err="1"/>
              <a:t>revision</a:t>
            </a:r>
            <a:r>
              <a:rPr lang="cs-CZ" dirty="0"/>
              <a:t>, </a:t>
            </a:r>
            <a:r>
              <a:rPr lang="cs-CZ" dirty="0" err="1"/>
              <a:t>debridement</a:t>
            </a:r>
            <a:r>
              <a:rPr lang="cs-CZ" dirty="0"/>
              <a:t>, </a:t>
            </a:r>
            <a:r>
              <a:rPr lang="cs-CZ" dirty="0" err="1"/>
              <a:t>replantation</a:t>
            </a:r>
            <a:endParaRPr lang="cs-CZ" dirty="0"/>
          </a:p>
          <a:p>
            <a:pPr lvl="2"/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stage</a:t>
            </a:r>
            <a:r>
              <a:rPr lang="cs-CZ" dirty="0"/>
              <a:t> – </a:t>
            </a:r>
            <a:r>
              <a:rPr lang="cs-CZ" dirty="0" err="1"/>
              <a:t>dubious</a:t>
            </a:r>
            <a:r>
              <a:rPr lang="cs-CZ" dirty="0"/>
              <a:t> </a:t>
            </a:r>
            <a:r>
              <a:rPr lang="cs-CZ" dirty="0" err="1"/>
              <a:t>outcome</a:t>
            </a:r>
            <a:endParaRPr lang="cs-CZ" dirty="0"/>
          </a:p>
          <a:p>
            <a:pPr lvl="2"/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stage</a:t>
            </a:r>
            <a:r>
              <a:rPr lang="cs-CZ" dirty="0"/>
              <a:t>  – </a:t>
            </a:r>
            <a:r>
              <a:rPr lang="cs-CZ" dirty="0" err="1"/>
              <a:t>cemented</a:t>
            </a:r>
            <a:r>
              <a:rPr lang="cs-CZ" dirty="0"/>
              <a:t> ATB </a:t>
            </a:r>
            <a:r>
              <a:rPr lang="cs-CZ" dirty="0" err="1"/>
              <a:t>spacer</a:t>
            </a:r>
            <a:r>
              <a:rPr lang="cs-CZ" dirty="0"/>
              <a:t>,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healing</a:t>
            </a:r>
            <a:r>
              <a:rPr lang="cs-CZ" dirty="0"/>
              <a:t> </a:t>
            </a:r>
            <a:r>
              <a:rPr lang="cs-CZ" dirty="0" err="1"/>
              <a:t>ínfection</a:t>
            </a:r>
            <a:r>
              <a:rPr lang="cs-CZ" dirty="0"/>
              <a:t> </a:t>
            </a:r>
            <a:r>
              <a:rPr lang="cs-CZ" dirty="0" err="1"/>
              <a:t>revision</a:t>
            </a:r>
            <a:r>
              <a:rPr lang="cs-CZ" dirty="0"/>
              <a:t> and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implant</a:t>
            </a:r>
            <a:r>
              <a:rPr lang="cs-CZ" dirty="0"/>
              <a:t> </a:t>
            </a:r>
            <a:r>
              <a:rPr lang="cs-CZ" dirty="0" err="1"/>
              <a:t>possible</a:t>
            </a:r>
            <a:endParaRPr lang="cs-CZ" dirty="0"/>
          </a:p>
          <a:p>
            <a:pPr lvl="2"/>
            <a:r>
              <a:rPr lang="cs-CZ" dirty="0"/>
              <a:t>ATB </a:t>
            </a:r>
            <a:r>
              <a:rPr lang="cs-CZ" dirty="0" err="1"/>
              <a:t>supression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</a:t>
            </a:r>
            <a:r>
              <a:rPr lang="cs-CZ" dirty="0" err="1"/>
              <a:t>optional</a:t>
            </a:r>
            <a:r>
              <a:rPr lang="cs-CZ" dirty="0"/>
              <a:t> (</a:t>
            </a:r>
            <a:r>
              <a:rPr lang="cs-CZ" dirty="0" err="1"/>
              <a:t>old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no </a:t>
            </a:r>
            <a:r>
              <a:rPr lang="cs-CZ" dirty="0" err="1"/>
              <a:t>perspective</a:t>
            </a:r>
            <a:r>
              <a:rPr lang="cs-CZ" dirty="0"/>
              <a:t> to </a:t>
            </a:r>
            <a:r>
              <a:rPr lang="cs-CZ" dirty="0" err="1"/>
              <a:t>surgery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ATB </a:t>
            </a:r>
            <a:r>
              <a:rPr lang="cs-CZ" dirty="0" err="1"/>
              <a:t>therapy</a:t>
            </a:r>
            <a:endParaRPr lang="cs-CZ" dirty="0"/>
          </a:p>
          <a:p>
            <a:pPr lvl="1"/>
            <a:r>
              <a:rPr lang="cs-CZ" dirty="0" err="1" smtClean="0"/>
              <a:t>Cultivation</a:t>
            </a:r>
            <a:r>
              <a:rPr lang="cs-CZ" dirty="0" smtClean="0"/>
              <a:t> (</a:t>
            </a:r>
            <a:r>
              <a:rPr lang="cs-CZ" dirty="0" err="1"/>
              <a:t>punciton</a:t>
            </a:r>
            <a:r>
              <a:rPr lang="cs-CZ" dirty="0"/>
              <a:t> + </a:t>
            </a:r>
            <a:r>
              <a:rPr lang="cs-CZ" dirty="0" err="1"/>
              <a:t>aspiration</a:t>
            </a:r>
            <a:r>
              <a:rPr lang="cs-CZ" dirty="0"/>
              <a:t>,  </a:t>
            </a:r>
            <a:r>
              <a:rPr lang="cs-CZ" dirty="0" err="1"/>
              <a:t>perioperativly</a:t>
            </a:r>
            <a:r>
              <a:rPr lang="cs-CZ" dirty="0"/>
              <a:t> </a:t>
            </a:r>
            <a:r>
              <a:rPr lang="cs-CZ" dirty="0" err="1"/>
              <a:t>samples</a:t>
            </a:r>
            <a:r>
              <a:rPr lang="cs-CZ" dirty="0"/>
              <a:t>, </a:t>
            </a:r>
            <a:r>
              <a:rPr lang="cs-CZ" dirty="0" err="1"/>
              <a:t>sonication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implant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ATB </a:t>
            </a:r>
            <a:r>
              <a:rPr lang="cs-CZ" dirty="0" err="1"/>
              <a:t>i.v</a:t>
            </a:r>
            <a:r>
              <a:rPr lang="cs-CZ" dirty="0"/>
              <a:t>. 2 </a:t>
            </a:r>
            <a:r>
              <a:rPr lang="cs-CZ" dirty="0" err="1"/>
              <a:t>weeks</a:t>
            </a:r>
            <a:r>
              <a:rPr lang="cs-CZ" dirty="0"/>
              <a:t> minimum</a:t>
            </a:r>
          </a:p>
          <a:p>
            <a:pPr lvl="1"/>
            <a:r>
              <a:rPr lang="cs-CZ" dirty="0"/>
              <a:t>6 </a:t>
            </a:r>
            <a:r>
              <a:rPr lang="cs-CZ" dirty="0" err="1"/>
              <a:t>weeks</a:t>
            </a:r>
            <a:r>
              <a:rPr lang="cs-CZ" dirty="0"/>
              <a:t> </a:t>
            </a:r>
            <a:r>
              <a:rPr lang="cs-CZ" dirty="0" err="1"/>
              <a:t>p.o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15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complications</a:t>
            </a:r>
            <a:r>
              <a:rPr lang="cs-CZ" dirty="0"/>
              <a:t> - </a:t>
            </a:r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(PJI)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smtClean="0"/>
              <a:t>ATB </a:t>
            </a:r>
            <a:r>
              <a:rPr lang="cs-CZ" dirty="0" err="1" smtClean="0"/>
              <a:t>spacers</a:t>
            </a:r>
            <a:endParaRPr lang="cs-CZ" dirty="0" smtClean="0"/>
          </a:p>
          <a:p>
            <a:pPr lvl="1"/>
            <a:r>
              <a:rPr lang="cs-CZ" dirty="0" err="1" smtClean="0"/>
              <a:t>Custom</a:t>
            </a:r>
            <a:r>
              <a:rPr lang="cs-CZ" dirty="0" smtClean="0"/>
              <a:t> – made</a:t>
            </a:r>
          </a:p>
          <a:p>
            <a:pPr lvl="1"/>
            <a:r>
              <a:rPr lang="cs-CZ" dirty="0" err="1" smtClean="0"/>
              <a:t>Ready</a:t>
            </a:r>
            <a:r>
              <a:rPr lang="cs-CZ" dirty="0" smtClean="0"/>
              <a:t> - made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73" y="2942477"/>
            <a:ext cx="4435635" cy="2951965"/>
          </a:xfrm>
          <a:prstGeom prst="rect">
            <a:avLst/>
          </a:prstGeom>
        </p:spPr>
      </p:pic>
      <p:pic>
        <p:nvPicPr>
          <p:cNvPr id="5" name="Picture 11" descr="rinkovský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r="20029"/>
          <a:stretch>
            <a:fillRect/>
          </a:stretch>
        </p:blipFill>
        <p:spPr>
          <a:xfrm>
            <a:off x="2701951" y="2822283"/>
            <a:ext cx="2833284" cy="3797217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92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complications</a:t>
            </a:r>
            <a:r>
              <a:rPr lang="cs-CZ" dirty="0"/>
              <a:t> - </a:t>
            </a:r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(PJI)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167293" y="1820174"/>
            <a:ext cx="5707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Ultimum</a:t>
            </a:r>
            <a:r>
              <a:rPr lang="cs-CZ" sz="2400" dirty="0" smtClean="0"/>
              <a:t> refugium – sec. </a:t>
            </a:r>
            <a:r>
              <a:rPr lang="cs-CZ" sz="2400" dirty="0" err="1" smtClean="0"/>
              <a:t>Girdlestone</a:t>
            </a:r>
            <a:endParaRPr lang="cs-CZ" sz="2400" dirty="0" smtClean="0"/>
          </a:p>
          <a:p>
            <a:r>
              <a:rPr lang="cs-CZ" sz="2400" dirty="0"/>
              <a:t>	</a:t>
            </a:r>
            <a:r>
              <a:rPr lang="cs-CZ" sz="2400" dirty="0" smtClean="0"/>
              <a:t> </a:t>
            </a:r>
            <a:r>
              <a:rPr lang="cs-CZ" sz="2400" dirty="0"/>
              <a:t>	</a:t>
            </a:r>
          </a:p>
        </p:txBody>
      </p:sp>
      <p:pic>
        <p:nvPicPr>
          <p:cNvPr id="4" name="Picture 4" descr="Park Hájková 1 copy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570877"/>
            <a:ext cx="2495969" cy="502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72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aSeptic</a:t>
            </a:r>
            <a:r>
              <a:rPr lang="cs-CZ" dirty="0" smtClean="0"/>
              <a:t> </a:t>
            </a:r>
            <a:r>
              <a:rPr lang="cs-CZ" dirty="0" err="1" smtClean="0"/>
              <a:t>loosening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/>
              <a:t>Most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smtClean="0"/>
              <a:t>THR </a:t>
            </a:r>
            <a:r>
              <a:rPr lang="cs-CZ" dirty="0" err="1"/>
              <a:t>revision</a:t>
            </a:r>
            <a:r>
              <a:rPr lang="cs-CZ" dirty="0"/>
              <a:t> </a:t>
            </a:r>
            <a:r>
              <a:rPr lang="cs-CZ" dirty="0" err="1"/>
              <a:t>reason</a:t>
            </a:r>
            <a:endParaRPr lang="cs-CZ" dirty="0"/>
          </a:p>
          <a:p>
            <a:r>
              <a:rPr lang="en-US" dirty="0"/>
              <a:t>Macrophage-induced inflammatory response resulting in bone loss</a:t>
            </a:r>
            <a:r>
              <a:rPr lang="cs-CZ" dirty="0"/>
              <a:t> and </a:t>
            </a:r>
            <a:r>
              <a:rPr lang="cs-CZ" dirty="0" err="1"/>
              <a:t>implant</a:t>
            </a:r>
            <a:r>
              <a:rPr lang="cs-CZ" dirty="0"/>
              <a:t> </a:t>
            </a:r>
            <a:r>
              <a:rPr lang="cs-CZ" dirty="0" err="1"/>
              <a:t>loosening</a:t>
            </a:r>
            <a:endParaRPr lang="cs-CZ" dirty="0"/>
          </a:p>
          <a:p>
            <a:r>
              <a:rPr lang="cs-CZ" dirty="0"/>
              <a:t>PE </a:t>
            </a:r>
            <a:r>
              <a:rPr lang="cs-CZ" dirty="0" err="1"/>
              <a:t>particle</a:t>
            </a:r>
            <a:r>
              <a:rPr lang="cs-CZ" dirty="0"/>
              <a:t> </a:t>
            </a:r>
            <a:r>
              <a:rPr lang="cs-CZ" dirty="0" err="1"/>
              <a:t>inducted</a:t>
            </a:r>
            <a:r>
              <a:rPr lang="cs-CZ" dirty="0"/>
              <a:t> </a:t>
            </a:r>
            <a:r>
              <a:rPr lang="cs-CZ" dirty="0" err="1"/>
              <a:t>granuloma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4" name="Zástupný symbol pro obsah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8460847" y="2427433"/>
            <a:ext cx="3224920" cy="4311243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851" y="3592397"/>
            <a:ext cx="2645469" cy="30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aSeptic</a:t>
            </a:r>
            <a:r>
              <a:rPr lang="cs-CZ" dirty="0"/>
              <a:t> </a:t>
            </a:r>
            <a:r>
              <a:rPr lang="cs-CZ" dirty="0" err="1" smtClean="0"/>
              <a:t>loosening</a:t>
            </a:r>
            <a:r>
              <a:rPr lang="cs-CZ" dirty="0" smtClean="0"/>
              <a:t> - </a:t>
            </a:r>
            <a:r>
              <a:rPr lang="cs-CZ" dirty="0" err="1" smtClean="0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10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0" r="57240"/>
          <a:stretch>
            <a:fillRect/>
          </a:stretch>
        </p:blipFill>
        <p:spPr>
          <a:xfrm>
            <a:off x="1503722" y="1570877"/>
            <a:ext cx="3012973" cy="439407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4" t="6088" r="22707" b="3621"/>
          <a:stretch>
            <a:fillRect/>
          </a:stretch>
        </p:blipFill>
        <p:spPr bwMode="auto">
          <a:xfrm>
            <a:off x="6273631" y="1570116"/>
            <a:ext cx="2792558" cy="43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6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aSeptic</a:t>
            </a:r>
            <a:r>
              <a:rPr lang="cs-CZ" dirty="0"/>
              <a:t> </a:t>
            </a:r>
            <a:r>
              <a:rPr lang="cs-CZ" dirty="0" err="1"/>
              <a:t>loosening</a:t>
            </a:r>
            <a:r>
              <a:rPr lang="cs-CZ" dirty="0"/>
              <a:t> -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Revision</a:t>
            </a:r>
            <a:r>
              <a:rPr lang="cs-CZ" dirty="0" smtClean="0"/>
              <a:t>, </a:t>
            </a:r>
            <a:r>
              <a:rPr lang="cs-CZ" dirty="0" err="1" smtClean="0"/>
              <a:t>replantation</a:t>
            </a:r>
            <a:endParaRPr lang="cs-CZ" dirty="0" smtClean="0"/>
          </a:p>
          <a:p>
            <a:r>
              <a:rPr lang="cs-CZ" dirty="0" err="1" smtClean="0"/>
              <a:t>Revision</a:t>
            </a:r>
            <a:r>
              <a:rPr lang="cs-CZ" dirty="0" smtClean="0"/>
              <a:t> </a:t>
            </a:r>
            <a:r>
              <a:rPr lang="cs-CZ" dirty="0" err="1" smtClean="0"/>
              <a:t>systems</a:t>
            </a:r>
            <a:r>
              <a:rPr lang="cs-CZ" dirty="0" smtClean="0"/>
              <a:t>, </a:t>
            </a:r>
            <a:r>
              <a:rPr lang="cs-CZ" dirty="0" err="1" smtClean="0"/>
              <a:t>augments</a:t>
            </a:r>
            <a:r>
              <a:rPr lang="cs-CZ" dirty="0" smtClean="0"/>
              <a:t>, </a:t>
            </a:r>
            <a:r>
              <a:rPr lang="cs-CZ" dirty="0" err="1" smtClean="0"/>
              <a:t>spongioplasty</a:t>
            </a:r>
            <a:r>
              <a:rPr lang="cs-CZ" dirty="0" smtClean="0"/>
              <a:t> (</a:t>
            </a:r>
            <a:r>
              <a:rPr lang="cs-CZ" dirty="0" err="1" smtClean="0"/>
              <a:t>alografts</a:t>
            </a:r>
            <a:r>
              <a:rPr lang="cs-CZ" dirty="0" smtClean="0"/>
              <a:t>)…</a:t>
            </a:r>
          </a:p>
          <a:p>
            <a:r>
              <a:rPr lang="cs-CZ" dirty="0"/>
              <a:t>Double ATB </a:t>
            </a:r>
            <a:r>
              <a:rPr lang="cs-CZ" dirty="0" err="1"/>
              <a:t>combination</a:t>
            </a:r>
            <a:r>
              <a:rPr lang="cs-CZ" dirty="0"/>
              <a:t> – </a:t>
            </a:r>
            <a:r>
              <a:rPr lang="cs-CZ" dirty="0" err="1"/>
              <a:t>higer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risk </a:t>
            </a:r>
          </a:p>
          <a:p>
            <a:r>
              <a:rPr lang="cs-CZ" dirty="0" err="1" smtClean="0"/>
              <a:t>Higer</a:t>
            </a:r>
            <a:r>
              <a:rPr lang="cs-CZ" dirty="0" smtClean="0"/>
              <a:t> </a:t>
            </a:r>
            <a:r>
              <a:rPr lang="cs-CZ" dirty="0" err="1" smtClean="0"/>
              <a:t>complication</a:t>
            </a:r>
            <a:r>
              <a:rPr lang="cs-CZ" dirty="0"/>
              <a:t> </a:t>
            </a:r>
            <a:r>
              <a:rPr lang="cs-CZ" dirty="0" err="1" smtClean="0"/>
              <a:t>rate</a:t>
            </a:r>
            <a:endParaRPr lang="cs-CZ" dirty="0" smtClean="0"/>
          </a:p>
          <a:p>
            <a:r>
              <a:rPr lang="cs-CZ" dirty="0" err="1" smtClean="0"/>
              <a:t>Inferior</a:t>
            </a:r>
            <a:r>
              <a:rPr lang="cs-CZ" dirty="0" smtClean="0"/>
              <a:t> </a:t>
            </a:r>
            <a:r>
              <a:rPr lang="cs-CZ" dirty="0" err="1" smtClean="0"/>
              <a:t>outcome</a:t>
            </a:r>
            <a:endParaRPr lang="cs-CZ" dirty="0" smtClean="0"/>
          </a:p>
          <a:p>
            <a:r>
              <a:rPr lang="cs-CZ" dirty="0" err="1" smtClean="0"/>
              <a:t>Lower</a:t>
            </a:r>
            <a:r>
              <a:rPr lang="cs-CZ" dirty="0" smtClean="0"/>
              <a:t> ROM</a:t>
            </a:r>
          </a:p>
          <a:p>
            <a:r>
              <a:rPr lang="cs-CZ" dirty="0" err="1" smtClean="0"/>
              <a:t>Longer</a:t>
            </a:r>
            <a:r>
              <a:rPr lang="cs-CZ" dirty="0" smtClean="0"/>
              <a:t> no full </a:t>
            </a:r>
            <a:r>
              <a:rPr lang="cs-CZ" dirty="0" err="1" smtClean="0"/>
              <a:t>weight</a:t>
            </a:r>
            <a:r>
              <a:rPr lang="cs-CZ" dirty="0" smtClean="0"/>
              <a:t> </a:t>
            </a:r>
            <a:r>
              <a:rPr lang="cs-CZ" dirty="0" err="1" smtClean="0"/>
              <a:t>bearing</a:t>
            </a:r>
            <a:r>
              <a:rPr lang="cs-CZ" dirty="0" smtClean="0"/>
              <a:t> period (3M)</a:t>
            </a:r>
          </a:p>
          <a:p>
            <a:r>
              <a:rPr lang="cs-CZ" dirty="0" err="1" smtClean="0"/>
              <a:t>Higer</a:t>
            </a:r>
            <a:r>
              <a:rPr lang="cs-CZ" dirty="0" smtClean="0"/>
              <a:t> mortality</a:t>
            </a:r>
          </a:p>
          <a:p>
            <a:r>
              <a:rPr lang="cs-CZ" dirty="0" err="1" smtClean="0"/>
              <a:t>Higer</a:t>
            </a:r>
            <a:r>
              <a:rPr lang="cs-CZ" dirty="0" smtClean="0"/>
              <a:t> </a:t>
            </a:r>
            <a:r>
              <a:rPr lang="cs-CZ" dirty="0" err="1" smtClean="0"/>
              <a:t>displacement</a:t>
            </a:r>
            <a:r>
              <a:rPr lang="cs-CZ" dirty="0" smtClean="0"/>
              <a:t> risk ratio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5215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aSeptic</a:t>
            </a:r>
            <a:r>
              <a:rPr lang="cs-CZ" dirty="0"/>
              <a:t> </a:t>
            </a:r>
            <a:r>
              <a:rPr lang="cs-CZ" dirty="0" err="1" smtClean="0"/>
              <a:t>loosening</a:t>
            </a:r>
            <a:r>
              <a:rPr lang="cs-CZ" dirty="0" smtClean="0"/>
              <a:t> - </a:t>
            </a:r>
            <a:r>
              <a:rPr lang="cs-CZ" dirty="0" err="1" smtClean="0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10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0" r="57240"/>
          <a:stretch>
            <a:fillRect/>
          </a:stretch>
        </p:blipFill>
        <p:spPr>
          <a:xfrm>
            <a:off x="1503722" y="1570877"/>
            <a:ext cx="3012973" cy="439407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4" t="6088" r="22707" b="3621"/>
          <a:stretch>
            <a:fillRect/>
          </a:stretch>
        </p:blipFill>
        <p:spPr bwMode="auto">
          <a:xfrm>
            <a:off x="6273631" y="1570116"/>
            <a:ext cx="2792558" cy="43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6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aSeptic</a:t>
            </a:r>
            <a:r>
              <a:rPr lang="cs-CZ" dirty="0"/>
              <a:t> </a:t>
            </a:r>
            <a:r>
              <a:rPr lang="cs-CZ" dirty="0" err="1"/>
              <a:t>loosening</a:t>
            </a:r>
            <a:r>
              <a:rPr lang="cs-CZ" dirty="0"/>
              <a:t> -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Revision</a:t>
            </a:r>
            <a:r>
              <a:rPr lang="cs-CZ" dirty="0" smtClean="0"/>
              <a:t>, </a:t>
            </a:r>
            <a:r>
              <a:rPr lang="cs-CZ" dirty="0" err="1" smtClean="0"/>
              <a:t>replantation</a:t>
            </a:r>
            <a:endParaRPr lang="cs-CZ" dirty="0" smtClean="0"/>
          </a:p>
          <a:p>
            <a:r>
              <a:rPr lang="cs-CZ" dirty="0" err="1" smtClean="0"/>
              <a:t>Revision</a:t>
            </a:r>
            <a:r>
              <a:rPr lang="cs-CZ" dirty="0" smtClean="0"/>
              <a:t> </a:t>
            </a:r>
            <a:r>
              <a:rPr lang="cs-CZ" dirty="0" err="1" smtClean="0"/>
              <a:t>systems</a:t>
            </a:r>
            <a:r>
              <a:rPr lang="cs-CZ" dirty="0" smtClean="0"/>
              <a:t>, </a:t>
            </a:r>
            <a:r>
              <a:rPr lang="cs-CZ" dirty="0" err="1" smtClean="0"/>
              <a:t>augments</a:t>
            </a:r>
            <a:r>
              <a:rPr lang="cs-CZ" dirty="0" smtClean="0"/>
              <a:t>, </a:t>
            </a:r>
            <a:r>
              <a:rPr lang="cs-CZ" dirty="0" err="1" smtClean="0"/>
              <a:t>spongioplasty</a:t>
            </a:r>
            <a:r>
              <a:rPr lang="cs-CZ" dirty="0" smtClean="0"/>
              <a:t> (</a:t>
            </a:r>
            <a:r>
              <a:rPr lang="cs-CZ" dirty="0" err="1" smtClean="0"/>
              <a:t>alografts</a:t>
            </a:r>
            <a:r>
              <a:rPr lang="cs-CZ" dirty="0" smtClean="0"/>
              <a:t>)…</a:t>
            </a:r>
          </a:p>
          <a:p>
            <a:r>
              <a:rPr lang="cs-CZ" dirty="0"/>
              <a:t>Double ATB </a:t>
            </a:r>
            <a:r>
              <a:rPr lang="cs-CZ" dirty="0" err="1"/>
              <a:t>combination</a:t>
            </a:r>
            <a:r>
              <a:rPr lang="cs-CZ" dirty="0"/>
              <a:t> – </a:t>
            </a:r>
            <a:r>
              <a:rPr lang="cs-CZ" dirty="0" err="1"/>
              <a:t>higer</a:t>
            </a:r>
            <a:r>
              <a:rPr lang="cs-CZ" dirty="0"/>
              <a:t> </a:t>
            </a:r>
            <a:r>
              <a:rPr lang="cs-CZ" dirty="0" err="1"/>
              <a:t>infection</a:t>
            </a:r>
            <a:r>
              <a:rPr lang="cs-CZ" dirty="0"/>
              <a:t> risk </a:t>
            </a:r>
          </a:p>
          <a:p>
            <a:r>
              <a:rPr lang="cs-CZ" dirty="0" err="1" smtClean="0"/>
              <a:t>Higer</a:t>
            </a:r>
            <a:r>
              <a:rPr lang="cs-CZ" dirty="0" smtClean="0"/>
              <a:t> </a:t>
            </a:r>
            <a:r>
              <a:rPr lang="cs-CZ" dirty="0" err="1" smtClean="0"/>
              <a:t>complication</a:t>
            </a:r>
            <a:r>
              <a:rPr lang="cs-CZ" dirty="0"/>
              <a:t> </a:t>
            </a:r>
            <a:r>
              <a:rPr lang="cs-CZ" dirty="0" err="1" smtClean="0"/>
              <a:t>rate</a:t>
            </a:r>
            <a:endParaRPr lang="cs-CZ" dirty="0" smtClean="0"/>
          </a:p>
          <a:p>
            <a:r>
              <a:rPr lang="cs-CZ" dirty="0" err="1" smtClean="0"/>
              <a:t>Inferior</a:t>
            </a:r>
            <a:r>
              <a:rPr lang="cs-CZ" dirty="0" smtClean="0"/>
              <a:t> </a:t>
            </a:r>
            <a:r>
              <a:rPr lang="cs-CZ" dirty="0" err="1" smtClean="0"/>
              <a:t>outcome</a:t>
            </a:r>
            <a:endParaRPr lang="cs-CZ" dirty="0" smtClean="0"/>
          </a:p>
          <a:p>
            <a:r>
              <a:rPr lang="cs-CZ" dirty="0" err="1" smtClean="0"/>
              <a:t>Lower</a:t>
            </a:r>
            <a:r>
              <a:rPr lang="cs-CZ" dirty="0" smtClean="0"/>
              <a:t> ROM</a:t>
            </a:r>
          </a:p>
          <a:p>
            <a:r>
              <a:rPr lang="cs-CZ" dirty="0" err="1" smtClean="0"/>
              <a:t>Longer</a:t>
            </a:r>
            <a:r>
              <a:rPr lang="cs-CZ" dirty="0" smtClean="0"/>
              <a:t> no full </a:t>
            </a:r>
            <a:r>
              <a:rPr lang="cs-CZ" dirty="0" err="1" smtClean="0"/>
              <a:t>weight</a:t>
            </a:r>
            <a:r>
              <a:rPr lang="cs-CZ" dirty="0" smtClean="0"/>
              <a:t> </a:t>
            </a:r>
            <a:r>
              <a:rPr lang="cs-CZ" dirty="0" err="1" smtClean="0"/>
              <a:t>bearing</a:t>
            </a:r>
            <a:r>
              <a:rPr lang="cs-CZ" dirty="0" smtClean="0"/>
              <a:t> period (3M)</a:t>
            </a:r>
          </a:p>
          <a:p>
            <a:r>
              <a:rPr lang="cs-CZ" dirty="0" err="1" smtClean="0"/>
              <a:t>Higer</a:t>
            </a:r>
            <a:r>
              <a:rPr lang="cs-CZ" dirty="0" smtClean="0"/>
              <a:t> mortality</a:t>
            </a:r>
          </a:p>
          <a:p>
            <a:r>
              <a:rPr lang="cs-CZ" dirty="0" err="1" smtClean="0"/>
              <a:t>Higer</a:t>
            </a:r>
            <a:r>
              <a:rPr lang="cs-CZ" dirty="0" smtClean="0"/>
              <a:t> </a:t>
            </a:r>
            <a:r>
              <a:rPr lang="cs-CZ" dirty="0" err="1" smtClean="0"/>
              <a:t>displacement</a:t>
            </a:r>
            <a:r>
              <a:rPr lang="cs-CZ" dirty="0" smtClean="0"/>
              <a:t> risk ratio</a:t>
            </a:r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9829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aSeptic</a:t>
            </a:r>
            <a:r>
              <a:rPr lang="cs-CZ" dirty="0"/>
              <a:t> </a:t>
            </a:r>
            <a:r>
              <a:rPr lang="cs-CZ" dirty="0" err="1"/>
              <a:t>loosening</a:t>
            </a:r>
            <a:r>
              <a:rPr lang="cs-CZ" dirty="0"/>
              <a:t> -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Revision</a:t>
            </a:r>
            <a:r>
              <a:rPr lang="cs-CZ" dirty="0" smtClean="0"/>
              <a:t> </a:t>
            </a:r>
            <a:r>
              <a:rPr lang="cs-CZ" dirty="0" err="1" smtClean="0"/>
              <a:t>stems</a:t>
            </a:r>
            <a:r>
              <a:rPr lang="cs-CZ" dirty="0" smtClean="0"/>
              <a:t>: </a:t>
            </a:r>
          </a:p>
          <a:p>
            <a:r>
              <a:rPr lang="cs-CZ" dirty="0" err="1" smtClean="0"/>
              <a:t>Modular</a:t>
            </a:r>
            <a:r>
              <a:rPr lang="cs-CZ" dirty="0" smtClean="0"/>
              <a:t> x </a:t>
            </a:r>
            <a:r>
              <a:rPr lang="cs-CZ" dirty="0" err="1" smtClean="0"/>
              <a:t>monobloc</a:t>
            </a:r>
            <a:endParaRPr lang="cs-CZ" dirty="0" smtClean="0"/>
          </a:p>
          <a:p>
            <a:r>
              <a:rPr lang="cs-CZ" dirty="0" err="1" smtClean="0"/>
              <a:t>Wide</a:t>
            </a:r>
            <a:r>
              <a:rPr lang="cs-CZ" dirty="0" smtClean="0"/>
              <a:t> </a:t>
            </a:r>
            <a:r>
              <a:rPr lang="cs-CZ" dirty="0" err="1" smtClean="0"/>
              <a:t>range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option</a:t>
            </a:r>
            <a:endParaRPr lang="cs-CZ" dirty="0" smtClean="0"/>
          </a:p>
          <a:p>
            <a:r>
              <a:rPr lang="cs-CZ" dirty="0" err="1" smtClean="0"/>
              <a:t>Cemented</a:t>
            </a:r>
            <a:r>
              <a:rPr lang="cs-CZ" dirty="0" smtClean="0"/>
              <a:t> x cement </a:t>
            </a:r>
            <a:r>
              <a:rPr lang="cs-CZ" dirty="0" err="1" smtClean="0"/>
              <a:t>less</a:t>
            </a: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35" y="1246535"/>
            <a:ext cx="2429989" cy="50033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25" y="1570876"/>
            <a:ext cx="2326743" cy="43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2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aSeptic</a:t>
            </a:r>
            <a:r>
              <a:rPr lang="cs-CZ" dirty="0"/>
              <a:t> </a:t>
            </a:r>
            <a:r>
              <a:rPr lang="cs-CZ" dirty="0" err="1"/>
              <a:t>loosening</a:t>
            </a:r>
            <a:r>
              <a:rPr lang="cs-CZ" dirty="0"/>
              <a:t> -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Revision</a:t>
            </a:r>
            <a:r>
              <a:rPr lang="cs-CZ" dirty="0" smtClean="0"/>
              <a:t> </a:t>
            </a:r>
            <a:r>
              <a:rPr lang="cs-CZ" dirty="0" err="1" smtClean="0"/>
              <a:t>acetabular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</a:t>
            </a:r>
            <a:r>
              <a:rPr lang="cs-CZ" dirty="0" err="1" smtClean="0"/>
              <a:t>systems</a:t>
            </a:r>
            <a:endParaRPr lang="cs-CZ" dirty="0" smtClean="0"/>
          </a:p>
          <a:p>
            <a:r>
              <a:rPr lang="cs-CZ" dirty="0" err="1" smtClean="0"/>
              <a:t>Spongioplasty</a:t>
            </a:r>
            <a:r>
              <a:rPr lang="cs-CZ" dirty="0" smtClean="0"/>
              <a:t> x </a:t>
            </a:r>
            <a:r>
              <a:rPr lang="cs-CZ" dirty="0" err="1" smtClean="0"/>
              <a:t>augments</a:t>
            </a:r>
            <a:endParaRPr lang="cs-CZ" dirty="0" smtClean="0"/>
          </a:p>
          <a:p>
            <a:r>
              <a:rPr lang="cs-CZ" dirty="0" err="1" smtClean="0"/>
              <a:t>Trabecular</a:t>
            </a:r>
            <a:r>
              <a:rPr lang="cs-CZ" dirty="0" smtClean="0"/>
              <a:t> metal, titan tantal</a:t>
            </a:r>
          </a:p>
          <a:p>
            <a:r>
              <a:rPr lang="cs-CZ" dirty="0" err="1" smtClean="0"/>
              <a:t>Cemented</a:t>
            </a:r>
            <a:r>
              <a:rPr lang="cs-CZ" dirty="0" smtClean="0"/>
              <a:t> x cement </a:t>
            </a:r>
            <a:r>
              <a:rPr lang="cs-CZ" dirty="0" err="1" smtClean="0"/>
              <a:t>less</a:t>
            </a:r>
            <a:endParaRPr lang="cs-CZ" dirty="0" smtClean="0"/>
          </a:p>
          <a:p>
            <a:r>
              <a:rPr lang="cs-CZ" dirty="0" smtClean="0"/>
              <a:t>Pelvis </a:t>
            </a:r>
            <a:r>
              <a:rPr lang="cs-CZ" dirty="0" err="1" smtClean="0"/>
              <a:t>discontinuity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99" y="2767850"/>
            <a:ext cx="2471341" cy="28832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96517" y="3493097"/>
            <a:ext cx="1993392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2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Anatomy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3"/>
            <a:ext cx="10823124" cy="360584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3400" dirty="0" err="1"/>
              <a:t>Enarthrosis</a:t>
            </a:r>
            <a:r>
              <a:rPr lang="cs-CZ" altLang="cs-CZ" sz="3400" dirty="0"/>
              <a:t> </a:t>
            </a:r>
            <a:r>
              <a:rPr lang="cs-CZ" altLang="cs-CZ" sz="3400" dirty="0" smtClean="0"/>
              <a:t>– </a:t>
            </a:r>
            <a:r>
              <a:rPr lang="cs-CZ" altLang="cs-CZ" sz="3400" dirty="0" err="1" smtClean="0"/>
              <a:t>simple</a:t>
            </a:r>
            <a:r>
              <a:rPr lang="cs-CZ" altLang="cs-CZ" sz="3400" dirty="0" smtClean="0"/>
              <a:t> joint</a:t>
            </a:r>
            <a:endParaRPr lang="cs-CZ" altLang="cs-CZ" sz="3400" dirty="0"/>
          </a:p>
          <a:p>
            <a:r>
              <a:rPr lang="cs-CZ" altLang="cs-CZ" sz="3400" dirty="0" err="1" smtClean="0"/>
              <a:t>Ball</a:t>
            </a:r>
            <a:r>
              <a:rPr lang="cs-CZ" altLang="cs-CZ" sz="3400" dirty="0" smtClean="0"/>
              <a:t> – </a:t>
            </a:r>
            <a:r>
              <a:rPr lang="cs-CZ" altLang="cs-CZ" sz="3400" dirty="0" err="1" smtClean="0"/>
              <a:t>socket</a:t>
            </a:r>
            <a:r>
              <a:rPr lang="cs-CZ" altLang="cs-CZ" sz="3400" dirty="0" smtClean="0"/>
              <a:t>, limited ROM</a:t>
            </a:r>
            <a:endParaRPr lang="cs-CZ" altLang="cs-CZ" sz="3400" dirty="0"/>
          </a:p>
          <a:p>
            <a:r>
              <a:rPr lang="cs-CZ" altLang="cs-CZ" sz="3400" dirty="0" smtClean="0"/>
              <a:t>Acetabulum - </a:t>
            </a:r>
            <a:r>
              <a:rPr lang="cs-CZ" altLang="cs-CZ" sz="3400" dirty="0" err="1" smtClean="0"/>
              <a:t>hemisphere</a:t>
            </a:r>
            <a:endParaRPr lang="cs-CZ" altLang="cs-CZ" sz="3400" dirty="0"/>
          </a:p>
          <a:p>
            <a:r>
              <a:rPr lang="cs-CZ" altLang="cs-CZ" sz="3400" dirty="0" err="1" smtClean="0"/>
              <a:t>Femoral</a:t>
            </a:r>
            <a:r>
              <a:rPr lang="cs-CZ" altLang="cs-CZ" sz="3400" dirty="0" smtClean="0"/>
              <a:t> </a:t>
            </a:r>
            <a:r>
              <a:rPr lang="cs-CZ" altLang="cs-CZ" sz="3400" dirty="0" err="1" smtClean="0"/>
              <a:t>head</a:t>
            </a:r>
            <a:endParaRPr lang="cs-CZ" altLang="cs-CZ" sz="3400" dirty="0"/>
          </a:p>
          <a:p>
            <a:pPr lvl="1"/>
            <a:r>
              <a:rPr lang="cs-CZ" altLang="cs-CZ" sz="3000" dirty="0"/>
              <a:t>2/3 </a:t>
            </a:r>
            <a:r>
              <a:rPr lang="cs-CZ" altLang="cs-CZ" sz="3000" dirty="0" err="1" smtClean="0"/>
              <a:t>surface</a:t>
            </a:r>
            <a:r>
              <a:rPr lang="cs-CZ" altLang="cs-CZ" sz="3000" dirty="0" smtClean="0"/>
              <a:t> </a:t>
            </a:r>
            <a:r>
              <a:rPr lang="cs-CZ" altLang="cs-CZ" sz="3000" dirty="0" err="1" smtClean="0"/>
              <a:t>of</a:t>
            </a:r>
            <a:r>
              <a:rPr lang="cs-CZ" altLang="cs-CZ" sz="3000" dirty="0" smtClean="0"/>
              <a:t> </a:t>
            </a:r>
            <a:r>
              <a:rPr lang="cs-CZ" altLang="cs-CZ" sz="3000" dirty="0" err="1" smtClean="0"/>
              <a:t>ball</a:t>
            </a:r>
            <a:endParaRPr lang="cs-CZ" altLang="cs-CZ" sz="3000" dirty="0"/>
          </a:p>
          <a:p>
            <a:pPr lvl="1"/>
            <a:r>
              <a:rPr lang="cs-CZ" altLang="cs-CZ" sz="3000" dirty="0" err="1" smtClean="0"/>
              <a:t>Diameter</a:t>
            </a:r>
            <a:r>
              <a:rPr lang="cs-CZ" altLang="cs-CZ" sz="3000" dirty="0" smtClean="0"/>
              <a:t> </a:t>
            </a:r>
            <a:r>
              <a:rPr lang="cs-CZ" altLang="cs-CZ" sz="3000" dirty="0" err="1" smtClean="0"/>
              <a:t>aprox</a:t>
            </a:r>
            <a:r>
              <a:rPr lang="cs-CZ" altLang="cs-CZ" sz="3000" dirty="0" smtClean="0"/>
              <a:t> 2,5 </a:t>
            </a:r>
            <a:r>
              <a:rPr lang="cs-CZ" altLang="cs-CZ" sz="3000" dirty="0"/>
              <a:t>cm</a:t>
            </a:r>
          </a:p>
          <a:p>
            <a:pPr marL="457200" lvl="1" indent="0">
              <a:buNone/>
            </a:pPr>
            <a:endParaRPr lang="cs-CZ" sz="3400" dirty="0" smtClean="0"/>
          </a:p>
          <a:p>
            <a:pPr lvl="1"/>
            <a:endParaRPr lang="cs-CZ" dirty="0" smtClean="0"/>
          </a:p>
        </p:txBody>
      </p:sp>
      <p:pic>
        <p:nvPicPr>
          <p:cNvPr id="5" name="Picture 2" descr="kyčel- an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04" y="1281661"/>
            <a:ext cx="4389377" cy="509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9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 smtClean="0"/>
              <a:t>Acetabular</a:t>
            </a:r>
            <a:r>
              <a:rPr lang="cs-CZ" dirty="0" smtClean="0"/>
              <a:t> </a:t>
            </a:r>
            <a:r>
              <a:rPr lang="cs-CZ" dirty="0" err="1" smtClean="0"/>
              <a:t>defects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Classification</a:t>
            </a:r>
            <a:r>
              <a:rPr lang="cs-CZ" dirty="0" smtClean="0"/>
              <a:t> - </a:t>
            </a:r>
            <a:r>
              <a:rPr lang="cs-CZ" dirty="0" err="1" smtClean="0"/>
              <a:t>Paprosky</a:t>
            </a: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93" y="2208947"/>
            <a:ext cx="5059363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" b="827"/>
          <a:stretch>
            <a:fillRect/>
          </a:stretch>
        </p:blipFill>
        <p:spPr bwMode="auto">
          <a:xfrm>
            <a:off x="7239733" y="562304"/>
            <a:ext cx="3078163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4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Acetabular</a:t>
            </a:r>
            <a:r>
              <a:rPr lang="cs-CZ" dirty="0"/>
              <a:t> </a:t>
            </a:r>
            <a:r>
              <a:rPr lang="cs-CZ" dirty="0" err="1"/>
              <a:t>defects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 smtClean="0"/>
              <a:t>Solution</a:t>
            </a:r>
            <a:r>
              <a:rPr lang="cs-CZ" dirty="0" smtClean="0"/>
              <a:t> - </a:t>
            </a:r>
            <a:r>
              <a:rPr lang="cs-CZ" dirty="0" err="1" smtClean="0"/>
              <a:t>mechanic</a:t>
            </a:r>
            <a:endParaRPr lang="cs-CZ" dirty="0" smtClean="0"/>
          </a:p>
          <a:p>
            <a:pPr lvl="1"/>
            <a:r>
              <a:rPr lang="cs-CZ" sz="2400" dirty="0" smtClean="0"/>
              <a:t>Bone cement</a:t>
            </a:r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6" name="Picture 13" descr="41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4575" r="26579" b="-145"/>
          <a:stretch>
            <a:fillRect/>
          </a:stretch>
        </p:blipFill>
        <p:spPr bwMode="auto">
          <a:xfrm>
            <a:off x="1158892" y="2575255"/>
            <a:ext cx="2301875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6" t="4575" r="31802" b="63901"/>
          <a:stretch>
            <a:fillRect/>
          </a:stretch>
        </p:blipFill>
        <p:spPr bwMode="auto">
          <a:xfrm>
            <a:off x="4192273" y="2822283"/>
            <a:ext cx="3856037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M001067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816" y="2248304"/>
            <a:ext cx="248285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Acetabular</a:t>
            </a:r>
            <a:r>
              <a:rPr lang="cs-CZ" dirty="0"/>
              <a:t> </a:t>
            </a:r>
            <a:r>
              <a:rPr lang="cs-CZ" dirty="0" err="1"/>
              <a:t>defects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/>
              <a:t>Solution</a:t>
            </a:r>
            <a:r>
              <a:rPr lang="cs-CZ" dirty="0"/>
              <a:t> - </a:t>
            </a:r>
            <a:r>
              <a:rPr lang="cs-CZ" dirty="0" err="1"/>
              <a:t>mechanic</a:t>
            </a:r>
            <a:endParaRPr lang="cs-CZ" dirty="0"/>
          </a:p>
          <a:p>
            <a:pPr lvl="1"/>
            <a:r>
              <a:rPr lang="cs-CZ" sz="2400" dirty="0" err="1" smtClean="0"/>
              <a:t>Augmentation</a:t>
            </a:r>
            <a:endParaRPr lang="cs-CZ" sz="2400" dirty="0" smtClean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9" name="Picture 5" descr="double buble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" b="5646"/>
          <a:stretch>
            <a:fillRect/>
          </a:stretch>
        </p:blipFill>
        <p:spPr bwMode="auto">
          <a:xfrm>
            <a:off x="7947653" y="1923136"/>
            <a:ext cx="3258060" cy="460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51" y="1923137"/>
            <a:ext cx="2446555" cy="24465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6" y="4805740"/>
            <a:ext cx="7030527" cy="1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Acetabular</a:t>
            </a:r>
            <a:r>
              <a:rPr lang="cs-CZ" dirty="0"/>
              <a:t> </a:t>
            </a:r>
            <a:r>
              <a:rPr lang="cs-CZ" dirty="0" err="1"/>
              <a:t>defects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/>
              <a:t>Solution</a:t>
            </a:r>
            <a:r>
              <a:rPr lang="cs-CZ" dirty="0"/>
              <a:t> - </a:t>
            </a:r>
            <a:r>
              <a:rPr lang="cs-CZ" dirty="0" err="1" smtClean="0"/>
              <a:t>biologic</a:t>
            </a:r>
            <a:endParaRPr lang="cs-CZ" dirty="0" smtClean="0"/>
          </a:p>
          <a:p>
            <a:pPr lvl="1"/>
            <a:r>
              <a:rPr lang="cs-CZ" sz="2400" dirty="0" err="1" smtClean="0"/>
              <a:t>Impact</a:t>
            </a:r>
            <a:r>
              <a:rPr lang="cs-CZ" sz="2400" dirty="0" smtClean="0"/>
              <a:t> </a:t>
            </a:r>
            <a:r>
              <a:rPr lang="cs-CZ" sz="2400" dirty="0" err="1" smtClean="0"/>
              <a:t>grafting</a:t>
            </a:r>
            <a:endParaRPr lang="cs-CZ" sz="2400" dirty="0" smtClean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39" y="2760575"/>
            <a:ext cx="3143807" cy="32984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75" y="1570877"/>
            <a:ext cx="2927259" cy="437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2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Acetabular</a:t>
            </a:r>
            <a:r>
              <a:rPr lang="cs-CZ" dirty="0"/>
              <a:t> </a:t>
            </a:r>
            <a:r>
              <a:rPr lang="cs-CZ" dirty="0" err="1"/>
              <a:t>defects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/>
              <a:t>Solution</a:t>
            </a:r>
            <a:r>
              <a:rPr lang="cs-CZ" dirty="0"/>
              <a:t> - </a:t>
            </a:r>
            <a:r>
              <a:rPr lang="cs-CZ" dirty="0" err="1" smtClean="0"/>
              <a:t>biologic</a:t>
            </a:r>
            <a:endParaRPr lang="cs-CZ" dirty="0"/>
          </a:p>
          <a:p>
            <a:pPr lvl="1"/>
            <a:r>
              <a:rPr lang="cs-CZ" sz="2400" dirty="0" smtClean="0"/>
              <a:t>Solid </a:t>
            </a:r>
            <a:r>
              <a:rPr lang="cs-CZ" sz="2400" dirty="0" err="1" smtClean="0"/>
              <a:t>allograft</a:t>
            </a:r>
            <a:endParaRPr lang="cs-CZ" sz="2400" dirty="0" smtClean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8" name="Picture 3" descr="P1000626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44" y="3226279"/>
            <a:ext cx="3755757" cy="28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poop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t="19655" r="15959"/>
          <a:stretch>
            <a:fillRect/>
          </a:stretch>
        </p:blipFill>
        <p:spPr bwMode="auto">
          <a:xfrm>
            <a:off x="5870125" y="1474601"/>
            <a:ext cx="3503763" cy="456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1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Acetabular</a:t>
            </a:r>
            <a:r>
              <a:rPr lang="cs-CZ" dirty="0"/>
              <a:t> </a:t>
            </a:r>
            <a:r>
              <a:rPr lang="cs-CZ" dirty="0" err="1"/>
              <a:t>defects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smtClean="0"/>
              <a:t>Ring and </a:t>
            </a:r>
            <a:r>
              <a:rPr lang="cs-CZ" dirty="0" err="1" smtClean="0"/>
              <a:t>cage</a:t>
            </a:r>
            <a:r>
              <a:rPr lang="cs-CZ" dirty="0" smtClean="0"/>
              <a:t> </a:t>
            </a:r>
            <a:r>
              <a:rPr lang="cs-CZ" dirty="0" err="1" smtClean="0"/>
              <a:t>reconstruction</a:t>
            </a: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9" name="Picture 4" descr="bs-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/>
          <a:stretch>
            <a:fillRect/>
          </a:stretch>
        </p:blipFill>
        <p:spPr bwMode="auto">
          <a:xfrm>
            <a:off x="1002253" y="1982982"/>
            <a:ext cx="2801102" cy="248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BS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t="13504" r="13460" b="9888"/>
          <a:stretch>
            <a:fillRect/>
          </a:stretch>
        </p:blipFill>
        <p:spPr bwMode="auto">
          <a:xfrm>
            <a:off x="4081567" y="3501231"/>
            <a:ext cx="2744294" cy="274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Beznosta BS perop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r="18570" b="26401"/>
          <a:stretch>
            <a:fillRect/>
          </a:stretch>
        </p:blipFill>
        <p:spPr bwMode="auto">
          <a:xfrm>
            <a:off x="7104073" y="1468369"/>
            <a:ext cx="4392613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05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Acetabular</a:t>
            </a:r>
            <a:r>
              <a:rPr lang="cs-CZ" dirty="0"/>
              <a:t> </a:t>
            </a:r>
            <a:r>
              <a:rPr lang="cs-CZ" dirty="0" err="1"/>
              <a:t>defects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/>
              <a:t>Ring and </a:t>
            </a:r>
            <a:r>
              <a:rPr lang="cs-CZ" dirty="0" err="1"/>
              <a:t>cage</a:t>
            </a:r>
            <a:r>
              <a:rPr lang="cs-CZ" dirty="0"/>
              <a:t> </a:t>
            </a:r>
            <a:r>
              <a:rPr lang="cs-CZ" dirty="0" err="1"/>
              <a:t>reconstruction</a:t>
            </a:r>
            <a:endParaRPr lang="cs-CZ" dirty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7" name="Picture 3" descr="Obrtlíková 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77" y="2025829"/>
            <a:ext cx="2758657" cy="417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ubíčková 5 300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77" y="2016689"/>
            <a:ext cx="3091266" cy="416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/>
              <a:t>fracture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err="1"/>
              <a:t>Relatively</a:t>
            </a:r>
            <a:r>
              <a:rPr lang="cs-CZ" dirty="0"/>
              <a:t>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complication</a:t>
            </a:r>
            <a:endParaRPr lang="cs-CZ" dirty="0"/>
          </a:p>
          <a:p>
            <a:r>
              <a:rPr lang="cs-CZ" dirty="0" smtClean="0"/>
              <a:t>Femur in </a:t>
            </a:r>
            <a:r>
              <a:rPr lang="cs-CZ" dirty="0" err="1" smtClean="0"/>
              <a:t>the</a:t>
            </a:r>
            <a:r>
              <a:rPr lang="cs-CZ" dirty="0" smtClean="0"/>
              <a:t> most </a:t>
            </a:r>
            <a:r>
              <a:rPr lang="cs-CZ" dirty="0" err="1" smtClean="0"/>
              <a:t>cases</a:t>
            </a:r>
            <a:r>
              <a:rPr lang="cs-CZ" dirty="0" smtClean="0"/>
              <a:t>, acetabulum </a:t>
            </a:r>
            <a:r>
              <a:rPr lang="cs-CZ" dirty="0" err="1" smtClean="0"/>
              <a:t>rarely</a:t>
            </a:r>
            <a:endParaRPr lang="cs-CZ" dirty="0" smtClean="0"/>
          </a:p>
          <a:p>
            <a:r>
              <a:rPr lang="cs-CZ" dirty="0" smtClean="0"/>
              <a:t>Starší pacienti, v horším klinickém stavu</a:t>
            </a:r>
          </a:p>
          <a:p>
            <a:r>
              <a:rPr lang="cs-CZ" dirty="0" err="1"/>
              <a:t>Older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, </a:t>
            </a:r>
            <a:r>
              <a:rPr lang="cs-CZ" dirty="0" err="1"/>
              <a:t>worse</a:t>
            </a:r>
            <a:r>
              <a:rPr lang="cs-CZ" dirty="0"/>
              <a:t>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condition</a:t>
            </a:r>
            <a:endParaRPr lang="cs-CZ" dirty="0"/>
          </a:p>
          <a:p>
            <a:r>
              <a:rPr lang="cs-CZ" dirty="0" err="1"/>
              <a:t>Osteoporosis</a:t>
            </a:r>
            <a:r>
              <a:rPr lang="cs-CZ" dirty="0"/>
              <a:t>, </a:t>
            </a:r>
            <a:r>
              <a:rPr lang="cs-CZ" dirty="0" err="1"/>
              <a:t>poor</a:t>
            </a:r>
            <a:r>
              <a:rPr lang="cs-CZ" dirty="0"/>
              <a:t> </a:t>
            </a:r>
            <a:r>
              <a:rPr lang="cs-CZ" dirty="0" err="1"/>
              <a:t>implant</a:t>
            </a:r>
            <a:r>
              <a:rPr lang="cs-CZ" dirty="0"/>
              <a:t> </a:t>
            </a:r>
            <a:r>
              <a:rPr lang="cs-CZ" dirty="0" err="1"/>
              <a:t>retention</a:t>
            </a:r>
            <a:endParaRPr lang="cs-CZ" dirty="0"/>
          </a:p>
          <a:p>
            <a:r>
              <a:rPr lang="cs-CZ" dirty="0" err="1"/>
              <a:t>High</a:t>
            </a:r>
            <a:r>
              <a:rPr lang="cs-CZ" dirty="0"/>
              <a:t> mortality and morbidity </a:t>
            </a:r>
            <a:r>
              <a:rPr lang="cs-CZ" dirty="0" err="1"/>
              <a:t>rate</a:t>
            </a:r>
            <a:endParaRPr lang="cs-CZ" dirty="0"/>
          </a:p>
          <a:p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compliction</a:t>
            </a:r>
            <a:r>
              <a:rPr lang="cs-CZ" dirty="0"/>
              <a:t> </a:t>
            </a:r>
            <a:r>
              <a:rPr lang="cs-CZ" dirty="0" err="1"/>
              <a:t>rate</a:t>
            </a:r>
            <a:endParaRPr lang="cs-CZ" dirty="0"/>
          </a:p>
          <a:p>
            <a:r>
              <a:rPr lang="cs-CZ" dirty="0" err="1"/>
              <a:t>Demanding</a:t>
            </a:r>
            <a:r>
              <a:rPr lang="cs-CZ" dirty="0"/>
              <a:t> </a:t>
            </a:r>
            <a:r>
              <a:rPr lang="cs-CZ" dirty="0" err="1"/>
              <a:t>surgeries</a:t>
            </a:r>
            <a:r>
              <a:rPr lang="cs-CZ" dirty="0"/>
              <a:t> (</a:t>
            </a:r>
            <a:r>
              <a:rPr lang="cs-CZ" dirty="0" err="1"/>
              <a:t>experienced</a:t>
            </a:r>
            <a:r>
              <a:rPr lang="cs-CZ" dirty="0"/>
              <a:t> </a:t>
            </a:r>
            <a:r>
              <a:rPr lang="cs-CZ" dirty="0" err="1"/>
              <a:t>surgeon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389" y="1343713"/>
            <a:ext cx="3761317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3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7970" y="92307"/>
            <a:ext cx="11283351" cy="1478570"/>
          </a:xfrm>
        </p:spPr>
        <p:txBody>
          <a:bodyPr/>
          <a:lstStyle/>
          <a:p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 smtClean="0"/>
              <a:t>femoral</a:t>
            </a:r>
            <a:r>
              <a:rPr lang="cs-CZ" dirty="0" smtClean="0"/>
              <a:t> </a:t>
            </a:r>
            <a:r>
              <a:rPr lang="cs-CZ" dirty="0" err="1" smtClean="0"/>
              <a:t>fracture</a:t>
            </a:r>
            <a:r>
              <a:rPr lang="cs-CZ" dirty="0" smtClean="0"/>
              <a:t> - </a:t>
            </a:r>
            <a:r>
              <a:rPr lang="cs-CZ" dirty="0" err="1" smtClean="0"/>
              <a:t>classification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Vancouver</a:t>
            </a:r>
          </a:p>
          <a:p>
            <a:pPr lvl="1"/>
            <a:r>
              <a:rPr lang="cs-CZ" dirty="0" err="1" smtClean="0"/>
              <a:t>Frequently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endParaRPr lang="cs-CZ" dirty="0" smtClean="0"/>
          </a:p>
          <a:p>
            <a:pPr lvl="1"/>
            <a:r>
              <a:rPr lang="cs-CZ" dirty="0" err="1" smtClean="0"/>
              <a:t>Guide</a:t>
            </a:r>
            <a:r>
              <a:rPr lang="cs-CZ" dirty="0" smtClean="0"/>
              <a:t> to </a:t>
            </a:r>
            <a:r>
              <a:rPr lang="cs-CZ" dirty="0" err="1" smtClean="0"/>
              <a:t>therapy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59" y="1764461"/>
            <a:ext cx="7301897" cy="47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/>
              <a:t>femoral</a:t>
            </a:r>
            <a:r>
              <a:rPr lang="cs-CZ" dirty="0"/>
              <a:t> </a:t>
            </a:r>
            <a:r>
              <a:rPr lang="cs-CZ" dirty="0" err="1"/>
              <a:t>fracture</a:t>
            </a:r>
            <a:r>
              <a:rPr lang="cs-CZ" dirty="0"/>
              <a:t> - </a:t>
            </a:r>
            <a:r>
              <a:rPr lang="cs-CZ" dirty="0" err="1" smtClean="0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Conservative</a:t>
            </a:r>
            <a:r>
              <a:rPr lang="cs-CZ" sz="2800" dirty="0" smtClean="0"/>
              <a:t> </a:t>
            </a:r>
          </a:p>
          <a:p>
            <a:pPr lvl="1"/>
            <a:r>
              <a:rPr lang="cs-CZ" sz="2400" dirty="0" smtClean="0"/>
              <a:t>No/</a:t>
            </a:r>
            <a:r>
              <a:rPr lang="cs-CZ" sz="2400" dirty="0" err="1" smtClean="0"/>
              <a:t>minimal</a:t>
            </a:r>
            <a:r>
              <a:rPr lang="cs-CZ" sz="2400" dirty="0" smtClean="0"/>
              <a:t> </a:t>
            </a:r>
            <a:r>
              <a:rPr lang="cs-CZ" sz="2400" dirty="0" err="1" smtClean="0"/>
              <a:t>displacecement</a:t>
            </a:r>
            <a:endParaRPr lang="cs-CZ" sz="2400" dirty="0" smtClean="0"/>
          </a:p>
          <a:p>
            <a:pPr lvl="1"/>
            <a:r>
              <a:rPr lang="cs-CZ" sz="2400" dirty="0" err="1" smtClean="0"/>
              <a:t>Implant</a:t>
            </a:r>
            <a:r>
              <a:rPr lang="cs-CZ" sz="2400" dirty="0" smtClean="0"/>
              <a:t> </a:t>
            </a:r>
            <a:r>
              <a:rPr lang="cs-CZ" sz="2400" dirty="0" err="1" smtClean="0"/>
              <a:t>retention</a:t>
            </a:r>
            <a:endParaRPr lang="cs-CZ" sz="2400" dirty="0" smtClean="0"/>
          </a:p>
          <a:p>
            <a:pPr lvl="1"/>
            <a:r>
              <a:rPr lang="cs-CZ" sz="2400" dirty="0" err="1" smtClean="0"/>
              <a:t>Poor</a:t>
            </a:r>
            <a:r>
              <a:rPr lang="cs-CZ" sz="2400" dirty="0" smtClean="0"/>
              <a:t> </a:t>
            </a:r>
            <a:r>
              <a:rPr lang="cs-CZ" sz="2400" dirty="0" err="1" smtClean="0"/>
              <a:t>patient</a:t>
            </a:r>
            <a:r>
              <a:rPr lang="cs-CZ" sz="2400" dirty="0" smtClean="0"/>
              <a:t> </a:t>
            </a:r>
            <a:r>
              <a:rPr lang="cs-CZ" sz="2400" dirty="0" err="1" smtClean="0"/>
              <a:t>genetal</a:t>
            </a:r>
            <a:r>
              <a:rPr lang="cs-CZ" sz="2400" dirty="0" smtClean="0"/>
              <a:t> </a:t>
            </a:r>
            <a:r>
              <a:rPr lang="cs-CZ" sz="2400" dirty="0" err="1" smtClean="0"/>
              <a:t>condition</a:t>
            </a:r>
            <a:endParaRPr lang="cs-CZ" sz="2400" dirty="0" smtClean="0"/>
          </a:p>
          <a:p>
            <a:pPr lvl="1"/>
            <a:endParaRPr lang="cs-CZ" dirty="0" smtClean="0"/>
          </a:p>
          <a:p>
            <a:r>
              <a:rPr lang="cs-CZ" sz="2800" dirty="0" err="1" smtClean="0"/>
              <a:t>Surgicla</a:t>
            </a:r>
            <a:r>
              <a:rPr lang="cs-CZ" sz="2800" dirty="0" err="1"/>
              <a:t>l</a:t>
            </a:r>
            <a:endParaRPr lang="cs-CZ" sz="2800" dirty="0" smtClean="0"/>
          </a:p>
          <a:p>
            <a:pPr lvl="1"/>
            <a:r>
              <a:rPr lang="cs-CZ" sz="2400" dirty="0" err="1" smtClean="0"/>
              <a:t>Revision</a:t>
            </a:r>
            <a:r>
              <a:rPr lang="cs-CZ" sz="2400" dirty="0" smtClean="0"/>
              <a:t> stem + </a:t>
            </a:r>
            <a:r>
              <a:rPr lang="cs-CZ" sz="2400" dirty="0" err="1" smtClean="0"/>
              <a:t>cerclage</a:t>
            </a:r>
            <a:r>
              <a:rPr lang="cs-CZ" sz="2400" dirty="0" smtClean="0"/>
              <a:t> (</a:t>
            </a:r>
            <a:r>
              <a:rPr lang="cs-CZ" sz="2400" dirty="0" err="1" smtClean="0"/>
              <a:t>cables</a:t>
            </a:r>
            <a:r>
              <a:rPr lang="cs-CZ" sz="2400" dirty="0" smtClean="0"/>
              <a:t>, </a:t>
            </a:r>
            <a:r>
              <a:rPr lang="cs-CZ" sz="2400" dirty="0" err="1" smtClean="0"/>
              <a:t>wires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err="1" smtClean="0"/>
              <a:t>Ostheosynthesis</a:t>
            </a:r>
            <a:r>
              <a:rPr lang="cs-CZ" sz="2400" dirty="0" smtClean="0"/>
              <a:t> (LCP x </a:t>
            </a:r>
            <a:r>
              <a:rPr lang="cs-CZ" sz="2400" dirty="0" err="1" smtClean="0"/>
              <a:t>cables</a:t>
            </a:r>
            <a:r>
              <a:rPr lang="cs-CZ" sz="2400" dirty="0" smtClean="0"/>
              <a:t>/</a:t>
            </a:r>
            <a:r>
              <a:rPr lang="cs-CZ" sz="2400" dirty="0" err="1" smtClean="0"/>
              <a:t>wires</a:t>
            </a:r>
            <a:r>
              <a:rPr lang="cs-CZ" sz="2400" dirty="0" smtClean="0"/>
              <a:t>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4" name="Content Placeholder 7" descr="11"/>
          <p:cNvPicPr>
            <a:picLocks noChangeAspect="1"/>
          </p:cNvPicPr>
          <p:nvPr/>
        </p:nvPicPr>
        <p:blipFill>
          <a:blip r:embed="rId2"/>
          <a:srcRect l="22100" t="696" r="24826" b="-696"/>
          <a:stretch>
            <a:fillRect/>
          </a:stretch>
        </p:blipFill>
        <p:spPr>
          <a:xfrm>
            <a:off x="6586735" y="1570877"/>
            <a:ext cx="2401570" cy="4525010"/>
          </a:xfrm>
          <a:prstGeom prst="rect">
            <a:avLst/>
          </a:prstGeom>
        </p:spPr>
      </p:pic>
      <p:pic>
        <p:nvPicPr>
          <p:cNvPr id="5" name="Content Placeholder 8" descr="12"/>
          <p:cNvPicPr>
            <a:picLocks noChangeAspect="1"/>
          </p:cNvPicPr>
          <p:nvPr/>
        </p:nvPicPr>
        <p:blipFill>
          <a:blip r:embed="rId3"/>
          <a:srcRect l="22773" r="18654"/>
          <a:stretch>
            <a:fillRect/>
          </a:stretch>
        </p:blipFill>
        <p:spPr>
          <a:xfrm>
            <a:off x="9238471" y="1570877"/>
            <a:ext cx="2588895" cy="44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7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Anatomy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>
            <a:normAutofit lnSpcReduction="10000"/>
          </a:bodyPr>
          <a:lstStyle/>
          <a:p>
            <a:r>
              <a:rPr lang="cs-CZ" sz="3600" dirty="0" err="1"/>
              <a:t>L</a:t>
            </a:r>
            <a:r>
              <a:rPr lang="cs-CZ" sz="3600" dirty="0" err="1" smtClean="0"/>
              <a:t>igaments</a:t>
            </a:r>
            <a:r>
              <a:rPr lang="cs-CZ" sz="3600" dirty="0" smtClean="0"/>
              <a:t>: </a:t>
            </a:r>
          </a:p>
          <a:p>
            <a:pPr lvl="1"/>
            <a:r>
              <a:rPr lang="cs-CZ" sz="2800" dirty="0" smtClean="0"/>
              <a:t>Lig </a:t>
            </a:r>
            <a:r>
              <a:rPr lang="cs-CZ" sz="2800" dirty="0" err="1" smtClean="0"/>
              <a:t>iliofemorale</a:t>
            </a:r>
            <a:endParaRPr lang="cs-CZ" sz="2800" dirty="0" smtClean="0"/>
          </a:p>
          <a:p>
            <a:pPr lvl="1"/>
            <a:r>
              <a:rPr lang="cs-CZ" sz="2800" dirty="0" smtClean="0"/>
              <a:t>Lig </a:t>
            </a:r>
            <a:r>
              <a:rPr lang="cs-CZ" sz="2800" dirty="0" err="1" smtClean="0"/>
              <a:t>pubofemorale</a:t>
            </a:r>
            <a:endParaRPr lang="cs-CZ" sz="2800" dirty="0" smtClean="0"/>
          </a:p>
          <a:p>
            <a:pPr lvl="1"/>
            <a:r>
              <a:rPr lang="cs-CZ" sz="2800" dirty="0" smtClean="0"/>
              <a:t>Lig. </a:t>
            </a:r>
            <a:r>
              <a:rPr lang="cs-CZ" sz="2800" dirty="0" err="1" smtClean="0"/>
              <a:t>ischiofemorale</a:t>
            </a:r>
            <a:endParaRPr lang="cs-CZ" sz="2800" dirty="0" smtClean="0"/>
          </a:p>
          <a:p>
            <a:pPr lvl="1"/>
            <a:r>
              <a:rPr lang="cs-CZ" sz="2800" dirty="0" err="1" smtClean="0"/>
              <a:t>Zona</a:t>
            </a:r>
            <a:r>
              <a:rPr lang="cs-CZ" sz="2800" dirty="0" smtClean="0"/>
              <a:t> </a:t>
            </a:r>
            <a:r>
              <a:rPr lang="cs-CZ" sz="2800" dirty="0" err="1" smtClean="0"/>
              <a:t>orbicularis</a:t>
            </a:r>
            <a:endParaRPr lang="cs-CZ" sz="2800" dirty="0" smtClean="0"/>
          </a:p>
          <a:p>
            <a:pPr lvl="1"/>
            <a:r>
              <a:rPr lang="cs-CZ" sz="2800" dirty="0" smtClean="0"/>
              <a:t>Lig. </a:t>
            </a:r>
            <a:r>
              <a:rPr lang="cs-CZ" sz="2800" dirty="0" err="1" smtClean="0"/>
              <a:t>Capitis</a:t>
            </a:r>
            <a:r>
              <a:rPr lang="cs-CZ" sz="2800" dirty="0" smtClean="0"/>
              <a:t> </a:t>
            </a:r>
            <a:r>
              <a:rPr lang="cs-CZ" sz="2800" dirty="0" err="1" smtClean="0"/>
              <a:t>femoris</a:t>
            </a:r>
            <a:endParaRPr lang="cs-CZ" sz="2800" dirty="0" smtClean="0"/>
          </a:p>
          <a:p>
            <a:pPr lvl="1"/>
            <a:r>
              <a:rPr lang="cs-CZ" sz="2800" dirty="0" smtClean="0"/>
              <a:t>Joint </a:t>
            </a:r>
            <a:r>
              <a:rPr lang="cs-CZ" sz="2800" dirty="0" err="1" smtClean="0"/>
              <a:t>capsule</a:t>
            </a:r>
            <a:endParaRPr lang="cs-CZ" sz="2800" dirty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99" y="2398143"/>
            <a:ext cx="5792544" cy="364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1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293" y="92307"/>
            <a:ext cx="9905998" cy="1478570"/>
          </a:xfrm>
        </p:spPr>
        <p:txBody>
          <a:bodyPr/>
          <a:lstStyle/>
          <a:p>
            <a:r>
              <a:rPr lang="cs-CZ" dirty="0" err="1"/>
              <a:t>Periprosthetic</a:t>
            </a:r>
            <a:r>
              <a:rPr lang="cs-CZ" dirty="0"/>
              <a:t> </a:t>
            </a:r>
            <a:r>
              <a:rPr lang="cs-CZ" dirty="0" err="1"/>
              <a:t>femoral</a:t>
            </a:r>
            <a:r>
              <a:rPr lang="cs-CZ" dirty="0"/>
              <a:t> </a:t>
            </a:r>
            <a:r>
              <a:rPr lang="cs-CZ" dirty="0" err="1"/>
              <a:t>fracture</a:t>
            </a:r>
            <a:r>
              <a:rPr lang="cs-CZ" dirty="0"/>
              <a:t> -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126" y="1343713"/>
            <a:ext cx="9905999" cy="5160604"/>
          </a:xfrm>
        </p:spPr>
        <p:txBody>
          <a:bodyPr>
            <a:normAutofit/>
          </a:bodyPr>
          <a:lstStyle/>
          <a:p>
            <a:r>
              <a:rPr lang="cs-CZ" dirty="0" smtClean="0"/>
              <a:t>OS (LCP,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cable</a:t>
            </a:r>
            <a:r>
              <a:rPr lang="cs-CZ" dirty="0" smtClean="0"/>
              <a:t> 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algn="just"/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13" y="1846592"/>
            <a:ext cx="54006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dirty="0" err="1"/>
              <a:t>Thank</a:t>
            </a:r>
            <a:r>
              <a:rPr lang="cs-CZ" sz="5400" dirty="0"/>
              <a:t> </a:t>
            </a:r>
            <a:r>
              <a:rPr lang="cs-CZ" sz="5400" dirty="0" err="1"/>
              <a:t>you</a:t>
            </a:r>
            <a:r>
              <a:rPr lang="cs-CZ" sz="5400" dirty="0"/>
              <a:t> </a:t>
            </a:r>
            <a:r>
              <a:rPr lang="cs-CZ" sz="5400" dirty="0" err="1"/>
              <a:t>for</a:t>
            </a:r>
            <a:r>
              <a:rPr lang="cs-CZ" sz="5400" dirty="0"/>
              <a:t> </a:t>
            </a:r>
            <a:r>
              <a:rPr lang="cs-CZ" sz="5400" dirty="0" err="1"/>
              <a:t>yor</a:t>
            </a:r>
            <a:r>
              <a:rPr lang="cs-CZ" sz="5400" dirty="0"/>
              <a:t> </a:t>
            </a:r>
            <a:r>
              <a:rPr lang="cs-CZ" sz="5400" dirty="0" err="1"/>
              <a:t>attention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37331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Anatomy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>
            <a:normAutofit/>
          </a:bodyPr>
          <a:lstStyle/>
          <a:p>
            <a:r>
              <a:rPr lang="cs-CZ" dirty="0" err="1" smtClean="0"/>
              <a:t>Muscles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hip joint – </a:t>
            </a:r>
            <a:r>
              <a:rPr lang="cs-CZ" dirty="0" err="1" smtClean="0"/>
              <a:t>flexors</a:t>
            </a:r>
            <a:r>
              <a:rPr lang="cs-CZ" dirty="0" smtClean="0"/>
              <a:t> </a:t>
            </a:r>
            <a:endParaRPr lang="cs-CZ" dirty="0"/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iliopsoas</a:t>
            </a:r>
            <a:r>
              <a:rPr lang="cs-CZ" dirty="0" smtClean="0"/>
              <a:t> (</a:t>
            </a:r>
            <a:r>
              <a:rPr lang="cs-CZ" dirty="0" err="1" smtClean="0"/>
              <a:t>flexon</a:t>
            </a:r>
            <a:r>
              <a:rPr lang="cs-CZ" dirty="0" smtClean="0"/>
              <a:t> + </a:t>
            </a:r>
            <a:r>
              <a:rPr lang="cs-CZ" dirty="0" err="1" smtClean="0"/>
              <a:t>aditional</a:t>
            </a:r>
            <a:r>
              <a:rPr lang="cs-CZ" dirty="0" smtClean="0"/>
              <a:t> hip </a:t>
            </a:r>
            <a:r>
              <a:rPr lang="cs-CZ" dirty="0" err="1" smtClean="0"/>
              <a:t>adduction</a:t>
            </a:r>
            <a:r>
              <a:rPr lang="cs-CZ" dirty="0" smtClean="0"/>
              <a:t>; n. </a:t>
            </a:r>
            <a:r>
              <a:rPr lang="cs-CZ" dirty="0" err="1" smtClean="0"/>
              <a:t>femoralis</a:t>
            </a:r>
            <a:r>
              <a:rPr lang="cs-CZ" dirty="0" smtClean="0"/>
              <a:t>, plexus </a:t>
            </a:r>
            <a:r>
              <a:rPr lang="cs-CZ" dirty="0" err="1" smtClean="0"/>
              <a:t>lumbalis</a:t>
            </a:r>
            <a:r>
              <a:rPr lang="cs-CZ" dirty="0" smtClean="0"/>
              <a:t>)</a:t>
            </a:r>
          </a:p>
          <a:p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hip </a:t>
            </a:r>
            <a:r>
              <a:rPr lang="cs-CZ" dirty="0" smtClean="0"/>
              <a:t>joint – </a:t>
            </a:r>
            <a:r>
              <a:rPr lang="cs-CZ" dirty="0" err="1" smtClean="0"/>
              <a:t>extenzors</a:t>
            </a:r>
            <a:r>
              <a:rPr lang="cs-CZ" dirty="0" smtClean="0"/>
              <a:t>, </a:t>
            </a:r>
            <a:r>
              <a:rPr lang="cs-CZ" dirty="0" err="1" smtClean="0"/>
              <a:t>abductors</a:t>
            </a:r>
            <a:endParaRPr lang="cs-CZ" dirty="0" smtClean="0"/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gluteus</a:t>
            </a:r>
            <a:r>
              <a:rPr lang="cs-CZ" dirty="0" smtClean="0"/>
              <a:t> </a:t>
            </a:r>
            <a:r>
              <a:rPr lang="cs-CZ" dirty="0" err="1" smtClean="0"/>
              <a:t>maximus</a:t>
            </a:r>
            <a:r>
              <a:rPr lang="cs-CZ" dirty="0" smtClean="0"/>
              <a:t>  (</a:t>
            </a:r>
            <a:r>
              <a:rPr lang="cs-CZ" dirty="0" err="1" smtClean="0"/>
              <a:t>extension</a:t>
            </a:r>
            <a:r>
              <a:rPr lang="cs-CZ" dirty="0" smtClean="0"/>
              <a:t> + ER + </a:t>
            </a:r>
            <a:r>
              <a:rPr lang="cs-CZ" dirty="0" err="1" smtClean="0"/>
              <a:t>abduction</a:t>
            </a:r>
            <a:r>
              <a:rPr lang="cs-CZ" dirty="0" smtClean="0"/>
              <a:t>;  n. </a:t>
            </a:r>
            <a:r>
              <a:rPr lang="cs-CZ" dirty="0" err="1" smtClean="0"/>
              <a:t>gluteus</a:t>
            </a:r>
            <a:r>
              <a:rPr lang="cs-CZ" dirty="0" smtClean="0"/>
              <a:t> </a:t>
            </a:r>
            <a:r>
              <a:rPr lang="cs-CZ" dirty="0" err="1" smtClean="0"/>
              <a:t>inferior</a:t>
            </a:r>
            <a:r>
              <a:rPr lang="cs-CZ" dirty="0" smtClean="0"/>
              <a:t>)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 smtClean="0"/>
              <a:t>medius</a:t>
            </a:r>
            <a:r>
              <a:rPr lang="cs-CZ" dirty="0" smtClean="0"/>
              <a:t>  (</a:t>
            </a:r>
            <a:r>
              <a:rPr lang="cs-CZ" dirty="0" err="1" smtClean="0"/>
              <a:t>abduction</a:t>
            </a:r>
            <a:r>
              <a:rPr lang="cs-CZ" dirty="0" smtClean="0"/>
              <a:t>, IR;  </a:t>
            </a:r>
            <a:r>
              <a:rPr lang="cs-CZ" dirty="0"/>
              <a:t>n.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smtClean="0"/>
              <a:t>superior)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 smtClean="0"/>
              <a:t>minimus</a:t>
            </a:r>
            <a:r>
              <a:rPr lang="cs-CZ" dirty="0" smtClean="0"/>
              <a:t>  (IR;  </a:t>
            </a:r>
            <a:r>
              <a:rPr lang="cs-CZ" dirty="0"/>
              <a:t>n. </a:t>
            </a:r>
            <a:r>
              <a:rPr lang="cs-CZ" dirty="0" err="1"/>
              <a:t>gluteus</a:t>
            </a:r>
            <a:r>
              <a:rPr lang="cs-CZ" dirty="0"/>
              <a:t> superior)</a:t>
            </a:r>
            <a:endParaRPr lang="cs-CZ" dirty="0" smtClean="0"/>
          </a:p>
          <a:p>
            <a:pPr lvl="1"/>
            <a:r>
              <a:rPr lang="cs-CZ" dirty="0"/>
              <a:t>M. </a:t>
            </a:r>
            <a:r>
              <a:rPr lang="cs-CZ" dirty="0" smtClean="0"/>
              <a:t>tensor </a:t>
            </a:r>
            <a:r>
              <a:rPr lang="cs-CZ" dirty="0" err="1" smtClean="0"/>
              <a:t>fasciae</a:t>
            </a:r>
            <a:r>
              <a:rPr lang="cs-CZ" dirty="0" smtClean="0"/>
              <a:t> </a:t>
            </a:r>
            <a:r>
              <a:rPr lang="cs-CZ" dirty="0" err="1" smtClean="0"/>
              <a:t>latae</a:t>
            </a:r>
            <a:r>
              <a:rPr lang="cs-CZ" dirty="0" smtClean="0"/>
              <a:t> (</a:t>
            </a:r>
            <a:r>
              <a:rPr lang="cs-CZ" dirty="0" err="1" smtClean="0"/>
              <a:t>aditional</a:t>
            </a:r>
            <a:r>
              <a:rPr lang="cs-CZ" dirty="0" smtClean="0"/>
              <a:t> flexor, </a:t>
            </a:r>
            <a:r>
              <a:rPr lang="cs-CZ" dirty="0" err="1" smtClean="0"/>
              <a:t>abductor</a:t>
            </a:r>
            <a:r>
              <a:rPr lang="cs-CZ" dirty="0" smtClean="0"/>
              <a:t>, IR; </a:t>
            </a:r>
            <a:r>
              <a:rPr lang="cs-CZ" dirty="0" err="1" smtClean="0"/>
              <a:t>knee</a:t>
            </a:r>
            <a:r>
              <a:rPr lang="cs-CZ" dirty="0" smtClean="0"/>
              <a:t> </a:t>
            </a:r>
            <a:r>
              <a:rPr lang="cs-CZ" dirty="0" err="1" smtClean="0"/>
              <a:t>extension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standing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; n. </a:t>
            </a:r>
            <a:r>
              <a:rPr lang="cs-CZ" dirty="0" err="1" smtClean="0"/>
              <a:t>gluteus</a:t>
            </a:r>
            <a:r>
              <a:rPr lang="cs-CZ" dirty="0" smtClean="0"/>
              <a:t> superior)</a:t>
            </a:r>
            <a:endParaRPr lang="cs-CZ" dirty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1" y="1000665"/>
            <a:ext cx="3318535" cy="35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Anatomy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>
            <a:normAutofit/>
          </a:bodyPr>
          <a:lstStyle/>
          <a:p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hip </a:t>
            </a:r>
            <a:r>
              <a:rPr lang="cs-CZ" dirty="0" smtClean="0"/>
              <a:t>joint - </a:t>
            </a:r>
            <a:r>
              <a:rPr lang="cs-CZ" dirty="0" err="1" smtClean="0"/>
              <a:t>pelvitrochanteric</a:t>
            </a:r>
            <a:r>
              <a:rPr lang="cs-CZ" dirty="0" smtClean="0"/>
              <a:t> </a:t>
            </a:r>
            <a:r>
              <a:rPr lang="cs-CZ" dirty="0" err="1" smtClean="0"/>
              <a:t>muscles</a:t>
            </a:r>
            <a:endParaRPr lang="cs-CZ" dirty="0"/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piriformis</a:t>
            </a:r>
            <a:r>
              <a:rPr lang="cs-CZ" dirty="0" smtClean="0"/>
              <a:t> (</a:t>
            </a:r>
            <a:r>
              <a:rPr lang="cs-CZ" dirty="0" err="1" smtClean="0"/>
              <a:t>abduction</a:t>
            </a:r>
            <a:r>
              <a:rPr lang="cs-CZ" dirty="0" smtClean="0"/>
              <a:t> in </a:t>
            </a:r>
            <a:r>
              <a:rPr lang="cs-CZ" dirty="0" err="1" smtClean="0"/>
              <a:t>flexion</a:t>
            </a:r>
            <a:r>
              <a:rPr lang="cs-CZ" dirty="0" smtClean="0"/>
              <a:t>, </a:t>
            </a:r>
            <a:r>
              <a:rPr lang="cs-CZ" dirty="0"/>
              <a:t>E</a:t>
            </a:r>
            <a:r>
              <a:rPr lang="cs-CZ" dirty="0" smtClean="0"/>
              <a:t>R ; plexus </a:t>
            </a:r>
            <a:r>
              <a:rPr lang="cs-CZ" dirty="0" err="1" smtClean="0"/>
              <a:t>sacralis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gemellus</a:t>
            </a:r>
            <a:r>
              <a:rPr lang="cs-CZ" dirty="0" smtClean="0"/>
              <a:t> superior (ER, plexus </a:t>
            </a:r>
            <a:r>
              <a:rPr lang="cs-CZ" dirty="0" err="1" smtClean="0"/>
              <a:t>sacralis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gemellus</a:t>
            </a:r>
            <a:r>
              <a:rPr lang="cs-CZ" dirty="0" smtClean="0"/>
              <a:t> </a:t>
            </a:r>
            <a:r>
              <a:rPr lang="cs-CZ" dirty="0" err="1" smtClean="0"/>
              <a:t>inferior</a:t>
            </a:r>
            <a:r>
              <a:rPr lang="cs-CZ" dirty="0" smtClean="0"/>
              <a:t> (ER</a:t>
            </a:r>
            <a:r>
              <a:rPr lang="cs-CZ" dirty="0"/>
              <a:t>, plexus </a:t>
            </a:r>
            <a:r>
              <a:rPr lang="cs-CZ" dirty="0" err="1"/>
              <a:t>sacralis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obturatorius</a:t>
            </a:r>
            <a:r>
              <a:rPr lang="cs-CZ" dirty="0" smtClean="0"/>
              <a:t> </a:t>
            </a:r>
            <a:r>
              <a:rPr lang="cs-CZ" dirty="0" err="1" smtClean="0"/>
              <a:t>internus</a:t>
            </a:r>
            <a:r>
              <a:rPr lang="cs-CZ" dirty="0" smtClean="0"/>
              <a:t> (ER</a:t>
            </a:r>
            <a:r>
              <a:rPr lang="cs-CZ" dirty="0"/>
              <a:t>, plexus </a:t>
            </a:r>
            <a:r>
              <a:rPr lang="cs-CZ" dirty="0" err="1"/>
              <a:t>sacralis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quadratus</a:t>
            </a:r>
            <a:r>
              <a:rPr lang="cs-CZ" dirty="0" smtClean="0"/>
              <a:t> </a:t>
            </a:r>
            <a:r>
              <a:rPr lang="cs-CZ" dirty="0" err="1" smtClean="0"/>
              <a:t>femoris</a:t>
            </a:r>
            <a:r>
              <a:rPr lang="cs-CZ" dirty="0" smtClean="0"/>
              <a:t> (ER</a:t>
            </a:r>
            <a:r>
              <a:rPr lang="cs-CZ" dirty="0"/>
              <a:t>, plexus </a:t>
            </a:r>
            <a:r>
              <a:rPr lang="cs-CZ" dirty="0" err="1"/>
              <a:t>sacralis</a:t>
            </a:r>
            <a:r>
              <a:rPr lang="cs-CZ" dirty="0"/>
              <a:t>)</a:t>
            </a:r>
          </a:p>
          <a:p>
            <a:pPr lvl="1"/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83" y="1719081"/>
            <a:ext cx="3734249" cy="373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0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1984</Words>
  <Application>Microsoft Office PowerPoint</Application>
  <PresentationFormat>Vlastní</PresentationFormat>
  <Paragraphs>652</Paragraphs>
  <Slides>71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2" baseType="lpstr">
      <vt:lpstr>Obvod</vt:lpstr>
      <vt:lpstr>Total hip replacement</vt:lpstr>
      <vt:lpstr>History</vt:lpstr>
      <vt:lpstr>History</vt:lpstr>
      <vt:lpstr>History</vt:lpstr>
      <vt:lpstr>History</vt:lpstr>
      <vt:lpstr>Anatomy</vt:lpstr>
      <vt:lpstr>Anatomy</vt:lpstr>
      <vt:lpstr>Anatomy</vt:lpstr>
      <vt:lpstr>Anatomy</vt:lpstr>
      <vt:lpstr>THR indications</vt:lpstr>
      <vt:lpstr>THR indications</vt:lpstr>
      <vt:lpstr>THR contraindications</vt:lpstr>
      <vt:lpstr>THR fixation options</vt:lpstr>
      <vt:lpstr>THR fixation options</vt:lpstr>
      <vt:lpstr>THR fixation options</vt:lpstr>
      <vt:lpstr>Hip replacement range</vt:lpstr>
      <vt:lpstr>materials</vt:lpstr>
      <vt:lpstr>Materials</vt:lpstr>
      <vt:lpstr>Materials</vt:lpstr>
      <vt:lpstr>Materials</vt:lpstr>
      <vt:lpstr>Materials – bone cement</vt:lpstr>
      <vt:lpstr>Materials – ceramic</vt:lpstr>
      <vt:lpstr>Materials – ceramic</vt:lpstr>
      <vt:lpstr>Materials – Oxinium</vt:lpstr>
      <vt:lpstr>Acetabular comoponent cemented</vt:lpstr>
      <vt:lpstr>Acetabular comoponent cementless</vt:lpstr>
      <vt:lpstr>Acetabular comoponent cementless</vt:lpstr>
      <vt:lpstr>Acetabular comoponent cementless</vt:lpstr>
      <vt:lpstr>Acetabular comoponent cementless</vt:lpstr>
      <vt:lpstr>Femoral component</vt:lpstr>
      <vt:lpstr>femoral comoponent </vt:lpstr>
      <vt:lpstr>femoral comoponent </vt:lpstr>
      <vt:lpstr>femoral comoponent cemented</vt:lpstr>
      <vt:lpstr>femoral comoponent cementless</vt:lpstr>
      <vt:lpstr>Head</vt:lpstr>
      <vt:lpstr>Articulation surfaces matching</vt:lpstr>
      <vt:lpstr>Surgical techniques</vt:lpstr>
      <vt:lpstr>Surgical techniques</vt:lpstr>
      <vt:lpstr>Preoperative examination</vt:lpstr>
      <vt:lpstr>periprosthetic joint infection (PJI) prevention</vt:lpstr>
      <vt:lpstr>Post op.  management</vt:lpstr>
      <vt:lpstr>Follow up</vt:lpstr>
      <vt:lpstr>Complications </vt:lpstr>
      <vt:lpstr>Complications </vt:lpstr>
      <vt:lpstr>Complications </vt:lpstr>
      <vt:lpstr>Complications </vt:lpstr>
      <vt:lpstr>Complications </vt:lpstr>
      <vt:lpstr>Complications </vt:lpstr>
      <vt:lpstr>Complications </vt:lpstr>
      <vt:lpstr>complications - Periprosthetic infection (PJI)</vt:lpstr>
      <vt:lpstr>complications - Periprosthetic infection (PJI)</vt:lpstr>
      <vt:lpstr>complications - Periprosthetic infection (PJI)</vt:lpstr>
      <vt:lpstr>aSeptic loosening</vt:lpstr>
      <vt:lpstr>aSeptic loosening - therapy</vt:lpstr>
      <vt:lpstr>aSeptic loosening - therapy</vt:lpstr>
      <vt:lpstr>aSeptic loosening - therapy</vt:lpstr>
      <vt:lpstr>aSeptic loosening - therapy</vt:lpstr>
      <vt:lpstr>aSeptic loosening - therapy</vt:lpstr>
      <vt:lpstr>aSeptic loosening - therapy</vt:lpstr>
      <vt:lpstr>Acetabular defects</vt:lpstr>
      <vt:lpstr>Acetabular defects</vt:lpstr>
      <vt:lpstr>Acetabular defects</vt:lpstr>
      <vt:lpstr>Acetabular defects</vt:lpstr>
      <vt:lpstr>Acetabular defects</vt:lpstr>
      <vt:lpstr>Acetabular defects</vt:lpstr>
      <vt:lpstr>Acetabular defects</vt:lpstr>
      <vt:lpstr>Periprosthetic fracture</vt:lpstr>
      <vt:lpstr>Periprosthetic femoral fracture - classification</vt:lpstr>
      <vt:lpstr>Periprosthetic femoral fracture - therapy</vt:lpstr>
      <vt:lpstr>Periprosthetic femoral fracture - therapy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Total hip replacement</dc:title>
  <dc:creator>PC</dc:creator>
  <cp:lastModifiedBy>PC</cp:lastModifiedBy>
  <cp:revision>3</cp:revision>
  <dcterms:modified xsi:type="dcterms:W3CDTF">2022-02-14T18:20:38Z</dcterms:modified>
</cp:coreProperties>
</file>