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7" r:id="rId2"/>
    <p:sldId id="275" r:id="rId3"/>
    <p:sldId id="278" r:id="rId4"/>
    <p:sldId id="259" r:id="rId5"/>
    <p:sldId id="276" r:id="rId6"/>
    <p:sldId id="277" r:id="rId7"/>
    <p:sldId id="283" r:id="rId8"/>
    <p:sldId id="314" r:id="rId9"/>
    <p:sldId id="279" r:id="rId10"/>
    <p:sldId id="280" r:id="rId11"/>
    <p:sldId id="267" r:id="rId12"/>
    <p:sldId id="281" r:id="rId13"/>
    <p:sldId id="284" r:id="rId14"/>
    <p:sldId id="294" r:id="rId15"/>
    <p:sldId id="285" r:id="rId16"/>
    <p:sldId id="282" r:id="rId17"/>
    <p:sldId id="286" r:id="rId18"/>
    <p:sldId id="287" r:id="rId19"/>
    <p:sldId id="289" r:id="rId20"/>
    <p:sldId id="293" r:id="rId21"/>
    <p:sldId id="290" r:id="rId22"/>
    <p:sldId id="295" r:id="rId23"/>
    <p:sldId id="288" r:id="rId24"/>
    <p:sldId id="297" r:id="rId25"/>
    <p:sldId id="291" r:id="rId26"/>
    <p:sldId id="308" r:id="rId27"/>
    <p:sldId id="292" r:id="rId28"/>
    <p:sldId id="309" r:id="rId29"/>
    <p:sldId id="310" r:id="rId30"/>
    <p:sldId id="298" r:id="rId31"/>
    <p:sldId id="299" r:id="rId32"/>
    <p:sldId id="300" r:id="rId33"/>
    <p:sldId id="301" r:id="rId34"/>
    <p:sldId id="302" r:id="rId35"/>
    <p:sldId id="305" r:id="rId36"/>
    <p:sldId id="303" r:id="rId37"/>
    <p:sldId id="304" r:id="rId38"/>
    <p:sldId id="306" r:id="rId39"/>
    <p:sldId id="307" r:id="rId40"/>
    <p:sldId id="311" r:id="rId41"/>
    <p:sldId id="312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7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53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70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yfitnesspal.com/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778000"/>
            <a:ext cx="11361600" cy="2293945"/>
          </a:xfrm>
        </p:spPr>
        <p:txBody>
          <a:bodyPr/>
          <a:lstStyle/>
          <a:p>
            <a:r>
              <a:rPr lang="en-US" dirty="0"/>
              <a:t>Measurement of basal metabolic expenditure</a:t>
            </a:r>
            <a:br>
              <a:rPr lang="cs-CZ" dirty="0"/>
            </a:br>
            <a:r>
              <a:rPr lang="en-GB" sz="4400" dirty="0"/>
              <a:t>Compiling </a:t>
            </a:r>
            <a:r>
              <a:rPr lang="cs-CZ" dirty="0" err="1"/>
              <a:t>daily</a:t>
            </a:r>
            <a:r>
              <a:rPr lang="cs-CZ" dirty="0"/>
              <a:t> diet</a:t>
            </a:r>
            <a:br>
              <a:rPr lang="cs-CZ" dirty="0"/>
            </a:br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state</a:t>
            </a:r>
            <a:r>
              <a:rPr lang="cs-CZ" dirty="0"/>
              <a:t>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Practical Exercises in Physiology (Spring</a:t>
            </a:r>
            <a:r>
              <a:rPr lang="cs-CZ" dirty="0"/>
              <a:t> </a:t>
            </a:r>
            <a:r>
              <a:rPr lang="en-US" dirty="0"/>
              <a:t>semester: 4th - 6th weeks)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Basal</a:t>
            </a:r>
            <a:r>
              <a:rPr lang="cs-CZ" dirty="0"/>
              <a:t> </a:t>
            </a:r>
            <a:r>
              <a:rPr lang="cs-CZ" dirty="0" err="1"/>
              <a:t>metabolism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The amount of energy necessary to maintain basic vital functions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Basal energy expenditure (BEE): energy expenditure of the organism under defined - basal conditions:</a:t>
            </a:r>
            <a:endParaRPr lang="cs-CZ" dirty="0"/>
          </a:p>
          <a:p>
            <a:pPr lvl="1"/>
            <a:r>
              <a:rPr lang="en-US" dirty="0"/>
              <a:t>thermoneutral environment</a:t>
            </a:r>
            <a:endParaRPr lang="cs-CZ" dirty="0"/>
          </a:p>
          <a:p>
            <a:pPr lvl="1"/>
            <a:r>
              <a:rPr lang="en-US" dirty="0"/>
              <a:t>physical and mental peace (in the morning before get</a:t>
            </a:r>
            <a:r>
              <a:rPr lang="cs-CZ" dirty="0" err="1"/>
              <a:t>ing</a:t>
            </a:r>
            <a:r>
              <a:rPr lang="en-US" dirty="0"/>
              <a:t> out of bed)</a:t>
            </a:r>
            <a:endParaRPr lang="cs-CZ" dirty="0"/>
          </a:p>
          <a:p>
            <a:pPr lvl="1"/>
            <a:r>
              <a:rPr lang="en-US" dirty="0"/>
              <a:t>protein-free diet 12-18 hours before measurement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BEE varies depending on many factors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muscle tissue increases BEE </a:t>
            </a:r>
            <a:endParaRPr lang="cs-CZ" dirty="0"/>
          </a:p>
          <a:p>
            <a:pPr lvl="1"/>
            <a:r>
              <a:rPr lang="en-US" dirty="0"/>
              <a:t>repeated weight loss reduces </a:t>
            </a:r>
            <a:r>
              <a:rPr lang="cs-CZ" dirty="0"/>
              <a:t>BEE</a:t>
            </a:r>
          </a:p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en-US" dirty="0"/>
              <a:t>he obtained</a:t>
            </a:r>
            <a:r>
              <a:rPr lang="cs-CZ" dirty="0"/>
              <a:t> </a:t>
            </a:r>
            <a:r>
              <a:rPr lang="en-US" dirty="0"/>
              <a:t>value is only an estimate of the actual energy associated with basal metabolism</a:t>
            </a:r>
            <a:endParaRPr lang="cs-CZ" dirty="0"/>
          </a:p>
          <a:p>
            <a:pPr lvl="1"/>
            <a:r>
              <a:rPr lang="en-US" dirty="0"/>
              <a:t>Resting energy expenditure - measurement of </a:t>
            </a:r>
            <a:r>
              <a:rPr lang="cs-CZ" dirty="0" err="1"/>
              <a:t>exenditure</a:t>
            </a:r>
            <a:r>
              <a:rPr lang="cs-CZ" dirty="0"/>
              <a:t> </a:t>
            </a:r>
            <a:r>
              <a:rPr lang="en-US" dirty="0"/>
              <a:t>in clinical conditions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dirty="0" err="1"/>
              <a:t>whe</a:t>
            </a:r>
            <a:r>
              <a:rPr lang="cs-CZ" dirty="0"/>
              <a:t>n</a:t>
            </a:r>
            <a:r>
              <a:rPr lang="en-US" dirty="0"/>
              <a:t> it is not possible to </a:t>
            </a:r>
            <a:r>
              <a:rPr lang="en-GB" dirty="0"/>
              <a:t>exactly</a:t>
            </a:r>
            <a:r>
              <a:rPr lang="cs-CZ" dirty="0"/>
              <a:t> </a:t>
            </a:r>
            <a:r>
              <a:rPr lang="en-US" dirty="0"/>
              <a:t>meet all basal conditions – </a:t>
            </a:r>
            <a:r>
              <a:rPr lang="cs-CZ" dirty="0" err="1"/>
              <a:t>slightly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en-US" dirty="0"/>
              <a:t> BEE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sz="3600" dirty="0" err="1"/>
              <a:t>Measurement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O</a:t>
            </a:r>
            <a:r>
              <a:rPr lang="cs-CZ" sz="3600" baseline="-25000" dirty="0"/>
              <a:t>2</a:t>
            </a:r>
            <a:r>
              <a:rPr lang="cs-CZ" sz="3600" dirty="0"/>
              <a:t> </a:t>
            </a:r>
            <a:r>
              <a:rPr lang="cs-CZ" sz="3600" dirty="0" err="1"/>
              <a:t>consumption</a:t>
            </a:r>
            <a:r>
              <a:rPr lang="cs-CZ" sz="3600" dirty="0"/>
              <a:t> in </a:t>
            </a:r>
            <a:r>
              <a:rPr lang="cs-CZ" sz="3600" dirty="0" err="1"/>
              <a:t>practicals</a:t>
            </a:r>
            <a:endParaRPr lang="cs-CZ" sz="36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455033" y="1033822"/>
            <a:ext cx="10199179" cy="5249149"/>
            <a:chOff x="1055605" y="304673"/>
            <a:chExt cx="13337650" cy="7825180"/>
          </a:xfrm>
        </p:grpSpPr>
        <p:grpSp>
          <p:nvGrpSpPr>
            <p:cNvPr id="8" name="Skupina 7"/>
            <p:cNvGrpSpPr/>
            <p:nvPr/>
          </p:nvGrpSpPr>
          <p:grpSpPr>
            <a:xfrm>
              <a:off x="2065237" y="1010433"/>
              <a:ext cx="7299505" cy="2733658"/>
              <a:chOff x="3575713" y="1010434"/>
              <a:chExt cx="8937978" cy="4170879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3600500" y="1656260"/>
                <a:ext cx="8867261" cy="3384376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3575713" y="1010434"/>
                <a:ext cx="8937978" cy="4170879"/>
              </a:xfrm>
              <a:custGeom>
                <a:avLst/>
                <a:gdLst>
                  <a:gd name="connsiteX0" fmla="*/ 0 w 8898341"/>
                  <a:gd name="connsiteY0" fmla="*/ 637036 h 4343763"/>
                  <a:gd name="connsiteX1" fmla="*/ 313899 w 8898341"/>
                  <a:gd name="connsiteY1" fmla="*/ 50182 h 4343763"/>
                  <a:gd name="connsiteX2" fmla="*/ 627797 w 8898341"/>
                  <a:gd name="connsiteY2" fmla="*/ 1783448 h 4343763"/>
                  <a:gd name="connsiteX3" fmla="*/ 1132765 w 8898341"/>
                  <a:gd name="connsiteY3" fmla="*/ 732571 h 4343763"/>
                  <a:gd name="connsiteX4" fmla="*/ 1514902 w 8898341"/>
                  <a:gd name="connsiteY4" fmla="*/ 1919926 h 4343763"/>
                  <a:gd name="connsiteX5" fmla="*/ 1992574 w 8898341"/>
                  <a:gd name="connsiteY5" fmla="*/ 1032821 h 4343763"/>
                  <a:gd name="connsiteX6" fmla="*/ 2524836 w 8898341"/>
                  <a:gd name="connsiteY6" fmla="*/ 2274768 h 4343763"/>
                  <a:gd name="connsiteX7" fmla="*/ 2934269 w 8898341"/>
                  <a:gd name="connsiteY7" fmla="*/ 1333072 h 4343763"/>
                  <a:gd name="connsiteX8" fmla="*/ 3452884 w 8898341"/>
                  <a:gd name="connsiteY8" fmla="*/ 2752439 h 4343763"/>
                  <a:gd name="connsiteX9" fmla="*/ 3794078 w 8898341"/>
                  <a:gd name="connsiteY9" fmla="*/ 1728857 h 4343763"/>
                  <a:gd name="connsiteX10" fmla="*/ 4258102 w 8898341"/>
                  <a:gd name="connsiteY10" fmla="*/ 2888917 h 4343763"/>
                  <a:gd name="connsiteX11" fmla="*/ 4708478 w 8898341"/>
                  <a:gd name="connsiteY11" fmla="*/ 1919926 h 4343763"/>
                  <a:gd name="connsiteX12" fmla="*/ 5104263 w 8898341"/>
                  <a:gd name="connsiteY12" fmla="*/ 3271054 h 4343763"/>
                  <a:gd name="connsiteX13" fmla="*/ 5513696 w 8898341"/>
                  <a:gd name="connsiteY13" fmla="*/ 2274768 h 4343763"/>
                  <a:gd name="connsiteX14" fmla="*/ 6196084 w 8898341"/>
                  <a:gd name="connsiteY14" fmla="*/ 3625896 h 4343763"/>
                  <a:gd name="connsiteX15" fmla="*/ 6428096 w 8898341"/>
                  <a:gd name="connsiteY15" fmla="*/ 2534075 h 4343763"/>
                  <a:gd name="connsiteX16" fmla="*/ 6987654 w 8898341"/>
                  <a:gd name="connsiteY16" fmla="*/ 3803317 h 4343763"/>
                  <a:gd name="connsiteX17" fmla="*/ 7492621 w 8898341"/>
                  <a:gd name="connsiteY17" fmla="*/ 2943508 h 4343763"/>
                  <a:gd name="connsiteX18" fmla="*/ 8024884 w 8898341"/>
                  <a:gd name="connsiteY18" fmla="*/ 4199102 h 4343763"/>
                  <a:gd name="connsiteX19" fmla="*/ 8420669 w 8898341"/>
                  <a:gd name="connsiteY19" fmla="*/ 3366588 h 4343763"/>
                  <a:gd name="connsiteX20" fmla="*/ 8720920 w 8898341"/>
                  <a:gd name="connsiteY20" fmla="*/ 4335579 h 4343763"/>
                  <a:gd name="connsiteX21" fmla="*/ 8898341 w 8898341"/>
                  <a:gd name="connsiteY21" fmla="*/ 3857908 h 4343763"/>
                  <a:gd name="connsiteX0" fmla="*/ 0 w 8898341"/>
                  <a:gd name="connsiteY0" fmla="*/ 539265 h 4245992"/>
                  <a:gd name="connsiteX1" fmla="*/ 313899 w 8898341"/>
                  <a:gd name="connsiteY1" fmla="*/ 61594 h 4245992"/>
                  <a:gd name="connsiteX2" fmla="*/ 627797 w 8898341"/>
                  <a:gd name="connsiteY2" fmla="*/ 1685677 h 4245992"/>
                  <a:gd name="connsiteX3" fmla="*/ 1132765 w 8898341"/>
                  <a:gd name="connsiteY3" fmla="*/ 634800 h 4245992"/>
                  <a:gd name="connsiteX4" fmla="*/ 1514902 w 8898341"/>
                  <a:gd name="connsiteY4" fmla="*/ 1822155 h 4245992"/>
                  <a:gd name="connsiteX5" fmla="*/ 1992574 w 8898341"/>
                  <a:gd name="connsiteY5" fmla="*/ 935050 h 4245992"/>
                  <a:gd name="connsiteX6" fmla="*/ 2524836 w 8898341"/>
                  <a:gd name="connsiteY6" fmla="*/ 2176997 h 4245992"/>
                  <a:gd name="connsiteX7" fmla="*/ 2934269 w 8898341"/>
                  <a:gd name="connsiteY7" fmla="*/ 1235301 h 4245992"/>
                  <a:gd name="connsiteX8" fmla="*/ 3452884 w 8898341"/>
                  <a:gd name="connsiteY8" fmla="*/ 2654668 h 4245992"/>
                  <a:gd name="connsiteX9" fmla="*/ 3794078 w 8898341"/>
                  <a:gd name="connsiteY9" fmla="*/ 1631086 h 4245992"/>
                  <a:gd name="connsiteX10" fmla="*/ 4258102 w 8898341"/>
                  <a:gd name="connsiteY10" fmla="*/ 2791146 h 4245992"/>
                  <a:gd name="connsiteX11" fmla="*/ 4708478 w 8898341"/>
                  <a:gd name="connsiteY11" fmla="*/ 1822155 h 4245992"/>
                  <a:gd name="connsiteX12" fmla="*/ 5104263 w 8898341"/>
                  <a:gd name="connsiteY12" fmla="*/ 3173283 h 4245992"/>
                  <a:gd name="connsiteX13" fmla="*/ 5513696 w 8898341"/>
                  <a:gd name="connsiteY13" fmla="*/ 2176997 h 4245992"/>
                  <a:gd name="connsiteX14" fmla="*/ 6196084 w 8898341"/>
                  <a:gd name="connsiteY14" fmla="*/ 3528125 h 4245992"/>
                  <a:gd name="connsiteX15" fmla="*/ 6428096 w 8898341"/>
                  <a:gd name="connsiteY15" fmla="*/ 2436304 h 4245992"/>
                  <a:gd name="connsiteX16" fmla="*/ 6987654 w 8898341"/>
                  <a:gd name="connsiteY16" fmla="*/ 3705546 h 4245992"/>
                  <a:gd name="connsiteX17" fmla="*/ 7492621 w 8898341"/>
                  <a:gd name="connsiteY17" fmla="*/ 2845737 h 4245992"/>
                  <a:gd name="connsiteX18" fmla="*/ 8024884 w 8898341"/>
                  <a:gd name="connsiteY18" fmla="*/ 4101331 h 4245992"/>
                  <a:gd name="connsiteX19" fmla="*/ 8420669 w 8898341"/>
                  <a:gd name="connsiteY19" fmla="*/ 3268817 h 4245992"/>
                  <a:gd name="connsiteX20" fmla="*/ 8720920 w 8898341"/>
                  <a:gd name="connsiteY20" fmla="*/ 4237808 h 4245992"/>
                  <a:gd name="connsiteX21" fmla="*/ 8898341 w 8898341"/>
                  <a:gd name="connsiteY21" fmla="*/ 3760137 h 4245992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428096 w 8898341"/>
                  <a:gd name="connsiteY15" fmla="*/ 2428113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87356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472127 h 4178854"/>
                  <a:gd name="connsiteX1" fmla="*/ 313899 w 8898341"/>
                  <a:gd name="connsiteY1" fmla="*/ 62695 h 4178854"/>
                  <a:gd name="connsiteX2" fmla="*/ 655093 w 8898341"/>
                  <a:gd name="connsiteY2" fmla="*/ 1495710 h 4178854"/>
                  <a:gd name="connsiteX3" fmla="*/ 1187356 w 8898341"/>
                  <a:gd name="connsiteY3" fmla="*/ 567662 h 4178854"/>
                  <a:gd name="connsiteX4" fmla="*/ 1514902 w 8898341"/>
                  <a:gd name="connsiteY4" fmla="*/ 1755017 h 4178854"/>
                  <a:gd name="connsiteX5" fmla="*/ 2101756 w 8898341"/>
                  <a:gd name="connsiteY5" fmla="*/ 908855 h 4178854"/>
                  <a:gd name="connsiteX6" fmla="*/ 2524836 w 8898341"/>
                  <a:gd name="connsiteY6" fmla="*/ 2109859 h 4178854"/>
                  <a:gd name="connsiteX7" fmla="*/ 2934269 w 8898341"/>
                  <a:gd name="connsiteY7" fmla="*/ 1168163 h 4178854"/>
                  <a:gd name="connsiteX8" fmla="*/ 3452884 w 8898341"/>
                  <a:gd name="connsiteY8" fmla="*/ 2587530 h 4178854"/>
                  <a:gd name="connsiteX9" fmla="*/ 3848669 w 8898341"/>
                  <a:gd name="connsiteY9" fmla="*/ 1523005 h 4178854"/>
                  <a:gd name="connsiteX10" fmla="*/ 4258102 w 8898341"/>
                  <a:gd name="connsiteY10" fmla="*/ 2724008 h 4178854"/>
                  <a:gd name="connsiteX11" fmla="*/ 4708478 w 8898341"/>
                  <a:gd name="connsiteY11" fmla="*/ 1755017 h 4178854"/>
                  <a:gd name="connsiteX12" fmla="*/ 5104263 w 8898341"/>
                  <a:gd name="connsiteY12" fmla="*/ 3106145 h 4178854"/>
                  <a:gd name="connsiteX13" fmla="*/ 5663821 w 8898341"/>
                  <a:gd name="connsiteY13" fmla="*/ 2178098 h 4178854"/>
                  <a:gd name="connsiteX14" fmla="*/ 6196084 w 8898341"/>
                  <a:gd name="connsiteY14" fmla="*/ 3460987 h 4178854"/>
                  <a:gd name="connsiteX15" fmla="*/ 6564574 w 8898341"/>
                  <a:gd name="connsiteY15" fmla="*/ 2519292 h 4178854"/>
                  <a:gd name="connsiteX16" fmla="*/ 6987654 w 8898341"/>
                  <a:gd name="connsiteY16" fmla="*/ 3638408 h 4178854"/>
                  <a:gd name="connsiteX17" fmla="*/ 7492621 w 8898341"/>
                  <a:gd name="connsiteY17" fmla="*/ 2778599 h 4178854"/>
                  <a:gd name="connsiteX18" fmla="*/ 8024884 w 8898341"/>
                  <a:gd name="connsiteY18" fmla="*/ 4034193 h 4178854"/>
                  <a:gd name="connsiteX19" fmla="*/ 8420669 w 8898341"/>
                  <a:gd name="connsiteY19" fmla="*/ 3201679 h 4178854"/>
                  <a:gd name="connsiteX20" fmla="*/ 8720920 w 8898341"/>
                  <a:gd name="connsiteY20" fmla="*/ 4170670 h 4178854"/>
                  <a:gd name="connsiteX21" fmla="*/ 8898341 w 8898341"/>
                  <a:gd name="connsiteY21" fmla="*/ 3692999 h 4178854"/>
                  <a:gd name="connsiteX0" fmla="*/ 0 w 8898341"/>
                  <a:gd name="connsiteY0" fmla="*/ 463528 h 4170255"/>
                  <a:gd name="connsiteX1" fmla="*/ 313899 w 8898341"/>
                  <a:gd name="connsiteY1" fmla="*/ 54096 h 4170255"/>
                  <a:gd name="connsiteX2" fmla="*/ 627797 w 8898341"/>
                  <a:gd name="connsiteY2" fmla="*/ 1364281 h 4170255"/>
                  <a:gd name="connsiteX3" fmla="*/ 1187356 w 8898341"/>
                  <a:gd name="connsiteY3" fmla="*/ 559063 h 4170255"/>
                  <a:gd name="connsiteX4" fmla="*/ 1514902 w 8898341"/>
                  <a:gd name="connsiteY4" fmla="*/ 1746418 h 4170255"/>
                  <a:gd name="connsiteX5" fmla="*/ 2101756 w 8898341"/>
                  <a:gd name="connsiteY5" fmla="*/ 900256 h 4170255"/>
                  <a:gd name="connsiteX6" fmla="*/ 2524836 w 8898341"/>
                  <a:gd name="connsiteY6" fmla="*/ 2101260 h 4170255"/>
                  <a:gd name="connsiteX7" fmla="*/ 2934269 w 8898341"/>
                  <a:gd name="connsiteY7" fmla="*/ 1159564 h 4170255"/>
                  <a:gd name="connsiteX8" fmla="*/ 3452884 w 8898341"/>
                  <a:gd name="connsiteY8" fmla="*/ 2578931 h 4170255"/>
                  <a:gd name="connsiteX9" fmla="*/ 3848669 w 8898341"/>
                  <a:gd name="connsiteY9" fmla="*/ 1514406 h 4170255"/>
                  <a:gd name="connsiteX10" fmla="*/ 4258102 w 8898341"/>
                  <a:gd name="connsiteY10" fmla="*/ 2715409 h 4170255"/>
                  <a:gd name="connsiteX11" fmla="*/ 4708478 w 8898341"/>
                  <a:gd name="connsiteY11" fmla="*/ 1746418 h 4170255"/>
                  <a:gd name="connsiteX12" fmla="*/ 5104263 w 8898341"/>
                  <a:gd name="connsiteY12" fmla="*/ 3097546 h 4170255"/>
                  <a:gd name="connsiteX13" fmla="*/ 5663821 w 8898341"/>
                  <a:gd name="connsiteY13" fmla="*/ 2169499 h 4170255"/>
                  <a:gd name="connsiteX14" fmla="*/ 6196084 w 8898341"/>
                  <a:gd name="connsiteY14" fmla="*/ 3452388 h 4170255"/>
                  <a:gd name="connsiteX15" fmla="*/ 6564574 w 8898341"/>
                  <a:gd name="connsiteY15" fmla="*/ 2510693 h 4170255"/>
                  <a:gd name="connsiteX16" fmla="*/ 6987654 w 8898341"/>
                  <a:gd name="connsiteY16" fmla="*/ 3629809 h 4170255"/>
                  <a:gd name="connsiteX17" fmla="*/ 7492621 w 8898341"/>
                  <a:gd name="connsiteY17" fmla="*/ 2770000 h 4170255"/>
                  <a:gd name="connsiteX18" fmla="*/ 8024884 w 8898341"/>
                  <a:gd name="connsiteY18" fmla="*/ 4025594 h 4170255"/>
                  <a:gd name="connsiteX19" fmla="*/ 8420669 w 8898341"/>
                  <a:gd name="connsiteY19" fmla="*/ 3193080 h 4170255"/>
                  <a:gd name="connsiteX20" fmla="*/ 8720920 w 8898341"/>
                  <a:gd name="connsiteY20" fmla="*/ 4162071 h 4170255"/>
                  <a:gd name="connsiteX21" fmla="*/ 8898341 w 8898341"/>
                  <a:gd name="connsiteY21" fmla="*/ 3684400 h 4170255"/>
                  <a:gd name="connsiteX0" fmla="*/ 0 w 8980228"/>
                  <a:gd name="connsiteY0" fmla="*/ 463528 h 4171491"/>
                  <a:gd name="connsiteX1" fmla="*/ 313899 w 8980228"/>
                  <a:gd name="connsiteY1" fmla="*/ 54096 h 4171491"/>
                  <a:gd name="connsiteX2" fmla="*/ 627797 w 8980228"/>
                  <a:gd name="connsiteY2" fmla="*/ 1364281 h 4171491"/>
                  <a:gd name="connsiteX3" fmla="*/ 1187356 w 8980228"/>
                  <a:gd name="connsiteY3" fmla="*/ 559063 h 4171491"/>
                  <a:gd name="connsiteX4" fmla="*/ 1514902 w 8980228"/>
                  <a:gd name="connsiteY4" fmla="*/ 1746418 h 4171491"/>
                  <a:gd name="connsiteX5" fmla="*/ 2101756 w 8980228"/>
                  <a:gd name="connsiteY5" fmla="*/ 900256 h 4171491"/>
                  <a:gd name="connsiteX6" fmla="*/ 2524836 w 8980228"/>
                  <a:gd name="connsiteY6" fmla="*/ 2101260 h 4171491"/>
                  <a:gd name="connsiteX7" fmla="*/ 2934269 w 8980228"/>
                  <a:gd name="connsiteY7" fmla="*/ 1159564 h 4171491"/>
                  <a:gd name="connsiteX8" fmla="*/ 3452884 w 8980228"/>
                  <a:gd name="connsiteY8" fmla="*/ 2578931 h 4171491"/>
                  <a:gd name="connsiteX9" fmla="*/ 3848669 w 8980228"/>
                  <a:gd name="connsiteY9" fmla="*/ 1514406 h 4171491"/>
                  <a:gd name="connsiteX10" fmla="*/ 4258102 w 8980228"/>
                  <a:gd name="connsiteY10" fmla="*/ 2715409 h 4171491"/>
                  <a:gd name="connsiteX11" fmla="*/ 4708478 w 8980228"/>
                  <a:gd name="connsiteY11" fmla="*/ 1746418 h 4171491"/>
                  <a:gd name="connsiteX12" fmla="*/ 5104263 w 8980228"/>
                  <a:gd name="connsiteY12" fmla="*/ 3097546 h 4171491"/>
                  <a:gd name="connsiteX13" fmla="*/ 5663821 w 8980228"/>
                  <a:gd name="connsiteY13" fmla="*/ 2169499 h 4171491"/>
                  <a:gd name="connsiteX14" fmla="*/ 6196084 w 8980228"/>
                  <a:gd name="connsiteY14" fmla="*/ 3452388 h 4171491"/>
                  <a:gd name="connsiteX15" fmla="*/ 6564574 w 8980228"/>
                  <a:gd name="connsiteY15" fmla="*/ 2510693 h 4171491"/>
                  <a:gd name="connsiteX16" fmla="*/ 6987654 w 8980228"/>
                  <a:gd name="connsiteY16" fmla="*/ 3629809 h 4171491"/>
                  <a:gd name="connsiteX17" fmla="*/ 7492621 w 8980228"/>
                  <a:gd name="connsiteY17" fmla="*/ 2770000 h 4171491"/>
                  <a:gd name="connsiteX18" fmla="*/ 8024884 w 8980228"/>
                  <a:gd name="connsiteY18" fmla="*/ 4025594 h 4171491"/>
                  <a:gd name="connsiteX19" fmla="*/ 8420669 w 8980228"/>
                  <a:gd name="connsiteY19" fmla="*/ 3193080 h 4171491"/>
                  <a:gd name="connsiteX20" fmla="*/ 8720920 w 8980228"/>
                  <a:gd name="connsiteY20" fmla="*/ 4162071 h 4171491"/>
                  <a:gd name="connsiteX21" fmla="*/ 8980228 w 8980228"/>
                  <a:gd name="connsiteY21" fmla="*/ 3711695 h 4171491"/>
                  <a:gd name="connsiteX0" fmla="*/ 0 w 8959102"/>
                  <a:gd name="connsiteY0" fmla="*/ 463528 h 4173528"/>
                  <a:gd name="connsiteX1" fmla="*/ 313899 w 8959102"/>
                  <a:gd name="connsiteY1" fmla="*/ 54096 h 4173528"/>
                  <a:gd name="connsiteX2" fmla="*/ 627797 w 8959102"/>
                  <a:gd name="connsiteY2" fmla="*/ 1364281 h 4173528"/>
                  <a:gd name="connsiteX3" fmla="*/ 1187356 w 8959102"/>
                  <a:gd name="connsiteY3" fmla="*/ 559063 h 4173528"/>
                  <a:gd name="connsiteX4" fmla="*/ 1514902 w 8959102"/>
                  <a:gd name="connsiteY4" fmla="*/ 1746418 h 4173528"/>
                  <a:gd name="connsiteX5" fmla="*/ 2101756 w 8959102"/>
                  <a:gd name="connsiteY5" fmla="*/ 900256 h 4173528"/>
                  <a:gd name="connsiteX6" fmla="*/ 2524836 w 8959102"/>
                  <a:gd name="connsiteY6" fmla="*/ 2101260 h 4173528"/>
                  <a:gd name="connsiteX7" fmla="*/ 2934269 w 8959102"/>
                  <a:gd name="connsiteY7" fmla="*/ 1159564 h 4173528"/>
                  <a:gd name="connsiteX8" fmla="*/ 3452884 w 8959102"/>
                  <a:gd name="connsiteY8" fmla="*/ 2578931 h 4173528"/>
                  <a:gd name="connsiteX9" fmla="*/ 3848669 w 8959102"/>
                  <a:gd name="connsiteY9" fmla="*/ 1514406 h 4173528"/>
                  <a:gd name="connsiteX10" fmla="*/ 4258102 w 8959102"/>
                  <a:gd name="connsiteY10" fmla="*/ 2715409 h 4173528"/>
                  <a:gd name="connsiteX11" fmla="*/ 4708478 w 8959102"/>
                  <a:gd name="connsiteY11" fmla="*/ 1746418 h 4173528"/>
                  <a:gd name="connsiteX12" fmla="*/ 5104263 w 8959102"/>
                  <a:gd name="connsiteY12" fmla="*/ 3097546 h 4173528"/>
                  <a:gd name="connsiteX13" fmla="*/ 5663821 w 8959102"/>
                  <a:gd name="connsiteY13" fmla="*/ 2169499 h 4173528"/>
                  <a:gd name="connsiteX14" fmla="*/ 6196084 w 8959102"/>
                  <a:gd name="connsiteY14" fmla="*/ 3452388 h 4173528"/>
                  <a:gd name="connsiteX15" fmla="*/ 6564574 w 8959102"/>
                  <a:gd name="connsiteY15" fmla="*/ 2510693 h 4173528"/>
                  <a:gd name="connsiteX16" fmla="*/ 6987654 w 8959102"/>
                  <a:gd name="connsiteY16" fmla="*/ 3629809 h 4173528"/>
                  <a:gd name="connsiteX17" fmla="*/ 7492621 w 8959102"/>
                  <a:gd name="connsiteY17" fmla="*/ 2770000 h 4173528"/>
                  <a:gd name="connsiteX18" fmla="*/ 8024884 w 8959102"/>
                  <a:gd name="connsiteY18" fmla="*/ 4025594 h 4173528"/>
                  <a:gd name="connsiteX19" fmla="*/ 8420669 w 8959102"/>
                  <a:gd name="connsiteY19" fmla="*/ 3193080 h 4173528"/>
                  <a:gd name="connsiteX20" fmla="*/ 8720920 w 8959102"/>
                  <a:gd name="connsiteY20" fmla="*/ 4162071 h 4173528"/>
                  <a:gd name="connsiteX21" fmla="*/ 8959102 w 8959102"/>
                  <a:gd name="connsiteY21" fmla="*/ 3751180 h 4173528"/>
                  <a:gd name="connsiteX0" fmla="*/ 0 w 8937978"/>
                  <a:gd name="connsiteY0" fmla="*/ 463528 h 4170879"/>
                  <a:gd name="connsiteX1" fmla="*/ 313899 w 8937978"/>
                  <a:gd name="connsiteY1" fmla="*/ 54096 h 4170879"/>
                  <a:gd name="connsiteX2" fmla="*/ 627797 w 8937978"/>
                  <a:gd name="connsiteY2" fmla="*/ 1364281 h 4170879"/>
                  <a:gd name="connsiteX3" fmla="*/ 1187356 w 8937978"/>
                  <a:gd name="connsiteY3" fmla="*/ 559063 h 4170879"/>
                  <a:gd name="connsiteX4" fmla="*/ 1514902 w 8937978"/>
                  <a:gd name="connsiteY4" fmla="*/ 1746418 h 4170879"/>
                  <a:gd name="connsiteX5" fmla="*/ 2101756 w 8937978"/>
                  <a:gd name="connsiteY5" fmla="*/ 900256 h 4170879"/>
                  <a:gd name="connsiteX6" fmla="*/ 2524836 w 8937978"/>
                  <a:gd name="connsiteY6" fmla="*/ 2101260 h 4170879"/>
                  <a:gd name="connsiteX7" fmla="*/ 2934269 w 8937978"/>
                  <a:gd name="connsiteY7" fmla="*/ 1159564 h 4170879"/>
                  <a:gd name="connsiteX8" fmla="*/ 3452884 w 8937978"/>
                  <a:gd name="connsiteY8" fmla="*/ 2578931 h 4170879"/>
                  <a:gd name="connsiteX9" fmla="*/ 3848669 w 8937978"/>
                  <a:gd name="connsiteY9" fmla="*/ 1514406 h 4170879"/>
                  <a:gd name="connsiteX10" fmla="*/ 4258102 w 8937978"/>
                  <a:gd name="connsiteY10" fmla="*/ 2715409 h 4170879"/>
                  <a:gd name="connsiteX11" fmla="*/ 4708478 w 8937978"/>
                  <a:gd name="connsiteY11" fmla="*/ 1746418 h 4170879"/>
                  <a:gd name="connsiteX12" fmla="*/ 5104263 w 8937978"/>
                  <a:gd name="connsiteY12" fmla="*/ 3097546 h 4170879"/>
                  <a:gd name="connsiteX13" fmla="*/ 5663821 w 8937978"/>
                  <a:gd name="connsiteY13" fmla="*/ 2169499 h 4170879"/>
                  <a:gd name="connsiteX14" fmla="*/ 6196084 w 8937978"/>
                  <a:gd name="connsiteY14" fmla="*/ 3452388 h 4170879"/>
                  <a:gd name="connsiteX15" fmla="*/ 6564574 w 8937978"/>
                  <a:gd name="connsiteY15" fmla="*/ 2510693 h 4170879"/>
                  <a:gd name="connsiteX16" fmla="*/ 6987654 w 8937978"/>
                  <a:gd name="connsiteY16" fmla="*/ 3629809 h 4170879"/>
                  <a:gd name="connsiteX17" fmla="*/ 7492621 w 8937978"/>
                  <a:gd name="connsiteY17" fmla="*/ 2770000 h 4170879"/>
                  <a:gd name="connsiteX18" fmla="*/ 8024884 w 8937978"/>
                  <a:gd name="connsiteY18" fmla="*/ 4025594 h 4170879"/>
                  <a:gd name="connsiteX19" fmla="*/ 8420669 w 8937978"/>
                  <a:gd name="connsiteY19" fmla="*/ 3193080 h 4170879"/>
                  <a:gd name="connsiteX20" fmla="*/ 8720920 w 8937978"/>
                  <a:gd name="connsiteY20" fmla="*/ 4162071 h 4170879"/>
                  <a:gd name="connsiteX21" fmla="*/ 8937978 w 8937978"/>
                  <a:gd name="connsiteY21" fmla="*/ 3698533 h 4170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937978" h="4170879">
                    <a:moveTo>
                      <a:pt x="0" y="463528"/>
                    </a:moveTo>
                    <a:cubicBezTo>
                      <a:pt x="104633" y="74566"/>
                      <a:pt x="209266" y="-96029"/>
                      <a:pt x="313899" y="54096"/>
                    </a:cubicBezTo>
                    <a:cubicBezTo>
                      <a:pt x="418532" y="204221"/>
                      <a:pt x="482221" y="1280120"/>
                      <a:pt x="627797" y="1364281"/>
                    </a:cubicBezTo>
                    <a:cubicBezTo>
                      <a:pt x="773373" y="1448442"/>
                      <a:pt x="1039505" y="495374"/>
                      <a:pt x="1187356" y="559063"/>
                    </a:cubicBezTo>
                    <a:cubicBezTo>
                      <a:pt x="1335207" y="622753"/>
                      <a:pt x="1362502" y="1689553"/>
                      <a:pt x="1514902" y="1746418"/>
                    </a:cubicBezTo>
                    <a:cubicBezTo>
                      <a:pt x="1667302" y="1803283"/>
                      <a:pt x="1933434" y="841116"/>
                      <a:pt x="2101756" y="900256"/>
                    </a:cubicBezTo>
                    <a:cubicBezTo>
                      <a:pt x="2270078" y="959396"/>
                      <a:pt x="2386084" y="2058042"/>
                      <a:pt x="2524836" y="2101260"/>
                    </a:cubicBezTo>
                    <a:cubicBezTo>
                      <a:pt x="2663588" y="2144478"/>
                      <a:pt x="2779594" y="1079952"/>
                      <a:pt x="2934269" y="1159564"/>
                    </a:cubicBezTo>
                    <a:cubicBezTo>
                      <a:pt x="3088944" y="1239176"/>
                      <a:pt x="3300484" y="2519791"/>
                      <a:pt x="3452884" y="2578931"/>
                    </a:cubicBezTo>
                    <a:cubicBezTo>
                      <a:pt x="3605284" y="2638071"/>
                      <a:pt x="3714466" y="1491660"/>
                      <a:pt x="3848669" y="1514406"/>
                    </a:cubicBezTo>
                    <a:cubicBezTo>
                      <a:pt x="3982872" y="1537152"/>
                      <a:pt x="4114801" y="2676740"/>
                      <a:pt x="4258102" y="2715409"/>
                    </a:cubicBezTo>
                    <a:cubicBezTo>
                      <a:pt x="4401403" y="2754078"/>
                      <a:pt x="4567451" y="1682729"/>
                      <a:pt x="4708478" y="1746418"/>
                    </a:cubicBezTo>
                    <a:cubicBezTo>
                      <a:pt x="4849505" y="1810108"/>
                      <a:pt x="4945039" y="3027033"/>
                      <a:pt x="5104263" y="3097546"/>
                    </a:cubicBezTo>
                    <a:cubicBezTo>
                      <a:pt x="5263487" y="3168060"/>
                      <a:pt x="5481851" y="2110359"/>
                      <a:pt x="5663821" y="2169499"/>
                    </a:cubicBezTo>
                    <a:cubicBezTo>
                      <a:pt x="5845791" y="2228639"/>
                      <a:pt x="6045959" y="3395522"/>
                      <a:pt x="6196084" y="3452388"/>
                    </a:cubicBezTo>
                    <a:cubicBezTo>
                      <a:pt x="6346209" y="3509254"/>
                      <a:pt x="6432646" y="2481123"/>
                      <a:pt x="6564574" y="2510693"/>
                    </a:cubicBezTo>
                    <a:cubicBezTo>
                      <a:pt x="6696502" y="2540263"/>
                      <a:pt x="6832980" y="3586591"/>
                      <a:pt x="6987654" y="3629809"/>
                    </a:cubicBezTo>
                    <a:cubicBezTo>
                      <a:pt x="7142328" y="3673027"/>
                      <a:pt x="7319749" y="2704036"/>
                      <a:pt x="7492621" y="2770000"/>
                    </a:cubicBezTo>
                    <a:cubicBezTo>
                      <a:pt x="7665493" y="2835964"/>
                      <a:pt x="7870209" y="3955081"/>
                      <a:pt x="8024884" y="4025594"/>
                    </a:cubicBezTo>
                    <a:cubicBezTo>
                      <a:pt x="8179559" y="4096107"/>
                      <a:pt x="8304663" y="3170334"/>
                      <a:pt x="8420669" y="3193080"/>
                    </a:cubicBezTo>
                    <a:cubicBezTo>
                      <a:pt x="8536675" y="3215826"/>
                      <a:pt x="8634702" y="4077829"/>
                      <a:pt x="8720920" y="4162071"/>
                    </a:cubicBezTo>
                    <a:cubicBezTo>
                      <a:pt x="8807138" y="4246313"/>
                      <a:pt x="8937978" y="3698533"/>
                      <a:pt x="8937978" y="3698533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9" name="Skupina 8"/>
            <p:cNvGrpSpPr/>
            <p:nvPr/>
          </p:nvGrpSpPr>
          <p:grpSpPr>
            <a:xfrm>
              <a:off x="9327232" y="3242151"/>
              <a:ext cx="4463920" cy="3878091"/>
              <a:chOff x="3467723" y="1231728"/>
              <a:chExt cx="9313789" cy="3941429"/>
            </a:xfrm>
          </p:grpSpPr>
          <p:cxnSp>
            <p:nvCxnSpPr>
              <p:cNvPr id="30" name="Přímá spojnice 29"/>
              <p:cNvCxnSpPr/>
              <p:nvPr/>
            </p:nvCxnSpPr>
            <p:spPr>
              <a:xfrm>
                <a:off x="3636495" y="1656259"/>
                <a:ext cx="9145017" cy="3384376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Volný tvar 30"/>
              <p:cNvSpPr/>
              <p:nvPr/>
            </p:nvSpPr>
            <p:spPr>
              <a:xfrm>
                <a:off x="3467723" y="1231728"/>
                <a:ext cx="9052224" cy="3941429"/>
              </a:xfrm>
              <a:custGeom>
                <a:avLst/>
                <a:gdLst>
                  <a:gd name="connsiteX0" fmla="*/ 0 w 8898341"/>
                  <a:gd name="connsiteY0" fmla="*/ 637036 h 4343763"/>
                  <a:gd name="connsiteX1" fmla="*/ 313899 w 8898341"/>
                  <a:gd name="connsiteY1" fmla="*/ 50182 h 4343763"/>
                  <a:gd name="connsiteX2" fmla="*/ 627797 w 8898341"/>
                  <a:gd name="connsiteY2" fmla="*/ 1783448 h 4343763"/>
                  <a:gd name="connsiteX3" fmla="*/ 1132765 w 8898341"/>
                  <a:gd name="connsiteY3" fmla="*/ 732571 h 4343763"/>
                  <a:gd name="connsiteX4" fmla="*/ 1514902 w 8898341"/>
                  <a:gd name="connsiteY4" fmla="*/ 1919926 h 4343763"/>
                  <a:gd name="connsiteX5" fmla="*/ 1992574 w 8898341"/>
                  <a:gd name="connsiteY5" fmla="*/ 1032821 h 4343763"/>
                  <a:gd name="connsiteX6" fmla="*/ 2524836 w 8898341"/>
                  <a:gd name="connsiteY6" fmla="*/ 2274768 h 4343763"/>
                  <a:gd name="connsiteX7" fmla="*/ 2934269 w 8898341"/>
                  <a:gd name="connsiteY7" fmla="*/ 1333072 h 4343763"/>
                  <a:gd name="connsiteX8" fmla="*/ 3452884 w 8898341"/>
                  <a:gd name="connsiteY8" fmla="*/ 2752439 h 4343763"/>
                  <a:gd name="connsiteX9" fmla="*/ 3794078 w 8898341"/>
                  <a:gd name="connsiteY9" fmla="*/ 1728857 h 4343763"/>
                  <a:gd name="connsiteX10" fmla="*/ 4258102 w 8898341"/>
                  <a:gd name="connsiteY10" fmla="*/ 2888917 h 4343763"/>
                  <a:gd name="connsiteX11" fmla="*/ 4708478 w 8898341"/>
                  <a:gd name="connsiteY11" fmla="*/ 1919926 h 4343763"/>
                  <a:gd name="connsiteX12" fmla="*/ 5104263 w 8898341"/>
                  <a:gd name="connsiteY12" fmla="*/ 3271054 h 4343763"/>
                  <a:gd name="connsiteX13" fmla="*/ 5513696 w 8898341"/>
                  <a:gd name="connsiteY13" fmla="*/ 2274768 h 4343763"/>
                  <a:gd name="connsiteX14" fmla="*/ 6196084 w 8898341"/>
                  <a:gd name="connsiteY14" fmla="*/ 3625896 h 4343763"/>
                  <a:gd name="connsiteX15" fmla="*/ 6428096 w 8898341"/>
                  <a:gd name="connsiteY15" fmla="*/ 2534075 h 4343763"/>
                  <a:gd name="connsiteX16" fmla="*/ 6987654 w 8898341"/>
                  <a:gd name="connsiteY16" fmla="*/ 3803317 h 4343763"/>
                  <a:gd name="connsiteX17" fmla="*/ 7492621 w 8898341"/>
                  <a:gd name="connsiteY17" fmla="*/ 2943508 h 4343763"/>
                  <a:gd name="connsiteX18" fmla="*/ 8024884 w 8898341"/>
                  <a:gd name="connsiteY18" fmla="*/ 4199102 h 4343763"/>
                  <a:gd name="connsiteX19" fmla="*/ 8420669 w 8898341"/>
                  <a:gd name="connsiteY19" fmla="*/ 3366588 h 4343763"/>
                  <a:gd name="connsiteX20" fmla="*/ 8720920 w 8898341"/>
                  <a:gd name="connsiteY20" fmla="*/ 4335579 h 4343763"/>
                  <a:gd name="connsiteX21" fmla="*/ 8898341 w 8898341"/>
                  <a:gd name="connsiteY21" fmla="*/ 3857908 h 4343763"/>
                  <a:gd name="connsiteX0" fmla="*/ 0 w 8898341"/>
                  <a:gd name="connsiteY0" fmla="*/ 539265 h 4245992"/>
                  <a:gd name="connsiteX1" fmla="*/ 313899 w 8898341"/>
                  <a:gd name="connsiteY1" fmla="*/ 61594 h 4245992"/>
                  <a:gd name="connsiteX2" fmla="*/ 627797 w 8898341"/>
                  <a:gd name="connsiteY2" fmla="*/ 1685677 h 4245992"/>
                  <a:gd name="connsiteX3" fmla="*/ 1132765 w 8898341"/>
                  <a:gd name="connsiteY3" fmla="*/ 634800 h 4245992"/>
                  <a:gd name="connsiteX4" fmla="*/ 1514902 w 8898341"/>
                  <a:gd name="connsiteY4" fmla="*/ 1822155 h 4245992"/>
                  <a:gd name="connsiteX5" fmla="*/ 1992574 w 8898341"/>
                  <a:gd name="connsiteY5" fmla="*/ 935050 h 4245992"/>
                  <a:gd name="connsiteX6" fmla="*/ 2524836 w 8898341"/>
                  <a:gd name="connsiteY6" fmla="*/ 2176997 h 4245992"/>
                  <a:gd name="connsiteX7" fmla="*/ 2934269 w 8898341"/>
                  <a:gd name="connsiteY7" fmla="*/ 1235301 h 4245992"/>
                  <a:gd name="connsiteX8" fmla="*/ 3452884 w 8898341"/>
                  <a:gd name="connsiteY8" fmla="*/ 2654668 h 4245992"/>
                  <a:gd name="connsiteX9" fmla="*/ 3794078 w 8898341"/>
                  <a:gd name="connsiteY9" fmla="*/ 1631086 h 4245992"/>
                  <a:gd name="connsiteX10" fmla="*/ 4258102 w 8898341"/>
                  <a:gd name="connsiteY10" fmla="*/ 2791146 h 4245992"/>
                  <a:gd name="connsiteX11" fmla="*/ 4708478 w 8898341"/>
                  <a:gd name="connsiteY11" fmla="*/ 1822155 h 4245992"/>
                  <a:gd name="connsiteX12" fmla="*/ 5104263 w 8898341"/>
                  <a:gd name="connsiteY12" fmla="*/ 3173283 h 4245992"/>
                  <a:gd name="connsiteX13" fmla="*/ 5513696 w 8898341"/>
                  <a:gd name="connsiteY13" fmla="*/ 2176997 h 4245992"/>
                  <a:gd name="connsiteX14" fmla="*/ 6196084 w 8898341"/>
                  <a:gd name="connsiteY14" fmla="*/ 3528125 h 4245992"/>
                  <a:gd name="connsiteX15" fmla="*/ 6428096 w 8898341"/>
                  <a:gd name="connsiteY15" fmla="*/ 2436304 h 4245992"/>
                  <a:gd name="connsiteX16" fmla="*/ 6987654 w 8898341"/>
                  <a:gd name="connsiteY16" fmla="*/ 3705546 h 4245992"/>
                  <a:gd name="connsiteX17" fmla="*/ 7492621 w 8898341"/>
                  <a:gd name="connsiteY17" fmla="*/ 2845737 h 4245992"/>
                  <a:gd name="connsiteX18" fmla="*/ 8024884 w 8898341"/>
                  <a:gd name="connsiteY18" fmla="*/ 4101331 h 4245992"/>
                  <a:gd name="connsiteX19" fmla="*/ 8420669 w 8898341"/>
                  <a:gd name="connsiteY19" fmla="*/ 3268817 h 4245992"/>
                  <a:gd name="connsiteX20" fmla="*/ 8720920 w 8898341"/>
                  <a:gd name="connsiteY20" fmla="*/ 4237808 h 4245992"/>
                  <a:gd name="connsiteX21" fmla="*/ 8898341 w 8898341"/>
                  <a:gd name="connsiteY21" fmla="*/ 3760137 h 4245992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428096 w 8898341"/>
                  <a:gd name="connsiteY15" fmla="*/ 2428113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87356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472127 h 4178854"/>
                  <a:gd name="connsiteX1" fmla="*/ 313899 w 8898341"/>
                  <a:gd name="connsiteY1" fmla="*/ 62695 h 4178854"/>
                  <a:gd name="connsiteX2" fmla="*/ 655093 w 8898341"/>
                  <a:gd name="connsiteY2" fmla="*/ 1495710 h 4178854"/>
                  <a:gd name="connsiteX3" fmla="*/ 1187356 w 8898341"/>
                  <a:gd name="connsiteY3" fmla="*/ 567662 h 4178854"/>
                  <a:gd name="connsiteX4" fmla="*/ 1514902 w 8898341"/>
                  <a:gd name="connsiteY4" fmla="*/ 1755017 h 4178854"/>
                  <a:gd name="connsiteX5" fmla="*/ 2101756 w 8898341"/>
                  <a:gd name="connsiteY5" fmla="*/ 908855 h 4178854"/>
                  <a:gd name="connsiteX6" fmla="*/ 2524836 w 8898341"/>
                  <a:gd name="connsiteY6" fmla="*/ 2109859 h 4178854"/>
                  <a:gd name="connsiteX7" fmla="*/ 2934269 w 8898341"/>
                  <a:gd name="connsiteY7" fmla="*/ 1168163 h 4178854"/>
                  <a:gd name="connsiteX8" fmla="*/ 3452884 w 8898341"/>
                  <a:gd name="connsiteY8" fmla="*/ 2587530 h 4178854"/>
                  <a:gd name="connsiteX9" fmla="*/ 3848669 w 8898341"/>
                  <a:gd name="connsiteY9" fmla="*/ 1523005 h 4178854"/>
                  <a:gd name="connsiteX10" fmla="*/ 4258102 w 8898341"/>
                  <a:gd name="connsiteY10" fmla="*/ 2724008 h 4178854"/>
                  <a:gd name="connsiteX11" fmla="*/ 4708478 w 8898341"/>
                  <a:gd name="connsiteY11" fmla="*/ 1755017 h 4178854"/>
                  <a:gd name="connsiteX12" fmla="*/ 5104263 w 8898341"/>
                  <a:gd name="connsiteY12" fmla="*/ 3106145 h 4178854"/>
                  <a:gd name="connsiteX13" fmla="*/ 5663821 w 8898341"/>
                  <a:gd name="connsiteY13" fmla="*/ 2178098 h 4178854"/>
                  <a:gd name="connsiteX14" fmla="*/ 6196084 w 8898341"/>
                  <a:gd name="connsiteY14" fmla="*/ 3460987 h 4178854"/>
                  <a:gd name="connsiteX15" fmla="*/ 6564574 w 8898341"/>
                  <a:gd name="connsiteY15" fmla="*/ 2519292 h 4178854"/>
                  <a:gd name="connsiteX16" fmla="*/ 6987654 w 8898341"/>
                  <a:gd name="connsiteY16" fmla="*/ 3638408 h 4178854"/>
                  <a:gd name="connsiteX17" fmla="*/ 7492621 w 8898341"/>
                  <a:gd name="connsiteY17" fmla="*/ 2778599 h 4178854"/>
                  <a:gd name="connsiteX18" fmla="*/ 8024884 w 8898341"/>
                  <a:gd name="connsiteY18" fmla="*/ 4034193 h 4178854"/>
                  <a:gd name="connsiteX19" fmla="*/ 8420669 w 8898341"/>
                  <a:gd name="connsiteY19" fmla="*/ 3201679 h 4178854"/>
                  <a:gd name="connsiteX20" fmla="*/ 8720920 w 8898341"/>
                  <a:gd name="connsiteY20" fmla="*/ 4170670 h 4178854"/>
                  <a:gd name="connsiteX21" fmla="*/ 8898341 w 8898341"/>
                  <a:gd name="connsiteY21" fmla="*/ 3692999 h 4178854"/>
                  <a:gd name="connsiteX0" fmla="*/ 0 w 8898341"/>
                  <a:gd name="connsiteY0" fmla="*/ 463528 h 4170255"/>
                  <a:gd name="connsiteX1" fmla="*/ 313899 w 8898341"/>
                  <a:gd name="connsiteY1" fmla="*/ 54096 h 4170255"/>
                  <a:gd name="connsiteX2" fmla="*/ 627797 w 8898341"/>
                  <a:gd name="connsiteY2" fmla="*/ 1364281 h 4170255"/>
                  <a:gd name="connsiteX3" fmla="*/ 1187356 w 8898341"/>
                  <a:gd name="connsiteY3" fmla="*/ 559063 h 4170255"/>
                  <a:gd name="connsiteX4" fmla="*/ 1514902 w 8898341"/>
                  <a:gd name="connsiteY4" fmla="*/ 1746418 h 4170255"/>
                  <a:gd name="connsiteX5" fmla="*/ 2101756 w 8898341"/>
                  <a:gd name="connsiteY5" fmla="*/ 900256 h 4170255"/>
                  <a:gd name="connsiteX6" fmla="*/ 2524836 w 8898341"/>
                  <a:gd name="connsiteY6" fmla="*/ 2101260 h 4170255"/>
                  <a:gd name="connsiteX7" fmla="*/ 2934269 w 8898341"/>
                  <a:gd name="connsiteY7" fmla="*/ 1159564 h 4170255"/>
                  <a:gd name="connsiteX8" fmla="*/ 3452884 w 8898341"/>
                  <a:gd name="connsiteY8" fmla="*/ 2578931 h 4170255"/>
                  <a:gd name="connsiteX9" fmla="*/ 3848669 w 8898341"/>
                  <a:gd name="connsiteY9" fmla="*/ 1514406 h 4170255"/>
                  <a:gd name="connsiteX10" fmla="*/ 4258102 w 8898341"/>
                  <a:gd name="connsiteY10" fmla="*/ 2715409 h 4170255"/>
                  <a:gd name="connsiteX11" fmla="*/ 4708478 w 8898341"/>
                  <a:gd name="connsiteY11" fmla="*/ 1746418 h 4170255"/>
                  <a:gd name="connsiteX12" fmla="*/ 5104263 w 8898341"/>
                  <a:gd name="connsiteY12" fmla="*/ 3097546 h 4170255"/>
                  <a:gd name="connsiteX13" fmla="*/ 5663821 w 8898341"/>
                  <a:gd name="connsiteY13" fmla="*/ 2169499 h 4170255"/>
                  <a:gd name="connsiteX14" fmla="*/ 6196084 w 8898341"/>
                  <a:gd name="connsiteY14" fmla="*/ 3452388 h 4170255"/>
                  <a:gd name="connsiteX15" fmla="*/ 6564574 w 8898341"/>
                  <a:gd name="connsiteY15" fmla="*/ 2510693 h 4170255"/>
                  <a:gd name="connsiteX16" fmla="*/ 6987654 w 8898341"/>
                  <a:gd name="connsiteY16" fmla="*/ 3629809 h 4170255"/>
                  <a:gd name="connsiteX17" fmla="*/ 7492621 w 8898341"/>
                  <a:gd name="connsiteY17" fmla="*/ 2770000 h 4170255"/>
                  <a:gd name="connsiteX18" fmla="*/ 8024884 w 8898341"/>
                  <a:gd name="connsiteY18" fmla="*/ 4025594 h 4170255"/>
                  <a:gd name="connsiteX19" fmla="*/ 8420669 w 8898341"/>
                  <a:gd name="connsiteY19" fmla="*/ 3193080 h 4170255"/>
                  <a:gd name="connsiteX20" fmla="*/ 8720920 w 8898341"/>
                  <a:gd name="connsiteY20" fmla="*/ 4162071 h 4170255"/>
                  <a:gd name="connsiteX21" fmla="*/ 8898341 w 8898341"/>
                  <a:gd name="connsiteY21" fmla="*/ 3684400 h 4170255"/>
                  <a:gd name="connsiteX0" fmla="*/ 0 w 8980228"/>
                  <a:gd name="connsiteY0" fmla="*/ 463528 h 4171491"/>
                  <a:gd name="connsiteX1" fmla="*/ 313899 w 8980228"/>
                  <a:gd name="connsiteY1" fmla="*/ 54096 h 4171491"/>
                  <a:gd name="connsiteX2" fmla="*/ 627797 w 8980228"/>
                  <a:gd name="connsiteY2" fmla="*/ 1364281 h 4171491"/>
                  <a:gd name="connsiteX3" fmla="*/ 1187356 w 8980228"/>
                  <a:gd name="connsiteY3" fmla="*/ 559063 h 4171491"/>
                  <a:gd name="connsiteX4" fmla="*/ 1514902 w 8980228"/>
                  <a:gd name="connsiteY4" fmla="*/ 1746418 h 4171491"/>
                  <a:gd name="connsiteX5" fmla="*/ 2101756 w 8980228"/>
                  <a:gd name="connsiteY5" fmla="*/ 900256 h 4171491"/>
                  <a:gd name="connsiteX6" fmla="*/ 2524836 w 8980228"/>
                  <a:gd name="connsiteY6" fmla="*/ 2101260 h 4171491"/>
                  <a:gd name="connsiteX7" fmla="*/ 2934269 w 8980228"/>
                  <a:gd name="connsiteY7" fmla="*/ 1159564 h 4171491"/>
                  <a:gd name="connsiteX8" fmla="*/ 3452884 w 8980228"/>
                  <a:gd name="connsiteY8" fmla="*/ 2578931 h 4171491"/>
                  <a:gd name="connsiteX9" fmla="*/ 3848669 w 8980228"/>
                  <a:gd name="connsiteY9" fmla="*/ 1514406 h 4171491"/>
                  <a:gd name="connsiteX10" fmla="*/ 4258102 w 8980228"/>
                  <a:gd name="connsiteY10" fmla="*/ 2715409 h 4171491"/>
                  <a:gd name="connsiteX11" fmla="*/ 4708478 w 8980228"/>
                  <a:gd name="connsiteY11" fmla="*/ 1746418 h 4171491"/>
                  <a:gd name="connsiteX12" fmla="*/ 5104263 w 8980228"/>
                  <a:gd name="connsiteY12" fmla="*/ 3097546 h 4171491"/>
                  <a:gd name="connsiteX13" fmla="*/ 5663821 w 8980228"/>
                  <a:gd name="connsiteY13" fmla="*/ 2169499 h 4171491"/>
                  <a:gd name="connsiteX14" fmla="*/ 6196084 w 8980228"/>
                  <a:gd name="connsiteY14" fmla="*/ 3452388 h 4171491"/>
                  <a:gd name="connsiteX15" fmla="*/ 6564574 w 8980228"/>
                  <a:gd name="connsiteY15" fmla="*/ 2510693 h 4171491"/>
                  <a:gd name="connsiteX16" fmla="*/ 6987654 w 8980228"/>
                  <a:gd name="connsiteY16" fmla="*/ 3629809 h 4171491"/>
                  <a:gd name="connsiteX17" fmla="*/ 7492621 w 8980228"/>
                  <a:gd name="connsiteY17" fmla="*/ 2770000 h 4171491"/>
                  <a:gd name="connsiteX18" fmla="*/ 8024884 w 8980228"/>
                  <a:gd name="connsiteY18" fmla="*/ 4025594 h 4171491"/>
                  <a:gd name="connsiteX19" fmla="*/ 8420669 w 8980228"/>
                  <a:gd name="connsiteY19" fmla="*/ 3193080 h 4171491"/>
                  <a:gd name="connsiteX20" fmla="*/ 8720920 w 8980228"/>
                  <a:gd name="connsiteY20" fmla="*/ 4162071 h 4171491"/>
                  <a:gd name="connsiteX21" fmla="*/ 8980228 w 8980228"/>
                  <a:gd name="connsiteY21" fmla="*/ 3711695 h 4171491"/>
                  <a:gd name="connsiteX0" fmla="*/ 0 w 8980228"/>
                  <a:gd name="connsiteY0" fmla="*/ 280653 h 3988616"/>
                  <a:gd name="connsiteX1" fmla="*/ 367895 w 8980228"/>
                  <a:gd name="connsiteY1" fmla="*/ 125473 h 3988616"/>
                  <a:gd name="connsiteX2" fmla="*/ 627797 w 8980228"/>
                  <a:gd name="connsiteY2" fmla="*/ 1181406 h 3988616"/>
                  <a:gd name="connsiteX3" fmla="*/ 1187356 w 8980228"/>
                  <a:gd name="connsiteY3" fmla="*/ 376188 h 3988616"/>
                  <a:gd name="connsiteX4" fmla="*/ 1514902 w 8980228"/>
                  <a:gd name="connsiteY4" fmla="*/ 1563543 h 3988616"/>
                  <a:gd name="connsiteX5" fmla="*/ 2101756 w 8980228"/>
                  <a:gd name="connsiteY5" fmla="*/ 717381 h 3988616"/>
                  <a:gd name="connsiteX6" fmla="*/ 2524836 w 8980228"/>
                  <a:gd name="connsiteY6" fmla="*/ 1918385 h 3988616"/>
                  <a:gd name="connsiteX7" fmla="*/ 2934269 w 8980228"/>
                  <a:gd name="connsiteY7" fmla="*/ 976689 h 3988616"/>
                  <a:gd name="connsiteX8" fmla="*/ 3452884 w 8980228"/>
                  <a:gd name="connsiteY8" fmla="*/ 2396056 h 3988616"/>
                  <a:gd name="connsiteX9" fmla="*/ 3848669 w 8980228"/>
                  <a:gd name="connsiteY9" fmla="*/ 1331531 h 3988616"/>
                  <a:gd name="connsiteX10" fmla="*/ 4258102 w 8980228"/>
                  <a:gd name="connsiteY10" fmla="*/ 2532534 h 3988616"/>
                  <a:gd name="connsiteX11" fmla="*/ 4708478 w 8980228"/>
                  <a:gd name="connsiteY11" fmla="*/ 1563543 h 3988616"/>
                  <a:gd name="connsiteX12" fmla="*/ 5104263 w 8980228"/>
                  <a:gd name="connsiteY12" fmla="*/ 2914671 h 3988616"/>
                  <a:gd name="connsiteX13" fmla="*/ 5663821 w 8980228"/>
                  <a:gd name="connsiteY13" fmla="*/ 1986624 h 3988616"/>
                  <a:gd name="connsiteX14" fmla="*/ 6196084 w 8980228"/>
                  <a:gd name="connsiteY14" fmla="*/ 3269513 h 3988616"/>
                  <a:gd name="connsiteX15" fmla="*/ 6564574 w 8980228"/>
                  <a:gd name="connsiteY15" fmla="*/ 2327818 h 3988616"/>
                  <a:gd name="connsiteX16" fmla="*/ 6987654 w 8980228"/>
                  <a:gd name="connsiteY16" fmla="*/ 3446934 h 3988616"/>
                  <a:gd name="connsiteX17" fmla="*/ 7492621 w 8980228"/>
                  <a:gd name="connsiteY17" fmla="*/ 2587125 h 3988616"/>
                  <a:gd name="connsiteX18" fmla="*/ 8024884 w 8980228"/>
                  <a:gd name="connsiteY18" fmla="*/ 3842719 h 3988616"/>
                  <a:gd name="connsiteX19" fmla="*/ 8420669 w 8980228"/>
                  <a:gd name="connsiteY19" fmla="*/ 3010205 h 3988616"/>
                  <a:gd name="connsiteX20" fmla="*/ 8720920 w 8980228"/>
                  <a:gd name="connsiteY20" fmla="*/ 3979196 h 3988616"/>
                  <a:gd name="connsiteX21" fmla="*/ 8980228 w 8980228"/>
                  <a:gd name="connsiteY21" fmla="*/ 3528820 h 3988616"/>
                  <a:gd name="connsiteX0" fmla="*/ 0 w 9034223"/>
                  <a:gd name="connsiteY0" fmla="*/ 307925 h 3963284"/>
                  <a:gd name="connsiteX1" fmla="*/ 421890 w 9034223"/>
                  <a:gd name="connsiteY1" fmla="*/ 100141 h 3963284"/>
                  <a:gd name="connsiteX2" fmla="*/ 681792 w 9034223"/>
                  <a:gd name="connsiteY2" fmla="*/ 1156074 h 3963284"/>
                  <a:gd name="connsiteX3" fmla="*/ 1241351 w 9034223"/>
                  <a:gd name="connsiteY3" fmla="*/ 350856 h 3963284"/>
                  <a:gd name="connsiteX4" fmla="*/ 1568897 w 9034223"/>
                  <a:gd name="connsiteY4" fmla="*/ 1538211 h 3963284"/>
                  <a:gd name="connsiteX5" fmla="*/ 2155751 w 9034223"/>
                  <a:gd name="connsiteY5" fmla="*/ 692049 h 3963284"/>
                  <a:gd name="connsiteX6" fmla="*/ 2578831 w 9034223"/>
                  <a:gd name="connsiteY6" fmla="*/ 1893053 h 3963284"/>
                  <a:gd name="connsiteX7" fmla="*/ 2988264 w 9034223"/>
                  <a:gd name="connsiteY7" fmla="*/ 951357 h 3963284"/>
                  <a:gd name="connsiteX8" fmla="*/ 3506879 w 9034223"/>
                  <a:gd name="connsiteY8" fmla="*/ 2370724 h 3963284"/>
                  <a:gd name="connsiteX9" fmla="*/ 3902664 w 9034223"/>
                  <a:gd name="connsiteY9" fmla="*/ 1306199 h 3963284"/>
                  <a:gd name="connsiteX10" fmla="*/ 4312097 w 9034223"/>
                  <a:gd name="connsiteY10" fmla="*/ 2507202 h 3963284"/>
                  <a:gd name="connsiteX11" fmla="*/ 4762473 w 9034223"/>
                  <a:gd name="connsiteY11" fmla="*/ 1538211 h 3963284"/>
                  <a:gd name="connsiteX12" fmla="*/ 5158258 w 9034223"/>
                  <a:gd name="connsiteY12" fmla="*/ 2889339 h 3963284"/>
                  <a:gd name="connsiteX13" fmla="*/ 5717816 w 9034223"/>
                  <a:gd name="connsiteY13" fmla="*/ 1961292 h 3963284"/>
                  <a:gd name="connsiteX14" fmla="*/ 6250079 w 9034223"/>
                  <a:gd name="connsiteY14" fmla="*/ 3244181 h 3963284"/>
                  <a:gd name="connsiteX15" fmla="*/ 6618569 w 9034223"/>
                  <a:gd name="connsiteY15" fmla="*/ 2302486 h 3963284"/>
                  <a:gd name="connsiteX16" fmla="*/ 7041649 w 9034223"/>
                  <a:gd name="connsiteY16" fmla="*/ 3421602 h 3963284"/>
                  <a:gd name="connsiteX17" fmla="*/ 7546616 w 9034223"/>
                  <a:gd name="connsiteY17" fmla="*/ 2561793 h 3963284"/>
                  <a:gd name="connsiteX18" fmla="*/ 8078879 w 9034223"/>
                  <a:gd name="connsiteY18" fmla="*/ 3817387 h 3963284"/>
                  <a:gd name="connsiteX19" fmla="*/ 8474664 w 9034223"/>
                  <a:gd name="connsiteY19" fmla="*/ 2984873 h 3963284"/>
                  <a:gd name="connsiteX20" fmla="*/ 8774915 w 9034223"/>
                  <a:gd name="connsiteY20" fmla="*/ 3953864 h 3963284"/>
                  <a:gd name="connsiteX21" fmla="*/ 9034223 w 9034223"/>
                  <a:gd name="connsiteY21" fmla="*/ 3503488 h 3963284"/>
                  <a:gd name="connsiteX0" fmla="*/ 0 w 9106218"/>
                  <a:gd name="connsiteY0" fmla="*/ 312828 h 3959419"/>
                  <a:gd name="connsiteX1" fmla="*/ 493885 w 9106218"/>
                  <a:gd name="connsiteY1" fmla="*/ 96276 h 3959419"/>
                  <a:gd name="connsiteX2" fmla="*/ 753787 w 9106218"/>
                  <a:gd name="connsiteY2" fmla="*/ 1152209 h 3959419"/>
                  <a:gd name="connsiteX3" fmla="*/ 1313346 w 9106218"/>
                  <a:gd name="connsiteY3" fmla="*/ 346991 h 3959419"/>
                  <a:gd name="connsiteX4" fmla="*/ 1640892 w 9106218"/>
                  <a:gd name="connsiteY4" fmla="*/ 1534346 h 3959419"/>
                  <a:gd name="connsiteX5" fmla="*/ 2227746 w 9106218"/>
                  <a:gd name="connsiteY5" fmla="*/ 688184 h 3959419"/>
                  <a:gd name="connsiteX6" fmla="*/ 2650826 w 9106218"/>
                  <a:gd name="connsiteY6" fmla="*/ 1889188 h 3959419"/>
                  <a:gd name="connsiteX7" fmla="*/ 3060259 w 9106218"/>
                  <a:gd name="connsiteY7" fmla="*/ 947492 h 3959419"/>
                  <a:gd name="connsiteX8" fmla="*/ 3578874 w 9106218"/>
                  <a:gd name="connsiteY8" fmla="*/ 2366859 h 3959419"/>
                  <a:gd name="connsiteX9" fmla="*/ 3974659 w 9106218"/>
                  <a:gd name="connsiteY9" fmla="*/ 1302334 h 3959419"/>
                  <a:gd name="connsiteX10" fmla="*/ 4384092 w 9106218"/>
                  <a:gd name="connsiteY10" fmla="*/ 2503337 h 3959419"/>
                  <a:gd name="connsiteX11" fmla="*/ 4834468 w 9106218"/>
                  <a:gd name="connsiteY11" fmla="*/ 1534346 h 3959419"/>
                  <a:gd name="connsiteX12" fmla="*/ 5230253 w 9106218"/>
                  <a:gd name="connsiteY12" fmla="*/ 2885474 h 3959419"/>
                  <a:gd name="connsiteX13" fmla="*/ 5789811 w 9106218"/>
                  <a:gd name="connsiteY13" fmla="*/ 1957427 h 3959419"/>
                  <a:gd name="connsiteX14" fmla="*/ 6322074 w 9106218"/>
                  <a:gd name="connsiteY14" fmla="*/ 3240316 h 3959419"/>
                  <a:gd name="connsiteX15" fmla="*/ 6690564 w 9106218"/>
                  <a:gd name="connsiteY15" fmla="*/ 2298621 h 3959419"/>
                  <a:gd name="connsiteX16" fmla="*/ 7113644 w 9106218"/>
                  <a:gd name="connsiteY16" fmla="*/ 3417737 h 3959419"/>
                  <a:gd name="connsiteX17" fmla="*/ 7618611 w 9106218"/>
                  <a:gd name="connsiteY17" fmla="*/ 2557928 h 3959419"/>
                  <a:gd name="connsiteX18" fmla="*/ 8150874 w 9106218"/>
                  <a:gd name="connsiteY18" fmla="*/ 3813522 h 3959419"/>
                  <a:gd name="connsiteX19" fmla="*/ 8546659 w 9106218"/>
                  <a:gd name="connsiteY19" fmla="*/ 2981008 h 3959419"/>
                  <a:gd name="connsiteX20" fmla="*/ 8846910 w 9106218"/>
                  <a:gd name="connsiteY20" fmla="*/ 3949999 h 3959419"/>
                  <a:gd name="connsiteX21" fmla="*/ 9106218 w 9106218"/>
                  <a:gd name="connsiteY21" fmla="*/ 3499623 h 3959419"/>
                  <a:gd name="connsiteX0" fmla="*/ 0 w 9106218"/>
                  <a:gd name="connsiteY0" fmla="*/ 291665 h 3938256"/>
                  <a:gd name="connsiteX1" fmla="*/ 493885 w 9106218"/>
                  <a:gd name="connsiteY1" fmla="*/ 75113 h 3938256"/>
                  <a:gd name="connsiteX2" fmla="*/ 753787 w 9106218"/>
                  <a:gd name="connsiteY2" fmla="*/ 1131046 h 3938256"/>
                  <a:gd name="connsiteX3" fmla="*/ 1313346 w 9106218"/>
                  <a:gd name="connsiteY3" fmla="*/ 325828 h 3938256"/>
                  <a:gd name="connsiteX4" fmla="*/ 1640892 w 9106218"/>
                  <a:gd name="connsiteY4" fmla="*/ 1513183 h 3938256"/>
                  <a:gd name="connsiteX5" fmla="*/ 2227746 w 9106218"/>
                  <a:gd name="connsiteY5" fmla="*/ 667021 h 3938256"/>
                  <a:gd name="connsiteX6" fmla="*/ 2650826 w 9106218"/>
                  <a:gd name="connsiteY6" fmla="*/ 1868025 h 3938256"/>
                  <a:gd name="connsiteX7" fmla="*/ 3060259 w 9106218"/>
                  <a:gd name="connsiteY7" fmla="*/ 926329 h 3938256"/>
                  <a:gd name="connsiteX8" fmla="*/ 3578874 w 9106218"/>
                  <a:gd name="connsiteY8" fmla="*/ 2345696 h 3938256"/>
                  <a:gd name="connsiteX9" fmla="*/ 3974659 w 9106218"/>
                  <a:gd name="connsiteY9" fmla="*/ 1281171 h 3938256"/>
                  <a:gd name="connsiteX10" fmla="*/ 4384092 w 9106218"/>
                  <a:gd name="connsiteY10" fmla="*/ 2482174 h 3938256"/>
                  <a:gd name="connsiteX11" fmla="*/ 4834468 w 9106218"/>
                  <a:gd name="connsiteY11" fmla="*/ 1513183 h 3938256"/>
                  <a:gd name="connsiteX12" fmla="*/ 5230253 w 9106218"/>
                  <a:gd name="connsiteY12" fmla="*/ 2864311 h 3938256"/>
                  <a:gd name="connsiteX13" fmla="*/ 5789811 w 9106218"/>
                  <a:gd name="connsiteY13" fmla="*/ 1936264 h 3938256"/>
                  <a:gd name="connsiteX14" fmla="*/ 6322074 w 9106218"/>
                  <a:gd name="connsiteY14" fmla="*/ 3219153 h 3938256"/>
                  <a:gd name="connsiteX15" fmla="*/ 6690564 w 9106218"/>
                  <a:gd name="connsiteY15" fmla="*/ 2277458 h 3938256"/>
                  <a:gd name="connsiteX16" fmla="*/ 7113644 w 9106218"/>
                  <a:gd name="connsiteY16" fmla="*/ 3396574 h 3938256"/>
                  <a:gd name="connsiteX17" fmla="*/ 7618611 w 9106218"/>
                  <a:gd name="connsiteY17" fmla="*/ 2536765 h 3938256"/>
                  <a:gd name="connsiteX18" fmla="*/ 8150874 w 9106218"/>
                  <a:gd name="connsiteY18" fmla="*/ 3792359 h 3938256"/>
                  <a:gd name="connsiteX19" fmla="*/ 8546659 w 9106218"/>
                  <a:gd name="connsiteY19" fmla="*/ 2959845 h 3938256"/>
                  <a:gd name="connsiteX20" fmla="*/ 8846910 w 9106218"/>
                  <a:gd name="connsiteY20" fmla="*/ 3928836 h 3938256"/>
                  <a:gd name="connsiteX21" fmla="*/ 9106218 w 9106218"/>
                  <a:gd name="connsiteY21" fmla="*/ 3478460 h 3938256"/>
                  <a:gd name="connsiteX0" fmla="*/ 0 w 9052223"/>
                  <a:gd name="connsiteY0" fmla="*/ 291665 h 3938256"/>
                  <a:gd name="connsiteX1" fmla="*/ 439890 w 9052223"/>
                  <a:gd name="connsiteY1" fmla="*/ 75113 h 3938256"/>
                  <a:gd name="connsiteX2" fmla="*/ 699792 w 9052223"/>
                  <a:gd name="connsiteY2" fmla="*/ 1131046 h 3938256"/>
                  <a:gd name="connsiteX3" fmla="*/ 1259351 w 9052223"/>
                  <a:gd name="connsiteY3" fmla="*/ 325828 h 3938256"/>
                  <a:gd name="connsiteX4" fmla="*/ 1586897 w 9052223"/>
                  <a:gd name="connsiteY4" fmla="*/ 1513183 h 3938256"/>
                  <a:gd name="connsiteX5" fmla="*/ 2173751 w 9052223"/>
                  <a:gd name="connsiteY5" fmla="*/ 667021 h 3938256"/>
                  <a:gd name="connsiteX6" fmla="*/ 2596831 w 9052223"/>
                  <a:gd name="connsiteY6" fmla="*/ 1868025 h 3938256"/>
                  <a:gd name="connsiteX7" fmla="*/ 3006264 w 9052223"/>
                  <a:gd name="connsiteY7" fmla="*/ 926329 h 3938256"/>
                  <a:gd name="connsiteX8" fmla="*/ 3524879 w 9052223"/>
                  <a:gd name="connsiteY8" fmla="*/ 2345696 h 3938256"/>
                  <a:gd name="connsiteX9" fmla="*/ 3920664 w 9052223"/>
                  <a:gd name="connsiteY9" fmla="*/ 1281171 h 3938256"/>
                  <a:gd name="connsiteX10" fmla="*/ 4330097 w 9052223"/>
                  <a:gd name="connsiteY10" fmla="*/ 2482174 h 3938256"/>
                  <a:gd name="connsiteX11" fmla="*/ 4780473 w 9052223"/>
                  <a:gd name="connsiteY11" fmla="*/ 1513183 h 3938256"/>
                  <a:gd name="connsiteX12" fmla="*/ 5176258 w 9052223"/>
                  <a:gd name="connsiteY12" fmla="*/ 2864311 h 3938256"/>
                  <a:gd name="connsiteX13" fmla="*/ 5735816 w 9052223"/>
                  <a:gd name="connsiteY13" fmla="*/ 1936264 h 3938256"/>
                  <a:gd name="connsiteX14" fmla="*/ 6268079 w 9052223"/>
                  <a:gd name="connsiteY14" fmla="*/ 3219153 h 3938256"/>
                  <a:gd name="connsiteX15" fmla="*/ 6636569 w 9052223"/>
                  <a:gd name="connsiteY15" fmla="*/ 2277458 h 3938256"/>
                  <a:gd name="connsiteX16" fmla="*/ 7059649 w 9052223"/>
                  <a:gd name="connsiteY16" fmla="*/ 3396574 h 3938256"/>
                  <a:gd name="connsiteX17" fmla="*/ 7564616 w 9052223"/>
                  <a:gd name="connsiteY17" fmla="*/ 2536765 h 3938256"/>
                  <a:gd name="connsiteX18" fmla="*/ 8096879 w 9052223"/>
                  <a:gd name="connsiteY18" fmla="*/ 3792359 h 3938256"/>
                  <a:gd name="connsiteX19" fmla="*/ 8492664 w 9052223"/>
                  <a:gd name="connsiteY19" fmla="*/ 2959845 h 3938256"/>
                  <a:gd name="connsiteX20" fmla="*/ 8792915 w 9052223"/>
                  <a:gd name="connsiteY20" fmla="*/ 3928836 h 3938256"/>
                  <a:gd name="connsiteX21" fmla="*/ 9052223 w 9052223"/>
                  <a:gd name="connsiteY21" fmla="*/ 3478460 h 3938256"/>
                  <a:gd name="connsiteX0" fmla="*/ 0 w 9052223"/>
                  <a:gd name="connsiteY0" fmla="*/ 286070 h 3941429"/>
                  <a:gd name="connsiteX1" fmla="*/ 439890 w 9052223"/>
                  <a:gd name="connsiteY1" fmla="*/ 78286 h 3941429"/>
                  <a:gd name="connsiteX2" fmla="*/ 699792 w 9052223"/>
                  <a:gd name="connsiteY2" fmla="*/ 1134219 h 3941429"/>
                  <a:gd name="connsiteX3" fmla="*/ 1259351 w 9052223"/>
                  <a:gd name="connsiteY3" fmla="*/ 329001 h 3941429"/>
                  <a:gd name="connsiteX4" fmla="*/ 1586897 w 9052223"/>
                  <a:gd name="connsiteY4" fmla="*/ 1516356 h 3941429"/>
                  <a:gd name="connsiteX5" fmla="*/ 2173751 w 9052223"/>
                  <a:gd name="connsiteY5" fmla="*/ 670194 h 3941429"/>
                  <a:gd name="connsiteX6" fmla="*/ 2596831 w 9052223"/>
                  <a:gd name="connsiteY6" fmla="*/ 1871198 h 3941429"/>
                  <a:gd name="connsiteX7" fmla="*/ 3006264 w 9052223"/>
                  <a:gd name="connsiteY7" fmla="*/ 929502 h 3941429"/>
                  <a:gd name="connsiteX8" fmla="*/ 3524879 w 9052223"/>
                  <a:gd name="connsiteY8" fmla="*/ 2348869 h 3941429"/>
                  <a:gd name="connsiteX9" fmla="*/ 3920664 w 9052223"/>
                  <a:gd name="connsiteY9" fmla="*/ 1284344 h 3941429"/>
                  <a:gd name="connsiteX10" fmla="*/ 4330097 w 9052223"/>
                  <a:gd name="connsiteY10" fmla="*/ 2485347 h 3941429"/>
                  <a:gd name="connsiteX11" fmla="*/ 4780473 w 9052223"/>
                  <a:gd name="connsiteY11" fmla="*/ 1516356 h 3941429"/>
                  <a:gd name="connsiteX12" fmla="*/ 5176258 w 9052223"/>
                  <a:gd name="connsiteY12" fmla="*/ 2867484 h 3941429"/>
                  <a:gd name="connsiteX13" fmla="*/ 5735816 w 9052223"/>
                  <a:gd name="connsiteY13" fmla="*/ 1939437 h 3941429"/>
                  <a:gd name="connsiteX14" fmla="*/ 6268079 w 9052223"/>
                  <a:gd name="connsiteY14" fmla="*/ 3222326 h 3941429"/>
                  <a:gd name="connsiteX15" fmla="*/ 6636569 w 9052223"/>
                  <a:gd name="connsiteY15" fmla="*/ 2280631 h 3941429"/>
                  <a:gd name="connsiteX16" fmla="*/ 7059649 w 9052223"/>
                  <a:gd name="connsiteY16" fmla="*/ 3399747 h 3941429"/>
                  <a:gd name="connsiteX17" fmla="*/ 7564616 w 9052223"/>
                  <a:gd name="connsiteY17" fmla="*/ 2539938 h 3941429"/>
                  <a:gd name="connsiteX18" fmla="*/ 8096879 w 9052223"/>
                  <a:gd name="connsiteY18" fmla="*/ 3795532 h 3941429"/>
                  <a:gd name="connsiteX19" fmla="*/ 8492664 w 9052223"/>
                  <a:gd name="connsiteY19" fmla="*/ 2963018 h 3941429"/>
                  <a:gd name="connsiteX20" fmla="*/ 8792915 w 9052223"/>
                  <a:gd name="connsiteY20" fmla="*/ 3932009 h 3941429"/>
                  <a:gd name="connsiteX21" fmla="*/ 9052223 w 9052223"/>
                  <a:gd name="connsiteY21" fmla="*/ 3481633 h 394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9052223" h="3941429">
                    <a:moveTo>
                      <a:pt x="0" y="286070"/>
                    </a:moveTo>
                    <a:cubicBezTo>
                      <a:pt x="284620" y="-23986"/>
                      <a:pt x="323258" y="-63072"/>
                      <a:pt x="439890" y="78286"/>
                    </a:cubicBezTo>
                    <a:cubicBezTo>
                      <a:pt x="556522" y="219644"/>
                      <a:pt x="563215" y="1092433"/>
                      <a:pt x="699792" y="1134219"/>
                    </a:cubicBezTo>
                    <a:cubicBezTo>
                      <a:pt x="836369" y="1176005"/>
                      <a:pt x="1111500" y="265312"/>
                      <a:pt x="1259351" y="329001"/>
                    </a:cubicBezTo>
                    <a:cubicBezTo>
                      <a:pt x="1407202" y="392691"/>
                      <a:pt x="1434497" y="1459491"/>
                      <a:pt x="1586897" y="1516356"/>
                    </a:cubicBezTo>
                    <a:cubicBezTo>
                      <a:pt x="1739297" y="1573221"/>
                      <a:pt x="2005429" y="611054"/>
                      <a:pt x="2173751" y="670194"/>
                    </a:cubicBezTo>
                    <a:cubicBezTo>
                      <a:pt x="2342073" y="729334"/>
                      <a:pt x="2458079" y="1827980"/>
                      <a:pt x="2596831" y="1871198"/>
                    </a:cubicBezTo>
                    <a:cubicBezTo>
                      <a:pt x="2735583" y="1914416"/>
                      <a:pt x="2851589" y="849890"/>
                      <a:pt x="3006264" y="929502"/>
                    </a:cubicBezTo>
                    <a:cubicBezTo>
                      <a:pt x="3160939" y="1009114"/>
                      <a:pt x="3372479" y="2289729"/>
                      <a:pt x="3524879" y="2348869"/>
                    </a:cubicBezTo>
                    <a:cubicBezTo>
                      <a:pt x="3677279" y="2408009"/>
                      <a:pt x="3786461" y="1261598"/>
                      <a:pt x="3920664" y="1284344"/>
                    </a:cubicBezTo>
                    <a:cubicBezTo>
                      <a:pt x="4054867" y="1307090"/>
                      <a:pt x="4186796" y="2446678"/>
                      <a:pt x="4330097" y="2485347"/>
                    </a:cubicBezTo>
                    <a:cubicBezTo>
                      <a:pt x="4473398" y="2524016"/>
                      <a:pt x="4639446" y="1452667"/>
                      <a:pt x="4780473" y="1516356"/>
                    </a:cubicBezTo>
                    <a:cubicBezTo>
                      <a:pt x="4921500" y="1580046"/>
                      <a:pt x="5017034" y="2796971"/>
                      <a:pt x="5176258" y="2867484"/>
                    </a:cubicBezTo>
                    <a:cubicBezTo>
                      <a:pt x="5335482" y="2937998"/>
                      <a:pt x="5553846" y="1880297"/>
                      <a:pt x="5735816" y="1939437"/>
                    </a:cubicBezTo>
                    <a:cubicBezTo>
                      <a:pt x="5917786" y="1998577"/>
                      <a:pt x="6117954" y="3165460"/>
                      <a:pt x="6268079" y="3222326"/>
                    </a:cubicBezTo>
                    <a:cubicBezTo>
                      <a:pt x="6418204" y="3279192"/>
                      <a:pt x="6504641" y="2251061"/>
                      <a:pt x="6636569" y="2280631"/>
                    </a:cubicBezTo>
                    <a:cubicBezTo>
                      <a:pt x="6768497" y="2310201"/>
                      <a:pt x="6904975" y="3356529"/>
                      <a:pt x="7059649" y="3399747"/>
                    </a:cubicBezTo>
                    <a:cubicBezTo>
                      <a:pt x="7214323" y="3442965"/>
                      <a:pt x="7391744" y="2473974"/>
                      <a:pt x="7564616" y="2539938"/>
                    </a:cubicBezTo>
                    <a:cubicBezTo>
                      <a:pt x="7737488" y="2605902"/>
                      <a:pt x="7942204" y="3725019"/>
                      <a:pt x="8096879" y="3795532"/>
                    </a:cubicBezTo>
                    <a:cubicBezTo>
                      <a:pt x="8251554" y="3866045"/>
                      <a:pt x="8376658" y="2940272"/>
                      <a:pt x="8492664" y="2963018"/>
                    </a:cubicBezTo>
                    <a:cubicBezTo>
                      <a:pt x="8608670" y="2985764"/>
                      <a:pt x="8699655" y="3845573"/>
                      <a:pt x="8792915" y="3932009"/>
                    </a:cubicBezTo>
                    <a:cubicBezTo>
                      <a:pt x="8886175" y="4018445"/>
                      <a:pt x="9052223" y="3481633"/>
                      <a:pt x="9052223" y="3481633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10" name="Přímá spojnice 9"/>
            <p:cNvCxnSpPr/>
            <p:nvPr/>
          </p:nvCxnSpPr>
          <p:spPr>
            <a:xfrm flipH="1" flipV="1">
              <a:off x="1621668" y="7504673"/>
              <a:ext cx="124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 flipV="1">
              <a:off x="1633190" y="309396"/>
              <a:ext cx="0" cy="720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 pole 2"/>
            <p:cNvSpPr/>
            <p:nvPr/>
          </p:nvSpPr>
          <p:spPr>
            <a:xfrm>
              <a:off x="2085481" y="2542803"/>
              <a:ext cx="2498774" cy="1895685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800" b="1" dirty="0">
                  <a:ea typeface="Calibri"/>
                  <a:cs typeface="Times New Roman"/>
                </a:rPr>
                <a:t>Expirium</a:t>
              </a:r>
              <a:br>
                <a:rPr lang="cs-CZ" sz="1800" b="1" dirty="0">
                  <a:ea typeface="Calibri"/>
                  <a:cs typeface="Times New Roman"/>
                </a:rPr>
              </a:br>
              <a:r>
                <a:rPr lang="cs-CZ" sz="1600" dirty="0">
                  <a:ea typeface="Calibri"/>
                  <a:cs typeface="Times New Roman"/>
                </a:rPr>
                <a:t>(</a:t>
              </a:r>
              <a:r>
                <a:rPr lang="en-US" sz="1600" dirty="0">
                  <a:ea typeface="Calibri"/>
                  <a:cs typeface="Times New Roman"/>
                </a:rPr>
                <a:t>the respirometer reservoir is </a:t>
              </a:r>
              <a:r>
                <a:rPr lang="cs-CZ" sz="1600" dirty="0" err="1">
                  <a:ea typeface="Calibri"/>
                  <a:cs typeface="Times New Roman"/>
                </a:rPr>
                <a:t>increasing</a:t>
              </a:r>
              <a:r>
                <a:rPr lang="cs-CZ" sz="1600" dirty="0">
                  <a:ea typeface="Calibri"/>
                  <a:cs typeface="Times New Roman"/>
                </a:rPr>
                <a:t>)</a:t>
              </a:r>
              <a:endParaRPr lang="cs-CZ" sz="18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Textové pole 2"/>
            <p:cNvSpPr/>
            <p:nvPr/>
          </p:nvSpPr>
          <p:spPr>
            <a:xfrm>
              <a:off x="4176564" y="432390"/>
              <a:ext cx="3225646" cy="2130735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800" b="1" dirty="0">
                  <a:ea typeface="Calibri"/>
                  <a:cs typeface="Times New Roman"/>
                </a:rPr>
                <a:t>inspirium</a:t>
              </a:r>
              <a:r>
                <a:rPr lang="cs-CZ" sz="1800" dirty="0">
                  <a:ea typeface="Calibri"/>
                  <a:cs typeface="Times New Roman"/>
                </a:rPr>
                <a:t>  </a:t>
              </a:r>
              <a:br>
                <a:rPr lang="cs-CZ" sz="1800" dirty="0">
                  <a:ea typeface="Calibri"/>
                  <a:cs typeface="Times New Roman"/>
                </a:rPr>
              </a:br>
              <a:r>
                <a:rPr lang="cs-CZ" sz="1600" dirty="0">
                  <a:ea typeface="Calibri"/>
                  <a:cs typeface="Times New Roman"/>
                </a:rPr>
                <a:t>(</a:t>
              </a:r>
              <a:r>
                <a:rPr lang="en-US" sz="1600" dirty="0">
                  <a:ea typeface="Calibri"/>
                  <a:cs typeface="Times New Roman"/>
                </a:rPr>
                <a:t>the respirometer reservoir is </a:t>
              </a:r>
              <a:r>
                <a:rPr lang="cs-CZ" sz="1600" dirty="0" err="1">
                  <a:ea typeface="Calibri"/>
                  <a:cs typeface="Times New Roman"/>
                </a:rPr>
                <a:t>decreasing</a:t>
              </a:r>
              <a:r>
                <a:rPr lang="cs-CZ" sz="1600" dirty="0">
                  <a:ea typeface="Calibri"/>
                  <a:cs typeface="Times New Roman"/>
                </a:rPr>
                <a:t>)</a:t>
              </a:r>
              <a:endParaRPr lang="cs-CZ" sz="18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endParaRPr lang="cs-CZ" sz="2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Textové pole 2"/>
            <p:cNvSpPr/>
            <p:nvPr/>
          </p:nvSpPr>
          <p:spPr>
            <a:xfrm>
              <a:off x="7392421" y="1205649"/>
              <a:ext cx="2079956" cy="123881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Total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O2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consumed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during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resting</a:t>
              </a:r>
              <a:endParaRPr lang="cs-CZ" sz="1600" dirty="0">
                <a:solidFill>
                  <a:srgbClr val="0000DC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16" name="Přímá spojnice 15"/>
            <p:cNvCxnSpPr/>
            <p:nvPr/>
          </p:nvCxnSpPr>
          <p:spPr>
            <a:xfrm flipH="1" flipV="1">
              <a:off x="1621668" y="1005465"/>
              <a:ext cx="12492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H="1" flipV="1">
              <a:off x="9705142" y="3453748"/>
              <a:ext cx="4536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 flipV="1">
              <a:off x="9353102" y="304673"/>
              <a:ext cx="0" cy="720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 pole 2"/>
            <p:cNvSpPr/>
            <p:nvPr/>
          </p:nvSpPr>
          <p:spPr>
            <a:xfrm>
              <a:off x="1775829" y="6829045"/>
              <a:ext cx="6122057" cy="813544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during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</a:t>
              </a: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lying</a:t>
              </a:r>
              <a:endParaRPr lang="cs-CZ" sz="4000" dirty="0">
                <a:solidFill>
                  <a:srgbClr val="0000FF"/>
                </a:solidFill>
                <a:ea typeface="Calibri"/>
                <a:cs typeface="Times New Roman"/>
              </a:endParaRPr>
            </a:p>
          </p:txBody>
        </p:sp>
        <p:sp>
          <p:nvSpPr>
            <p:cNvPr id="20" name="Textové pole 2"/>
            <p:cNvSpPr/>
            <p:nvPr/>
          </p:nvSpPr>
          <p:spPr>
            <a:xfrm>
              <a:off x="9412632" y="6829045"/>
              <a:ext cx="4605932" cy="813544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after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</a:t>
              </a: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excercise</a:t>
              </a:r>
              <a:endParaRPr lang="cs-CZ" sz="4000" dirty="0">
                <a:solidFill>
                  <a:srgbClr val="0000FF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21" name="Přímá spojnice se šipkou 20"/>
            <p:cNvCxnSpPr/>
            <p:nvPr/>
          </p:nvCxnSpPr>
          <p:spPr>
            <a:xfrm>
              <a:off x="9194031" y="1010432"/>
              <a:ext cx="0" cy="2649427"/>
            </a:xfrm>
            <a:prstGeom prst="straightConnector1">
              <a:avLst/>
            </a:prstGeom>
            <a:ln w="28575">
              <a:solidFill>
                <a:srgbClr val="0000DC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 pole 2"/>
            <p:cNvSpPr/>
            <p:nvPr/>
          </p:nvSpPr>
          <p:spPr>
            <a:xfrm>
              <a:off x="12673508" y="7509396"/>
              <a:ext cx="1424417" cy="620457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000" dirty="0">
                  <a:ea typeface="Calibri"/>
                  <a:cs typeface="Times New Roman"/>
                </a:rPr>
                <a:t>čas</a:t>
              </a:r>
              <a:r>
                <a:rPr lang="cs-CZ" sz="2000" dirty="0">
                  <a:effectLst/>
                  <a:ea typeface="Calibri"/>
                  <a:cs typeface="Times New Roman"/>
                </a:rPr>
                <a:t> (s)</a:t>
              </a:r>
              <a:endParaRPr lang="cs-CZ" sz="3600" dirty="0">
                <a:ea typeface="Calibri"/>
                <a:cs typeface="Times New Roman"/>
              </a:endParaRPr>
            </a:p>
          </p:txBody>
        </p:sp>
        <p:sp>
          <p:nvSpPr>
            <p:cNvPr id="23" name="Textové pole 2"/>
            <p:cNvSpPr/>
            <p:nvPr/>
          </p:nvSpPr>
          <p:spPr>
            <a:xfrm rot="16200000">
              <a:off x="284140" y="1227062"/>
              <a:ext cx="2087208" cy="544277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000" dirty="0" err="1">
                  <a:effectLst/>
                  <a:ea typeface="Calibri"/>
                  <a:cs typeface="Times New Roman"/>
                </a:rPr>
                <a:t>volume</a:t>
              </a:r>
              <a:r>
                <a:rPr lang="cs-CZ" sz="2000" dirty="0">
                  <a:effectLst/>
                  <a:ea typeface="Calibri"/>
                  <a:cs typeface="Times New Roman"/>
                </a:rPr>
                <a:t> (l)</a:t>
              </a:r>
              <a:endParaRPr lang="cs-CZ" sz="3600" dirty="0">
                <a:ea typeface="Calibri"/>
                <a:cs typeface="Times New Roman"/>
              </a:endParaRPr>
            </a:p>
          </p:txBody>
        </p:sp>
        <p:sp>
          <p:nvSpPr>
            <p:cNvPr id="24" name="Textové pole 2"/>
            <p:cNvSpPr/>
            <p:nvPr/>
          </p:nvSpPr>
          <p:spPr>
            <a:xfrm>
              <a:off x="11709183" y="3642310"/>
              <a:ext cx="2684072" cy="123881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 dirty="0">
                  <a:solidFill>
                    <a:srgbClr val="0000DC"/>
                  </a:solidFill>
                  <a:ea typeface="Calibri"/>
                  <a:cs typeface="Times New Roman"/>
                </a:rPr>
                <a:t>total amount of oxygen consumed after the activity</a:t>
              </a:r>
              <a:endParaRPr lang="cs-CZ" sz="1600" dirty="0">
                <a:solidFill>
                  <a:srgbClr val="0000DC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25" name="Přímá spojnice se šipkou 24"/>
            <p:cNvCxnSpPr/>
            <p:nvPr/>
          </p:nvCxnSpPr>
          <p:spPr>
            <a:xfrm>
              <a:off x="13929984" y="3500723"/>
              <a:ext cx="0" cy="3384000"/>
            </a:xfrm>
            <a:prstGeom prst="straightConnector1">
              <a:avLst/>
            </a:prstGeom>
            <a:ln w="28575">
              <a:solidFill>
                <a:srgbClr val="0000DC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 pole 2"/>
            <p:cNvSpPr/>
            <p:nvPr/>
          </p:nvSpPr>
          <p:spPr>
            <a:xfrm>
              <a:off x="4097229" y="3528468"/>
              <a:ext cx="5096803" cy="1468219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cs-CZ" sz="1800" dirty="0" err="1">
                  <a:ea typeface="Calibri"/>
                  <a:cs typeface="Times New Roman"/>
                </a:rPr>
                <a:t>Slope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of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the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volume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decrease</a:t>
              </a:r>
              <a:r>
                <a:rPr lang="cs-CZ" sz="1800" dirty="0">
                  <a:ea typeface="Calibri"/>
                  <a:cs typeface="Times New Roman"/>
                </a:rPr>
                <a:t> in </a:t>
              </a:r>
              <a:r>
                <a:rPr lang="cs-CZ" sz="1800" dirty="0" err="1">
                  <a:ea typeface="Calibri"/>
                  <a:cs typeface="Times New Roman"/>
                </a:rPr>
                <a:t>spirometer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2000" b="1" dirty="0" err="1">
                  <a:solidFill>
                    <a:srgbClr val="FF0000"/>
                  </a:solidFill>
                  <a:ea typeface="Calibri"/>
                  <a:cs typeface="Times New Roman"/>
                </a:rPr>
                <a:t>v</a:t>
              </a:r>
              <a:r>
                <a:rPr lang="cs-CZ" sz="2000" b="1" baseline="-25000" dirty="0" err="1">
                  <a:solidFill>
                    <a:srgbClr val="FF0000"/>
                  </a:solidFill>
                  <a:ea typeface="Calibri"/>
                  <a:cs typeface="Times New Roman"/>
                </a:rPr>
                <a:t>n</a:t>
              </a:r>
              <a:r>
                <a:rPr lang="cs-CZ" sz="2000" b="1" baseline="-25000" dirty="0">
                  <a:solidFill>
                    <a:srgbClr val="FF0000"/>
                  </a:solidFill>
                  <a:ea typeface="Calibri"/>
                  <a:cs typeface="Times New Roman"/>
                </a:rPr>
                <a:t> </a:t>
              </a:r>
              <a:r>
                <a:rPr lang="cs-CZ" sz="2000" b="1" dirty="0">
                  <a:solidFill>
                    <a:srgbClr val="FF0000"/>
                  </a:solidFill>
                  <a:ea typeface="Calibri"/>
                  <a:cs typeface="Times New Roman"/>
                </a:rPr>
                <a:t>(l/s)</a:t>
              </a:r>
              <a:br>
                <a:rPr lang="cs-CZ" sz="2000" dirty="0">
                  <a:ea typeface="Calibri"/>
                  <a:cs typeface="Times New Roman"/>
                </a:rPr>
              </a:br>
              <a:r>
                <a:rPr lang="cs-CZ" sz="2000" dirty="0">
                  <a:effectLst/>
                  <a:ea typeface="Calibri"/>
                  <a:cs typeface="Times New Roman"/>
                </a:rPr>
                <a:t>= </a:t>
              </a:r>
              <a:r>
                <a:rPr lang="cs-CZ" sz="2000" b="1" dirty="0" err="1">
                  <a:ea typeface="Calibri"/>
                  <a:cs typeface="Times New Roman"/>
                </a:rPr>
                <a:t>consumtion</a:t>
              </a:r>
              <a:r>
                <a:rPr lang="cs-CZ" sz="2000" b="1" dirty="0">
                  <a:ea typeface="Calibri"/>
                  <a:cs typeface="Times New Roman"/>
                </a:rPr>
                <a:t> </a:t>
              </a:r>
              <a:r>
                <a:rPr lang="cs-CZ" sz="2000" b="1" dirty="0" err="1">
                  <a:ea typeface="Calibri"/>
                  <a:cs typeface="Times New Roman"/>
                </a:rPr>
                <a:t>of</a:t>
              </a:r>
              <a:r>
                <a:rPr lang="cs-CZ" sz="2000" b="1" dirty="0">
                  <a:ea typeface="Calibri"/>
                  <a:cs typeface="Times New Roman"/>
                </a:rPr>
                <a:t> O2 per </a:t>
              </a:r>
              <a:r>
                <a:rPr lang="cs-CZ" sz="2000" b="1" dirty="0" err="1">
                  <a:ea typeface="Calibri"/>
                  <a:cs typeface="Times New Roman"/>
                </a:rPr>
                <a:t>time</a:t>
              </a:r>
              <a:endParaRPr lang="cs-CZ" sz="2000" b="1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7" name="Přímá spojnice 26"/>
            <p:cNvCxnSpPr/>
            <p:nvPr/>
          </p:nvCxnSpPr>
          <p:spPr>
            <a:xfrm flipV="1">
              <a:off x="5613868" y="2590103"/>
              <a:ext cx="275122" cy="98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>
              <a:endCxn id="33" idx="3"/>
            </p:cNvCxnSpPr>
            <p:nvPr/>
          </p:nvCxnSpPr>
          <p:spPr>
            <a:xfrm flipV="1">
              <a:off x="2567677" y="1376850"/>
              <a:ext cx="467254" cy="11974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>
              <a:cxnSpLocks/>
              <a:stCxn id="33" idx="6"/>
            </p:cNvCxnSpPr>
            <p:nvPr/>
          </p:nvCxnSpPr>
          <p:spPr>
            <a:xfrm flipV="1">
              <a:off x="4127231" y="1190141"/>
              <a:ext cx="49332" cy="11974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ové pole 2"/>
          <p:cNvSpPr/>
          <p:nvPr/>
        </p:nvSpPr>
        <p:spPr>
          <a:xfrm>
            <a:off x="6891262" y="1054261"/>
            <a:ext cx="4687594" cy="83099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1600" dirty="0">
                <a:effectLst/>
                <a:ea typeface="Calibri"/>
                <a:cs typeface="Times New Roman"/>
              </a:rPr>
              <a:t>oxygen from the spirometer is metabolized, CO2 is captured by soda lime → O2 consumption is measured as the loss of O2 in the spirometer</a:t>
            </a:r>
            <a:endParaRPr lang="cs-CZ" sz="16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050242" cy="451576"/>
          </a:xfrm>
        </p:spPr>
        <p:txBody>
          <a:bodyPr/>
          <a:lstStyle/>
          <a:p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Actual energy expenditure</a:t>
            </a:r>
            <a:r>
              <a:rPr lang="cs-CZ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dirty="0"/>
              <a:t>(AEE)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Expenditure measured under current conditions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In </a:t>
            </a:r>
            <a:r>
              <a:rPr lang="cs-CZ" dirty="0" err="1"/>
              <a:t>practicals</a:t>
            </a:r>
            <a:r>
              <a:rPr lang="cs-CZ" dirty="0"/>
              <a:t>: AEE</a:t>
            </a:r>
          </a:p>
          <a:p>
            <a:pPr lvl="1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lying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standing</a:t>
            </a:r>
            <a:r>
              <a:rPr lang="cs-CZ" dirty="0"/>
              <a:t> 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workload</a:t>
            </a:r>
            <a:r>
              <a:rPr lang="cs-CZ" dirty="0"/>
              <a:t> – </a:t>
            </a:r>
            <a:r>
              <a:rPr lang="en-US" dirty="0"/>
              <a:t>walk on the steps for 5 min</a:t>
            </a:r>
            <a:endParaRPr lang="cs-CZ" sz="1600" baseline="-250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Determine</a:t>
            </a:r>
            <a:r>
              <a:rPr lang="cs-CZ" sz="2400" dirty="0"/>
              <a:t> </a:t>
            </a:r>
          </a:p>
          <a:p>
            <a:pPr lvl="1"/>
            <a:r>
              <a:rPr lang="cs-CZ" dirty="0" err="1"/>
              <a:t>v</a:t>
            </a:r>
            <a:r>
              <a:rPr lang="cs-CZ" baseline="-25000" dirty="0" err="1"/>
              <a:t>n</a:t>
            </a:r>
            <a:r>
              <a:rPr lang="cs-CZ" dirty="0"/>
              <a:t> – </a:t>
            </a:r>
            <a:r>
              <a:rPr lang="cs-CZ" dirty="0" err="1"/>
              <a:t>consumption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O2 (l/s)</a:t>
            </a:r>
          </a:p>
          <a:p>
            <a:pPr lvl="1"/>
            <a:r>
              <a:rPr lang="cs-CZ" dirty="0" err="1"/>
              <a:t>v</a:t>
            </a:r>
            <a:r>
              <a:rPr lang="cs-CZ" baseline="-25000" dirty="0" err="1"/>
              <a:t>r</a:t>
            </a:r>
            <a:r>
              <a:rPr lang="cs-CZ" dirty="0"/>
              <a:t> –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corrected</a:t>
            </a:r>
            <a:r>
              <a:rPr lang="cs-CZ" dirty="0"/>
              <a:t> to 0°C a 101,325 </a:t>
            </a:r>
            <a:r>
              <a:rPr lang="cs-CZ" dirty="0" err="1"/>
              <a:t>kP</a:t>
            </a:r>
            <a:r>
              <a:rPr lang="cs-CZ" dirty="0"/>
              <a:t> (l/s)</a:t>
            </a:r>
          </a:p>
          <a:p>
            <a:pPr lvl="2"/>
            <a:r>
              <a:rPr lang="cs-CZ" sz="1300" dirty="0"/>
              <a:t>t: </a:t>
            </a:r>
            <a:r>
              <a:rPr lang="cs-CZ" sz="1300" dirty="0" err="1"/>
              <a:t>Temperature</a:t>
            </a:r>
            <a:r>
              <a:rPr lang="cs-CZ" sz="1300" dirty="0"/>
              <a:t> °C, B: </a:t>
            </a:r>
            <a:r>
              <a:rPr lang="cs-CZ" sz="1300" dirty="0" err="1"/>
              <a:t>barometric</a:t>
            </a:r>
            <a:r>
              <a:rPr lang="cs-CZ" sz="1300" dirty="0"/>
              <a:t> </a:t>
            </a:r>
            <a:r>
              <a:rPr lang="cs-CZ" sz="1300" dirty="0" err="1"/>
              <a:t>pressure</a:t>
            </a:r>
            <a:r>
              <a:rPr lang="cs-CZ" sz="1300" dirty="0"/>
              <a:t> </a:t>
            </a:r>
            <a:r>
              <a:rPr lang="cs-CZ" sz="1300" dirty="0" err="1"/>
              <a:t>kPa</a:t>
            </a:r>
            <a:r>
              <a:rPr lang="cs-CZ" sz="1300" dirty="0"/>
              <a:t> (1 </a:t>
            </a:r>
            <a:r>
              <a:rPr lang="cs-CZ" sz="1300" dirty="0" err="1"/>
              <a:t>mmHg</a:t>
            </a:r>
            <a:r>
              <a:rPr lang="cs-CZ" sz="1300" dirty="0"/>
              <a:t> = 0,133 </a:t>
            </a:r>
            <a:r>
              <a:rPr lang="cs-CZ" sz="1300" dirty="0" err="1"/>
              <a:t>kPa</a:t>
            </a:r>
            <a:r>
              <a:rPr lang="cs-CZ" sz="1300" dirty="0"/>
              <a:t>), </a:t>
            </a:r>
            <a:r>
              <a:rPr lang="cs-CZ" sz="1300" dirty="0" err="1"/>
              <a:t>pressure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water</a:t>
            </a:r>
            <a:r>
              <a:rPr lang="cs-CZ" sz="1300" dirty="0"/>
              <a:t> </a:t>
            </a:r>
            <a:r>
              <a:rPr lang="cs-CZ" sz="1300" dirty="0" err="1"/>
              <a:t>vapour</a:t>
            </a:r>
            <a:r>
              <a:rPr lang="cs-CZ" sz="1300" dirty="0"/>
              <a:t> v </a:t>
            </a:r>
            <a:r>
              <a:rPr lang="cs-CZ" sz="1300" dirty="0" err="1"/>
              <a:t>kPa</a:t>
            </a:r>
            <a:r>
              <a:rPr lang="cs-CZ" sz="1300" dirty="0"/>
              <a:t> (in </a:t>
            </a:r>
            <a:r>
              <a:rPr lang="cs-CZ" sz="1300" dirty="0" err="1"/>
              <a:t>the</a:t>
            </a:r>
            <a:r>
              <a:rPr lang="cs-CZ" sz="1300" dirty="0"/>
              <a:t> table)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Calculate</a:t>
            </a:r>
            <a:r>
              <a:rPr lang="cs-CZ" sz="2400" dirty="0"/>
              <a:t> AEE</a:t>
            </a:r>
            <a:r>
              <a:rPr lang="cs-CZ" sz="1800" dirty="0"/>
              <a:t> (</a:t>
            </a:r>
            <a:r>
              <a:rPr lang="cs-CZ" sz="1800" dirty="0" err="1"/>
              <a:t>error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calculation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8%)</a:t>
            </a:r>
            <a:endParaRPr lang="cs-CZ" sz="2400" dirty="0"/>
          </a:p>
          <a:p>
            <a:pPr lvl="1"/>
            <a:r>
              <a:rPr lang="cs-CZ" sz="1800" dirty="0"/>
              <a:t>AEE (</a:t>
            </a:r>
            <a:r>
              <a:rPr lang="cs-CZ" sz="1800" dirty="0" err="1"/>
              <a:t>kJ</a:t>
            </a:r>
            <a:r>
              <a:rPr lang="cs-CZ" sz="1800" dirty="0"/>
              <a:t>/s) = 20,19 . </a:t>
            </a:r>
            <a:r>
              <a:rPr lang="cs-CZ" sz="1800" dirty="0" err="1"/>
              <a:t>v</a:t>
            </a:r>
            <a:r>
              <a:rPr lang="cs-CZ" sz="1800" baseline="-25000" dirty="0" err="1"/>
              <a:t>r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AEE (</a:t>
            </a:r>
            <a:r>
              <a:rPr lang="cs-CZ" sz="1800" dirty="0" err="1"/>
              <a:t>kJ</a:t>
            </a:r>
            <a:r>
              <a:rPr lang="cs-CZ" sz="1800" dirty="0"/>
              <a:t>/den) = 20,19 . </a:t>
            </a:r>
            <a:r>
              <a:rPr lang="cs-CZ" sz="1800" dirty="0" err="1"/>
              <a:t>v</a:t>
            </a:r>
            <a:r>
              <a:rPr lang="cs-CZ" sz="1800" baseline="-25000" dirty="0" err="1"/>
              <a:t>r</a:t>
            </a:r>
            <a:r>
              <a:rPr lang="cs-CZ" sz="1800" dirty="0"/>
              <a:t> . 86400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182831" y="3471531"/>
                <a:ext cx="3207032" cy="7030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273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273−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101,325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31" y="3471531"/>
                <a:ext cx="3207032" cy="7030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US" sz="3600" dirty="0"/>
              <a:t>Calculation of energy expenditure by equation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Basal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expenditue</a:t>
            </a:r>
            <a:r>
              <a:rPr lang="cs-CZ" dirty="0"/>
              <a:t> (BEE) – </a:t>
            </a:r>
            <a:r>
              <a:rPr lang="cs-CZ" dirty="0" err="1"/>
              <a:t>Harris-Benedict</a:t>
            </a:r>
            <a:r>
              <a:rPr lang="cs-CZ" dirty="0"/>
              <a:t> </a:t>
            </a:r>
            <a:r>
              <a:rPr lang="cs-CZ" dirty="0" err="1"/>
              <a:t>equation</a:t>
            </a:r>
            <a:endParaRPr lang="cs-CZ" sz="1200" dirty="0"/>
          </a:p>
          <a:p>
            <a:pPr lvl="1"/>
            <a:r>
              <a:rPr lang="cs-CZ" sz="2400" dirty="0"/>
              <a:t>man (kcal/den)</a:t>
            </a:r>
          </a:p>
          <a:p>
            <a:pPr lvl="1"/>
            <a:r>
              <a:rPr lang="cs-CZ" sz="2400" dirty="0" err="1"/>
              <a:t>woman</a:t>
            </a:r>
            <a:r>
              <a:rPr lang="cs-CZ" sz="2400" dirty="0"/>
              <a:t> (kcal/den)</a:t>
            </a:r>
          </a:p>
          <a:p>
            <a:pPr lvl="1"/>
            <a:r>
              <a:rPr lang="cs-CZ" dirty="0"/>
              <a:t>m: </a:t>
            </a:r>
            <a:r>
              <a:rPr lang="cs-CZ" dirty="0" err="1"/>
              <a:t>weight</a:t>
            </a:r>
            <a:r>
              <a:rPr lang="cs-CZ" dirty="0"/>
              <a:t> (kg), h: </a:t>
            </a:r>
            <a:r>
              <a:rPr lang="cs-CZ" dirty="0" err="1"/>
              <a:t>height</a:t>
            </a:r>
            <a:r>
              <a:rPr lang="cs-CZ" dirty="0"/>
              <a:t> (cm), r </a:t>
            </a:r>
            <a:r>
              <a:rPr lang="cs-CZ" dirty="0" err="1"/>
              <a:t>age</a:t>
            </a:r>
            <a:r>
              <a:rPr lang="cs-CZ" dirty="0"/>
              <a:t> (</a:t>
            </a:r>
            <a:r>
              <a:rPr lang="cs-CZ" dirty="0" err="1"/>
              <a:t>years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BEE (</a:t>
            </a:r>
            <a:r>
              <a:rPr lang="cs-CZ" dirty="0" err="1"/>
              <a:t>kJ</a:t>
            </a:r>
            <a:r>
              <a:rPr lang="cs-CZ" dirty="0"/>
              <a:t>/</a:t>
            </a:r>
            <a:r>
              <a:rPr lang="cs-CZ" dirty="0" err="1"/>
              <a:t>day</a:t>
            </a:r>
            <a:r>
              <a:rPr lang="cs-CZ" dirty="0"/>
              <a:t>) = BEE (kcal/</a:t>
            </a:r>
            <a:r>
              <a:rPr lang="cs-CZ" dirty="0" err="1"/>
              <a:t>day</a:t>
            </a:r>
            <a:r>
              <a:rPr lang="cs-CZ" dirty="0"/>
              <a:t>) . 4,184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AEE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= BEE. AF . TF . IF 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expenditure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/den)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(AF)  - student: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(AF =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woman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1,55; man 1,6)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(TF)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(TF = 1)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(IF) – no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(IF = 1)</a:t>
            </a:r>
          </a:p>
          <a:p>
            <a:pPr marL="3240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Increasing temperature and damage increases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AEE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BEE and AEE calculation is just an estimate of your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value. The equation was based on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statistical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but two people with the same parameters will never have the same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AEE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only similar. For example, the equation does not take into account the composition of body mass, the proportion of muscle 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fat,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metabolism.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269579" y="1515139"/>
                <a:ext cx="50915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𝐵𝐸𝐸</m:t>
                      </m:r>
                      <m:r>
                        <a:rPr lang="cs-CZ" b="0" i="1" smtClean="0">
                          <a:latin typeface="Cambria Math"/>
                        </a:rPr>
                        <m:t>=66+13,7∙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+5∙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−6,8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579" y="1515139"/>
                <a:ext cx="5091586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251851" y="1880199"/>
                <a:ext cx="5391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𝐵𝐸𝐸</m:t>
                      </m:r>
                      <m:r>
                        <a:rPr lang="cs-CZ" b="0" i="1" smtClean="0">
                          <a:latin typeface="Cambria Math"/>
                        </a:rPr>
                        <m:t>=655+9,6∙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1,7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 −4,7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851" y="1880199"/>
                <a:ext cx="5391348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73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050242" cy="451576"/>
          </a:xfrm>
        </p:spPr>
        <p:txBody>
          <a:bodyPr/>
          <a:lstStyle/>
          <a:p>
            <a:r>
              <a:rPr lang="cs-CZ" sz="3600" dirty="0" err="1"/>
              <a:t>Conclusion</a:t>
            </a:r>
            <a:r>
              <a:rPr lang="cs-CZ" sz="3600" dirty="0"/>
              <a:t> 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Compare the calculated BEE and the measured AEE </a:t>
            </a:r>
            <a:r>
              <a:rPr lang="cs-CZ" dirty="0" err="1"/>
              <a:t>during</a:t>
            </a:r>
            <a:r>
              <a:rPr lang="en-US" dirty="0"/>
              <a:t> lying down and after exercise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Expected</a:t>
            </a:r>
            <a:r>
              <a:rPr lang="cs-CZ" sz="2400" dirty="0"/>
              <a:t> </a:t>
            </a:r>
            <a:r>
              <a:rPr lang="cs-CZ" sz="2400" dirty="0" err="1"/>
              <a:t>results</a:t>
            </a:r>
            <a:r>
              <a:rPr lang="cs-CZ" sz="2400" dirty="0"/>
              <a:t>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             BEE &lt; AEE </a:t>
            </a:r>
            <a:r>
              <a:rPr lang="cs-CZ" sz="2400" dirty="0" err="1"/>
              <a:t>resting</a:t>
            </a:r>
            <a:r>
              <a:rPr lang="cs-CZ" sz="2400" dirty="0"/>
              <a:t> &lt; AEE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excercise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Explain</a:t>
            </a:r>
            <a:r>
              <a:rPr lang="cs-CZ" sz="2400" dirty="0"/>
              <a:t> </a:t>
            </a:r>
            <a:r>
              <a:rPr lang="cs-CZ" sz="2400" dirty="0" err="1"/>
              <a:t>observed</a:t>
            </a:r>
            <a:r>
              <a:rPr lang="cs-CZ" sz="2400" dirty="0"/>
              <a:t> </a:t>
            </a:r>
            <a:r>
              <a:rPr lang="cs-CZ" sz="2400" dirty="0" err="1"/>
              <a:t>results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It </a:t>
            </a:r>
            <a:r>
              <a:rPr lang="cs-CZ" sz="2400" dirty="0" err="1"/>
              <a:t>might</a:t>
            </a:r>
            <a:r>
              <a:rPr lang="cs-CZ" sz="2400" dirty="0"/>
              <a:t> </a:t>
            </a:r>
            <a:r>
              <a:rPr lang="cs-CZ" sz="2400" dirty="0" err="1"/>
              <a:t>happen</a:t>
            </a:r>
            <a:r>
              <a:rPr lang="cs-CZ" sz="2400" dirty="0"/>
              <a:t> 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             BEE </a:t>
            </a:r>
            <a:r>
              <a:rPr lang="cs-CZ" sz="2400" dirty="0">
                <a:latin typeface="Arial"/>
                <a:cs typeface="Arial"/>
              </a:rPr>
              <a:t>≥</a:t>
            </a:r>
            <a:r>
              <a:rPr lang="cs-CZ" sz="2400" dirty="0"/>
              <a:t> AEE </a:t>
            </a:r>
            <a:r>
              <a:rPr lang="cs-CZ" sz="2400" dirty="0" err="1"/>
              <a:t>resting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Explain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265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0377" y="2971617"/>
            <a:ext cx="11361600" cy="1171580"/>
          </a:xfrm>
        </p:spPr>
        <p:txBody>
          <a:bodyPr/>
          <a:lstStyle/>
          <a:p>
            <a:r>
              <a:rPr lang="en-GB" sz="4400" dirty="0"/>
              <a:t>Compiling daily diet</a:t>
            </a:r>
            <a:br>
              <a:rPr lang="en-GB" sz="4400" dirty="0"/>
            </a:br>
            <a:r>
              <a:rPr lang="en-GB" sz="4400" dirty="0"/>
              <a:t>Principles of proper nutrition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56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proper </a:t>
            </a:r>
            <a:r>
              <a:rPr lang="cs-CZ" dirty="0" err="1"/>
              <a:t>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Energy intake and expenditure should be in balance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Try to maintain an adequate body weight (according to BMI and waist circumference)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Eat at least </a:t>
            </a:r>
            <a:r>
              <a:rPr lang="cs-CZ" dirty="0"/>
              <a:t>3</a:t>
            </a:r>
            <a:r>
              <a:rPr lang="en-US" dirty="0"/>
              <a:t> times a day at regular intervals (every 3-4 hours) - the number of meals depends on the total energy intake: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Exercise regularly - at least 30 minutes of mild physical activity at least 5 times a week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proper </a:t>
            </a:r>
            <a:r>
              <a:rPr lang="cs-CZ" dirty="0" err="1"/>
              <a:t>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609725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diet should be </a:t>
            </a:r>
            <a:r>
              <a:rPr lang="en-US" sz="2400" dirty="0" err="1"/>
              <a:t>vari</a:t>
            </a:r>
            <a:r>
              <a:rPr lang="cs-CZ" sz="2400" dirty="0" err="1"/>
              <a:t>ed</a:t>
            </a:r>
            <a:r>
              <a:rPr lang="en-US" sz="2400" dirty="0"/>
              <a:t> - it should include:</a:t>
            </a:r>
            <a:endParaRPr lang="cs-CZ" sz="2400" dirty="0"/>
          </a:p>
          <a:p>
            <a:pPr lvl="1"/>
            <a:r>
              <a:rPr lang="en-US" sz="1600" dirty="0"/>
              <a:t>All the necessary nutrients (proteins, fats, sugars) of the right composition, </a:t>
            </a:r>
            <a:endParaRPr lang="cs-CZ" sz="1600" dirty="0"/>
          </a:p>
          <a:p>
            <a:pPr lvl="1"/>
            <a:r>
              <a:rPr lang="en-US" sz="1600" dirty="0"/>
              <a:t>energy value and ratio</a:t>
            </a:r>
            <a:endParaRPr lang="cs-CZ" sz="1600" dirty="0"/>
          </a:p>
          <a:p>
            <a:pPr lvl="1"/>
            <a:r>
              <a:rPr lang="en-US" sz="1600" dirty="0"/>
              <a:t>Vitamins</a:t>
            </a:r>
            <a:endParaRPr lang="cs-CZ" sz="1600" dirty="0"/>
          </a:p>
          <a:p>
            <a:pPr lvl="1"/>
            <a:r>
              <a:rPr lang="en-US" sz="1600" dirty="0"/>
              <a:t>Minerals in the optimal amount</a:t>
            </a:r>
            <a:endParaRPr lang="cs-CZ" sz="1600" dirty="0"/>
          </a:p>
          <a:p>
            <a:pPr lvl="1"/>
            <a:r>
              <a:rPr lang="en-US" sz="1600" dirty="0"/>
              <a:t>Water</a:t>
            </a:r>
            <a:endParaRPr lang="cs-CZ" sz="1600" dirty="0"/>
          </a:p>
          <a:p>
            <a:pPr lvl="1"/>
            <a:r>
              <a:rPr lang="en-US" sz="1600" dirty="0"/>
              <a:t>Fiber</a:t>
            </a:r>
            <a:endParaRPr lang="cs-CZ" sz="600" dirty="0"/>
          </a:p>
          <a:p>
            <a:pPr>
              <a:lnSpc>
                <a:spcPct val="100000"/>
              </a:lnSpc>
            </a:pPr>
            <a:r>
              <a:rPr lang="en-US" dirty="0"/>
              <a:t>Need to limit</a:t>
            </a:r>
            <a:endParaRPr lang="cs-CZ" dirty="0"/>
          </a:p>
          <a:p>
            <a:pPr lvl="1"/>
            <a:r>
              <a:rPr lang="en-US" dirty="0"/>
              <a:t>Alcohol &lt;30 g / day</a:t>
            </a:r>
            <a:endParaRPr lang="cs-CZ" dirty="0"/>
          </a:p>
          <a:p>
            <a:pPr lvl="1"/>
            <a:r>
              <a:rPr lang="en-US" dirty="0"/>
              <a:t>Limit your intake of canned food and semi-finished products, fried foods and sausages  </a:t>
            </a:r>
            <a:r>
              <a:rPr lang="cs-CZ" dirty="0"/>
              <a:t>(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en-US" dirty="0"/>
              <a:t> factors causing </a:t>
            </a:r>
            <a:r>
              <a:rPr lang="cs-CZ" dirty="0"/>
              <a:t>DM II)</a:t>
            </a:r>
          </a:p>
          <a:p>
            <a:pPr lvl="1"/>
            <a:r>
              <a:rPr lang="en-US" dirty="0"/>
              <a:t>NaCl &lt;5 g / day</a:t>
            </a:r>
            <a:endParaRPr lang="cs-CZ" dirty="0"/>
          </a:p>
          <a:p>
            <a:pPr lvl="1"/>
            <a:r>
              <a:rPr lang="en-US" dirty="0"/>
              <a:t>Cholesterol &lt;300 mg / day</a:t>
            </a:r>
            <a:endParaRPr lang="cs-CZ" dirty="0"/>
          </a:p>
          <a:p>
            <a:pPr lvl="1"/>
            <a:r>
              <a:rPr lang="en-US" dirty="0"/>
              <a:t>Other factors - optimal dining culture (Medical Physiology, </a:t>
            </a:r>
            <a:r>
              <a:rPr lang="en-US" dirty="0" err="1"/>
              <a:t>Javorka</a:t>
            </a:r>
            <a:r>
              <a:rPr lang="en-US" dirty="0"/>
              <a:t> et al.)</a:t>
            </a:r>
            <a:endParaRPr lang="cs-CZ" dirty="0"/>
          </a:p>
          <a:p>
            <a:pPr marL="324000" lvl="1" indent="0">
              <a:buNone/>
            </a:pPr>
            <a:r>
              <a:rPr lang="cs-CZ" dirty="0"/>
              <a:t> </a:t>
            </a:r>
            <a:r>
              <a:rPr lang="en-US" dirty="0"/>
              <a:t> </a:t>
            </a:r>
            <a:r>
              <a:rPr lang="en-US" sz="2400" b="1" dirty="0"/>
              <a:t>and don't smoke!</a:t>
            </a:r>
            <a:endParaRPr lang="cs-CZ" sz="2400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Daily</a:t>
            </a:r>
            <a:r>
              <a:rPr lang="cs-CZ" dirty="0"/>
              <a:t> diet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en-US" sz="2400" dirty="0"/>
              <a:t>assessing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en-US" sz="2400" dirty="0"/>
              <a:t>food intake</a:t>
            </a:r>
            <a:endParaRPr lang="cs-CZ" sz="2400" dirty="0"/>
          </a:p>
          <a:p>
            <a:pPr lvl="1"/>
            <a:r>
              <a:rPr lang="en-US" sz="1600" dirty="0"/>
              <a:t>determination of caloric intake, diet composition, distribution of</a:t>
            </a:r>
            <a:r>
              <a:rPr lang="cs-CZ" sz="1600" dirty="0"/>
              <a:t> food </a:t>
            </a:r>
            <a:r>
              <a:rPr lang="en-US" sz="1600" dirty="0"/>
              <a:t>during the day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en-US" sz="2400" dirty="0"/>
              <a:t>therapeutic intervention:</a:t>
            </a:r>
            <a:r>
              <a:rPr lang="cs-CZ" sz="2400" dirty="0"/>
              <a:t> </a:t>
            </a:r>
          </a:p>
          <a:p>
            <a:pPr lvl="1"/>
            <a:r>
              <a:rPr lang="en-US" sz="1600" dirty="0"/>
              <a:t>daily </a:t>
            </a:r>
            <a:r>
              <a:rPr lang="cs-CZ" sz="1600" dirty="0"/>
              <a:t>diet </a:t>
            </a:r>
            <a:r>
              <a:rPr lang="en-US" sz="1600" dirty="0"/>
              <a:t>plan according to the individual needs and the principles of proper nutrition, adjusting the diet regard</a:t>
            </a:r>
            <a:r>
              <a:rPr lang="cs-CZ" sz="1600" dirty="0" err="1"/>
              <a:t>ing</a:t>
            </a:r>
            <a:r>
              <a:rPr lang="en-US" sz="1600" dirty="0"/>
              <a:t> to diseases, health status, allergies, activity, weight adjustment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table should contain</a:t>
            </a:r>
            <a:endParaRPr lang="cs-CZ" dirty="0"/>
          </a:p>
          <a:p>
            <a:pPr lvl="1"/>
            <a:r>
              <a:rPr lang="en-US" dirty="0"/>
              <a:t>Food</a:t>
            </a:r>
            <a:endParaRPr lang="cs-CZ" dirty="0"/>
          </a:p>
          <a:p>
            <a:pPr lvl="1"/>
            <a:r>
              <a:rPr lang="en-US" dirty="0"/>
              <a:t>Meal time</a:t>
            </a:r>
            <a:endParaRPr lang="cs-CZ" dirty="0"/>
          </a:p>
          <a:p>
            <a:pPr lvl="1"/>
            <a:r>
              <a:rPr lang="cs-CZ" dirty="0" err="1"/>
              <a:t>amount</a:t>
            </a:r>
            <a:r>
              <a:rPr lang="en-US" dirty="0"/>
              <a:t> in g</a:t>
            </a:r>
            <a:endParaRPr lang="cs-CZ" dirty="0"/>
          </a:p>
          <a:p>
            <a:pPr lvl="1"/>
            <a:r>
              <a:rPr lang="en-US" dirty="0"/>
              <a:t>Energy value of food in kJ</a:t>
            </a:r>
            <a:endParaRPr lang="cs-CZ" dirty="0"/>
          </a:p>
          <a:p>
            <a:pPr lvl="1"/>
            <a:r>
              <a:rPr lang="en-US" dirty="0"/>
              <a:t>Ingredients - proteins, fats, sugars</a:t>
            </a:r>
            <a:endParaRPr lang="cs-CZ" dirty="0"/>
          </a:p>
          <a:p>
            <a:pPr lvl="1"/>
            <a:r>
              <a:rPr lang="en-US" dirty="0"/>
              <a:t>Vitamins, minerals</a:t>
            </a:r>
            <a:endParaRPr lang="cs-CZ" dirty="0"/>
          </a:p>
          <a:p>
            <a:pPr lvl="1"/>
            <a:r>
              <a:rPr lang="en-US" dirty="0"/>
              <a:t>Resulting values of all parameters and recommended daily </a:t>
            </a:r>
            <a:r>
              <a:rPr lang="en-US" dirty="0" err="1"/>
              <a:t>dosesIdeally</a:t>
            </a:r>
            <a:r>
              <a:rPr lang="en-US" dirty="0"/>
              <a:t> calculated daily energy expenditure for an approximate comparison with income</a:t>
            </a:r>
            <a:endParaRPr lang="cs-CZ" dirty="0"/>
          </a:p>
          <a:p>
            <a:pPr lvl="1"/>
            <a:r>
              <a:rPr lang="en-US" dirty="0"/>
              <a:t>Specific dynamic effect of nutrients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Nutrients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Recommendation: 10% protein, 26% </a:t>
            </a:r>
            <a:r>
              <a:rPr lang="cs-CZ" dirty="0" err="1"/>
              <a:t>lipids</a:t>
            </a:r>
            <a:r>
              <a:rPr lang="en-US" dirty="0"/>
              <a:t>, 64% sugars </a:t>
            </a:r>
            <a:r>
              <a:rPr lang="en-US" sz="2000" dirty="0"/>
              <a:t>(alcohol is also a source of energy, but not recommended)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en-US" dirty="0"/>
              <a:t>Protein - </a:t>
            </a:r>
            <a:r>
              <a:rPr lang="en-US" dirty="0" err="1"/>
              <a:t>ddd</a:t>
            </a:r>
            <a:r>
              <a:rPr lang="en-US" dirty="0"/>
              <a:t> adults: 0.8–1.2 g / kg, children: 1.2-1.5 g / kg</a:t>
            </a:r>
            <a:endParaRPr lang="cs-CZ" dirty="0"/>
          </a:p>
          <a:p>
            <a:pPr lvl="1"/>
            <a:r>
              <a:rPr lang="en-US" dirty="0"/>
              <a:t>must contain all the essential AMK in the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en-US" dirty="0"/>
              <a:t>proportions suitable for the synthesis of new proteins - intake replaces 20-30 g of proteins that are daily degraded</a:t>
            </a:r>
            <a:endParaRPr lang="cs-CZ" dirty="0"/>
          </a:p>
          <a:p>
            <a:pPr lvl="1"/>
            <a:r>
              <a:rPr lang="en-US" dirty="0"/>
              <a:t>Animal proteins have a balanced ratio of AMK, plant proteins often lack some AMK - a plant diet is more difficult to compile </a:t>
            </a:r>
            <a:endParaRPr lang="cs-CZ" dirty="0"/>
          </a:p>
          <a:p>
            <a:pPr lvl="1"/>
            <a:r>
              <a:rPr lang="en-US" dirty="0"/>
              <a:t>f</a:t>
            </a:r>
            <a:r>
              <a:rPr lang="cs-CZ" dirty="0" err="1"/>
              <a:t>unction</a:t>
            </a:r>
            <a:r>
              <a:rPr lang="en-US" dirty="0"/>
              <a:t>: structural, signaling (hormones, receptors), as a source of energy only exceptionally (during starvation)</a:t>
            </a:r>
            <a:r>
              <a:rPr lang="cs-CZ" dirty="0"/>
              <a:t>. </a:t>
            </a:r>
          </a:p>
          <a:p>
            <a:pPr>
              <a:lnSpc>
                <a:spcPct val="100000"/>
              </a:lnSpc>
            </a:pPr>
            <a:r>
              <a:rPr lang="en-US" dirty="0"/>
              <a:t>S</a:t>
            </a:r>
            <a:r>
              <a:rPr lang="cs-CZ" dirty="0" err="1"/>
              <a:t>acharides</a:t>
            </a:r>
            <a:r>
              <a:rPr lang="en-US" dirty="0"/>
              <a:t> - </a:t>
            </a:r>
            <a:r>
              <a:rPr lang="en-US" dirty="0" err="1"/>
              <a:t>ddd</a:t>
            </a:r>
            <a:r>
              <a:rPr lang="en-US" dirty="0"/>
              <a:t> adults: 10-15 g / k, children 5-8 g / kg</a:t>
            </a:r>
            <a:endParaRPr lang="cs-CZ" dirty="0"/>
          </a:p>
          <a:p>
            <a:pPr lvl="1"/>
            <a:r>
              <a:rPr lang="en-US" dirty="0"/>
              <a:t>The fastest energy source (17.1 kJ / g), mainly of plant origin</a:t>
            </a:r>
            <a:r>
              <a:rPr lang="cs-CZ" dirty="0"/>
              <a:t>. </a:t>
            </a:r>
          </a:p>
          <a:p>
            <a:pPr lvl="1"/>
            <a:r>
              <a:rPr lang="en-US" dirty="0"/>
              <a:t>Usable carbohydrates - 64% of energy intake (</a:t>
            </a:r>
            <a:r>
              <a:rPr lang="cs-CZ" dirty="0" err="1"/>
              <a:t>simple</a:t>
            </a:r>
            <a:r>
              <a:rPr lang="en-US" dirty="0"/>
              <a:t> </a:t>
            </a:r>
            <a:r>
              <a:rPr lang="cs-CZ" dirty="0" err="1"/>
              <a:t>sacharides</a:t>
            </a:r>
            <a:r>
              <a:rPr lang="en-US" dirty="0"/>
              <a:t> should be &lt;10%) </a:t>
            </a:r>
            <a:endParaRPr lang="cs-CZ" dirty="0"/>
          </a:p>
          <a:p>
            <a:pPr lvl="1"/>
            <a:r>
              <a:rPr lang="en-US" dirty="0"/>
              <a:t>Unusable carbohydrates - indigestible, part of fiber (mainly cellulose), </a:t>
            </a:r>
            <a:r>
              <a:rPr lang="en-US" dirty="0" err="1"/>
              <a:t>ddd</a:t>
            </a:r>
            <a:r>
              <a:rPr lang="en-US" dirty="0"/>
              <a:t> 25-35g / day - GIT motility support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645131"/>
          </a:xfrm>
        </p:spPr>
        <p:txBody>
          <a:bodyPr/>
          <a:lstStyle/>
          <a:p>
            <a:r>
              <a:rPr lang="en-US" dirty="0"/>
              <a:t>Measurement of basal metabolic expenditure using indirect calorimetry </a:t>
            </a:r>
            <a:r>
              <a:rPr lang="cs-CZ" dirty="0"/>
              <a:t>and  </a:t>
            </a:r>
            <a:r>
              <a:rPr lang="cs-CZ" dirty="0" err="1"/>
              <a:t>calculation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374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Nutrients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Fats</a:t>
            </a:r>
            <a:r>
              <a:rPr lang="cs-CZ" dirty="0"/>
              <a:t>: </a:t>
            </a:r>
            <a:r>
              <a:rPr lang="cs-CZ" dirty="0" err="1"/>
              <a:t>ddd</a:t>
            </a:r>
            <a:r>
              <a:rPr lang="cs-CZ" dirty="0"/>
              <a:t> </a:t>
            </a:r>
            <a:r>
              <a:rPr lang="cs-CZ" dirty="0" err="1"/>
              <a:t>adults</a:t>
            </a:r>
            <a:r>
              <a:rPr lang="cs-CZ" dirty="0"/>
              <a:t> 1g/kg, </a:t>
            </a:r>
            <a:r>
              <a:rPr lang="cs-CZ" dirty="0" err="1"/>
              <a:t>children</a:t>
            </a:r>
            <a:r>
              <a:rPr lang="cs-CZ" dirty="0"/>
              <a:t> 4-5 g/kg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(38.9kJ / g) - </a:t>
            </a:r>
            <a:r>
              <a:rPr lang="cs-CZ" dirty="0" err="1"/>
              <a:t>especially</a:t>
            </a:r>
            <a:r>
              <a:rPr lang="cs-CZ" dirty="0"/>
              <a:t>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functions</a:t>
            </a:r>
            <a:endParaRPr lang="cs-CZ" dirty="0"/>
          </a:p>
          <a:p>
            <a:pPr lvl="1"/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- fat-</a:t>
            </a:r>
            <a:r>
              <a:rPr lang="cs-CZ" dirty="0" err="1"/>
              <a:t>soluble</a:t>
            </a:r>
            <a:r>
              <a:rPr lang="cs-CZ" dirty="0"/>
              <a:t> </a:t>
            </a:r>
            <a:r>
              <a:rPr lang="cs-CZ" dirty="0" err="1"/>
              <a:t>vitamins</a:t>
            </a:r>
            <a:r>
              <a:rPr lang="cs-CZ" dirty="0"/>
              <a:t>, </a:t>
            </a:r>
            <a:r>
              <a:rPr lang="cs-CZ" dirty="0" err="1"/>
              <a:t>building</a:t>
            </a:r>
            <a:r>
              <a:rPr lang="cs-CZ" dirty="0"/>
              <a:t>, </a:t>
            </a:r>
            <a:r>
              <a:rPr lang="cs-CZ" dirty="0" err="1"/>
              <a:t>thermoregulation</a:t>
            </a:r>
            <a:r>
              <a:rPr lang="cs-CZ" dirty="0"/>
              <a:t> (</a:t>
            </a:r>
            <a:r>
              <a:rPr lang="cs-CZ" dirty="0" err="1"/>
              <a:t>brown</a:t>
            </a:r>
            <a:r>
              <a:rPr lang="cs-CZ" dirty="0"/>
              <a:t> </a:t>
            </a:r>
            <a:r>
              <a:rPr lang="cs-CZ" dirty="0" err="1"/>
              <a:t>adipose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, </a:t>
            </a:r>
            <a:r>
              <a:rPr lang="cs-CZ" dirty="0" err="1"/>
              <a:t>isolation</a:t>
            </a:r>
            <a:r>
              <a:rPr lang="cs-CZ" dirty="0"/>
              <a:t>), </a:t>
            </a:r>
            <a:r>
              <a:rPr lang="cs-CZ" dirty="0" err="1"/>
              <a:t>mechanical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organs</a:t>
            </a:r>
            <a:r>
              <a:rPr lang="cs-CZ" dirty="0"/>
              <a:t>, </a:t>
            </a:r>
            <a:r>
              <a:rPr lang="cs-CZ" dirty="0" err="1"/>
              <a:t>bones</a:t>
            </a:r>
            <a:endParaRPr lang="cs-CZ" dirty="0"/>
          </a:p>
          <a:p>
            <a:pPr lvl="1"/>
            <a:r>
              <a:rPr lang="cs-CZ" dirty="0" err="1"/>
              <a:t>Optimal</a:t>
            </a:r>
            <a:r>
              <a:rPr lang="cs-CZ" dirty="0"/>
              <a:t> ratio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diet: 10% </a:t>
            </a:r>
            <a:r>
              <a:rPr lang="cs-CZ" dirty="0" err="1"/>
              <a:t>saturated</a:t>
            </a:r>
            <a:r>
              <a:rPr lang="cs-CZ" dirty="0"/>
              <a:t> </a:t>
            </a:r>
            <a:r>
              <a:rPr lang="cs-CZ" dirty="0" err="1"/>
              <a:t>fatty</a:t>
            </a:r>
            <a:r>
              <a:rPr lang="cs-CZ" dirty="0"/>
              <a:t> acid (FA), 10-12% </a:t>
            </a:r>
            <a:r>
              <a:rPr lang="cs-CZ" dirty="0" err="1"/>
              <a:t>monounsaturated</a:t>
            </a:r>
            <a:r>
              <a:rPr lang="cs-CZ" dirty="0"/>
              <a:t> FA, 8 - 10% </a:t>
            </a:r>
            <a:r>
              <a:rPr lang="cs-CZ" dirty="0" err="1"/>
              <a:t>polyunsaturated</a:t>
            </a:r>
            <a:r>
              <a:rPr lang="cs-CZ" dirty="0"/>
              <a:t> FA </a:t>
            </a:r>
          </a:p>
          <a:p>
            <a:pPr lvl="1"/>
            <a:r>
              <a:rPr lang="cs-CZ" dirty="0"/>
              <a:t>Cis-</a:t>
            </a:r>
            <a:r>
              <a:rPr lang="cs-CZ" dirty="0" err="1"/>
              <a:t>configuration</a:t>
            </a:r>
            <a:r>
              <a:rPr lang="cs-CZ" dirty="0"/>
              <a:t> FA - </a:t>
            </a:r>
            <a:r>
              <a:rPr lang="cs-CZ" dirty="0" err="1"/>
              <a:t>vegetable</a:t>
            </a:r>
            <a:r>
              <a:rPr lang="cs-CZ" dirty="0"/>
              <a:t> and most animal </a:t>
            </a:r>
            <a:r>
              <a:rPr lang="cs-CZ" dirty="0" err="1"/>
              <a:t>fats</a:t>
            </a:r>
            <a:r>
              <a:rPr lang="cs-CZ" dirty="0"/>
              <a:t>. Trans-</a:t>
            </a:r>
            <a:r>
              <a:rPr lang="cs-CZ" dirty="0" err="1"/>
              <a:t>configuration</a:t>
            </a:r>
            <a:r>
              <a:rPr lang="cs-CZ" dirty="0"/>
              <a:t> - </a:t>
            </a:r>
            <a:r>
              <a:rPr lang="cs-CZ" dirty="0" err="1"/>
              <a:t>dairy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beef</a:t>
            </a:r>
            <a:r>
              <a:rPr lang="cs-CZ" dirty="0"/>
              <a:t> and </a:t>
            </a:r>
            <a:r>
              <a:rPr lang="cs-CZ" dirty="0" err="1"/>
              <a:t>mutton</a:t>
            </a:r>
            <a:r>
              <a:rPr lang="cs-CZ" dirty="0"/>
              <a:t>, 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hardened</a:t>
            </a:r>
            <a:r>
              <a:rPr lang="cs-CZ" dirty="0"/>
              <a:t> </a:t>
            </a:r>
            <a:r>
              <a:rPr lang="cs-CZ" dirty="0" err="1"/>
              <a:t>fats</a:t>
            </a:r>
            <a:r>
              <a:rPr lang="cs-CZ" dirty="0"/>
              <a:t> (</a:t>
            </a:r>
            <a:r>
              <a:rPr lang="cs-CZ" dirty="0" err="1"/>
              <a:t>margarines</a:t>
            </a:r>
            <a:r>
              <a:rPr lang="cs-CZ" dirty="0"/>
              <a:t>) - </a:t>
            </a:r>
            <a:r>
              <a:rPr lang="cs-CZ" dirty="0" err="1"/>
              <a:t>increase</a:t>
            </a:r>
            <a:r>
              <a:rPr lang="cs-CZ" dirty="0"/>
              <a:t> in LDL-cholesterol </a:t>
            </a:r>
            <a:r>
              <a:rPr lang="cs-CZ" dirty="0" err="1"/>
              <a:t>concentration</a:t>
            </a:r>
            <a:endParaRPr lang="cs-CZ" dirty="0"/>
          </a:p>
          <a:p>
            <a:pPr lvl="1"/>
            <a:r>
              <a:rPr lang="cs-CZ" dirty="0"/>
              <a:t>Cholesterol (animal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) - </a:t>
            </a:r>
            <a:r>
              <a:rPr lang="cs-CZ" dirty="0" err="1"/>
              <a:t>fce</a:t>
            </a:r>
            <a:r>
              <a:rPr lang="cs-CZ" dirty="0"/>
              <a:t>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brain </a:t>
            </a:r>
            <a:r>
              <a:rPr lang="cs-CZ" dirty="0" err="1"/>
              <a:t>tissue</a:t>
            </a:r>
            <a:r>
              <a:rPr lang="cs-CZ" dirty="0"/>
              <a:t>, cell </a:t>
            </a:r>
            <a:r>
              <a:rPr lang="cs-CZ" dirty="0" err="1"/>
              <a:t>membranes</a:t>
            </a:r>
            <a:r>
              <a:rPr lang="cs-CZ" dirty="0"/>
              <a:t>, steroid hormone </a:t>
            </a:r>
            <a:r>
              <a:rPr lang="cs-CZ" dirty="0" err="1"/>
              <a:t>precursor</a:t>
            </a:r>
            <a:r>
              <a:rPr lang="cs-CZ" dirty="0"/>
              <a:t>, vit. D, </a:t>
            </a:r>
            <a:r>
              <a:rPr lang="cs-CZ" dirty="0" err="1"/>
              <a:t>bile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cs-CZ" dirty="0"/>
              <a:t> - 4%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cholesterol </a:t>
            </a:r>
            <a:r>
              <a:rPr lang="cs-CZ" dirty="0" err="1"/>
              <a:t>circulates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75% </a:t>
            </a:r>
            <a:r>
              <a:rPr lang="cs-CZ" dirty="0" err="1"/>
              <a:t>the</a:t>
            </a:r>
            <a:r>
              <a:rPr lang="cs-CZ" dirty="0"/>
              <a:t> body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itself</a:t>
            </a:r>
            <a:r>
              <a:rPr lang="cs-CZ" dirty="0"/>
              <a:t> (liver), 25% </a:t>
            </a:r>
            <a:r>
              <a:rPr lang="cs-CZ" dirty="0" err="1"/>
              <a:t>from</a:t>
            </a:r>
            <a:r>
              <a:rPr lang="cs-CZ" dirty="0"/>
              <a:t> food</a:t>
            </a:r>
          </a:p>
          <a:p>
            <a:pPr lvl="1"/>
            <a:endParaRPr lang="cs-CZ" sz="2400" dirty="0"/>
          </a:p>
          <a:p>
            <a:pPr lvl="1"/>
            <a:r>
              <a:rPr lang="en-US" sz="2400" dirty="0"/>
              <a:t>Specific dynamic effect of nutrients (SD</a:t>
            </a:r>
            <a:r>
              <a:rPr lang="cs-CZ" sz="2400" dirty="0"/>
              <a:t>E</a:t>
            </a:r>
            <a:r>
              <a:rPr lang="en-US" sz="2400" dirty="0"/>
              <a:t>):</a:t>
            </a:r>
            <a:r>
              <a:rPr lang="cs-CZ" sz="2400" dirty="0"/>
              <a:t> </a:t>
            </a:r>
            <a:r>
              <a:rPr lang="en-US" sz="2400" dirty="0"/>
              <a:t>energy needed for nutrient processing, about 10% of the energy consumed mixed foods (proteins have a higher SD</a:t>
            </a:r>
            <a:r>
              <a:rPr lang="cs-CZ" sz="2400" dirty="0"/>
              <a:t>E</a:t>
            </a:r>
            <a:r>
              <a:rPr lang="en-US" sz="2400" dirty="0"/>
              <a:t> than glucose)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7601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Metabolic</a:t>
            </a:r>
            <a:r>
              <a:rPr lang="cs-CZ" dirty="0"/>
              <a:t> syndrom (MS)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531718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Diseases of civilization containing 3 or more of the following factors</a:t>
            </a:r>
            <a:endParaRPr lang="cs-CZ" dirty="0"/>
          </a:p>
          <a:p>
            <a:pPr lvl="1"/>
            <a:r>
              <a:rPr lang="cs-CZ" b="1" dirty="0"/>
              <a:t>Obesity</a:t>
            </a:r>
            <a:r>
              <a:rPr lang="cs-CZ" dirty="0"/>
              <a:t>: </a:t>
            </a:r>
            <a:r>
              <a:rPr lang="cs-CZ" dirty="0" err="1"/>
              <a:t>waist</a:t>
            </a:r>
            <a:r>
              <a:rPr lang="cs-CZ" dirty="0"/>
              <a:t> </a:t>
            </a:r>
            <a:r>
              <a:rPr lang="cs-CZ" dirty="0" err="1"/>
              <a:t>circumference</a:t>
            </a:r>
            <a:r>
              <a:rPr lang="cs-CZ" dirty="0"/>
              <a:t>&gt; 102 cm in </a:t>
            </a:r>
            <a:r>
              <a:rPr lang="cs-CZ" dirty="0" err="1"/>
              <a:t>men</a:t>
            </a:r>
            <a:r>
              <a:rPr lang="cs-CZ" dirty="0"/>
              <a:t>,&gt; 88 cm in </a:t>
            </a:r>
            <a:r>
              <a:rPr lang="cs-CZ" dirty="0" err="1"/>
              <a:t>women</a:t>
            </a:r>
            <a:endParaRPr lang="cs-CZ" dirty="0"/>
          </a:p>
          <a:p>
            <a:pPr lvl="1"/>
            <a:r>
              <a:rPr lang="cs-CZ" b="1" dirty="0" err="1"/>
              <a:t>Dyslipidemia</a:t>
            </a:r>
            <a:r>
              <a:rPr lang="cs-CZ" dirty="0"/>
              <a:t>: TAG&gt; 1.7 </a:t>
            </a:r>
            <a:r>
              <a:rPr lang="cs-CZ" dirty="0" err="1"/>
              <a:t>mmol</a:t>
            </a:r>
            <a:r>
              <a:rPr lang="cs-CZ" dirty="0"/>
              <a:t> / l                            </a:t>
            </a:r>
          </a:p>
          <a:p>
            <a:pPr marL="144000" lvl="1" indent="0">
              <a:buNone/>
            </a:pPr>
            <a:r>
              <a:rPr lang="cs-CZ" dirty="0"/>
              <a:t>                             HDL &lt;1 </a:t>
            </a:r>
            <a:r>
              <a:rPr lang="cs-CZ" dirty="0" err="1"/>
              <a:t>mmol</a:t>
            </a:r>
            <a:r>
              <a:rPr lang="cs-CZ" dirty="0"/>
              <a:t> / l in </a:t>
            </a:r>
            <a:r>
              <a:rPr lang="cs-CZ" dirty="0" err="1"/>
              <a:t>men</a:t>
            </a:r>
            <a:r>
              <a:rPr lang="cs-CZ" dirty="0"/>
              <a:t>, &lt;1.3 </a:t>
            </a:r>
            <a:r>
              <a:rPr lang="cs-CZ" dirty="0" err="1"/>
              <a:t>mmol</a:t>
            </a:r>
            <a:r>
              <a:rPr lang="cs-CZ" dirty="0"/>
              <a:t> / l in </a:t>
            </a:r>
            <a:r>
              <a:rPr lang="cs-CZ" dirty="0" err="1"/>
              <a:t>women</a:t>
            </a:r>
            <a:endParaRPr lang="cs-CZ" dirty="0"/>
          </a:p>
          <a:p>
            <a:pPr lvl="1"/>
            <a:r>
              <a:rPr lang="cs-CZ" b="1" dirty="0" err="1"/>
              <a:t>Hypertension</a:t>
            </a:r>
            <a:r>
              <a:rPr lang="cs-CZ" dirty="0"/>
              <a:t>: BP&gt; 130/85 </a:t>
            </a:r>
            <a:r>
              <a:rPr lang="cs-CZ" dirty="0" err="1"/>
              <a:t>mmHg</a:t>
            </a:r>
            <a:endParaRPr lang="cs-CZ" dirty="0"/>
          </a:p>
          <a:p>
            <a:pPr lvl="1"/>
            <a:r>
              <a:rPr lang="cs-CZ" b="1" dirty="0" err="1"/>
              <a:t>Hyperglycaemia</a:t>
            </a:r>
            <a:r>
              <a:rPr lang="cs-CZ" dirty="0"/>
              <a:t>: </a:t>
            </a:r>
            <a:r>
              <a:rPr lang="cs-CZ" dirty="0" err="1"/>
              <a:t>Fasting</a:t>
            </a:r>
            <a:r>
              <a:rPr lang="cs-CZ" dirty="0"/>
              <a:t> </a:t>
            </a:r>
            <a:r>
              <a:rPr lang="cs-CZ" dirty="0" err="1"/>
              <a:t>glycaemia</a:t>
            </a:r>
            <a:r>
              <a:rPr lang="cs-CZ" dirty="0"/>
              <a:t> &gt; 5.6 </a:t>
            </a:r>
            <a:r>
              <a:rPr lang="cs-CZ" dirty="0" err="1"/>
              <a:t>mmol</a:t>
            </a:r>
            <a:r>
              <a:rPr lang="cs-CZ" dirty="0"/>
              <a:t> / l ← insulin </a:t>
            </a:r>
            <a:r>
              <a:rPr lang="cs-CZ" dirty="0" err="1"/>
              <a:t>resistance</a:t>
            </a:r>
            <a:r>
              <a:rPr lang="cs-CZ" dirty="0"/>
              <a:t>, diabetes II. type (DM II)</a:t>
            </a:r>
          </a:p>
          <a:p>
            <a:pPr lvl="1"/>
            <a:r>
              <a:rPr lang="cs-CZ" dirty="0"/>
              <a:t>Czech Republic: 32% </a:t>
            </a:r>
            <a:r>
              <a:rPr lang="cs-CZ" dirty="0" err="1"/>
              <a:t>men</a:t>
            </a:r>
            <a:r>
              <a:rPr lang="cs-CZ" dirty="0"/>
              <a:t>, 24% </a:t>
            </a:r>
            <a:r>
              <a:rPr lang="cs-CZ" dirty="0" err="1"/>
              <a:t>women</a:t>
            </a:r>
            <a:r>
              <a:rPr lang="cs-CZ" dirty="0"/>
              <a:t>, </a:t>
            </a:r>
            <a:r>
              <a:rPr lang="cs-CZ" dirty="0" err="1"/>
              <a:t>mainly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elderly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  <a:p>
            <a:pPr lvl="1"/>
            <a:r>
              <a:rPr lang="cs-CZ" sz="2400" dirty="0"/>
              <a:t>G</a:t>
            </a:r>
            <a:r>
              <a:rPr lang="en-US" sz="2400" dirty="0" err="1"/>
              <a:t>enetic</a:t>
            </a:r>
            <a:r>
              <a:rPr lang="en-US" sz="2400" dirty="0"/>
              <a:t> predisposition (mainly insulin resistance) and poor lifestyle (higher energy intake, lack of exercise)</a:t>
            </a:r>
            <a:endParaRPr lang="cs-CZ" sz="2400" dirty="0"/>
          </a:p>
          <a:p>
            <a:pPr lvl="1"/>
            <a:r>
              <a:rPr lang="en-US" sz="2400" dirty="0"/>
              <a:t>Significant pro-inflammatory, </a:t>
            </a:r>
            <a:r>
              <a:rPr lang="en-US" sz="2400" dirty="0" err="1"/>
              <a:t>proco</a:t>
            </a:r>
            <a:r>
              <a:rPr lang="cs-CZ" sz="2400" dirty="0" err="1"/>
              <a:t>agulatory</a:t>
            </a:r>
            <a:r>
              <a:rPr lang="en-US" sz="2400" dirty="0"/>
              <a:t> and proatherogenic </a:t>
            </a:r>
            <a:r>
              <a:rPr lang="cs-CZ" sz="2400" dirty="0" err="1"/>
              <a:t>state</a:t>
            </a:r>
            <a:r>
              <a:rPr lang="en-US" sz="2400" dirty="0"/>
              <a:t>, </a:t>
            </a:r>
            <a:r>
              <a:rPr lang="en-US" dirty="0"/>
              <a:t>the risk for cardiovascular diseases is higher than the risk caused by the simple sum of the risks of its individual risk factors </a:t>
            </a:r>
            <a:r>
              <a:rPr lang="en-US" sz="2400" dirty="0"/>
              <a:t>- all factors mutually support each other</a:t>
            </a:r>
            <a:endParaRPr lang="cs-CZ" sz="2400" dirty="0"/>
          </a:p>
          <a:p>
            <a:pPr lvl="1"/>
            <a:r>
              <a:rPr lang="en-US" sz="2200" dirty="0"/>
              <a:t>Consequences: reduced quality of life and life expectancy because: DM II with consequences, cardiovascular and cerebrovascular thrombotic events (heart attack, stroke, embolism), but as a result it is a complex </a:t>
            </a:r>
            <a:r>
              <a:rPr lang="cs-CZ" sz="2200" dirty="0" err="1"/>
              <a:t>disease</a:t>
            </a:r>
            <a:r>
              <a:rPr lang="en-US" sz="2200" dirty="0"/>
              <a:t> of the whole organism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</a:t>
            </a:r>
            <a:r>
              <a:rPr lang="cs-CZ" b="0" dirty="0"/>
              <a:t>(DM)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5990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It includes a heterogeneous group of chronic metabolic diseases, the basic manifestation is </a:t>
            </a:r>
            <a:r>
              <a:rPr lang="en-US" b="1" dirty="0"/>
              <a:t>hyperglycemia</a:t>
            </a:r>
            <a:r>
              <a:rPr lang="en-US" dirty="0"/>
              <a:t>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sz="2400" dirty="0"/>
              <a:t>It is caused by a lack of insulin, its lack of effect (sometimes referred to as relative deficiency) or a combination of both.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impairment of glucose transport from the blood to the cell through the cell membrane → hyperglycemia and glucose deficiency intracellularly</a:t>
            </a:r>
            <a:endParaRPr lang="cs-CZ" sz="2400" dirty="0"/>
          </a:p>
          <a:p>
            <a:pPr lvl="1"/>
            <a:r>
              <a:rPr lang="en-US" b="1" dirty="0"/>
              <a:t>DM I </a:t>
            </a:r>
            <a:r>
              <a:rPr lang="en-US" dirty="0"/>
              <a:t>–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en-US" dirty="0"/>
              <a:t>in childhood, autoimmune destruction of pancreatic beta-cells - insulin substitution required</a:t>
            </a:r>
            <a:r>
              <a:rPr lang="cs-CZ" dirty="0"/>
              <a:t>, </a:t>
            </a:r>
            <a:r>
              <a:rPr lang="cs-CZ" dirty="0" err="1"/>
              <a:t>abolute</a:t>
            </a:r>
            <a:r>
              <a:rPr lang="cs-CZ" dirty="0"/>
              <a:t> insuline </a:t>
            </a:r>
            <a:r>
              <a:rPr lang="cs-CZ" dirty="0" err="1"/>
              <a:t>deficiency</a:t>
            </a:r>
            <a:endParaRPr lang="cs-CZ" dirty="0"/>
          </a:p>
          <a:p>
            <a:pPr lvl="1"/>
            <a:r>
              <a:rPr lang="en-US" b="1" dirty="0"/>
              <a:t>DM II </a:t>
            </a:r>
            <a:r>
              <a:rPr lang="en-US" dirty="0"/>
              <a:t>- in adulthood, insulin resistance (insensitivity) of target tissues (insulin resistance)</a:t>
            </a:r>
            <a:r>
              <a:rPr lang="cs-CZ" dirty="0"/>
              <a:t>, </a:t>
            </a:r>
            <a:r>
              <a:rPr lang="cs-CZ" dirty="0" err="1"/>
              <a:t>relative</a:t>
            </a:r>
            <a:r>
              <a:rPr lang="cs-CZ" dirty="0"/>
              <a:t> insuline </a:t>
            </a:r>
            <a:r>
              <a:rPr lang="cs-CZ" dirty="0" err="1"/>
              <a:t>deficiency</a:t>
            </a:r>
            <a:endParaRPr lang="cs-CZ" dirty="0"/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DM complicates treatment</a:t>
            </a:r>
            <a:r>
              <a:rPr lang="cs-CZ" dirty="0"/>
              <a:t>, </a:t>
            </a:r>
            <a:r>
              <a:rPr lang="en-US" dirty="0"/>
              <a:t>increases the risk and worsens the</a:t>
            </a:r>
            <a:r>
              <a:rPr lang="cs-CZ" dirty="0"/>
              <a:t> </a:t>
            </a:r>
            <a:r>
              <a:rPr lang="en-US" dirty="0"/>
              <a:t>other diseases, worsens healing. </a:t>
            </a:r>
            <a:r>
              <a:rPr lang="cs-CZ" dirty="0"/>
              <a:t>As a </a:t>
            </a:r>
            <a:r>
              <a:rPr lang="cs-CZ" dirty="0" err="1"/>
              <a:t>result</a:t>
            </a:r>
            <a:r>
              <a:rPr lang="cs-CZ" dirty="0"/>
              <a:t>, </a:t>
            </a:r>
            <a:r>
              <a:rPr lang="en-US" dirty="0"/>
              <a:t>DM is a disease of the cardiovascular system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9808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Protocol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Write</a:t>
            </a:r>
            <a:r>
              <a:rPr lang="en-US" sz="2400" dirty="0"/>
              <a:t> the weight, height, age and gender of the person for whom you will compile the menu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Calculate</a:t>
            </a:r>
            <a:r>
              <a:rPr lang="en-US" sz="2400" dirty="0"/>
              <a:t> his</a:t>
            </a:r>
            <a:r>
              <a:rPr lang="cs-CZ" sz="2400" dirty="0"/>
              <a:t>/her</a:t>
            </a:r>
            <a:r>
              <a:rPr lang="en-US" sz="2400" dirty="0"/>
              <a:t> daily energy expenditure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Compile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diet on </a:t>
            </a:r>
            <a:r>
              <a:rPr lang="cs-CZ" sz="2400" dirty="0">
                <a:hlinkClick r:id="rId2"/>
              </a:rPr>
              <a:t>www.myfitnesspal.com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Print the menu, write down BEE and AEE calculated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on</a:t>
            </a:r>
            <a:r>
              <a:rPr lang="en-US" sz="2400" dirty="0"/>
              <a:t> weight, height, age and gender and daily activities. Copy </a:t>
            </a:r>
            <a:r>
              <a:rPr lang="cs-CZ" sz="2400" dirty="0"/>
              <a:t>BEE and AEE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protocol</a:t>
            </a:r>
            <a:r>
              <a:rPr lang="cs-CZ" sz="2400" dirty="0"/>
              <a:t> (ane</a:t>
            </a:r>
            <a:r>
              <a:rPr lang="en-US" sz="2400" dirty="0"/>
              <a:t> not print</a:t>
            </a:r>
            <a:r>
              <a:rPr lang="cs-CZ" sz="2400" dirty="0" err="1"/>
              <a:t>ing</a:t>
            </a:r>
            <a:r>
              <a:rPr lang="en-US" sz="2400" dirty="0"/>
              <a:t> automatically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Write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protocol</a:t>
            </a:r>
            <a:r>
              <a:rPr lang="cs-CZ" sz="2400" dirty="0"/>
              <a:t>:</a:t>
            </a:r>
          </a:p>
          <a:p>
            <a:pPr lvl="1"/>
            <a:r>
              <a:rPr lang="en-US" sz="1600" dirty="0"/>
              <a:t>Sum of received energy, nutrients, minerals and vitamins, </a:t>
            </a:r>
            <a:endParaRPr lang="cs-CZ" sz="1600" dirty="0"/>
          </a:p>
          <a:p>
            <a:pPr lvl="1"/>
            <a:r>
              <a:rPr lang="en-US" sz="1600" dirty="0"/>
              <a:t>S</a:t>
            </a:r>
            <a:r>
              <a:rPr lang="cs-CZ" sz="1600" dirty="0" err="1"/>
              <a:t>pecific</a:t>
            </a:r>
            <a:r>
              <a:rPr lang="cs-CZ" sz="1600" dirty="0"/>
              <a:t> </a:t>
            </a:r>
            <a:r>
              <a:rPr lang="cs-CZ" sz="1600" dirty="0" err="1"/>
              <a:t>dynamic</a:t>
            </a:r>
            <a:r>
              <a:rPr lang="cs-CZ" sz="1600" dirty="0"/>
              <a:t> </a:t>
            </a:r>
            <a:r>
              <a:rPr lang="cs-CZ" sz="1600" dirty="0" err="1"/>
              <a:t>effect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nutrients</a:t>
            </a:r>
            <a:endParaRPr lang="cs-CZ" sz="1600" dirty="0"/>
          </a:p>
          <a:p>
            <a:pPr lvl="1"/>
            <a:r>
              <a:rPr lang="en-US" sz="1600" dirty="0"/>
              <a:t>Recommended values of all monitored parameters</a:t>
            </a:r>
            <a:endParaRPr lang="cs-CZ" sz="1600" dirty="0"/>
          </a:p>
          <a:p>
            <a:pPr lvl="1"/>
            <a:r>
              <a:rPr lang="en-US" sz="1600" dirty="0"/>
              <a:t>Compare energy intake and expenditure, received and recommended daily </a:t>
            </a:r>
            <a:r>
              <a:rPr lang="cs-CZ" sz="1600" dirty="0" err="1"/>
              <a:t>doses</a:t>
            </a:r>
            <a:r>
              <a:rPr lang="en-US" sz="1600" dirty="0"/>
              <a:t> of nutrients, minerals and vitamins. Evaluate whether the subject's diet is correct, </a:t>
            </a:r>
            <a:br>
              <a:rPr lang="cs-CZ" sz="1600" dirty="0"/>
            </a:br>
            <a:r>
              <a:rPr lang="en-US" sz="1600" dirty="0"/>
              <a:t>describe the </a:t>
            </a:r>
            <a:r>
              <a:rPr lang="cs-CZ" sz="1600" dirty="0" err="1"/>
              <a:t>mistakes</a:t>
            </a:r>
            <a:r>
              <a:rPr lang="en-US" sz="1600" dirty="0"/>
              <a:t> and suggest improvements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1026" name="Picture 2" descr="C:\Users\Johanka\Desktop\FRMU 2018\Prezentace\jaro téma 1 - metabolismus, výživa, jídelníček\materiály a obrázky\496df6_c93a6939345348128aad8895e2c73d2c_mv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37" y="4868647"/>
            <a:ext cx="1953991" cy="195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306123" y="5765974"/>
            <a:ext cx="1781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AEE + SDE </a:t>
            </a:r>
          </a:p>
        </p:txBody>
      </p:sp>
      <p:sp>
        <p:nvSpPr>
          <p:cNvPr id="8" name="Obdélník 7"/>
          <p:cNvSpPr/>
          <p:nvPr/>
        </p:nvSpPr>
        <p:spPr>
          <a:xfrm>
            <a:off x="7267038" y="5744708"/>
            <a:ext cx="2039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intake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26756" y="6181215"/>
            <a:ext cx="2401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dirty="0"/>
              <a:t>(BEE + </a:t>
            </a:r>
            <a:r>
              <a:rPr lang="cs-CZ" sz="1800" dirty="0" err="1"/>
              <a:t>daily</a:t>
            </a:r>
            <a:r>
              <a:rPr lang="cs-CZ" sz="1800" dirty="0"/>
              <a:t> </a:t>
            </a:r>
            <a:r>
              <a:rPr lang="cs-CZ" sz="1800" dirty="0" err="1"/>
              <a:t>activity</a:t>
            </a:r>
            <a:r>
              <a:rPr lang="cs-CZ" sz="1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0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9383"/>
            <a:ext cx="10753200" cy="451576"/>
          </a:xfrm>
        </p:spPr>
        <p:txBody>
          <a:bodyPr/>
          <a:lstStyle/>
          <a:p>
            <a:r>
              <a:rPr lang="cs-CZ" dirty="0"/>
              <a:t>Obesity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963052"/>
            <a:ext cx="11482893" cy="56459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Obesity - excessive storage of energy reserves in the form of fat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E</a:t>
            </a:r>
            <a:r>
              <a:rPr lang="en-US" dirty="0" err="1"/>
              <a:t>nergy</a:t>
            </a:r>
            <a:r>
              <a:rPr lang="en-US" dirty="0"/>
              <a:t> intake 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reason</a:t>
            </a:r>
            <a:r>
              <a:rPr lang="en-US" dirty="0"/>
              <a:t> greater than expenditure.</a:t>
            </a:r>
            <a:endParaRPr lang="cs-CZ" dirty="0"/>
          </a:p>
          <a:p>
            <a:pPr lvl="1"/>
            <a:r>
              <a:rPr lang="cs-CZ" sz="1600" dirty="0"/>
              <a:t>CZ: </a:t>
            </a:r>
            <a:r>
              <a:rPr lang="cs-CZ" sz="1600" dirty="0" err="1"/>
              <a:t>adults</a:t>
            </a:r>
            <a:r>
              <a:rPr lang="cs-CZ" sz="1600" dirty="0"/>
              <a:t>: 35% </a:t>
            </a:r>
            <a:r>
              <a:rPr lang="cs-CZ" sz="1600" dirty="0" err="1"/>
              <a:t>overweight</a:t>
            </a:r>
            <a:r>
              <a:rPr lang="cs-CZ" sz="1600" dirty="0"/>
              <a:t>, 17% obesity – more in man</a:t>
            </a:r>
            <a:br>
              <a:rPr lang="cs-CZ" sz="1600" dirty="0"/>
            </a:br>
            <a:r>
              <a:rPr lang="cs-CZ" sz="1600" dirty="0"/>
              <a:t>       </a:t>
            </a:r>
            <a:r>
              <a:rPr lang="cs-CZ" sz="1600" dirty="0" err="1"/>
              <a:t>children</a:t>
            </a:r>
            <a:r>
              <a:rPr lang="cs-CZ" sz="1600" dirty="0"/>
              <a:t> 6-12 </a:t>
            </a:r>
            <a:r>
              <a:rPr lang="cs-CZ" sz="1600" dirty="0" err="1"/>
              <a:t>year</a:t>
            </a:r>
            <a:r>
              <a:rPr lang="cs-CZ" sz="1600" dirty="0"/>
              <a:t>: 10% </a:t>
            </a:r>
            <a:r>
              <a:rPr lang="cs-CZ" sz="1600" dirty="0" err="1"/>
              <a:t>overweight</a:t>
            </a:r>
            <a:r>
              <a:rPr lang="cs-CZ" sz="1600" dirty="0"/>
              <a:t> /10% obesity; 13-17 </a:t>
            </a:r>
            <a:r>
              <a:rPr lang="cs-CZ" sz="1600" dirty="0" err="1"/>
              <a:t>years</a:t>
            </a:r>
            <a:r>
              <a:rPr lang="cs-CZ" sz="1600" dirty="0"/>
              <a:t> </a:t>
            </a:r>
            <a:r>
              <a:rPr lang="cs-CZ" sz="1600" dirty="0" err="1"/>
              <a:t>together</a:t>
            </a:r>
            <a:r>
              <a:rPr lang="cs-CZ" sz="1600" dirty="0"/>
              <a:t> 11%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Obesity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caused</a:t>
            </a:r>
            <a:r>
              <a:rPr lang="cs-CZ" sz="2400" dirty="0"/>
              <a:t> by </a:t>
            </a:r>
            <a:r>
              <a:rPr lang="en-US" sz="2400" dirty="0"/>
              <a:t>combination of </a:t>
            </a:r>
            <a:r>
              <a:rPr lang="cs-CZ" sz="2400" dirty="0" err="1"/>
              <a:t>various</a:t>
            </a:r>
            <a:r>
              <a:rPr lang="en-US" sz="2400" dirty="0"/>
              <a:t> factors - </a:t>
            </a:r>
            <a:r>
              <a:rPr lang="en-US" sz="2000" dirty="0"/>
              <a:t>rarely just one </a:t>
            </a:r>
            <a:r>
              <a:rPr lang="cs-CZ" sz="2000" dirty="0" err="1"/>
              <a:t>factor</a:t>
            </a:r>
            <a:endParaRPr lang="cs-CZ" sz="2000" dirty="0"/>
          </a:p>
          <a:p>
            <a:pPr lvl="1"/>
            <a:r>
              <a:rPr lang="en-US" dirty="0"/>
              <a:t>A combination of higher energy intake, lack of exercise</a:t>
            </a:r>
            <a:endParaRPr lang="cs-CZ" dirty="0"/>
          </a:p>
          <a:p>
            <a:pPr lvl="1"/>
            <a:r>
              <a:rPr lang="cs-CZ" dirty="0" err="1"/>
              <a:t>Hereditary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- </a:t>
            </a:r>
            <a:r>
              <a:rPr lang="cs-CZ" dirty="0" err="1"/>
              <a:t>genetic</a:t>
            </a:r>
            <a:r>
              <a:rPr lang="cs-CZ" dirty="0"/>
              <a:t> (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predisposition</a:t>
            </a:r>
            <a:r>
              <a:rPr lang="cs-CZ" dirty="0"/>
              <a:t>, </a:t>
            </a:r>
            <a:r>
              <a:rPr lang="cs-CZ" dirty="0" err="1"/>
              <a:t>purely</a:t>
            </a:r>
            <a:r>
              <a:rPr lang="cs-CZ" dirty="0"/>
              <a:t> </a:t>
            </a:r>
            <a:r>
              <a:rPr lang="cs-CZ" dirty="0" err="1"/>
              <a:t>genetic</a:t>
            </a:r>
            <a:r>
              <a:rPr lang="cs-CZ" dirty="0"/>
              <a:t> cause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rare</a:t>
            </a:r>
            <a:r>
              <a:rPr lang="cs-CZ" dirty="0"/>
              <a:t>), </a:t>
            </a:r>
            <a:r>
              <a:rPr lang="cs-CZ" dirty="0" err="1"/>
              <a:t>education</a:t>
            </a:r>
            <a:endParaRPr lang="cs-CZ" dirty="0"/>
          </a:p>
          <a:p>
            <a:pPr lvl="1"/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- </a:t>
            </a:r>
            <a:r>
              <a:rPr lang="cs-CZ" dirty="0" err="1"/>
              <a:t>distress</a:t>
            </a:r>
            <a:r>
              <a:rPr lang="cs-CZ" dirty="0"/>
              <a:t>, </a:t>
            </a:r>
            <a:r>
              <a:rPr lang="cs-CZ" dirty="0" err="1"/>
              <a:t>depression</a:t>
            </a:r>
            <a:endParaRPr lang="cs-CZ" dirty="0"/>
          </a:p>
          <a:p>
            <a:pPr lvl="1"/>
            <a:r>
              <a:rPr lang="cs-CZ" dirty="0" err="1"/>
              <a:t>Prenatal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(</a:t>
            </a:r>
            <a:r>
              <a:rPr lang="cs-CZ" dirty="0" err="1"/>
              <a:t>mother's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pregnancy</a:t>
            </a:r>
            <a:r>
              <a:rPr lang="cs-CZ" dirty="0"/>
              <a:t>, diabetes, obesity - </a:t>
            </a:r>
            <a:r>
              <a:rPr lang="cs-CZ" dirty="0" err="1"/>
              <a:t>prenatal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), </a:t>
            </a:r>
            <a:r>
              <a:rPr lang="cs-CZ" dirty="0" err="1"/>
              <a:t>delivery</a:t>
            </a:r>
            <a:r>
              <a:rPr lang="cs-CZ" dirty="0"/>
              <a:t>, early </a:t>
            </a:r>
            <a:r>
              <a:rPr lang="cs-CZ" dirty="0" err="1"/>
              <a:t>childhood</a:t>
            </a:r>
            <a:endParaRPr lang="cs-CZ" dirty="0"/>
          </a:p>
          <a:p>
            <a:pPr lvl="1"/>
            <a:r>
              <a:rPr lang="cs-CZ" dirty="0" err="1"/>
              <a:t>Endocrine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– </a:t>
            </a:r>
            <a:r>
              <a:rPr lang="cs-CZ" dirty="0" err="1"/>
              <a:t>hypothyroidism</a:t>
            </a:r>
            <a:r>
              <a:rPr lang="cs-CZ" dirty="0"/>
              <a:t>, </a:t>
            </a:r>
            <a:r>
              <a:rPr lang="cs-CZ" dirty="0" err="1"/>
              <a:t>Cushing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  <a:p>
            <a:pPr lvl="1"/>
            <a:r>
              <a:rPr lang="cs-CZ" dirty="0"/>
              <a:t>It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illnesses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injuries</a:t>
            </a:r>
            <a:endParaRPr lang="cs-CZ" dirty="0"/>
          </a:p>
          <a:p>
            <a:pPr lvl="1"/>
            <a:r>
              <a:rPr lang="cs-CZ" dirty="0" err="1"/>
              <a:t>Consequence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-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antidepressants</a:t>
            </a:r>
            <a:endParaRPr lang="cs-CZ" dirty="0"/>
          </a:p>
          <a:p>
            <a:pPr lvl="1"/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socioeconomic</a:t>
            </a:r>
            <a:r>
              <a:rPr lang="cs-CZ" dirty="0"/>
              <a:t> status,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nutritional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The problem from the healthcare professional's point of view: more demanding </a:t>
            </a:r>
            <a:br>
              <a:rPr lang="cs-CZ" dirty="0"/>
            </a:br>
            <a:r>
              <a:rPr lang="en-US" dirty="0"/>
              <a:t>patient handling</a:t>
            </a:r>
            <a:r>
              <a:rPr lang="cs-CZ" dirty="0"/>
              <a:t>, </a:t>
            </a:r>
            <a:r>
              <a:rPr lang="cs-CZ" dirty="0" err="1"/>
              <a:t>complication</a:t>
            </a:r>
            <a:r>
              <a:rPr lang="cs-CZ" dirty="0"/>
              <a:t> in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diseases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Malnutrition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Malnutrition is a disease caused by insufficient intake of nutrients, inability to absorb nutrients in diseases of the digestive tract</a:t>
            </a:r>
            <a:r>
              <a:rPr lang="cs-CZ" dirty="0"/>
              <a:t>,</a:t>
            </a:r>
            <a:r>
              <a:rPr lang="en-US" dirty="0"/>
              <a:t> excessive catabolism of </a:t>
            </a:r>
            <a:r>
              <a:rPr lang="cs-CZ" dirty="0" err="1"/>
              <a:t>nutrients</a:t>
            </a:r>
            <a:r>
              <a:rPr lang="cs-CZ" dirty="0"/>
              <a:t> (</a:t>
            </a:r>
            <a:r>
              <a:rPr lang="cs-CZ" dirty="0" err="1"/>
              <a:t>septic</a:t>
            </a:r>
            <a:r>
              <a:rPr lang="cs-CZ" dirty="0"/>
              <a:t> </a:t>
            </a:r>
            <a:r>
              <a:rPr lang="cs-CZ" dirty="0" err="1"/>
              <a:t>shock</a:t>
            </a:r>
            <a:r>
              <a:rPr lang="cs-CZ" dirty="0"/>
              <a:t>),</a:t>
            </a:r>
            <a:r>
              <a:rPr lang="en-US" dirty="0"/>
              <a:t> serious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(</a:t>
            </a:r>
            <a:r>
              <a:rPr lang="cs-CZ" dirty="0" err="1"/>
              <a:t>oncological</a:t>
            </a:r>
            <a:r>
              <a:rPr lang="cs-CZ" dirty="0"/>
              <a:t>), nauzea,…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Even</a:t>
            </a:r>
            <a:r>
              <a:rPr lang="en-US" dirty="0"/>
              <a:t> the obese can be malnourished - despite their high energy intake, some nutrients may be lacking</a:t>
            </a:r>
            <a:endParaRPr lang="cs-CZ" dirty="0"/>
          </a:p>
          <a:p>
            <a:pPr lvl="1"/>
            <a:r>
              <a:rPr lang="en-US" dirty="0"/>
              <a:t>Our cause is not a lack of food, but rather a poor diet, eating disorders, diseases causing impaired absorption and processing of nutrients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0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31358"/>
            <a:ext cx="11482893" cy="53476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 err="1"/>
              <a:t>Lipolytic</a:t>
            </a:r>
            <a:r>
              <a:rPr lang="cs-CZ" sz="2400" b="1" dirty="0"/>
              <a:t> </a:t>
            </a:r>
            <a:r>
              <a:rPr lang="cs-CZ" sz="2400" b="1" dirty="0" err="1"/>
              <a:t>hormones</a:t>
            </a:r>
            <a:r>
              <a:rPr lang="cs-CZ" sz="2400" b="1" dirty="0"/>
              <a:t> </a:t>
            </a:r>
            <a:r>
              <a:rPr lang="cs-CZ" sz="2400" dirty="0"/>
              <a:t>(and </a:t>
            </a:r>
            <a:r>
              <a:rPr lang="cs-CZ" sz="2400" dirty="0" err="1"/>
              <a:t>increasing</a:t>
            </a:r>
            <a:r>
              <a:rPr lang="cs-CZ" sz="2400" dirty="0"/>
              <a:t> </a:t>
            </a:r>
            <a:r>
              <a:rPr lang="cs-CZ" sz="2400" dirty="0" err="1"/>
              <a:t>glycemia</a:t>
            </a:r>
            <a:r>
              <a:rPr lang="cs-CZ" sz="2400" dirty="0"/>
              <a:t>): </a:t>
            </a:r>
            <a:br>
              <a:rPr lang="cs-CZ" dirty="0"/>
            </a:br>
            <a:r>
              <a:rPr lang="cs-CZ" sz="2000" dirty="0"/>
              <a:t>Adrenalin, Noradrenalin, Somatotropin, </a:t>
            </a:r>
            <a:r>
              <a:rPr lang="cs-CZ" sz="2000" dirty="0" err="1"/>
              <a:t>Glucagon</a:t>
            </a:r>
            <a:r>
              <a:rPr lang="cs-CZ" sz="2000" dirty="0"/>
              <a:t>, ACTH, </a:t>
            </a:r>
            <a:r>
              <a:rPr lang="cs-CZ" sz="2000" dirty="0" err="1"/>
              <a:t>Prolactin</a:t>
            </a:r>
            <a:r>
              <a:rPr lang="cs-CZ" sz="2000" dirty="0"/>
              <a:t>, </a:t>
            </a:r>
            <a:r>
              <a:rPr lang="cs-CZ" sz="2000" dirty="0" err="1"/>
              <a:t>Glucocorticoids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en-US" sz="2400" dirty="0"/>
              <a:t>Body mass: active (muscles) and passive (fat)</a:t>
            </a:r>
            <a:endParaRPr lang="cs-CZ" sz="2400" dirty="0"/>
          </a:p>
          <a:p>
            <a:pPr lvl="1"/>
            <a:r>
              <a:rPr lang="en-US" sz="1600" dirty="0"/>
              <a:t>Slow weight gain with increasing age is physiological (insulin sensitivity decreases, more </a:t>
            </a:r>
            <a:r>
              <a:rPr lang="cs-CZ" sz="1600" dirty="0" err="1"/>
              <a:t>saving</a:t>
            </a:r>
            <a:r>
              <a:rPr lang="en-US" sz="1600" dirty="0"/>
              <a:t> metabolism). Overweight in old age (from about 65 years) is not harmful if it is the result of slow weight gain (about 0.25 kg / year).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Types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adipose</a:t>
            </a:r>
            <a:r>
              <a:rPr lang="cs-CZ" sz="2400" b="1" dirty="0"/>
              <a:t> </a:t>
            </a:r>
            <a:r>
              <a:rPr lang="cs-CZ" sz="2400" b="1" dirty="0" err="1"/>
              <a:t>tissue</a:t>
            </a:r>
            <a:endParaRPr lang="cs-CZ" sz="2400" b="1" dirty="0"/>
          </a:p>
          <a:p>
            <a:pPr lvl="1"/>
            <a:r>
              <a:rPr lang="en-US" b="1" dirty="0"/>
              <a:t>White subcutaneous </a:t>
            </a:r>
            <a:r>
              <a:rPr lang="en-US" dirty="0"/>
              <a:t>- not harmful (within </a:t>
            </a:r>
            <a:r>
              <a:rPr lang="en-US" dirty="0" err="1"/>
              <a:t>physi</a:t>
            </a:r>
            <a:r>
              <a:rPr lang="cs-CZ" dirty="0" err="1"/>
              <a:t>ology</a:t>
            </a:r>
            <a:r>
              <a:rPr lang="en-US" dirty="0" err="1"/>
              <a:t>cal</a:t>
            </a:r>
            <a:r>
              <a:rPr lang="en-US" dirty="0"/>
              <a:t> values)</a:t>
            </a:r>
            <a:endParaRPr lang="cs-CZ" dirty="0"/>
          </a:p>
          <a:p>
            <a:pPr lvl="1"/>
            <a:r>
              <a:rPr lang="en-US" b="1" dirty="0"/>
              <a:t>White abdominal </a:t>
            </a:r>
            <a:r>
              <a:rPr lang="en-US" dirty="0"/>
              <a:t>- "beer belly" (between the abdominal organs) - strongly hormonally and metabolically active, </a:t>
            </a:r>
            <a:r>
              <a:rPr lang="en-US" b="1" dirty="0"/>
              <a:t>production of pro-inflammatory factors</a:t>
            </a:r>
            <a:r>
              <a:rPr lang="en-US" dirty="0"/>
              <a:t>, high cardiovascular risks - greater </a:t>
            </a:r>
            <a:r>
              <a:rPr lang="cs-CZ" dirty="0"/>
              <a:t>incidence</a:t>
            </a:r>
            <a:r>
              <a:rPr lang="en-US" dirty="0"/>
              <a:t> in men</a:t>
            </a:r>
            <a:endParaRPr lang="cs-CZ" dirty="0"/>
          </a:p>
          <a:p>
            <a:pPr lvl="1"/>
            <a:r>
              <a:rPr lang="en-US" b="1" dirty="0"/>
              <a:t>White organ</a:t>
            </a:r>
            <a:r>
              <a:rPr lang="cs-CZ" b="1" dirty="0"/>
              <a:t> </a:t>
            </a:r>
            <a:r>
              <a:rPr lang="cs-CZ" b="1" dirty="0" err="1"/>
              <a:t>adipose</a:t>
            </a:r>
            <a:r>
              <a:rPr lang="cs-CZ" b="1" dirty="0"/>
              <a:t> </a:t>
            </a:r>
            <a:r>
              <a:rPr lang="cs-CZ" b="1" dirty="0" err="1"/>
              <a:t>tissue</a:t>
            </a:r>
            <a:r>
              <a:rPr lang="en-US" b="1" dirty="0"/>
              <a:t> </a:t>
            </a:r>
            <a:r>
              <a:rPr lang="en-US" dirty="0"/>
              <a:t>- protection / supply in some organs - around the kidneys, around the heart, pancreas, in the liver - useful (within </a:t>
            </a:r>
            <a:r>
              <a:rPr lang="en-US" dirty="0" err="1"/>
              <a:t>physi</a:t>
            </a:r>
            <a:r>
              <a:rPr lang="cs-CZ" dirty="0" err="1"/>
              <a:t>ol</a:t>
            </a:r>
            <a:r>
              <a:rPr lang="cs-CZ" dirty="0"/>
              <a:t>.</a:t>
            </a:r>
            <a:r>
              <a:rPr lang="en-US" dirty="0"/>
              <a:t>values) - </a:t>
            </a:r>
            <a:r>
              <a:rPr lang="en-US" dirty="0" err="1"/>
              <a:t>mobiliz</a:t>
            </a:r>
            <a:r>
              <a:rPr lang="cs-CZ" dirty="0" err="1"/>
              <a:t>ation</a:t>
            </a:r>
            <a:r>
              <a:rPr lang="en-US" dirty="0"/>
              <a:t> faster than subcutaneous</a:t>
            </a:r>
            <a:r>
              <a:rPr lang="cs-CZ" dirty="0"/>
              <a:t> (</a:t>
            </a:r>
            <a:r>
              <a:rPr lang="en-US" dirty="0"/>
              <a:t>during weight loss</a:t>
            </a:r>
            <a:r>
              <a:rPr lang="cs-CZ" dirty="0"/>
              <a:t>)</a:t>
            </a:r>
          </a:p>
          <a:p>
            <a:pPr lvl="1"/>
            <a:r>
              <a:rPr lang="en-US" b="1" dirty="0"/>
              <a:t>Brown adipose tissue</a:t>
            </a:r>
            <a:r>
              <a:rPr lang="en-US" dirty="0"/>
              <a:t> - thermogenic - mainly in young children, </a:t>
            </a:r>
            <a:r>
              <a:rPr lang="cs-CZ" dirty="0" err="1"/>
              <a:t>rarely</a:t>
            </a:r>
            <a:r>
              <a:rPr lang="en-US" dirty="0"/>
              <a:t> present in some adults between the shoulder blades and on the neck (useful, overweight prevention)</a:t>
            </a:r>
            <a:endParaRPr lang="cs-CZ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/>
              <a:t>Beige adipose tissue </a:t>
            </a:r>
            <a:r>
              <a:rPr lang="en-US" dirty="0"/>
              <a:t>- white containing a lot of mitochondria - a consequence of physical </a:t>
            </a:r>
            <a:r>
              <a:rPr lang="en-US" dirty="0" err="1"/>
              <a:t>aktivity</a:t>
            </a:r>
            <a:r>
              <a:rPr lang="cs-CZ" dirty="0"/>
              <a:t>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Newly discovered pink adipose tissue - can differentiate into other cells, the mammary gland</a:t>
            </a:r>
            <a:endParaRPr lang="cs-CZ" dirty="0"/>
          </a:p>
          <a:p>
            <a:pPr lvl="2"/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0975" y="491394"/>
            <a:ext cx="11407706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 – gender </a:t>
            </a:r>
            <a:r>
              <a:rPr lang="cs-CZ" dirty="0" err="1"/>
              <a:t>difference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0770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 </a:t>
            </a:r>
            <a:r>
              <a:rPr lang="en-US" sz="2400" dirty="0"/>
              <a:t>Men have a larger proportion of muscles, it is easier to increase muscle tissue (testosterone), which is a greater energy consumer - better weight loss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The same BMI in men and women has different risks - the risk of developing diabetes in women is usually at a much higher BMI than in men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Different stages of weight gain - women during pregnancy and after menopause, men during lifestyle change (starting a family, divorce, change of job)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sz="2400" dirty="0"/>
              <a:t>Android type of fat storage</a:t>
            </a:r>
            <a:r>
              <a:rPr lang="cs-CZ" sz="2400" dirty="0"/>
              <a:t> (</a:t>
            </a:r>
            <a:r>
              <a:rPr lang="cs-CZ" sz="2400" dirty="0" err="1"/>
              <a:t>apple</a:t>
            </a:r>
            <a:r>
              <a:rPr lang="cs-CZ" sz="2400" dirty="0"/>
              <a:t>, jablko) </a:t>
            </a:r>
          </a:p>
          <a:p>
            <a:pPr lvl="1"/>
            <a:r>
              <a:rPr lang="en-US" sz="1600" dirty="0"/>
              <a:t>accumulation of fat in the abdomen, subcutaneous tissue and between organs </a:t>
            </a:r>
            <a:endParaRPr lang="cs-CZ" sz="1600" dirty="0"/>
          </a:p>
          <a:p>
            <a:pPr lvl="1"/>
            <a:r>
              <a:rPr lang="en-US" sz="1600" dirty="0"/>
              <a:t>more harmful (greater cardiovascular risks)</a:t>
            </a:r>
            <a:endParaRPr lang="cs-CZ" sz="1600" dirty="0"/>
          </a:p>
          <a:p>
            <a:pPr marL="90488" lvl="1" indent="0">
              <a:buNone/>
            </a:pPr>
            <a:r>
              <a:rPr lang="cs-CZ" sz="2400" dirty="0" err="1"/>
              <a:t>Gynoid</a:t>
            </a:r>
            <a:r>
              <a:rPr lang="en-US" sz="2400" dirty="0"/>
              <a:t> type of fat storage</a:t>
            </a:r>
            <a:r>
              <a:rPr lang="cs-CZ" sz="2400" dirty="0"/>
              <a:t> (</a:t>
            </a:r>
            <a:r>
              <a:rPr lang="cs-CZ" sz="2400" dirty="0" err="1"/>
              <a:t>pear</a:t>
            </a:r>
            <a:r>
              <a:rPr lang="cs-CZ" sz="2400" dirty="0"/>
              <a:t>, hruška)</a:t>
            </a:r>
          </a:p>
          <a:p>
            <a:pPr lvl="1"/>
            <a:r>
              <a:rPr lang="en-US" sz="1600" dirty="0"/>
              <a:t>storage in the thighs and buttocks - the function is storage</a:t>
            </a:r>
            <a:endParaRPr lang="cs-CZ" sz="1600" dirty="0"/>
          </a:p>
          <a:p>
            <a:pPr lvl="1"/>
            <a:r>
              <a:rPr lang="en-US" sz="1600" dirty="0"/>
              <a:t>energy for pregnancy and breastfeeding (lower cardiovascular risk)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6" name="Picture 3" descr="C:\Users\Johanka\Desktop\FRMU 2018\Prezentace\jaro téma 1 - metabolismus, výživa, jídelníček\materiály a obrázky\inbody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678" y="4065007"/>
            <a:ext cx="3532322" cy="259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382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endParaRPr lang="cs-CZ" dirty="0"/>
          </a:p>
        </p:txBody>
      </p:sp>
      <p:pic>
        <p:nvPicPr>
          <p:cNvPr id="1026" name="Picture 2" descr="C:\Users\Johanka\Desktop\FRMU 2018\Prezentace\jaro téma 1 - metabolismus, výživa, jídelníček\materiály a obrázky\26.4.obezita_1000px B_1000x7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1135063"/>
            <a:ext cx="6449459" cy="503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ohanka\Desktop\FRMU 2018\Prezentace\jaro téma 1 - metabolismus, výživa, jídelníček\materiály a obrázky\250-lbs-Woman-120-lbs-Woman_fb_213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33" y="2149446"/>
            <a:ext cx="2936432" cy="28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46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err="1"/>
              <a:t>Fyziologický</a:t>
            </a:r>
            <a:r>
              <a:rPr lang="en-GB" dirty="0"/>
              <a:t> </a:t>
            </a:r>
            <a:r>
              <a:rPr lang="en-GB" dirty="0" err="1"/>
              <a:t>ústav</a:t>
            </a:r>
            <a:r>
              <a:rPr lang="en-GB" dirty="0"/>
              <a:t>, </a:t>
            </a:r>
            <a:r>
              <a:rPr lang="en-GB" dirty="0" err="1"/>
              <a:t>Lékařská</a:t>
            </a:r>
            <a:r>
              <a:rPr lang="en-GB" dirty="0"/>
              <a:t> </a:t>
            </a:r>
            <a:r>
              <a:rPr lang="en-GB" dirty="0" err="1"/>
              <a:t>fakulta</a:t>
            </a:r>
            <a:r>
              <a:rPr lang="en-GB" dirty="0"/>
              <a:t> </a:t>
            </a:r>
            <a:r>
              <a:rPr lang="en-GB" dirty="0" err="1"/>
              <a:t>Masarykovy</a:t>
            </a:r>
            <a:r>
              <a:rPr lang="en-GB" dirty="0"/>
              <a:t> </a:t>
            </a:r>
            <a:r>
              <a:rPr lang="en-GB" dirty="0" err="1"/>
              <a:t>univerzity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smtClean="0"/>
              <a:pPr/>
              <a:t>3</a:t>
            </a:fld>
            <a:endParaRPr lang="en-GB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GB" dirty="0"/>
              <a:t>Metabolism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GB" dirty="0"/>
              <a:t>All chemical and energetical </a:t>
            </a:r>
            <a:r>
              <a:rPr lang="en-GB" dirty="0" err="1"/>
              <a:t>transforamtions</a:t>
            </a:r>
            <a:r>
              <a:rPr lang="en-GB" dirty="0"/>
              <a:t> in the body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in relation to food: </a:t>
            </a:r>
            <a:r>
              <a:rPr lang="en-GB" sz="2400" dirty="0" err="1"/>
              <a:t>energical</a:t>
            </a:r>
            <a:r>
              <a:rPr lang="en-GB" sz="2400" dirty="0"/>
              <a:t> and chemical transformations after food intake (includes processing, digestion, absorption and distribution to cells)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a living organism oxidizes nutrients to produce H2O, CO2 and energy needed for life processes</a:t>
            </a:r>
          </a:p>
          <a:p>
            <a:pPr>
              <a:lnSpc>
                <a:spcPct val="100000"/>
              </a:lnSpc>
            </a:pPr>
            <a:r>
              <a:rPr lang="en-GB" dirty="0"/>
              <a:t>catabolism: a complex, gradual process of decomposing substances into simpler compounds, with the release of energy. Energy is released as heat or as chemical energy (stored in </a:t>
            </a:r>
            <a:r>
              <a:rPr lang="en-GB" dirty="0" err="1"/>
              <a:t>macroergic</a:t>
            </a:r>
            <a:r>
              <a:rPr lang="en-GB" dirty="0"/>
              <a:t> compounds, </a:t>
            </a:r>
            <a:r>
              <a:rPr lang="en-GB" dirty="0" err="1"/>
              <a:t>eg</a:t>
            </a:r>
            <a:r>
              <a:rPr lang="en-GB" dirty="0"/>
              <a:t> ATP) </a:t>
            </a:r>
          </a:p>
          <a:p>
            <a:pPr>
              <a:lnSpc>
                <a:spcPct val="100000"/>
              </a:lnSpc>
            </a:pPr>
            <a:r>
              <a:rPr lang="en-GB" dirty="0"/>
              <a:t>Anabolism: The process of formation of more complex substances from simpler, with a consumption of energy </a:t>
            </a:r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Vztah mezi jednotlivými faktory MS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Dyslipidemia</a:t>
            </a:r>
            <a:r>
              <a:rPr lang="cs-CZ" dirty="0"/>
              <a:t> - </a:t>
            </a:r>
            <a:r>
              <a:rPr lang="cs-CZ" dirty="0" err="1"/>
              <a:t>overweight</a:t>
            </a:r>
            <a:r>
              <a:rPr lang="cs-CZ" dirty="0"/>
              <a:t> - </a:t>
            </a:r>
            <a:r>
              <a:rPr lang="cs-CZ" dirty="0" err="1"/>
              <a:t>hyperglycemia</a:t>
            </a:r>
            <a:r>
              <a:rPr lang="cs-CZ" dirty="0"/>
              <a:t> – </a:t>
            </a:r>
            <a:r>
              <a:rPr lang="cs-CZ" dirty="0" err="1"/>
              <a:t>hypertension</a:t>
            </a:r>
            <a:endParaRPr lang="cs-CZ" dirty="0"/>
          </a:p>
          <a:p>
            <a:pPr lvl="1"/>
            <a:r>
              <a:rPr lang="cs-CZ" dirty="0" err="1"/>
              <a:t>High</a:t>
            </a:r>
            <a:r>
              <a:rPr lang="cs-CZ" dirty="0"/>
              <a:t> LDL → </a:t>
            </a:r>
            <a:r>
              <a:rPr lang="cs-CZ" dirty="0" err="1"/>
              <a:t>atherosclerosis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Overweight</a:t>
            </a:r>
            <a:r>
              <a:rPr lang="cs-CZ" dirty="0"/>
              <a:t> and DM II</a:t>
            </a:r>
          </a:p>
          <a:p>
            <a:pPr lvl="1"/>
            <a:r>
              <a:rPr lang="cs-CZ" dirty="0" err="1"/>
              <a:t>Insulinoresistance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>
                <a:latin typeface="Arial"/>
                <a:cs typeface="Arial"/>
              </a:rPr>
              <a:t>DMII and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Hyperglycemia</a:t>
            </a:r>
            <a:r>
              <a:rPr lang="cs-CZ" dirty="0">
                <a:latin typeface="Arial"/>
                <a:cs typeface="Arial"/>
              </a:rPr>
              <a:t> + </a:t>
            </a:r>
            <a:r>
              <a:rPr lang="cs-CZ" dirty="0" err="1">
                <a:latin typeface="Arial"/>
                <a:cs typeface="Arial"/>
              </a:rPr>
              <a:t>hyperinsulinemia</a:t>
            </a:r>
            <a:r>
              <a:rPr lang="cs-CZ" dirty="0">
                <a:latin typeface="Arial"/>
                <a:cs typeface="Arial"/>
              </a:rPr>
              <a:t> + </a:t>
            </a:r>
            <a:r>
              <a:rPr lang="cs-CZ" dirty="0" err="1">
                <a:latin typeface="Arial"/>
                <a:cs typeface="Arial"/>
              </a:rPr>
              <a:t>dyslipidemia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endothelial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dysfunction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higher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vascular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resistance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>
                <a:latin typeface="Arial"/>
                <a:cs typeface="Arial"/>
              </a:rPr>
              <a:t>insulin </a:t>
            </a:r>
            <a:r>
              <a:rPr lang="cs-CZ" dirty="0" err="1">
                <a:latin typeface="Arial"/>
                <a:cs typeface="Arial"/>
              </a:rPr>
              <a:t>resistance</a:t>
            </a:r>
            <a:r>
              <a:rPr lang="cs-CZ" dirty="0">
                <a:latin typeface="Arial"/>
                <a:cs typeface="Arial"/>
              </a:rPr>
              <a:t> (and </a:t>
            </a:r>
            <a:r>
              <a:rPr lang="cs-CZ" dirty="0" err="1">
                <a:latin typeface="Arial"/>
                <a:cs typeface="Arial"/>
              </a:rPr>
              <a:t>hyperglycaemia</a:t>
            </a:r>
            <a:r>
              <a:rPr lang="cs-CZ" dirty="0">
                <a:latin typeface="Arial"/>
                <a:cs typeface="Arial"/>
              </a:rPr>
              <a:t>) ↔ </a:t>
            </a:r>
            <a:r>
              <a:rPr lang="cs-CZ" dirty="0" err="1">
                <a:latin typeface="Arial"/>
                <a:cs typeface="Arial"/>
              </a:rPr>
              <a:t>sympathetic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activity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Hyperglycemia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autonomic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neuropathy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blood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pressure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regulation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disorder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Dyslipidemia</a:t>
            </a:r>
            <a:r>
              <a:rPr lang="cs-CZ" dirty="0">
                <a:latin typeface="Arial"/>
                <a:cs typeface="Arial"/>
              </a:rPr>
              <a:t> – </a:t>
            </a:r>
            <a:r>
              <a:rPr lang="cs-CZ" dirty="0" err="1">
                <a:latin typeface="Arial"/>
                <a:cs typeface="Arial"/>
              </a:rPr>
              <a:t>atherogenic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process</a:t>
            </a:r>
            <a:r>
              <a:rPr lang="cs-CZ" dirty="0">
                <a:latin typeface="Arial"/>
                <a:cs typeface="Arial"/>
              </a:rPr>
              <a:t> -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Atherosclerosis</a:t>
            </a:r>
            <a:r>
              <a:rPr lang="cs-CZ" dirty="0">
                <a:latin typeface="Arial"/>
                <a:cs typeface="Arial"/>
              </a:rPr>
              <a:t> - </a:t>
            </a:r>
            <a:r>
              <a:rPr lang="cs-CZ" dirty="0" err="1">
                <a:latin typeface="Arial"/>
                <a:cs typeface="Arial"/>
              </a:rPr>
              <a:t>Trombembolic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complications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style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Principles of behavior that support our body in maintaining health for as long as possible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generally</a:t>
            </a:r>
            <a:r>
              <a:rPr lang="en-US" dirty="0"/>
              <a:t>: a healthy diet, </a:t>
            </a:r>
            <a:r>
              <a:rPr lang="cs-CZ" dirty="0" err="1"/>
              <a:t>sufficient</a:t>
            </a:r>
            <a:r>
              <a:rPr lang="en-US" dirty="0"/>
              <a:t> exercise,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en-US" dirty="0"/>
              <a:t>sleep, a healthy environment (</a:t>
            </a:r>
            <a:r>
              <a:rPr lang="cs-CZ" dirty="0"/>
              <a:t>no </a:t>
            </a:r>
            <a:r>
              <a:rPr lang="en-US" dirty="0"/>
              <a:t>smog, </a:t>
            </a:r>
            <a:r>
              <a:rPr lang="cs-CZ" dirty="0"/>
              <a:t>no </a:t>
            </a:r>
            <a:r>
              <a:rPr lang="en-US" dirty="0"/>
              <a:t>smoking), stress management, well-being, etc. </a:t>
            </a:r>
            <a:r>
              <a:rPr lang="en-US" sz="1800" dirty="0"/>
              <a:t>(just everything you, as a student or health care professional, have no chance to accomplish)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en-US" dirty="0"/>
              <a:t>Regular physical activity</a:t>
            </a:r>
            <a:endParaRPr lang="cs-CZ" dirty="0"/>
          </a:p>
          <a:p>
            <a:pPr lvl="1"/>
            <a:r>
              <a:rPr lang="en-US" dirty="0"/>
              <a:t>Supports weight loss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Improves parameters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DM</a:t>
            </a:r>
            <a:r>
              <a:rPr lang="en-US" dirty="0"/>
              <a:t> and metabolic syndrome </a:t>
            </a:r>
            <a:endParaRPr lang="cs-CZ" dirty="0"/>
          </a:p>
          <a:p>
            <a:pPr lvl="1"/>
            <a:r>
              <a:rPr lang="en-US" dirty="0"/>
              <a:t>Positive effect on the </a:t>
            </a:r>
            <a:r>
              <a:rPr lang="en-US" dirty="0" err="1"/>
              <a:t>psy</a:t>
            </a:r>
            <a:r>
              <a:rPr lang="cs-CZ" dirty="0" err="1"/>
              <a:t>chical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en-US" dirty="0"/>
              <a:t> (key in the </a:t>
            </a:r>
            <a:r>
              <a:rPr lang="cs-CZ" dirty="0" err="1"/>
              <a:t>therapy</a:t>
            </a:r>
            <a:r>
              <a:rPr lang="en-US" dirty="0"/>
              <a:t> of depression)</a:t>
            </a:r>
            <a:endParaRPr lang="cs-CZ" dirty="0"/>
          </a:p>
          <a:p>
            <a:pPr lvl="1"/>
            <a:r>
              <a:rPr lang="en-US" dirty="0"/>
              <a:t>Muscle strength (such as a handgrip test) is an important indicator of a patient's ability to recover</a:t>
            </a:r>
            <a:endParaRPr lang="cs-CZ" dirty="0"/>
          </a:p>
          <a:p>
            <a:pPr lvl="1"/>
            <a:r>
              <a:rPr lang="en-US" dirty="0"/>
              <a:t>Reduces postprandial inflammation in adipose tissue (immune response that occurs after a meal)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Indices based on anthropometric </a:t>
            </a:r>
            <a:r>
              <a:rPr lang="cs-CZ" dirty="0" err="1"/>
              <a:t>indicators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body fat with a caliper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fat in the body by bioimpedance method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muscle mass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438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5441" y="312517"/>
            <a:ext cx="11145935" cy="4515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69559"/>
            <a:ext cx="11482893" cy="46990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obesity </a:t>
            </a:r>
            <a:r>
              <a:rPr lang="cs-CZ" dirty="0" err="1"/>
              <a:t>acording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Broca‘s</a:t>
            </a:r>
            <a:r>
              <a:rPr lang="cs-CZ" dirty="0"/>
              <a:t> index</a:t>
            </a:r>
          </a:p>
          <a:p>
            <a:pPr>
              <a:lnSpc>
                <a:spcPct val="100000"/>
              </a:lnSpc>
            </a:pPr>
            <a:r>
              <a:rPr lang="en-US" dirty="0"/>
              <a:t>based on the calculation of the ideal weight and the percentage of the ideal weight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sz="2000" dirty="0"/>
              <a:t>S</a:t>
            </a:r>
            <a:r>
              <a:rPr lang="en-US" sz="2000" dirty="0" err="1"/>
              <a:t>ome</a:t>
            </a:r>
            <a:r>
              <a:rPr lang="en-US" sz="2000" dirty="0"/>
              <a:t> physiological parameters are estimated </a:t>
            </a:r>
            <a:r>
              <a:rPr lang="cs-CZ" sz="2000" dirty="0"/>
              <a:t>b</a:t>
            </a:r>
            <a:r>
              <a:rPr lang="en-US" sz="2000" dirty="0" err="1"/>
              <a:t>ased</a:t>
            </a:r>
            <a:r>
              <a:rPr lang="en-US" sz="2000" dirty="0"/>
              <a:t> on the ideal weight - for example, the initial setting of tidal volume in </a:t>
            </a:r>
            <a:r>
              <a:rPr lang="en-US" sz="2000" dirty="0" err="1"/>
              <a:t>ventilat</a:t>
            </a:r>
            <a:r>
              <a:rPr lang="cs-CZ" sz="2000" dirty="0" err="1"/>
              <a:t>or</a:t>
            </a: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: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/>
              <a:t>man:</a:t>
            </a:r>
          </a:p>
          <a:p>
            <a:pPr marL="893763" lvl="1" indent="-193675"/>
            <a:r>
              <a:rPr lang="cs-CZ" dirty="0" err="1"/>
              <a:t>height</a:t>
            </a:r>
            <a:r>
              <a:rPr lang="cs-CZ" dirty="0"/>
              <a:t> (cm) – 100</a:t>
            </a:r>
          </a:p>
          <a:p>
            <a:pPr marL="893763" lvl="1" indent="-193675"/>
            <a:r>
              <a:rPr lang="cs-CZ" dirty="0"/>
              <a:t>Or (</a:t>
            </a:r>
            <a:r>
              <a:rPr lang="cs-CZ" dirty="0" err="1"/>
              <a:t>height</a:t>
            </a:r>
            <a:r>
              <a:rPr lang="cs-CZ" dirty="0"/>
              <a:t> in m)</a:t>
            </a:r>
            <a:r>
              <a:rPr lang="cs-CZ" baseline="30000" dirty="0"/>
              <a:t>2</a:t>
            </a:r>
            <a:r>
              <a:rPr lang="cs-CZ" dirty="0"/>
              <a:t> – 23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/>
              <a:t>Pro ženy:</a:t>
            </a:r>
          </a:p>
          <a:p>
            <a:pPr marL="893763" lvl="1" indent="-193675"/>
            <a:r>
              <a:rPr lang="cs-CZ" dirty="0" err="1"/>
              <a:t>height</a:t>
            </a:r>
            <a:r>
              <a:rPr lang="cs-CZ" dirty="0"/>
              <a:t> (cm) – 100 – 10%</a:t>
            </a:r>
          </a:p>
          <a:p>
            <a:pPr marL="893763" lvl="1" indent="-193675"/>
            <a:r>
              <a:rPr lang="cs-CZ" dirty="0"/>
              <a:t>Or (</a:t>
            </a:r>
            <a:r>
              <a:rPr lang="cs-CZ" dirty="0" err="1"/>
              <a:t>height</a:t>
            </a:r>
            <a:r>
              <a:rPr lang="cs-CZ" dirty="0"/>
              <a:t> in m)</a:t>
            </a:r>
            <a:r>
              <a:rPr lang="cs-CZ" baseline="30000" dirty="0"/>
              <a:t>2</a:t>
            </a:r>
            <a:r>
              <a:rPr lang="cs-CZ" dirty="0"/>
              <a:t> – 21,5</a:t>
            </a:r>
          </a:p>
          <a:p>
            <a:pPr>
              <a:lnSpc>
                <a:spcPct val="100000"/>
              </a:lnSpc>
            </a:pPr>
            <a:r>
              <a:rPr lang="cs-CZ" dirty="0"/>
              <a:t>Index=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/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 x 100</a:t>
            </a:r>
          </a:p>
        </p:txBody>
      </p:sp>
      <p:graphicFrame>
        <p:nvGraphicFramePr>
          <p:cNvPr id="7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085801"/>
              </p:ext>
            </p:extLst>
          </p:nvPr>
        </p:nvGraphicFramePr>
        <p:xfrm>
          <a:off x="6178409" y="2859454"/>
          <a:ext cx="5086276" cy="2651760"/>
        </p:xfrm>
        <a:graphic>
          <a:graphicData uri="http://schemas.openxmlformats.org/drawingml/2006/table">
            <a:tbl>
              <a:tblPr/>
              <a:tblGrid>
                <a:gridCol w="25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Degree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ideal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 – 129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 – 149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– 199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Morbid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3446" y="478971"/>
            <a:ext cx="11071507" cy="451576"/>
          </a:xfrm>
        </p:spPr>
        <p:txBody>
          <a:bodyPr/>
          <a:lstStyle/>
          <a:p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BMI (body </a:t>
            </a:r>
            <a:r>
              <a:rPr lang="cs-CZ" dirty="0" err="1"/>
              <a:t>mass</a:t>
            </a:r>
            <a:r>
              <a:rPr lang="cs-CZ" dirty="0"/>
              <a:t> index) = </a:t>
            </a:r>
            <a:r>
              <a:rPr lang="cs-CZ" dirty="0" err="1"/>
              <a:t>weight</a:t>
            </a:r>
            <a:r>
              <a:rPr lang="cs-CZ" dirty="0"/>
              <a:t> (kg)/</a:t>
            </a:r>
            <a:r>
              <a:rPr lang="cs-CZ" dirty="0" err="1"/>
              <a:t>height</a:t>
            </a:r>
            <a:r>
              <a:rPr lang="cs-CZ" dirty="0"/>
              <a:t> (m)</a:t>
            </a:r>
            <a:r>
              <a:rPr lang="cs-CZ" baseline="30000" dirty="0"/>
              <a:t>2</a:t>
            </a:r>
          </a:p>
          <a:p>
            <a:pPr>
              <a:lnSpc>
                <a:spcPct val="100000"/>
              </a:lnSpc>
            </a:pPr>
            <a:endParaRPr lang="cs-CZ" baseline="30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baseline="30000" dirty="0" err="1"/>
              <a:t>for</a:t>
            </a:r>
            <a:r>
              <a:rPr lang="cs-CZ" baseline="30000" dirty="0"/>
              <a:t> </a:t>
            </a:r>
            <a:r>
              <a:rPr lang="cs-CZ" baseline="30000" dirty="0" err="1"/>
              <a:t>adult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BMI various tables for men / women, adults / teens / children</a:t>
            </a:r>
            <a:endParaRPr lang="cs-CZ" dirty="0"/>
          </a:p>
        </p:txBody>
      </p:sp>
      <p:graphicFrame>
        <p:nvGraphicFramePr>
          <p:cNvPr id="6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968525"/>
              </p:ext>
            </p:extLst>
          </p:nvPr>
        </p:nvGraphicFramePr>
        <p:xfrm>
          <a:off x="921379" y="2330153"/>
          <a:ext cx="6978611" cy="2743200"/>
        </p:xfrm>
        <a:graphic>
          <a:graphicData uri="http://schemas.openxmlformats.org/drawingml/2006/table">
            <a:tbl>
              <a:tblPr/>
              <a:tblGrid>
                <a:gridCol w="232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Underweight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– 24,9 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– 23,9 </a:t>
                      </a:r>
                      <a:endParaRPr kumimoji="0" lang="sk-SK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– 29,9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– 28,9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– 39,9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– 38,9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Serious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</a:t>
                      </a:r>
                      <a:endParaRPr kumimoji="0" lang="en-US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9804" y="1135063"/>
            <a:ext cx="596383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advantage</a:t>
            </a:r>
            <a:r>
              <a:rPr lang="cs-CZ" sz="2400" dirty="0"/>
              <a:t>: </a:t>
            </a:r>
            <a:r>
              <a:rPr lang="cs-CZ" sz="2400" dirty="0" err="1"/>
              <a:t>simple</a:t>
            </a:r>
            <a:r>
              <a:rPr lang="cs-CZ" sz="2400" dirty="0"/>
              <a:t> </a:t>
            </a:r>
            <a:r>
              <a:rPr lang="cs-CZ" sz="2400" dirty="0" err="1"/>
              <a:t>calculation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disadvantages</a:t>
            </a:r>
            <a:endParaRPr lang="cs-CZ" sz="2400" dirty="0"/>
          </a:p>
          <a:p>
            <a:pPr lvl="1"/>
            <a:r>
              <a:rPr lang="cs-CZ" dirty="0"/>
              <a:t>BMI</a:t>
            </a:r>
            <a:r>
              <a:rPr lang="en-US" dirty="0"/>
              <a:t> do not deal with </a:t>
            </a:r>
            <a:r>
              <a:rPr lang="en-US" dirty="0" err="1"/>
              <a:t>constitut</a:t>
            </a:r>
            <a:r>
              <a:rPr lang="cs-CZ" dirty="0"/>
              <a:t>ion </a:t>
            </a:r>
            <a:r>
              <a:rPr lang="cs-CZ" dirty="0" err="1"/>
              <a:t>of</a:t>
            </a:r>
            <a:r>
              <a:rPr lang="en-US" dirty="0"/>
              <a:t> body mass. A man with great musculature 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</a:t>
            </a:r>
            <a:r>
              <a:rPr lang="cs-CZ" dirty="0"/>
              <a:t>in</a:t>
            </a:r>
            <a:r>
              <a:rPr lang="en-US" dirty="0"/>
              <a:t> overweight area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table</a:t>
            </a:r>
            <a:r>
              <a:rPr lang="en-US" dirty="0"/>
              <a:t> without having a nutrition problem</a:t>
            </a:r>
            <a:endParaRPr lang="cs-CZ" dirty="0"/>
          </a:p>
          <a:p>
            <a:pPr lvl="1"/>
            <a:r>
              <a:rPr lang="en-US" b="1" dirty="0" err="1"/>
              <a:t>Broc's</a:t>
            </a:r>
            <a:r>
              <a:rPr lang="en-US" b="1" dirty="0"/>
              <a:t> index</a:t>
            </a:r>
            <a:r>
              <a:rPr lang="en-US" dirty="0"/>
              <a:t> uses a linear relationship between height and weight - the index is very </a:t>
            </a:r>
            <a:r>
              <a:rPr lang="cs-CZ" dirty="0" err="1"/>
              <a:t>approximate</a:t>
            </a:r>
            <a:endParaRPr lang="cs-CZ" dirty="0"/>
          </a:p>
          <a:p>
            <a:pPr lvl="1"/>
            <a:r>
              <a:rPr lang="cs-CZ" b="1" dirty="0"/>
              <a:t>BMI</a:t>
            </a:r>
            <a:r>
              <a:rPr lang="en-US" dirty="0"/>
              <a:t> - quadratic relationship between height and weight - better than </a:t>
            </a:r>
            <a:r>
              <a:rPr lang="en-US" dirty="0" err="1"/>
              <a:t>Broc's</a:t>
            </a:r>
            <a:r>
              <a:rPr lang="en-US" dirty="0"/>
              <a:t>, but it is still necessary to use </a:t>
            </a:r>
            <a:r>
              <a:rPr lang="cs-CZ" dirty="0" err="1"/>
              <a:t>different</a:t>
            </a:r>
            <a:r>
              <a:rPr lang="en-US" dirty="0"/>
              <a:t> tables for adults, adolescents and children - BMI 17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normal at 15 years, </a:t>
            </a:r>
            <a:r>
              <a:rPr lang="cs-CZ" dirty="0"/>
              <a:t>but </a:t>
            </a:r>
            <a:r>
              <a:rPr lang="en-US" dirty="0"/>
              <a:t>in adulthood it means underweight</a:t>
            </a:r>
            <a:endParaRPr lang="cs-CZ" dirty="0"/>
          </a:p>
        </p:txBody>
      </p:sp>
      <p:pic>
        <p:nvPicPr>
          <p:cNvPr id="3074" name="Picture 2" descr="C:\Users\Johanka\Desktop\FRMU 2018\Prezentace\jaro téma 1 - metabolismus, výživa, jídelníček\materiály a obrázky\aid2071552-v4-728px-Calculate-BMI-for-Children-Step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571" y="1157543"/>
            <a:ext cx="5492305" cy="411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4"/>
          <p:cNvSpPr txBox="1">
            <a:spLocks/>
          </p:cNvSpPr>
          <p:nvPr/>
        </p:nvSpPr>
        <p:spPr>
          <a:xfrm>
            <a:off x="388103" y="5527701"/>
            <a:ext cx="11466773" cy="11447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cs-CZ" b="1" dirty="0" err="1"/>
              <a:t>Rohrerův</a:t>
            </a:r>
            <a:r>
              <a:rPr lang="cs-CZ" b="1" dirty="0"/>
              <a:t> index </a:t>
            </a:r>
            <a:r>
              <a:rPr lang="en-US" dirty="0"/>
              <a:t>(100 * weight (g) / height (cm</a:t>
            </a:r>
            <a:r>
              <a:rPr lang="cs-CZ" dirty="0"/>
              <a:t>)</a:t>
            </a:r>
            <a:r>
              <a:rPr lang="cs-CZ" baseline="30000" dirty="0"/>
              <a:t>3</a:t>
            </a:r>
            <a:r>
              <a:rPr lang="cs-CZ" dirty="0"/>
              <a:t>).</a:t>
            </a:r>
            <a:br>
              <a:rPr lang="cs-CZ" dirty="0"/>
            </a:br>
            <a:r>
              <a:rPr lang="en-US" dirty="0"/>
              <a:t>Weight is determined by volume</a:t>
            </a:r>
            <a:r>
              <a:rPr lang="cs-CZ" dirty="0"/>
              <a:t> (</a:t>
            </a:r>
            <a:r>
              <a:rPr lang="en-US" dirty="0"/>
              <a:t>the cube of the dimension</a:t>
            </a:r>
            <a:r>
              <a:rPr lang="cs-CZ" dirty="0"/>
              <a:t>)</a:t>
            </a:r>
            <a:r>
              <a:rPr lang="en-US" dirty="0"/>
              <a:t>, so this index is the best. </a:t>
            </a:r>
            <a:br>
              <a:rPr lang="cs-CZ" dirty="0"/>
            </a:br>
            <a:r>
              <a:rPr lang="en-US" dirty="0"/>
              <a:t>More consistent in age. More suitable for children and teenagers.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968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altLang="cs-CZ" dirty="0" err="1"/>
              <a:t>Waistline</a:t>
            </a:r>
            <a:r>
              <a:rPr lang="cs-CZ" dirty="0"/>
              <a:t>, </a:t>
            </a:r>
            <a:r>
              <a:rPr lang="cs-CZ" dirty="0" err="1"/>
              <a:t>waist</a:t>
            </a:r>
            <a:r>
              <a:rPr lang="cs-CZ" dirty="0"/>
              <a:t>/hip ratio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Very simple but effective predictive parameters of nutrition evaluation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waist</a:t>
            </a:r>
            <a:r>
              <a:rPr lang="cs-CZ" dirty="0"/>
              <a:t>/hip </a:t>
            </a:r>
          </a:p>
          <a:p>
            <a:pPr lvl="1"/>
            <a:r>
              <a:rPr lang="cs-CZ" dirty="0"/>
              <a:t>man &lt;1</a:t>
            </a:r>
          </a:p>
          <a:p>
            <a:pPr lvl="1"/>
            <a:r>
              <a:rPr lang="cs-CZ" dirty="0" err="1"/>
              <a:t>woman</a:t>
            </a:r>
            <a:r>
              <a:rPr lang="cs-CZ" dirty="0"/>
              <a:t> &lt; 0,8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aphicFrame>
        <p:nvGraphicFramePr>
          <p:cNvPr id="6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21404"/>
              </p:ext>
            </p:extLst>
          </p:nvPr>
        </p:nvGraphicFramePr>
        <p:xfrm>
          <a:off x="2712557" y="2267097"/>
          <a:ext cx="7920000" cy="2651760"/>
        </p:xfrm>
        <a:graphic>
          <a:graphicData uri="http://schemas.openxmlformats.org/drawingml/2006/table">
            <a:tbl>
              <a:tblPr/>
              <a:tblGrid>
                <a:gridCol w="4228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Waistline</a:t>
                      </a: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b="1" dirty="0"/>
                        <a:t>in </a:t>
                      </a: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recomended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Necesary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– 102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– 90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loss requires medical assistance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102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79450" y="6261100"/>
            <a:ext cx="7920000" cy="252000"/>
          </a:xfrm>
        </p:spPr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US" dirty="0"/>
              <a:t>Measurement of body fat with a caliper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7441762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subcutaneous fat layer is measured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It </a:t>
            </a:r>
            <a:r>
              <a:rPr lang="cs-CZ" sz="2400" dirty="0" err="1"/>
              <a:t>reflests</a:t>
            </a:r>
            <a:r>
              <a:rPr lang="en-US" sz="2400" dirty="0"/>
              <a:t> the energy balance of the organism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It does not cover possible differences in the distribution of subcutaneous and visceral fat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The most common place of measurement:</a:t>
            </a:r>
            <a:r>
              <a:rPr lang="cs-CZ" sz="2400" dirty="0"/>
              <a:t> </a:t>
            </a:r>
            <a:r>
              <a:rPr lang="en-US" sz="2400" dirty="0"/>
              <a:t>the triceps</a:t>
            </a:r>
            <a:r>
              <a:rPr lang="en-US" sz="2000" dirty="0"/>
              <a:t> </a:t>
            </a:r>
            <a:r>
              <a:rPr lang="en-US" altLang="cs-CZ" sz="2400" dirty="0"/>
              <a:t>skinfold </a:t>
            </a:r>
            <a:r>
              <a:rPr lang="en-US" sz="2000" dirty="0"/>
              <a:t>(other </a:t>
            </a:r>
            <a:r>
              <a:rPr lang="cs-CZ" sz="2000" dirty="0" err="1"/>
              <a:t>places</a:t>
            </a:r>
            <a:r>
              <a:rPr lang="en-US" sz="2000" dirty="0"/>
              <a:t>: above the shoulder blade, above the abdomen, above the spina </a:t>
            </a:r>
            <a:r>
              <a:rPr lang="en-US" sz="2000" dirty="0" err="1"/>
              <a:t>iliaca</a:t>
            </a:r>
            <a:r>
              <a:rPr lang="en-US" sz="2000" dirty="0"/>
              <a:t>, above the thigh, on the lower leg)</a:t>
            </a:r>
            <a:endParaRPr lang="cs-CZ" sz="2000" dirty="0"/>
          </a:p>
        </p:txBody>
      </p:sp>
      <p:pic>
        <p:nvPicPr>
          <p:cNvPr id="4098" name="Picture 2" descr="C:\Users\Johanka\Desktop\FRMU 2018\Prezentace\jaro téma 1 - metabolismus, výživa, jídelníček\materiály a obrázky\kaliperace-05-triceps-dominant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221" y="1145696"/>
            <a:ext cx="3638956" cy="363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356140"/>
              </p:ext>
            </p:extLst>
          </p:nvPr>
        </p:nvGraphicFramePr>
        <p:xfrm>
          <a:off x="679450" y="4239594"/>
          <a:ext cx="7134448" cy="1889744"/>
        </p:xfrm>
        <a:graphic>
          <a:graphicData uri="http://schemas.openxmlformats.org/drawingml/2006/table">
            <a:tbl>
              <a:tblPr/>
              <a:tblGrid>
                <a:gridCol w="1113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en-US" sz="2000" b="1" dirty="0"/>
                        <a:t>the triceps</a:t>
                      </a:r>
                      <a:r>
                        <a:rPr lang="en-US" sz="1800" b="1" dirty="0"/>
                        <a:t> </a:t>
                      </a:r>
                      <a:r>
                        <a:rPr lang="en-US" altLang="cs-CZ" sz="2000" b="1" dirty="0"/>
                        <a:t>skinfold 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Mild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deficit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deficit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Woman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16,5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– 15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12,5</a:t>
                      </a:r>
                      <a:endParaRPr kumimoji="0" lang="sk-SK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7,5 – 11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7,5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1034416"/>
          </a:xfrm>
        </p:spPr>
        <p:txBody>
          <a:bodyPr/>
          <a:lstStyle/>
          <a:p>
            <a:r>
              <a:rPr lang="cs-CZ" sz="3600" dirty="0" err="1"/>
              <a:t>Bioimpedance</a:t>
            </a:r>
            <a:r>
              <a:rPr lang="cs-CZ" sz="3600" dirty="0"/>
              <a:t> </a:t>
            </a:r>
            <a:r>
              <a:rPr lang="cs-CZ" sz="3600" dirty="0" err="1"/>
              <a:t>method</a:t>
            </a:r>
            <a:br>
              <a:rPr lang="cs-CZ" sz="3600" dirty="0"/>
            </a:br>
            <a:r>
              <a:rPr lang="en-US" sz="3200" b="0" dirty="0"/>
              <a:t>Measurement of fat in the body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626781"/>
            <a:ext cx="11482893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Different body tissues have different </a:t>
            </a:r>
            <a:r>
              <a:rPr lang="cs-CZ" dirty="0"/>
              <a:t>impedance</a:t>
            </a:r>
            <a:r>
              <a:rPr lang="en-US" dirty="0"/>
              <a:t> for very </a:t>
            </a:r>
            <a:r>
              <a:rPr lang="cs-CZ" dirty="0" err="1"/>
              <a:t>small</a:t>
            </a:r>
            <a:r>
              <a:rPr lang="en-US" dirty="0"/>
              <a:t> electric current (muscle conductivity versus adipose tissue)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method is based on bioelectrical impedance analysis; the bioelectric impedance (resistance) </a:t>
            </a:r>
            <a:r>
              <a:rPr lang="cs-CZ" dirty="0" err="1"/>
              <a:t>of</a:t>
            </a:r>
            <a:r>
              <a:rPr lang="en-US" dirty="0"/>
              <a:t> the adipose tissue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measured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ratio of adipose tissue to other tissues is calculated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It depends on the amount of fluid in non-fat tissues - on the hydration of the organism (reason for fluctuations in values during the day if the standard conditions of individual measurements are not observed)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device is able to evaluate the</a:t>
            </a:r>
            <a:r>
              <a:rPr lang="cs-CZ" dirty="0"/>
              <a:t> </a:t>
            </a:r>
            <a:r>
              <a:rPr lang="en-US" dirty="0"/>
              <a:t>% of fat, water and bone tissue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186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4000" dirty="0" err="1"/>
              <a:t>Bioimpedance</a:t>
            </a:r>
            <a:r>
              <a:rPr lang="cs-CZ" sz="4000" dirty="0"/>
              <a:t> </a:t>
            </a:r>
            <a:r>
              <a:rPr lang="cs-CZ" sz="4000" dirty="0" err="1"/>
              <a:t>method</a:t>
            </a:r>
            <a:br>
              <a:rPr lang="cs-CZ" sz="4000" dirty="0"/>
            </a:br>
            <a:r>
              <a:rPr lang="en-US" sz="3600" b="0" dirty="0"/>
              <a:t>Measurement of fat in the body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626781"/>
            <a:ext cx="7930860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handpiece measures the upper half of the </a:t>
            </a:r>
            <a:r>
              <a:rPr lang="en-US" dirty="0" err="1"/>
              <a:t>bodywhole</a:t>
            </a:r>
            <a:r>
              <a:rPr lang="en-US" dirty="0"/>
              <a:t> body measuring devices are now used</a:t>
            </a:r>
            <a:endParaRPr lang="cs-CZ" dirty="0"/>
          </a:p>
        </p:txBody>
      </p:sp>
      <p:pic>
        <p:nvPicPr>
          <p:cNvPr id="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629426"/>
            <a:ext cx="2791376" cy="1891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238" y="3225558"/>
            <a:ext cx="3550014" cy="269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Johanka\Desktop\FRMU 2018\Prezentace\jaro téma 1 - metabolismus, výživa, jídelníček\materiály a obrázky\inbody-teas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848" y="559390"/>
            <a:ext cx="3188758" cy="570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0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Calorimetry - measurement of heat that is released in the studied system during a certain process (chemical, physical, biological)</a:t>
            </a:r>
            <a:br>
              <a:rPr lang="cs-CZ" dirty="0"/>
            </a:br>
            <a:r>
              <a:rPr lang="cs-CZ" sz="2000" dirty="0"/>
              <a:t>Heat = </a:t>
            </a:r>
            <a:r>
              <a:rPr lang="cs-CZ" sz="2000" dirty="0" err="1"/>
              <a:t>energy</a:t>
            </a:r>
            <a:r>
              <a:rPr lang="cs-CZ" sz="2000" dirty="0"/>
              <a:t>, unit joul (J)</a:t>
            </a:r>
          </a:p>
          <a:p>
            <a:pPr>
              <a:lnSpc>
                <a:spcPct val="100000"/>
              </a:lnSpc>
            </a:pPr>
            <a:r>
              <a:rPr lang="en-US" dirty="0"/>
              <a:t>Assessment of animal metabolism: It is based on the assumption that all metabolic processes are accompanied by heat production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US" dirty="0" err="1"/>
              <a:t>etabolism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food</a:t>
            </a:r>
            <a:r>
              <a:rPr lang="en-US" dirty="0"/>
              <a:t> is almost equivalent to direct food </a:t>
            </a:r>
            <a:r>
              <a:rPr lang="cs-CZ" dirty="0" err="1"/>
              <a:t>oxygenation</a:t>
            </a:r>
            <a:r>
              <a:rPr lang="cs-CZ" dirty="0"/>
              <a:t> (</a:t>
            </a:r>
            <a:r>
              <a:rPr lang="en-US" dirty="0"/>
              <a:t>burning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Direct calorimetry</a:t>
            </a:r>
            <a:r>
              <a:rPr lang="cs-CZ" dirty="0"/>
              <a:t> - </a:t>
            </a:r>
            <a:r>
              <a:rPr lang="en-US" dirty="0"/>
              <a:t>direct heat measurement with a calorimeter</a:t>
            </a:r>
            <a:endParaRPr lang="cs-CZ" dirty="0"/>
          </a:p>
          <a:p>
            <a:pPr lvl="1"/>
            <a:r>
              <a:rPr lang="cs-CZ" dirty="0"/>
              <a:t>Heat </a:t>
            </a:r>
            <a:r>
              <a:rPr lang="en-US" dirty="0"/>
              <a:t>caused by burning food with a sufficient supply of oxygen</a:t>
            </a:r>
            <a:endParaRPr lang="cs-CZ" dirty="0"/>
          </a:p>
          <a:p>
            <a:pPr lvl="1"/>
            <a:r>
              <a:rPr lang="cs-CZ" dirty="0"/>
              <a:t>Heat </a:t>
            </a:r>
            <a:r>
              <a:rPr lang="en-US" dirty="0"/>
              <a:t>emitted by the </a:t>
            </a:r>
            <a:r>
              <a:rPr lang="en-US" dirty="0" err="1"/>
              <a:t>metabolis</a:t>
            </a:r>
            <a:r>
              <a:rPr lang="cs-CZ" dirty="0" err="1"/>
              <a:t>ing</a:t>
            </a:r>
            <a:r>
              <a:rPr lang="en-US" dirty="0"/>
              <a:t> animal with a sufficient supply of oxygen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 dirty="0" err="1"/>
              <a:t>Measurement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muscle</a:t>
            </a:r>
            <a:r>
              <a:rPr lang="cs-CZ" sz="3600" dirty="0"/>
              <a:t> </a:t>
            </a:r>
            <a:r>
              <a:rPr lang="cs-CZ" sz="3600" dirty="0" err="1"/>
              <a:t>mass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099438"/>
            <a:ext cx="11272106" cy="524396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cs-CZ" dirty="0"/>
              <a:t>Muscle tissue is an important parameter of nutritional status</a:t>
            </a:r>
            <a:endParaRPr lang="cs-CZ" altLang="cs-CZ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cs-CZ" sz="2400" dirty="0"/>
              <a:t>Arm muscle circumference</a:t>
            </a:r>
            <a:r>
              <a:rPr lang="cs-CZ" altLang="cs-CZ" sz="2400" dirty="0"/>
              <a:t> (OSP) – in cm</a:t>
            </a:r>
          </a:p>
          <a:p>
            <a:pPr marL="457200" indent="-457200">
              <a:lnSpc>
                <a:spcPct val="100000"/>
              </a:lnSpc>
              <a:defRPr/>
            </a:pPr>
            <a:endParaRPr lang="cs-CZ" altLang="cs-CZ" sz="3200" dirty="0"/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sz="2400" dirty="0" err="1"/>
              <a:t>Corected</a:t>
            </a:r>
            <a:r>
              <a:rPr lang="cs-CZ" altLang="cs-CZ" sz="2400" dirty="0"/>
              <a:t> area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arm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muscle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kPSP</a:t>
            </a:r>
            <a:r>
              <a:rPr lang="cs-CZ" altLang="cs-CZ" sz="2400" dirty="0"/>
              <a:t>) - in cm</a:t>
            </a:r>
          </a:p>
          <a:p>
            <a:pPr marL="709200" lvl="1" indent="-457200">
              <a:defRPr/>
            </a:pPr>
            <a:r>
              <a:rPr lang="cs-CZ" altLang="cs-CZ" sz="2400" dirty="0"/>
              <a:t>man</a:t>
            </a:r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r>
              <a:rPr lang="cs-CZ" altLang="cs-CZ" sz="2400" dirty="0" err="1"/>
              <a:t>woman</a:t>
            </a:r>
            <a:endParaRPr lang="cs-CZ" alt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𝑂𝑆𝑃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𝑐𝑚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𝑎𝑟𝑚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𝑐𝑖𝑟𝑐𝑢𝑚𝑓𝑒𝑟𝑒𝑛𝑐𝑒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𝑡𝑟𝑖𝑐𝑒𝑝𝑠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𝑠𝑘𝑖𝑛𝑓𝑜𝑙𝑑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blipFill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2014463" y="2778047"/>
                <a:ext cx="8830494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𝑎𝑟𝑚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𝑐𝑖𝑟𝑐𝑢𝑚𝑓𝑒𝑟𝑒𝑛𝑐𝑒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𝑡h𝑒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𝑠𝑘𝑖𝑛𝑓𝑜𝑙𝑑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463" y="2778047"/>
                <a:ext cx="8830494" cy="833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1985743" y="3842794"/>
                <a:ext cx="8893011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𝑎𝑟𝑚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𝑐𝑖𝑟𝑐𝑢𝑚𝑓𝑒𝑟𝑒𝑛𝑐𝑒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𝑡h𝑒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𝑠𝑘𝑖𝑛𝑓𝑜𝑙𝑑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−6,5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743" y="3842794"/>
                <a:ext cx="8893011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Group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939909"/>
              </p:ext>
            </p:extLst>
          </p:nvPr>
        </p:nvGraphicFramePr>
        <p:xfrm>
          <a:off x="1002640" y="4878109"/>
          <a:ext cx="3973121" cy="1249680"/>
        </p:xfrm>
        <a:graphic>
          <a:graphicData uri="http://schemas.openxmlformats.org/drawingml/2006/table">
            <a:tbl>
              <a:tblPr/>
              <a:tblGrid>
                <a:gridCol w="956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0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Muscle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loss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</a:t>
                      </a: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loss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 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woman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23,2</a:t>
                      </a: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– 21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14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25,3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– 23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15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508282"/>
              </p:ext>
            </p:extLst>
          </p:nvPr>
        </p:nvGraphicFramePr>
        <p:xfrm>
          <a:off x="5373094" y="4887821"/>
          <a:ext cx="5699294" cy="1005840"/>
        </p:xfrm>
        <a:graphic>
          <a:graphicData uri="http://schemas.openxmlformats.org/drawingml/2006/table">
            <a:tbl>
              <a:tblPr/>
              <a:tblGrid>
                <a:gridCol w="93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Deficit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deficit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mild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woman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36,3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29,1 – 36,3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25,5 – 29,0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25,4</a:t>
                      </a:r>
                      <a:endParaRPr kumimoji="0" lang="sk-SK" alt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40,9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32,8 – 40,8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28,7 – 32,7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28,6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59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 dirty="0" err="1"/>
              <a:t>Conclusion</a:t>
            </a:r>
            <a:r>
              <a:rPr lang="cs-CZ" sz="3600" dirty="0"/>
              <a:t> 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10155826" cy="524396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Evaluation of nutritional state is an important indicator in all areas of medicine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Both malnutrition and obesity may be detrimental for the human organism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The process of evaluation of nutritional state starts with simple formulas and continues to using sophisticated measuring instruments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The results help to set the diet correctly (rational, reducing, high-energy, etc.)</a:t>
            </a:r>
          </a:p>
        </p:txBody>
      </p:sp>
    </p:spTree>
    <p:extLst>
      <p:ext uri="{BB962C8B-B14F-4D97-AF65-F5344CB8AC3E}">
        <p14:creationId xmlns:p14="http://schemas.microsoft.com/office/powerpoint/2010/main" val="337300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Direct </a:t>
            </a:r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513449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Technically</a:t>
            </a:r>
            <a:r>
              <a:rPr lang="cs-CZ" dirty="0"/>
              <a:t> more </a:t>
            </a:r>
            <a:r>
              <a:rPr lang="cs-CZ" dirty="0" err="1"/>
              <a:t>difficult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If used in animals, then only in small ones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Isothermal calorimeter</a:t>
            </a:r>
            <a:endParaRPr lang="cs-CZ" dirty="0"/>
          </a:p>
          <a:p>
            <a:pPr lvl="1"/>
            <a:r>
              <a:rPr lang="en-US" dirty="0"/>
              <a:t>The temperature does not change throughout the experiment. The generated heat is removed, an</a:t>
            </a:r>
            <a:r>
              <a:rPr lang="cs-CZ" dirty="0"/>
              <a:t>d</a:t>
            </a:r>
            <a:r>
              <a:rPr lang="en-US" dirty="0"/>
              <a:t> it causes</a:t>
            </a:r>
            <a:r>
              <a:rPr lang="cs-CZ" dirty="0"/>
              <a:t>,</a:t>
            </a:r>
            <a:r>
              <a:rPr lang="en-US" dirty="0"/>
              <a:t> for example, a phase transformation of pure matter (ice into water)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5855852" y="1674932"/>
            <a:ext cx="6212108" cy="3564090"/>
            <a:chOff x="4127767" y="3787035"/>
            <a:chExt cx="4985459" cy="2758045"/>
          </a:xfrm>
        </p:grpSpPr>
        <p:sp>
          <p:nvSpPr>
            <p:cNvPr id="7" name="Obdélník 6"/>
            <p:cNvSpPr/>
            <p:nvPr/>
          </p:nvSpPr>
          <p:spPr>
            <a:xfrm>
              <a:off x="4705080" y="3787035"/>
              <a:ext cx="3533797" cy="270232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113691" y="4136152"/>
              <a:ext cx="2748232" cy="1968723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9" name="Skupina 8"/>
            <p:cNvGrpSpPr/>
            <p:nvPr/>
          </p:nvGrpSpPr>
          <p:grpSpPr>
            <a:xfrm rot="3775261">
              <a:off x="7221505" y="2878571"/>
              <a:ext cx="112021" cy="1941365"/>
              <a:chOff x="1907704" y="976960"/>
              <a:chExt cx="216024" cy="5300056"/>
            </a:xfrm>
          </p:grpSpPr>
          <p:sp>
            <p:nvSpPr>
              <p:cNvPr id="23" name="Zaoblený obdélník 22"/>
              <p:cNvSpPr/>
              <p:nvPr/>
            </p:nvSpPr>
            <p:spPr>
              <a:xfrm>
                <a:off x="1907704" y="976960"/>
                <a:ext cx="216024" cy="504056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4" name="Přímá spojnice 23"/>
              <p:cNvCxnSpPr/>
              <p:nvPr/>
            </p:nvCxnSpPr>
            <p:spPr>
              <a:xfrm flipH="1" flipV="1">
                <a:off x="2015716" y="1124744"/>
                <a:ext cx="0" cy="4896000"/>
              </a:xfrm>
              <a:prstGeom prst="line">
                <a:avLst/>
              </a:pr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2015716" y="4509288"/>
                <a:ext cx="0" cy="151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aoblený obdélník 25"/>
              <p:cNvSpPr/>
              <p:nvPr/>
            </p:nvSpPr>
            <p:spPr>
              <a:xfrm>
                <a:off x="1977331" y="5989016"/>
                <a:ext cx="75153" cy="2880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7" name="Skupina 26"/>
              <p:cNvGrpSpPr/>
              <p:nvPr/>
            </p:nvGrpSpPr>
            <p:grpSpPr>
              <a:xfrm>
                <a:off x="1944930" y="1203635"/>
                <a:ext cx="117994" cy="4716394"/>
                <a:chOff x="1475656" y="1203634"/>
                <a:chExt cx="117994" cy="2915479"/>
              </a:xfrm>
            </p:grpSpPr>
            <p:grpSp>
              <p:nvGrpSpPr>
                <p:cNvPr id="28" name="Skupina 27"/>
                <p:cNvGrpSpPr/>
                <p:nvPr/>
              </p:nvGrpSpPr>
              <p:grpSpPr>
                <a:xfrm>
                  <a:off x="1475656" y="3737908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95" name="Přímá spojnice 9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Přímá spojnice 9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Přímá spojnice 9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Přímá spojnice 9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Přímá spojnice 9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Přímá spojnice 9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Přímá spojnice 10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Přímá spojnice 10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Přímá spojnice 10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Přímá spojnice 10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" name="Skupina 28"/>
                <p:cNvGrpSpPr/>
                <p:nvPr/>
              </p:nvGrpSpPr>
              <p:grpSpPr>
                <a:xfrm>
                  <a:off x="1475656" y="3315529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85" name="Přímá spojnice 8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Přímá spojnice 8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Přímá spojnice 8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Přímá spojnice 8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Přímá spojnice 8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Přímá spojnice 8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Přímá spojnice 9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Přímá spojnice 9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Přímá spojnice 9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Přímá spojnice 9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Skupina 29"/>
                <p:cNvGrpSpPr/>
                <p:nvPr/>
              </p:nvGrpSpPr>
              <p:grpSpPr>
                <a:xfrm>
                  <a:off x="1475656" y="2893150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75" name="Přímá spojnice 7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Přímá spojnice 7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Přímá spojnice 7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Přímá spojnice 7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Přímá spojnice 7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Přímá spojnice 7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Přímá spojnice 8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Přímá spojnice 8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Skupina 30"/>
                <p:cNvGrpSpPr/>
                <p:nvPr/>
              </p:nvGrpSpPr>
              <p:grpSpPr>
                <a:xfrm>
                  <a:off x="1475656" y="2470771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65" name="Přímá spojnice 6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Přímá spojnice 6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Přímá spojnice 6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Přímá spojnice 6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Přímá spojnice 6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Přímá spojnice 6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Přímá spojnice 7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Přímá spojnice 7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Přímá spojnice 7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Přímá spojnice 7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Skupina 31"/>
                <p:cNvGrpSpPr/>
                <p:nvPr/>
              </p:nvGrpSpPr>
              <p:grpSpPr>
                <a:xfrm>
                  <a:off x="1475656" y="2048392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55" name="Přímá spojnice 5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Přímá spojnice 5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Přímá spojnice 5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Přímá spojnice 5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Přímá spojnice 5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Přímá spojnice 5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Přímá spojnice 6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Přímá spojnice 6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Přímá spojnice 6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Skupina 32"/>
                <p:cNvGrpSpPr/>
                <p:nvPr/>
              </p:nvGrpSpPr>
              <p:grpSpPr>
                <a:xfrm>
                  <a:off x="1475656" y="1626013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45" name="Přímá spojnice 4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Přímá spojnice 4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Přímá spojnice 4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Přímá spojnice 4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Přímá spojnice 4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Přímá spojnice 4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Přímá spojnice 5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Přímá spojnice 5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Přímá spojnice 5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Skupina 33"/>
                <p:cNvGrpSpPr/>
                <p:nvPr/>
              </p:nvGrpSpPr>
              <p:grpSpPr>
                <a:xfrm>
                  <a:off x="1475656" y="1203634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35" name="Přímá spojnice 3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Přímá spojnice 3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Přímá spojnice 3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Přímá spojnice 3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Přímá spojnice 3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Přímá spojnice 3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Přímá spojnice 4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Přímá spojnice 4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Přímá spojnice 4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Přímá spojnice 4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0" name="TextovéPole 9"/>
            <p:cNvSpPr txBox="1"/>
            <p:nvPr/>
          </p:nvSpPr>
          <p:spPr>
            <a:xfrm>
              <a:off x="5744544" y="5777029"/>
              <a:ext cx="1385623" cy="357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water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257669" y="6175748"/>
              <a:ext cx="2349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>
                  <a:solidFill>
                    <a:schemeClr val="bg1"/>
                  </a:solidFill>
                </a:rPr>
                <a:t>thermoisolation</a:t>
              </a:r>
              <a:endParaRPr lang="cs-CZ" dirty="0">
                <a:solidFill>
                  <a:schemeClr val="bg1"/>
                </a:solidFill>
              </a:endParaRPr>
            </a:p>
          </p:txBody>
        </p:sp>
        <p:pic>
          <p:nvPicPr>
            <p:cNvPr id="12" name="Obrázek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34" t="11940" r="11489"/>
            <a:stretch/>
          </p:blipFill>
          <p:spPr>
            <a:xfrm>
              <a:off x="5760318" y="4472736"/>
              <a:ext cx="1527331" cy="130808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grpSp>
          <p:nvGrpSpPr>
            <p:cNvPr id="13" name="Skupina 12"/>
            <p:cNvGrpSpPr/>
            <p:nvPr/>
          </p:nvGrpSpPr>
          <p:grpSpPr>
            <a:xfrm>
              <a:off x="4422973" y="4652804"/>
              <a:ext cx="1431453" cy="259839"/>
              <a:chOff x="2616408" y="2060848"/>
              <a:chExt cx="1739568" cy="216024"/>
            </a:xfrm>
          </p:grpSpPr>
          <p:sp>
            <p:nvSpPr>
              <p:cNvPr id="20" name="Obdélník 19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1" name="Přímá spojnice 20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2616408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Skupina 13"/>
            <p:cNvGrpSpPr/>
            <p:nvPr/>
          </p:nvGrpSpPr>
          <p:grpSpPr>
            <a:xfrm>
              <a:off x="7198989" y="4655723"/>
              <a:ext cx="1247759" cy="300317"/>
              <a:chOff x="2627041" y="2060848"/>
              <a:chExt cx="1728935" cy="216024"/>
            </a:xfrm>
          </p:grpSpPr>
          <p:sp>
            <p:nvSpPr>
              <p:cNvPr id="17" name="Obdélník 16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>
                <a:off x="2627041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ovéPole 14"/>
            <p:cNvSpPr txBox="1"/>
            <p:nvPr/>
          </p:nvSpPr>
          <p:spPr>
            <a:xfrm>
              <a:off x="4127767" y="4586708"/>
              <a:ext cx="1974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Air </a:t>
              </a:r>
              <a:r>
                <a:rPr lang="cs-CZ" dirty="0" err="1"/>
                <a:t>income</a:t>
              </a:r>
              <a:endParaRPr lang="cs-CZ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164713" y="4621446"/>
              <a:ext cx="19485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Air </a:t>
              </a:r>
              <a:r>
                <a:rPr lang="cs-CZ" dirty="0" err="1"/>
                <a:t>outcome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48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Combustion</a:t>
            </a:r>
            <a:r>
              <a:rPr lang="cs-CZ" dirty="0"/>
              <a:t> </a:t>
            </a:r>
            <a:r>
              <a:rPr lang="cs-CZ" dirty="0" err="1"/>
              <a:t>heat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Total energy released as heat when a 1 g of substance undergoes complete combustion with oxygen</a:t>
            </a:r>
          </a:p>
          <a:p>
            <a:pPr lvl="1"/>
            <a:r>
              <a:rPr lang="cs-CZ" sz="2400" dirty="0"/>
              <a:t>energie vztažená na g substrátu</a:t>
            </a:r>
          </a:p>
          <a:p>
            <a:pPr lvl="1"/>
            <a:r>
              <a:rPr lang="en-US" dirty="0"/>
              <a:t>physical combustion heat - energy created by burning the </a:t>
            </a:r>
            <a:r>
              <a:rPr lang="en-US" dirty="0" err="1"/>
              <a:t>substratephysiological</a:t>
            </a:r>
            <a:r>
              <a:rPr lang="en-US" dirty="0"/>
              <a:t> combustion </a:t>
            </a:r>
            <a:r>
              <a:rPr lang="en-US" dirty="0" err="1"/>
              <a:t>hea</a:t>
            </a:r>
            <a:r>
              <a:rPr lang="cs-CZ" dirty="0"/>
              <a:t>t</a:t>
            </a:r>
          </a:p>
          <a:p>
            <a:pPr lvl="1"/>
            <a:r>
              <a:rPr lang="en-US" dirty="0"/>
              <a:t>energy created by oxidation of the substrate by a living organism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carbohydrates</a:t>
            </a:r>
            <a:r>
              <a:rPr lang="en-US" sz="2400" dirty="0"/>
              <a:t> and fats: physiological = physical heat of combustion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proteins: physical&gt; physiological combustion heat</a:t>
            </a:r>
            <a:r>
              <a:rPr lang="cs-CZ" sz="2400" dirty="0"/>
              <a:t> </a:t>
            </a:r>
          </a:p>
          <a:p>
            <a:pPr lvl="1"/>
            <a:r>
              <a:rPr lang="cs-CZ" sz="1600" dirty="0"/>
              <a:t>B</a:t>
            </a:r>
            <a:r>
              <a:rPr lang="en-US" sz="1600" dirty="0"/>
              <a:t>urning of proteins produces nitrogen oxides</a:t>
            </a:r>
            <a:r>
              <a:rPr lang="cs-CZ" sz="1600" dirty="0"/>
              <a:t>.</a:t>
            </a:r>
            <a:r>
              <a:rPr lang="en-US" sz="1600" dirty="0"/>
              <a:t> </a:t>
            </a:r>
            <a:r>
              <a:rPr lang="cs-CZ" sz="1600" dirty="0"/>
              <a:t>M</a:t>
            </a:r>
            <a:r>
              <a:rPr lang="en-US" sz="1600" dirty="0" err="1"/>
              <a:t>etabolizing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en-US" sz="1600" dirty="0"/>
              <a:t> proteins produces urea, which </a:t>
            </a:r>
            <a:r>
              <a:rPr lang="cs-CZ" sz="1600" dirty="0" err="1"/>
              <a:t>contains</a:t>
            </a:r>
            <a:r>
              <a:rPr lang="cs-CZ" sz="1600" dirty="0"/>
              <a:t> a</a:t>
            </a:r>
            <a:r>
              <a:rPr lang="en-US" sz="1600" dirty="0"/>
              <a:t> part of the chemical energy</a:t>
            </a:r>
            <a:endParaRPr lang="cs-CZ" sz="1000" dirty="0"/>
          </a:p>
          <a:p>
            <a:pPr>
              <a:lnSpc>
                <a:spcPct val="100000"/>
              </a:lnSpc>
            </a:pPr>
            <a:r>
              <a:rPr lang="cs-CZ" dirty="0" err="1"/>
              <a:t>combustion</a:t>
            </a:r>
            <a:r>
              <a:rPr lang="cs-CZ" dirty="0"/>
              <a:t> </a:t>
            </a:r>
            <a:r>
              <a:rPr lang="cs-CZ" dirty="0" err="1"/>
              <a:t>heat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nutrients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sz="2000" dirty="0" err="1"/>
              <a:t>carbohydrates</a:t>
            </a:r>
            <a:r>
              <a:rPr lang="cs-CZ" sz="2000" dirty="0"/>
              <a:t> 17,1 </a:t>
            </a:r>
            <a:r>
              <a:rPr lang="cs-CZ" sz="2000" dirty="0" err="1"/>
              <a:t>kJ</a:t>
            </a:r>
            <a:r>
              <a:rPr lang="cs-CZ" sz="2000" dirty="0"/>
              <a:t>/g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fats</a:t>
            </a:r>
            <a:r>
              <a:rPr lang="cs-CZ" sz="2000" dirty="0"/>
              <a:t> 38,9 </a:t>
            </a:r>
            <a:r>
              <a:rPr lang="cs-CZ" sz="2000" dirty="0" err="1"/>
              <a:t>kJ</a:t>
            </a:r>
            <a:r>
              <a:rPr lang="cs-CZ" sz="2000" dirty="0"/>
              <a:t>/g</a:t>
            </a:r>
          </a:p>
          <a:p>
            <a:pPr>
              <a:lnSpc>
                <a:spcPct val="100000"/>
              </a:lnSpc>
            </a:pPr>
            <a:r>
              <a:rPr lang="cs-CZ" sz="2000" dirty="0" err="1"/>
              <a:t>Physical</a:t>
            </a:r>
            <a:r>
              <a:rPr lang="cs-CZ" sz="2000" dirty="0"/>
              <a:t> </a:t>
            </a:r>
            <a:r>
              <a:rPr lang="cs-CZ" sz="2000" dirty="0" err="1"/>
              <a:t>combustion</a:t>
            </a:r>
            <a:r>
              <a:rPr lang="cs-CZ" sz="2000" dirty="0"/>
              <a:t> </a:t>
            </a:r>
            <a:r>
              <a:rPr lang="cs-CZ" sz="2000" dirty="0" err="1"/>
              <a:t>heat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proteins</a:t>
            </a:r>
            <a:r>
              <a:rPr lang="cs-CZ" sz="2000" dirty="0"/>
              <a:t>: 23 </a:t>
            </a:r>
            <a:r>
              <a:rPr lang="cs-CZ" sz="2000" dirty="0" err="1"/>
              <a:t>kJ</a:t>
            </a:r>
            <a:r>
              <a:rPr lang="cs-CZ" sz="2000" dirty="0"/>
              <a:t>/g</a:t>
            </a:r>
            <a:br>
              <a:rPr lang="cs-CZ" sz="2000" dirty="0"/>
            </a:br>
            <a:r>
              <a:rPr lang="cs-CZ" sz="2000" dirty="0" err="1"/>
              <a:t>Physiological</a:t>
            </a:r>
            <a:r>
              <a:rPr lang="cs-CZ" sz="2000" dirty="0"/>
              <a:t> </a:t>
            </a:r>
            <a:r>
              <a:rPr lang="cs-CZ" sz="2000" dirty="0" err="1"/>
              <a:t>combustion</a:t>
            </a:r>
            <a:r>
              <a:rPr lang="cs-CZ" sz="2000" dirty="0"/>
              <a:t> </a:t>
            </a:r>
            <a:r>
              <a:rPr lang="cs-CZ" sz="2000" dirty="0" err="1"/>
              <a:t>heat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proteins</a:t>
            </a:r>
            <a:r>
              <a:rPr lang="cs-CZ" sz="2000" dirty="0"/>
              <a:t> : 17,1 </a:t>
            </a:r>
            <a:r>
              <a:rPr lang="cs-CZ" sz="2000" dirty="0" err="1"/>
              <a:t>kJ</a:t>
            </a:r>
            <a:r>
              <a:rPr lang="cs-CZ" sz="2000" dirty="0"/>
              <a:t>/g</a:t>
            </a:r>
          </a:p>
        </p:txBody>
      </p:sp>
    </p:spTree>
    <p:extLst>
      <p:ext uri="{BB962C8B-B14F-4D97-AF65-F5344CB8AC3E}">
        <p14:creationId xmlns:p14="http://schemas.microsoft.com/office/powerpoint/2010/main" val="111056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Principle: O</a:t>
            </a:r>
            <a:r>
              <a:rPr lang="en-US" baseline="-25000" dirty="0"/>
              <a:t>2</a:t>
            </a:r>
            <a:r>
              <a:rPr lang="en-US" dirty="0"/>
              <a:t> consumption, CO2 output and waste of nitrogen metabolites are related to energy consumption</a:t>
            </a:r>
            <a:endParaRPr lang="cs-CZ" dirty="0"/>
          </a:p>
          <a:p>
            <a:pPr lvl="1"/>
            <a:r>
              <a:rPr lang="en-US" dirty="0"/>
              <a:t>possibility to measure in open or closed system</a:t>
            </a:r>
            <a:endParaRPr lang="cs-CZ" dirty="0"/>
          </a:p>
          <a:p>
            <a:pPr lvl="1"/>
            <a:r>
              <a:rPr lang="cs-CZ" dirty="0"/>
              <a:t>In </a:t>
            </a:r>
            <a:r>
              <a:rPr lang="cs-CZ" dirty="0" err="1"/>
              <a:t>practicals</a:t>
            </a:r>
            <a:r>
              <a:rPr lang="cs-CZ" dirty="0"/>
              <a:t> – </a:t>
            </a:r>
            <a:r>
              <a:rPr lang="cs-CZ" dirty="0" err="1"/>
              <a:t>Krogh</a:t>
            </a:r>
            <a:r>
              <a:rPr lang="cs-CZ" dirty="0"/>
              <a:t> spirometr (</a:t>
            </a:r>
            <a:r>
              <a:rPr lang="cs-CZ" dirty="0" err="1"/>
              <a:t>equipped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soda lime – </a:t>
            </a:r>
            <a:r>
              <a:rPr lang="cs-CZ" dirty="0" err="1"/>
              <a:t>absorption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baseline="-25000" dirty="0"/>
          </a:p>
          <a:p>
            <a:pPr lvl="1"/>
            <a:endParaRPr lang="cs-CZ" baseline="-25000" dirty="0"/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Caloric (energetic) equivalent of oxygen (EE) - energy related to l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iter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oxygen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amount of energy that is released when consuming 1 liter of oxygen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universal constant for calculating energy expenditure in a mixed diet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324000" lvl="1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EE = 20,19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/ litr O</a:t>
            </a:r>
            <a:r>
              <a:rPr lang="cs-CZ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0000"/>
              </a:lnSpc>
            </a:pPr>
            <a:r>
              <a:rPr lang="cs-CZ" b="1" dirty="0">
                <a:latin typeface="Arial" pitchFamily="34" charset="0"/>
                <a:cs typeface="Arial" pitchFamily="34" charset="0"/>
              </a:rPr>
              <a:t>EE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nutrients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Glucose</a:t>
            </a:r>
            <a:r>
              <a:rPr lang="cs-CZ" dirty="0">
                <a:latin typeface="Arial" pitchFamily="34" charset="0"/>
                <a:cs typeface="Arial" pitchFamily="34" charset="0"/>
              </a:rPr>
              <a:t> 21,4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Proteind</a:t>
            </a:r>
            <a:r>
              <a:rPr lang="cs-CZ" dirty="0">
                <a:latin typeface="Arial" pitchFamily="34" charset="0"/>
                <a:cs typeface="Arial" pitchFamily="34" charset="0"/>
              </a:rPr>
              <a:t> 18,8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Lipids</a:t>
            </a:r>
            <a:r>
              <a:rPr lang="cs-CZ" dirty="0">
                <a:latin typeface="Arial" pitchFamily="34" charset="0"/>
                <a:cs typeface="Arial" pitchFamily="34" charset="0"/>
              </a:rPr>
              <a:t> 19,6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2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Respiratory</a:t>
            </a:r>
            <a:r>
              <a:rPr lang="cs-CZ" dirty="0"/>
              <a:t> </a:t>
            </a:r>
            <a:r>
              <a:rPr lang="cs-CZ" dirty="0" err="1"/>
              <a:t>quotient</a:t>
            </a:r>
            <a:r>
              <a:rPr lang="cs-CZ" dirty="0"/>
              <a:t>(RQ)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Ratio: CO2 produced / O2 received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Provides information about the processed substrate</a:t>
            </a:r>
            <a:endParaRPr lang="cs-CZ" dirty="0"/>
          </a:p>
          <a:p>
            <a:pPr lvl="1"/>
            <a:r>
              <a:rPr lang="cs-CZ" dirty="0" err="1"/>
              <a:t>Sacharides</a:t>
            </a:r>
            <a:r>
              <a:rPr lang="cs-CZ" dirty="0"/>
              <a:t> : RQ = 1 -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ratio </a:t>
            </a:r>
            <a:r>
              <a:rPr lang="cs-CZ" dirty="0" err="1"/>
              <a:t>of</a:t>
            </a:r>
            <a:r>
              <a:rPr lang="cs-CZ" dirty="0"/>
              <a:t> C and O as in </a:t>
            </a:r>
            <a:r>
              <a:rPr lang="cs-CZ" dirty="0" err="1"/>
              <a:t>water</a:t>
            </a:r>
            <a:r>
              <a:rPr lang="cs-CZ" dirty="0"/>
              <a:t> a CO2</a:t>
            </a:r>
          </a:p>
          <a:p>
            <a:pPr lvl="1"/>
            <a:r>
              <a:rPr lang="cs-CZ" dirty="0" err="1"/>
              <a:t>Lipids</a:t>
            </a:r>
            <a:r>
              <a:rPr lang="cs-CZ" dirty="0"/>
              <a:t>: RQ = 0.7 -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oxygen</a:t>
            </a:r>
          </a:p>
          <a:p>
            <a:pPr lvl="1"/>
            <a:r>
              <a:rPr lang="cs-CZ" dirty="0" err="1"/>
              <a:t>Proteins</a:t>
            </a:r>
            <a:r>
              <a:rPr lang="cs-CZ" dirty="0"/>
              <a:t>: RQ = 0.8 - 0.9 - more </a:t>
            </a:r>
            <a:r>
              <a:rPr lang="cs-CZ" dirty="0" err="1"/>
              <a:t>complicated</a:t>
            </a:r>
            <a:r>
              <a:rPr lang="cs-CZ" dirty="0"/>
              <a:t>, </a:t>
            </a:r>
            <a:r>
              <a:rPr lang="cs-CZ" dirty="0" err="1"/>
              <a:t>because</a:t>
            </a:r>
            <a:r>
              <a:rPr lang="cs-CZ" dirty="0"/>
              <a:t> urine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endParaRPr lang="cs-CZ" dirty="0"/>
          </a:p>
          <a:p>
            <a:pPr lvl="1"/>
            <a:r>
              <a:rPr lang="cs-CZ" dirty="0" err="1"/>
              <a:t>mixed</a:t>
            </a:r>
            <a:r>
              <a:rPr lang="cs-CZ" dirty="0"/>
              <a:t> food: RQ = 0.85</a:t>
            </a:r>
          </a:p>
          <a:p>
            <a:pPr lvl="1"/>
            <a:r>
              <a:rPr lang="cs-CZ" dirty="0" err="1"/>
              <a:t>Glucogenesis</a:t>
            </a:r>
            <a:r>
              <a:rPr lang="cs-CZ" dirty="0"/>
              <a:t>: RQ ≈ 0.4</a:t>
            </a:r>
          </a:p>
          <a:p>
            <a:pPr lvl="1"/>
            <a:r>
              <a:rPr lang="cs-CZ" dirty="0" err="1"/>
              <a:t>Lipolysis</a:t>
            </a:r>
            <a:r>
              <a:rPr lang="cs-CZ" dirty="0"/>
              <a:t>: RQ ≈ 0.7</a:t>
            </a:r>
          </a:p>
          <a:p>
            <a:pPr lvl="1"/>
            <a:r>
              <a:rPr lang="cs-CZ" dirty="0" err="1"/>
              <a:t>Lipogenesis</a:t>
            </a:r>
            <a:r>
              <a:rPr lang="cs-CZ" dirty="0"/>
              <a:t>: RQ ≈ 2.75</a:t>
            </a:r>
          </a:p>
          <a:p>
            <a:pPr lvl="1"/>
            <a:r>
              <a:rPr lang="cs-CZ" dirty="0" err="1"/>
              <a:t>Fasting</a:t>
            </a:r>
            <a:r>
              <a:rPr lang="cs-CZ" dirty="0"/>
              <a:t>, </a:t>
            </a:r>
            <a:r>
              <a:rPr lang="cs-CZ" dirty="0" err="1"/>
              <a:t>fasting</a:t>
            </a:r>
            <a:r>
              <a:rPr lang="cs-CZ" dirty="0"/>
              <a:t>: RQ &lt;0.85 - </a:t>
            </a:r>
            <a:r>
              <a:rPr lang="cs-CZ" dirty="0" err="1"/>
              <a:t>lipolysis</a:t>
            </a:r>
            <a:r>
              <a:rPr lang="cs-CZ" dirty="0"/>
              <a:t>, </a:t>
            </a:r>
            <a:r>
              <a:rPr lang="cs-CZ" dirty="0" err="1"/>
              <a:t>gluconeogenesis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affecting</a:t>
            </a:r>
            <a:r>
              <a:rPr lang="cs-CZ" dirty="0"/>
              <a:t> RQ</a:t>
            </a:r>
          </a:p>
          <a:p>
            <a:pPr lvl="1"/>
            <a:r>
              <a:rPr lang="cs-CZ" dirty="0" err="1"/>
              <a:t>Hyperventilation</a:t>
            </a:r>
            <a:r>
              <a:rPr lang="cs-CZ" dirty="0"/>
              <a:t> RQ&gt; 1 - CO2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exhaled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acidosis</a:t>
            </a:r>
            <a:r>
              <a:rPr lang="cs-CZ" dirty="0"/>
              <a:t> RQ&gt; 1</a:t>
            </a:r>
          </a:p>
          <a:p>
            <a:pPr lvl="1"/>
            <a:r>
              <a:rPr lang="cs-CZ" dirty="0"/>
              <a:t>Free </a:t>
            </a:r>
            <a:r>
              <a:rPr lang="cs-CZ" dirty="0" err="1"/>
              <a:t>hypoventilation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alkalosis</a:t>
            </a:r>
            <a:r>
              <a:rPr lang="cs-CZ" dirty="0"/>
              <a:t>: RQ &lt;0.7</a:t>
            </a:r>
          </a:p>
          <a:p>
            <a:pPr lvl="1"/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organs</a:t>
            </a:r>
            <a:r>
              <a:rPr lang="cs-CZ" dirty="0"/>
              <a:t> - brain RQ = 0.97-0.99 (</a:t>
            </a:r>
            <a:r>
              <a:rPr lang="cs-CZ" dirty="0" err="1"/>
              <a:t>glucose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), </a:t>
            </a:r>
            <a:r>
              <a:rPr lang="cs-CZ" dirty="0" err="1"/>
              <a:t>stomach</a:t>
            </a:r>
            <a:r>
              <a:rPr lang="cs-CZ" dirty="0"/>
              <a:t> RQ &lt;1</a:t>
            </a:r>
          </a:p>
        </p:txBody>
      </p:sp>
    </p:spTree>
    <p:extLst>
      <p:ext uri="{BB962C8B-B14F-4D97-AF65-F5344CB8AC3E}">
        <p14:creationId xmlns:p14="http://schemas.microsoft.com/office/powerpoint/2010/main" val="9860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Nitrogen</a:t>
            </a:r>
            <a:r>
              <a:rPr lang="cs-CZ" dirty="0"/>
              <a:t> balance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the ratio between the nitrogen ingested in the diet (proteins, amino acids) and the excreted nitrogen (mainly in the urine</a:t>
            </a:r>
            <a:r>
              <a:rPr lang="cs-CZ" dirty="0"/>
              <a:t>)</a:t>
            </a:r>
          </a:p>
          <a:p>
            <a:pPr marL="324000" lvl="1" indent="0">
              <a:buNone/>
            </a:pPr>
            <a:r>
              <a:rPr lang="en-US" dirty="0"/>
              <a:t>indicator of protein and amino acid </a:t>
            </a:r>
            <a:r>
              <a:rPr lang="cs-CZ" dirty="0" err="1"/>
              <a:t>decompostion</a:t>
            </a:r>
            <a:r>
              <a:rPr lang="en-US" dirty="0"/>
              <a:t> or new tissue formation (protein incorporation)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Negative </a:t>
            </a:r>
            <a:r>
              <a:rPr lang="cs-CZ" dirty="0" err="1"/>
              <a:t>nitrogen</a:t>
            </a:r>
            <a:r>
              <a:rPr lang="cs-CZ" dirty="0"/>
              <a:t> balance</a:t>
            </a:r>
          </a:p>
          <a:p>
            <a:pPr lvl="1"/>
            <a:r>
              <a:rPr lang="en-US" dirty="0"/>
              <a:t>nitrogen is more excreted than </a:t>
            </a:r>
            <a:r>
              <a:rPr lang="en-US" dirty="0" err="1"/>
              <a:t>receiveda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en-US" dirty="0"/>
              <a:t>sign of protein and amino acid degradation</a:t>
            </a:r>
            <a:endParaRPr lang="cs-CZ" dirty="0"/>
          </a:p>
          <a:p>
            <a:pPr lvl="1"/>
            <a:r>
              <a:rPr lang="en-US" dirty="0"/>
              <a:t>starvation, forced long-term immobility, lack of some essential amino acids, tissue breakdown (extensive injuries, burns, tumor breakdown, postoperative conditions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en-US" dirty="0"/>
              <a:t>positive nitrogen balance</a:t>
            </a:r>
            <a:endParaRPr lang="cs-CZ" dirty="0"/>
          </a:p>
          <a:p>
            <a:pPr lvl="1"/>
            <a:r>
              <a:rPr lang="en-US" dirty="0"/>
              <a:t>nitrogen is more absorbed than excreted</a:t>
            </a:r>
            <a:endParaRPr lang="cs-CZ" dirty="0"/>
          </a:p>
          <a:p>
            <a:pPr lvl="1"/>
            <a:r>
              <a:rPr lang="en-US" dirty="0"/>
              <a:t>growth, pregnancy</a:t>
            </a:r>
            <a:r>
              <a:rPr lang="cs-CZ" dirty="0"/>
              <a:t>, </a:t>
            </a:r>
            <a:r>
              <a:rPr lang="cs-CZ" dirty="0" err="1"/>
              <a:t>reconvalescence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5739</TotalTime>
  <Words>4474</Words>
  <Application>Microsoft Office PowerPoint</Application>
  <PresentationFormat>Širokoúhlá obrazovka</PresentationFormat>
  <Paragraphs>506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Cambria Math</vt:lpstr>
      <vt:lpstr>Tahoma</vt:lpstr>
      <vt:lpstr>Wingdings</vt:lpstr>
      <vt:lpstr>Prezentace_MU_CZ</vt:lpstr>
      <vt:lpstr>Measurement of basal metabolic expenditure Compiling daily diet Evaluation of nutritional state </vt:lpstr>
      <vt:lpstr>Measurement of basal metabolic expenditure using indirect calorimetry and  calculation</vt:lpstr>
      <vt:lpstr>Metabolism</vt:lpstr>
      <vt:lpstr>Calorimetry</vt:lpstr>
      <vt:lpstr>Direct calorimetry</vt:lpstr>
      <vt:lpstr>Combustion heat</vt:lpstr>
      <vt:lpstr>Indirect calorimetry</vt:lpstr>
      <vt:lpstr>Respiratory quotient(RQ)</vt:lpstr>
      <vt:lpstr>Nitrogen balance</vt:lpstr>
      <vt:lpstr>Basal metabolism</vt:lpstr>
      <vt:lpstr>Measurement of O2 consumption in practicals</vt:lpstr>
      <vt:lpstr>Actual energy expenditure (AEE)</vt:lpstr>
      <vt:lpstr>Calculation of energy expenditure by equation</vt:lpstr>
      <vt:lpstr>Conclusion </vt:lpstr>
      <vt:lpstr>Compiling daily diet Principles of proper nutrition  </vt:lpstr>
      <vt:lpstr>Principles of proper nutrition</vt:lpstr>
      <vt:lpstr>Principles of proper nutrition</vt:lpstr>
      <vt:lpstr>Daily diet</vt:lpstr>
      <vt:lpstr>Nutrients </vt:lpstr>
      <vt:lpstr>Nutrients</vt:lpstr>
      <vt:lpstr>Metabolic syndrom (MS)</vt:lpstr>
      <vt:lpstr>Diabetes mellitus (DM)</vt:lpstr>
      <vt:lpstr>Protocol</vt:lpstr>
      <vt:lpstr>Evaluation of nutritional state</vt:lpstr>
      <vt:lpstr>Obesity</vt:lpstr>
      <vt:lpstr>Malnutrition</vt:lpstr>
      <vt:lpstr>Adipose and muscle tissue</vt:lpstr>
      <vt:lpstr>Adipose and muscle tissue – gender difference</vt:lpstr>
      <vt:lpstr>Adipose and muscle tissue</vt:lpstr>
      <vt:lpstr>Vztah mezi jednotlivými faktory MS</vt:lpstr>
      <vt:lpstr>Healthy life style</vt:lpstr>
      <vt:lpstr>Evaluation of nutritional state</vt:lpstr>
      <vt:lpstr>Indices based on anthropometric indicators</vt:lpstr>
      <vt:lpstr>Indices based on anthropometric indicators</vt:lpstr>
      <vt:lpstr>Indices based on anthropometric indicators</vt:lpstr>
      <vt:lpstr>Waistline, waist/hip ratio</vt:lpstr>
      <vt:lpstr>Measurement of body fat with a caliper</vt:lpstr>
      <vt:lpstr>Bioimpedance method Measurement of fat in the body</vt:lpstr>
      <vt:lpstr>Bioimpedance method Measurement of fat in the body</vt:lpstr>
      <vt:lpstr>Measurement of muscle mass</vt:lpstr>
      <vt:lpstr>Conclusion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Jana Svačinová</cp:lastModifiedBy>
  <cp:revision>381</cp:revision>
  <cp:lastPrinted>1601-01-01T00:00:00Z</cp:lastPrinted>
  <dcterms:created xsi:type="dcterms:W3CDTF">2018-10-05T10:13:37Z</dcterms:created>
  <dcterms:modified xsi:type="dcterms:W3CDTF">2022-01-28T18:48:47Z</dcterms:modified>
</cp:coreProperties>
</file>