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03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05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4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7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30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8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39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17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92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92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4C7CE-4F4D-4FCB-A533-65F5A913758C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0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POLYGRAPHY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Evaluation of systolic time intervals</a:t>
            </a:r>
          </a:p>
        </p:txBody>
      </p:sp>
    </p:spTree>
    <p:extLst>
      <p:ext uri="{BB962C8B-B14F-4D97-AF65-F5344CB8AC3E}">
        <p14:creationId xmlns:p14="http://schemas.microsoft.com/office/powerpoint/2010/main" val="1785223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diastole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4788024" y="309682"/>
            <a:ext cx="4041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to measure duration</a:t>
            </a:r>
            <a:br>
              <a:rPr lang="en-GB" dirty="0"/>
            </a:br>
            <a:r>
              <a:rPr lang="en-GB" dirty="0"/>
              <a:t> of </a:t>
            </a:r>
            <a:r>
              <a:rPr lang="en-GB" dirty="0" err="1"/>
              <a:t>i</a:t>
            </a:r>
            <a:r>
              <a:rPr lang="cs-CZ" dirty="0"/>
              <a:t>z</a:t>
            </a:r>
            <a:r>
              <a:rPr lang="en-GB" dirty="0" err="1"/>
              <a:t>ovolumic</a:t>
            </a:r>
            <a:r>
              <a:rPr lang="en-GB" dirty="0"/>
              <a:t> contraction </a:t>
            </a:r>
            <a:br>
              <a:rPr lang="en-GB" dirty="0"/>
            </a:br>
            <a:r>
              <a:rPr lang="en-GB" dirty="0"/>
              <a:t>and ejection time?</a:t>
            </a:r>
          </a:p>
        </p:txBody>
      </p:sp>
    </p:spTree>
    <p:extLst>
      <p:ext uri="{BB962C8B-B14F-4D97-AF65-F5344CB8AC3E}">
        <p14:creationId xmlns:p14="http://schemas.microsoft.com/office/powerpoint/2010/main" val="2854743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diastole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323" y="947924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947924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94551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102356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Ovál 32"/>
          <p:cNvSpPr/>
          <p:nvPr/>
        </p:nvSpPr>
        <p:spPr>
          <a:xfrm>
            <a:off x="1202777" y="400506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2073163" y="342932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>
            <a:off x="1274785" y="4221088"/>
            <a:ext cx="893243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1410519" y="3795542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LVET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161960" y="1628800"/>
            <a:ext cx="3489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 =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ventricule</a:t>
            </a:r>
            <a:r>
              <a:rPr lang="cs-CZ" dirty="0"/>
              <a:t> </a:t>
            </a:r>
            <a:r>
              <a:rPr lang="cs-CZ" dirty="0" err="1"/>
              <a:t>ejection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02321" y="4725144"/>
            <a:ext cx="44131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IVC from aortal </a:t>
            </a:r>
            <a:r>
              <a:rPr lang="en-GB" dirty="0" err="1"/>
              <a:t>sphygmography</a:t>
            </a:r>
            <a:br>
              <a:rPr lang="en-GB" dirty="0"/>
            </a:br>
            <a:r>
              <a:rPr lang="en-GB" dirty="0"/>
              <a:t> (S1 – DBP)</a:t>
            </a:r>
          </a:p>
          <a:p>
            <a:endParaRPr lang="en-GB" dirty="0"/>
          </a:p>
          <a:p>
            <a:r>
              <a:rPr lang="cs-CZ" dirty="0"/>
              <a:t>B</a:t>
            </a:r>
            <a:r>
              <a:rPr lang="en-GB" dirty="0"/>
              <a:t>y computing because of time shift:</a:t>
            </a:r>
          </a:p>
          <a:p>
            <a:r>
              <a:rPr lang="en-GB" dirty="0"/>
              <a:t>IVC = systole – ejection phase = S1S2 - LVET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09682"/>
            <a:ext cx="4041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to measure duration</a:t>
            </a:r>
            <a:br>
              <a:rPr lang="en-GB" dirty="0"/>
            </a:br>
            <a:r>
              <a:rPr lang="en-GB" dirty="0"/>
              <a:t> of </a:t>
            </a:r>
            <a:r>
              <a:rPr lang="en-GB" dirty="0" err="1"/>
              <a:t>i</a:t>
            </a:r>
            <a:r>
              <a:rPr lang="cs-CZ" dirty="0"/>
              <a:t>z</a:t>
            </a:r>
            <a:r>
              <a:rPr lang="en-GB" dirty="0" err="1"/>
              <a:t>ovolumic</a:t>
            </a:r>
            <a:r>
              <a:rPr lang="en-GB" dirty="0"/>
              <a:t> contraction </a:t>
            </a:r>
            <a:br>
              <a:rPr lang="en-GB" dirty="0"/>
            </a:br>
            <a:r>
              <a:rPr lang="en-GB" dirty="0"/>
              <a:t>and ejection time?</a:t>
            </a:r>
          </a:p>
        </p:txBody>
      </p:sp>
    </p:spTree>
    <p:extLst>
      <p:ext uri="{BB962C8B-B14F-4D97-AF65-F5344CB8AC3E}">
        <p14:creationId xmlns:p14="http://schemas.microsoft.com/office/powerpoint/2010/main" val="1619086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diastole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323" y="683045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572000" y="373099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to measure </a:t>
            </a:r>
            <a:br>
              <a:rPr lang="en-GB" dirty="0"/>
            </a:br>
            <a:r>
              <a:rPr lang="en-GB" dirty="0"/>
              <a:t>electromechanical  systole (QS</a:t>
            </a:r>
            <a:r>
              <a:rPr lang="en-GB" baseline="-25000" dirty="0"/>
              <a:t>2</a:t>
            </a:r>
            <a:r>
              <a:rPr lang="en-GB" dirty="0"/>
              <a:t>) </a:t>
            </a:r>
            <a:br>
              <a:rPr lang="en-GB" dirty="0"/>
            </a:br>
            <a:r>
              <a:rPr lang="en-GB" dirty="0"/>
              <a:t>and </a:t>
            </a:r>
            <a:r>
              <a:rPr lang="en-GB" dirty="0" err="1"/>
              <a:t>preejection</a:t>
            </a:r>
            <a:r>
              <a:rPr lang="en-GB" dirty="0"/>
              <a:t> period (PEP)? </a:t>
            </a:r>
          </a:p>
        </p:txBody>
      </p:sp>
    </p:spTree>
    <p:extLst>
      <p:ext uri="{BB962C8B-B14F-4D97-AF65-F5344CB8AC3E}">
        <p14:creationId xmlns:p14="http://schemas.microsoft.com/office/powerpoint/2010/main" val="3925155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diastole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323" y="947924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947924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94551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102356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Ovál 32"/>
          <p:cNvSpPr/>
          <p:nvPr/>
        </p:nvSpPr>
        <p:spPr>
          <a:xfrm>
            <a:off x="537493" y="258364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1605678" y="512106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 flipV="1">
            <a:off x="609501" y="4513490"/>
            <a:ext cx="1095665" cy="4683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875845" y="422108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QS2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161960" y="1628800"/>
            <a:ext cx="297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electromechanic</a:t>
            </a:r>
            <a:r>
              <a:rPr lang="cs-CZ" dirty="0"/>
              <a:t> systole QS2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147173" y="2527736"/>
            <a:ext cx="3982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preejection</a:t>
            </a:r>
            <a:r>
              <a:rPr lang="en-GB" dirty="0"/>
              <a:t> period  from aortal </a:t>
            </a:r>
            <a:r>
              <a:rPr lang="en-GB" dirty="0" err="1"/>
              <a:t>sphygmography</a:t>
            </a:r>
            <a:r>
              <a:rPr lang="en-GB" dirty="0"/>
              <a:t> (Q – DBP)</a:t>
            </a:r>
          </a:p>
          <a:p>
            <a:endParaRPr lang="en-GB" dirty="0"/>
          </a:p>
          <a:p>
            <a:r>
              <a:rPr lang="en-GB" dirty="0"/>
              <a:t>By computing because of time shift:</a:t>
            </a:r>
          </a:p>
          <a:p>
            <a:r>
              <a:rPr lang="en-GB" dirty="0"/>
              <a:t>PEP = QS2 - LVET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145210" y="4869160"/>
            <a:ext cx="3982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</a:t>
            </a:r>
            <a:r>
              <a:rPr lang="en-GB" dirty="0" err="1"/>
              <a:t>lektromechanical</a:t>
            </a:r>
            <a:r>
              <a:rPr lang="en-GB" dirty="0"/>
              <a:t> latency (EML) can be measured: Q – S1</a:t>
            </a:r>
          </a:p>
          <a:p>
            <a:endParaRPr lang="en-GB" dirty="0"/>
          </a:p>
          <a:p>
            <a:r>
              <a:rPr lang="en-GB" dirty="0"/>
              <a:t>In other case by computing</a:t>
            </a:r>
          </a:p>
          <a:p>
            <a:r>
              <a:rPr lang="en-GB" dirty="0"/>
              <a:t>EML = QS2 – S1S2</a:t>
            </a:r>
          </a:p>
        </p:txBody>
      </p:sp>
      <p:sp>
        <p:nvSpPr>
          <p:cNvPr id="28" name="Ovál 27"/>
          <p:cNvSpPr/>
          <p:nvPr/>
        </p:nvSpPr>
        <p:spPr>
          <a:xfrm>
            <a:off x="537493" y="2738752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667907" y="4982464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/>
          <p:nvPr/>
        </p:nvCxnSpPr>
        <p:spPr>
          <a:xfrm flipV="1">
            <a:off x="609501" y="3280406"/>
            <a:ext cx="116308" cy="468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25519" y="2924944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EML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4572000" y="373099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to measure </a:t>
            </a:r>
            <a:br>
              <a:rPr lang="en-GB" dirty="0"/>
            </a:br>
            <a:r>
              <a:rPr lang="en-GB" dirty="0"/>
              <a:t>electromechanical  systole (QS</a:t>
            </a:r>
            <a:r>
              <a:rPr lang="cs-CZ" dirty="0"/>
              <a:t>2</a:t>
            </a:r>
            <a:r>
              <a:rPr lang="en-GB" dirty="0"/>
              <a:t>) </a:t>
            </a:r>
            <a:br>
              <a:rPr lang="en-GB" dirty="0"/>
            </a:br>
            <a:r>
              <a:rPr lang="en-GB" dirty="0"/>
              <a:t>and </a:t>
            </a:r>
            <a:r>
              <a:rPr lang="en-GB" dirty="0" err="1"/>
              <a:t>preejection</a:t>
            </a:r>
            <a:r>
              <a:rPr lang="en-GB" dirty="0"/>
              <a:t> period (PEP)? </a:t>
            </a:r>
          </a:p>
        </p:txBody>
      </p:sp>
    </p:spTree>
    <p:extLst>
      <p:ext uri="{BB962C8B-B14F-4D97-AF65-F5344CB8AC3E}">
        <p14:creationId xmlns:p14="http://schemas.microsoft.com/office/powerpoint/2010/main" val="95873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851520"/>
            <a:ext cx="4335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What does an index </a:t>
            </a:r>
            <a:r>
              <a:rPr lang="en-GB" sz="2400" dirty="0" err="1"/>
              <a:t>dP</a:t>
            </a:r>
            <a:r>
              <a:rPr lang="en-GB" sz="2400" dirty="0"/>
              <a:t>/</a:t>
            </a:r>
            <a:r>
              <a:rPr lang="en-GB" sz="2400" dirty="0" err="1"/>
              <a:t>dt</a:t>
            </a:r>
            <a:r>
              <a:rPr lang="en-GB" sz="2400" dirty="0"/>
              <a:t> </a:t>
            </a:r>
            <a:r>
              <a:rPr lang="cs-CZ" sz="2400" dirty="0" err="1"/>
              <a:t>mean</a:t>
            </a:r>
            <a:r>
              <a:rPr lang="en-GB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27334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10336" y="1444790"/>
            <a:ext cx="2583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INDEX 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C</a:t>
            </a:r>
            <a:r>
              <a:rPr lang="cs-CZ" dirty="0"/>
              <a:t>ONTRA</a:t>
            </a:r>
            <a:r>
              <a:rPr lang="en-US" dirty="0"/>
              <a:t>C</a:t>
            </a:r>
            <a:r>
              <a:rPr lang="cs-CZ" dirty="0"/>
              <a:t>TILITY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7936" y="2852936"/>
            <a:ext cx="8416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clinics:  the maximal speed </a:t>
            </a:r>
            <a:r>
              <a:rPr lang="cs-CZ" dirty="0"/>
              <a:t>o</a:t>
            </a:r>
            <a:r>
              <a:rPr lang="en-GB" dirty="0"/>
              <a:t>f the pressure increase during IVC (immediately before opening of aortal valve, at the end of IVC)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47936" y="414908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</a:t>
            </a:r>
            <a:r>
              <a:rPr lang="en-GB" dirty="0" err="1"/>
              <a:t>practicals</a:t>
            </a:r>
            <a:r>
              <a:rPr lang="en-GB" dirty="0"/>
              <a:t>: average speed of pressure increase during IVC: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81986" y="4581860"/>
            <a:ext cx="366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Pressure difference between the end and the beginning of IVC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514375" y="5237584"/>
            <a:ext cx="1615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Duration of IVC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683568" y="5237584"/>
            <a:ext cx="34563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421959" y="50529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=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4860032" y="5229200"/>
            <a:ext cx="34563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913499" y="485786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DBP - 8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156176" y="5280304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36839" y="6093296"/>
            <a:ext cx="8727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(8 mmHg approximately corresponds to the pressure in the end of diastole, beginning of the left ventricular systole, and the left atrial pressure)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339752" y="851520"/>
            <a:ext cx="4335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What does an index </a:t>
            </a:r>
            <a:r>
              <a:rPr lang="en-GB" sz="2400" dirty="0" err="1"/>
              <a:t>dP</a:t>
            </a:r>
            <a:r>
              <a:rPr lang="en-GB" sz="2400" dirty="0"/>
              <a:t>/</a:t>
            </a:r>
            <a:r>
              <a:rPr lang="en-GB" sz="2400" dirty="0" err="1"/>
              <a:t>dt</a:t>
            </a:r>
            <a:r>
              <a:rPr lang="en-GB" sz="2400" dirty="0"/>
              <a:t> </a:t>
            </a:r>
            <a:r>
              <a:rPr lang="cs-CZ" sz="2400" dirty="0" err="1"/>
              <a:t>mean</a:t>
            </a:r>
            <a:r>
              <a:rPr lang="en-GB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9039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548680"/>
            <a:ext cx="8784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POLYGRAPHY</a:t>
            </a:r>
            <a:r>
              <a:rPr lang="en-GB" dirty="0"/>
              <a:t> </a:t>
            </a:r>
            <a:r>
              <a:rPr lang="en-GB" sz="2400" dirty="0"/>
              <a:t>– simultaneous recording of several physiological parameters using various non-invasive  or invasive methods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2852936"/>
            <a:ext cx="882047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PHONOCARDIOGRAPHY</a:t>
            </a:r>
            <a:r>
              <a:rPr lang="en-GB" sz="2400" dirty="0"/>
              <a:t>	-  recording of heart sounds </a:t>
            </a:r>
          </a:p>
          <a:p>
            <a:endParaRPr lang="en-GB" sz="2400" dirty="0"/>
          </a:p>
          <a:p>
            <a:r>
              <a:rPr lang="en-GB" sz="2400" b="1" dirty="0"/>
              <a:t>ELECTROCARDIOGRAPHY</a:t>
            </a:r>
            <a:r>
              <a:rPr lang="en-GB" sz="2400" dirty="0"/>
              <a:t>	- recording of cardiac electrical activity</a:t>
            </a:r>
          </a:p>
          <a:p>
            <a:endParaRPr lang="en-GB" sz="2400" dirty="0"/>
          </a:p>
          <a:p>
            <a:r>
              <a:rPr lang="en-GB" sz="2400" b="1" dirty="0"/>
              <a:t>SPHYGMOGRAPHY</a:t>
            </a:r>
            <a:r>
              <a:rPr lang="en-GB" sz="2400" dirty="0"/>
              <a:t>		- graphical record of the arterial pulse				</a:t>
            </a:r>
          </a:p>
          <a:p>
            <a:r>
              <a:rPr lang="en-GB" sz="2200" i="1" dirty="0"/>
              <a:t>!pulse recorded on a. </a:t>
            </a:r>
            <a:r>
              <a:rPr lang="en-GB" sz="2200" i="1" dirty="0" err="1"/>
              <a:t>carotis</a:t>
            </a:r>
            <a:r>
              <a:rPr lang="en-GB" sz="2200" i="1" dirty="0"/>
              <a:t> is shifted in time axis regarding aortal pulse!</a:t>
            </a:r>
          </a:p>
        </p:txBody>
      </p:sp>
    </p:spTree>
    <p:extLst>
      <p:ext uri="{BB962C8B-B14F-4D97-AF65-F5344CB8AC3E}">
        <p14:creationId xmlns:p14="http://schemas.microsoft.com/office/powerpoint/2010/main" val="308885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19428" y="548680"/>
            <a:ext cx="40537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/>
              <a:t>CARDIAC CYCLE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90069" y="2504461"/>
            <a:ext cx="1587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SYSTOLE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5653" y="4221088"/>
            <a:ext cx="1800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DIASTOLE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99792" y="2053806"/>
            <a:ext cx="6373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/>
              <a:t>Izovolumic</a:t>
            </a:r>
            <a:r>
              <a:rPr lang="en-GB" sz="3200" dirty="0"/>
              <a:t> contraction duration (IVC)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99792" y="3789040"/>
            <a:ext cx="6299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I</a:t>
            </a:r>
            <a:r>
              <a:rPr lang="cs-CZ" sz="3200" dirty="0"/>
              <a:t>z</a:t>
            </a:r>
            <a:r>
              <a:rPr lang="en-GB" sz="3200" dirty="0" err="1"/>
              <a:t>ovolumic</a:t>
            </a:r>
            <a:r>
              <a:rPr lang="en-GB" sz="3200" dirty="0"/>
              <a:t> relaxation duration (IVR)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728031" y="2790309"/>
            <a:ext cx="52502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Ejection phase duration (LVET)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710947" y="4533424"/>
            <a:ext cx="45118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Filling phase</a:t>
            </a:r>
            <a:r>
              <a:rPr lang="cs-CZ" sz="3200" dirty="0"/>
              <a:t> </a:t>
            </a:r>
            <a:r>
              <a:rPr lang="cs-CZ" sz="3200" dirty="0" err="1"/>
              <a:t>duration</a:t>
            </a:r>
            <a:r>
              <a:rPr lang="en-GB" sz="3200" dirty="0"/>
              <a:t> (PF)</a:t>
            </a:r>
          </a:p>
        </p:txBody>
      </p:sp>
      <p:cxnSp>
        <p:nvCxnSpPr>
          <p:cNvPr id="10" name="Přímá spojnice se šipkou 9"/>
          <p:cNvCxnSpPr>
            <a:stCxn id="3" idx="3"/>
            <a:endCxn id="5" idx="1"/>
          </p:cNvCxnSpPr>
          <p:nvPr/>
        </p:nvCxnSpPr>
        <p:spPr>
          <a:xfrm flipV="1">
            <a:off x="1777940" y="2346194"/>
            <a:ext cx="921852" cy="450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3" idx="3"/>
            <a:endCxn id="7" idx="1"/>
          </p:cNvCxnSpPr>
          <p:nvPr/>
        </p:nvCxnSpPr>
        <p:spPr>
          <a:xfrm>
            <a:off x="1777940" y="2796849"/>
            <a:ext cx="950091" cy="285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4" idx="3"/>
            <a:endCxn id="6" idx="1"/>
          </p:cNvCxnSpPr>
          <p:nvPr/>
        </p:nvCxnSpPr>
        <p:spPr>
          <a:xfrm flipV="1">
            <a:off x="1956146" y="4081428"/>
            <a:ext cx="74364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3"/>
            <a:endCxn id="8" idx="1"/>
          </p:cNvCxnSpPr>
          <p:nvPr/>
        </p:nvCxnSpPr>
        <p:spPr>
          <a:xfrm>
            <a:off x="1956146" y="4513476"/>
            <a:ext cx="754801" cy="312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304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1645501" y="2967763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2339752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481888" y="620688"/>
            <a:ext cx="0" cy="62099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294328" y="324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457865" y="773088"/>
            <a:ext cx="0" cy="620992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076056" y="125016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469987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846449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diastola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2176207" y="683045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2634653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3135005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4182791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</p:spTree>
    <p:extLst>
      <p:ext uri="{BB962C8B-B14F-4D97-AF65-F5344CB8AC3E}">
        <p14:creationId xmlns:p14="http://schemas.microsoft.com/office/powerpoint/2010/main" val="404558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1645501" y="2967763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2339752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481888" y="620688"/>
            <a:ext cx="0" cy="62099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294328" y="324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457865" y="773088"/>
            <a:ext cx="0" cy="620992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076056" y="125016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469987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846449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diastole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2176784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2634653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3135005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4182791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2077548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4537" y="2967335"/>
            <a:ext cx="3089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begining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b="1" dirty="0"/>
              <a:t>aorta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07504" y="3577932"/>
            <a:ext cx="1714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!!! a. </a:t>
            </a:r>
            <a:r>
              <a:rPr lang="cs-CZ" sz="2400" b="1" dirty="0" err="1">
                <a:solidFill>
                  <a:schemeClr val="accent2">
                    <a:lumMod val="75000"/>
                  </a:schemeClr>
                </a:solidFill>
              </a:rPr>
              <a:t>carotis</a:t>
            </a:r>
            <a:endParaRPr lang="cs-CZ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78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diastole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88024" y="373099"/>
            <a:ext cx="417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How to measure duration of cardiac cycle?</a:t>
            </a:r>
          </a:p>
        </p:txBody>
      </p:sp>
    </p:spTree>
    <p:extLst>
      <p:ext uri="{BB962C8B-B14F-4D97-AF65-F5344CB8AC3E}">
        <p14:creationId xmlns:p14="http://schemas.microsoft.com/office/powerpoint/2010/main" val="220601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diastole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88024" y="373099"/>
            <a:ext cx="417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How to measure duration of cardiac cycle?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74690" y="1340768"/>
            <a:ext cx="2736304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1845981" y="3051204"/>
            <a:ext cx="2736304" cy="1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1267894" y="4149080"/>
            <a:ext cx="2628326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727868" y="4797152"/>
            <a:ext cx="2736304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/>
          <p:cNvSpPr/>
          <p:nvPr/>
        </p:nvSpPr>
        <p:spPr>
          <a:xfrm>
            <a:off x="3346790" y="143911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638104" y="1431717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1811229" y="3068961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4452649" y="3266839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1195886" y="3982619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3834083" y="4234719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67907" y="504905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392164" y="5062122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1876182"/>
            <a:ext cx="11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RR interval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489838" y="3051204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SBP - SBP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752983" y="4950536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S1 - S1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580189" y="3865387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DBP - DBP</a:t>
            </a:r>
          </a:p>
        </p:txBody>
      </p:sp>
    </p:spTree>
    <p:extLst>
      <p:ext uri="{BB962C8B-B14F-4D97-AF65-F5344CB8AC3E}">
        <p14:creationId xmlns:p14="http://schemas.microsoft.com/office/powerpoint/2010/main" val="192485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diastole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4706671" y="585446"/>
            <a:ext cx="4041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to measure duration</a:t>
            </a:r>
            <a:br>
              <a:rPr lang="cs-CZ" dirty="0"/>
            </a:br>
            <a:r>
              <a:rPr lang="en-GB" dirty="0"/>
              <a:t> of </a:t>
            </a:r>
            <a:r>
              <a:rPr lang="cs-CZ" dirty="0"/>
              <a:t>systole and diastole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02806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systole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diastole</a:t>
            </a:r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94792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947924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94551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IVR</a:t>
            </a: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102356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PF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Přímá spojnice se šipkou 26"/>
          <p:cNvCxnSpPr/>
          <p:nvPr/>
        </p:nvCxnSpPr>
        <p:spPr>
          <a:xfrm>
            <a:off x="727868" y="4797152"/>
            <a:ext cx="949818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ál 32"/>
          <p:cNvSpPr/>
          <p:nvPr/>
        </p:nvSpPr>
        <p:spPr>
          <a:xfrm>
            <a:off x="667907" y="504905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1580692" y="504905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392164" y="5057440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>
            <a:off x="1677686" y="4797152"/>
            <a:ext cx="1786486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791813" y="4307239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S1 – S2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2145171" y="4330516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S2 – S1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4706671" y="585446"/>
            <a:ext cx="4041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to measure duration</a:t>
            </a:r>
            <a:br>
              <a:rPr lang="cs-CZ" dirty="0"/>
            </a:br>
            <a:r>
              <a:rPr lang="en-GB" dirty="0"/>
              <a:t> of </a:t>
            </a:r>
            <a:r>
              <a:rPr lang="cs-CZ" dirty="0"/>
              <a:t>systole and diastole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344450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475</Words>
  <Application>Microsoft Office PowerPoint</Application>
  <PresentationFormat>Předvádění na obrazovce (4:3)</PresentationFormat>
  <Paragraphs>120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POLYGRAPHY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POLYGRAFIE</dc:title>
  <dc:creator>BR102</dc:creator>
  <cp:lastModifiedBy>Zuzana Nováková</cp:lastModifiedBy>
  <cp:revision>20</cp:revision>
  <dcterms:created xsi:type="dcterms:W3CDTF">2015-10-27T14:47:54Z</dcterms:created>
  <dcterms:modified xsi:type="dcterms:W3CDTF">2022-03-27T12:47:04Z</dcterms:modified>
</cp:coreProperties>
</file>