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74" r:id="rId2"/>
    <p:sldId id="323" r:id="rId3"/>
    <p:sldId id="275" r:id="rId4"/>
    <p:sldId id="270" r:id="rId5"/>
    <p:sldId id="271" r:id="rId6"/>
    <p:sldId id="272" r:id="rId7"/>
    <p:sldId id="310" r:id="rId8"/>
    <p:sldId id="257" r:id="rId9"/>
    <p:sldId id="282" r:id="rId10"/>
    <p:sldId id="301" r:id="rId11"/>
    <p:sldId id="258" r:id="rId12"/>
    <p:sldId id="273" r:id="rId13"/>
    <p:sldId id="260" r:id="rId14"/>
    <p:sldId id="286" r:id="rId15"/>
    <p:sldId id="285" r:id="rId16"/>
    <p:sldId id="283" r:id="rId17"/>
    <p:sldId id="261" r:id="rId18"/>
    <p:sldId id="294" r:id="rId19"/>
    <p:sldId id="259" r:id="rId20"/>
    <p:sldId id="262" r:id="rId21"/>
    <p:sldId id="290" r:id="rId22"/>
    <p:sldId id="264" r:id="rId23"/>
    <p:sldId id="291" r:id="rId24"/>
    <p:sldId id="279" r:id="rId25"/>
    <p:sldId id="265" r:id="rId26"/>
    <p:sldId id="266" r:id="rId27"/>
    <p:sldId id="267" r:id="rId28"/>
    <p:sldId id="269" r:id="rId29"/>
    <p:sldId id="289" r:id="rId30"/>
    <p:sldId id="284" r:id="rId31"/>
    <p:sldId id="276" r:id="rId32"/>
    <p:sldId id="277" r:id="rId33"/>
    <p:sldId id="278" r:id="rId34"/>
    <p:sldId id="293" r:id="rId35"/>
  </p:sldIdLst>
  <p:sldSz cx="12192000" cy="6858000"/>
  <p:notesSz cx="6858000" cy="9144000"/>
  <p:custDataLst>
    <p:tags r:id="rId37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4232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82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2520-0359-4CD6-9F99-E00D879967C4}" type="datetimeFigureOut">
              <a:rPr lang="cs-CZ" smtClean="0"/>
              <a:t>18.02.2022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1E8D2-BAB7-48AE-93B7-3947BC46FD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0024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received this information at a lecture last semester</a:t>
            </a:r>
            <a:r>
              <a:rPr lang="cs-CZ" dirty="0"/>
              <a:t>. 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spoken</a:t>
            </a:r>
            <a:r>
              <a:rPr lang="cs-CZ" dirty="0"/>
              <a:t>…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1E8D2-BAB7-48AE-93B7-3947BC46FDB8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0649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will</a:t>
            </a:r>
            <a:r>
              <a:rPr lang="cs-CZ" dirty="0"/>
              <a:t> talk </a:t>
            </a:r>
            <a:r>
              <a:rPr lang="cs-CZ" dirty="0" err="1"/>
              <a:t>about</a:t>
            </a:r>
            <a:r>
              <a:rPr lang="cs-CZ" dirty="0"/>
              <a:t> …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1E8D2-BAB7-48AE-93B7-3947BC46FDB8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9881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Previous</a:t>
            </a:r>
            <a:r>
              <a:rPr lang="cs-CZ" dirty="0"/>
              <a:t> </a:t>
            </a:r>
            <a:r>
              <a:rPr lang="cs-CZ" dirty="0" err="1"/>
              <a:t>slides</a:t>
            </a:r>
            <a:r>
              <a:rPr lang="cs-CZ" dirty="0"/>
              <a:t> …</a:t>
            </a:r>
            <a:r>
              <a:rPr lang="cs-CZ" dirty="0" err="1"/>
              <a:t>there</a:t>
            </a:r>
            <a:r>
              <a:rPr lang="cs-CZ" dirty="0"/>
              <a:t> are </a:t>
            </a:r>
            <a:r>
              <a:rPr lang="cs-CZ" dirty="0" err="1"/>
              <a:t>examples</a:t>
            </a:r>
            <a:r>
              <a:rPr lang="cs-CZ" dirty="0"/>
              <a:t>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document</a:t>
            </a:r>
            <a:r>
              <a:rPr lang="cs-CZ" dirty="0"/>
              <a:t> </a:t>
            </a:r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biorhythms</a:t>
            </a:r>
            <a:r>
              <a:rPr lang="cs-CZ" dirty="0"/>
              <a:t>……..</a:t>
            </a:r>
            <a:r>
              <a:rPr lang="en-US" dirty="0"/>
              <a:t> </a:t>
            </a:r>
            <a:r>
              <a:rPr lang="cs-CZ" dirty="0"/>
              <a:t>Not </a:t>
            </a:r>
            <a:r>
              <a:rPr lang="cs-CZ" dirty="0" err="1"/>
              <a:t>only</a:t>
            </a:r>
            <a:r>
              <a:rPr lang="cs-CZ" dirty="0"/>
              <a:t> </a:t>
            </a:r>
            <a:r>
              <a:rPr lang="en-US" dirty="0"/>
              <a:t>women have their days, but men also have their days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1E8D2-BAB7-48AE-93B7-3947BC46FDB8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109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dependence on phases over the course of one day exists even in the plant kingdom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1E8D2-BAB7-48AE-93B7-3947BC46FDB8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80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4330-9B51-4CBD-9B40-A8E44C200618}" type="datetimeFigureOut">
              <a:rPr lang="cs-CZ" smtClean="0"/>
              <a:t>18.02.2022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B4AA-410D-4C77-A69C-233BE56B1F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657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4330-9B51-4CBD-9B40-A8E44C200618}" type="datetimeFigureOut">
              <a:rPr lang="cs-CZ" smtClean="0"/>
              <a:t>18.02.2022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B4AA-410D-4C77-A69C-233BE56B1F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1192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4330-9B51-4CBD-9B40-A8E44C200618}" type="datetimeFigureOut">
              <a:rPr lang="cs-CZ" smtClean="0"/>
              <a:t>18.02.2022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B4AA-410D-4C77-A69C-233BE56B1F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4785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4330-9B51-4CBD-9B40-A8E44C200618}" type="datetimeFigureOut">
              <a:rPr lang="cs-CZ" smtClean="0"/>
              <a:t>18.02.2022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B4AA-410D-4C77-A69C-233BE56B1F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7082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4330-9B51-4CBD-9B40-A8E44C200618}" type="datetimeFigureOut">
              <a:rPr lang="cs-CZ" smtClean="0"/>
              <a:t>18.02.2022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B4AA-410D-4C77-A69C-233BE56B1F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4982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4330-9B51-4CBD-9B40-A8E44C200618}" type="datetimeFigureOut">
              <a:rPr lang="cs-CZ" smtClean="0"/>
              <a:t>18.02.2022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B4AA-410D-4C77-A69C-233BE56B1F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928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4330-9B51-4CBD-9B40-A8E44C200618}" type="datetimeFigureOut">
              <a:rPr lang="cs-CZ" smtClean="0"/>
              <a:t>18.02.2022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B4AA-410D-4C77-A69C-233BE56B1F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4694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4330-9B51-4CBD-9B40-A8E44C200618}" type="datetimeFigureOut">
              <a:rPr lang="cs-CZ" smtClean="0"/>
              <a:t>18.02.2022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B4AA-410D-4C77-A69C-233BE56B1F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3092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4330-9B51-4CBD-9B40-A8E44C200618}" type="datetimeFigureOut">
              <a:rPr lang="cs-CZ" smtClean="0"/>
              <a:t>18.02.2022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B4AA-410D-4C77-A69C-233BE56B1F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1232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4330-9B51-4CBD-9B40-A8E44C200618}" type="datetimeFigureOut">
              <a:rPr lang="cs-CZ" smtClean="0"/>
              <a:t>18.02.2022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B4AA-410D-4C77-A69C-233BE56B1F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3165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4330-9B51-4CBD-9B40-A8E44C200618}" type="datetimeFigureOut">
              <a:rPr lang="cs-CZ" smtClean="0"/>
              <a:t>18.02.2022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B4AA-410D-4C77-A69C-233BE56B1F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0914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24330-9B51-4CBD-9B40-A8E44C200618}" type="datetimeFigureOut">
              <a:rPr lang="cs-CZ" smtClean="0"/>
              <a:t>18.02.2022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EB4AA-410D-4C77-A69C-233BE56B1F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1900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odinky.cz/timex-modern-originals-t2n791.html" TargetMode="Externa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0283506"/>
              </p:ext>
            </p:extLst>
          </p:nvPr>
        </p:nvGraphicFramePr>
        <p:xfrm>
          <a:off x="1761982" y="2186057"/>
          <a:ext cx="8995719" cy="16421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95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01099">
                <a:tc>
                  <a:txBody>
                    <a:bodyPr/>
                    <a:lstStyle/>
                    <a:p>
                      <a:pPr algn="l" fontAlgn="b"/>
                      <a:r>
                        <a:rPr lang="cs-CZ" sz="48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</a:t>
                      </a:r>
                      <a:r>
                        <a:rPr lang="cs-CZ" sz="4800" b="1" u="none" strike="noStrike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Selected</a:t>
                      </a:r>
                      <a:r>
                        <a:rPr lang="cs-CZ" sz="48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cs-CZ" sz="4800" b="1" u="none" strike="noStrike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lectures</a:t>
                      </a:r>
                      <a:r>
                        <a:rPr lang="cs-CZ" sz="48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cs-CZ" sz="4800" b="1" u="none" strike="noStrike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from</a:t>
                      </a:r>
                      <a:r>
                        <a:rPr lang="cs-CZ" sz="48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cs-CZ" sz="4800" b="1" u="none" strike="noStrike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Physiology</a:t>
                      </a:r>
                      <a:endParaRPr lang="cs-CZ" sz="48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CE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801">
                <a:tc>
                  <a:txBody>
                    <a:bodyPr/>
                    <a:lstStyle/>
                    <a:p>
                      <a:pPr algn="l" fontAlgn="b"/>
                      <a:r>
                        <a:rPr lang="cs-CZ" sz="4800" u="none" strike="noStrike" dirty="0">
                          <a:effectLst/>
                        </a:rPr>
                        <a:t> </a:t>
                      </a:r>
                      <a:endParaRPr lang="cs-CZ" sz="4800" b="1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73628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7083" t="30927" r="41042" b="13333"/>
          <a:stretch/>
        </p:blipFill>
        <p:spPr>
          <a:xfrm>
            <a:off x="1524001" y="26329"/>
            <a:ext cx="4872687" cy="4907013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24000" y="2912269"/>
            <a:ext cx="7886700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   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80286275-9401-47DB-A309-3DA31E6A9F0E}"/>
              </a:ext>
            </a:extLst>
          </p:cNvPr>
          <p:cNvSpPr txBox="1"/>
          <p:nvPr/>
        </p:nvSpPr>
        <p:spPr>
          <a:xfrm>
            <a:off x="682145" y="6423728"/>
            <a:ext cx="1111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Nicotiana </a:t>
            </a:r>
            <a:r>
              <a:rPr lang="en-US" dirty="0" err="1"/>
              <a:t>alata</a:t>
            </a:r>
            <a:r>
              <a:rPr lang="en-US" dirty="0"/>
              <a:t> – "scented tobacco" - a plant originally from Iran, blooms and smells in the evening and overnight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3D88238-C0A2-407D-9B7D-A061454B34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644" y="1282865"/>
            <a:ext cx="4578356" cy="503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910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solidFill>
                  <a:srgbClr val="FF0000"/>
                </a:solidFill>
              </a:rPr>
              <a:t>Pineal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gland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pineal</a:t>
            </a:r>
            <a:r>
              <a:rPr lang="cs-CZ" dirty="0"/>
              <a:t> </a:t>
            </a:r>
            <a:r>
              <a:rPr lang="cs-CZ" dirty="0" err="1"/>
              <a:t>gland</a:t>
            </a:r>
            <a:r>
              <a:rPr lang="cs-CZ" dirty="0"/>
              <a:t> </a:t>
            </a:r>
            <a:r>
              <a:rPr lang="cs-CZ" dirty="0" err="1"/>
              <a:t>coordinates</a:t>
            </a:r>
            <a:r>
              <a:rPr lang="cs-CZ" dirty="0"/>
              <a:t> </a:t>
            </a:r>
            <a:r>
              <a:rPr lang="cs-CZ" dirty="0" err="1"/>
              <a:t>circadian</a:t>
            </a:r>
            <a:r>
              <a:rPr lang="cs-CZ" dirty="0"/>
              <a:t> (</a:t>
            </a:r>
            <a:r>
              <a:rPr lang="cs-CZ" dirty="0" err="1"/>
              <a:t>daily</a:t>
            </a:r>
            <a:r>
              <a:rPr lang="cs-CZ" dirty="0"/>
              <a:t>) </a:t>
            </a:r>
            <a:r>
              <a:rPr lang="cs-CZ" dirty="0" err="1"/>
              <a:t>rhythms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dark</a:t>
            </a:r>
            <a:r>
              <a:rPr lang="cs-CZ" dirty="0"/>
              <a:t>/</a:t>
            </a:r>
            <a:r>
              <a:rPr lang="cs-CZ" dirty="0" err="1"/>
              <a:t>light</a:t>
            </a:r>
            <a:r>
              <a:rPr lang="cs-CZ" dirty="0"/>
              <a:t> (</a:t>
            </a:r>
            <a:r>
              <a:rPr lang="cs-CZ" dirty="0" err="1"/>
              <a:t>day</a:t>
            </a:r>
            <a:r>
              <a:rPr lang="cs-CZ" dirty="0"/>
              <a:t>-night) </a:t>
            </a:r>
            <a:r>
              <a:rPr lang="cs-CZ" dirty="0" err="1"/>
              <a:t>cycles</a:t>
            </a:r>
            <a:r>
              <a:rPr lang="cs-CZ" dirty="0"/>
              <a:t> by </a:t>
            </a:r>
            <a:r>
              <a:rPr lang="cs-CZ" dirty="0" err="1"/>
              <a:t>secreting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hormone melatonin. </a:t>
            </a:r>
            <a:r>
              <a:rPr lang="cs-CZ" dirty="0" err="1"/>
              <a:t>Darkness</a:t>
            </a:r>
            <a:r>
              <a:rPr lang="cs-CZ" dirty="0"/>
              <a:t> </a:t>
            </a:r>
            <a:r>
              <a:rPr lang="cs-CZ" dirty="0" err="1"/>
              <a:t>stimulates</a:t>
            </a:r>
            <a:r>
              <a:rPr lang="cs-CZ" dirty="0"/>
              <a:t> </a:t>
            </a:r>
            <a:r>
              <a:rPr lang="cs-CZ" dirty="0" err="1"/>
              <a:t>its</a:t>
            </a:r>
            <a:r>
              <a:rPr lang="cs-CZ" dirty="0"/>
              <a:t> </a:t>
            </a:r>
            <a:r>
              <a:rPr lang="cs-CZ" dirty="0" err="1"/>
              <a:t>release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8645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13848" t="22074" r="58380" b="19490"/>
          <a:stretch/>
        </p:blipFill>
        <p:spPr>
          <a:xfrm>
            <a:off x="528828" y="103569"/>
            <a:ext cx="8064896" cy="6624736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9117875" y="914400"/>
            <a:ext cx="289995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/>
              <a:t>Macrostructure</a:t>
            </a:r>
            <a:r>
              <a:rPr lang="cs-CZ" sz="2400" dirty="0"/>
              <a:t>:</a:t>
            </a:r>
          </a:p>
          <a:p>
            <a:endParaRPr lang="cs-CZ" sz="2400" dirty="0"/>
          </a:p>
          <a:p>
            <a:r>
              <a:rPr lang="cs-CZ" sz="2400" dirty="0"/>
              <a:t> -</a:t>
            </a:r>
            <a:r>
              <a:rPr lang="cs-CZ" sz="2400" dirty="0" err="1"/>
              <a:t>it</a:t>
            </a:r>
            <a:r>
              <a:rPr lang="cs-CZ" sz="2400" dirty="0"/>
              <a:t> </a:t>
            </a:r>
            <a:r>
              <a:rPr lang="cs-CZ" sz="2400" dirty="0" err="1"/>
              <a:t>is</a:t>
            </a:r>
            <a:r>
              <a:rPr lang="cs-CZ" sz="2400" dirty="0"/>
              <a:t> a </a:t>
            </a:r>
            <a:r>
              <a:rPr lang="cs-CZ" sz="2400" dirty="0" err="1"/>
              <a:t>small</a:t>
            </a:r>
            <a:r>
              <a:rPr lang="cs-CZ" sz="2400" dirty="0"/>
              <a:t> </a:t>
            </a:r>
            <a:r>
              <a:rPr lang="cs-CZ" sz="2400" dirty="0" err="1"/>
              <a:t>gland</a:t>
            </a:r>
            <a:r>
              <a:rPr lang="cs-CZ" sz="2400" dirty="0"/>
              <a:t> </a:t>
            </a:r>
            <a:r>
              <a:rPr lang="cs-CZ" sz="2400" dirty="0" err="1"/>
              <a:t>found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posterior</a:t>
            </a:r>
            <a:r>
              <a:rPr lang="cs-CZ" sz="2400" dirty="0"/>
              <a:t> end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corpus </a:t>
            </a:r>
            <a:r>
              <a:rPr lang="cs-CZ" sz="2400" dirty="0" err="1"/>
              <a:t>callosum</a:t>
            </a:r>
            <a:r>
              <a:rPr lang="cs-CZ" sz="2400" dirty="0"/>
              <a:t>, </a:t>
            </a:r>
            <a:r>
              <a:rPr lang="cs-CZ" sz="2400" dirty="0" err="1"/>
              <a:t>forming</a:t>
            </a:r>
            <a:r>
              <a:rPr lang="cs-CZ" sz="2400" dirty="0"/>
              <a:t> a </a:t>
            </a:r>
            <a:r>
              <a:rPr lang="cs-CZ" sz="2400" dirty="0" err="1"/>
              <a:t>section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roof</a:t>
            </a:r>
            <a:r>
              <a:rPr lang="cs-CZ" sz="2400" dirty="0"/>
              <a:t> in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posterior</a:t>
            </a:r>
            <a:r>
              <a:rPr lang="cs-CZ" sz="2400" dirty="0"/>
              <a:t> </a:t>
            </a:r>
            <a:r>
              <a:rPr lang="cs-CZ" sz="2400" dirty="0" err="1"/>
              <a:t>wall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third</a:t>
            </a:r>
            <a:r>
              <a:rPr lang="cs-CZ" sz="2400" dirty="0"/>
              <a:t> </a:t>
            </a:r>
            <a:r>
              <a:rPr lang="cs-CZ" sz="2400" dirty="0" err="1"/>
              <a:t>ventricle</a:t>
            </a:r>
            <a:endParaRPr lang="cs-CZ" sz="2400" dirty="0"/>
          </a:p>
          <a:p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6B2B732-F624-49A4-AF7B-584F15414289}"/>
              </a:ext>
            </a:extLst>
          </p:cNvPr>
          <p:cNvSpPr txBox="1"/>
          <p:nvPr/>
        </p:nvSpPr>
        <p:spPr>
          <a:xfrm>
            <a:off x="8593724" y="6385099"/>
            <a:ext cx="3571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repetition is the mother of wisdom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6053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654908"/>
            <a:ext cx="10515600" cy="5522055"/>
          </a:xfrm>
        </p:spPr>
        <p:txBody>
          <a:bodyPr>
            <a:normAutofit fontScale="92500" lnSpcReduction="20000"/>
          </a:bodyPr>
          <a:lstStyle/>
          <a:p>
            <a:r>
              <a:rPr lang="cs-CZ" dirty="0" err="1"/>
              <a:t>Microstructure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pineal</a:t>
            </a:r>
            <a:r>
              <a:rPr lang="cs-CZ" dirty="0"/>
              <a:t> </a:t>
            </a:r>
            <a:r>
              <a:rPr lang="cs-CZ" dirty="0" err="1"/>
              <a:t>gland</a:t>
            </a:r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: -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composed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2 </a:t>
            </a:r>
            <a:r>
              <a:rPr lang="cs-CZ" dirty="0" err="1"/>
              <a:t>types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neural</a:t>
            </a:r>
            <a:r>
              <a:rPr lang="cs-CZ" dirty="0"/>
              <a:t> </a:t>
            </a:r>
            <a:r>
              <a:rPr lang="cs-CZ" dirty="0" err="1"/>
              <a:t>cells</a:t>
            </a:r>
            <a:r>
              <a:rPr lang="cs-CZ" dirty="0"/>
              <a:t>: </a:t>
            </a:r>
            <a:r>
              <a:rPr lang="cs-CZ" dirty="0" err="1"/>
              <a:t>pinealocytes</a:t>
            </a:r>
            <a:r>
              <a:rPr lang="cs-CZ" dirty="0"/>
              <a:t> (</a:t>
            </a:r>
            <a:r>
              <a:rPr lang="cs-CZ" dirty="0" err="1"/>
              <a:t>specialized</a:t>
            </a:r>
            <a:r>
              <a:rPr lang="cs-CZ" dirty="0"/>
              <a:t> </a:t>
            </a:r>
            <a:r>
              <a:rPr lang="cs-CZ" dirty="0" err="1"/>
              <a:t>secretory</a:t>
            </a:r>
            <a:r>
              <a:rPr lang="cs-CZ" dirty="0"/>
              <a:t> </a:t>
            </a:r>
            <a:r>
              <a:rPr lang="cs-CZ" dirty="0" err="1"/>
              <a:t>neurons</a:t>
            </a:r>
            <a:r>
              <a:rPr lang="cs-CZ" dirty="0"/>
              <a:t>) + </a:t>
            </a:r>
            <a:r>
              <a:rPr lang="cs-CZ" dirty="0" err="1"/>
              <a:t>glial</a:t>
            </a:r>
            <a:r>
              <a:rPr lang="cs-CZ" dirty="0"/>
              <a:t> support </a:t>
            </a:r>
            <a:r>
              <a:rPr lang="cs-CZ" dirty="0" err="1"/>
              <a:t>cells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: - </a:t>
            </a:r>
            <a:r>
              <a:rPr lang="cs-CZ" dirty="0" err="1"/>
              <a:t>it</a:t>
            </a:r>
            <a:r>
              <a:rPr lang="cs-CZ" dirty="0"/>
              <a:t> has a very </a:t>
            </a:r>
            <a:r>
              <a:rPr lang="cs-CZ" dirty="0" err="1"/>
              <a:t>rich</a:t>
            </a:r>
            <a:r>
              <a:rPr lang="cs-CZ" dirty="0"/>
              <a:t> </a:t>
            </a:r>
            <a:r>
              <a:rPr lang="cs-CZ" dirty="0" err="1"/>
              <a:t>blood</a:t>
            </a:r>
            <a:r>
              <a:rPr lang="cs-CZ" dirty="0"/>
              <a:t> </a:t>
            </a:r>
            <a:r>
              <a:rPr lang="cs-CZ" dirty="0" err="1"/>
              <a:t>supply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forms</a:t>
            </a:r>
            <a:r>
              <a:rPr lang="cs-CZ" dirty="0"/>
              <a:t> a network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capillaries</a:t>
            </a:r>
            <a:r>
              <a:rPr lang="cs-CZ" dirty="0"/>
              <a:t> </a:t>
            </a:r>
            <a:r>
              <a:rPr lang="cs-CZ" dirty="0" err="1"/>
              <a:t>surrounded</a:t>
            </a:r>
            <a:r>
              <a:rPr lang="cs-CZ" dirty="0"/>
              <a:t> by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pinealocytes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: -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receives</a:t>
            </a:r>
            <a:r>
              <a:rPr lang="cs-CZ" dirty="0"/>
              <a:t> </a:t>
            </a:r>
            <a:r>
              <a:rPr lang="cs-CZ" dirty="0" err="1"/>
              <a:t>innervation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many </a:t>
            </a:r>
            <a:r>
              <a:rPr lang="cs-CZ" dirty="0" err="1"/>
              <a:t>parts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brain, but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main</a:t>
            </a:r>
            <a:r>
              <a:rPr lang="cs-CZ" dirty="0"/>
              <a:t> </a:t>
            </a:r>
            <a:r>
              <a:rPr lang="cs-CZ" dirty="0" err="1"/>
              <a:t>connections</a:t>
            </a:r>
            <a:r>
              <a:rPr lang="cs-CZ" dirty="0"/>
              <a:t> are </a:t>
            </a:r>
            <a:r>
              <a:rPr lang="cs-CZ" dirty="0" err="1"/>
              <a:t>with</a:t>
            </a:r>
            <a:r>
              <a:rPr lang="cs-CZ" dirty="0"/>
              <a:t>:</a:t>
            </a:r>
          </a:p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         </a:t>
            </a:r>
            <a:r>
              <a:rPr lang="cs-CZ" b="1" dirty="0" err="1">
                <a:solidFill>
                  <a:srgbClr val="FF0000"/>
                </a:solidFill>
              </a:rPr>
              <a:t>Suprachiasmatic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nuclei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dirty="0"/>
              <a:t>(SCN)</a:t>
            </a:r>
          </a:p>
          <a:p>
            <a:pPr marL="0" indent="0">
              <a:buNone/>
            </a:pPr>
            <a:r>
              <a:rPr lang="cs-CZ" dirty="0"/>
              <a:t>         </a:t>
            </a:r>
            <a:r>
              <a:rPr lang="cs-CZ" b="1" dirty="0">
                <a:solidFill>
                  <a:srgbClr val="FF0000"/>
                </a:solidFill>
              </a:rPr>
              <a:t>Retina</a:t>
            </a:r>
          </a:p>
          <a:p>
            <a:pPr marL="0" indent="0">
              <a:buNone/>
            </a:pPr>
            <a:r>
              <a:rPr lang="cs-CZ" dirty="0"/>
              <a:t>         </a:t>
            </a:r>
            <a:r>
              <a:rPr lang="cs-CZ" b="1" dirty="0" err="1">
                <a:solidFill>
                  <a:srgbClr val="FF0000"/>
                </a:solidFill>
              </a:rPr>
              <a:t>Sympathetic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system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dirty="0"/>
              <a:t>(</a:t>
            </a:r>
            <a:r>
              <a:rPr lang="cs-CZ" b="1" dirty="0" err="1"/>
              <a:t>multisynaptic</a:t>
            </a:r>
            <a:r>
              <a:rPr lang="cs-CZ" b="1" dirty="0"/>
              <a:t> </a:t>
            </a:r>
            <a:r>
              <a:rPr lang="cs-CZ" b="1" dirty="0" err="1"/>
              <a:t>sympathetic</a:t>
            </a:r>
            <a:r>
              <a:rPr lang="cs-CZ" b="1" dirty="0"/>
              <a:t> </a:t>
            </a:r>
            <a:r>
              <a:rPr lang="cs-CZ" b="1" dirty="0" err="1"/>
              <a:t>way</a:t>
            </a:r>
            <a:r>
              <a:rPr lang="cs-CZ" dirty="0"/>
              <a:t>: </a:t>
            </a:r>
            <a:r>
              <a:rPr lang="cs-CZ" dirty="0" err="1"/>
              <a:t>paraventricular</a:t>
            </a:r>
            <a:r>
              <a:rPr lang="cs-CZ" dirty="0"/>
              <a:t> </a:t>
            </a:r>
            <a:r>
              <a:rPr lang="cs-CZ" dirty="0" err="1"/>
              <a:t>nucleus</a:t>
            </a:r>
            <a:r>
              <a:rPr lang="cs-CZ" dirty="0"/>
              <a:t> in </a:t>
            </a:r>
            <a:r>
              <a:rPr lang="cs-CZ" dirty="0" err="1"/>
              <a:t>hypothalamus</a:t>
            </a:r>
            <a:r>
              <a:rPr lang="cs-CZ" dirty="0"/>
              <a:t> + </a:t>
            </a:r>
            <a:r>
              <a:rPr lang="cs-CZ" dirty="0" err="1"/>
              <a:t>upper</a:t>
            </a:r>
            <a:r>
              <a:rPr lang="cs-CZ" dirty="0"/>
              <a:t> </a:t>
            </a:r>
            <a:r>
              <a:rPr lang="cs-CZ" dirty="0" err="1"/>
              <a:t>sympathetic</a:t>
            </a:r>
            <a:r>
              <a:rPr lang="cs-CZ" dirty="0"/>
              <a:t> </a:t>
            </a:r>
            <a:r>
              <a:rPr lang="cs-CZ" dirty="0" err="1"/>
              <a:t>cervical</a:t>
            </a:r>
            <a:r>
              <a:rPr lang="cs-CZ" dirty="0"/>
              <a:t> ganglion – SCG; </a:t>
            </a:r>
            <a:r>
              <a:rPr lang="cs-CZ" dirty="0" err="1"/>
              <a:t>releas</a:t>
            </a:r>
            <a:r>
              <a:rPr lang="cs-CZ" dirty="0"/>
              <a:t> </a:t>
            </a:r>
            <a:r>
              <a:rPr lang="cs-CZ" dirty="0" err="1"/>
              <a:t>norepinephrin</a:t>
            </a:r>
            <a:r>
              <a:rPr lang="cs-CZ" dirty="0"/>
              <a:t>-beta </a:t>
            </a:r>
            <a:r>
              <a:rPr lang="cs-CZ" dirty="0" err="1"/>
              <a:t>adrenergic</a:t>
            </a:r>
            <a:r>
              <a:rPr lang="cs-CZ" dirty="0"/>
              <a:t> </a:t>
            </a:r>
            <a:r>
              <a:rPr lang="cs-CZ" dirty="0" err="1"/>
              <a:t>receptors</a:t>
            </a:r>
            <a:r>
              <a:rPr lang="cs-CZ" dirty="0"/>
              <a:t> –</a:t>
            </a:r>
            <a:r>
              <a:rPr lang="cs-CZ" dirty="0" err="1"/>
              <a:t>stimulate</a:t>
            </a:r>
            <a:r>
              <a:rPr lang="cs-CZ" dirty="0"/>
              <a:t> </a:t>
            </a:r>
            <a:r>
              <a:rPr lang="cs-CZ" dirty="0" err="1"/>
              <a:t>cAMP-activate</a:t>
            </a:r>
            <a:r>
              <a:rPr lang="cs-CZ" dirty="0"/>
              <a:t> gene </a:t>
            </a:r>
            <a:r>
              <a:rPr lang="cs-CZ" dirty="0" err="1"/>
              <a:t>expression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gen </a:t>
            </a:r>
            <a:r>
              <a:rPr lang="cs-CZ" dirty="0" err="1"/>
              <a:t>coding</a:t>
            </a:r>
            <a:r>
              <a:rPr lang="cs-CZ" dirty="0"/>
              <a:t> AA-NAT=</a:t>
            </a:r>
            <a:r>
              <a:rPr lang="cs-CZ" dirty="0" err="1"/>
              <a:t>arylalkylamin</a:t>
            </a:r>
            <a:r>
              <a:rPr lang="cs-CZ" dirty="0"/>
              <a:t>-N-</a:t>
            </a:r>
            <a:r>
              <a:rPr lang="cs-CZ" dirty="0" err="1"/>
              <a:t>acetyltranspherase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/>
              <a:t>       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6398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err="1"/>
              <a:t>Where</a:t>
            </a:r>
            <a:r>
              <a:rPr lang="cs-CZ" sz="3200" dirty="0"/>
              <a:t> </a:t>
            </a:r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internal</a:t>
            </a:r>
            <a:r>
              <a:rPr lang="cs-CZ" dirty="0"/>
              <a:t> </a:t>
            </a:r>
            <a:r>
              <a:rPr lang="cs-CZ" dirty="0" err="1"/>
              <a:t>clock</a:t>
            </a:r>
            <a:r>
              <a:rPr lang="cs-CZ" dirty="0"/>
              <a:t> </a:t>
            </a:r>
            <a:r>
              <a:rPr lang="cs-CZ" sz="3200" dirty="0" err="1"/>
              <a:t>is</a:t>
            </a:r>
            <a:r>
              <a:rPr lang="cs-CZ" sz="3200" dirty="0"/>
              <a:t> </a:t>
            </a:r>
            <a:r>
              <a:rPr lang="cs-CZ" sz="3200" dirty="0" err="1"/>
              <a:t>located</a:t>
            </a:r>
            <a:r>
              <a:rPr lang="cs-CZ" sz="3200" dirty="0"/>
              <a:t> ? </a:t>
            </a:r>
            <a:br>
              <a:rPr lang="cs-CZ" dirty="0"/>
            </a:br>
            <a:r>
              <a:rPr lang="cs-CZ" dirty="0"/>
              <a:t>    Master </a:t>
            </a:r>
            <a:r>
              <a:rPr lang="cs-CZ" dirty="0" err="1"/>
              <a:t>circadian</a:t>
            </a:r>
            <a:r>
              <a:rPr lang="cs-CZ" dirty="0"/>
              <a:t> pacemaker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215239"/>
            <a:ext cx="10515600" cy="4351338"/>
          </a:xfrm>
        </p:spPr>
        <p:txBody>
          <a:bodyPr/>
          <a:lstStyle/>
          <a:p>
            <a:r>
              <a:rPr lang="cs-CZ" dirty="0" err="1"/>
              <a:t>Information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external</a:t>
            </a:r>
            <a:r>
              <a:rPr lang="cs-CZ" dirty="0"/>
              <a:t> </a:t>
            </a:r>
            <a:r>
              <a:rPr lang="cs-CZ" dirty="0" err="1"/>
              <a:t>light-dark</a:t>
            </a:r>
            <a:r>
              <a:rPr lang="cs-CZ" dirty="0"/>
              <a:t> </a:t>
            </a:r>
            <a:r>
              <a:rPr lang="cs-CZ" dirty="0" err="1"/>
              <a:t>cycle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passed</a:t>
            </a:r>
            <a:r>
              <a:rPr lang="cs-CZ" dirty="0"/>
              <a:t> via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b="1" dirty="0" err="1">
                <a:solidFill>
                  <a:srgbClr val="FF0000"/>
                </a:solidFill>
              </a:rPr>
              <a:t>retinohypothalamic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tract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dirty="0"/>
              <a:t>– sensory input </a:t>
            </a:r>
            <a:r>
              <a:rPr lang="cs-CZ" dirty="0" err="1"/>
              <a:t>integrating</a:t>
            </a:r>
            <a:r>
              <a:rPr lang="cs-CZ" dirty="0"/>
              <a:t> </a:t>
            </a:r>
            <a:r>
              <a:rPr lang="cs-CZ" dirty="0" err="1"/>
              <a:t>centers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thalamus, but </a:t>
            </a:r>
            <a:r>
              <a:rPr lang="cs-CZ" dirty="0" err="1"/>
              <a:t>also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hypothalamic</a:t>
            </a:r>
            <a:r>
              <a:rPr lang="cs-CZ" dirty="0"/>
              <a:t> </a:t>
            </a:r>
            <a:r>
              <a:rPr lang="cs-CZ" b="1" dirty="0" err="1">
                <a:solidFill>
                  <a:srgbClr val="FF0000"/>
                </a:solidFill>
              </a:rPr>
              <a:t>suprachiasmatic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nucleus</a:t>
            </a:r>
            <a:endParaRPr lang="cs-CZ" b="1" dirty="0">
              <a:solidFill>
                <a:srgbClr val="FF0000"/>
              </a:solidFill>
            </a:endParaRPr>
          </a:p>
          <a:p>
            <a:r>
              <a:rPr lang="cs-CZ" dirty="0"/>
              <a:t>SCN – </a:t>
            </a:r>
            <a:r>
              <a:rPr lang="cs-CZ" dirty="0" err="1"/>
              <a:t>is</a:t>
            </a:r>
            <a:r>
              <a:rPr lang="cs-CZ" dirty="0"/>
              <a:t> a </a:t>
            </a:r>
            <a:r>
              <a:rPr lang="cs-CZ" dirty="0" err="1"/>
              <a:t>bilaterally</a:t>
            </a:r>
            <a:r>
              <a:rPr lang="cs-CZ" dirty="0"/>
              <a:t> </a:t>
            </a:r>
            <a:r>
              <a:rPr lang="cs-CZ" dirty="0" err="1"/>
              <a:t>paired</a:t>
            </a:r>
            <a:r>
              <a:rPr lang="cs-CZ" dirty="0"/>
              <a:t> </a:t>
            </a:r>
            <a:r>
              <a:rPr lang="cs-CZ" dirty="0" err="1"/>
              <a:t>structure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high</a:t>
            </a:r>
            <a:r>
              <a:rPr lang="cs-CZ" dirty="0"/>
              <a:t> cell body </a:t>
            </a:r>
            <a:r>
              <a:rPr lang="cs-CZ" dirty="0" err="1"/>
              <a:t>density</a:t>
            </a:r>
            <a:r>
              <a:rPr lang="cs-CZ" dirty="0"/>
              <a:t> </a:t>
            </a:r>
            <a:r>
              <a:rPr lang="cs-CZ" dirty="0" err="1"/>
              <a:t>located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third</a:t>
            </a:r>
            <a:r>
              <a:rPr lang="cs-CZ" dirty="0"/>
              <a:t> </a:t>
            </a:r>
            <a:r>
              <a:rPr lang="cs-CZ" dirty="0" err="1"/>
              <a:t>ventricle</a:t>
            </a:r>
            <a:r>
              <a:rPr lang="cs-CZ" dirty="0"/>
              <a:t> and </a:t>
            </a:r>
            <a:r>
              <a:rPr lang="cs-CZ" dirty="0" err="1"/>
              <a:t>directly</a:t>
            </a:r>
            <a:r>
              <a:rPr lang="cs-CZ" dirty="0"/>
              <a:t> </a:t>
            </a:r>
            <a:r>
              <a:rPr lang="cs-CZ" dirty="0" err="1"/>
              <a:t>atop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optic</a:t>
            </a:r>
            <a:r>
              <a:rPr lang="cs-CZ" dirty="0"/>
              <a:t> </a:t>
            </a:r>
            <a:r>
              <a:rPr lang="cs-CZ" dirty="0" err="1"/>
              <a:t>chiasm</a:t>
            </a:r>
            <a:r>
              <a:rPr lang="cs-CZ" dirty="0"/>
              <a:t>.</a:t>
            </a:r>
          </a:p>
          <a:p>
            <a:pPr lvl="1"/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comprises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50 000 </a:t>
            </a:r>
            <a:r>
              <a:rPr lang="cs-CZ" dirty="0" err="1"/>
              <a:t>neurons</a:t>
            </a:r>
            <a:r>
              <a:rPr lang="cs-CZ" dirty="0"/>
              <a:t> in </a:t>
            </a:r>
            <a:r>
              <a:rPr lang="cs-CZ" dirty="0" err="1"/>
              <a:t>humans</a:t>
            </a:r>
            <a:r>
              <a:rPr lang="cs-CZ" dirty="0"/>
              <a:t> (in </a:t>
            </a:r>
            <a:r>
              <a:rPr lang="cs-CZ" dirty="0" err="1"/>
              <a:t>rodents</a:t>
            </a:r>
            <a:r>
              <a:rPr lang="cs-CZ" dirty="0"/>
              <a:t> 20 000)</a:t>
            </a:r>
          </a:p>
          <a:p>
            <a:pPr lvl="1"/>
            <a:r>
              <a:rPr lang="cs-CZ" dirty="0" err="1"/>
              <a:t>Plays</a:t>
            </a:r>
            <a:r>
              <a:rPr lang="cs-CZ" dirty="0"/>
              <a:t> </a:t>
            </a:r>
            <a:r>
              <a:rPr lang="cs-CZ" dirty="0" err="1"/>
              <a:t>critical</a:t>
            </a:r>
            <a:r>
              <a:rPr lang="cs-CZ" dirty="0"/>
              <a:t> role in </a:t>
            </a:r>
            <a:r>
              <a:rPr lang="cs-CZ" dirty="0" err="1"/>
              <a:t>generation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mammalian</a:t>
            </a:r>
            <a:r>
              <a:rPr lang="cs-CZ" dirty="0"/>
              <a:t> </a:t>
            </a:r>
            <a:r>
              <a:rPr lang="cs-CZ" dirty="0" err="1"/>
              <a:t>circadian</a:t>
            </a:r>
            <a:r>
              <a:rPr lang="cs-CZ" dirty="0"/>
              <a:t> </a:t>
            </a:r>
            <a:r>
              <a:rPr lang="cs-CZ" dirty="0" err="1"/>
              <a:t>rhythms</a:t>
            </a:r>
            <a:endParaRPr lang="cs-CZ" dirty="0"/>
          </a:p>
          <a:p>
            <a:pPr lvl="1"/>
            <a:r>
              <a:rPr lang="cs-CZ" dirty="0"/>
              <a:t>(in </a:t>
            </a:r>
            <a:r>
              <a:rPr lang="cs-CZ" dirty="0" err="1"/>
              <a:t>experiments</a:t>
            </a:r>
            <a:r>
              <a:rPr lang="cs-CZ" dirty="0"/>
              <a:t> – animal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ablated</a:t>
            </a:r>
            <a:r>
              <a:rPr lang="cs-CZ" dirty="0"/>
              <a:t> SCN </a:t>
            </a:r>
            <a:r>
              <a:rPr lang="cs-CZ" dirty="0" err="1"/>
              <a:t>become</a:t>
            </a:r>
            <a:r>
              <a:rPr lang="cs-CZ" dirty="0"/>
              <a:t> </a:t>
            </a:r>
            <a:r>
              <a:rPr lang="cs-CZ" dirty="0" err="1"/>
              <a:t>behaviorally</a:t>
            </a:r>
            <a:r>
              <a:rPr lang="cs-CZ" dirty="0"/>
              <a:t> and </a:t>
            </a:r>
            <a:r>
              <a:rPr lang="cs-CZ" dirty="0" err="1"/>
              <a:t>physiologically</a:t>
            </a:r>
            <a:r>
              <a:rPr lang="cs-CZ" dirty="0"/>
              <a:t> </a:t>
            </a:r>
            <a:r>
              <a:rPr lang="cs-CZ" dirty="0" err="1"/>
              <a:t>arrhythmic</a:t>
            </a:r>
            <a:r>
              <a:rPr lang="cs-CZ" dirty="0"/>
              <a:t>. </a:t>
            </a:r>
            <a:r>
              <a:rPr lang="cs-CZ" dirty="0" err="1"/>
              <a:t>Critically</a:t>
            </a:r>
            <a:r>
              <a:rPr lang="cs-CZ" dirty="0"/>
              <a:t>, </a:t>
            </a:r>
            <a:r>
              <a:rPr lang="cs-CZ" dirty="0" err="1"/>
              <a:t>transplanting</a:t>
            </a:r>
            <a:r>
              <a:rPr lang="cs-CZ" dirty="0"/>
              <a:t> </a:t>
            </a:r>
            <a:r>
              <a:rPr lang="cs-CZ" dirty="0" err="1"/>
              <a:t>isolated</a:t>
            </a:r>
            <a:r>
              <a:rPr lang="cs-CZ" dirty="0"/>
              <a:t> SCN </a:t>
            </a:r>
            <a:r>
              <a:rPr lang="cs-CZ" dirty="0" err="1"/>
              <a:t>tissue</a:t>
            </a:r>
            <a:r>
              <a:rPr lang="cs-CZ" dirty="0"/>
              <a:t> </a:t>
            </a:r>
            <a:r>
              <a:rPr lang="cs-CZ" dirty="0" err="1"/>
              <a:t>into</a:t>
            </a:r>
            <a:r>
              <a:rPr lang="cs-CZ" dirty="0"/>
              <a:t> SCN-</a:t>
            </a:r>
            <a:r>
              <a:rPr lang="cs-CZ" dirty="0" err="1"/>
              <a:t>lesioned</a:t>
            </a:r>
            <a:r>
              <a:rPr lang="cs-CZ" dirty="0"/>
              <a:t> </a:t>
            </a:r>
            <a:r>
              <a:rPr lang="cs-CZ" dirty="0" err="1"/>
              <a:t>animals</a:t>
            </a:r>
            <a:r>
              <a:rPr lang="cs-CZ" dirty="0"/>
              <a:t> </a:t>
            </a:r>
            <a:r>
              <a:rPr lang="cs-CZ" dirty="0" err="1"/>
              <a:t>restores</a:t>
            </a:r>
            <a:r>
              <a:rPr lang="cs-CZ" dirty="0"/>
              <a:t> </a:t>
            </a:r>
            <a:r>
              <a:rPr lang="cs-CZ" dirty="0" err="1"/>
              <a:t>circadian</a:t>
            </a:r>
            <a:r>
              <a:rPr lang="cs-CZ" dirty="0"/>
              <a:t> </a:t>
            </a:r>
            <a:r>
              <a:rPr lang="cs-CZ" dirty="0" err="1"/>
              <a:t>rhythmicity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2786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9118"/>
          </a:xfrm>
        </p:spPr>
        <p:txBody>
          <a:bodyPr/>
          <a:lstStyle/>
          <a:p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molecular</a:t>
            </a:r>
            <a:r>
              <a:rPr lang="cs-CZ" b="1" dirty="0"/>
              <a:t> </a:t>
            </a:r>
            <a:r>
              <a:rPr lang="cs-CZ" b="1" dirty="0" err="1"/>
              <a:t>clockwork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1539" y="1154244"/>
            <a:ext cx="11168921" cy="5591330"/>
          </a:xfrm>
        </p:spPr>
        <p:txBody>
          <a:bodyPr>
            <a:normAutofit lnSpcReduction="10000"/>
          </a:bodyPr>
          <a:lstStyle/>
          <a:p>
            <a:r>
              <a:rPr lang="cs-CZ" dirty="0"/>
              <a:t>Period </a:t>
            </a:r>
            <a:r>
              <a:rPr lang="cs-CZ" dirty="0" err="1"/>
              <a:t>genes</a:t>
            </a:r>
            <a:r>
              <a:rPr lang="cs-CZ" dirty="0"/>
              <a:t> (PER)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first</a:t>
            </a:r>
            <a:r>
              <a:rPr lang="cs-CZ" dirty="0"/>
              <a:t> </a:t>
            </a:r>
            <a:r>
              <a:rPr lang="cs-CZ" dirty="0" err="1"/>
              <a:t>discovered</a:t>
            </a:r>
            <a:r>
              <a:rPr lang="cs-CZ" dirty="0"/>
              <a:t> </a:t>
            </a:r>
            <a:r>
              <a:rPr lang="cs-CZ" dirty="0" err="1"/>
              <a:t>clock</a:t>
            </a:r>
            <a:r>
              <a:rPr lang="cs-CZ" dirty="0"/>
              <a:t> gene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conversed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fruit</a:t>
            </a:r>
            <a:r>
              <a:rPr lang="cs-CZ" dirty="0"/>
              <a:t> </a:t>
            </a:r>
            <a:r>
              <a:rPr lang="cs-CZ" dirty="0" err="1"/>
              <a:t>flies</a:t>
            </a:r>
            <a:r>
              <a:rPr lang="cs-CZ" dirty="0"/>
              <a:t> to </a:t>
            </a:r>
            <a:r>
              <a:rPr lang="cs-CZ" dirty="0" err="1"/>
              <a:t>humans</a:t>
            </a:r>
            <a:r>
              <a:rPr lang="cs-CZ" dirty="0"/>
              <a:t>………1971 (Konopka and </a:t>
            </a:r>
            <a:r>
              <a:rPr lang="cs-CZ" dirty="0" err="1"/>
              <a:t>Benzer</a:t>
            </a:r>
            <a:r>
              <a:rPr lang="cs-CZ" dirty="0"/>
              <a:t>)</a:t>
            </a:r>
          </a:p>
          <a:p>
            <a:r>
              <a:rPr lang="cs-CZ" dirty="0"/>
              <a:t>In </a:t>
            </a:r>
            <a:r>
              <a:rPr lang="cs-CZ" dirty="0" err="1"/>
              <a:t>the</a:t>
            </a:r>
            <a:r>
              <a:rPr lang="cs-CZ" dirty="0"/>
              <a:t> past </a:t>
            </a:r>
            <a:r>
              <a:rPr lang="cs-CZ" dirty="0" err="1"/>
              <a:t>decades</a:t>
            </a:r>
            <a:r>
              <a:rPr lang="cs-CZ" dirty="0"/>
              <a:t> </a:t>
            </a:r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knowledge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molecular</a:t>
            </a:r>
            <a:r>
              <a:rPr lang="cs-CZ" dirty="0"/>
              <a:t> </a:t>
            </a:r>
            <a:r>
              <a:rPr lang="cs-CZ" dirty="0" err="1"/>
              <a:t>clockwork</a:t>
            </a:r>
            <a:r>
              <a:rPr lang="cs-CZ" dirty="0"/>
              <a:t> has </a:t>
            </a:r>
            <a:r>
              <a:rPr lang="cs-CZ" dirty="0" err="1"/>
              <a:t>been</a:t>
            </a:r>
            <a:r>
              <a:rPr lang="cs-CZ" dirty="0"/>
              <a:t> </a:t>
            </a:r>
            <a:r>
              <a:rPr lang="cs-CZ" dirty="0" err="1"/>
              <a:t>significantly</a:t>
            </a:r>
            <a:r>
              <a:rPr lang="cs-CZ" dirty="0"/>
              <a:t> </a:t>
            </a:r>
            <a:r>
              <a:rPr lang="cs-CZ" dirty="0" err="1"/>
              <a:t>expanded</a:t>
            </a:r>
            <a:endParaRPr lang="cs-CZ" dirty="0"/>
          </a:p>
          <a:p>
            <a:r>
              <a:rPr lang="cs-CZ" b="1" dirty="0" err="1">
                <a:solidFill>
                  <a:srgbClr val="FF0000"/>
                </a:solidFill>
              </a:rPr>
              <a:t>Transcriptional-translation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feed-back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loop</a:t>
            </a:r>
            <a:endParaRPr lang="cs-CZ" b="1" dirty="0">
              <a:solidFill>
                <a:srgbClr val="FF0000"/>
              </a:solidFill>
            </a:endParaRPr>
          </a:p>
          <a:p>
            <a:pPr lvl="1"/>
            <a:r>
              <a:rPr lang="cs-CZ" dirty="0" err="1"/>
              <a:t>Two</a:t>
            </a:r>
            <a:r>
              <a:rPr lang="cs-CZ" dirty="0"/>
              <a:t> helix-</a:t>
            </a:r>
            <a:r>
              <a:rPr lang="cs-CZ" dirty="0" err="1"/>
              <a:t>loop</a:t>
            </a:r>
            <a:r>
              <a:rPr lang="cs-CZ" dirty="0"/>
              <a:t>-helix </a:t>
            </a:r>
            <a:r>
              <a:rPr lang="cs-CZ" dirty="0" err="1"/>
              <a:t>transcription</a:t>
            </a:r>
            <a:r>
              <a:rPr lang="cs-CZ" dirty="0"/>
              <a:t> </a:t>
            </a:r>
            <a:r>
              <a:rPr lang="cs-CZ" dirty="0" err="1"/>
              <a:t>factors</a:t>
            </a:r>
            <a:r>
              <a:rPr lang="cs-CZ" dirty="0"/>
              <a:t>:</a:t>
            </a:r>
          </a:p>
          <a:p>
            <a:pPr marL="914400" lvl="2" indent="0">
              <a:buNone/>
            </a:pPr>
            <a:r>
              <a:rPr lang="cs-CZ" dirty="0"/>
              <a:t> </a:t>
            </a:r>
            <a:r>
              <a:rPr lang="cs-CZ" sz="2400" dirty="0">
                <a:solidFill>
                  <a:srgbClr val="FF0000"/>
                </a:solidFill>
              </a:rPr>
              <a:t>CLOCK</a:t>
            </a:r>
            <a:r>
              <a:rPr lang="cs-CZ" sz="2400" dirty="0"/>
              <a:t> – </a:t>
            </a:r>
            <a:r>
              <a:rPr lang="cs-CZ" sz="2400" dirty="0" err="1">
                <a:solidFill>
                  <a:srgbClr val="FF0000"/>
                </a:solidFill>
              </a:rPr>
              <a:t>c</a:t>
            </a:r>
            <a:r>
              <a:rPr lang="cs-CZ" sz="2400" dirty="0" err="1"/>
              <a:t>ircadian</a:t>
            </a:r>
            <a:r>
              <a:rPr lang="cs-CZ" sz="2400" dirty="0"/>
              <a:t> </a:t>
            </a:r>
            <a:r>
              <a:rPr lang="cs-CZ" sz="2400" dirty="0" err="1">
                <a:solidFill>
                  <a:srgbClr val="FF0000"/>
                </a:solidFill>
              </a:rPr>
              <a:t>l</a:t>
            </a:r>
            <a:r>
              <a:rPr lang="cs-CZ" sz="2400" dirty="0" err="1"/>
              <a:t>ocomotor</a:t>
            </a:r>
            <a:r>
              <a:rPr lang="cs-CZ" sz="2400" dirty="0"/>
              <a:t> </a:t>
            </a:r>
            <a:r>
              <a:rPr lang="cs-CZ" sz="2400" dirty="0">
                <a:solidFill>
                  <a:srgbClr val="FF0000"/>
                </a:solidFill>
              </a:rPr>
              <a:t>o</a:t>
            </a:r>
            <a:r>
              <a:rPr lang="cs-CZ" sz="2400" dirty="0"/>
              <a:t>utput </a:t>
            </a:r>
            <a:r>
              <a:rPr lang="cs-CZ" sz="2400" dirty="0" err="1">
                <a:solidFill>
                  <a:srgbClr val="FF0000"/>
                </a:solidFill>
              </a:rPr>
              <a:t>c</a:t>
            </a:r>
            <a:r>
              <a:rPr lang="cs-CZ" sz="2400" dirty="0" err="1"/>
              <a:t>ycles</a:t>
            </a:r>
            <a:r>
              <a:rPr lang="cs-CZ" sz="2400" dirty="0"/>
              <a:t> </a:t>
            </a:r>
            <a:r>
              <a:rPr lang="cs-CZ" sz="2400" dirty="0">
                <a:solidFill>
                  <a:srgbClr val="FF0000"/>
                </a:solidFill>
              </a:rPr>
              <a:t>k</a:t>
            </a:r>
            <a:r>
              <a:rPr lang="cs-CZ" sz="2400" dirty="0"/>
              <a:t>aput</a:t>
            </a:r>
          </a:p>
          <a:p>
            <a:pPr marL="914400" lvl="2" indent="0">
              <a:buNone/>
            </a:pPr>
            <a:r>
              <a:rPr lang="cs-CZ" sz="2400" dirty="0"/>
              <a:t>+ </a:t>
            </a:r>
            <a:r>
              <a:rPr lang="cs-CZ" sz="2400" dirty="0">
                <a:solidFill>
                  <a:srgbClr val="FF0000"/>
                </a:solidFill>
              </a:rPr>
              <a:t>BMAL</a:t>
            </a:r>
            <a:r>
              <a:rPr lang="cs-CZ" sz="2400" dirty="0"/>
              <a:t>1 (ARNTL) – </a:t>
            </a:r>
            <a:r>
              <a:rPr lang="cs-CZ" sz="2400" dirty="0">
                <a:solidFill>
                  <a:srgbClr val="FF0000"/>
                </a:solidFill>
              </a:rPr>
              <a:t>b</a:t>
            </a:r>
            <a:r>
              <a:rPr lang="cs-CZ" sz="2400" dirty="0"/>
              <a:t>rain and </a:t>
            </a:r>
            <a:r>
              <a:rPr lang="cs-CZ" sz="2400" dirty="0" err="1">
                <a:solidFill>
                  <a:srgbClr val="FF0000"/>
                </a:solidFill>
              </a:rPr>
              <a:t>m</a:t>
            </a:r>
            <a:r>
              <a:rPr lang="cs-CZ" sz="2400" dirty="0" err="1"/>
              <a:t>uscle</a:t>
            </a:r>
            <a:r>
              <a:rPr lang="cs-CZ" sz="2400" dirty="0"/>
              <a:t> </a:t>
            </a:r>
            <a:r>
              <a:rPr lang="cs-CZ" sz="2400" u="sng" dirty="0">
                <a:solidFill>
                  <a:srgbClr val="FF0000"/>
                </a:solidFill>
              </a:rPr>
              <a:t>a</a:t>
            </a:r>
            <a:r>
              <a:rPr lang="cs-CZ" sz="2400" dirty="0"/>
              <a:t>ry</a:t>
            </a:r>
            <a:r>
              <a:rPr lang="cs-CZ" sz="2400" dirty="0">
                <a:solidFill>
                  <a:srgbClr val="FF0000"/>
                </a:solidFill>
              </a:rPr>
              <a:t>l</a:t>
            </a:r>
            <a:r>
              <a:rPr lang="cs-CZ" sz="2400" dirty="0"/>
              <a:t> </a:t>
            </a:r>
            <a:r>
              <a:rPr lang="cs-CZ" sz="2400" dirty="0" err="1"/>
              <a:t>hydrocarbon</a:t>
            </a:r>
            <a:r>
              <a:rPr lang="cs-CZ" sz="2400" dirty="0"/>
              <a:t> </a:t>
            </a:r>
            <a:r>
              <a:rPr lang="cs-CZ" sz="2400" u="sng" dirty="0">
                <a:solidFill>
                  <a:srgbClr val="FF0000"/>
                </a:solidFill>
              </a:rPr>
              <a:t>r</a:t>
            </a:r>
            <a:r>
              <a:rPr lang="cs-CZ" sz="2400" dirty="0"/>
              <a:t>eceptor </a:t>
            </a:r>
            <a:r>
              <a:rPr lang="cs-CZ" sz="2400" u="sng" dirty="0" err="1">
                <a:solidFill>
                  <a:srgbClr val="FF0000"/>
                </a:solidFill>
              </a:rPr>
              <a:t>n</a:t>
            </a:r>
            <a:r>
              <a:rPr lang="cs-CZ" sz="2400" dirty="0" err="1"/>
              <a:t>uclear</a:t>
            </a:r>
            <a:r>
              <a:rPr lang="cs-CZ" sz="2400" dirty="0"/>
              <a:t> </a:t>
            </a:r>
            <a:r>
              <a:rPr lang="cs-CZ" sz="2400" u="sng" dirty="0" err="1">
                <a:solidFill>
                  <a:srgbClr val="FF0000"/>
                </a:solidFill>
              </a:rPr>
              <a:t>t</a:t>
            </a:r>
            <a:r>
              <a:rPr lang="cs-CZ" sz="2400" dirty="0" err="1"/>
              <a:t>ranslocator</a:t>
            </a:r>
            <a:r>
              <a:rPr lang="cs-CZ" sz="2400" dirty="0"/>
              <a:t>.</a:t>
            </a:r>
          </a:p>
          <a:p>
            <a:pPr marL="914400" lvl="2" indent="0">
              <a:buNone/>
            </a:pPr>
            <a:r>
              <a:rPr lang="cs-CZ" sz="2400" dirty="0" err="1"/>
              <a:t>Both</a:t>
            </a:r>
            <a:r>
              <a:rPr lang="cs-CZ" sz="2400" dirty="0"/>
              <a:t> </a:t>
            </a:r>
            <a:r>
              <a:rPr lang="cs-CZ" sz="2400" dirty="0" err="1"/>
              <a:t>form</a:t>
            </a:r>
            <a:r>
              <a:rPr lang="cs-CZ" sz="2400" dirty="0"/>
              <a:t> </a:t>
            </a:r>
            <a:r>
              <a:rPr lang="cs-CZ" sz="2400" dirty="0" err="1"/>
              <a:t>heterodimers</a:t>
            </a:r>
            <a:r>
              <a:rPr lang="cs-CZ" sz="2400" dirty="0"/>
              <a:t> via </a:t>
            </a:r>
            <a:r>
              <a:rPr lang="cs-CZ" sz="2400" dirty="0" err="1"/>
              <a:t>their</a:t>
            </a:r>
            <a:r>
              <a:rPr lang="cs-CZ" sz="2400" dirty="0"/>
              <a:t> </a:t>
            </a:r>
            <a:r>
              <a:rPr lang="cs-CZ" sz="2400" dirty="0">
                <a:solidFill>
                  <a:srgbClr val="FF0000"/>
                </a:solidFill>
              </a:rPr>
              <a:t>PAS</a:t>
            </a:r>
            <a:r>
              <a:rPr lang="cs-CZ" sz="2400" dirty="0"/>
              <a:t> </a:t>
            </a:r>
            <a:r>
              <a:rPr lang="cs-CZ" sz="2400" dirty="0" err="1"/>
              <a:t>domein</a:t>
            </a:r>
            <a:r>
              <a:rPr lang="cs-CZ" sz="2400" dirty="0"/>
              <a:t> – </a:t>
            </a:r>
            <a:r>
              <a:rPr lang="cs-CZ" sz="2400" dirty="0">
                <a:solidFill>
                  <a:srgbClr val="FF0000"/>
                </a:solidFill>
              </a:rPr>
              <a:t>P</a:t>
            </a:r>
            <a:r>
              <a:rPr lang="cs-CZ" sz="2400" dirty="0"/>
              <a:t>ER-</a:t>
            </a:r>
            <a:r>
              <a:rPr lang="cs-CZ" sz="2400" dirty="0">
                <a:solidFill>
                  <a:srgbClr val="FF0000"/>
                </a:solidFill>
              </a:rPr>
              <a:t>A</a:t>
            </a:r>
            <a:r>
              <a:rPr lang="cs-CZ" sz="2400" dirty="0"/>
              <a:t>RNTL-</a:t>
            </a:r>
            <a:r>
              <a:rPr lang="cs-CZ" sz="2400" dirty="0">
                <a:solidFill>
                  <a:srgbClr val="FF0000"/>
                </a:solidFill>
              </a:rPr>
              <a:t>S</a:t>
            </a:r>
            <a:r>
              <a:rPr lang="cs-CZ" sz="2400" dirty="0"/>
              <a:t>IM </a:t>
            </a:r>
            <a:r>
              <a:rPr lang="cs-CZ" sz="2400" dirty="0" err="1"/>
              <a:t>binding</a:t>
            </a:r>
            <a:r>
              <a:rPr lang="cs-CZ" sz="2400" dirty="0"/>
              <a:t>.</a:t>
            </a:r>
          </a:p>
          <a:p>
            <a:pPr marL="914400" lvl="2" indent="0">
              <a:buNone/>
            </a:pPr>
            <a:r>
              <a:rPr lang="cs-CZ" sz="2400" dirty="0" err="1"/>
              <a:t>Activates</a:t>
            </a:r>
            <a:r>
              <a:rPr lang="cs-CZ" sz="2400" dirty="0"/>
              <a:t> E-box-element </a:t>
            </a:r>
            <a:r>
              <a:rPr lang="cs-CZ" sz="2400" dirty="0" err="1"/>
              <a:t>containing</a:t>
            </a:r>
            <a:r>
              <a:rPr lang="cs-CZ" sz="2400" dirty="0"/>
              <a:t> </a:t>
            </a:r>
            <a:r>
              <a:rPr lang="cs-CZ" sz="2400" dirty="0" err="1"/>
              <a:t>gens</a:t>
            </a:r>
            <a:r>
              <a:rPr lang="cs-CZ" sz="2400" dirty="0"/>
              <a:t>.</a:t>
            </a:r>
          </a:p>
          <a:p>
            <a:pPr marL="914400" lvl="2" indent="0">
              <a:buNone/>
            </a:pPr>
            <a:r>
              <a:rPr lang="cs-CZ" sz="2400" dirty="0" err="1"/>
              <a:t>Complexes</a:t>
            </a:r>
            <a:r>
              <a:rPr lang="cs-CZ" sz="2400" dirty="0"/>
              <a:t> CLOCK+BMAL1 </a:t>
            </a:r>
            <a:r>
              <a:rPr lang="cs-CZ" sz="2400" dirty="0" err="1"/>
              <a:t>activate</a:t>
            </a:r>
            <a:r>
              <a:rPr lang="cs-CZ" sz="2400" dirty="0"/>
              <a:t> </a:t>
            </a:r>
            <a:r>
              <a:rPr lang="cs-CZ" sz="2400" dirty="0" err="1"/>
              <a:t>transcription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PER  and CRY </a:t>
            </a:r>
            <a:r>
              <a:rPr lang="cs-CZ" sz="2400" dirty="0" err="1"/>
              <a:t>genes</a:t>
            </a:r>
            <a:r>
              <a:rPr lang="cs-CZ" sz="2400" dirty="0"/>
              <a:t> </a:t>
            </a:r>
            <a:r>
              <a:rPr lang="cs-CZ" sz="2400" dirty="0" err="1"/>
              <a:t>during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day</a:t>
            </a:r>
            <a:r>
              <a:rPr lang="cs-CZ" sz="2400" dirty="0"/>
              <a:t>. </a:t>
            </a:r>
            <a:r>
              <a:rPr lang="cs-CZ" sz="2400" dirty="0" err="1"/>
              <a:t>PERs</a:t>
            </a:r>
            <a:r>
              <a:rPr lang="cs-CZ" sz="2400" dirty="0"/>
              <a:t> and </a:t>
            </a:r>
            <a:r>
              <a:rPr lang="cs-CZ" sz="2400" dirty="0" err="1"/>
              <a:t>CRYs</a:t>
            </a:r>
            <a:r>
              <a:rPr lang="cs-CZ" sz="2400" dirty="0"/>
              <a:t> </a:t>
            </a:r>
            <a:r>
              <a:rPr lang="cs-CZ" sz="2400" dirty="0" err="1"/>
              <a:t>translocate</a:t>
            </a:r>
            <a:r>
              <a:rPr lang="cs-CZ" sz="2400" dirty="0"/>
              <a:t> </a:t>
            </a:r>
            <a:r>
              <a:rPr lang="cs-CZ" sz="2400" dirty="0" err="1"/>
              <a:t>into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nucleus</a:t>
            </a:r>
            <a:r>
              <a:rPr lang="cs-CZ" sz="2400" dirty="0"/>
              <a:t> and </a:t>
            </a:r>
            <a:r>
              <a:rPr lang="cs-CZ" sz="2400" dirty="0" err="1"/>
              <a:t>forms</a:t>
            </a:r>
            <a:r>
              <a:rPr lang="cs-CZ" sz="2400" dirty="0"/>
              <a:t> inhibitory </a:t>
            </a:r>
            <a:r>
              <a:rPr lang="cs-CZ" sz="2400" dirty="0" err="1"/>
              <a:t>complexes</a:t>
            </a:r>
            <a:r>
              <a:rPr lang="cs-CZ" sz="2400" dirty="0"/>
              <a:t>, PER/CRY </a:t>
            </a:r>
            <a:r>
              <a:rPr lang="cs-CZ" sz="2400" dirty="0" err="1"/>
              <a:t>complexes</a:t>
            </a:r>
            <a:r>
              <a:rPr lang="cs-CZ" sz="2400" dirty="0"/>
              <a:t> </a:t>
            </a:r>
            <a:r>
              <a:rPr lang="cs-CZ" sz="2400" dirty="0" err="1"/>
              <a:t>accumulate</a:t>
            </a:r>
            <a:r>
              <a:rPr lang="cs-CZ" sz="2400" dirty="0"/>
              <a:t> and </a:t>
            </a:r>
            <a:r>
              <a:rPr lang="cs-CZ" sz="2400" dirty="0" err="1"/>
              <a:t>does</a:t>
            </a:r>
            <a:r>
              <a:rPr lang="cs-CZ" sz="2400" dirty="0"/>
              <a:t> </a:t>
            </a:r>
            <a:r>
              <a:rPr lang="cs-CZ" sz="2400" dirty="0" err="1"/>
              <a:t>their</a:t>
            </a:r>
            <a:r>
              <a:rPr lang="cs-CZ" sz="2400" dirty="0"/>
              <a:t> inhibitory </a:t>
            </a:r>
            <a:r>
              <a:rPr lang="cs-CZ" sz="2400" dirty="0" err="1"/>
              <a:t>effect</a:t>
            </a:r>
            <a:r>
              <a:rPr lang="cs-CZ" sz="2400" dirty="0"/>
              <a:t> on CLOCK-BMAL1 </a:t>
            </a:r>
            <a:r>
              <a:rPr lang="cs-CZ" sz="2400" dirty="0" err="1"/>
              <a:t>activity</a:t>
            </a:r>
            <a:r>
              <a:rPr lang="cs-CZ" sz="2400" dirty="0"/>
              <a:t>, </a:t>
            </a:r>
            <a:r>
              <a:rPr lang="cs-CZ" sz="2400" dirty="0" err="1"/>
              <a:t>shutting</a:t>
            </a:r>
            <a:r>
              <a:rPr lang="cs-CZ" sz="2400" dirty="0"/>
              <a:t> </a:t>
            </a:r>
            <a:r>
              <a:rPr lang="cs-CZ" sz="2400" dirty="0" err="1"/>
              <a:t>down</a:t>
            </a:r>
            <a:r>
              <a:rPr lang="cs-CZ" sz="2400" dirty="0"/>
              <a:t> Per and </a:t>
            </a:r>
            <a:r>
              <a:rPr lang="cs-CZ" sz="2400" dirty="0" err="1"/>
              <a:t>Cry</a:t>
            </a:r>
            <a:r>
              <a:rPr lang="cs-CZ" sz="2400" dirty="0"/>
              <a:t> </a:t>
            </a:r>
            <a:r>
              <a:rPr lang="cs-CZ" sz="2400" dirty="0" err="1"/>
              <a:t>transcription</a:t>
            </a:r>
            <a:r>
              <a:rPr lang="cs-CZ" sz="2400" dirty="0"/>
              <a:t> </a:t>
            </a:r>
            <a:r>
              <a:rPr lang="cs-CZ" sz="2400" dirty="0" err="1"/>
              <a:t>during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night.</a:t>
            </a:r>
          </a:p>
          <a:p>
            <a:pPr marL="914400" lvl="2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286599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374754"/>
            <a:ext cx="10515600" cy="5802209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PER</a:t>
            </a:r>
            <a:r>
              <a:rPr lang="cs-CZ" sz="2400" dirty="0"/>
              <a:t> – </a:t>
            </a:r>
            <a:r>
              <a:rPr lang="cs-CZ" sz="2400" dirty="0">
                <a:solidFill>
                  <a:srgbClr val="FF0000"/>
                </a:solidFill>
              </a:rPr>
              <a:t>per</a:t>
            </a:r>
            <a:r>
              <a:rPr lang="cs-CZ" sz="2400" dirty="0"/>
              <a:t>iod gene</a:t>
            </a:r>
          </a:p>
          <a:p>
            <a:r>
              <a:rPr lang="cs-CZ" sz="2400" dirty="0">
                <a:solidFill>
                  <a:srgbClr val="FF0000"/>
                </a:solidFill>
              </a:rPr>
              <a:t>CLOCK</a:t>
            </a:r>
            <a:r>
              <a:rPr lang="cs-CZ" sz="2400" dirty="0"/>
              <a:t> – </a:t>
            </a:r>
            <a:r>
              <a:rPr lang="cs-CZ" sz="2400" dirty="0" err="1">
                <a:solidFill>
                  <a:srgbClr val="FF0000"/>
                </a:solidFill>
              </a:rPr>
              <a:t>c</a:t>
            </a:r>
            <a:r>
              <a:rPr lang="cs-CZ" sz="2400" dirty="0" err="1"/>
              <a:t>ircadian</a:t>
            </a:r>
            <a:r>
              <a:rPr lang="cs-CZ" sz="2400" dirty="0"/>
              <a:t> </a:t>
            </a:r>
            <a:r>
              <a:rPr lang="cs-CZ" sz="2400" dirty="0" err="1">
                <a:solidFill>
                  <a:srgbClr val="FF0000"/>
                </a:solidFill>
              </a:rPr>
              <a:t>l</a:t>
            </a:r>
            <a:r>
              <a:rPr lang="cs-CZ" sz="2400" dirty="0" err="1"/>
              <a:t>ocomotor</a:t>
            </a:r>
            <a:r>
              <a:rPr lang="cs-CZ" sz="2400" dirty="0"/>
              <a:t> </a:t>
            </a:r>
            <a:r>
              <a:rPr lang="cs-CZ" sz="2400" dirty="0">
                <a:solidFill>
                  <a:srgbClr val="FF0000"/>
                </a:solidFill>
              </a:rPr>
              <a:t>o</a:t>
            </a:r>
            <a:r>
              <a:rPr lang="cs-CZ" sz="2400" dirty="0"/>
              <a:t>utput </a:t>
            </a:r>
            <a:r>
              <a:rPr lang="cs-CZ" sz="2400" dirty="0" err="1">
                <a:solidFill>
                  <a:srgbClr val="FF0000"/>
                </a:solidFill>
              </a:rPr>
              <a:t>c</a:t>
            </a:r>
            <a:r>
              <a:rPr lang="cs-CZ" sz="2400" dirty="0" err="1"/>
              <a:t>ycles</a:t>
            </a:r>
            <a:r>
              <a:rPr lang="cs-CZ" sz="2400" dirty="0"/>
              <a:t> </a:t>
            </a:r>
            <a:r>
              <a:rPr lang="cs-CZ" sz="2400" dirty="0">
                <a:solidFill>
                  <a:srgbClr val="FF0000"/>
                </a:solidFill>
              </a:rPr>
              <a:t>k</a:t>
            </a:r>
            <a:r>
              <a:rPr lang="cs-CZ" sz="2400" dirty="0"/>
              <a:t>aput</a:t>
            </a:r>
          </a:p>
          <a:p>
            <a:r>
              <a:rPr lang="cs-CZ" sz="2400" dirty="0">
                <a:solidFill>
                  <a:srgbClr val="FF0000"/>
                </a:solidFill>
              </a:rPr>
              <a:t>BMAL</a:t>
            </a:r>
            <a:r>
              <a:rPr lang="cs-CZ" sz="2400" dirty="0"/>
              <a:t>1 (ARNTL) – </a:t>
            </a:r>
            <a:r>
              <a:rPr lang="cs-CZ" sz="2400" dirty="0">
                <a:solidFill>
                  <a:srgbClr val="FF0000"/>
                </a:solidFill>
              </a:rPr>
              <a:t>b</a:t>
            </a:r>
            <a:r>
              <a:rPr lang="cs-CZ" sz="2400" dirty="0"/>
              <a:t>rain and </a:t>
            </a:r>
            <a:r>
              <a:rPr lang="cs-CZ" sz="2400" dirty="0" err="1">
                <a:solidFill>
                  <a:srgbClr val="FF0000"/>
                </a:solidFill>
              </a:rPr>
              <a:t>m</a:t>
            </a:r>
            <a:r>
              <a:rPr lang="cs-CZ" sz="2400" dirty="0" err="1"/>
              <a:t>uscle</a:t>
            </a:r>
            <a:r>
              <a:rPr lang="cs-CZ" sz="2400" dirty="0"/>
              <a:t> </a:t>
            </a:r>
            <a:r>
              <a:rPr lang="cs-CZ" sz="2400" u="sng" dirty="0">
                <a:solidFill>
                  <a:srgbClr val="FF0000"/>
                </a:solidFill>
              </a:rPr>
              <a:t>a</a:t>
            </a:r>
            <a:r>
              <a:rPr lang="cs-CZ" sz="2400" dirty="0"/>
              <a:t>ry</a:t>
            </a:r>
            <a:r>
              <a:rPr lang="cs-CZ" sz="2400" dirty="0">
                <a:solidFill>
                  <a:srgbClr val="FF0000"/>
                </a:solidFill>
              </a:rPr>
              <a:t>l</a:t>
            </a:r>
            <a:r>
              <a:rPr lang="cs-CZ" sz="2400" dirty="0"/>
              <a:t> </a:t>
            </a:r>
            <a:r>
              <a:rPr lang="cs-CZ" sz="2400" dirty="0" err="1"/>
              <a:t>hydrocarbon</a:t>
            </a:r>
            <a:r>
              <a:rPr lang="cs-CZ" sz="2400" dirty="0"/>
              <a:t> </a:t>
            </a:r>
            <a:r>
              <a:rPr lang="cs-CZ" sz="2400" u="sng" dirty="0">
                <a:solidFill>
                  <a:srgbClr val="FF0000"/>
                </a:solidFill>
              </a:rPr>
              <a:t>r</a:t>
            </a:r>
            <a:r>
              <a:rPr lang="cs-CZ" sz="2400" dirty="0"/>
              <a:t>eceptor </a:t>
            </a:r>
            <a:r>
              <a:rPr lang="cs-CZ" sz="2400" u="sng" dirty="0" err="1">
                <a:solidFill>
                  <a:srgbClr val="FF0000"/>
                </a:solidFill>
              </a:rPr>
              <a:t>n</a:t>
            </a:r>
            <a:r>
              <a:rPr lang="cs-CZ" sz="2400" dirty="0" err="1"/>
              <a:t>uclear</a:t>
            </a:r>
            <a:r>
              <a:rPr lang="cs-CZ" sz="2400" dirty="0"/>
              <a:t> </a:t>
            </a:r>
            <a:r>
              <a:rPr lang="cs-CZ" sz="2400" u="sng" dirty="0" err="1">
                <a:solidFill>
                  <a:srgbClr val="FF0000"/>
                </a:solidFill>
              </a:rPr>
              <a:t>t</a:t>
            </a:r>
            <a:r>
              <a:rPr lang="cs-CZ" sz="2400" dirty="0" err="1"/>
              <a:t>ranslocator</a:t>
            </a:r>
            <a:endParaRPr lang="cs-CZ" sz="2400" dirty="0"/>
          </a:p>
          <a:p>
            <a:r>
              <a:rPr lang="cs-CZ" sz="2400" dirty="0">
                <a:solidFill>
                  <a:srgbClr val="FF0000"/>
                </a:solidFill>
              </a:rPr>
              <a:t>PAS</a:t>
            </a:r>
            <a:r>
              <a:rPr lang="cs-CZ" sz="2400" dirty="0"/>
              <a:t> </a:t>
            </a:r>
            <a:r>
              <a:rPr lang="cs-CZ" sz="2400" dirty="0" err="1"/>
              <a:t>domena</a:t>
            </a:r>
            <a:r>
              <a:rPr lang="cs-CZ" sz="2400" dirty="0"/>
              <a:t> – PER-ARNTL-SIM</a:t>
            </a:r>
          </a:p>
          <a:p>
            <a:r>
              <a:rPr lang="cs-CZ" sz="2400" dirty="0">
                <a:solidFill>
                  <a:srgbClr val="FF0000"/>
                </a:solidFill>
              </a:rPr>
              <a:t>E-Box</a:t>
            </a:r>
            <a:r>
              <a:rPr lang="cs-CZ" sz="2400" dirty="0"/>
              <a:t> –</a:t>
            </a:r>
            <a:r>
              <a:rPr lang="cs-CZ" sz="2400" dirty="0" err="1"/>
              <a:t>controlled</a:t>
            </a:r>
            <a:r>
              <a:rPr lang="cs-CZ" sz="2400" dirty="0"/>
              <a:t> </a:t>
            </a:r>
            <a:r>
              <a:rPr lang="cs-CZ" sz="2400" dirty="0" err="1"/>
              <a:t>genes</a:t>
            </a:r>
            <a:endParaRPr lang="cs-CZ" sz="2400" dirty="0"/>
          </a:p>
          <a:p>
            <a:r>
              <a:rPr lang="cs-CZ" sz="2400" dirty="0">
                <a:solidFill>
                  <a:srgbClr val="FF0000"/>
                </a:solidFill>
              </a:rPr>
              <a:t>CRY</a:t>
            </a:r>
            <a:r>
              <a:rPr lang="cs-CZ" sz="2400" dirty="0"/>
              <a:t> </a:t>
            </a:r>
            <a:r>
              <a:rPr lang="cs-CZ" sz="2400" dirty="0" err="1"/>
              <a:t>genes</a:t>
            </a:r>
            <a:r>
              <a:rPr lang="cs-CZ" sz="2400" dirty="0"/>
              <a:t> – </a:t>
            </a:r>
            <a:r>
              <a:rPr lang="cs-CZ" sz="2400" dirty="0" err="1"/>
              <a:t>cryptochrome</a:t>
            </a:r>
            <a:endParaRPr lang="cs-CZ" sz="2400" dirty="0"/>
          </a:p>
          <a:p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7677550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25764" t="19382" r="32639" b="543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B085A144-ACFC-4F2C-B486-A8DA54537EE5}"/>
              </a:ext>
            </a:extLst>
          </p:cNvPr>
          <p:cNvSpPr txBox="1"/>
          <p:nvPr/>
        </p:nvSpPr>
        <p:spPr>
          <a:xfrm>
            <a:off x="7265028" y="1734073"/>
            <a:ext cx="48689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/>
              <a:t>This</a:t>
            </a:r>
            <a:r>
              <a:rPr lang="cs-CZ" b="1" dirty="0"/>
              <a:t> gene </a:t>
            </a:r>
            <a:r>
              <a:rPr lang="cs-CZ" b="1" dirty="0" err="1"/>
              <a:t>encodes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proteins</a:t>
            </a:r>
            <a:r>
              <a:rPr lang="cs-CZ" b="1" dirty="0"/>
              <a:t> PER1+PER2+PER3</a:t>
            </a:r>
          </a:p>
          <a:p>
            <a:r>
              <a:rPr lang="cs-CZ" b="1" dirty="0"/>
              <a:t> </a:t>
            </a:r>
            <a:r>
              <a:rPr lang="cs-CZ" b="1" dirty="0" err="1"/>
              <a:t>that</a:t>
            </a:r>
            <a:r>
              <a:rPr lang="cs-CZ" b="1" dirty="0"/>
              <a:t> </a:t>
            </a:r>
            <a:r>
              <a:rPr lang="cs-CZ" b="1" dirty="0" err="1"/>
              <a:t>acumulates</a:t>
            </a:r>
            <a:r>
              <a:rPr lang="cs-CZ" b="1" dirty="0"/>
              <a:t>  in </a:t>
            </a:r>
            <a:r>
              <a:rPr lang="cs-CZ" b="1" dirty="0" err="1"/>
              <a:t>the</a:t>
            </a:r>
            <a:r>
              <a:rPr lang="cs-CZ" b="1" dirty="0"/>
              <a:t> cell </a:t>
            </a:r>
            <a:r>
              <a:rPr lang="cs-CZ" b="1" dirty="0" err="1"/>
              <a:t>during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day</a:t>
            </a:r>
            <a:r>
              <a:rPr lang="cs-CZ" b="1" dirty="0"/>
              <a:t>, </a:t>
            </a:r>
          </a:p>
          <a:p>
            <a:r>
              <a:rPr lang="cs-CZ" b="1" dirty="0"/>
              <a:t>and </a:t>
            </a:r>
            <a:r>
              <a:rPr lang="cs-CZ" b="1" dirty="0" err="1"/>
              <a:t>is</a:t>
            </a:r>
            <a:r>
              <a:rPr lang="cs-CZ" b="1" dirty="0"/>
              <a:t> </a:t>
            </a:r>
            <a:r>
              <a:rPr lang="cs-CZ" b="1" dirty="0" err="1"/>
              <a:t>then</a:t>
            </a:r>
            <a:r>
              <a:rPr lang="cs-CZ" b="1" dirty="0"/>
              <a:t> </a:t>
            </a:r>
            <a:r>
              <a:rPr lang="cs-CZ" b="1" dirty="0" err="1"/>
              <a:t>degraded</a:t>
            </a:r>
            <a:r>
              <a:rPr lang="cs-CZ" b="1" dirty="0"/>
              <a:t> </a:t>
            </a:r>
            <a:r>
              <a:rPr lang="cs-CZ" b="1" dirty="0" err="1"/>
              <a:t>during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night.</a:t>
            </a:r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BAA9A5C-91B5-4126-BBA1-DFCF3D150D6C}"/>
              </a:ext>
            </a:extLst>
          </p:cNvPr>
          <p:cNvSpPr txBox="1"/>
          <p:nvPr/>
        </p:nvSpPr>
        <p:spPr>
          <a:xfrm>
            <a:off x="7265028" y="481568"/>
            <a:ext cx="11975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err="1"/>
              <a:t>Creates</a:t>
            </a:r>
            <a:r>
              <a:rPr lang="cs-CZ" sz="1200" b="1" dirty="0"/>
              <a:t> a </a:t>
            </a:r>
            <a:r>
              <a:rPr lang="cs-CZ" sz="1200" b="1" dirty="0" err="1"/>
              <a:t>trinity</a:t>
            </a:r>
            <a:endParaRPr lang="cs-CZ" sz="1200" b="1" dirty="0"/>
          </a:p>
        </p:txBody>
      </p:sp>
    </p:spTree>
    <p:extLst>
      <p:ext uri="{BB962C8B-B14F-4D97-AF65-F5344CB8AC3E}">
        <p14:creationId xmlns:p14="http://schemas.microsoft.com/office/powerpoint/2010/main" val="16517703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 </a:t>
            </a:r>
            <a:r>
              <a:rPr lang="cs-CZ" dirty="0" err="1"/>
              <a:t>humans</a:t>
            </a:r>
            <a:r>
              <a:rPr lang="cs-CZ" dirty="0"/>
              <a:t>: </a:t>
            </a:r>
            <a:r>
              <a:rPr lang="cs-CZ" dirty="0" err="1"/>
              <a:t>circadian</a:t>
            </a:r>
            <a:r>
              <a:rPr lang="cs-CZ" dirty="0"/>
              <a:t> rhythm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Perioda </a:t>
            </a:r>
            <a:r>
              <a:rPr lang="cs-CZ" dirty="0" err="1"/>
              <a:t>of</a:t>
            </a:r>
            <a:r>
              <a:rPr lang="cs-CZ" dirty="0"/>
              <a:t> rhythm  25±1.5 </a:t>
            </a:r>
            <a:r>
              <a:rPr lang="cs-CZ" dirty="0" err="1"/>
              <a:t>hours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Synchronization</a:t>
            </a:r>
            <a:r>
              <a:rPr lang="cs-CZ" dirty="0"/>
              <a:t> via </a:t>
            </a:r>
            <a:r>
              <a:rPr lang="cs-CZ" dirty="0" err="1"/>
              <a:t>external</a:t>
            </a:r>
            <a:r>
              <a:rPr lang="cs-CZ" dirty="0"/>
              <a:t> </a:t>
            </a:r>
            <a:r>
              <a:rPr lang="cs-CZ" dirty="0" err="1"/>
              <a:t>conditions</a:t>
            </a:r>
            <a:r>
              <a:rPr lang="cs-CZ" dirty="0"/>
              <a:t>:</a:t>
            </a:r>
          </a:p>
          <a:p>
            <a:r>
              <a:rPr lang="cs-CZ" dirty="0" err="1"/>
              <a:t>E.g</a:t>
            </a:r>
            <a:r>
              <a:rPr lang="cs-CZ" dirty="0"/>
              <a:t>. </a:t>
            </a:r>
            <a:r>
              <a:rPr lang="cs-CZ" dirty="0" err="1"/>
              <a:t>Light</a:t>
            </a:r>
            <a:r>
              <a:rPr lang="cs-CZ" dirty="0"/>
              <a:t>/</a:t>
            </a:r>
            <a:r>
              <a:rPr lang="cs-CZ" dirty="0" err="1"/>
              <a:t>dark</a:t>
            </a:r>
            <a:r>
              <a:rPr lang="cs-CZ" dirty="0"/>
              <a:t> </a:t>
            </a:r>
            <a:r>
              <a:rPr lang="cs-CZ" dirty="0" err="1"/>
              <a:t>phase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day</a:t>
            </a:r>
            <a:endParaRPr lang="cs-CZ" dirty="0"/>
          </a:p>
          <a:p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fluctuation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external</a:t>
            </a:r>
            <a:r>
              <a:rPr lang="cs-CZ" dirty="0"/>
              <a:t> </a:t>
            </a:r>
            <a:r>
              <a:rPr lang="cs-CZ" dirty="0" err="1"/>
              <a:t>temperature</a:t>
            </a:r>
            <a:r>
              <a:rPr lang="cs-CZ" dirty="0"/>
              <a:t> (</a:t>
            </a:r>
            <a:r>
              <a:rPr lang="cs-CZ" dirty="0" err="1"/>
              <a:t>e.g</a:t>
            </a:r>
            <a:r>
              <a:rPr lang="cs-CZ" dirty="0"/>
              <a:t>. in blind </a:t>
            </a:r>
            <a:r>
              <a:rPr lang="cs-CZ" dirty="0" err="1"/>
              <a:t>people</a:t>
            </a:r>
            <a:r>
              <a:rPr lang="cs-CZ" dirty="0"/>
              <a:t>)</a:t>
            </a:r>
          </a:p>
          <a:p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cycle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food </a:t>
            </a:r>
            <a:r>
              <a:rPr lang="cs-CZ" dirty="0" err="1"/>
              <a:t>intake</a:t>
            </a:r>
            <a:r>
              <a:rPr lang="cs-CZ" dirty="0"/>
              <a:t> (experiment in </a:t>
            </a:r>
            <a:r>
              <a:rPr lang="cs-CZ" dirty="0" err="1"/>
              <a:t>caves</a:t>
            </a:r>
            <a:r>
              <a:rPr lang="cs-CZ" dirty="0"/>
              <a:t>)</a:t>
            </a:r>
          </a:p>
          <a:p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social</a:t>
            </a:r>
            <a:r>
              <a:rPr lang="cs-CZ" dirty="0"/>
              <a:t> stimulus</a:t>
            </a:r>
          </a:p>
          <a:p>
            <a:endParaRPr lang="cs-CZ" dirty="0"/>
          </a:p>
          <a:p>
            <a:r>
              <a:rPr lang="cs-CZ" dirty="0" err="1"/>
              <a:t>Entry</a:t>
            </a:r>
            <a:r>
              <a:rPr lang="cs-CZ" dirty="0"/>
              <a:t>: </a:t>
            </a:r>
            <a:r>
              <a:rPr lang="cs-CZ" dirty="0" err="1"/>
              <a:t>retinal</a:t>
            </a:r>
            <a:r>
              <a:rPr lang="cs-CZ" dirty="0"/>
              <a:t> </a:t>
            </a:r>
            <a:r>
              <a:rPr lang="cs-CZ" dirty="0" err="1"/>
              <a:t>ganglionic</a:t>
            </a:r>
            <a:r>
              <a:rPr lang="cs-CZ" dirty="0"/>
              <a:t> </a:t>
            </a:r>
            <a:r>
              <a:rPr lang="cs-CZ" dirty="0" err="1"/>
              <a:t>cells</a:t>
            </a:r>
            <a:r>
              <a:rPr lang="cs-CZ" dirty="0"/>
              <a:t> – </a:t>
            </a:r>
            <a:r>
              <a:rPr lang="cs-CZ" dirty="0" err="1"/>
              <a:t>photopsine</a:t>
            </a:r>
            <a:r>
              <a:rPr lang="cs-CZ" dirty="0"/>
              <a:t> – </a:t>
            </a:r>
            <a:r>
              <a:rPr lang="cs-CZ" dirty="0" err="1"/>
              <a:t>melanopsin</a:t>
            </a:r>
            <a:r>
              <a:rPr lang="cs-CZ" dirty="0"/>
              <a:t> (blue </a:t>
            </a:r>
            <a:r>
              <a:rPr lang="cs-CZ" dirty="0" err="1"/>
              <a:t>wavelenght</a:t>
            </a:r>
            <a:r>
              <a:rPr lang="cs-CZ" dirty="0"/>
              <a:t>)- SCN – </a:t>
            </a:r>
            <a:r>
              <a:rPr lang="cs-CZ" dirty="0" err="1"/>
              <a:t>main</a:t>
            </a:r>
            <a:r>
              <a:rPr lang="cs-CZ" dirty="0"/>
              <a:t> </a:t>
            </a:r>
            <a:r>
              <a:rPr lang="cs-CZ" dirty="0" err="1"/>
              <a:t>oscilator</a:t>
            </a:r>
            <a:endParaRPr lang="cs-CZ" dirty="0"/>
          </a:p>
          <a:p>
            <a:r>
              <a:rPr lang="cs-CZ" dirty="0" err="1"/>
              <a:t>Pathway</a:t>
            </a:r>
            <a:r>
              <a:rPr lang="cs-CZ" dirty="0"/>
              <a:t>: </a:t>
            </a:r>
            <a:r>
              <a:rPr lang="cs-CZ" dirty="0" err="1"/>
              <a:t>neuronal</a:t>
            </a:r>
            <a:r>
              <a:rPr lang="cs-CZ" dirty="0"/>
              <a:t> and </a:t>
            </a:r>
            <a:r>
              <a:rPr lang="cs-CZ" dirty="0" err="1"/>
              <a:t>humoral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46269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1865313" y="260351"/>
            <a:ext cx="7970838" cy="6310313"/>
            <a:chOff x="281" y="144"/>
            <a:chExt cx="5021" cy="3975"/>
          </a:xfrm>
        </p:grpSpPr>
        <p:pic>
          <p:nvPicPr>
            <p:cNvPr id="6148" name="Picture 3" descr="hormony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" y="169"/>
              <a:ext cx="5003" cy="3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49" name="Text Box 4"/>
            <p:cNvSpPr txBox="1">
              <a:spLocks noChangeArrowheads="1"/>
            </p:cNvSpPr>
            <p:nvPr/>
          </p:nvSpPr>
          <p:spPr bwMode="auto">
            <a:xfrm>
              <a:off x="288" y="144"/>
              <a:ext cx="4245" cy="2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b="1" dirty="0" err="1">
                  <a:latin typeface="Arial" charset="0"/>
                </a:rPr>
                <a:t>Sagital</a:t>
              </a:r>
              <a:r>
                <a:rPr lang="cs-CZ" altLang="cs-CZ" b="1" dirty="0">
                  <a:latin typeface="Arial" charset="0"/>
                </a:rPr>
                <a:t> </a:t>
              </a:r>
              <a:r>
                <a:rPr lang="cs-CZ" altLang="cs-CZ" b="1" dirty="0" err="1">
                  <a:latin typeface="Arial" charset="0"/>
                </a:rPr>
                <a:t>section</a:t>
              </a:r>
              <a:r>
                <a:rPr lang="cs-CZ" altLang="cs-CZ" b="1" dirty="0">
                  <a:latin typeface="Arial" charset="0"/>
                </a:rPr>
                <a:t> </a:t>
              </a:r>
              <a:r>
                <a:rPr lang="cs-CZ" altLang="cs-CZ" b="1" dirty="0" err="1">
                  <a:latin typeface="Arial" charset="0"/>
                </a:rPr>
                <a:t>of</a:t>
              </a:r>
              <a:r>
                <a:rPr lang="cs-CZ" altLang="cs-CZ" b="1" dirty="0">
                  <a:latin typeface="Arial" charset="0"/>
                </a:rPr>
                <a:t> brain in </a:t>
              </a:r>
              <a:r>
                <a:rPr lang="cs-CZ" altLang="cs-CZ" b="1" dirty="0" err="1">
                  <a:latin typeface="Arial" charset="0"/>
                </a:rPr>
                <a:t>central</a:t>
              </a:r>
              <a:r>
                <a:rPr lang="cs-CZ" altLang="cs-CZ" b="1" dirty="0">
                  <a:latin typeface="Arial" charset="0"/>
                </a:rPr>
                <a:t> line</a:t>
              </a:r>
            </a:p>
          </p:txBody>
        </p:sp>
        <p:sp>
          <p:nvSpPr>
            <p:cNvPr id="6150" name="Text Box 5"/>
            <p:cNvSpPr txBox="1">
              <a:spLocks noChangeArrowheads="1"/>
            </p:cNvSpPr>
            <p:nvPr/>
          </p:nvSpPr>
          <p:spPr bwMode="auto">
            <a:xfrm>
              <a:off x="4072" y="528"/>
              <a:ext cx="1230" cy="2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sz="2000" b="1" dirty="0" err="1">
                  <a:latin typeface="Arial" charset="0"/>
                </a:rPr>
                <a:t>Hypothalamus</a:t>
              </a:r>
              <a:endParaRPr lang="cs-CZ" altLang="cs-CZ" sz="2000" b="1" dirty="0">
                <a:latin typeface="Arial" charset="0"/>
              </a:endParaRPr>
            </a:p>
          </p:txBody>
        </p:sp>
        <p:sp>
          <p:nvSpPr>
            <p:cNvPr id="6151" name="Text Box 6"/>
            <p:cNvSpPr txBox="1">
              <a:spLocks noChangeArrowheads="1"/>
            </p:cNvSpPr>
            <p:nvPr/>
          </p:nvSpPr>
          <p:spPr bwMode="auto">
            <a:xfrm>
              <a:off x="4631" y="2433"/>
              <a:ext cx="601" cy="9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sz="1800" dirty="0">
                  <a:latin typeface="Arial" charset="0"/>
                </a:rPr>
                <a:t>            </a:t>
              </a:r>
            </a:p>
            <a:p>
              <a:pPr eaLnBrk="1" hangingPunct="1"/>
              <a:endParaRPr lang="cs-CZ" altLang="cs-CZ" sz="1800" dirty="0">
                <a:latin typeface="Arial" charset="0"/>
              </a:endParaRPr>
            </a:p>
            <a:p>
              <a:pPr eaLnBrk="1" hangingPunct="1"/>
              <a:endParaRPr lang="cs-CZ" altLang="cs-CZ" sz="1800" dirty="0">
                <a:latin typeface="Arial" charset="0"/>
              </a:endParaRPr>
            </a:p>
            <a:p>
              <a:pPr eaLnBrk="1" hangingPunct="1"/>
              <a:endParaRPr lang="cs-CZ" altLang="cs-CZ" sz="1800" dirty="0">
                <a:latin typeface="Arial" charset="0"/>
              </a:endParaRPr>
            </a:p>
            <a:p>
              <a:pPr eaLnBrk="1" hangingPunct="1"/>
              <a:endParaRPr lang="cs-CZ" altLang="cs-CZ" sz="1800" dirty="0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1557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DFF1E825-FEAC-474A-AC1E-D4E1AC14FA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069140"/>
              </p:ext>
            </p:extLst>
          </p:nvPr>
        </p:nvGraphicFramePr>
        <p:xfrm>
          <a:off x="1661492" y="102482"/>
          <a:ext cx="6698972" cy="66414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9746">
                  <a:extLst>
                    <a:ext uri="{9D8B030D-6E8A-4147-A177-3AD203B41FA5}">
                      <a16:colId xmlns:a16="http://schemas.microsoft.com/office/drawing/2014/main" val="1642816898"/>
                    </a:ext>
                  </a:extLst>
                </a:gridCol>
                <a:gridCol w="763992">
                  <a:extLst>
                    <a:ext uri="{9D8B030D-6E8A-4147-A177-3AD203B41FA5}">
                      <a16:colId xmlns:a16="http://schemas.microsoft.com/office/drawing/2014/main" val="1668215337"/>
                    </a:ext>
                  </a:extLst>
                </a:gridCol>
                <a:gridCol w="662874">
                  <a:extLst>
                    <a:ext uri="{9D8B030D-6E8A-4147-A177-3AD203B41FA5}">
                      <a16:colId xmlns:a16="http://schemas.microsoft.com/office/drawing/2014/main" val="493739856"/>
                    </a:ext>
                  </a:extLst>
                </a:gridCol>
                <a:gridCol w="766801">
                  <a:extLst>
                    <a:ext uri="{9D8B030D-6E8A-4147-A177-3AD203B41FA5}">
                      <a16:colId xmlns:a16="http://schemas.microsoft.com/office/drawing/2014/main" val="3138566374"/>
                    </a:ext>
                  </a:extLst>
                </a:gridCol>
                <a:gridCol w="337054">
                  <a:extLst>
                    <a:ext uri="{9D8B030D-6E8A-4147-A177-3AD203B41FA5}">
                      <a16:colId xmlns:a16="http://schemas.microsoft.com/office/drawing/2014/main" val="3434601331"/>
                    </a:ext>
                  </a:extLst>
                </a:gridCol>
                <a:gridCol w="539289">
                  <a:extLst>
                    <a:ext uri="{9D8B030D-6E8A-4147-A177-3AD203B41FA5}">
                      <a16:colId xmlns:a16="http://schemas.microsoft.com/office/drawing/2014/main" val="2752573866"/>
                    </a:ext>
                  </a:extLst>
                </a:gridCol>
                <a:gridCol w="699389">
                  <a:extLst>
                    <a:ext uri="{9D8B030D-6E8A-4147-A177-3AD203B41FA5}">
                      <a16:colId xmlns:a16="http://schemas.microsoft.com/office/drawing/2014/main" val="72180394"/>
                    </a:ext>
                  </a:extLst>
                </a:gridCol>
                <a:gridCol w="539289">
                  <a:extLst>
                    <a:ext uri="{9D8B030D-6E8A-4147-A177-3AD203B41FA5}">
                      <a16:colId xmlns:a16="http://schemas.microsoft.com/office/drawing/2014/main" val="1048383930"/>
                    </a:ext>
                  </a:extLst>
                </a:gridCol>
                <a:gridCol w="1171268">
                  <a:extLst>
                    <a:ext uri="{9D8B030D-6E8A-4147-A177-3AD203B41FA5}">
                      <a16:colId xmlns:a16="http://schemas.microsoft.com/office/drawing/2014/main" val="2295253792"/>
                    </a:ext>
                  </a:extLst>
                </a:gridCol>
                <a:gridCol w="193807">
                  <a:extLst>
                    <a:ext uri="{9D8B030D-6E8A-4147-A177-3AD203B41FA5}">
                      <a16:colId xmlns:a16="http://schemas.microsoft.com/office/drawing/2014/main" val="2633319251"/>
                    </a:ext>
                  </a:extLst>
                </a:gridCol>
                <a:gridCol w="595463">
                  <a:extLst>
                    <a:ext uri="{9D8B030D-6E8A-4147-A177-3AD203B41FA5}">
                      <a16:colId xmlns:a16="http://schemas.microsoft.com/office/drawing/2014/main" val="60081439"/>
                    </a:ext>
                  </a:extLst>
                </a:gridCol>
              </a:tblGrid>
              <a:tr h="103596">
                <a:tc>
                  <a:txBody>
                    <a:bodyPr/>
                    <a:lstStyle/>
                    <a:p>
                      <a:pPr algn="l" fontAlgn="b"/>
                      <a:endParaRPr lang="cs-CZ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cs-CZ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39467750"/>
                  </a:ext>
                </a:extLst>
              </a:tr>
              <a:tr h="103596">
                <a:tc>
                  <a:txBody>
                    <a:bodyPr/>
                    <a:lstStyle/>
                    <a:p>
                      <a:pPr algn="l" fontAlgn="b"/>
                      <a:endParaRPr lang="cs-CZ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89315487"/>
                  </a:ext>
                </a:extLst>
              </a:tr>
              <a:tr h="225475"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cs-CZ" sz="1200" u="sng" strike="noStrike" dirty="0" err="1">
                          <a:effectLst/>
                        </a:rPr>
                        <a:t>Selected</a:t>
                      </a:r>
                      <a:r>
                        <a:rPr lang="cs-CZ" sz="1200" u="sng" strike="noStrike" dirty="0">
                          <a:effectLst/>
                        </a:rPr>
                        <a:t> </a:t>
                      </a:r>
                      <a:r>
                        <a:rPr lang="cs-CZ" sz="1200" u="sng" strike="noStrike" dirty="0" err="1">
                          <a:effectLst/>
                        </a:rPr>
                        <a:t>Lessons</a:t>
                      </a:r>
                      <a:r>
                        <a:rPr lang="cs-CZ" sz="1200" u="sng" strike="noStrike" dirty="0">
                          <a:effectLst/>
                        </a:rPr>
                        <a:t> </a:t>
                      </a:r>
                      <a:r>
                        <a:rPr lang="cs-CZ" sz="1200" u="sng" strike="noStrike" dirty="0" err="1">
                          <a:effectLst/>
                        </a:rPr>
                        <a:t>from</a:t>
                      </a:r>
                      <a:r>
                        <a:rPr lang="cs-CZ" sz="1200" u="sng" strike="noStrike" dirty="0">
                          <a:effectLst/>
                        </a:rPr>
                        <a:t> </a:t>
                      </a:r>
                      <a:r>
                        <a:rPr lang="cs-CZ" sz="1200" u="sng" strike="noStrike" dirty="0" err="1">
                          <a:effectLst/>
                        </a:rPr>
                        <a:t>Physiology</a:t>
                      </a:r>
                      <a:r>
                        <a:rPr lang="cs-CZ" sz="1200" u="sng" strike="noStrike" dirty="0">
                          <a:effectLst/>
                        </a:rPr>
                        <a:t>:</a:t>
                      </a:r>
                      <a:endParaRPr lang="cs-CZ" sz="1200" b="1" i="0" u="sng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54055561"/>
                  </a:ext>
                </a:extLst>
              </a:tr>
              <a:tr h="172595"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 err="1">
                          <a:effectLst/>
                        </a:rPr>
                        <a:t>Spring</a:t>
                      </a:r>
                      <a:r>
                        <a:rPr lang="cs-CZ" sz="1200" u="none" strike="noStrike" dirty="0">
                          <a:effectLst/>
                        </a:rPr>
                        <a:t> </a:t>
                      </a:r>
                      <a:r>
                        <a:rPr lang="cs-CZ" sz="1200" u="none" strike="noStrike" dirty="0" err="1">
                          <a:effectLst/>
                        </a:rPr>
                        <a:t>semester</a:t>
                      </a:r>
                      <a:r>
                        <a:rPr lang="cs-CZ" sz="1200" u="none" strike="noStrike" dirty="0">
                          <a:effectLst/>
                        </a:rPr>
                        <a:t> 2021/2022</a:t>
                      </a:r>
                      <a:endParaRPr lang="cs-CZ" sz="1200" b="0" i="1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42235589"/>
                  </a:ext>
                </a:extLst>
              </a:tr>
              <a:tr h="177063"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90476565"/>
                  </a:ext>
                </a:extLst>
              </a:tr>
              <a:tr h="354125"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 err="1">
                          <a:effectLst/>
                        </a:rPr>
                        <a:t>Thursday</a:t>
                      </a:r>
                      <a:r>
                        <a:rPr lang="cs-CZ" sz="1200" u="none" strike="noStrike" dirty="0">
                          <a:effectLst/>
                        </a:rPr>
                        <a:t>:</a:t>
                      </a:r>
                      <a:endParaRPr lang="cs-CZ" sz="12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15.00 - 16.40 h </a:t>
                      </a:r>
                      <a:endParaRPr lang="cs-CZ" sz="1200" b="1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                          B11/327</a:t>
                      </a:r>
                      <a:endParaRPr lang="cs-CZ" sz="12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93465784"/>
                  </a:ext>
                </a:extLst>
              </a:tr>
              <a:tr h="177063"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4736350"/>
                  </a:ext>
                </a:extLst>
              </a:tr>
              <a:tr h="3541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Week</a:t>
                      </a:r>
                      <a:endParaRPr lang="cs-CZ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Date</a:t>
                      </a:r>
                      <a:endParaRPr lang="cs-CZ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 </a:t>
                      </a:r>
                      <a:endParaRPr lang="cs-CZ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Topic</a:t>
                      </a:r>
                      <a:endParaRPr lang="cs-CZ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 dirty="0">
                          <a:effectLst/>
                        </a:rPr>
                        <a:t> </a:t>
                      </a:r>
                      <a:endParaRPr lang="cs-CZ" sz="12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 </a:t>
                      </a:r>
                      <a:endParaRPr lang="cs-CZ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 </a:t>
                      </a:r>
                      <a:endParaRPr lang="cs-CZ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 </a:t>
                      </a:r>
                      <a:endParaRPr lang="cs-CZ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 </a:t>
                      </a:r>
                      <a:endParaRPr lang="cs-CZ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 </a:t>
                      </a:r>
                      <a:endParaRPr lang="cs-CZ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Lecturer</a:t>
                      </a:r>
                      <a:endParaRPr lang="cs-CZ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97275814"/>
                  </a:ext>
                </a:extLst>
              </a:tr>
              <a:tr h="177063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1</a:t>
                      </a:r>
                      <a:endParaRPr lang="cs-CZ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17.2.</a:t>
                      </a:r>
                      <a:endParaRPr lang="cs-CZ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Glandula pinealis, circadian rhythm </a:t>
                      </a:r>
                      <a:endParaRPr lang="cs-CZ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cs-CZ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ZN</a:t>
                      </a:r>
                      <a:endParaRPr lang="cs-CZ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06915639"/>
                  </a:ext>
                </a:extLst>
              </a:tr>
              <a:tr h="17706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2</a:t>
                      </a:r>
                      <a:endParaRPr lang="cs-CZ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24.2.</a:t>
                      </a:r>
                      <a:endParaRPr lang="cs-CZ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cs-CZ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Receptors: key structures in cell </a:t>
                      </a:r>
                      <a:r>
                        <a:rPr lang="en-US" sz="1200" u="none" strike="noStrike" dirty="0" err="1">
                          <a:effectLst/>
                        </a:rPr>
                        <a:t>signalling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endParaRPr lang="en-US" sz="12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cs-CZ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TS</a:t>
                      </a:r>
                      <a:endParaRPr lang="cs-CZ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49654425"/>
                  </a:ext>
                </a:extLst>
              </a:tr>
              <a:tr h="3541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3</a:t>
                      </a:r>
                      <a:endParaRPr lang="cs-CZ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 3.3.</a:t>
                      </a:r>
                      <a:endParaRPr lang="cs-CZ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cs-CZ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The highest functions of nervous system – psychological, social and philosophical aspects I </a:t>
                      </a:r>
                      <a:endParaRPr lang="en-US" sz="12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cs-CZ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KD</a:t>
                      </a:r>
                      <a:endParaRPr lang="cs-CZ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842407"/>
                  </a:ext>
                </a:extLst>
              </a:tr>
              <a:tr h="3541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4</a:t>
                      </a:r>
                      <a:endParaRPr lang="cs-CZ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10.3.</a:t>
                      </a:r>
                      <a:endParaRPr lang="cs-CZ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cs-CZ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The highest functions of nervous system – psychological, social and philosophical aspects II</a:t>
                      </a:r>
                      <a:endParaRPr lang="en-US" sz="12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cs-CZ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KD</a:t>
                      </a:r>
                      <a:endParaRPr lang="cs-CZ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56829983"/>
                  </a:ext>
                </a:extLst>
              </a:tr>
              <a:tr h="3541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5</a:t>
                      </a:r>
                      <a:endParaRPr lang="cs-CZ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17.3.</a:t>
                      </a:r>
                      <a:endParaRPr lang="cs-CZ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cs-CZ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Role of reactive oxygen species in physiological processes</a:t>
                      </a:r>
                      <a:endParaRPr lang="en-US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cs-CZ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PB</a:t>
                      </a:r>
                      <a:endParaRPr lang="cs-CZ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89365299"/>
                  </a:ext>
                </a:extLst>
              </a:tr>
              <a:tr h="17706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6</a:t>
                      </a:r>
                      <a:endParaRPr lang="cs-CZ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24.3.</a:t>
                      </a:r>
                      <a:endParaRPr lang="cs-CZ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cs-CZ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gridSpan="6"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 dirty="0" err="1">
                          <a:effectLst/>
                        </a:rPr>
                        <a:t>Examination´s</a:t>
                      </a:r>
                      <a:r>
                        <a:rPr lang="cs-CZ" sz="1200" u="none" strike="noStrike" dirty="0">
                          <a:effectLst/>
                        </a:rPr>
                        <a:t> </a:t>
                      </a:r>
                      <a:r>
                        <a:rPr lang="cs-CZ" sz="1200" u="none" strike="noStrike" dirty="0" err="1">
                          <a:effectLst/>
                        </a:rPr>
                        <a:t>technique</a:t>
                      </a:r>
                      <a:r>
                        <a:rPr lang="cs-CZ" sz="1200" u="none" strike="noStrike" dirty="0">
                          <a:effectLst/>
                        </a:rPr>
                        <a:t> in </a:t>
                      </a:r>
                      <a:r>
                        <a:rPr lang="cs-CZ" sz="1200" u="none" strike="noStrike" dirty="0" err="1">
                          <a:effectLst/>
                        </a:rPr>
                        <a:t>cardiology</a:t>
                      </a:r>
                      <a:r>
                        <a:rPr lang="cs-CZ" sz="1200" u="none" strike="noStrike" dirty="0">
                          <a:effectLst/>
                        </a:rPr>
                        <a:t>  </a:t>
                      </a:r>
                      <a:endParaRPr lang="cs-CZ" sz="12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ZN</a:t>
                      </a:r>
                      <a:endParaRPr lang="cs-CZ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99472127"/>
                  </a:ext>
                </a:extLst>
              </a:tr>
              <a:tr h="17706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7</a:t>
                      </a:r>
                      <a:endParaRPr lang="cs-CZ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31.3.</a:t>
                      </a:r>
                      <a:endParaRPr lang="cs-CZ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cs-CZ" sz="12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gridSpan="6"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Methods of experimental cardiology  </a:t>
                      </a:r>
                      <a:endParaRPr lang="cs-CZ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cs-CZ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MN</a:t>
                      </a:r>
                      <a:endParaRPr lang="cs-CZ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83116964"/>
                  </a:ext>
                </a:extLst>
              </a:tr>
              <a:tr h="17706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8</a:t>
                      </a:r>
                      <a:endParaRPr lang="cs-CZ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 7.4.</a:t>
                      </a:r>
                      <a:endParaRPr lang="cs-CZ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cs-CZ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Cellular movement, function of cytoskeleton  </a:t>
                      </a:r>
                      <a:endParaRPr lang="en-US" sz="12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cs-CZ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MM/JG</a:t>
                      </a:r>
                      <a:endParaRPr lang="cs-CZ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30141462"/>
                  </a:ext>
                </a:extLst>
              </a:tr>
              <a:tr h="17706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9</a:t>
                      </a:r>
                      <a:endParaRPr lang="cs-CZ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14.4.</a:t>
                      </a:r>
                      <a:endParaRPr lang="cs-CZ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cs-CZ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Physiology of cell senescence and cell death </a:t>
                      </a:r>
                      <a:endParaRPr lang="en-US" sz="12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cs-CZ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MM/JG</a:t>
                      </a:r>
                      <a:endParaRPr lang="cs-CZ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45187049"/>
                  </a:ext>
                </a:extLst>
              </a:tr>
              <a:tr h="17706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10</a:t>
                      </a:r>
                      <a:endParaRPr lang="cs-CZ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21.4.</a:t>
                      </a:r>
                      <a:endParaRPr lang="cs-CZ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cs-CZ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Evaluation of variability of circulatory parameters  </a:t>
                      </a:r>
                      <a:endParaRPr lang="en-US" sz="12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cs-CZ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JS</a:t>
                      </a:r>
                      <a:endParaRPr lang="cs-CZ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13716590"/>
                  </a:ext>
                </a:extLst>
              </a:tr>
              <a:tr h="53118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11</a:t>
                      </a:r>
                      <a:endParaRPr lang="cs-CZ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28.4.</a:t>
                      </a:r>
                      <a:endParaRPr lang="cs-CZ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cs-CZ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Physiological aspects of major cardiovascular pathologies: arterial hypertension, ischemic heart disease </a:t>
                      </a:r>
                      <a:endParaRPr lang="en-US" sz="12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MB</a:t>
                      </a:r>
                      <a:endParaRPr lang="cs-CZ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4228273"/>
                  </a:ext>
                </a:extLst>
              </a:tr>
              <a:tr h="53118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12</a:t>
                      </a:r>
                      <a:endParaRPr lang="cs-CZ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 5.5.</a:t>
                      </a:r>
                      <a:endParaRPr lang="cs-CZ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cs-CZ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Cardiac action potential and underlying ionic currents: methods, physiology and selected pathologies</a:t>
                      </a:r>
                      <a:endParaRPr lang="en-US" sz="12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MB</a:t>
                      </a:r>
                      <a:endParaRPr lang="cs-CZ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31402439"/>
                  </a:ext>
                </a:extLst>
              </a:tr>
              <a:tr h="17706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13</a:t>
                      </a:r>
                      <a:endParaRPr lang="cs-CZ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12.5.</a:t>
                      </a:r>
                      <a:endParaRPr lang="cs-CZ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cs-CZ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gridSpan="6"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 dirty="0" err="1">
                          <a:effectLst/>
                        </a:rPr>
                        <a:t>Matematical</a:t>
                      </a:r>
                      <a:r>
                        <a:rPr lang="cs-CZ" sz="1200" u="none" strike="noStrike" dirty="0">
                          <a:effectLst/>
                        </a:rPr>
                        <a:t> modelling in </a:t>
                      </a:r>
                      <a:r>
                        <a:rPr lang="cs-CZ" sz="1200" u="none" strike="noStrike" dirty="0" err="1">
                          <a:effectLst/>
                        </a:rPr>
                        <a:t>physiology</a:t>
                      </a:r>
                      <a:r>
                        <a:rPr lang="cs-CZ" sz="1200" u="none" strike="noStrike" dirty="0">
                          <a:effectLst/>
                        </a:rPr>
                        <a:t>  </a:t>
                      </a:r>
                      <a:endParaRPr lang="cs-CZ" sz="12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cs-CZ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MP</a:t>
                      </a:r>
                      <a:endParaRPr lang="cs-CZ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00100532"/>
                  </a:ext>
                </a:extLst>
              </a:tr>
              <a:tr h="3541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14</a:t>
                      </a:r>
                      <a:endParaRPr lang="cs-CZ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19.5.</a:t>
                      </a:r>
                      <a:endParaRPr lang="cs-CZ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cs-CZ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Evolutionary physiology of hard tissues and comparative physiology of adaptations </a:t>
                      </a:r>
                      <a:endParaRPr lang="en-US" sz="12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cs-CZ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 dirty="0">
                          <a:effectLst/>
                        </a:rPr>
                        <a:t>MNF</a:t>
                      </a:r>
                      <a:endParaRPr lang="cs-CZ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54543503"/>
                  </a:ext>
                </a:extLst>
              </a:tr>
              <a:tr h="121878"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15</a:t>
                      </a:r>
                      <a:endParaRPr lang="cs-CZ" sz="6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26.5.</a:t>
                      </a:r>
                      <a:endParaRPr lang="cs-CZ" sz="6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6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Topic reserved</a:t>
                      </a:r>
                      <a:endParaRPr lang="cs-CZ" sz="600" b="0" i="1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endParaRPr lang="cs-CZ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cs-CZ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67821965"/>
                  </a:ext>
                </a:extLst>
              </a:tr>
              <a:tr h="121878">
                <a:tc>
                  <a:txBody>
                    <a:bodyPr/>
                    <a:lstStyle/>
                    <a:p>
                      <a:pPr algn="l" fontAlgn="b"/>
                      <a:endParaRPr lang="cs-CZ" sz="6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6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6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 </a:t>
                      </a:r>
                      <a:endParaRPr lang="cs-CZ" sz="6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6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6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6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6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6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6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39234120"/>
                  </a:ext>
                </a:extLst>
              </a:tr>
              <a:tr h="121878">
                <a:tc>
                  <a:txBody>
                    <a:bodyPr/>
                    <a:lstStyle/>
                    <a:p>
                      <a:pPr algn="l" fontAlgn="b"/>
                      <a:endParaRPr lang="cs-CZ" sz="6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sng" strike="noStrike">
                          <a:effectLst/>
                        </a:rPr>
                        <a:t>Lecturers:</a:t>
                      </a:r>
                      <a:endParaRPr lang="cs-CZ" sz="600" b="0" i="0" u="sng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6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gridSpan="8"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PB - prof. Babula, MB - doc. Bébarová, KD - dr. Ďuriš, JG - dr. Gumulec, </a:t>
                      </a:r>
                      <a:endParaRPr lang="cs-CZ" sz="6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6924793"/>
                  </a:ext>
                </a:extLst>
              </a:tr>
              <a:tr h="195005">
                <a:tc>
                  <a:txBody>
                    <a:bodyPr/>
                    <a:lstStyle/>
                    <a:p>
                      <a:pPr algn="l" fontAlgn="b"/>
                      <a:endParaRPr lang="cs-CZ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MM - doc. Masařík, MN - prof. Nováková Marie, ZN - dr. Nováková Zuzana, </a:t>
                      </a:r>
                      <a:endParaRPr lang="cs-CZ" sz="6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56190842"/>
                  </a:ext>
                </a:extLst>
              </a:tr>
              <a:tr h="103596">
                <a:tc>
                  <a:txBody>
                    <a:bodyPr/>
                    <a:lstStyle/>
                    <a:p>
                      <a:pPr algn="l" fontAlgn="b"/>
                      <a:endParaRPr lang="cs-CZ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8"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MNF - dr. Nývltová Fišáková, MP - doc. Pásek, TS - dr. Stračina, JS - dr. Svačinová </a:t>
                      </a:r>
                      <a:endParaRPr lang="cs-CZ" sz="6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0041512"/>
                  </a:ext>
                </a:extLst>
              </a:tr>
              <a:tr h="103596">
                <a:tc>
                  <a:txBody>
                    <a:bodyPr/>
                    <a:lstStyle/>
                    <a:p>
                      <a:pPr algn="l" fontAlgn="b"/>
                      <a:endParaRPr lang="cs-CZ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17495990"/>
                  </a:ext>
                </a:extLst>
              </a:tr>
              <a:tr h="103596">
                <a:tc>
                  <a:txBody>
                    <a:bodyPr/>
                    <a:lstStyle/>
                    <a:p>
                      <a:pPr algn="l" fontAlgn="b"/>
                      <a:endParaRPr lang="cs-CZ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endParaRPr lang="cs-CZ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85861584"/>
                  </a:ext>
                </a:extLst>
              </a:tr>
              <a:tr h="103596">
                <a:tc>
                  <a:txBody>
                    <a:bodyPr/>
                    <a:lstStyle/>
                    <a:p>
                      <a:pPr algn="l" fontAlgn="b"/>
                      <a:endParaRPr lang="cs-CZ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6">
                  <a:txBody>
                    <a:bodyPr/>
                    <a:lstStyle/>
                    <a:p>
                      <a:pPr algn="l" fontAlgn="ctr"/>
                      <a:endParaRPr lang="cs-CZ" sz="6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endParaRPr lang="cs-CZ" sz="6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8289522"/>
                  </a:ext>
                </a:extLst>
              </a:tr>
            </a:tbl>
          </a:graphicData>
        </a:graphic>
      </p:graphicFrame>
      <p:pic>
        <p:nvPicPr>
          <p:cNvPr id="3" name="Obrázek 2">
            <a:extLst>
              <a:ext uri="{FF2B5EF4-FFF2-40B4-BE49-F238E27FC236}">
                <a16:creationId xmlns:a16="http://schemas.microsoft.com/office/drawing/2014/main" id="{B0F3316E-9E1E-47C5-85E3-1FD99180C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7156" y="0"/>
            <a:ext cx="2548725" cy="1273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16143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err="1">
                <a:solidFill>
                  <a:srgbClr val="FF0000"/>
                </a:solidFill>
              </a:rPr>
              <a:t>Pineal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gland</a:t>
            </a:r>
            <a:r>
              <a:rPr lang="cs-CZ" b="1" dirty="0">
                <a:solidFill>
                  <a:srgbClr val="FF0000"/>
                </a:solidFill>
              </a:rPr>
              <a:t> - </a:t>
            </a:r>
            <a:r>
              <a:rPr lang="cs-CZ" b="1" dirty="0" err="1">
                <a:solidFill>
                  <a:srgbClr val="FF0000"/>
                </a:solidFill>
              </a:rPr>
              <a:t>Function</a:t>
            </a:r>
            <a:r>
              <a:rPr lang="cs-CZ" b="1" dirty="0">
                <a:solidFill>
                  <a:srgbClr val="FF0000"/>
                </a:solidFill>
              </a:rPr>
              <a:t>:</a:t>
            </a:r>
          </a:p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pineal</a:t>
            </a:r>
            <a:r>
              <a:rPr lang="cs-CZ" dirty="0"/>
              <a:t> </a:t>
            </a:r>
            <a:r>
              <a:rPr lang="cs-CZ" dirty="0" err="1"/>
              <a:t>gland</a:t>
            </a:r>
            <a:r>
              <a:rPr lang="cs-CZ" dirty="0"/>
              <a:t> </a:t>
            </a:r>
            <a:r>
              <a:rPr lang="cs-CZ" dirty="0" err="1"/>
              <a:t>synthesizes</a:t>
            </a:r>
            <a:r>
              <a:rPr lang="cs-CZ" dirty="0"/>
              <a:t> and </a:t>
            </a:r>
            <a:r>
              <a:rPr lang="cs-CZ" dirty="0" err="1"/>
              <a:t>secrets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hormone MELATONIN   </a:t>
            </a:r>
          </a:p>
          <a:p>
            <a:pPr marL="0" indent="0">
              <a:buNone/>
            </a:pPr>
            <a:r>
              <a:rPr lang="cs-CZ" dirty="0"/>
              <a:t>         (NOT melanin –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brown</a:t>
            </a:r>
            <a:r>
              <a:rPr lang="cs-CZ" dirty="0"/>
              <a:t> skin pigment)</a:t>
            </a:r>
          </a:p>
          <a:p>
            <a:pPr marL="0" indent="0">
              <a:buNone/>
            </a:pPr>
            <a:r>
              <a:rPr lang="cs-CZ" dirty="0"/>
              <a:t>Melatonin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modified</a:t>
            </a:r>
            <a:r>
              <a:rPr lang="cs-CZ" dirty="0"/>
              <a:t> </a:t>
            </a:r>
            <a:r>
              <a:rPr lang="cs-CZ" dirty="0" err="1"/>
              <a:t>form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aminoacid</a:t>
            </a:r>
            <a:r>
              <a:rPr lang="cs-CZ" dirty="0"/>
              <a:t> </a:t>
            </a:r>
            <a:r>
              <a:rPr lang="cs-CZ" dirty="0" err="1"/>
              <a:t>tryptophan</a:t>
            </a:r>
            <a:r>
              <a:rPr lang="cs-CZ" dirty="0"/>
              <a:t> (4steps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biosynthesis</a:t>
            </a:r>
            <a:r>
              <a:rPr lang="cs-CZ" dirty="0"/>
              <a:t>  - serotonin – enzyme AA-NAT=</a:t>
            </a:r>
            <a:r>
              <a:rPr lang="cs-CZ" dirty="0" err="1"/>
              <a:t>arylalkylamin</a:t>
            </a:r>
            <a:r>
              <a:rPr lang="cs-CZ" dirty="0"/>
              <a:t>-N-</a:t>
            </a:r>
            <a:r>
              <a:rPr lang="cs-CZ" dirty="0" err="1"/>
              <a:t>acetyltranspherase</a:t>
            </a:r>
            <a:r>
              <a:rPr lang="cs-CZ" dirty="0"/>
              <a:t> : </a:t>
            </a:r>
            <a:r>
              <a:rPr lang="cs-CZ" dirty="0" err="1"/>
              <a:t>activity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night, </a:t>
            </a:r>
            <a:r>
              <a:rPr lang="cs-CZ" dirty="0" err="1"/>
              <a:t>light</a:t>
            </a:r>
            <a:r>
              <a:rPr lang="cs-CZ" dirty="0"/>
              <a:t> – </a:t>
            </a:r>
            <a:r>
              <a:rPr lang="cs-CZ" dirty="0" err="1"/>
              <a:t>inhibited</a:t>
            </a:r>
            <a:r>
              <a:rPr lang="cs-CZ" dirty="0"/>
              <a:t> – </a:t>
            </a:r>
            <a:r>
              <a:rPr lang="cs-CZ" dirty="0" err="1"/>
              <a:t>acetylation</a:t>
            </a:r>
            <a:r>
              <a:rPr lang="cs-CZ" dirty="0"/>
              <a:t> –</a:t>
            </a:r>
            <a:r>
              <a:rPr lang="cs-CZ" dirty="0" err="1"/>
              <a:t>methylation</a:t>
            </a:r>
            <a:r>
              <a:rPr lang="cs-CZ" dirty="0"/>
              <a:t> ….melatonin</a:t>
            </a:r>
          </a:p>
        </p:txBody>
      </p:sp>
    </p:spTree>
    <p:extLst>
      <p:ext uri="{BB962C8B-B14F-4D97-AF65-F5344CB8AC3E}">
        <p14:creationId xmlns:p14="http://schemas.microsoft.com/office/powerpoint/2010/main" val="16972797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3900" y="520700"/>
            <a:ext cx="10515600" cy="6032500"/>
          </a:xfrm>
        </p:spPr>
        <p:txBody>
          <a:bodyPr>
            <a:normAutofit/>
          </a:bodyPr>
          <a:lstStyle/>
          <a:p>
            <a:endParaRPr lang="cs-CZ" dirty="0"/>
          </a:p>
          <a:p>
            <a:pPr marL="0" indent="0">
              <a:buNone/>
            </a:pPr>
            <a:r>
              <a:rPr lang="cs-CZ" dirty="0" err="1"/>
              <a:t>Conclusion</a:t>
            </a:r>
            <a:r>
              <a:rPr lang="cs-CZ" dirty="0"/>
              <a:t> </a:t>
            </a:r>
          </a:p>
          <a:p>
            <a:r>
              <a:rPr lang="cs-CZ" dirty="0"/>
              <a:t>The </a:t>
            </a:r>
            <a:r>
              <a:rPr lang="cs-CZ" dirty="0" err="1"/>
              <a:t>suprachiasmatic</a:t>
            </a:r>
            <a:r>
              <a:rPr lang="cs-CZ" dirty="0"/>
              <a:t> </a:t>
            </a:r>
            <a:r>
              <a:rPr lang="cs-CZ" dirty="0" err="1"/>
              <a:t>nucleus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hypothalamus</a:t>
            </a:r>
            <a:r>
              <a:rPr lang="cs-CZ" dirty="0"/>
              <a:t> </a:t>
            </a:r>
            <a:r>
              <a:rPr lang="cs-CZ" dirty="0" err="1"/>
              <a:t>serves</a:t>
            </a:r>
            <a:r>
              <a:rPr lang="cs-CZ" dirty="0"/>
              <a:t> as </a:t>
            </a:r>
            <a:r>
              <a:rPr lang="cs-CZ" dirty="0" err="1"/>
              <a:t>an</a:t>
            </a:r>
            <a:r>
              <a:rPr lang="cs-CZ" dirty="0"/>
              <a:t> „</a:t>
            </a:r>
            <a:r>
              <a:rPr lang="cs-CZ" dirty="0" err="1"/>
              <a:t>intrinsic</a:t>
            </a:r>
            <a:r>
              <a:rPr lang="cs-CZ" dirty="0"/>
              <a:t> </a:t>
            </a:r>
            <a:r>
              <a:rPr lang="cs-CZ" dirty="0" err="1"/>
              <a:t>clock</a:t>
            </a:r>
            <a:r>
              <a:rPr lang="cs-CZ" dirty="0"/>
              <a:t>“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interacts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external</a:t>
            </a:r>
            <a:r>
              <a:rPr lang="cs-CZ" dirty="0"/>
              <a:t> rhythm stimulus, in </a:t>
            </a:r>
            <a:r>
              <a:rPr lang="cs-CZ" dirty="0" err="1"/>
              <a:t>this</a:t>
            </a:r>
            <a:r>
              <a:rPr lang="cs-CZ" dirty="0"/>
              <a:t> case </a:t>
            </a:r>
            <a:r>
              <a:rPr lang="cs-CZ" dirty="0" err="1"/>
              <a:t>light</a:t>
            </a:r>
            <a:r>
              <a:rPr lang="cs-CZ" dirty="0"/>
              <a:t>, to </a:t>
            </a:r>
            <a:r>
              <a:rPr lang="cs-CZ" dirty="0" err="1"/>
              <a:t>coordinate</a:t>
            </a:r>
            <a:r>
              <a:rPr lang="cs-CZ" dirty="0"/>
              <a:t> melatonin </a:t>
            </a:r>
            <a:r>
              <a:rPr lang="cs-CZ" dirty="0" err="1"/>
              <a:t>release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external</a:t>
            </a:r>
            <a:r>
              <a:rPr lang="cs-CZ" dirty="0"/>
              <a:t> </a:t>
            </a:r>
            <a:r>
              <a:rPr lang="cs-CZ" dirty="0" err="1"/>
              <a:t>day</a:t>
            </a:r>
            <a:r>
              <a:rPr lang="cs-CZ" dirty="0"/>
              <a:t>-night </a:t>
            </a:r>
            <a:r>
              <a:rPr lang="cs-CZ" dirty="0" err="1"/>
              <a:t>cycle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system</a:t>
            </a:r>
            <a:r>
              <a:rPr lang="cs-CZ" dirty="0"/>
              <a:t> </a:t>
            </a:r>
            <a:r>
              <a:rPr lang="cs-CZ" dirty="0" err="1"/>
              <a:t>allows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conversion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inhibitory </a:t>
            </a:r>
            <a:r>
              <a:rPr lang="cs-CZ" dirty="0" err="1"/>
              <a:t>light</a:t>
            </a:r>
            <a:r>
              <a:rPr lang="cs-CZ" dirty="0"/>
              <a:t> </a:t>
            </a:r>
            <a:r>
              <a:rPr lang="cs-CZ" dirty="0" err="1"/>
              <a:t>stimuli</a:t>
            </a:r>
            <a:r>
              <a:rPr lang="cs-CZ" dirty="0"/>
              <a:t> </a:t>
            </a:r>
            <a:r>
              <a:rPr lang="cs-CZ" dirty="0" err="1"/>
              <a:t>into</a:t>
            </a:r>
            <a:r>
              <a:rPr lang="cs-CZ" dirty="0"/>
              <a:t> a </a:t>
            </a:r>
            <a:r>
              <a:rPr lang="cs-CZ" dirty="0" err="1"/>
              <a:t>hormonal</a:t>
            </a:r>
            <a:r>
              <a:rPr lang="cs-CZ" dirty="0"/>
              <a:t> stimulus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regulate</a:t>
            </a:r>
            <a:r>
              <a:rPr lang="cs-CZ" dirty="0"/>
              <a:t>:</a:t>
            </a:r>
          </a:p>
          <a:p>
            <a:pPr marL="0" indent="0">
              <a:buNone/>
            </a:pPr>
            <a:r>
              <a:rPr lang="cs-CZ" dirty="0"/>
              <a:t>        : </a:t>
            </a:r>
            <a:r>
              <a:rPr lang="cs-CZ" dirty="0" err="1"/>
              <a:t>Day</a:t>
            </a:r>
            <a:r>
              <a:rPr lang="cs-CZ" dirty="0"/>
              <a:t>-night (</a:t>
            </a:r>
            <a:r>
              <a:rPr lang="cs-CZ" dirty="0" err="1"/>
              <a:t>circadian</a:t>
            </a:r>
            <a:r>
              <a:rPr lang="cs-CZ" dirty="0"/>
              <a:t> rhythm)</a:t>
            </a:r>
          </a:p>
          <a:p>
            <a:pPr marL="0" indent="0">
              <a:buNone/>
            </a:pPr>
            <a:r>
              <a:rPr lang="cs-CZ" dirty="0"/>
              <a:t>        : </a:t>
            </a:r>
            <a:r>
              <a:rPr lang="cs-CZ" dirty="0" err="1"/>
              <a:t>Seasonal</a:t>
            </a:r>
            <a:r>
              <a:rPr lang="cs-CZ" dirty="0"/>
              <a:t> </a:t>
            </a:r>
            <a:r>
              <a:rPr lang="cs-CZ" dirty="0" err="1"/>
              <a:t>breeding</a:t>
            </a:r>
            <a:r>
              <a:rPr lang="cs-CZ" dirty="0"/>
              <a:t> </a:t>
            </a:r>
            <a:r>
              <a:rPr lang="cs-CZ" dirty="0" err="1"/>
              <a:t>rhythms</a:t>
            </a:r>
            <a:r>
              <a:rPr lang="cs-CZ" dirty="0"/>
              <a:t> – </a:t>
            </a:r>
            <a:r>
              <a:rPr lang="cs-CZ" sz="1400" dirty="0" err="1"/>
              <a:t>sexual</a:t>
            </a:r>
            <a:r>
              <a:rPr lang="cs-CZ" sz="1400" dirty="0"/>
              <a:t> </a:t>
            </a:r>
            <a:r>
              <a:rPr lang="cs-CZ" sz="1400" dirty="0" err="1"/>
              <a:t>life</a:t>
            </a:r>
            <a:r>
              <a:rPr lang="cs-CZ" sz="1400" dirty="0"/>
              <a:t> </a:t>
            </a:r>
            <a:r>
              <a:rPr lang="cs-CZ" sz="1400" dirty="0" err="1"/>
              <a:t>of</a:t>
            </a:r>
            <a:r>
              <a:rPr lang="cs-CZ" sz="1400" dirty="0"/>
              <a:t> </a:t>
            </a:r>
            <a:r>
              <a:rPr lang="cs-CZ" sz="1400" dirty="0" err="1"/>
              <a:t>animals</a:t>
            </a:r>
            <a:r>
              <a:rPr lang="cs-CZ" sz="1400" dirty="0"/>
              <a:t> (</a:t>
            </a:r>
            <a:r>
              <a:rPr lang="cs-CZ" sz="1400" dirty="0" err="1"/>
              <a:t>conception</a:t>
            </a:r>
            <a:r>
              <a:rPr lang="cs-CZ" sz="1400" dirty="0"/>
              <a:t> </a:t>
            </a:r>
            <a:r>
              <a:rPr lang="cs-CZ" sz="1400" dirty="0" err="1"/>
              <a:t>of</a:t>
            </a:r>
            <a:r>
              <a:rPr lang="cs-CZ" sz="1400" dirty="0"/>
              <a:t> </a:t>
            </a:r>
            <a:r>
              <a:rPr lang="cs-CZ" sz="1400" dirty="0" err="1"/>
              <a:t>future</a:t>
            </a:r>
            <a:r>
              <a:rPr lang="cs-CZ" sz="1400" dirty="0"/>
              <a:t> </a:t>
            </a:r>
            <a:r>
              <a:rPr lang="cs-CZ" sz="1400" dirty="0" err="1"/>
              <a:t>pups</a:t>
            </a:r>
            <a:r>
              <a:rPr lang="cs-CZ" sz="1400" dirty="0"/>
              <a:t>)</a:t>
            </a:r>
            <a:r>
              <a:rPr lang="cs-CZ" dirty="0"/>
              <a:t> (</a:t>
            </a:r>
            <a:r>
              <a:rPr lang="cs-CZ" dirty="0" err="1"/>
              <a:t>e.g</a:t>
            </a:r>
            <a:r>
              <a:rPr lang="cs-CZ" dirty="0"/>
              <a:t>. </a:t>
            </a:r>
            <a:r>
              <a:rPr lang="cs-CZ" dirty="0" err="1"/>
              <a:t>deer</a:t>
            </a:r>
            <a:r>
              <a:rPr lang="cs-CZ" dirty="0"/>
              <a:t>, </a:t>
            </a:r>
            <a:r>
              <a:rPr lang="cs-CZ" dirty="0" err="1"/>
              <a:t>reindeer</a:t>
            </a:r>
            <a:r>
              <a:rPr lang="cs-CZ" dirty="0"/>
              <a:t>, </a:t>
            </a:r>
            <a:r>
              <a:rPr lang="cs-CZ" dirty="0" err="1"/>
              <a:t>birds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812212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solidFill>
                  <a:srgbClr val="FF0000"/>
                </a:solidFill>
              </a:rPr>
              <a:t>Effects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of</a:t>
            </a:r>
            <a:r>
              <a:rPr lang="cs-CZ" b="1" dirty="0">
                <a:solidFill>
                  <a:srgbClr val="FF0000"/>
                </a:solidFill>
              </a:rPr>
              <a:t> melatonin – </a:t>
            </a:r>
            <a:r>
              <a:rPr lang="cs-CZ" b="1" dirty="0" err="1">
                <a:solidFill>
                  <a:srgbClr val="FF0000"/>
                </a:solidFill>
              </a:rPr>
              <a:t>pleiotropic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effect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3900" dirty="0"/>
              <a:t>Melatonin has 3 </a:t>
            </a:r>
            <a:r>
              <a:rPr lang="cs-CZ" sz="3900" dirty="0" err="1"/>
              <a:t>main</a:t>
            </a:r>
            <a:r>
              <a:rPr lang="cs-CZ" sz="3900" dirty="0"/>
              <a:t> </a:t>
            </a:r>
            <a:r>
              <a:rPr lang="cs-CZ" sz="3900" dirty="0" err="1"/>
              <a:t>effects</a:t>
            </a:r>
            <a:r>
              <a:rPr lang="cs-CZ" sz="3900" dirty="0"/>
              <a:t>:</a:t>
            </a:r>
          </a:p>
          <a:p>
            <a:pPr marL="0" indent="0">
              <a:buNone/>
            </a:pPr>
            <a:endParaRPr lang="cs-CZ" sz="3900" dirty="0"/>
          </a:p>
          <a:p>
            <a:r>
              <a:rPr lang="cs-CZ" sz="3900" dirty="0" err="1"/>
              <a:t>It</a:t>
            </a:r>
            <a:r>
              <a:rPr lang="cs-CZ" sz="3900" dirty="0"/>
              <a:t> </a:t>
            </a:r>
            <a:r>
              <a:rPr lang="cs-CZ" sz="3900" dirty="0" err="1"/>
              <a:t>resets</a:t>
            </a:r>
            <a:r>
              <a:rPr lang="cs-CZ" sz="3900" dirty="0"/>
              <a:t> </a:t>
            </a:r>
            <a:r>
              <a:rPr lang="cs-CZ" sz="3900" dirty="0" err="1"/>
              <a:t>the</a:t>
            </a:r>
            <a:r>
              <a:rPr lang="cs-CZ" sz="3900" dirty="0"/>
              <a:t> SCN</a:t>
            </a:r>
          </a:p>
          <a:p>
            <a:r>
              <a:rPr lang="cs-CZ" sz="3900" dirty="0" err="1"/>
              <a:t>It</a:t>
            </a:r>
            <a:r>
              <a:rPr lang="cs-CZ" sz="3900" dirty="0"/>
              <a:t> </a:t>
            </a:r>
            <a:r>
              <a:rPr lang="cs-CZ" sz="3900" dirty="0" err="1"/>
              <a:t>induces</a:t>
            </a:r>
            <a:r>
              <a:rPr lang="cs-CZ" sz="3900" dirty="0"/>
              <a:t> </a:t>
            </a:r>
            <a:r>
              <a:rPr lang="cs-CZ" sz="3900" dirty="0" err="1"/>
              <a:t>sleep</a:t>
            </a:r>
            <a:r>
              <a:rPr lang="cs-CZ" sz="3900" dirty="0"/>
              <a:t> (</a:t>
            </a:r>
            <a:r>
              <a:rPr lang="cs-CZ" sz="3900" dirty="0" err="1"/>
              <a:t>hypnotic</a:t>
            </a:r>
            <a:r>
              <a:rPr lang="cs-CZ" sz="3900" dirty="0"/>
              <a:t> </a:t>
            </a:r>
            <a:r>
              <a:rPr lang="cs-CZ" sz="3900" dirty="0" err="1"/>
              <a:t>effect</a:t>
            </a:r>
            <a:r>
              <a:rPr lang="cs-CZ" sz="3900" dirty="0"/>
              <a:t>)</a:t>
            </a:r>
          </a:p>
          <a:p>
            <a:r>
              <a:rPr lang="cs-CZ" sz="3900" dirty="0" err="1"/>
              <a:t>It</a:t>
            </a:r>
            <a:r>
              <a:rPr lang="cs-CZ" sz="3900" dirty="0"/>
              <a:t> </a:t>
            </a:r>
            <a:r>
              <a:rPr lang="cs-CZ" sz="3900" dirty="0" err="1"/>
              <a:t>influences</a:t>
            </a:r>
            <a:r>
              <a:rPr lang="cs-CZ" sz="3900" dirty="0"/>
              <a:t> </a:t>
            </a:r>
            <a:r>
              <a:rPr lang="cs-CZ" sz="3900" dirty="0" err="1"/>
              <a:t>the</a:t>
            </a:r>
            <a:r>
              <a:rPr lang="cs-CZ" sz="3900" dirty="0"/>
              <a:t> </a:t>
            </a:r>
            <a:r>
              <a:rPr lang="cs-CZ" sz="3900" dirty="0" err="1"/>
              <a:t>hypothalamus</a:t>
            </a:r>
            <a:r>
              <a:rPr lang="cs-CZ" sz="3900" dirty="0"/>
              <a:t>, </a:t>
            </a:r>
            <a:r>
              <a:rPr lang="cs-CZ" sz="3900" dirty="0" err="1"/>
              <a:t>especially</a:t>
            </a:r>
            <a:r>
              <a:rPr lang="cs-CZ" sz="3900" dirty="0"/>
              <a:t> </a:t>
            </a:r>
            <a:r>
              <a:rPr lang="cs-CZ" sz="3900" dirty="0" err="1"/>
              <a:t>the</a:t>
            </a:r>
            <a:r>
              <a:rPr lang="cs-CZ" sz="3900" dirty="0"/>
              <a:t> </a:t>
            </a:r>
            <a:r>
              <a:rPr lang="cs-CZ" sz="3900" dirty="0" err="1"/>
              <a:t>reproductive</a:t>
            </a:r>
            <a:r>
              <a:rPr lang="cs-CZ" sz="3900" dirty="0"/>
              <a:t> </a:t>
            </a:r>
            <a:r>
              <a:rPr lang="cs-CZ" sz="3900" dirty="0" err="1"/>
              <a:t>function</a:t>
            </a:r>
            <a:endParaRPr lang="cs-CZ" sz="3900" dirty="0"/>
          </a:p>
          <a:p>
            <a:endParaRPr lang="cs-CZ" dirty="0"/>
          </a:p>
          <a:p>
            <a:pPr marL="0" indent="0">
              <a:buNone/>
            </a:pPr>
            <a:r>
              <a:rPr lang="cs-CZ" dirty="0" err="1"/>
              <a:t>Circadian</a:t>
            </a:r>
            <a:r>
              <a:rPr lang="cs-CZ" dirty="0"/>
              <a:t> </a:t>
            </a:r>
            <a:r>
              <a:rPr lang="cs-CZ" dirty="0" err="1"/>
              <a:t>rhythms</a:t>
            </a:r>
            <a:r>
              <a:rPr lang="cs-CZ" dirty="0"/>
              <a:t> </a:t>
            </a:r>
            <a:r>
              <a:rPr lang="cs-CZ" b="1" dirty="0">
                <a:solidFill>
                  <a:srgbClr val="FF0000"/>
                </a:solidFill>
              </a:rPr>
              <a:t>influence </a:t>
            </a:r>
            <a:r>
              <a:rPr lang="cs-CZ" b="1" dirty="0" err="1">
                <a:solidFill>
                  <a:srgbClr val="FF0000"/>
                </a:solidFill>
              </a:rPr>
              <a:t>almost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every</a:t>
            </a:r>
            <a:r>
              <a:rPr lang="cs-CZ" b="1" dirty="0">
                <a:solidFill>
                  <a:srgbClr val="FF0000"/>
                </a:solidFill>
              </a:rPr>
              <a:t> cell in </a:t>
            </a:r>
            <a:r>
              <a:rPr lang="cs-CZ" b="1" dirty="0" err="1">
                <a:solidFill>
                  <a:srgbClr val="FF0000"/>
                </a:solidFill>
              </a:rPr>
              <a:t>the</a:t>
            </a:r>
            <a:r>
              <a:rPr lang="cs-CZ" b="1" dirty="0">
                <a:solidFill>
                  <a:srgbClr val="FF0000"/>
                </a:solidFill>
              </a:rPr>
              <a:t> body</a:t>
            </a:r>
            <a:r>
              <a:rPr lang="cs-CZ" dirty="0"/>
              <a:t>. </a:t>
            </a:r>
            <a:r>
              <a:rPr lang="cs-CZ" dirty="0" err="1"/>
              <a:t>Hormones</a:t>
            </a:r>
            <a:r>
              <a:rPr lang="cs-CZ" dirty="0"/>
              <a:t> are </a:t>
            </a:r>
            <a:r>
              <a:rPr lang="cs-CZ" dirty="0" err="1"/>
              <a:t>secreted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hypothalamus</a:t>
            </a:r>
            <a:r>
              <a:rPr lang="cs-CZ" dirty="0"/>
              <a:t>, </a:t>
            </a:r>
            <a:r>
              <a:rPr lang="cs-CZ" dirty="0" err="1"/>
              <a:t>pituitary</a:t>
            </a:r>
            <a:r>
              <a:rPr lang="cs-CZ" dirty="0"/>
              <a:t> </a:t>
            </a:r>
            <a:r>
              <a:rPr lang="cs-CZ" dirty="0" err="1"/>
              <a:t>gland</a:t>
            </a:r>
            <a:r>
              <a:rPr lang="cs-CZ" dirty="0"/>
              <a:t> and </a:t>
            </a:r>
            <a:r>
              <a:rPr lang="cs-CZ" dirty="0" err="1"/>
              <a:t>gonads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a </a:t>
            </a:r>
            <a:r>
              <a:rPr lang="cs-CZ" dirty="0" err="1"/>
              <a:t>circadian</a:t>
            </a:r>
            <a:r>
              <a:rPr lang="cs-CZ" dirty="0"/>
              <a:t> rhythm-</a:t>
            </a:r>
            <a:r>
              <a:rPr lang="cs-CZ" dirty="0" err="1"/>
              <a:t>e.g</a:t>
            </a:r>
            <a:r>
              <a:rPr lang="cs-CZ" dirty="0"/>
              <a:t>.: CRH, ACTH-</a:t>
            </a:r>
            <a:r>
              <a:rPr lang="cs-CZ" dirty="0" err="1"/>
              <a:t>peak</a:t>
            </a:r>
            <a:r>
              <a:rPr lang="cs-CZ" dirty="0"/>
              <a:t> early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morning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10340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33125" t="48642" r="41597" b="5803"/>
          <a:stretch/>
        </p:blipFill>
        <p:spPr>
          <a:xfrm>
            <a:off x="1979454" y="0"/>
            <a:ext cx="8445384" cy="6766560"/>
          </a:xfrm>
          <a:prstGeom prst="rect">
            <a:avLst/>
          </a:prstGeom>
          <a:effectLst/>
        </p:spPr>
      </p:pic>
      <p:sp>
        <p:nvSpPr>
          <p:cNvPr id="4" name="Ovál 3"/>
          <p:cNvSpPr/>
          <p:nvPr/>
        </p:nvSpPr>
        <p:spPr>
          <a:xfrm>
            <a:off x="4245429" y="2978332"/>
            <a:ext cx="1711234" cy="1214846"/>
          </a:xfrm>
          <a:prstGeom prst="ellipse">
            <a:avLst/>
          </a:prstGeom>
          <a:noFill/>
          <a:ln w="34925">
            <a:solidFill>
              <a:srgbClr val="FF0000"/>
            </a:solidFill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5995852" y="2913017"/>
            <a:ext cx="1972492" cy="1815738"/>
          </a:xfrm>
          <a:prstGeom prst="ellipse">
            <a:avLst/>
          </a:prstGeom>
          <a:noFill/>
          <a:ln w="34925">
            <a:solidFill>
              <a:srgbClr val="FF0000"/>
            </a:solidFill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6597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33125" t="36544" r="39236" b="26049"/>
          <a:stretch/>
        </p:blipFill>
        <p:spPr>
          <a:xfrm>
            <a:off x="1600200" y="866728"/>
            <a:ext cx="6743700" cy="513402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32917" t="73333" r="40625" b="5926"/>
          <a:stretch/>
        </p:blipFill>
        <p:spPr>
          <a:xfrm>
            <a:off x="7153276" y="4450950"/>
            <a:ext cx="3514725" cy="154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0144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Jet </a:t>
            </a:r>
            <a:r>
              <a:rPr lang="cs-CZ" b="1" dirty="0" err="1">
                <a:solidFill>
                  <a:srgbClr val="FF0000"/>
                </a:solidFill>
              </a:rPr>
              <a:t>lag</a:t>
            </a:r>
            <a:r>
              <a:rPr lang="cs-CZ" b="1" dirty="0">
                <a:solidFill>
                  <a:srgbClr val="FF0000"/>
                </a:solidFill>
              </a:rPr>
              <a:t> syndrome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825625"/>
            <a:ext cx="1070301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pineal</a:t>
            </a:r>
            <a:r>
              <a:rPr lang="cs-CZ" dirty="0"/>
              <a:t> </a:t>
            </a:r>
            <a:r>
              <a:rPr lang="cs-CZ" dirty="0" err="1"/>
              <a:t>gland</a:t>
            </a:r>
            <a:r>
              <a:rPr lang="cs-CZ" dirty="0"/>
              <a:t> has </a:t>
            </a:r>
            <a:r>
              <a:rPr lang="cs-CZ" dirty="0" err="1"/>
              <a:t>evolved</a:t>
            </a:r>
            <a:r>
              <a:rPr lang="cs-CZ" dirty="0"/>
              <a:t> to </a:t>
            </a:r>
            <a:r>
              <a:rPr lang="cs-CZ" dirty="0" err="1"/>
              <a:t>allow</a:t>
            </a:r>
            <a:r>
              <a:rPr lang="cs-CZ" dirty="0"/>
              <a:t> </a:t>
            </a:r>
            <a:r>
              <a:rPr lang="cs-CZ" dirty="0" err="1"/>
              <a:t>adaptation</a:t>
            </a:r>
            <a:r>
              <a:rPr lang="cs-CZ" dirty="0"/>
              <a:t> to </a:t>
            </a:r>
            <a:r>
              <a:rPr lang="cs-CZ" dirty="0" err="1"/>
              <a:t>changing</a:t>
            </a:r>
            <a:r>
              <a:rPr lang="cs-CZ" dirty="0"/>
              <a:t> </a:t>
            </a:r>
            <a:r>
              <a:rPr lang="cs-CZ" dirty="0" err="1"/>
              <a:t>day</a:t>
            </a:r>
            <a:r>
              <a:rPr lang="cs-CZ" dirty="0"/>
              <a:t> </a:t>
            </a:r>
            <a:r>
              <a:rPr lang="cs-CZ" dirty="0" err="1"/>
              <a:t>length</a:t>
            </a:r>
            <a:r>
              <a:rPr lang="cs-CZ" dirty="0"/>
              <a:t>:</a:t>
            </a:r>
          </a:p>
          <a:p>
            <a:r>
              <a:rPr lang="cs-CZ" dirty="0" err="1"/>
              <a:t>When</a:t>
            </a:r>
            <a:r>
              <a:rPr lang="cs-CZ" dirty="0"/>
              <a:t> </a:t>
            </a:r>
            <a:r>
              <a:rPr lang="cs-CZ" dirty="0" err="1"/>
              <a:t>people</a:t>
            </a:r>
            <a:r>
              <a:rPr lang="cs-CZ" dirty="0"/>
              <a:t> </a:t>
            </a:r>
            <a:r>
              <a:rPr lang="cs-CZ" dirty="0" err="1"/>
              <a:t>leaves</a:t>
            </a:r>
            <a:r>
              <a:rPr lang="cs-CZ" dirty="0"/>
              <a:t> his/her </a:t>
            </a:r>
            <a:r>
              <a:rPr lang="cs-CZ" dirty="0" err="1"/>
              <a:t>home</a:t>
            </a:r>
            <a:r>
              <a:rPr lang="cs-CZ" dirty="0"/>
              <a:t> country </a:t>
            </a:r>
            <a:r>
              <a:rPr lang="cs-CZ" dirty="0" err="1"/>
              <a:t>the</a:t>
            </a:r>
            <a:r>
              <a:rPr lang="cs-CZ" dirty="0"/>
              <a:t> SCN and </a:t>
            </a:r>
            <a:r>
              <a:rPr lang="cs-CZ" dirty="0" err="1"/>
              <a:t>pineal</a:t>
            </a:r>
            <a:r>
              <a:rPr lang="cs-CZ" dirty="0"/>
              <a:t> </a:t>
            </a:r>
            <a:r>
              <a:rPr lang="cs-CZ" dirty="0" err="1"/>
              <a:t>gland</a:t>
            </a:r>
            <a:r>
              <a:rPr lang="cs-CZ" dirty="0"/>
              <a:t> are </a:t>
            </a:r>
            <a:r>
              <a:rPr lang="cs-CZ" dirty="0" err="1"/>
              <a:t>synchronized</a:t>
            </a:r>
            <a:r>
              <a:rPr lang="cs-CZ" dirty="0"/>
              <a:t>: </a:t>
            </a:r>
            <a:r>
              <a:rPr lang="cs-CZ" dirty="0" err="1"/>
              <a:t>at</a:t>
            </a:r>
            <a:r>
              <a:rPr lang="cs-CZ" dirty="0"/>
              <a:t> night, </a:t>
            </a:r>
            <a:r>
              <a:rPr lang="cs-CZ" dirty="0" err="1"/>
              <a:t>darkness</a:t>
            </a:r>
            <a:r>
              <a:rPr lang="cs-CZ" dirty="0"/>
              <a:t> and SCN </a:t>
            </a:r>
            <a:r>
              <a:rPr lang="cs-CZ" dirty="0" err="1"/>
              <a:t>activation</a:t>
            </a:r>
            <a:r>
              <a:rPr lang="cs-CZ" dirty="0"/>
              <a:t> </a:t>
            </a:r>
            <a:r>
              <a:rPr lang="cs-CZ" dirty="0" err="1"/>
              <a:t>stimulate</a:t>
            </a:r>
            <a:r>
              <a:rPr lang="cs-CZ" dirty="0"/>
              <a:t> melatonin </a:t>
            </a:r>
            <a:r>
              <a:rPr lang="cs-CZ" dirty="0" err="1"/>
              <a:t>production</a:t>
            </a:r>
            <a:r>
              <a:rPr lang="cs-CZ" dirty="0"/>
              <a:t>, </a:t>
            </a:r>
            <a:r>
              <a:rPr lang="cs-CZ" dirty="0" err="1"/>
              <a:t>inducing</a:t>
            </a:r>
            <a:r>
              <a:rPr lang="cs-CZ" dirty="0"/>
              <a:t> </a:t>
            </a:r>
            <a:r>
              <a:rPr lang="cs-CZ" dirty="0" err="1"/>
              <a:t>sleep</a:t>
            </a:r>
            <a:endParaRPr lang="cs-CZ" dirty="0"/>
          </a:p>
          <a:p>
            <a:r>
              <a:rPr lang="cs-CZ" dirty="0" err="1"/>
              <a:t>If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person </a:t>
            </a:r>
            <a:r>
              <a:rPr lang="cs-CZ" dirty="0" err="1"/>
              <a:t>flies</a:t>
            </a:r>
            <a:r>
              <a:rPr lang="cs-CZ" dirty="0"/>
              <a:t> </a:t>
            </a:r>
            <a:r>
              <a:rPr lang="cs-CZ" dirty="0" err="1"/>
              <a:t>across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cs-CZ" dirty="0"/>
              <a:t> </a:t>
            </a:r>
            <a:r>
              <a:rPr lang="cs-CZ" dirty="0" err="1"/>
              <a:t>zones</a:t>
            </a:r>
            <a:r>
              <a:rPr lang="cs-CZ" dirty="0"/>
              <a:t>, </a:t>
            </a:r>
            <a:r>
              <a:rPr lang="cs-CZ" dirty="0" err="1"/>
              <a:t>the</a:t>
            </a:r>
            <a:r>
              <a:rPr lang="cs-CZ" dirty="0"/>
              <a:t> SCN </a:t>
            </a:r>
            <a:r>
              <a:rPr lang="cs-CZ" dirty="0" err="1"/>
              <a:t>continues</a:t>
            </a:r>
            <a:r>
              <a:rPr lang="cs-CZ" dirty="0"/>
              <a:t> to </a:t>
            </a:r>
            <a:r>
              <a:rPr lang="cs-CZ" dirty="0" err="1"/>
              <a:t>oscillate</a:t>
            </a:r>
            <a:r>
              <a:rPr lang="cs-CZ" dirty="0"/>
              <a:t> in </a:t>
            </a:r>
            <a:r>
              <a:rPr lang="cs-CZ" dirty="0" err="1"/>
              <a:t>accordance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previous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cs-CZ" dirty="0"/>
              <a:t> </a:t>
            </a:r>
            <a:r>
              <a:rPr lang="cs-CZ" dirty="0" err="1"/>
              <a:t>zone</a:t>
            </a:r>
            <a:r>
              <a:rPr lang="cs-CZ" dirty="0"/>
              <a:t>,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means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timing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melatonin </a:t>
            </a:r>
            <a:r>
              <a:rPr lang="cs-CZ" dirty="0" err="1"/>
              <a:t>production</a:t>
            </a:r>
            <a:r>
              <a:rPr lang="cs-CZ" dirty="0"/>
              <a:t> (and, </a:t>
            </a:r>
            <a:r>
              <a:rPr lang="cs-CZ" dirty="0" err="1"/>
              <a:t>therefore</a:t>
            </a:r>
            <a:r>
              <a:rPr lang="cs-CZ" dirty="0"/>
              <a:t>, </a:t>
            </a:r>
            <a:r>
              <a:rPr lang="cs-CZ" dirty="0" err="1"/>
              <a:t>tiredness</a:t>
            </a:r>
            <a:r>
              <a:rPr lang="cs-CZ" dirty="0"/>
              <a:t>) </a:t>
            </a:r>
            <a:r>
              <a:rPr lang="cs-CZ" dirty="0" err="1"/>
              <a:t>does</a:t>
            </a:r>
            <a:r>
              <a:rPr lang="cs-CZ" dirty="0"/>
              <a:t> not </a:t>
            </a:r>
            <a:r>
              <a:rPr lang="cs-CZ" dirty="0" err="1"/>
              <a:t>change</a:t>
            </a:r>
            <a:r>
              <a:rPr lang="cs-CZ" dirty="0"/>
              <a:t> </a:t>
            </a:r>
          </a:p>
          <a:p>
            <a:r>
              <a:rPr lang="cs-CZ" dirty="0"/>
              <a:t>At a </a:t>
            </a:r>
            <a:r>
              <a:rPr lang="cs-CZ" dirty="0" err="1"/>
              <a:t>rate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adjustment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a </a:t>
            </a:r>
            <a:r>
              <a:rPr lang="cs-CZ" dirty="0" err="1"/>
              <a:t>couple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hours</a:t>
            </a:r>
            <a:r>
              <a:rPr lang="cs-CZ" dirty="0"/>
              <a:t> a </a:t>
            </a:r>
            <a:r>
              <a:rPr lang="cs-CZ" dirty="0" err="1"/>
              <a:t>day</a:t>
            </a:r>
            <a:r>
              <a:rPr lang="cs-CZ" dirty="0"/>
              <a:t>, </a:t>
            </a:r>
            <a:r>
              <a:rPr lang="cs-CZ" dirty="0" err="1"/>
              <a:t>the</a:t>
            </a:r>
            <a:r>
              <a:rPr lang="cs-CZ" dirty="0"/>
              <a:t> SCN </a:t>
            </a:r>
            <a:r>
              <a:rPr lang="cs-CZ" dirty="0" err="1"/>
              <a:t>adapts</a:t>
            </a:r>
            <a:r>
              <a:rPr lang="cs-CZ" dirty="0"/>
              <a:t> to a </a:t>
            </a:r>
            <a:r>
              <a:rPr lang="cs-CZ" dirty="0" err="1"/>
              <a:t>new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cs-CZ" dirty="0"/>
              <a:t> </a:t>
            </a:r>
            <a:r>
              <a:rPr lang="cs-CZ" dirty="0" err="1"/>
              <a:t>zone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68093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Jat leg syndrome - </a:t>
            </a:r>
            <a:r>
              <a:rPr lang="cs-CZ" dirty="0" err="1"/>
              <a:t>treatment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Taking</a:t>
            </a:r>
            <a:r>
              <a:rPr lang="cs-CZ" dirty="0"/>
              <a:t> oral melatonin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shorten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period </a:t>
            </a:r>
            <a:r>
              <a:rPr lang="cs-CZ" dirty="0" err="1"/>
              <a:t>of</a:t>
            </a:r>
            <a:r>
              <a:rPr lang="cs-CZ" dirty="0"/>
              <a:t> jet </a:t>
            </a:r>
            <a:r>
              <a:rPr lang="cs-CZ" dirty="0" err="1"/>
              <a:t>lag</a:t>
            </a:r>
            <a:endParaRPr lang="cs-CZ" dirty="0"/>
          </a:p>
          <a:p>
            <a:r>
              <a:rPr lang="cs-CZ" dirty="0"/>
              <a:t>Melatonin </a:t>
            </a:r>
            <a:r>
              <a:rPr lang="cs-CZ" dirty="0" err="1"/>
              <a:t>should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taken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times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darkness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new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cs-CZ" dirty="0"/>
              <a:t> </a:t>
            </a:r>
            <a:r>
              <a:rPr lang="cs-CZ" dirty="0" err="1"/>
              <a:t>zone</a:t>
            </a:r>
            <a:r>
              <a:rPr lang="cs-CZ" dirty="0"/>
              <a:t> </a:t>
            </a:r>
            <a:r>
              <a:rPr lang="cs-CZ" dirty="0" err="1"/>
              <a:t>whilst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plane and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several</a:t>
            </a:r>
            <a:r>
              <a:rPr lang="cs-CZ" dirty="0"/>
              <a:t> </a:t>
            </a:r>
            <a:r>
              <a:rPr lang="cs-CZ" dirty="0" err="1"/>
              <a:t>days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destination</a:t>
            </a:r>
            <a:endParaRPr lang="cs-CZ" dirty="0"/>
          </a:p>
          <a:p>
            <a:r>
              <a:rPr lang="cs-CZ" dirty="0" err="1"/>
              <a:t>For</a:t>
            </a:r>
            <a:r>
              <a:rPr lang="cs-CZ" dirty="0"/>
              <a:t> shift </a:t>
            </a:r>
            <a:r>
              <a:rPr lang="cs-CZ" dirty="0" err="1"/>
              <a:t>work</a:t>
            </a:r>
            <a:r>
              <a:rPr lang="cs-CZ" dirty="0"/>
              <a:t>, </a:t>
            </a:r>
            <a:r>
              <a:rPr lang="cs-CZ" dirty="0" err="1"/>
              <a:t>the</a:t>
            </a:r>
            <a:r>
              <a:rPr lang="cs-CZ" dirty="0"/>
              <a:t> melatonin </a:t>
            </a:r>
            <a:r>
              <a:rPr lang="cs-CZ" dirty="0" err="1"/>
              <a:t>should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taken</a:t>
            </a:r>
            <a:r>
              <a:rPr lang="cs-CZ" dirty="0"/>
              <a:t> </a:t>
            </a:r>
            <a:r>
              <a:rPr lang="cs-CZ" dirty="0" err="1"/>
              <a:t>during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period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desired</a:t>
            </a:r>
            <a:r>
              <a:rPr lang="cs-CZ" dirty="0"/>
              <a:t> </a:t>
            </a:r>
            <a:r>
              <a:rPr lang="cs-CZ" dirty="0" err="1"/>
              <a:t>sleep</a:t>
            </a:r>
            <a:endParaRPr lang="cs-CZ" dirty="0"/>
          </a:p>
          <a:p>
            <a:r>
              <a:rPr lang="cs-CZ" dirty="0" err="1"/>
              <a:t>The</a:t>
            </a:r>
            <a:r>
              <a:rPr lang="cs-CZ" dirty="0"/>
              <a:t> SCN </a:t>
            </a:r>
            <a:r>
              <a:rPr lang="cs-CZ" dirty="0" err="1"/>
              <a:t>is</a:t>
            </a:r>
            <a:r>
              <a:rPr lang="cs-CZ" dirty="0"/>
              <a:t> reset more </a:t>
            </a:r>
            <a:r>
              <a:rPr lang="cs-CZ" dirty="0" err="1"/>
              <a:t>quickly</a:t>
            </a:r>
            <a:r>
              <a:rPr lang="cs-CZ" dirty="0"/>
              <a:t> and </a:t>
            </a:r>
            <a:r>
              <a:rPr lang="cs-CZ" dirty="0" err="1"/>
              <a:t>the</a:t>
            </a:r>
            <a:r>
              <a:rPr lang="cs-CZ" dirty="0"/>
              <a:t> body </a:t>
            </a:r>
            <a:r>
              <a:rPr lang="cs-CZ" dirty="0" err="1"/>
              <a:t>becomes</a:t>
            </a:r>
            <a:r>
              <a:rPr lang="cs-CZ" dirty="0"/>
              <a:t> </a:t>
            </a:r>
            <a:r>
              <a:rPr lang="cs-CZ" dirty="0" err="1"/>
              <a:t>resynchronized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69415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solidFill>
                  <a:srgbClr val="FF0000"/>
                </a:solidFill>
              </a:rPr>
              <a:t>Seasonal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affective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disorder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Effect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melatonin </a:t>
            </a:r>
            <a:r>
              <a:rPr lang="cs-CZ" dirty="0" err="1"/>
              <a:t>also</a:t>
            </a:r>
            <a:r>
              <a:rPr lang="cs-CZ" dirty="0"/>
              <a:t> on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anual</a:t>
            </a:r>
            <a:r>
              <a:rPr lang="cs-CZ" dirty="0"/>
              <a:t> rhythm</a:t>
            </a:r>
          </a:p>
          <a:p>
            <a:pPr marL="0" indent="0">
              <a:buNone/>
            </a:pPr>
            <a:r>
              <a:rPr lang="cs-CZ" dirty="0"/>
              <a:t> - </a:t>
            </a:r>
            <a:r>
              <a:rPr lang="cs-CZ" dirty="0" err="1"/>
              <a:t>season</a:t>
            </a:r>
            <a:r>
              <a:rPr lang="cs-CZ" dirty="0"/>
              <a:t> rhythm  - in </a:t>
            </a:r>
            <a:r>
              <a:rPr lang="cs-CZ" dirty="0" err="1"/>
              <a:t>winter</a:t>
            </a:r>
            <a:r>
              <a:rPr lang="cs-CZ" dirty="0"/>
              <a:t> – a </a:t>
            </a:r>
            <a:r>
              <a:rPr lang="cs-CZ" dirty="0" err="1"/>
              <a:t>little</a:t>
            </a:r>
            <a:r>
              <a:rPr lang="cs-CZ" dirty="0"/>
              <a:t> </a:t>
            </a:r>
            <a:r>
              <a:rPr lang="cs-CZ" dirty="0" err="1"/>
              <a:t>light</a:t>
            </a:r>
            <a:r>
              <a:rPr lang="cs-CZ" dirty="0"/>
              <a:t>, </a:t>
            </a:r>
            <a:r>
              <a:rPr lang="cs-CZ" dirty="0" err="1"/>
              <a:t>elevated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concentration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melatonin – </a:t>
            </a:r>
            <a:r>
              <a:rPr lang="cs-CZ" dirty="0" err="1"/>
              <a:t>internal</a:t>
            </a:r>
            <a:r>
              <a:rPr lang="cs-CZ" dirty="0"/>
              <a:t> </a:t>
            </a:r>
            <a:r>
              <a:rPr lang="cs-CZ" dirty="0" err="1"/>
              <a:t>dyssynchronization</a:t>
            </a:r>
            <a:r>
              <a:rPr lang="cs-CZ"/>
              <a:t>    ……..   incresed</a:t>
            </a:r>
            <a:r>
              <a:rPr lang="cs-CZ" dirty="0"/>
              <a:t> incidence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depression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23559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solidFill>
                  <a:srgbClr val="FF0000"/>
                </a:solidFill>
              </a:rPr>
              <a:t>Sleep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disorder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>
                <a:solidFill>
                  <a:srgbClr val="7030A0"/>
                </a:solidFill>
              </a:rPr>
              <a:t>Sleep</a:t>
            </a:r>
            <a:r>
              <a:rPr lang="cs-CZ" b="1" dirty="0">
                <a:solidFill>
                  <a:srgbClr val="7030A0"/>
                </a:solidFill>
              </a:rPr>
              <a:t> </a:t>
            </a:r>
            <a:r>
              <a:rPr lang="cs-CZ" b="1" dirty="0" err="1">
                <a:solidFill>
                  <a:srgbClr val="7030A0"/>
                </a:solidFill>
              </a:rPr>
              <a:t>delay</a:t>
            </a:r>
            <a:r>
              <a:rPr lang="cs-CZ" b="1" dirty="0">
                <a:solidFill>
                  <a:srgbClr val="7030A0"/>
                </a:solidFill>
              </a:rPr>
              <a:t> </a:t>
            </a:r>
            <a:r>
              <a:rPr lang="cs-CZ" dirty="0"/>
              <a:t>(</a:t>
            </a:r>
            <a:r>
              <a:rPr lang="cs-CZ" dirty="0" err="1"/>
              <a:t>problem</a:t>
            </a:r>
            <a:r>
              <a:rPr lang="cs-CZ" dirty="0"/>
              <a:t> to </a:t>
            </a:r>
            <a:r>
              <a:rPr lang="cs-CZ" dirty="0" err="1"/>
              <a:t>sleep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night - </a:t>
            </a:r>
            <a:r>
              <a:rPr lang="en-US" dirty="0"/>
              <a:t>delayed sleep) –</a:t>
            </a:r>
            <a:r>
              <a:rPr lang="en-US" dirty="0" err="1"/>
              <a:t>probl</a:t>
            </a:r>
            <a:r>
              <a:rPr lang="cs-CZ" dirty="0"/>
              <a:t>e</a:t>
            </a:r>
            <a:r>
              <a:rPr lang="en-US" dirty="0"/>
              <a:t>m</a:t>
            </a:r>
            <a:r>
              <a:rPr lang="cs-CZ" dirty="0"/>
              <a:t>:</a:t>
            </a:r>
            <a:r>
              <a:rPr lang="en-US" dirty="0"/>
              <a:t> sleep at night, wake up in the morning is wrong. Treatment: administered melatonin when he wants</a:t>
            </a:r>
            <a:r>
              <a:rPr lang="cs-CZ" dirty="0"/>
              <a:t> to </a:t>
            </a:r>
            <a:r>
              <a:rPr lang="cs-CZ" dirty="0" err="1"/>
              <a:t>sleep</a:t>
            </a:r>
            <a:r>
              <a:rPr lang="en-US" dirty="0"/>
              <a:t> </a:t>
            </a:r>
            <a:endParaRPr lang="cs-CZ" dirty="0"/>
          </a:p>
          <a:p>
            <a:endParaRPr lang="cs-CZ" dirty="0"/>
          </a:p>
          <a:p>
            <a:r>
              <a:rPr lang="cs-CZ" b="1" dirty="0" err="1">
                <a:solidFill>
                  <a:srgbClr val="7030A0"/>
                </a:solidFill>
              </a:rPr>
              <a:t>Phase</a:t>
            </a:r>
            <a:r>
              <a:rPr lang="cs-CZ" b="1" dirty="0">
                <a:solidFill>
                  <a:srgbClr val="7030A0"/>
                </a:solidFill>
              </a:rPr>
              <a:t> </a:t>
            </a:r>
            <a:r>
              <a:rPr lang="cs-CZ" b="1" dirty="0" err="1">
                <a:solidFill>
                  <a:srgbClr val="7030A0"/>
                </a:solidFill>
              </a:rPr>
              <a:t>advance</a:t>
            </a:r>
            <a:r>
              <a:rPr lang="cs-CZ" b="1" dirty="0">
                <a:solidFill>
                  <a:srgbClr val="7030A0"/>
                </a:solidFill>
              </a:rPr>
              <a:t> </a:t>
            </a:r>
            <a:r>
              <a:rPr lang="cs-CZ" dirty="0"/>
              <a:t>– go to </a:t>
            </a:r>
            <a:r>
              <a:rPr lang="cs-CZ" dirty="0" err="1"/>
              <a:t>sleep</a:t>
            </a:r>
            <a:r>
              <a:rPr lang="cs-CZ" dirty="0"/>
              <a:t> </a:t>
            </a:r>
            <a:r>
              <a:rPr lang="en-US" dirty="0"/>
              <a:t>without any problems, but the waking up too early in the morning . Treatment: bright light exposure at a time when he wants to sleep, but it should still be awake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565749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3900" y="520700"/>
            <a:ext cx="10515600" cy="6032500"/>
          </a:xfrm>
        </p:spPr>
        <p:txBody>
          <a:bodyPr>
            <a:normAutofit/>
          </a:bodyPr>
          <a:lstStyle/>
          <a:p>
            <a:r>
              <a:rPr lang="cs-CZ" dirty="0"/>
              <a:t>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abscence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light</a:t>
            </a:r>
            <a:r>
              <a:rPr lang="cs-CZ" dirty="0"/>
              <a:t> </a:t>
            </a:r>
            <a:r>
              <a:rPr lang="cs-CZ" dirty="0" err="1"/>
              <a:t>signals</a:t>
            </a:r>
            <a:r>
              <a:rPr lang="cs-CZ" dirty="0"/>
              <a:t>, </a:t>
            </a:r>
            <a:r>
              <a:rPr lang="cs-CZ" dirty="0" err="1"/>
              <a:t>circadian</a:t>
            </a:r>
            <a:r>
              <a:rPr lang="cs-CZ" dirty="0"/>
              <a:t> </a:t>
            </a:r>
            <a:r>
              <a:rPr lang="cs-CZ" dirty="0" err="1"/>
              <a:t>rhythms</a:t>
            </a:r>
            <a:r>
              <a:rPr lang="cs-CZ" dirty="0"/>
              <a:t> </a:t>
            </a:r>
            <a:r>
              <a:rPr lang="cs-CZ" dirty="0" err="1"/>
              <a:t>still</a:t>
            </a:r>
            <a:r>
              <a:rPr lang="cs-CZ" dirty="0"/>
              <a:t> </a:t>
            </a:r>
            <a:r>
              <a:rPr lang="cs-CZ" dirty="0" err="1"/>
              <a:t>exist</a:t>
            </a:r>
            <a:r>
              <a:rPr lang="cs-CZ" dirty="0"/>
              <a:t> but are not </a:t>
            </a:r>
            <a:r>
              <a:rPr lang="cs-CZ" dirty="0" err="1"/>
              <a:t>synchronized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day</a:t>
            </a:r>
            <a:r>
              <a:rPr lang="cs-CZ" dirty="0"/>
              <a:t>-night </a:t>
            </a:r>
            <a:r>
              <a:rPr lang="cs-CZ" dirty="0" err="1"/>
              <a:t>cycle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suprachiasmatic</a:t>
            </a:r>
            <a:r>
              <a:rPr lang="cs-CZ" dirty="0"/>
              <a:t> </a:t>
            </a:r>
            <a:r>
              <a:rPr lang="cs-CZ" dirty="0" err="1"/>
              <a:t>nucleus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hypothalamus</a:t>
            </a:r>
            <a:r>
              <a:rPr lang="cs-CZ" dirty="0"/>
              <a:t> </a:t>
            </a:r>
            <a:r>
              <a:rPr lang="cs-CZ" dirty="0" err="1"/>
              <a:t>serves</a:t>
            </a:r>
            <a:r>
              <a:rPr lang="cs-CZ" dirty="0"/>
              <a:t> as </a:t>
            </a:r>
            <a:r>
              <a:rPr lang="cs-CZ" dirty="0" err="1"/>
              <a:t>an</a:t>
            </a:r>
            <a:r>
              <a:rPr lang="cs-CZ" dirty="0"/>
              <a:t> „</a:t>
            </a:r>
            <a:r>
              <a:rPr lang="cs-CZ" dirty="0" err="1"/>
              <a:t>intrinsic</a:t>
            </a:r>
            <a:r>
              <a:rPr lang="cs-CZ" dirty="0"/>
              <a:t> </a:t>
            </a:r>
            <a:r>
              <a:rPr lang="cs-CZ" dirty="0" err="1"/>
              <a:t>clock</a:t>
            </a:r>
            <a:r>
              <a:rPr lang="cs-CZ" dirty="0"/>
              <a:t>“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interacts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external</a:t>
            </a:r>
            <a:r>
              <a:rPr lang="cs-CZ" dirty="0"/>
              <a:t> rhythm stimulus, in </a:t>
            </a:r>
            <a:r>
              <a:rPr lang="cs-CZ" dirty="0" err="1"/>
              <a:t>this</a:t>
            </a:r>
            <a:r>
              <a:rPr lang="cs-CZ" dirty="0"/>
              <a:t> case </a:t>
            </a:r>
            <a:r>
              <a:rPr lang="cs-CZ" dirty="0" err="1"/>
              <a:t>light</a:t>
            </a:r>
            <a:r>
              <a:rPr lang="cs-CZ" dirty="0"/>
              <a:t>, to </a:t>
            </a:r>
            <a:r>
              <a:rPr lang="cs-CZ" dirty="0" err="1"/>
              <a:t>coordinate</a:t>
            </a:r>
            <a:r>
              <a:rPr lang="cs-CZ" dirty="0"/>
              <a:t> melatonin </a:t>
            </a:r>
            <a:r>
              <a:rPr lang="cs-CZ" dirty="0" err="1"/>
              <a:t>release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external</a:t>
            </a:r>
            <a:r>
              <a:rPr lang="cs-CZ" dirty="0"/>
              <a:t> </a:t>
            </a:r>
            <a:r>
              <a:rPr lang="cs-CZ" dirty="0" err="1"/>
              <a:t>day</a:t>
            </a:r>
            <a:r>
              <a:rPr lang="cs-CZ" dirty="0"/>
              <a:t>-night </a:t>
            </a:r>
            <a:r>
              <a:rPr lang="cs-CZ" dirty="0" err="1"/>
              <a:t>cycle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system</a:t>
            </a:r>
            <a:r>
              <a:rPr lang="cs-CZ" dirty="0"/>
              <a:t> </a:t>
            </a:r>
            <a:r>
              <a:rPr lang="cs-CZ" dirty="0" err="1"/>
              <a:t>allows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conversion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inhibitory </a:t>
            </a:r>
            <a:r>
              <a:rPr lang="cs-CZ" dirty="0" err="1"/>
              <a:t>light</a:t>
            </a:r>
            <a:r>
              <a:rPr lang="cs-CZ" dirty="0"/>
              <a:t> </a:t>
            </a:r>
            <a:r>
              <a:rPr lang="cs-CZ" dirty="0" err="1"/>
              <a:t>stimuli</a:t>
            </a:r>
            <a:r>
              <a:rPr lang="cs-CZ" dirty="0"/>
              <a:t> </a:t>
            </a:r>
            <a:r>
              <a:rPr lang="cs-CZ" dirty="0" err="1"/>
              <a:t>into</a:t>
            </a:r>
            <a:r>
              <a:rPr lang="cs-CZ" dirty="0"/>
              <a:t> a </a:t>
            </a:r>
            <a:r>
              <a:rPr lang="cs-CZ" dirty="0" err="1"/>
              <a:t>hormonal</a:t>
            </a:r>
            <a:r>
              <a:rPr lang="cs-CZ" dirty="0"/>
              <a:t> stimulus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regulate</a:t>
            </a:r>
            <a:r>
              <a:rPr lang="cs-CZ" dirty="0"/>
              <a:t>:</a:t>
            </a:r>
          </a:p>
          <a:p>
            <a:pPr marL="0" indent="0">
              <a:buNone/>
            </a:pPr>
            <a:r>
              <a:rPr lang="cs-CZ" dirty="0"/>
              <a:t>        : </a:t>
            </a:r>
            <a:r>
              <a:rPr lang="cs-CZ" dirty="0" err="1"/>
              <a:t>Day</a:t>
            </a:r>
            <a:r>
              <a:rPr lang="cs-CZ" dirty="0"/>
              <a:t>-night (</a:t>
            </a:r>
            <a:r>
              <a:rPr lang="cs-CZ" dirty="0" err="1"/>
              <a:t>circadian</a:t>
            </a:r>
            <a:r>
              <a:rPr lang="cs-CZ" dirty="0"/>
              <a:t> rhythm)</a:t>
            </a:r>
          </a:p>
          <a:p>
            <a:pPr marL="0" indent="0">
              <a:buNone/>
            </a:pPr>
            <a:r>
              <a:rPr lang="cs-CZ" dirty="0"/>
              <a:t>        : </a:t>
            </a:r>
            <a:r>
              <a:rPr lang="cs-CZ" dirty="0" err="1"/>
              <a:t>Seasonal</a:t>
            </a:r>
            <a:r>
              <a:rPr lang="cs-CZ" dirty="0"/>
              <a:t> </a:t>
            </a:r>
            <a:r>
              <a:rPr lang="cs-CZ" dirty="0" err="1"/>
              <a:t>breeding</a:t>
            </a:r>
            <a:r>
              <a:rPr lang="cs-CZ" dirty="0"/>
              <a:t> </a:t>
            </a:r>
            <a:r>
              <a:rPr lang="cs-CZ" dirty="0" err="1"/>
              <a:t>rhythms</a:t>
            </a:r>
            <a:r>
              <a:rPr lang="cs-CZ" dirty="0"/>
              <a:t> (</a:t>
            </a:r>
            <a:r>
              <a:rPr lang="cs-CZ" dirty="0" err="1"/>
              <a:t>e.g</a:t>
            </a:r>
            <a:r>
              <a:rPr lang="cs-CZ" dirty="0"/>
              <a:t>. </a:t>
            </a:r>
            <a:r>
              <a:rPr lang="cs-CZ" dirty="0" err="1"/>
              <a:t>deer</a:t>
            </a:r>
            <a:r>
              <a:rPr lang="cs-CZ" dirty="0"/>
              <a:t>, </a:t>
            </a:r>
            <a:r>
              <a:rPr lang="cs-CZ" dirty="0" err="1"/>
              <a:t>birds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25709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05459" y="986176"/>
            <a:ext cx="10515600" cy="536215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 err="1">
                <a:solidFill>
                  <a:srgbClr val="FF0000"/>
                </a:solidFill>
              </a:rPr>
              <a:t>Children</a:t>
            </a:r>
            <a:r>
              <a:rPr lang="cs-CZ" b="1" dirty="0">
                <a:solidFill>
                  <a:srgbClr val="FF0000"/>
                </a:solidFill>
              </a:rPr>
              <a:t> puzzle (</a:t>
            </a:r>
            <a:r>
              <a:rPr lang="cs-CZ" b="1" dirty="0" err="1">
                <a:solidFill>
                  <a:srgbClr val="FF0000"/>
                </a:solidFill>
              </a:rPr>
              <a:t>riddle</a:t>
            </a:r>
            <a:r>
              <a:rPr lang="cs-CZ" b="1" dirty="0">
                <a:solidFill>
                  <a:srgbClr val="FF0000"/>
                </a:solidFill>
              </a:rPr>
              <a:t>):</a:t>
            </a: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r>
              <a:rPr lang="cs-CZ" dirty="0"/>
              <a:t>I</a:t>
            </a:r>
            <a:r>
              <a:rPr lang="en-US" dirty="0"/>
              <a:t>t's still all around us</a:t>
            </a:r>
            <a:r>
              <a:rPr lang="cs-CZ" dirty="0"/>
              <a:t>; </a:t>
            </a:r>
            <a:r>
              <a:rPr lang="en-US" dirty="0"/>
              <a:t>not to see or hear</a:t>
            </a:r>
            <a:r>
              <a:rPr lang="cs-CZ" dirty="0"/>
              <a:t>.</a:t>
            </a:r>
          </a:p>
          <a:p>
            <a:r>
              <a:rPr lang="en-US" dirty="0"/>
              <a:t>You can not touch it</a:t>
            </a:r>
            <a:r>
              <a:rPr lang="cs-CZ" dirty="0"/>
              <a:t>, </a:t>
            </a:r>
            <a:r>
              <a:rPr lang="cs-CZ" dirty="0" err="1"/>
              <a:t>even</a:t>
            </a:r>
            <a:r>
              <a:rPr lang="cs-CZ" dirty="0"/>
              <a:t> to </a:t>
            </a:r>
            <a:r>
              <a:rPr lang="cs-CZ" dirty="0" err="1"/>
              <a:t>smell</a:t>
            </a:r>
            <a:r>
              <a:rPr lang="cs-CZ" dirty="0"/>
              <a:t>. </a:t>
            </a:r>
          </a:p>
          <a:p>
            <a:r>
              <a:rPr lang="en-US" dirty="0"/>
              <a:t>Life can not do without it</a:t>
            </a:r>
            <a:r>
              <a:rPr lang="cs-CZ" dirty="0"/>
              <a:t>.</a:t>
            </a:r>
          </a:p>
          <a:p>
            <a:r>
              <a:rPr lang="en-US" dirty="0"/>
              <a:t>It forms part of each story</a:t>
            </a:r>
            <a:r>
              <a:rPr lang="cs-CZ" dirty="0"/>
              <a:t>.</a:t>
            </a:r>
          </a:p>
          <a:p>
            <a:r>
              <a:rPr lang="en-US" dirty="0"/>
              <a:t>It's as long as it takes, and it's happening everywhere</a:t>
            </a:r>
            <a:r>
              <a:rPr lang="cs-CZ" dirty="0"/>
              <a:t>.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b="1" dirty="0" err="1">
                <a:solidFill>
                  <a:srgbClr val="FF0000"/>
                </a:solidFill>
              </a:rPr>
              <a:t>What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is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it</a:t>
            </a:r>
            <a:r>
              <a:rPr lang="cs-CZ" b="1" dirty="0">
                <a:solidFill>
                  <a:srgbClr val="FF0000"/>
                </a:solidFill>
              </a:rPr>
              <a:t>?</a:t>
            </a: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dirty="0"/>
              <a:t>A</a:t>
            </a:r>
            <a:r>
              <a:rPr lang="en-US" dirty="0"/>
              <a:t> house full of wheels</a:t>
            </a:r>
            <a:endParaRPr lang="cs-CZ" dirty="0"/>
          </a:p>
          <a:p>
            <a:pPr marL="0" indent="0">
              <a:buNone/>
            </a:pPr>
            <a:r>
              <a:rPr lang="cs-CZ" b="1" dirty="0" err="1">
                <a:solidFill>
                  <a:srgbClr val="FF0000"/>
                </a:solidFill>
              </a:rPr>
              <a:t>What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is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it</a:t>
            </a:r>
            <a:r>
              <a:rPr lang="cs-CZ" b="1" dirty="0">
                <a:solidFill>
                  <a:srgbClr val="FF0000"/>
                </a:solidFill>
              </a:rPr>
              <a:t>?</a:t>
            </a: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25857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err="1"/>
              <a:t>Health</a:t>
            </a:r>
            <a:r>
              <a:rPr lang="cs-CZ" sz="3200" dirty="0"/>
              <a:t> </a:t>
            </a:r>
            <a:r>
              <a:rPr lang="cs-CZ" sz="3200" dirty="0" err="1"/>
              <a:t>problems</a:t>
            </a:r>
            <a:r>
              <a:rPr lang="cs-CZ" sz="3200" dirty="0"/>
              <a:t> are </a:t>
            </a:r>
            <a:r>
              <a:rPr lang="cs-CZ" sz="3200" dirty="0" err="1"/>
              <a:t>coming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transition to summer or winter time</a:t>
            </a:r>
            <a:endParaRPr lang="cs-CZ" dirty="0"/>
          </a:p>
          <a:p>
            <a:r>
              <a:rPr lang="en-US" dirty="0"/>
              <a:t>shift work</a:t>
            </a:r>
            <a:r>
              <a:rPr lang="cs-CZ" dirty="0"/>
              <a:t>   (porter, in </a:t>
            </a:r>
            <a:r>
              <a:rPr lang="cs-CZ" dirty="0" err="1"/>
              <a:t>hospital</a:t>
            </a:r>
            <a:r>
              <a:rPr lang="cs-CZ" dirty="0"/>
              <a:t> – </a:t>
            </a:r>
            <a:r>
              <a:rPr lang="cs-CZ" dirty="0" err="1"/>
              <a:t>nurse</a:t>
            </a:r>
            <a:r>
              <a:rPr lang="cs-CZ" dirty="0"/>
              <a:t>, </a:t>
            </a:r>
            <a:r>
              <a:rPr lang="cs-CZ" dirty="0" err="1"/>
              <a:t>doctor</a:t>
            </a:r>
            <a:r>
              <a:rPr lang="cs-CZ" dirty="0"/>
              <a:t> – </a:t>
            </a:r>
            <a:r>
              <a:rPr lang="cs-CZ" dirty="0" err="1"/>
              <a:t>working</a:t>
            </a:r>
            <a:r>
              <a:rPr lang="cs-CZ" dirty="0"/>
              <a:t> </a:t>
            </a:r>
            <a:r>
              <a:rPr lang="cs-CZ" dirty="0" err="1"/>
              <a:t>during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night </a:t>
            </a:r>
            <a:r>
              <a:rPr lang="cs-CZ" dirty="0" err="1"/>
              <a:t>time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dirty="0" err="1"/>
              <a:t>Resynchronisation</a:t>
            </a:r>
            <a:r>
              <a:rPr lang="cs-CZ" dirty="0"/>
              <a:t> </a:t>
            </a:r>
            <a:r>
              <a:rPr lang="cs-CZ" dirty="0" err="1"/>
              <a:t>internal</a:t>
            </a:r>
            <a:r>
              <a:rPr lang="cs-CZ" dirty="0"/>
              <a:t> </a:t>
            </a:r>
            <a:r>
              <a:rPr lang="cs-CZ" dirty="0" err="1"/>
              <a:t>clock</a:t>
            </a:r>
            <a:r>
              <a:rPr lang="cs-CZ" dirty="0"/>
              <a:t> </a:t>
            </a:r>
            <a:r>
              <a:rPr lang="cs-CZ" dirty="0" err="1"/>
              <a:t>system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external</a:t>
            </a:r>
            <a:r>
              <a:rPr lang="cs-CZ" dirty="0"/>
              <a:t> part – </a:t>
            </a:r>
            <a:r>
              <a:rPr lang="cs-CZ" dirty="0" err="1"/>
              <a:t>acompanied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symptoms</a:t>
            </a:r>
            <a:r>
              <a:rPr lang="cs-CZ" dirty="0"/>
              <a:t>/</a:t>
            </a:r>
            <a:r>
              <a:rPr lang="cs-CZ" dirty="0" err="1"/>
              <a:t>diseases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  </a:t>
            </a:r>
            <a:r>
              <a:rPr lang="cs-CZ" dirty="0" err="1"/>
              <a:t>fatique</a:t>
            </a:r>
            <a:r>
              <a:rPr lang="cs-CZ" dirty="0"/>
              <a:t> (</a:t>
            </a:r>
            <a:r>
              <a:rPr lang="cs-CZ" dirty="0" err="1"/>
              <a:t>tiredness</a:t>
            </a:r>
            <a:r>
              <a:rPr lang="cs-CZ" dirty="0"/>
              <a:t>) - </a:t>
            </a:r>
            <a:r>
              <a:rPr lang="cs-CZ" dirty="0" err="1"/>
              <a:t>sleep</a:t>
            </a:r>
            <a:r>
              <a:rPr lang="cs-CZ" dirty="0"/>
              <a:t> </a:t>
            </a:r>
            <a:r>
              <a:rPr lang="cs-CZ" dirty="0" err="1"/>
              <a:t>disruption</a:t>
            </a:r>
            <a:r>
              <a:rPr lang="cs-CZ" dirty="0"/>
              <a:t> - </a:t>
            </a:r>
            <a:r>
              <a:rPr lang="cs-CZ" dirty="0" err="1"/>
              <a:t>lack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appetite</a:t>
            </a:r>
            <a:r>
              <a:rPr lang="cs-CZ" dirty="0"/>
              <a:t> – </a:t>
            </a:r>
            <a:r>
              <a:rPr lang="cs-CZ" dirty="0" err="1"/>
              <a:t>gastric</a:t>
            </a:r>
            <a:r>
              <a:rPr lang="cs-CZ" dirty="0"/>
              <a:t> </a:t>
            </a:r>
            <a:r>
              <a:rPr lang="cs-CZ" dirty="0" err="1"/>
              <a:t>ulcers</a:t>
            </a:r>
            <a:r>
              <a:rPr lang="cs-CZ" dirty="0"/>
              <a:t> – stress – </a:t>
            </a:r>
            <a:r>
              <a:rPr lang="cs-CZ" dirty="0" err="1"/>
              <a:t>hypertension</a:t>
            </a:r>
            <a:r>
              <a:rPr lang="cs-CZ" dirty="0"/>
              <a:t> – obesity – </a:t>
            </a:r>
            <a:r>
              <a:rPr lang="cs-CZ" dirty="0" err="1"/>
              <a:t>behavioral</a:t>
            </a:r>
            <a:r>
              <a:rPr lang="cs-CZ" dirty="0"/>
              <a:t> </a:t>
            </a:r>
            <a:r>
              <a:rPr lang="cs-CZ"/>
              <a:t>changes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98824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23681" t="10741" r="25207" b="4321"/>
          <a:stretch/>
        </p:blipFill>
        <p:spPr>
          <a:xfrm>
            <a:off x="803189" y="8646"/>
            <a:ext cx="10602097" cy="684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7901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18981" t="10988" r="18981" b="3827"/>
          <a:stretch/>
        </p:blipFill>
        <p:spPr>
          <a:xfrm>
            <a:off x="882994" y="0"/>
            <a:ext cx="104059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3052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23472" t="21975" r="24931" b="13457"/>
          <a:stretch/>
        </p:blipFill>
        <p:spPr>
          <a:xfrm>
            <a:off x="1215080" y="0"/>
            <a:ext cx="10289059" cy="6502513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9192344" y="6488668"/>
            <a:ext cx="1123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600" dirty="0" err="1">
                <a:latin typeface="AdvPSA335"/>
              </a:rPr>
              <a:t>Journal</a:t>
            </a:r>
            <a:r>
              <a:rPr lang="cs-CZ" sz="600" dirty="0">
                <a:latin typeface="AdvPSA335"/>
              </a:rPr>
              <a:t> </a:t>
            </a:r>
            <a:r>
              <a:rPr lang="cs-CZ" sz="600" dirty="0" err="1">
                <a:latin typeface="AdvPSA335"/>
              </a:rPr>
              <a:t>of</a:t>
            </a:r>
            <a:r>
              <a:rPr lang="cs-CZ" sz="600" dirty="0">
                <a:latin typeface="AdvPSA335"/>
              </a:rPr>
              <a:t> </a:t>
            </a:r>
            <a:r>
              <a:rPr lang="cs-CZ" sz="600" dirty="0" err="1">
                <a:latin typeface="AdvPSA335"/>
              </a:rPr>
              <a:t>Molecular</a:t>
            </a:r>
            <a:endParaRPr lang="cs-CZ" sz="600" dirty="0">
              <a:latin typeface="AdvPSA335"/>
            </a:endParaRPr>
          </a:p>
          <a:p>
            <a:r>
              <a:rPr lang="cs-CZ" sz="600" dirty="0" err="1">
                <a:latin typeface="AdvPSA335"/>
              </a:rPr>
              <a:t>Endocrinology</a:t>
            </a:r>
            <a:endParaRPr lang="cs-CZ" sz="600" dirty="0">
              <a:latin typeface="AdvPSA335"/>
            </a:endParaRPr>
          </a:p>
          <a:p>
            <a:r>
              <a:rPr lang="cs-CZ" sz="600" dirty="0">
                <a:latin typeface="AdvPSA334"/>
              </a:rPr>
              <a:t>(2014) </a:t>
            </a:r>
            <a:r>
              <a:rPr lang="cs-CZ" sz="600" dirty="0">
                <a:latin typeface="AdvPSA336"/>
              </a:rPr>
              <a:t>52</a:t>
            </a:r>
            <a:r>
              <a:rPr lang="cs-CZ" sz="600" dirty="0">
                <a:latin typeface="AdvPSA334"/>
              </a:rPr>
              <a:t>, R1–R16</a:t>
            </a:r>
            <a:endParaRPr lang="cs-CZ" sz="1350" dirty="0"/>
          </a:p>
        </p:txBody>
      </p:sp>
      <p:sp>
        <p:nvSpPr>
          <p:cNvPr id="4" name="Obdélník 3"/>
          <p:cNvSpPr/>
          <p:nvPr/>
        </p:nvSpPr>
        <p:spPr>
          <a:xfrm>
            <a:off x="8904312" y="6309320"/>
            <a:ext cx="135806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900" dirty="0">
                <a:latin typeface="AdvTTc3a855a1.B"/>
              </a:rPr>
              <a:t>Anthony H </a:t>
            </a:r>
            <a:r>
              <a:rPr lang="cs-CZ" sz="900" dirty="0" err="1">
                <a:latin typeface="AdvTTc3a855a1.B"/>
              </a:rPr>
              <a:t>Tsang</a:t>
            </a:r>
            <a:r>
              <a:rPr lang="cs-CZ" sz="900" dirty="0">
                <a:latin typeface="AdvTTc3a855a1.B"/>
              </a:rPr>
              <a:t> et al.</a:t>
            </a:r>
            <a:endParaRPr lang="cs-CZ" sz="900" dirty="0"/>
          </a:p>
        </p:txBody>
      </p:sp>
    </p:spTree>
    <p:extLst>
      <p:ext uri="{BB962C8B-B14F-4D97-AF65-F5344CB8AC3E}">
        <p14:creationId xmlns:p14="http://schemas.microsoft.com/office/powerpoint/2010/main" val="13260918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37111" t="31595" r="37168" b="20849"/>
          <a:stretch/>
        </p:blipFill>
        <p:spPr>
          <a:xfrm>
            <a:off x="3019167" y="329007"/>
            <a:ext cx="6153665" cy="639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985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397" y="93002"/>
            <a:ext cx="2149693" cy="4368049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2" r="12369" b="7018"/>
          <a:stretch/>
        </p:blipFill>
        <p:spPr>
          <a:xfrm>
            <a:off x="6877313" y="2832629"/>
            <a:ext cx="3864828" cy="364909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88" y="0"/>
            <a:ext cx="3648406" cy="273630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04" y="667163"/>
            <a:ext cx="2387398" cy="3255542"/>
          </a:xfrm>
          <a:prstGeom prst="rect">
            <a:avLst/>
          </a:prstGeom>
        </p:spPr>
      </p:pic>
      <p:pic>
        <p:nvPicPr>
          <p:cNvPr id="8" name="Picture 2" descr="Modern Originals T2N791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492" y="4509251"/>
            <a:ext cx="1971675" cy="160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46" y="4066663"/>
            <a:ext cx="2304256" cy="2249788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395417" y="6376087"/>
            <a:ext cx="10737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image shows the different types of clocks, from the oldest - sundials, hourglasses after the very latest design.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0602097" y="877330"/>
            <a:ext cx="13979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Prague</a:t>
            </a:r>
          </a:p>
          <a:p>
            <a:r>
              <a:rPr lang="cs-CZ" dirty="0" err="1"/>
              <a:t>astronomical</a:t>
            </a:r>
            <a:endParaRPr lang="cs-CZ" dirty="0"/>
          </a:p>
          <a:p>
            <a:r>
              <a:rPr lang="cs-CZ" dirty="0" err="1"/>
              <a:t>clock</a:t>
            </a:r>
            <a:endParaRPr lang="cs-CZ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F3806C48-11D8-4F57-8126-2F512E560358}"/>
              </a:ext>
            </a:extLst>
          </p:cNvPr>
          <p:cNvSpPr txBox="1"/>
          <p:nvPr/>
        </p:nvSpPr>
        <p:spPr>
          <a:xfrm>
            <a:off x="222774" y="135652"/>
            <a:ext cx="2865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How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measured</a:t>
            </a:r>
            <a:r>
              <a:rPr lang="cs-CZ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25735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457200"/>
            <a:ext cx="87630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cs-CZ" sz="40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4000" b="1" i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Information</a:t>
            </a:r>
            <a:r>
              <a:rPr lang="cs-CZ" sz="40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4000" b="1" i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from</a:t>
            </a:r>
            <a:r>
              <a:rPr lang="cs-CZ" sz="40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4000" b="1" i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previous</a:t>
            </a:r>
            <a:r>
              <a:rPr lang="cs-CZ" sz="40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4000" b="1" i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lectures</a:t>
            </a:r>
            <a:r>
              <a:rPr lang="cs-CZ" sz="40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br>
              <a:rPr lang="cs-CZ" sz="40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br>
              <a:rPr lang="cs-CZ" sz="40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40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Type </a:t>
            </a:r>
            <a:r>
              <a:rPr lang="cs-CZ" sz="4000" b="1" i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</a:t>
            </a:r>
            <a:r>
              <a:rPr lang="cs-CZ" sz="40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4000" b="1" i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secretion</a:t>
            </a:r>
            <a:r>
              <a:rPr lang="cs-CZ" sz="40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4000" b="1" i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</a:t>
            </a:r>
            <a:r>
              <a:rPr lang="cs-CZ" sz="40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4000" b="1" i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hormones</a:t>
            </a:r>
            <a:r>
              <a:rPr lang="cs-CZ" sz="40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- </a:t>
            </a:r>
            <a:r>
              <a:rPr lang="cs-CZ" sz="4000" b="1" i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summary</a:t>
            </a:r>
            <a:r>
              <a:rPr lang="cs-CZ" sz="40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endParaRPr lang="cs-CZ" sz="2800" b="1" i="1" dirty="0">
              <a:solidFill>
                <a:srgbClr val="FF330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61541" y="2335968"/>
            <a:ext cx="8534400" cy="4876800"/>
          </a:xfrm>
        </p:spPr>
        <p:txBody>
          <a:bodyPr/>
          <a:lstStyle/>
          <a:p>
            <a:pPr eaLnBrk="1" hangingPunct="1"/>
            <a:r>
              <a:rPr lang="cs-CZ" altLang="cs-CZ" b="1" u="sng" dirty="0" err="1">
                <a:solidFill>
                  <a:schemeClr val="accent2"/>
                </a:solidFill>
              </a:rPr>
              <a:t>Constant</a:t>
            </a:r>
            <a:r>
              <a:rPr lang="cs-CZ" altLang="cs-CZ" b="1" u="sng" dirty="0">
                <a:solidFill>
                  <a:schemeClr val="accent2"/>
                </a:solidFill>
              </a:rPr>
              <a:t>  </a:t>
            </a:r>
            <a:r>
              <a:rPr lang="cs-CZ" altLang="cs-CZ" b="1" u="sng" dirty="0" err="1">
                <a:solidFill>
                  <a:schemeClr val="accent2"/>
                </a:solidFill>
              </a:rPr>
              <a:t>secretion</a:t>
            </a:r>
            <a:r>
              <a:rPr lang="cs-CZ" altLang="cs-CZ" b="1" dirty="0"/>
              <a:t> – </a:t>
            </a:r>
            <a:r>
              <a:rPr lang="cs-CZ" altLang="cs-CZ" dirty="0" err="1"/>
              <a:t>hormones</a:t>
            </a:r>
            <a:r>
              <a:rPr lang="cs-CZ" altLang="cs-CZ" dirty="0"/>
              <a:t>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glandula</a:t>
            </a:r>
            <a:r>
              <a:rPr lang="cs-CZ" altLang="cs-CZ" dirty="0"/>
              <a:t> </a:t>
            </a:r>
            <a:r>
              <a:rPr lang="cs-CZ" altLang="cs-CZ" dirty="0" err="1"/>
              <a:t>thyreoidea</a:t>
            </a:r>
            <a:endParaRPr lang="cs-CZ" altLang="cs-CZ" dirty="0"/>
          </a:p>
          <a:p>
            <a:pPr eaLnBrk="1" hangingPunct="1"/>
            <a:r>
              <a:rPr lang="cs-CZ" altLang="cs-CZ" b="1" u="sng" dirty="0" err="1">
                <a:solidFill>
                  <a:schemeClr val="accent2"/>
                </a:solidFill>
              </a:rPr>
              <a:t>Pulsatile</a:t>
            </a:r>
            <a:r>
              <a:rPr lang="cs-CZ" altLang="cs-CZ" b="1" u="sng" dirty="0">
                <a:solidFill>
                  <a:schemeClr val="accent2"/>
                </a:solidFill>
              </a:rPr>
              <a:t> </a:t>
            </a:r>
            <a:r>
              <a:rPr lang="cs-CZ" altLang="cs-CZ" b="1" u="sng" dirty="0" err="1">
                <a:solidFill>
                  <a:schemeClr val="accent2"/>
                </a:solidFill>
              </a:rPr>
              <a:t>secretion</a:t>
            </a:r>
            <a:r>
              <a:rPr lang="cs-CZ" altLang="cs-CZ" b="1" dirty="0"/>
              <a:t> – </a:t>
            </a:r>
            <a:r>
              <a:rPr lang="cs-CZ" altLang="cs-CZ" dirty="0" err="1"/>
              <a:t>GnRH</a:t>
            </a:r>
            <a:r>
              <a:rPr lang="cs-CZ" altLang="cs-CZ" dirty="0"/>
              <a:t> (</a:t>
            </a:r>
            <a:r>
              <a:rPr lang="cs-CZ" altLang="cs-CZ" dirty="0" err="1"/>
              <a:t>gonadoliberin</a:t>
            </a:r>
            <a:r>
              <a:rPr lang="cs-CZ" altLang="cs-CZ" dirty="0"/>
              <a:t>)</a:t>
            </a:r>
          </a:p>
          <a:p>
            <a:pPr eaLnBrk="1" hangingPunct="1"/>
            <a:r>
              <a:rPr lang="cs-CZ" altLang="cs-CZ" b="1" u="sng" dirty="0" err="1">
                <a:solidFill>
                  <a:schemeClr val="accent2"/>
                </a:solidFill>
              </a:rPr>
              <a:t>circadian</a:t>
            </a:r>
            <a:r>
              <a:rPr lang="cs-CZ" altLang="cs-CZ" b="1" u="sng" dirty="0">
                <a:solidFill>
                  <a:schemeClr val="accent2"/>
                </a:solidFill>
              </a:rPr>
              <a:t> </a:t>
            </a:r>
            <a:r>
              <a:rPr lang="cs-CZ" altLang="cs-CZ" b="1" u="sng" dirty="0" err="1">
                <a:solidFill>
                  <a:schemeClr val="accent2"/>
                </a:solidFill>
              </a:rPr>
              <a:t>secretion</a:t>
            </a:r>
            <a:r>
              <a:rPr lang="cs-CZ" altLang="cs-CZ" dirty="0">
                <a:solidFill>
                  <a:schemeClr val="accent2"/>
                </a:solidFill>
              </a:rPr>
              <a:t> (latin: </a:t>
            </a:r>
            <a:r>
              <a:rPr lang="cs-CZ" altLang="cs-CZ" dirty="0" err="1">
                <a:solidFill>
                  <a:schemeClr val="accent2"/>
                </a:solidFill>
              </a:rPr>
              <a:t>circa</a:t>
            </a:r>
            <a:r>
              <a:rPr lang="cs-CZ" altLang="cs-CZ" dirty="0">
                <a:solidFill>
                  <a:schemeClr val="accent2"/>
                </a:solidFill>
              </a:rPr>
              <a:t> </a:t>
            </a:r>
            <a:r>
              <a:rPr lang="cs-CZ" altLang="cs-CZ" dirty="0" err="1">
                <a:solidFill>
                  <a:schemeClr val="accent2"/>
                </a:solidFill>
              </a:rPr>
              <a:t>diem</a:t>
            </a:r>
            <a:r>
              <a:rPr lang="cs-CZ" altLang="cs-CZ" dirty="0">
                <a:solidFill>
                  <a:schemeClr val="accent2"/>
                </a:solidFill>
              </a:rPr>
              <a:t>  = „</a:t>
            </a:r>
            <a:r>
              <a:rPr lang="cs-CZ" altLang="cs-CZ" dirty="0" err="1">
                <a:solidFill>
                  <a:schemeClr val="accent2"/>
                </a:solidFill>
              </a:rPr>
              <a:t>approximately</a:t>
            </a:r>
            <a:r>
              <a:rPr lang="cs-CZ" altLang="cs-CZ" dirty="0">
                <a:solidFill>
                  <a:schemeClr val="accent2"/>
                </a:solidFill>
              </a:rPr>
              <a:t>“/“</a:t>
            </a:r>
            <a:r>
              <a:rPr lang="cs-CZ" altLang="cs-CZ" dirty="0" err="1">
                <a:solidFill>
                  <a:schemeClr val="accent2"/>
                </a:solidFill>
              </a:rPr>
              <a:t>around</a:t>
            </a:r>
            <a:r>
              <a:rPr lang="cs-CZ" altLang="cs-CZ" dirty="0">
                <a:solidFill>
                  <a:schemeClr val="accent2"/>
                </a:solidFill>
              </a:rPr>
              <a:t>“ 24h)</a:t>
            </a:r>
            <a:r>
              <a:rPr lang="cs-CZ" altLang="cs-CZ" b="1" dirty="0"/>
              <a:t> – </a:t>
            </a:r>
            <a:r>
              <a:rPr lang="cs-CZ" altLang="cs-CZ" dirty="0" err="1"/>
              <a:t>hormons</a:t>
            </a:r>
            <a:r>
              <a:rPr lang="cs-CZ" altLang="cs-CZ" dirty="0"/>
              <a:t>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adrenal</a:t>
            </a:r>
            <a:r>
              <a:rPr lang="cs-CZ" altLang="cs-CZ" dirty="0"/>
              <a:t> </a:t>
            </a:r>
            <a:r>
              <a:rPr lang="cs-CZ" altLang="cs-CZ" dirty="0" err="1"/>
              <a:t>cortex</a:t>
            </a:r>
            <a:endParaRPr lang="cs-CZ" altLang="cs-CZ" dirty="0"/>
          </a:p>
          <a:p>
            <a:pPr eaLnBrk="1" hangingPunct="1"/>
            <a:r>
              <a:rPr lang="cs-CZ" altLang="cs-CZ" b="1" u="sng" dirty="0" err="1">
                <a:solidFill>
                  <a:schemeClr val="accent2"/>
                </a:solidFill>
              </a:rPr>
              <a:t>monthly</a:t>
            </a:r>
            <a:r>
              <a:rPr lang="cs-CZ" altLang="cs-CZ" b="1" u="sng" dirty="0">
                <a:solidFill>
                  <a:schemeClr val="accent2"/>
                </a:solidFill>
              </a:rPr>
              <a:t> </a:t>
            </a:r>
            <a:r>
              <a:rPr lang="cs-CZ" altLang="cs-CZ" b="1" u="sng" dirty="0" err="1">
                <a:solidFill>
                  <a:schemeClr val="accent2"/>
                </a:solidFill>
              </a:rPr>
              <a:t>fluctuation</a:t>
            </a:r>
            <a:r>
              <a:rPr lang="cs-CZ" altLang="cs-CZ" b="1" dirty="0"/>
              <a:t> – </a:t>
            </a:r>
            <a:r>
              <a:rPr lang="cs-CZ" altLang="cs-CZ" dirty="0" err="1"/>
              <a:t>estrogens</a:t>
            </a:r>
            <a:r>
              <a:rPr lang="cs-CZ" altLang="cs-CZ" dirty="0"/>
              <a:t>, testosteron in </a:t>
            </a:r>
            <a:r>
              <a:rPr lang="cs-CZ" altLang="cs-CZ" dirty="0" err="1"/>
              <a:t>saliva</a:t>
            </a:r>
            <a:endParaRPr lang="cs-CZ" altLang="cs-CZ" dirty="0"/>
          </a:p>
          <a:p>
            <a:pPr eaLnBrk="1" hangingPunct="1"/>
            <a:r>
              <a:rPr lang="cs-CZ" altLang="cs-CZ" b="1" u="sng" dirty="0">
                <a:solidFill>
                  <a:schemeClr val="accent2"/>
                </a:solidFill>
              </a:rPr>
              <a:t>„en </a:t>
            </a:r>
            <a:r>
              <a:rPr lang="cs-CZ" altLang="cs-CZ" b="1" u="sng" dirty="0" err="1">
                <a:solidFill>
                  <a:schemeClr val="accent2"/>
                </a:solidFill>
              </a:rPr>
              <a:t>demande</a:t>
            </a:r>
            <a:r>
              <a:rPr lang="cs-CZ" altLang="cs-CZ" b="1" u="sng" dirty="0">
                <a:solidFill>
                  <a:schemeClr val="accent2"/>
                </a:solidFill>
              </a:rPr>
              <a:t>“</a:t>
            </a:r>
            <a:r>
              <a:rPr lang="cs-CZ" altLang="cs-CZ" b="1" dirty="0"/>
              <a:t> </a:t>
            </a:r>
            <a:r>
              <a:rPr lang="cs-CZ" altLang="cs-CZ" dirty="0">
                <a:solidFill>
                  <a:schemeClr val="accent2"/>
                </a:solidFill>
              </a:rPr>
              <a:t>(</a:t>
            </a:r>
            <a:r>
              <a:rPr lang="cs-CZ" altLang="cs-CZ" dirty="0" err="1">
                <a:solidFill>
                  <a:schemeClr val="accent2"/>
                </a:solidFill>
              </a:rPr>
              <a:t>according</a:t>
            </a:r>
            <a:r>
              <a:rPr lang="cs-CZ" altLang="cs-CZ" dirty="0">
                <a:solidFill>
                  <a:schemeClr val="accent2"/>
                </a:solidFill>
              </a:rPr>
              <a:t> to </a:t>
            </a:r>
            <a:r>
              <a:rPr lang="cs-CZ" altLang="cs-CZ" dirty="0" err="1">
                <a:solidFill>
                  <a:schemeClr val="accent2"/>
                </a:solidFill>
              </a:rPr>
              <a:t>need</a:t>
            </a:r>
            <a:r>
              <a:rPr lang="cs-CZ" altLang="cs-CZ" dirty="0">
                <a:solidFill>
                  <a:schemeClr val="accent2"/>
                </a:solidFill>
              </a:rPr>
              <a:t> - </a:t>
            </a:r>
            <a:r>
              <a:rPr lang="cs-CZ" altLang="cs-CZ" dirty="0" err="1">
                <a:solidFill>
                  <a:schemeClr val="accent2"/>
                </a:solidFill>
              </a:rPr>
              <a:t>demands</a:t>
            </a:r>
            <a:r>
              <a:rPr lang="cs-CZ" altLang="cs-CZ" dirty="0">
                <a:solidFill>
                  <a:schemeClr val="accent2"/>
                </a:solidFill>
              </a:rPr>
              <a:t>)</a:t>
            </a:r>
            <a:r>
              <a:rPr lang="cs-CZ" altLang="cs-CZ" b="1" dirty="0"/>
              <a:t> </a:t>
            </a:r>
            <a:r>
              <a:rPr lang="cs-CZ" altLang="cs-CZ" dirty="0"/>
              <a:t>– </a:t>
            </a:r>
            <a:r>
              <a:rPr lang="cs-CZ" altLang="cs-CZ" dirty="0" err="1"/>
              <a:t>e.g</a:t>
            </a:r>
            <a:r>
              <a:rPr lang="cs-CZ" altLang="cs-CZ" dirty="0"/>
              <a:t>. Insuline  and </a:t>
            </a:r>
            <a:r>
              <a:rPr lang="cs-CZ" altLang="cs-CZ" dirty="0" err="1"/>
              <a:t>regulation</a:t>
            </a:r>
            <a:r>
              <a:rPr lang="cs-CZ" altLang="cs-CZ" dirty="0"/>
              <a:t> </a:t>
            </a:r>
            <a:r>
              <a:rPr lang="cs-CZ" altLang="cs-CZ" dirty="0" err="1"/>
              <a:t>blood</a:t>
            </a:r>
            <a:r>
              <a:rPr lang="cs-CZ" altLang="cs-CZ" dirty="0"/>
              <a:t> </a:t>
            </a:r>
            <a:r>
              <a:rPr lang="cs-CZ" altLang="cs-CZ" dirty="0" err="1"/>
              <a:t>glucose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38032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963827" y="260350"/>
            <a:ext cx="10453816" cy="1944688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sz="4000" b="1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Records</a:t>
            </a:r>
            <a:r>
              <a:rPr lang="cs-CZ" altLang="cs-CZ" sz="4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sz="4000" b="1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</a:t>
            </a:r>
            <a:r>
              <a:rPr lang="cs-CZ" altLang="cs-CZ" sz="4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sz="4000" b="1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breathing</a:t>
            </a:r>
            <a:r>
              <a:rPr lang="cs-CZ" altLang="cs-CZ" sz="4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and </a:t>
            </a:r>
            <a:r>
              <a:rPr lang="cs-CZ" altLang="cs-CZ" sz="4000" b="1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circulatory</a:t>
            </a:r>
            <a:r>
              <a:rPr lang="cs-CZ" altLang="cs-CZ" sz="4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sz="4000" b="1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parameters</a:t>
            </a:r>
            <a:r>
              <a:rPr lang="cs-CZ" altLang="cs-CZ" sz="4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sz="4000" b="1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waves</a:t>
            </a:r>
            <a:br>
              <a:rPr lang="cs-CZ" altLang="cs-CZ" sz="4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br>
              <a:rPr lang="cs-CZ" altLang="cs-CZ" sz="4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altLang="cs-CZ" sz="4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cs-CZ" altLang="cs-CZ" sz="4000" b="1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from</a:t>
            </a:r>
            <a:r>
              <a:rPr lang="cs-CZ" altLang="cs-CZ" sz="4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sz="4000" b="1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plethysmomanometer</a:t>
            </a:r>
            <a:r>
              <a:rPr lang="cs-CZ" altLang="cs-CZ" sz="4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- Peňáz </a:t>
            </a:r>
            <a:r>
              <a:rPr lang="cs-CZ" altLang="cs-CZ" sz="4000" b="1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method</a:t>
            </a:r>
            <a:r>
              <a:rPr lang="cs-CZ" altLang="cs-CZ" sz="4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</a:t>
            </a:r>
            <a:br>
              <a:rPr lang="cs-CZ" altLang="cs-CZ" sz="4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cs-CZ" altLang="cs-CZ" sz="4000" b="1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2531" name="Picture 3" descr="obr1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2313" y="2565401"/>
            <a:ext cx="8208962" cy="3978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2682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Obrázek 1">
            <a:extLst>
              <a:ext uri="{FF2B5EF4-FFF2-40B4-BE49-F238E27FC236}">
                <a16:creationId xmlns:a16="http://schemas.microsoft.com/office/drawing/2014/main" id="{F6F51C5C-B5A4-4B29-8A49-25F07BB5F8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4" b="61159"/>
          <a:stretch/>
        </p:blipFill>
        <p:spPr bwMode="auto">
          <a:xfrm>
            <a:off x="1770490" y="1304012"/>
            <a:ext cx="9144000" cy="3029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80769" y="476673"/>
            <a:ext cx="11022226" cy="1470025"/>
          </a:xfrm>
        </p:spPr>
        <p:txBody>
          <a:bodyPr>
            <a:normAutofit fontScale="90000"/>
          </a:bodyPr>
          <a:lstStyle/>
          <a:p>
            <a:r>
              <a:rPr lang="cs-CZ" b="1" dirty="0" err="1">
                <a:solidFill>
                  <a:srgbClr val="FF0000"/>
                </a:solidFill>
              </a:rPr>
              <a:t>Biorhythms</a:t>
            </a:r>
            <a:r>
              <a:rPr lang="cs-CZ" b="1" dirty="0">
                <a:solidFill>
                  <a:srgbClr val="FF0000"/>
                </a:solidFill>
              </a:rPr>
              <a:t> - </a:t>
            </a:r>
            <a:r>
              <a:rPr lang="cs-CZ" sz="2200" b="1" dirty="0" err="1">
                <a:solidFill>
                  <a:srgbClr val="FF0000"/>
                </a:solidFill>
              </a:rPr>
              <a:t>studied</a:t>
            </a:r>
            <a:r>
              <a:rPr lang="cs-CZ" sz="2200" b="1" dirty="0">
                <a:solidFill>
                  <a:srgbClr val="FF0000"/>
                </a:solidFill>
              </a:rPr>
              <a:t> by  </a:t>
            </a:r>
            <a:r>
              <a:rPr lang="cs-CZ" b="1" dirty="0" err="1">
                <a:solidFill>
                  <a:srgbClr val="FF0000"/>
                </a:solidFill>
              </a:rPr>
              <a:t>chronobiology</a:t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b="1" dirty="0">
                <a:solidFill>
                  <a:srgbClr val="FF0000"/>
                </a:solidFill>
              </a:rPr>
              <a:t>                                         </a:t>
            </a:r>
            <a:r>
              <a:rPr lang="cs-CZ" sz="2200" b="1" dirty="0">
                <a:solidFill>
                  <a:srgbClr val="FF0000"/>
                </a:solidFill>
              </a:rPr>
              <a:t>as a </a:t>
            </a:r>
            <a:r>
              <a:rPr lang="cs-CZ" sz="2200" b="1" dirty="0" err="1">
                <a:solidFill>
                  <a:srgbClr val="FF0000"/>
                </a:solidFill>
              </a:rPr>
              <a:t>special</a:t>
            </a:r>
            <a:r>
              <a:rPr lang="cs-CZ" sz="2200" b="1" dirty="0">
                <a:solidFill>
                  <a:srgbClr val="FF0000"/>
                </a:solidFill>
              </a:rPr>
              <a:t> </a:t>
            </a:r>
            <a:r>
              <a:rPr lang="cs-CZ" sz="2200" b="1" dirty="0" err="1">
                <a:solidFill>
                  <a:srgbClr val="FF0000"/>
                </a:solidFill>
              </a:rPr>
              <a:t>branch</a:t>
            </a:r>
            <a:r>
              <a:rPr lang="cs-CZ" sz="2200" b="1" dirty="0">
                <a:solidFill>
                  <a:srgbClr val="FF0000"/>
                </a:solidFill>
              </a:rPr>
              <a:t> </a:t>
            </a:r>
            <a:r>
              <a:rPr lang="cs-CZ" sz="2200" b="1" dirty="0" err="1">
                <a:solidFill>
                  <a:srgbClr val="FF0000"/>
                </a:solidFill>
              </a:rPr>
              <a:t>of</a:t>
            </a:r>
            <a:r>
              <a:rPr lang="cs-CZ" sz="2200" b="1" dirty="0">
                <a:solidFill>
                  <a:srgbClr val="FF0000"/>
                </a:solidFill>
              </a:rPr>
              <a:t> </a:t>
            </a:r>
            <a:r>
              <a:rPr lang="cs-CZ" sz="2200" b="1" dirty="0" err="1">
                <a:solidFill>
                  <a:srgbClr val="FF0000"/>
                </a:solidFill>
              </a:rPr>
              <a:t>physiology</a:t>
            </a:r>
            <a:r>
              <a:rPr lang="cs-CZ" sz="2200" b="1" dirty="0">
                <a:solidFill>
                  <a:srgbClr val="FF0000"/>
                </a:solidFill>
              </a:rPr>
              <a:t> </a:t>
            </a:r>
            <a:r>
              <a:rPr lang="cs-CZ" sz="2200" b="1" dirty="0" err="1">
                <a:solidFill>
                  <a:srgbClr val="FF0000"/>
                </a:solidFill>
              </a:rPr>
              <a:t>research</a:t>
            </a:r>
            <a:endParaRPr lang="cs-CZ" sz="2200" b="1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14055" y="2157569"/>
            <a:ext cx="9547534" cy="4392488"/>
          </a:xfrm>
        </p:spPr>
        <p:txBody>
          <a:bodyPr>
            <a:normAutofit/>
          </a:bodyPr>
          <a:lstStyle/>
          <a:p>
            <a:pPr algn="l"/>
            <a:r>
              <a:rPr lang="cs-CZ" dirty="0">
                <a:solidFill>
                  <a:schemeClr val="tx1"/>
                </a:solidFill>
              </a:rPr>
              <a:t>In </a:t>
            </a:r>
            <a:r>
              <a:rPr lang="cs-CZ" dirty="0" err="1">
                <a:solidFill>
                  <a:schemeClr val="tx1"/>
                </a:solidFill>
              </a:rPr>
              <a:t>humans</a:t>
            </a:r>
            <a:r>
              <a:rPr lang="cs-CZ" dirty="0">
                <a:solidFill>
                  <a:schemeClr val="tx1"/>
                </a:solidFill>
              </a:rPr>
              <a:t> and </a:t>
            </a:r>
            <a:r>
              <a:rPr lang="cs-CZ" dirty="0" err="1">
                <a:solidFill>
                  <a:schemeClr val="tx1"/>
                </a:solidFill>
              </a:rPr>
              <a:t>other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mammals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err="1">
                <a:solidFill>
                  <a:schemeClr val="tx1"/>
                </a:solidFill>
              </a:rPr>
              <a:t>processes</a:t>
            </a:r>
            <a:r>
              <a:rPr lang="cs-CZ" dirty="0">
                <a:solidFill>
                  <a:schemeClr val="tx1"/>
                </a:solidFill>
              </a:rPr>
              <a:t> such as </a:t>
            </a:r>
            <a:r>
              <a:rPr lang="cs-CZ" dirty="0" err="1">
                <a:solidFill>
                  <a:schemeClr val="tx1"/>
                </a:solidFill>
              </a:rPr>
              <a:t>sleep</a:t>
            </a:r>
            <a:r>
              <a:rPr lang="cs-CZ" dirty="0">
                <a:solidFill>
                  <a:schemeClr val="tx1"/>
                </a:solidFill>
              </a:rPr>
              <a:t>/</a:t>
            </a:r>
            <a:r>
              <a:rPr lang="cs-CZ" dirty="0" err="1">
                <a:solidFill>
                  <a:schemeClr val="tx1"/>
                </a:solidFill>
              </a:rPr>
              <a:t>awake</a:t>
            </a:r>
            <a:r>
              <a:rPr lang="cs-CZ" dirty="0">
                <a:solidFill>
                  <a:schemeClr val="tx1"/>
                </a:solidFill>
              </a:rPr>
              <a:t> and </a:t>
            </a:r>
            <a:r>
              <a:rPr lang="cs-CZ" dirty="0" err="1">
                <a:solidFill>
                  <a:schemeClr val="tx1"/>
                </a:solidFill>
              </a:rPr>
              <a:t>feed</a:t>
            </a:r>
            <a:r>
              <a:rPr lang="cs-CZ" dirty="0">
                <a:solidFill>
                  <a:schemeClr val="tx1"/>
                </a:solidFill>
              </a:rPr>
              <a:t>/fast </a:t>
            </a:r>
            <a:r>
              <a:rPr lang="cs-CZ" dirty="0" err="1">
                <a:solidFill>
                  <a:schemeClr val="tx1"/>
                </a:solidFill>
              </a:rPr>
              <a:t>cycles</a:t>
            </a:r>
            <a:r>
              <a:rPr lang="cs-CZ" dirty="0">
                <a:solidFill>
                  <a:schemeClr val="tx1"/>
                </a:solidFill>
              </a:rPr>
              <a:t>, body </a:t>
            </a:r>
            <a:r>
              <a:rPr lang="cs-CZ" dirty="0" err="1">
                <a:solidFill>
                  <a:schemeClr val="tx1"/>
                </a:solidFill>
              </a:rPr>
              <a:t>temperature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oscillations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err="1">
                <a:solidFill>
                  <a:schemeClr val="tx1"/>
                </a:solidFill>
              </a:rPr>
              <a:t>hormonal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secretions</a:t>
            </a:r>
            <a:r>
              <a:rPr lang="cs-CZ" dirty="0">
                <a:solidFill>
                  <a:schemeClr val="tx1"/>
                </a:solidFill>
              </a:rPr>
              <a:t> and </a:t>
            </a:r>
            <a:r>
              <a:rPr lang="cs-CZ" dirty="0" err="1">
                <a:solidFill>
                  <a:schemeClr val="tx1"/>
                </a:solidFill>
              </a:rPr>
              <a:t>metabolic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events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occur</a:t>
            </a:r>
            <a:r>
              <a:rPr lang="cs-CZ" dirty="0">
                <a:solidFill>
                  <a:schemeClr val="tx1"/>
                </a:solidFill>
              </a:rPr>
              <a:t> in a </a:t>
            </a:r>
            <a:r>
              <a:rPr lang="cs-CZ" dirty="0" err="1">
                <a:solidFill>
                  <a:schemeClr val="tx1"/>
                </a:solidFill>
              </a:rPr>
              <a:t>circadian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manner</a:t>
            </a:r>
            <a:r>
              <a:rPr lang="cs-CZ" dirty="0">
                <a:solidFill>
                  <a:schemeClr val="tx1"/>
                </a:solidFill>
              </a:rPr>
              <a:t> and are </a:t>
            </a:r>
            <a:r>
              <a:rPr lang="cs-CZ" dirty="0" err="1">
                <a:solidFill>
                  <a:schemeClr val="tx1"/>
                </a:solidFill>
              </a:rPr>
              <a:t>ruled</a:t>
            </a:r>
            <a:r>
              <a:rPr lang="cs-CZ" dirty="0">
                <a:solidFill>
                  <a:schemeClr val="tx1"/>
                </a:solidFill>
              </a:rPr>
              <a:t> by </a:t>
            </a:r>
            <a:r>
              <a:rPr lang="cs-CZ" dirty="0" err="1">
                <a:solidFill>
                  <a:schemeClr val="tx1"/>
                </a:solidFill>
              </a:rPr>
              <a:t>biological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clock</a:t>
            </a:r>
            <a:endParaRPr lang="cs-CZ" dirty="0">
              <a:solidFill>
                <a:schemeClr val="tx1"/>
              </a:solidFill>
            </a:endParaRPr>
          </a:p>
          <a:p>
            <a:pPr algn="l"/>
            <a:endParaRPr lang="cs-CZ" dirty="0">
              <a:solidFill>
                <a:schemeClr val="tx1"/>
              </a:solidFill>
            </a:endParaRPr>
          </a:p>
          <a:p>
            <a:pPr algn="l"/>
            <a:r>
              <a:rPr lang="cs-CZ" u="sng" dirty="0" err="1">
                <a:solidFill>
                  <a:schemeClr val="tx1"/>
                </a:solidFill>
              </a:rPr>
              <a:t>Periods</a:t>
            </a:r>
            <a:r>
              <a:rPr lang="cs-CZ" u="sng" dirty="0">
                <a:solidFill>
                  <a:schemeClr val="tx1"/>
                </a:solidFill>
              </a:rPr>
              <a:t> </a:t>
            </a:r>
            <a:r>
              <a:rPr lang="cs-CZ" u="sng" dirty="0" err="1">
                <a:solidFill>
                  <a:schemeClr val="tx1"/>
                </a:solidFill>
              </a:rPr>
              <a:t>of</a:t>
            </a:r>
            <a:r>
              <a:rPr lang="cs-CZ" u="sng" dirty="0">
                <a:solidFill>
                  <a:schemeClr val="tx1"/>
                </a:solidFill>
              </a:rPr>
              <a:t> </a:t>
            </a:r>
            <a:r>
              <a:rPr lang="cs-CZ" u="sng" dirty="0" err="1">
                <a:solidFill>
                  <a:schemeClr val="tx1"/>
                </a:solidFill>
              </a:rPr>
              <a:t>rhythms</a:t>
            </a:r>
            <a:r>
              <a:rPr lang="cs-CZ" u="sng" dirty="0">
                <a:solidFill>
                  <a:schemeClr val="tx1"/>
                </a:solidFill>
              </a:rPr>
              <a:t> (a </a:t>
            </a:r>
            <a:r>
              <a:rPr lang="cs-CZ" u="sng" dirty="0" err="1">
                <a:solidFill>
                  <a:schemeClr val="tx1"/>
                </a:solidFill>
              </a:rPr>
              <a:t>frequency</a:t>
            </a:r>
            <a:r>
              <a:rPr lang="cs-CZ" u="sng" dirty="0">
                <a:solidFill>
                  <a:schemeClr val="tx1"/>
                </a:solidFill>
              </a:rPr>
              <a:t> </a:t>
            </a:r>
            <a:r>
              <a:rPr lang="cs-CZ" u="sng" dirty="0" err="1">
                <a:solidFill>
                  <a:schemeClr val="tx1"/>
                </a:solidFill>
              </a:rPr>
              <a:t>with</a:t>
            </a:r>
            <a:r>
              <a:rPr lang="cs-CZ" u="sng" dirty="0">
                <a:solidFill>
                  <a:schemeClr val="tx1"/>
                </a:solidFill>
              </a:rPr>
              <a:t> </a:t>
            </a:r>
            <a:r>
              <a:rPr lang="cs-CZ" u="sng" dirty="0" err="1">
                <a:solidFill>
                  <a:schemeClr val="tx1"/>
                </a:solidFill>
              </a:rPr>
              <a:t>which</a:t>
            </a:r>
            <a:r>
              <a:rPr lang="cs-CZ" u="sng" dirty="0">
                <a:solidFill>
                  <a:schemeClr val="tx1"/>
                </a:solidFill>
              </a:rPr>
              <a:t> </a:t>
            </a:r>
            <a:r>
              <a:rPr lang="cs-CZ" u="sng" dirty="0" err="1">
                <a:solidFill>
                  <a:schemeClr val="tx1"/>
                </a:solidFill>
              </a:rPr>
              <a:t>the</a:t>
            </a:r>
            <a:r>
              <a:rPr lang="cs-CZ" u="sng" dirty="0">
                <a:solidFill>
                  <a:schemeClr val="tx1"/>
                </a:solidFill>
              </a:rPr>
              <a:t> parametr </a:t>
            </a:r>
            <a:r>
              <a:rPr lang="cs-CZ" u="sng" dirty="0" err="1">
                <a:solidFill>
                  <a:schemeClr val="tx1"/>
                </a:solidFill>
              </a:rPr>
              <a:t>is</a:t>
            </a:r>
            <a:r>
              <a:rPr lang="cs-CZ" u="sng" dirty="0">
                <a:solidFill>
                  <a:schemeClr val="tx1"/>
                </a:solidFill>
              </a:rPr>
              <a:t> </a:t>
            </a:r>
            <a:r>
              <a:rPr lang="cs-CZ" u="sng" dirty="0" err="1">
                <a:solidFill>
                  <a:schemeClr val="tx1"/>
                </a:solidFill>
              </a:rPr>
              <a:t>repeated</a:t>
            </a:r>
            <a:r>
              <a:rPr lang="cs-CZ" u="sng" dirty="0">
                <a:solidFill>
                  <a:schemeClr val="tx1"/>
                </a:solidFill>
              </a:rPr>
              <a:t>):</a:t>
            </a:r>
          </a:p>
          <a:p>
            <a:pPr algn="l"/>
            <a:r>
              <a:rPr lang="cs-CZ" b="1" dirty="0" err="1">
                <a:solidFill>
                  <a:srgbClr val="C00000"/>
                </a:solidFill>
              </a:rPr>
              <a:t>Ultradian</a:t>
            </a:r>
            <a:r>
              <a:rPr lang="cs-CZ" dirty="0"/>
              <a:t> </a:t>
            </a:r>
            <a:r>
              <a:rPr lang="cs-CZ" dirty="0">
                <a:solidFill>
                  <a:schemeClr val="tx1"/>
                </a:solidFill>
              </a:rPr>
              <a:t>period – period </a:t>
            </a:r>
            <a:r>
              <a:rPr lang="cs-CZ" dirty="0" err="1">
                <a:solidFill>
                  <a:schemeClr val="tx1"/>
                </a:solidFill>
              </a:rPr>
              <a:t>is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shorter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than</a:t>
            </a:r>
            <a:r>
              <a:rPr lang="cs-CZ" dirty="0">
                <a:solidFill>
                  <a:schemeClr val="tx1"/>
                </a:solidFill>
              </a:rPr>
              <a:t> 24hours (e.g.:10sec rhythm in </a:t>
            </a:r>
            <a:r>
              <a:rPr lang="cs-CZ" dirty="0" err="1">
                <a:solidFill>
                  <a:schemeClr val="tx1"/>
                </a:solidFill>
              </a:rPr>
              <a:t>breathing</a:t>
            </a:r>
            <a:r>
              <a:rPr lang="cs-CZ" dirty="0">
                <a:solidFill>
                  <a:schemeClr val="tx1"/>
                </a:solidFill>
              </a:rPr>
              <a:t>)</a:t>
            </a:r>
          </a:p>
          <a:p>
            <a:pPr algn="l"/>
            <a:r>
              <a:rPr lang="cs-CZ" b="1" dirty="0" err="1">
                <a:solidFill>
                  <a:srgbClr val="C00000"/>
                </a:solidFill>
              </a:rPr>
              <a:t>Circadian</a:t>
            </a:r>
            <a:r>
              <a:rPr lang="cs-CZ" dirty="0"/>
              <a:t> </a:t>
            </a:r>
            <a:r>
              <a:rPr lang="cs-CZ" dirty="0">
                <a:solidFill>
                  <a:schemeClr val="tx1"/>
                </a:solidFill>
              </a:rPr>
              <a:t>period – period </a:t>
            </a:r>
            <a:r>
              <a:rPr lang="cs-CZ" dirty="0" err="1">
                <a:solidFill>
                  <a:schemeClr val="tx1"/>
                </a:solidFill>
              </a:rPr>
              <a:t>is</a:t>
            </a:r>
            <a:r>
              <a:rPr lang="cs-CZ" dirty="0">
                <a:solidFill>
                  <a:schemeClr val="tx1"/>
                </a:solidFill>
              </a:rPr>
              <a:t> 24h (</a:t>
            </a:r>
            <a:r>
              <a:rPr lang="cs-CZ" dirty="0" err="1">
                <a:solidFill>
                  <a:schemeClr val="tx1"/>
                </a:solidFill>
              </a:rPr>
              <a:t>sleep</a:t>
            </a:r>
            <a:r>
              <a:rPr lang="cs-CZ" dirty="0">
                <a:solidFill>
                  <a:schemeClr val="tx1"/>
                </a:solidFill>
              </a:rPr>
              <a:t>/</a:t>
            </a:r>
            <a:r>
              <a:rPr lang="cs-CZ" dirty="0" err="1">
                <a:solidFill>
                  <a:schemeClr val="tx1"/>
                </a:solidFill>
              </a:rPr>
              <a:t>wakefulness</a:t>
            </a:r>
            <a:r>
              <a:rPr lang="cs-CZ" dirty="0">
                <a:solidFill>
                  <a:schemeClr val="tx1"/>
                </a:solidFill>
              </a:rPr>
              <a:t>…..</a:t>
            </a:r>
            <a:r>
              <a:rPr lang="cs-CZ" dirty="0" err="1">
                <a:solidFill>
                  <a:schemeClr val="tx1"/>
                </a:solidFill>
              </a:rPr>
              <a:t>from</a:t>
            </a:r>
            <a:r>
              <a:rPr lang="cs-CZ" dirty="0">
                <a:solidFill>
                  <a:schemeClr val="tx1"/>
                </a:solidFill>
              </a:rPr>
              <a:t> Latin </a:t>
            </a:r>
            <a:r>
              <a:rPr lang="cs-CZ" i="1" dirty="0" err="1">
                <a:solidFill>
                  <a:schemeClr val="tx1"/>
                </a:solidFill>
              </a:rPr>
              <a:t>circa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i="1" dirty="0" err="1">
                <a:solidFill>
                  <a:schemeClr val="tx1"/>
                </a:solidFill>
              </a:rPr>
              <a:t>diem</a:t>
            </a:r>
            <a:r>
              <a:rPr lang="cs-CZ" dirty="0">
                <a:solidFill>
                  <a:schemeClr val="tx1"/>
                </a:solidFill>
              </a:rPr>
              <a:t> -</a:t>
            </a:r>
            <a:r>
              <a:rPr lang="cs-CZ" dirty="0" err="1">
                <a:solidFill>
                  <a:schemeClr val="tx1"/>
                </a:solidFill>
              </a:rPr>
              <a:t>about</a:t>
            </a:r>
            <a:r>
              <a:rPr lang="cs-CZ" dirty="0">
                <a:solidFill>
                  <a:schemeClr val="tx1"/>
                </a:solidFill>
              </a:rPr>
              <a:t> a </a:t>
            </a:r>
            <a:r>
              <a:rPr lang="cs-CZ" dirty="0" err="1">
                <a:solidFill>
                  <a:schemeClr val="tx1"/>
                </a:solidFill>
              </a:rPr>
              <a:t>day</a:t>
            </a:r>
            <a:r>
              <a:rPr lang="cs-CZ" dirty="0">
                <a:solidFill>
                  <a:schemeClr val="tx1"/>
                </a:solidFill>
              </a:rPr>
              <a:t>)</a:t>
            </a:r>
          </a:p>
          <a:p>
            <a:pPr algn="l"/>
            <a:r>
              <a:rPr lang="cs-CZ" b="1" dirty="0" err="1">
                <a:solidFill>
                  <a:srgbClr val="C00000"/>
                </a:solidFill>
              </a:rPr>
              <a:t>Infradian</a:t>
            </a:r>
            <a:r>
              <a:rPr lang="cs-CZ" dirty="0"/>
              <a:t> </a:t>
            </a:r>
            <a:r>
              <a:rPr lang="cs-CZ" dirty="0">
                <a:solidFill>
                  <a:schemeClr val="tx1"/>
                </a:solidFill>
              </a:rPr>
              <a:t>period – period </a:t>
            </a:r>
            <a:r>
              <a:rPr lang="cs-CZ" dirty="0" err="1">
                <a:solidFill>
                  <a:schemeClr val="tx1"/>
                </a:solidFill>
              </a:rPr>
              <a:t>is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longer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than</a:t>
            </a:r>
            <a:r>
              <a:rPr lang="cs-CZ" dirty="0">
                <a:solidFill>
                  <a:schemeClr val="tx1"/>
                </a:solidFill>
              </a:rPr>
              <a:t> 24h (</a:t>
            </a:r>
            <a:r>
              <a:rPr lang="cs-CZ" dirty="0" err="1">
                <a:solidFill>
                  <a:schemeClr val="tx1"/>
                </a:solidFill>
              </a:rPr>
              <a:t>the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menstrual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cycle</a:t>
            </a:r>
            <a:r>
              <a:rPr lang="cs-CZ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87990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27083" t="30927" r="41042" b="13333"/>
          <a:stretch/>
        </p:blipFill>
        <p:spPr>
          <a:xfrm>
            <a:off x="5381973" y="0"/>
            <a:ext cx="6810027" cy="6858000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740025"/>
            <a:ext cx="10515600" cy="4351338"/>
          </a:xfrm>
        </p:spPr>
        <p:txBody>
          <a:bodyPr/>
          <a:lstStyle/>
          <a:p>
            <a:r>
              <a:rPr lang="en-US" dirty="0"/>
              <a:t>sunflower turns toward the light</a:t>
            </a:r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  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sz="2400" dirty="0"/>
              <a:t>(</a:t>
            </a:r>
            <a:r>
              <a:rPr lang="cs-CZ" sz="2400" dirty="0" err="1"/>
              <a:t>example</a:t>
            </a:r>
            <a:r>
              <a:rPr lang="cs-CZ" sz="2400" dirty="0"/>
              <a:t> in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world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plants</a:t>
            </a:r>
            <a:r>
              <a:rPr lang="cs-CZ" sz="2400" dirty="0"/>
              <a:t>)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1400" dirty="0" err="1"/>
              <a:t>Flower</a:t>
            </a:r>
            <a:r>
              <a:rPr lang="cs-CZ" sz="1400" dirty="0"/>
              <a:t> fades – </a:t>
            </a:r>
            <a:r>
              <a:rPr lang="cs-CZ" sz="1400" dirty="0" err="1"/>
              <a:t>closes</a:t>
            </a:r>
            <a:r>
              <a:rPr lang="cs-CZ" sz="1400" dirty="0"/>
              <a:t> </a:t>
            </a:r>
            <a:r>
              <a:rPr lang="cs-CZ" sz="1400" dirty="0" err="1"/>
              <a:t>flower</a:t>
            </a:r>
            <a:r>
              <a:rPr lang="cs-CZ" sz="1400" dirty="0"/>
              <a:t> </a:t>
            </a:r>
            <a:r>
              <a:rPr lang="cs-CZ" sz="1400" dirty="0" err="1"/>
              <a:t>petals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1420697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96f23c5b-ec28-4729-935f-c65147993ca1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PARA_SHOWWINDOW" val="0"/>
</p:tagLst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1444</TotalTime>
  <Words>1965</Words>
  <Application>Microsoft Office PowerPoint</Application>
  <PresentationFormat>Širokoúhlá obrazovka</PresentationFormat>
  <Paragraphs>243</Paragraphs>
  <Slides>34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44" baseType="lpstr">
      <vt:lpstr>AdvPSA334</vt:lpstr>
      <vt:lpstr>AdvPSA335</vt:lpstr>
      <vt:lpstr>AdvPSA336</vt:lpstr>
      <vt:lpstr>AdvTTc3a855a1.B</vt:lpstr>
      <vt:lpstr>Arial</vt:lpstr>
      <vt:lpstr>Arial CE</vt:lpstr>
      <vt:lpstr>Calibri</vt:lpstr>
      <vt:lpstr>Calibri Light</vt:lpstr>
      <vt:lpstr>Verdana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 Information from previous lectures:  Type of secretion of hormones - summary:</vt:lpstr>
      <vt:lpstr>Records of breathing and circulatory parameters waves  (from plethysmomanometer - Peňáz method)  </vt:lpstr>
      <vt:lpstr>Prezentace aplikace PowerPoint</vt:lpstr>
      <vt:lpstr>Biorhythms - studied by  chronobiology                                          as a special branch of physiology research</vt:lpstr>
      <vt:lpstr>Prezentace aplikace PowerPoint</vt:lpstr>
      <vt:lpstr>Prezentace aplikace PowerPoint</vt:lpstr>
      <vt:lpstr>Pineal gland</vt:lpstr>
      <vt:lpstr>Prezentace aplikace PowerPoint</vt:lpstr>
      <vt:lpstr>Prezentace aplikace PowerPoint</vt:lpstr>
      <vt:lpstr>Where our internal clock is located ?      Master circadian pacemaker</vt:lpstr>
      <vt:lpstr>The molecular clockwork</vt:lpstr>
      <vt:lpstr>Prezentace aplikace PowerPoint</vt:lpstr>
      <vt:lpstr>Prezentace aplikace PowerPoint</vt:lpstr>
      <vt:lpstr>In humans: circadian rhythm</vt:lpstr>
      <vt:lpstr>Prezentace aplikace PowerPoint</vt:lpstr>
      <vt:lpstr>Prezentace aplikace PowerPoint</vt:lpstr>
      <vt:lpstr>Prezentace aplikace PowerPoint</vt:lpstr>
      <vt:lpstr>Effects of melatonin – pleiotropic effect</vt:lpstr>
      <vt:lpstr>Prezentace aplikace PowerPoint</vt:lpstr>
      <vt:lpstr>Prezentace aplikace PowerPoint</vt:lpstr>
      <vt:lpstr>Jet lag syndrome</vt:lpstr>
      <vt:lpstr>Jat leg syndrome - treatment</vt:lpstr>
      <vt:lpstr>Seasonal affective disorder</vt:lpstr>
      <vt:lpstr>Sleep disorder</vt:lpstr>
      <vt:lpstr>Prezentace aplikace PowerPoint</vt:lpstr>
      <vt:lpstr>Health problems are coming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Zuzana Nováková</dc:creator>
  <cp:lastModifiedBy>Zuzana Nováková</cp:lastModifiedBy>
  <cp:revision>80</cp:revision>
  <dcterms:created xsi:type="dcterms:W3CDTF">2015-05-11T08:23:42Z</dcterms:created>
  <dcterms:modified xsi:type="dcterms:W3CDTF">2022-02-18T06:49:01Z</dcterms:modified>
</cp:coreProperties>
</file>