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61" r:id="rId6"/>
    <p:sldId id="299" r:id="rId7"/>
    <p:sldId id="300" r:id="rId8"/>
    <p:sldId id="262" r:id="rId9"/>
    <p:sldId id="263" r:id="rId10"/>
    <p:sldId id="269" r:id="rId11"/>
    <p:sldId id="265" r:id="rId12"/>
    <p:sldId id="268" r:id="rId13"/>
    <p:sldId id="271" r:id="rId14"/>
    <p:sldId id="292" r:id="rId15"/>
    <p:sldId id="298" r:id="rId16"/>
    <p:sldId id="286" r:id="rId17"/>
    <p:sldId id="293" r:id="rId18"/>
    <p:sldId id="288" r:id="rId19"/>
    <p:sldId id="289" r:id="rId20"/>
    <p:sldId id="290" r:id="rId21"/>
    <p:sldId id="294" r:id="rId22"/>
    <p:sldId id="259" r:id="rId23"/>
    <p:sldId id="272" r:id="rId24"/>
    <p:sldId id="260" r:id="rId25"/>
    <p:sldId id="274" r:id="rId26"/>
    <p:sldId id="273" r:id="rId27"/>
    <p:sldId id="267" r:id="rId28"/>
    <p:sldId id="277" r:id="rId29"/>
    <p:sldId id="278" r:id="rId30"/>
    <p:sldId id="279" r:id="rId31"/>
    <p:sldId id="280" r:id="rId32"/>
    <p:sldId id="284" r:id="rId33"/>
    <p:sldId id="281" r:id="rId34"/>
    <p:sldId id="282" r:id="rId35"/>
    <p:sldId id="283" r:id="rId36"/>
    <p:sldId id="285" r:id="rId37"/>
    <p:sldId id="296" r:id="rId38"/>
    <p:sldId id="295" r:id="rId39"/>
    <p:sldId id="301" r:id="rId40"/>
    <p:sldId id="302"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Hanslík" initials="TH" lastIdx="1" clrIdx="0">
    <p:extLst>
      <p:ext uri="{19B8F6BF-5375-455C-9EA6-DF929625EA0E}">
        <p15:presenceInfo xmlns:p15="http://schemas.microsoft.com/office/powerpoint/2012/main" xmlns="" userId="3a2ab16487e056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66" d="100"/>
          <a:sy n="66" d="100"/>
        </p:scale>
        <p:origin x="-588" y="-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Transplantation</a:t>
            </a:r>
            <a:endParaRPr lang="cs-CZ" dirty="0"/>
          </a:p>
        </p:txBody>
      </p:sp>
      <p:sp>
        <p:nvSpPr>
          <p:cNvPr id="3" name="Podnadpis 2"/>
          <p:cNvSpPr>
            <a:spLocks noGrp="1"/>
          </p:cNvSpPr>
          <p:nvPr>
            <p:ph type="subTitle" idx="1"/>
          </p:nvPr>
        </p:nvSpPr>
        <p:spPr/>
        <p:txBody>
          <a:bodyPr>
            <a:normAutofit/>
          </a:bodyPr>
          <a:lstStyle/>
          <a:p>
            <a:r>
              <a:rPr lang="cs-CZ" dirty="0" err="1"/>
              <a:t>Ist</a:t>
            </a:r>
            <a:r>
              <a:rPr lang="cs-CZ" dirty="0"/>
              <a:t> Department </a:t>
            </a:r>
            <a:r>
              <a:rPr lang="cs-CZ" dirty="0" err="1"/>
              <a:t>of</a:t>
            </a:r>
            <a:r>
              <a:rPr lang="cs-CZ" dirty="0"/>
              <a:t> </a:t>
            </a:r>
            <a:r>
              <a:rPr lang="cs-CZ" dirty="0" err="1"/>
              <a:t>Surgery</a:t>
            </a:r>
            <a:r>
              <a:rPr lang="cs-CZ" dirty="0"/>
              <a:t>, </a:t>
            </a:r>
            <a:r>
              <a:rPr lang="pl-PL" dirty="0"/>
              <a:t>St. Anne’s University Hospital Brno </a:t>
            </a:r>
          </a:p>
        </p:txBody>
      </p:sp>
    </p:spTree>
    <p:extLst>
      <p:ext uri="{BB962C8B-B14F-4D97-AF65-F5344CB8AC3E}">
        <p14:creationId xmlns:p14="http://schemas.microsoft.com/office/powerpoint/2010/main" xmlns="" val="19399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273C977-2BCE-482D-86DC-7A06EB4A79DA}"/>
              </a:ext>
            </a:extLst>
          </p:cNvPr>
          <p:cNvSpPr>
            <a:spLocks noGrp="1"/>
          </p:cNvSpPr>
          <p:nvPr>
            <p:ph type="title"/>
          </p:nvPr>
        </p:nvSpPr>
        <p:spPr>
          <a:xfrm>
            <a:off x="677333" y="609600"/>
            <a:ext cx="10082403" cy="1320800"/>
          </a:xfrm>
        </p:spPr>
        <p:txBody>
          <a:bodyPr/>
          <a:lstStyle/>
          <a:p>
            <a:r>
              <a:rPr lang="cs-CZ" dirty="0" err="1"/>
              <a:t>Transplantation</a:t>
            </a:r>
            <a:r>
              <a:rPr lang="cs-CZ" dirty="0"/>
              <a:t> </a:t>
            </a:r>
            <a:r>
              <a:rPr lang="cs-CZ" dirty="0" err="1"/>
              <a:t>centers</a:t>
            </a:r>
            <a:r>
              <a:rPr lang="cs-CZ" dirty="0"/>
              <a:t> in </a:t>
            </a:r>
            <a:r>
              <a:rPr lang="cs-CZ" dirty="0" err="1"/>
              <a:t>the</a:t>
            </a:r>
            <a:r>
              <a:rPr lang="cs-CZ" dirty="0"/>
              <a:t> Czech Republic</a:t>
            </a:r>
          </a:p>
        </p:txBody>
      </p:sp>
      <p:sp>
        <p:nvSpPr>
          <p:cNvPr id="3" name="Zástupný obsah 2">
            <a:extLst>
              <a:ext uri="{FF2B5EF4-FFF2-40B4-BE49-F238E27FC236}">
                <a16:creationId xmlns:a16="http://schemas.microsoft.com/office/drawing/2014/main" xmlns="" id="{4E10DF61-9747-4D8E-9AAE-67180C16C863}"/>
              </a:ext>
            </a:extLst>
          </p:cNvPr>
          <p:cNvSpPr>
            <a:spLocks noGrp="1"/>
          </p:cNvSpPr>
          <p:nvPr>
            <p:ph idx="1"/>
          </p:nvPr>
        </p:nvSpPr>
        <p:spPr>
          <a:xfrm>
            <a:off x="677334" y="1260629"/>
            <a:ext cx="8596668" cy="5459767"/>
          </a:xfrm>
        </p:spPr>
        <p:txBody>
          <a:bodyPr>
            <a:normAutofit/>
          </a:bodyPr>
          <a:lstStyle/>
          <a:p>
            <a:r>
              <a:rPr lang="cs-CZ" dirty="0"/>
              <a:t>IKEM Prague</a:t>
            </a:r>
          </a:p>
          <a:p>
            <a:pPr lvl="1"/>
            <a:r>
              <a:rPr lang="cs-CZ" dirty="0" err="1"/>
              <a:t>Kidneys</a:t>
            </a:r>
            <a:r>
              <a:rPr lang="cs-CZ" dirty="0"/>
              <a:t>, </a:t>
            </a:r>
            <a:r>
              <a:rPr lang="cs-CZ" dirty="0" err="1"/>
              <a:t>heart</a:t>
            </a:r>
            <a:r>
              <a:rPr lang="cs-CZ" dirty="0"/>
              <a:t>, </a:t>
            </a:r>
            <a:r>
              <a:rPr lang="cs-CZ" dirty="0" err="1"/>
              <a:t>pancreas</a:t>
            </a:r>
            <a:r>
              <a:rPr lang="cs-CZ" dirty="0"/>
              <a:t>, liver, </a:t>
            </a:r>
            <a:r>
              <a:rPr lang="cs-CZ" dirty="0" err="1"/>
              <a:t>small</a:t>
            </a:r>
            <a:r>
              <a:rPr lang="cs-CZ" dirty="0"/>
              <a:t> </a:t>
            </a:r>
            <a:r>
              <a:rPr lang="cs-CZ" dirty="0" err="1"/>
              <a:t>intestine</a:t>
            </a:r>
            <a:r>
              <a:rPr lang="cs-CZ" dirty="0"/>
              <a:t>, uterus</a:t>
            </a:r>
          </a:p>
          <a:p>
            <a:r>
              <a:rPr lang="cs-CZ" dirty="0"/>
              <a:t>UH Motol Prague</a:t>
            </a:r>
          </a:p>
          <a:p>
            <a:pPr lvl="1"/>
            <a:r>
              <a:rPr lang="cs-CZ" dirty="0" err="1"/>
              <a:t>Lungs</a:t>
            </a:r>
            <a:r>
              <a:rPr lang="cs-CZ" dirty="0"/>
              <a:t>, </a:t>
            </a:r>
            <a:r>
              <a:rPr lang="cs-CZ" dirty="0" err="1"/>
              <a:t>kidneys</a:t>
            </a:r>
            <a:endParaRPr lang="cs-CZ" dirty="0"/>
          </a:p>
          <a:p>
            <a:r>
              <a:rPr lang="cs-CZ" dirty="0"/>
              <a:t>CKTCH Brno</a:t>
            </a:r>
          </a:p>
          <a:p>
            <a:pPr lvl="1"/>
            <a:r>
              <a:rPr lang="cs-CZ" dirty="0" err="1"/>
              <a:t>Heart</a:t>
            </a:r>
            <a:r>
              <a:rPr lang="cs-CZ" dirty="0"/>
              <a:t>, liver, </a:t>
            </a:r>
            <a:r>
              <a:rPr lang="cs-CZ" dirty="0" err="1"/>
              <a:t>kidneys</a:t>
            </a:r>
            <a:endParaRPr lang="cs-CZ" dirty="0"/>
          </a:p>
          <a:p>
            <a:r>
              <a:rPr lang="cs-CZ" dirty="0"/>
              <a:t>UH Olomouc</a:t>
            </a:r>
          </a:p>
          <a:p>
            <a:pPr lvl="1"/>
            <a:r>
              <a:rPr lang="cs-CZ" dirty="0" err="1"/>
              <a:t>Kidneys</a:t>
            </a:r>
            <a:endParaRPr lang="cs-CZ" dirty="0"/>
          </a:p>
          <a:p>
            <a:r>
              <a:rPr lang="cs-CZ" dirty="0"/>
              <a:t>UH Ostrava</a:t>
            </a:r>
          </a:p>
          <a:p>
            <a:pPr lvl="1"/>
            <a:r>
              <a:rPr lang="cs-CZ" dirty="0" err="1"/>
              <a:t>Kidneys</a:t>
            </a:r>
            <a:endParaRPr lang="cs-CZ" dirty="0"/>
          </a:p>
          <a:p>
            <a:r>
              <a:rPr lang="cs-CZ" dirty="0"/>
              <a:t>UH Hradec Králové</a:t>
            </a:r>
          </a:p>
          <a:p>
            <a:pPr lvl="1"/>
            <a:r>
              <a:rPr lang="cs-CZ" dirty="0" err="1"/>
              <a:t>Kidneys</a:t>
            </a:r>
            <a:endParaRPr lang="cs-CZ" dirty="0"/>
          </a:p>
          <a:p>
            <a:r>
              <a:rPr lang="cs-CZ" dirty="0"/>
              <a:t>UH </a:t>
            </a:r>
            <a:r>
              <a:rPr lang="cs-CZ" dirty="0" err="1"/>
              <a:t>Pilsen</a:t>
            </a:r>
            <a:endParaRPr lang="cs-CZ" dirty="0"/>
          </a:p>
          <a:p>
            <a:pPr lvl="1"/>
            <a:r>
              <a:rPr lang="cs-CZ" dirty="0" err="1"/>
              <a:t>Kidneys</a:t>
            </a:r>
            <a:endParaRPr lang="cs-CZ" dirty="0"/>
          </a:p>
          <a:p>
            <a:pPr marL="0" indent="0">
              <a:buNone/>
            </a:pPr>
            <a:endParaRPr lang="cs-CZ" dirty="0"/>
          </a:p>
        </p:txBody>
      </p:sp>
    </p:spTree>
    <p:extLst>
      <p:ext uri="{BB962C8B-B14F-4D97-AF65-F5344CB8AC3E}">
        <p14:creationId xmlns:p14="http://schemas.microsoft.com/office/powerpoint/2010/main" xmlns="" val="195378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95CD34-014F-45A2-9F59-4B5CD5EACF9D}"/>
              </a:ext>
            </a:extLst>
          </p:cNvPr>
          <p:cNvSpPr>
            <a:spLocks noGrp="1"/>
          </p:cNvSpPr>
          <p:nvPr>
            <p:ph type="title"/>
          </p:nvPr>
        </p:nvSpPr>
        <p:spPr/>
        <p:txBody>
          <a:bodyPr/>
          <a:lstStyle/>
          <a:p>
            <a:r>
              <a:rPr lang="cs-CZ" dirty="0" err="1"/>
              <a:t>Conditions</a:t>
            </a:r>
            <a:r>
              <a:rPr lang="cs-CZ" dirty="0"/>
              <a:t> </a:t>
            </a:r>
            <a:r>
              <a:rPr lang="cs-CZ" dirty="0" err="1"/>
              <a:t>for</a:t>
            </a:r>
            <a:r>
              <a:rPr lang="cs-CZ" dirty="0"/>
              <a:t> </a:t>
            </a:r>
            <a:r>
              <a:rPr lang="cs-CZ" dirty="0" err="1"/>
              <a:t>transplantation</a:t>
            </a:r>
            <a:r>
              <a:rPr lang="cs-CZ" dirty="0"/>
              <a:t/>
            </a:r>
            <a:br>
              <a:rPr lang="cs-CZ" dirty="0"/>
            </a:br>
            <a:r>
              <a:rPr lang="cs-CZ" dirty="0"/>
              <a:t>	1.	</a:t>
            </a:r>
            <a:r>
              <a:rPr lang="cs-CZ" dirty="0" err="1"/>
              <a:t>surgical</a:t>
            </a:r>
            <a:r>
              <a:rPr lang="cs-CZ" dirty="0"/>
              <a:t> </a:t>
            </a:r>
            <a:r>
              <a:rPr lang="cs-CZ" dirty="0" err="1"/>
              <a:t>technique</a:t>
            </a:r>
            <a:endParaRPr lang="cs-CZ" dirty="0"/>
          </a:p>
        </p:txBody>
      </p:sp>
      <p:sp>
        <p:nvSpPr>
          <p:cNvPr id="3" name="Zástupný obsah 2">
            <a:extLst>
              <a:ext uri="{FF2B5EF4-FFF2-40B4-BE49-F238E27FC236}">
                <a16:creationId xmlns:a16="http://schemas.microsoft.com/office/drawing/2014/main" xmlns="" id="{97F624D7-BC0F-4537-9C4A-77C52F9AB6E4}"/>
              </a:ext>
            </a:extLst>
          </p:cNvPr>
          <p:cNvSpPr>
            <a:spLocks noGrp="1"/>
          </p:cNvSpPr>
          <p:nvPr>
            <p:ph idx="1"/>
          </p:nvPr>
        </p:nvSpPr>
        <p:spPr/>
        <p:txBody>
          <a:bodyPr/>
          <a:lstStyle/>
          <a:p>
            <a:r>
              <a:rPr lang="cs-CZ" dirty="0" err="1"/>
              <a:t>Revascularization</a:t>
            </a:r>
            <a:r>
              <a:rPr lang="cs-CZ" dirty="0"/>
              <a:t> by </a:t>
            </a:r>
            <a:r>
              <a:rPr lang="cs-CZ" dirty="0" err="1"/>
              <a:t>vascular</a:t>
            </a:r>
            <a:r>
              <a:rPr lang="cs-CZ" dirty="0"/>
              <a:t> </a:t>
            </a:r>
            <a:r>
              <a:rPr lang="cs-CZ" dirty="0" err="1"/>
              <a:t>anastomoses</a:t>
            </a:r>
            <a:endParaRPr lang="cs-CZ" dirty="0"/>
          </a:p>
          <a:p>
            <a:r>
              <a:rPr lang="cs-CZ" dirty="0" err="1"/>
              <a:t>Connection</a:t>
            </a:r>
            <a:r>
              <a:rPr lang="cs-CZ" dirty="0"/>
              <a:t> </a:t>
            </a:r>
            <a:r>
              <a:rPr lang="cs-CZ" dirty="0" err="1"/>
              <a:t>of</a:t>
            </a:r>
            <a:r>
              <a:rPr lang="cs-CZ" dirty="0"/>
              <a:t> organ </a:t>
            </a:r>
            <a:r>
              <a:rPr lang="cs-CZ" dirty="0" err="1"/>
              <a:t>ducts</a:t>
            </a:r>
            <a:r>
              <a:rPr lang="cs-CZ" dirty="0"/>
              <a:t> (ureter, </a:t>
            </a:r>
            <a:r>
              <a:rPr lang="cs-CZ" dirty="0" err="1"/>
              <a:t>bile</a:t>
            </a:r>
            <a:r>
              <a:rPr lang="cs-CZ" dirty="0"/>
              <a:t> </a:t>
            </a:r>
            <a:r>
              <a:rPr lang="cs-CZ" dirty="0" err="1"/>
              <a:t>duct</a:t>
            </a:r>
            <a:r>
              <a:rPr lang="cs-CZ" dirty="0"/>
              <a:t>, </a:t>
            </a:r>
            <a:r>
              <a:rPr lang="cs-CZ" dirty="0" err="1"/>
              <a:t>pancreatic</a:t>
            </a:r>
            <a:r>
              <a:rPr lang="cs-CZ" dirty="0"/>
              <a:t> </a:t>
            </a:r>
            <a:r>
              <a:rPr lang="cs-CZ" dirty="0" err="1"/>
              <a:t>duct</a:t>
            </a:r>
            <a:r>
              <a:rPr lang="cs-CZ" dirty="0"/>
              <a:t>), </a:t>
            </a:r>
            <a:r>
              <a:rPr lang="cs-CZ" dirty="0" err="1"/>
              <a:t>intestinal</a:t>
            </a:r>
            <a:r>
              <a:rPr lang="cs-CZ" dirty="0"/>
              <a:t> </a:t>
            </a:r>
            <a:r>
              <a:rPr lang="cs-CZ" dirty="0" err="1"/>
              <a:t>anastomoses</a:t>
            </a:r>
            <a:r>
              <a:rPr lang="cs-CZ" dirty="0"/>
              <a:t> </a:t>
            </a:r>
            <a:r>
              <a:rPr lang="cs-CZ" dirty="0" err="1"/>
              <a:t>or</a:t>
            </a:r>
            <a:r>
              <a:rPr lang="cs-CZ" dirty="0"/>
              <a:t> respirátory </a:t>
            </a:r>
            <a:r>
              <a:rPr lang="cs-CZ" dirty="0" err="1"/>
              <a:t>tract</a:t>
            </a:r>
            <a:endParaRPr lang="cs-CZ" dirty="0"/>
          </a:p>
          <a:p>
            <a:r>
              <a:rPr lang="cs-CZ" dirty="0" err="1"/>
              <a:t>Grafting</a:t>
            </a:r>
            <a:r>
              <a:rPr lang="cs-CZ" dirty="0"/>
              <a:t> </a:t>
            </a:r>
            <a:r>
              <a:rPr lang="cs-CZ" dirty="0" err="1"/>
              <a:t>without</a:t>
            </a:r>
            <a:r>
              <a:rPr lang="cs-CZ" dirty="0"/>
              <a:t> </a:t>
            </a:r>
            <a:r>
              <a:rPr lang="cs-CZ" dirty="0" err="1"/>
              <a:t>damage</a:t>
            </a:r>
            <a:endParaRPr lang="cs-CZ" dirty="0"/>
          </a:p>
          <a:p>
            <a:r>
              <a:rPr lang="cs-CZ" dirty="0" err="1"/>
              <a:t>Preservation</a:t>
            </a:r>
            <a:r>
              <a:rPr lang="cs-CZ" dirty="0"/>
              <a:t> </a:t>
            </a:r>
            <a:r>
              <a:rPr lang="cs-CZ" dirty="0" err="1"/>
              <a:t>of</a:t>
            </a:r>
            <a:r>
              <a:rPr lang="cs-CZ" dirty="0"/>
              <a:t> </a:t>
            </a:r>
            <a:r>
              <a:rPr lang="cs-CZ" dirty="0" err="1"/>
              <a:t>graft</a:t>
            </a:r>
            <a:r>
              <a:rPr lang="cs-CZ" dirty="0"/>
              <a:t> </a:t>
            </a:r>
            <a:r>
              <a:rPr lang="cs-CZ" dirty="0" err="1"/>
              <a:t>function</a:t>
            </a:r>
            <a:r>
              <a:rPr lang="cs-CZ" dirty="0"/>
              <a:t> by </a:t>
            </a:r>
            <a:r>
              <a:rPr lang="cs-CZ" dirty="0" err="1"/>
              <a:t>intensive</a:t>
            </a:r>
            <a:r>
              <a:rPr lang="cs-CZ" dirty="0"/>
              <a:t> care</a:t>
            </a:r>
          </a:p>
          <a:p>
            <a:r>
              <a:rPr lang="cs-CZ" dirty="0" err="1"/>
              <a:t>Complicatons</a:t>
            </a:r>
            <a:r>
              <a:rPr lang="cs-CZ" dirty="0"/>
              <a:t>:</a:t>
            </a:r>
          </a:p>
          <a:p>
            <a:pPr lvl="1"/>
            <a:r>
              <a:rPr lang="cs-CZ" dirty="0"/>
              <a:t>Fistula </a:t>
            </a:r>
            <a:r>
              <a:rPr lang="cs-CZ" dirty="0" err="1"/>
              <a:t>of</a:t>
            </a:r>
            <a:r>
              <a:rPr lang="cs-CZ" dirty="0"/>
              <a:t> </a:t>
            </a:r>
            <a:r>
              <a:rPr lang="cs-CZ" dirty="0" err="1"/>
              <a:t>ducts</a:t>
            </a:r>
            <a:endParaRPr lang="cs-CZ" dirty="0"/>
          </a:p>
          <a:p>
            <a:pPr lvl="1"/>
            <a:r>
              <a:rPr lang="cs-CZ" dirty="0" err="1"/>
              <a:t>Graft</a:t>
            </a:r>
            <a:r>
              <a:rPr lang="cs-CZ" dirty="0"/>
              <a:t> </a:t>
            </a:r>
            <a:r>
              <a:rPr lang="cs-CZ" dirty="0" err="1"/>
              <a:t>thrombosis</a:t>
            </a:r>
            <a:r>
              <a:rPr lang="cs-CZ" dirty="0"/>
              <a:t> (</a:t>
            </a:r>
            <a:r>
              <a:rPr lang="en-US" dirty="0"/>
              <a:t>mostly leads to graft loss</a:t>
            </a:r>
            <a:r>
              <a:rPr lang="cs-CZ" dirty="0"/>
              <a:t>)</a:t>
            </a:r>
          </a:p>
          <a:p>
            <a:pPr lvl="1"/>
            <a:r>
              <a:rPr lang="cs-CZ" dirty="0" err="1"/>
              <a:t>Oppression</a:t>
            </a:r>
            <a:r>
              <a:rPr lang="cs-CZ" dirty="0"/>
              <a:t> </a:t>
            </a:r>
            <a:r>
              <a:rPr lang="cs-CZ" dirty="0" err="1"/>
              <a:t>of</a:t>
            </a:r>
            <a:r>
              <a:rPr lang="cs-CZ" dirty="0"/>
              <a:t> ureter </a:t>
            </a:r>
            <a:r>
              <a:rPr lang="cs-CZ" dirty="0" err="1"/>
              <a:t>caused</a:t>
            </a:r>
            <a:r>
              <a:rPr lang="cs-CZ" dirty="0"/>
              <a:t> by a</a:t>
            </a:r>
            <a:r>
              <a:rPr lang="en-US" dirty="0" err="1"/>
              <a:t>ccumulation</a:t>
            </a:r>
            <a:r>
              <a:rPr lang="en-US" dirty="0"/>
              <a:t> of lymph around the transplanted </a:t>
            </a:r>
            <a:r>
              <a:rPr lang="en-US" dirty="0" err="1"/>
              <a:t>kidne</a:t>
            </a:r>
            <a:r>
              <a:rPr lang="cs-CZ" dirty="0"/>
              <a:t>y</a:t>
            </a:r>
          </a:p>
          <a:p>
            <a:endParaRPr lang="cs-CZ" dirty="0"/>
          </a:p>
        </p:txBody>
      </p:sp>
    </p:spTree>
    <p:extLst>
      <p:ext uri="{BB962C8B-B14F-4D97-AF65-F5344CB8AC3E}">
        <p14:creationId xmlns:p14="http://schemas.microsoft.com/office/powerpoint/2010/main" xmlns="" val="260805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BDA41BF-2374-406A-9D3F-CB963B60F0CC}"/>
              </a:ext>
            </a:extLst>
          </p:cNvPr>
          <p:cNvSpPr>
            <a:spLocks noGrp="1"/>
          </p:cNvSpPr>
          <p:nvPr>
            <p:ph type="title"/>
          </p:nvPr>
        </p:nvSpPr>
        <p:spPr/>
        <p:txBody>
          <a:bodyPr/>
          <a:lstStyle/>
          <a:p>
            <a:r>
              <a:rPr lang="cs-CZ" dirty="0" err="1"/>
              <a:t>Conditions</a:t>
            </a:r>
            <a:r>
              <a:rPr lang="cs-CZ" dirty="0"/>
              <a:t> </a:t>
            </a:r>
            <a:r>
              <a:rPr lang="cs-CZ" dirty="0" err="1"/>
              <a:t>for</a:t>
            </a:r>
            <a:r>
              <a:rPr lang="cs-CZ" dirty="0"/>
              <a:t> </a:t>
            </a:r>
            <a:r>
              <a:rPr lang="cs-CZ" dirty="0" err="1"/>
              <a:t>transplantation</a:t>
            </a:r>
            <a:r>
              <a:rPr lang="cs-CZ" dirty="0"/>
              <a:t/>
            </a:r>
            <a:br>
              <a:rPr lang="cs-CZ" dirty="0"/>
            </a:br>
            <a:r>
              <a:rPr lang="cs-CZ" dirty="0"/>
              <a:t>	2.	source </a:t>
            </a:r>
            <a:r>
              <a:rPr lang="cs-CZ" dirty="0" err="1"/>
              <a:t>of</a:t>
            </a:r>
            <a:r>
              <a:rPr lang="cs-CZ" dirty="0"/>
              <a:t> </a:t>
            </a:r>
            <a:r>
              <a:rPr lang="cs-CZ" dirty="0" err="1"/>
              <a:t>organs</a:t>
            </a:r>
            <a:endParaRPr lang="cs-CZ" dirty="0"/>
          </a:p>
        </p:txBody>
      </p:sp>
      <p:sp>
        <p:nvSpPr>
          <p:cNvPr id="3" name="Zástupný obsah 2">
            <a:extLst>
              <a:ext uri="{FF2B5EF4-FFF2-40B4-BE49-F238E27FC236}">
                <a16:creationId xmlns:a16="http://schemas.microsoft.com/office/drawing/2014/main" xmlns="" id="{738B339D-D1BA-48D4-937A-8D76DA1DB723}"/>
              </a:ext>
            </a:extLst>
          </p:cNvPr>
          <p:cNvSpPr>
            <a:spLocks noGrp="1"/>
          </p:cNvSpPr>
          <p:nvPr>
            <p:ph idx="1"/>
          </p:nvPr>
        </p:nvSpPr>
        <p:spPr/>
        <p:txBody>
          <a:bodyPr/>
          <a:lstStyle/>
          <a:p>
            <a:r>
              <a:rPr lang="cs-CZ" dirty="0" err="1"/>
              <a:t>Living</a:t>
            </a:r>
            <a:r>
              <a:rPr lang="cs-CZ" dirty="0"/>
              <a:t> </a:t>
            </a:r>
            <a:r>
              <a:rPr lang="cs-CZ" dirty="0" err="1"/>
              <a:t>donors</a:t>
            </a:r>
            <a:endParaRPr lang="cs-CZ" dirty="0"/>
          </a:p>
          <a:p>
            <a:pPr lvl="1"/>
            <a:r>
              <a:rPr lang="cs-CZ" dirty="0" err="1"/>
              <a:t>Paired</a:t>
            </a:r>
            <a:r>
              <a:rPr lang="cs-CZ" dirty="0"/>
              <a:t> organ (</a:t>
            </a:r>
            <a:r>
              <a:rPr lang="cs-CZ" dirty="0" err="1"/>
              <a:t>kidneys</a:t>
            </a:r>
            <a:r>
              <a:rPr lang="cs-CZ" dirty="0"/>
              <a:t>) </a:t>
            </a:r>
            <a:r>
              <a:rPr lang="cs-CZ" dirty="0" err="1"/>
              <a:t>or</a:t>
            </a:r>
            <a:r>
              <a:rPr lang="cs-CZ" dirty="0"/>
              <a:t> part </a:t>
            </a:r>
            <a:r>
              <a:rPr lang="cs-CZ" dirty="0" err="1"/>
              <a:t>of</a:t>
            </a:r>
            <a:r>
              <a:rPr lang="cs-CZ" dirty="0"/>
              <a:t> organ (liver)</a:t>
            </a:r>
          </a:p>
          <a:p>
            <a:pPr lvl="1"/>
            <a:r>
              <a:rPr lang="cs-CZ" dirty="0" err="1"/>
              <a:t>Close</a:t>
            </a:r>
            <a:r>
              <a:rPr lang="cs-CZ" dirty="0"/>
              <a:t> </a:t>
            </a:r>
            <a:r>
              <a:rPr lang="cs-CZ" dirty="0" err="1"/>
              <a:t>relative</a:t>
            </a:r>
            <a:r>
              <a:rPr lang="cs-CZ" dirty="0"/>
              <a:t> (</a:t>
            </a:r>
            <a:r>
              <a:rPr lang="cs-CZ" dirty="0" err="1"/>
              <a:t>parents</a:t>
            </a:r>
            <a:r>
              <a:rPr lang="cs-CZ" dirty="0"/>
              <a:t>, </a:t>
            </a:r>
            <a:r>
              <a:rPr lang="cs-CZ" dirty="0" err="1"/>
              <a:t>children</a:t>
            </a:r>
            <a:r>
              <a:rPr lang="cs-CZ" dirty="0"/>
              <a:t>, </a:t>
            </a:r>
            <a:r>
              <a:rPr lang="cs-CZ" dirty="0" err="1"/>
              <a:t>siblings</a:t>
            </a:r>
            <a:r>
              <a:rPr lang="cs-CZ" dirty="0"/>
              <a:t>)</a:t>
            </a:r>
          </a:p>
          <a:p>
            <a:pPr lvl="1"/>
            <a:r>
              <a:rPr lang="cs-CZ" dirty="0" err="1"/>
              <a:t>Emotionally</a:t>
            </a:r>
            <a:r>
              <a:rPr lang="cs-CZ" dirty="0"/>
              <a:t> </a:t>
            </a:r>
            <a:r>
              <a:rPr lang="cs-CZ" dirty="0" err="1"/>
              <a:t>related</a:t>
            </a:r>
            <a:r>
              <a:rPr lang="cs-CZ" dirty="0"/>
              <a:t> (</a:t>
            </a:r>
            <a:r>
              <a:rPr lang="cs-CZ" dirty="0" err="1"/>
              <a:t>husband</a:t>
            </a:r>
            <a:r>
              <a:rPr lang="cs-CZ" dirty="0"/>
              <a:t> and </a:t>
            </a:r>
            <a:r>
              <a:rPr lang="cs-CZ" dirty="0" err="1"/>
              <a:t>wife</a:t>
            </a:r>
            <a:r>
              <a:rPr lang="cs-CZ" dirty="0"/>
              <a:t>)</a:t>
            </a:r>
          </a:p>
          <a:p>
            <a:pPr lvl="1"/>
            <a:r>
              <a:rPr lang="cs-CZ" dirty="0" err="1"/>
              <a:t>Unrelated</a:t>
            </a:r>
            <a:r>
              <a:rPr lang="cs-CZ" dirty="0"/>
              <a:t> donor</a:t>
            </a:r>
          </a:p>
          <a:p>
            <a:r>
              <a:rPr lang="cs-CZ" dirty="0" err="1"/>
              <a:t>Deceased</a:t>
            </a:r>
            <a:r>
              <a:rPr lang="cs-CZ" dirty="0"/>
              <a:t> </a:t>
            </a:r>
            <a:r>
              <a:rPr lang="cs-CZ" dirty="0" err="1"/>
              <a:t>donors</a:t>
            </a:r>
            <a:endParaRPr lang="cs-CZ" dirty="0"/>
          </a:p>
          <a:p>
            <a:pPr lvl="1"/>
            <a:r>
              <a:rPr lang="cs-CZ" dirty="0" err="1"/>
              <a:t>Sudden</a:t>
            </a:r>
            <a:r>
              <a:rPr lang="cs-CZ" dirty="0"/>
              <a:t> </a:t>
            </a:r>
            <a:r>
              <a:rPr lang="cs-CZ" dirty="0" err="1"/>
              <a:t>death</a:t>
            </a:r>
            <a:r>
              <a:rPr lang="cs-CZ" dirty="0"/>
              <a:t>, </a:t>
            </a:r>
            <a:r>
              <a:rPr lang="cs-CZ" dirty="0" err="1"/>
              <a:t>esp</a:t>
            </a:r>
            <a:r>
              <a:rPr lang="cs-CZ" dirty="0"/>
              <a:t>. </a:t>
            </a:r>
            <a:r>
              <a:rPr lang="cs-CZ" dirty="0" err="1"/>
              <a:t>craniotrauma</a:t>
            </a:r>
            <a:r>
              <a:rPr lang="cs-CZ" dirty="0"/>
              <a:t>, </a:t>
            </a:r>
            <a:r>
              <a:rPr lang="cs-CZ" dirty="0" err="1"/>
              <a:t>spont</a:t>
            </a:r>
            <a:r>
              <a:rPr lang="cs-CZ" dirty="0"/>
              <a:t>. </a:t>
            </a:r>
            <a:r>
              <a:rPr lang="cs-CZ" dirty="0" err="1"/>
              <a:t>bleeding</a:t>
            </a:r>
            <a:r>
              <a:rPr lang="cs-CZ" dirty="0"/>
              <a:t>, </a:t>
            </a:r>
            <a:r>
              <a:rPr lang="cs-CZ" dirty="0" err="1"/>
              <a:t>ischemia</a:t>
            </a:r>
            <a:r>
              <a:rPr lang="cs-CZ" dirty="0"/>
              <a:t> </a:t>
            </a:r>
            <a:r>
              <a:rPr lang="cs-CZ" dirty="0" err="1"/>
              <a:t>after</a:t>
            </a:r>
            <a:r>
              <a:rPr lang="cs-CZ" dirty="0"/>
              <a:t> </a:t>
            </a:r>
            <a:r>
              <a:rPr lang="cs-CZ" dirty="0" err="1"/>
              <a:t>resuscitation</a:t>
            </a:r>
            <a:r>
              <a:rPr lang="cs-CZ" dirty="0"/>
              <a:t>, </a:t>
            </a:r>
            <a:r>
              <a:rPr lang="cs-CZ" dirty="0" err="1"/>
              <a:t>after</a:t>
            </a:r>
            <a:r>
              <a:rPr lang="cs-CZ" dirty="0"/>
              <a:t> </a:t>
            </a:r>
            <a:r>
              <a:rPr lang="cs-CZ" dirty="0" err="1"/>
              <a:t>drowning</a:t>
            </a:r>
            <a:r>
              <a:rPr lang="cs-CZ" dirty="0"/>
              <a:t>, </a:t>
            </a:r>
            <a:r>
              <a:rPr lang="en-US" dirty="0"/>
              <a:t>in some cases meningitis or a primary brain tumor</a:t>
            </a:r>
            <a:endParaRPr lang="cs-CZ" dirty="0"/>
          </a:p>
        </p:txBody>
      </p:sp>
    </p:spTree>
    <p:extLst>
      <p:ext uri="{BB962C8B-B14F-4D97-AF65-F5344CB8AC3E}">
        <p14:creationId xmlns:p14="http://schemas.microsoft.com/office/powerpoint/2010/main" xmlns="" val="289162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A7504653-CE4C-4DAF-97E7-CC532CF6FAF0}"/>
              </a:ext>
            </a:extLst>
          </p:cNvPr>
          <p:cNvSpPr>
            <a:spLocks noGrp="1"/>
          </p:cNvSpPr>
          <p:nvPr>
            <p:ph idx="1"/>
          </p:nvPr>
        </p:nvSpPr>
        <p:spPr>
          <a:xfrm>
            <a:off x="730600" y="284578"/>
            <a:ext cx="9318922" cy="6107343"/>
          </a:xfrm>
        </p:spPr>
        <p:txBody>
          <a:bodyPr>
            <a:normAutofit/>
          </a:bodyPr>
          <a:lstStyle/>
          <a:p>
            <a:r>
              <a:rPr lang="cs-CZ" dirty="0" err="1"/>
              <a:t>Warm</a:t>
            </a:r>
            <a:r>
              <a:rPr lang="cs-CZ" dirty="0"/>
              <a:t> </a:t>
            </a:r>
            <a:r>
              <a:rPr lang="cs-CZ" dirty="0" err="1"/>
              <a:t>ischemia</a:t>
            </a:r>
            <a:endParaRPr lang="cs-CZ" dirty="0"/>
          </a:p>
          <a:p>
            <a:pPr lvl="1"/>
            <a:r>
              <a:rPr lang="cs-CZ" dirty="0"/>
              <a:t>Time </a:t>
            </a:r>
            <a:r>
              <a:rPr lang="cs-CZ" dirty="0" err="1"/>
              <a:t>from</a:t>
            </a:r>
            <a:r>
              <a:rPr lang="cs-CZ" dirty="0"/>
              <a:t> organ </a:t>
            </a:r>
            <a:r>
              <a:rPr lang="cs-CZ" dirty="0" err="1"/>
              <a:t>procurement</a:t>
            </a:r>
            <a:r>
              <a:rPr lang="cs-CZ" dirty="0"/>
              <a:t> to start </a:t>
            </a:r>
            <a:r>
              <a:rPr lang="cs-CZ" dirty="0" err="1"/>
              <a:t>of</a:t>
            </a:r>
            <a:r>
              <a:rPr lang="cs-CZ" dirty="0"/>
              <a:t> </a:t>
            </a:r>
            <a:r>
              <a:rPr lang="cs-CZ" dirty="0" err="1"/>
              <a:t>perfusion</a:t>
            </a:r>
            <a:r>
              <a:rPr lang="cs-CZ" dirty="0"/>
              <a:t> </a:t>
            </a:r>
            <a:r>
              <a:rPr lang="cs-CZ" dirty="0" err="1"/>
              <a:t>with</a:t>
            </a:r>
            <a:r>
              <a:rPr lang="cs-CZ" dirty="0"/>
              <a:t> </a:t>
            </a:r>
            <a:r>
              <a:rPr lang="cs-CZ" dirty="0" err="1"/>
              <a:t>perfusion</a:t>
            </a:r>
            <a:r>
              <a:rPr lang="cs-CZ" dirty="0"/>
              <a:t> </a:t>
            </a:r>
            <a:r>
              <a:rPr lang="cs-CZ" dirty="0" err="1"/>
              <a:t>solution</a:t>
            </a:r>
            <a:endParaRPr lang="cs-CZ" dirty="0"/>
          </a:p>
          <a:p>
            <a:pPr lvl="1"/>
            <a:r>
              <a:rPr lang="cs-CZ" dirty="0"/>
              <a:t>Start: MAP &lt; 50 </a:t>
            </a:r>
            <a:r>
              <a:rPr lang="cs-CZ" dirty="0" err="1"/>
              <a:t>mmHg</a:t>
            </a:r>
            <a:r>
              <a:rPr lang="cs-CZ" dirty="0"/>
              <a:t> </a:t>
            </a:r>
            <a:r>
              <a:rPr lang="cs-CZ" dirty="0" err="1"/>
              <a:t>or</a:t>
            </a:r>
            <a:r>
              <a:rPr lang="cs-CZ" dirty="0"/>
              <a:t> SpO</a:t>
            </a:r>
            <a:r>
              <a:rPr lang="cs-CZ" sz="1050" dirty="0"/>
              <a:t>2</a:t>
            </a:r>
            <a:r>
              <a:rPr lang="cs-CZ" dirty="0"/>
              <a:t> 70%</a:t>
            </a:r>
          </a:p>
          <a:p>
            <a:pPr lvl="1"/>
            <a:r>
              <a:rPr lang="cs-CZ" dirty="0"/>
              <a:t>End: start </a:t>
            </a:r>
            <a:r>
              <a:rPr lang="cs-CZ" dirty="0" err="1"/>
              <a:t>flushing</a:t>
            </a:r>
            <a:endParaRPr lang="cs-CZ" dirty="0"/>
          </a:p>
          <a:p>
            <a:pPr lvl="1"/>
            <a:r>
              <a:rPr lang="cs-CZ" dirty="0"/>
              <a:t>Rapid cell </a:t>
            </a:r>
            <a:r>
              <a:rPr lang="cs-CZ" dirty="0" err="1"/>
              <a:t>damage</a:t>
            </a:r>
            <a:endParaRPr lang="cs-CZ" dirty="0"/>
          </a:p>
          <a:p>
            <a:pPr lvl="1"/>
            <a:r>
              <a:rPr lang="en-US" dirty="0"/>
              <a:t>Most organs tolerate only a few minutes</a:t>
            </a:r>
            <a:r>
              <a:rPr lang="cs-CZ" dirty="0"/>
              <a:t>, </a:t>
            </a:r>
            <a:r>
              <a:rPr lang="en-US" dirty="0"/>
              <a:t>it should not exceed 30 minutes</a:t>
            </a:r>
            <a:endParaRPr lang="cs-CZ" dirty="0"/>
          </a:p>
          <a:p>
            <a:pPr lvl="1"/>
            <a:r>
              <a:rPr lang="en-US" dirty="0"/>
              <a:t>Nearly zero warm ischemia can be achieved in donors with a beating heart</a:t>
            </a:r>
            <a:endParaRPr lang="cs-CZ" dirty="0"/>
          </a:p>
          <a:p>
            <a:r>
              <a:rPr lang="cs-CZ" dirty="0" err="1"/>
              <a:t>Cold</a:t>
            </a:r>
            <a:r>
              <a:rPr lang="cs-CZ" dirty="0"/>
              <a:t> </a:t>
            </a:r>
            <a:r>
              <a:rPr lang="cs-CZ" dirty="0" err="1"/>
              <a:t>ischemia</a:t>
            </a:r>
            <a:endParaRPr lang="cs-CZ" dirty="0"/>
          </a:p>
          <a:p>
            <a:pPr lvl="1"/>
            <a:r>
              <a:rPr lang="cs-CZ" dirty="0"/>
              <a:t>Start: start </a:t>
            </a:r>
            <a:r>
              <a:rPr lang="cs-CZ" dirty="0" err="1"/>
              <a:t>flushing</a:t>
            </a:r>
            <a:endParaRPr lang="cs-CZ" dirty="0"/>
          </a:p>
          <a:p>
            <a:pPr lvl="1"/>
            <a:r>
              <a:rPr lang="cs-CZ" dirty="0"/>
              <a:t>End: </a:t>
            </a:r>
            <a:r>
              <a:rPr lang="cs-CZ" dirty="0" err="1"/>
              <a:t>restoration</a:t>
            </a:r>
            <a:r>
              <a:rPr lang="cs-CZ" dirty="0"/>
              <a:t> </a:t>
            </a:r>
            <a:r>
              <a:rPr lang="cs-CZ" dirty="0" err="1"/>
              <a:t>of</a:t>
            </a:r>
            <a:r>
              <a:rPr lang="cs-CZ" dirty="0"/>
              <a:t> </a:t>
            </a:r>
            <a:r>
              <a:rPr lang="cs-CZ" dirty="0" err="1"/>
              <a:t>blood</a:t>
            </a:r>
            <a:r>
              <a:rPr lang="cs-CZ" dirty="0"/>
              <a:t> </a:t>
            </a:r>
            <a:r>
              <a:rPr lang="cs-CZ" dirty="0" err="1"/>
              <a:t>flow</a:t>
            </a:r>
            <a:endParaRPr lang="cs-CZ" dirty="0"/>
          </a:p>
          <a:p>
            <a:pPr lvl="1"/>
            <a:r>
              <a:rPr lang="en-US" dirty="0"/>
              <a:t>It should not exceed 36 to 48 hours</a:t>
            </a:r>
            <a:endParaRPr lang="cs-CZ" dirty="0"/>
          </a:p>
          <a:p>
            <a:pPr lvl="1"/>
            <a:r>
              <a:rPr lang="cs-CZ" dirty="0"/>
              <a:t>Tolerance </a:t>
            </a:r>
            <a:r>
              <a:rPr lang="cs-CZ" dirty="0" err="1"/>
              <a:t>time</a:t>
            </a:r>
            <a:r>
              <a:rPr lang="cs-CZ" dirty="0"/>
              <a:t> (</a:t>
            </a:r>
            <a:r>
              <a:rPr lang="cs-CZ" dirty="0" err="1"/>
              <a:t>kidneys</a:t>
            </a:r>
            <a:r>
              <a:rPr lang="cs-CZ" dirty="0"/>
              <a:t> up to 36 </a:t>
            </a:r>
            <a:r>
              <a:rPr lang="cs-CZ" dirty="0" err="1"/>
              <a:t>hours</a:t>
            </a:r>
            <a:r>
              <a:rPr lang="cs-CZ" dirty="0"/>
              <a:t>), (</a:t>
            </a:r>
            <a:r>
              <a:rPr lang="cs-CZ" dirty="0" err="1"/>
              <a:t>heart</a:t>
            </a:r>
            <a:r>
              <a:rPr lang="cs-CZ" dirty="0"/>
              <a:t>, liver, </a:t>
            </a:r>
            <a:r>
              <a:rPr lang="cs-CZ" dirty="0" err="1"/>
              <a:t>pancreas</a:t>
            </a:r>
            <a:r>
              <a:rPr lang="cs-CZ" dirty="0"/>
              <a:t>, </a:t>
            </a:r>
            <a:r>
              <a:rPr lang="cs-CZ" dirty="0" err="1"/>
              <a:t>lungs</a:t>
            </a:r>
            <a:r>
              <a:rPr lang="cs-CZ" dirty="0"/>
              <a:t> 6-12 </a:t>
            </a:r>
            <a:r>
              <a:rPr lang="cs-CZ" dirty="0" err="1"/>
              <a:t>hours</a:t>
            </a:r>
            <a:r>
              <a:rPr lang="cs-CZ" dirty="0"/>
              <a:t>)</a:t>
            </a:r>
          </a:p>
          <a:p>
            <a:r>
              <a:rPr lang="cs-CZ" dirty="0" err="1"/>
              <a:t>Graft</a:t>
            </a:r>
            <a:r>
              <a:rPr lang="cs-CZ" dirty="0"/>
              <a:t> </a:t>
            </a:r>
            <a:r>
              <a:rPr lang="cs-CZ" dirty="0" err="1"/>
              <a:t>half-life</a:t>
            </a:r>
            <a:r>
              <a:rPr lang="cs-CZ" dirty="0"/>
              <a:t>: </a:t>
            </a:r>
            <a:r>
              <a:rPr lang="en-US" dirty="0"/>
              <a:t>was defined as the time taken for 1/2 of the grafts functioning at 1 year to fail</a:t>
            </a:r>
            <a:endParaRPr lang="cs-CZ" dirty="0"/>
          </a:p>
          <a:p>
            <a:r>
              <a:rPr lang="cs-CZ" dirty="0"/>
              <a:t>Organ </a:t>
            </a:r>
            <a:r>
              <a:rPr lang="cs-CZ" dirty="0" err="1"/>
              <a:t>Transplant</a:t>
            </a:r>
            <a:r>
              <a:rPr lang="cs-CZ" dirty="0"/>
              <a:t> </a:t>
            </a:r>
            <a:r>
              <a:rPr lang="cs-CZ" dirty="0" err="1"/>
              <a:t>Act</a:t>
            </a:r>
            <a:endParaRPr lang="cs-CZ" dirty="0"/>
          </a:p>
          <a:p>
            <a:pPr marL="0" indent="0">
              <a:buNone/>
            </a:pPr>
            <a:endParaRPr lang="cs-CZ" dirty="0"/>
          </a:p>
        </p:txBody>
      </p:sp>
    </p:spTree>
    <p:extLst>
      <p:ext uri="{BB962C8B-B14F-4D97-AF65-F5344CB8AC3E}">
        <p14:creationId xmlns:p14="http://schemas.microsoft.com/office/powerpoint/2010/main" xmlns="" val="310896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F402D79-45F1-47EB-9C8F-C2EE02476AEC}"/>
              </a:ext>
            </a:extLst>
          </p:cNvPr>
          <p:cNvSpPr>
            <a:spLocks noGrp="1"/>
          </p:cNvSpPr>
          <p:nvPr>
            <p:ph type="title"/>
          </p:nvPr>
        </p:nvSpPr>
        <p:spPr/>
        <p:txBody>
          <a:bodyPr/>
          <a:lstStyle/>
          <a:p>
            <a:r>
              <a:rPr lang="en-US" dirty="0"/>
              <a:t>Clinical determination of brain death</a:t>
            </a:r>
            <a:endParaRPr lang="cs-CZ" dirty="0"/>
          </a:p>
        </p:txBody>
      </p:sp>
      <p:sp>
        <p:nvSpPr>
          <p:cNvPr id="3" name="Zástupný obsah 2">
            <a:extLst>
              <a:ext uri="{FF2B5EF4-FFF2-40B4-BE49-F238E27FC236}">
                <a16:creationId xmlns:a16="http://schemas.microsoft.com/office/drawing/2014/main" xmlns="" id="{1C4CC90A-0818-4946-BF84-F770A3DF4790}"/>
              </a:ext>
            </a:extLst>
          </p:cNvPr>
          <p:cNvSpPr>
            <a:spLocks noGrp="1"/>
          </p:cNvSpPr>
          <p:nvPr>
            <p:ph idx="1"/>
          </p:nvPr>
        </p:nvSpPr>
        <p:spPr>
          <a:xfrm>
            <a:off x="677333" y="1488613"/>
            <a:ext cx="8990449" cy="5063107"/>
          </a:xfrm>
        </p:spPr>
        <p:txBody>
          <a:bodyPr>
            <a:normAutofit/>
          </a:bodyPr>
          <a:lstStyle/>
          <a:p>
            <a:r>
              <a:rPr lang="cs-CZ" dirty="0"/>
              <a:t>Brain </a:t>
            </a:r>
            <a:r>
              <a:rPr lang="cs-CZ" dirty="0" err="1"/>
              <a:t>death</a:t>
            </a:r>
            <a:endParaRPr lang="cs-CZ" dirty="0"/>
          </a:p>
          <a:p>
            <a:pPr lvl="1"/>
            <a:r>
              <a:rPr lang="en-US" dirty="0"/>
              <a:t>is the complete loss </a:t>
            </a:r>
            <a:r>
              <a:rPr lang="cs-CZ" dirty="0" err="1"/>
              <a:t>of</a:t>
            </a:r>
            <a:r>
              <a:rPr lang="cs-CZ" dirty="0"/>
              <a:t> brain </a:t>
            </a:r>
            <a:r>
              <a:rPr lang="cs-CZ" dirty="0" err="1"/>
              <a:t>function</a:t>
            </a:r>
            <a:r>
              <a:rPr lang="cs-CZ" dirty="0"/>
              <a:t> </a:t>
            </a:r>
            <a:r>
              <a:rPr lang="en-US" dirty="0"/>
              <a:t>(including involuntary activity necessary to sustain life).</a:t>
            </a:r>
            <a:r>
              <a:rPr lang="cs-CZ" baseline="30000" dirty="0"/>
              <a:t> </a:t>
            </a:r>
            <a:r>
              <a:rPr lang="en-US" dirty="0"/>
              <a:t>It differs from </a:t>
            </a:r>
            <a:r>
              <a:rPr lang="cs-CZ" dirty="0" err="1"/>
              <a:t>persistent</a:t>
            </a:r>
            <a:r>
              <a:rPr lang="cs-CZ" dirty="0"/>
              <a:t> </a:t>
            </a:r>
            <a:r>
              <a:rPr lang="cs-CZ" dirty="0" err="1"/>
              <a:t>vegetative</a:t>
            </a:r>
            <a:r>
              <a:rPr lang="cs-CZ" dirty="0"/>
              <a:t> </a:t>
            </a:r>
            <a:r>
              <a:rPr lang="cs-CZ" dirty="0" err="1"/>
              <a:t>state</a:t>
            </a:r>
            <a:r>
              <a:rPr lang="en-US" dirty="0"/>
              <a:t>, ordinary</a:t>
            </a:r>
            <a:r>
              <a:rPr lang="cs-CZ" dirty="0"/>
              <a:t> </a:t>
            </a:r>
            <a:r>
              <a:rPr lang="cs-CZ" dirty="0" err="1"/>
              <a:t>coma</a:t>
            </a:r>
            <a:r>
              <a:rPr lang="cs-CZ" dirty="0"/>
              <a:t>, </a:t>
            </a:r>
            <a:r>
              <a:rPr lang="en-US" dirty="0"/>
              <a:t>condition known as </a:t>
            </a:r>
            <a:r>
              <a:rPr lang="cs-CZ" dirty="0" err="1"/>
              <a:t>locked</a:t>
            </a:r>
            <a:r>
              <a:rPr lang="cs-CZ" dirty="0"/>
              <a:t>-in syndrome</a:t>
            </a:r>
          </a:p>
          <a:p>
            <a:r>
              <a:rPr lang="en-US" dirty="0"/>
              <a:t>Exclusion of factors affecting consciousness</a:t>
            </a:r>
            <a:endParaRPr lang="cs-CZ" dirty="0"/>
          </a:p>
          <a:p>
            <a:pPr lvl="1"/>
            <a:r>
              <a:rPr lang="cs-CZ" dirty="0" err="1"/>
              <a:t>E.g</a:t>
            </a:r>
            <a:r>
              <a:rPr lang="cs-CZ" dirty="0"/>
              <a:t>. </a:t>
            </a:r>
            <a:r>
              <a:rPr lang="cs-CZ" dirty="0" err="1"/>
              <a:t>hypothermia</a:t>
            </a:r>
            <a:r>
              <a:rPr lang="cs-CZ" dirty="0"/>
              <a:t>, </a:t>
            </a:r>
            <a:r>
              <a:rPr lang="cs-CZ" dirty="0" err="1"/>
              <a:t>hypoxia</a:t>
            </a:r>
            <a:r>
              <a:rPr lang="cs-CZ" dirty="0"/>
              <a:t>, </a:t>
            </a:r>
            <a:r>
              <a:rPr lang="cs-CZ" dirty="0" err="1"/>
              <a:t>intoxication</a:t>
            </a:r>
            <a:r>
              <a:rPr lang="cs-CZ" dirty="0"/>
              <a:t>, </a:t>
            </a:r>
            <a:r>
              <a:rPr lang="cs-CZ" dirty="0" err="1"/>
              <a:t>effect</a:t>
            </a:r>
            <a:r>
              <a:rPr lang="cs-CZ" dirty="0"/>
              <a:t> </a:t>
            </a:r>
            <a:r>
              <a:rPr lang="cs-CZ" dirty="0" err="1"/>
              <a:t>of</a:t>
            </a:r>
            <a:r>
              <a:rPr lang="cs-CZ" dirty="0"/>
              <a:t> </a:t>
            </a:r>
            <a:r>
              <a:rPr lang="cs-CZ" dirty="0" err="1"/>
              <a:t>drugs</a:t>
            </a:r>
            <a:r>
              <a:rPr lang="cs-CZ" dirty="0"/>
              <a:t>, </a:t>
            </a:r>
            <a:r>
              <a:rPr lang="cs-CZ" dirty="0" err="1"/>
              <a:t>hypoglycemia</a:t>
            </a:r>
            <a:endParaRPr lang="cs-CZ" dirty="0"/>
          </a:p>
          <a:p>
            <a:r>
              <a:rPr lang="cs-CZ" dirty="0" err="1"/>
              <a:t>Neurological</a:t>
            </a:r>
            <a:r>
              <a:rPr lang="cs-CZ" dirty="0"/>
              <a:t> </a:t>
            </a:r>
            <a:r>
              <a:rPr lang="cs-CZ" dirty="0" err="1"/>
              <a:t>examination</a:t>
            </a:r>
            <a:endParaRPr lang="cs-CZ" dirty="0"/>
          </a:p>
          <a:p>
            <a:r>
              <a:rPr lang="en-US" dirty="0"/>
              <a:t>The assessment is carried out by two physicians with specialized competence</a:t>
            </a:r>
            <a:endParaRPr lang="cs-CZ" dirty="0"/>
          </a:p>
          <a:p>
            <a:endParaRPr lang="cs-CZ" dirty="0"/>
          </a:p>
        </p:txBody>
      </p:sp>
    </p:spTree>
    <p:extLst>
      <p:ext uri="{BB962C8B-B14F-4D97-AF65-F5344CB8AC3E}">
        <p14:creationId xmlns:p14="http://schemas.microsoft.com/office/powerpoint/2010/main" xmlns="" val="505839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735C4EB-9316-4EF3-906D-136953384965}"/>
              </a:ext>
            </a:extLst>
          </p:cNvPr>
          <p:cNvSpPr>
            <a:spLocks noGrp="1"/>
          </p:cNvSpPr>
          <p:nvPr>
            <p:ph type="title"/>
          </p:nvPr>
        </p:nvSpPr>
        <p:spPr/>
        <p:txBody>
          <a:bodyPr/>
          <a:lstStyle/>
          <a:p>
            <a:r>
              <a:rPr lang="en-US" dirty="0"/>
              <a:t>Clinical determination of brain death</a:t>
            </a:r>
            <a:endParaRPr lang="cs-CZ" dirty="0"/>
          </a:p>
        </p:txBody>
      </p:sp>
      <p:sp>
        <p:nvSpPr>
          <p:cNvPr id="3" name="Zástupný obsah 2">
            <a:extLst>
              <a:ext uri="{FF2B5EF4-FFF2-40B4-BE49-F238E27FC236}">
                <a16:creationId xmlns:a16="http://schemas.microsoft.com/office/drawing/2014/main" xmlns="" id="{563CD906-6806-4E7A-80FD-007A1FB1F805}"/>
              </a:ext>
            </a:extLst>
          </p:cNvPr>
          <p:cNvSpPr>
            <a:spLocks noGrp="1"/>
          </p:cNvSpPr>
          <p:nvPr>
            <p:ph idx="1"/>
          </p:nvPr>
        </p:nvSpPr>
        <p:spPr>
          <a:xfrm>
            <a:off x="677334" y="1488613"/>
            <a:ext cx="8596668" cy="3880773"/>
          </a:xfrm>
        </p:spPr>
        <p:txBody>
          <a:bodyPr/>
          <a:lstStyle/>
          <a:p>
            <a:r>
              <a:rPr lang="en-US" dirty="0"/>
              <a:t>Examination of brainstem reflexes</a:t>
            </a:r>
            <a:endParaRPr lang="cs-CZ" dirty="0"/>
          </a:p>
          <a:p>
            <a:pPr lvl="1"/>
            <a:r>
              <a:rPr lang="cs-CZ" dirty="0" err="1"/>
              <a:t>Pupillary</a:t>
            </a:r>
            <a:r>
              <a:rPr lang="cs-CZ" dirty="0"/>
              <a:t> </a:t>
            </a:r>
            <a:r>
              <a:rPr lang="cs-CZ" dirty="0" err="1"/>
              <a:t>light</a:t>
            </a:r>
            <a:r>
              <a:rPr lang="cs-CZ" dirty="0"/>
              <a:t> reflex</a:t>
            </a:r>
          </a:p>
          <a:p>
            <a:pPr lvl="1"/>
            <a:r>
              <a:rPr lang="cs-CZ" dirty="0" err="1"/>
              <a:t>Corneal</a:t>
            </a:r>
            <a:r>
              <a:rPr lang="cs-CZ" dirty="0"/>
              <a:t> reflex</a:t>
            </a:r>
          </a:p>
          <a:p>
            <a:pPr lvl="1"/>
            <a:r>
              <a:rPr lang="cs-CZ" dirty="0" err="1"/>
              <a:t>Oculocephalic</a:t>
            </a:r>
            <a:r>
              <a:rPr lang="cs-CZ" dirty="0"/>
              <a:t> reflex</a:t>
            </a:r>
          </a:p>
          <a:p>
            <a:pPr lvl="1"/>
            <a:r>
              <a:rPr lang="cs-CZ" dirty="0" err="1"/>
              <a:t>Glowing</a:t>
            </a:r>
            <a:r>
              <a:rPr lang="cs-CZ" dirty="0"/>
              <a:t> reflex</a:t>
            </a:r>
          </a:p>
          <a:p>
            <a:pPr lvl="1"/>
            <a:r>
              <a:rPr lang="cs-CZ" dirty="0" err="1"/>
              <a:t>Cough</a:t>
            </a:r>
            <a:r>
              <a:rPr lang="cs-CZ" dirty="0"/>
              <a:t> reflex</a:t>
            </a:r>
          </a:p>
          <a:p>
            <a:pPr lvl="1"/>
            <a:r>
              <a:rPr lang="cs-CZ" dirty="0" err="1"/>
              <a:t>Oculovestibular</a:t>
            </a:r>
            <a:r>
              <a:rPr lang="cs-CZ" dirty="0"/>
              <a:t> reflex</a:t>
            </a:r>
          </a:p>
          <a:p>
            <a:pPr lvl="1"/>
            <a:r>
              <a:rPr lang="cs-CZ" dirty="0" err="1"/>
              <a:t>Apnea</a:t>
            </a:r>
            <a:r>
              <a:rPr lang="cs-CZ" dirty="0"/>
              <a:t> test</a:t>
            </a:r>
          </a:p>
        </p:txBody>
      </p:sp>
    </p:spTree>
    <p:extLst>
      <p:ext uri="{BB962C8B-B14F-4D97-AF65-F5344CB8AC3E}">
        <p14:creationId xmlns:p14="http://schemas.microsoft.com/office/powerpoint/2010/main" xmlns="" val="35124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E2357A9-341C-4237-B397-2C37C5193FF9}"/>
              </a:ext>
            </a:extLst>
          </p:cNvPr>
          <p:cNvSpPr>
            <a:spLocks noGrp="1"/>
          </p:cNvSpPr>
          <p:nvPr>
            <p:ph type="title"/>
          </p:nvPr>
        </p:nvSpPr>
        <p:spPr/>
        <p:txBody>
          <a:bodyPr/>
          <a:lstStyle/>
          <a:p>
            <a:r>
              <a:rPr lang="cs-CZ" dirty="0" err="1"/>
              <a:t>Apnea</a:t>
            </a:r>
            <a:r>
              <a:rPr lang="cs-CZ" dirty="0"/>
              <a:t> test</a:t>
            </a:r>
          </a:p>
        </p:txBody>
      </p:sp>
      <p:sp>
        <p:nvSpPr>
          <p:cNvPr id="3" name="Zástupný obsah 2">
            <a:extLst>
              <a:ext uri="{FF2B5EF4-FFF2-40B4-BE49-F238E27FC236}">
                <a16:creationId xmlns:a16="http://schemas.microsoft.com/office/drawing/2014/main" xmlns="" id="{04436403-66CF-4AB1-8493-889F2A4D7B92}"/>
              </a:ext>
            </a:extLst>
          </p:cNvPr>
          <p:cNvSpPr>
            <a:spLocks noGrp="1"/>
          </p:cNvSpPr>
          <p:nvPr>
            <p:ph idx="1"/>
          </p:nvPr>
        </p:nvSpPr>
        <p:spPr>
          <a:xfrm>
            <a:off x="677334" y="1488613"/>
            <a:ext cx="8596668" cy="3880773"/>
          </a:xfrm>
        </p:spPr>
        <p:txBody>
          <a:bodyPr>
            <a:normAutofit/>
          </a:bodyPr>
          <a:lstStyle/>
          <a:p>
            <a:r>
              <a:rPr lang="en-US" dirty="0"/>
              <a:t>To confirm breathing center malfunction</a:t>
            </a:r>
            <a:endParaRPr lang="cs-CZ" dirty="0"/>
          </a:p>
          <a:p>
            <a:r>
              <a:rPr lang="en-US" dirty="0"/>
              <a:t>Disconnecting the patient from </a:t>
            </a:r>
            <a:r>
              <a:rPr lang="cs-CZ" dirty="0"/>
              <a:t>ALV</a:t>
            </a:r>
          </a:p>
          <a:p>
            <a:r>
              <a:rPr lang="cs-CZ" dirty="0"/>
              <a:t>CO</a:t>
            </a:r>
            <a:r>
              <a:rPr lang="cs-CZ" sz="1200" dirty="0"/>
              <a:t>2</a:t>
            </a:r>
            <a:r>
              <a:rPr lang="en-US" dirty="0"/>
              <a:t> is accumulated, which physiologically stimulates the respiratory center</a:t>
            </a:r>
            <a:endParaRPr lang="cs-CZ" dirty="0"/>
          </a:p>
          <a:p>
            <a:r>
              <a:rPr lang="en-US" dirty="0"/>
              <a:t>If damaged, the patient is unable to ventilate spontaneously</a:t>
            </a:r>
            <a:endParaRPr lang="cs-CZ" dirty="0"/>
          </a:p>
          <a:p>
            <a:r>
              <a:rPr lang="en-US" dirty="0"/>
              <a:t>In COPD patients, it may not be valid, elevated </a:t>
            </a:r>
            <a:r>
              <a:rPr lang="cs-CZ" dirty="0"/>
              <a:t>CO</a:t>
            </a:r>
            <a:r>
              <a:rPr lang="cs-CZ" sz="1200" dirty="0"/>
              <a:t>2</a:t>
            </a:r>
            <a:r>
              <a:rPr lang="en-US" dirty="0"/>
              <a:t> may not be a sufficient incentive to activate the center</a:t>
            </a:r>
            <a:endParaRPr lang="cs-CZ" dirty="0"/>
          </a:p>
        </p:txBody>
      </p:sp>
    </p:spTree>
    <p:extLst>
      <p:ext uri="{BB962C8B-B14F-4D97-AF65-F5344CB8AC3E}">
        <p14:creationId xmlns:p14="http://schemas.microsoft.com/office/powerpoint/2010/main" xmlns="" val="326820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F402D79-45F1-47EB-9C8F-C2EE02476AEC}"/>
              </a:ext>
            </a:extLst>
          </p:cNvPr>
          <p:cNvSpPr>
            <a:spLocks noGrp="1"/>
          </p:cNvSpPr>
          <p:nvPr>
            <p:ph type="title"/>
          </p:nvPr>
        </p:nvSpPr>
        <p:spPr/>
        <p:txBody>
          <a:bodyPr/>
          <a:lstStyle/>
          <a:p>
            <a:r>
              <a:rPr lang="en-US" dirty="0"/>
              <a:t>Clinical determination of brain death</a:t>
            </a:r>
            <a:endParaRPr lang="cs-CZ" dirty="0"/>
          </a:p>
        </p:txBody>
      </p:sp>
      <p:sp>
        <p:nvSpPr>
          <p:cNvPr id="3" name="Zástupný obsah 2">
            <a:extLst>
              <a:ext uri="{FF2B5EF4-FFF2-40B4-BE49-F238E27FC236}">
                <a16:creationId xmlns:a16="http://schemas.microsoft.com/office/drawing/2014/main" xmlns="" id="{1C4CC90A-0818-4946-BF84-F770A3DF4790}"/>
              </a:ext>
            </a:extLst>
          </p:cNvPr>
          <p:cNvSpPr>
            <a:spLocks noGrp="1"/>
          </p:cNvSpPr>
          <p:nvPr>
            <p:ph idx="1"/>
          </p:nvPr>
        </p:nvSpPr>
        <p:spPr>
          <a:xfrm>
            <a:off x="677334" y="1488613"/>
            <a:ext cx="8596668" cy="3880773"/>
          </a:xfrm>
        </p:spPr>
        <p:txBody>
          <a:bodyPr/>
          <a:lstStyle/>
          <a:p>
            <a:r>
              <a:rPr lang="cs-CZ" dirty="0" err="1"/>
              <a:t>Paraclinic</a:t>
            </a:r>
            <a:r>
              <a:rPr lang="cs-CZ" dirty="0"/>
              <a:t> </a:t>
            </a:r>
            <a:r>
              <a:rPr lang="cs-CZ" dirty="0" err="1"/>
              <a:t>examinations</a:t>
            </a:r>
            <a:endParaRPr lang="cs-CZ" dirty="0"/>
          </a:p>
          <a:p>
            <a:pPr lvl="1"/>
            <a:r>
              <a:rPr lang="cs-CZ" dirty="0"/>
              <a:t>CT </a:t>
            </a:r>
            <a:r>
              <a:rPr lang="cs-CZ" dirty="0" err="1"/>
              <a:t>angiography</a:t>
            </a:r>
            <a:r>
              <a:rPr lang="cs-CZ" dirty="0"/>
              <a:t> – </a:t>
            </a:r>
            <a:r>
              <a:rPr lang="en-US" dirty="0"/>
              <a:t>partially preserved circulation may occur in decompressive craniotomies, ventricular drainage and small children</a:t>
            </a:r>
            <a:endParaRPr lang="cs-CZ" dirty="0"/>
          </a:p>
          <a:p>
            <a:pPr lvl="1"/>
            <a:r>
              <a:rPr lang="cs-CZ" dirty="0" err="1"/>
              <a:t>Evoked</a:t>
            </a:r>
            <a:r>
              <a:rPr lang="cs-CZ" dirty="0"/>
              <a:t> </a:t>
            </a:r>
            <a:r>
              <a:rPr lang="cs-CZ" dirty="0" err="1"/>
              <a:t>potential</a:t>
            </a:r>
            <a:r>
              <a:rPr lang="cs-CZ" dirty="0"/>
              <a:t> test</a:t>
            </a:r>
          </a:p>
          <a:p>
            <a:pPr lvl="1"/>
            <a:r>
              <a:rPr lang="cs-CZ" dirty="0" err="1"/>
              <a:t>Transcranail</a:t>
            </a:r>
            <a:r>
              <a:rPr lang="cs-CZ" dirty="0"/>
              <a:t> Doppler </a:t>
            </a:r>
            <a:r>
              <a:rPr lang="cs-CZ" dirty="0" err="1"/>
              <a:t>ultrasound</a:t>
            </a:r>
            <a:endParaRPr lang="cs-CZ" dirty="0"/>
          </a:p>
          <a:p>
            <a:pPr lvl="1"/>
            <a:r>
              <a:rPr lang="cs-CZ" dirty="0"/>
              <a:t>Digital </a:t>
            </a:r>
            <a:r>
              <a:rPr lang="cs-CZ" dirty="0" err="1"/>
              <a:t>subtraction</a:t>
            </a:r>
            <a:r>
              <a:rPr lang="cs-CZ" dirty="0"/>
              <a:t> </a:t>
            </a:r>
            <a:r>
              <a:rPr lang="cs-CZ" dirty="0" err="1"/>
              <a:t>angiography</a:t>
            </a:r>
            <a:endParaRPr lang="cs-CZ" dirty="0"/>
          </a:p>
          <a:p>
            <a:pPr lvl="1"/>
            <a:r>
              <a:rPr lang="cs-CZ" dirty="0" err="1"/>
              <a:t>Cerebral</a:t>
            </a:r>
            <a:r>
              <a:rPr lang="cs-CZ" dirty="0"/>
              <a:t> </a:t>
            </a:r>
            <a:r>
              <a:rPr lang="cs-CZ" dirty="0" err="1"/>
              <a:t>perfusion</a:t>
            </a:r>
            <a:r>
              <a:rPr lang="cs-CZ" dirty="0"/>
              <a:t> </a:t>
            </a:r>
            <a:r>
              <a:rPr lang="cs-CZ" dirty="0" err="1"/>
              <a:t>scintigraphy</a:t>
            </a:r>
            <a:endParaRPr lang="cs-CZ" dirty="0"/>
          </a:p>
          <a:p>
            <a:pPr lvl="1"/>
            <a:r>
              <a:rPr lang="cs-CZ" dirty="0" err="1"/>
              <a:t>Electroencephalography</a:t>
            </a:r>
            <a:endParaRPr lang="cs-CZ" dirty="0"/>
          </a:p>
          <a:p>
            <a:endParaRPr lang="cs-CZ" dirty="0"/>
          </a:p>
          <a:p>
            <a:pPr lvl="1"/>
            <a:endParaRPr lang="cs-CZ" dirty="0"/>
          </a:p>
          <a:p>
            <a:endParaRPr lang="cs-CZ" dirty="0"/>
          </a:p>
        </p:txBody>
      </p:sp>
    </p:spTree>
    <p:extLst>
      <p:ext uri="{BB962C8B-B14F-4D97-AF65-F5344CB8AC3E}">
        <p14:creationId xmlns:p14="http://schemas.microsoft.com/office/powerpoint/2010/main" xmlns="" val="338627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E2357A9-341C-4237-B397-2C37C5193FF9}"/>
              </a:ext>
            </a:extLst>
          </p:cNvPr>
          <p:cNvSpPr>
            <a:spLocks noGrp="1"/>
          </p:cNvSpPr>
          <p:nvPr>
            <p:ph type="title"/>
          </p:nvPr>
        </p:nvSpPr>
        <p:spPr/>
        <p:txBody>
          <a:bodyPr/>
          <a:lstStyle/>
          <a:p>
            <a:r>
              <a:rPr lang="cs-CZ" dirty="0" err="1"/>
              <a:t>Another</a:t>
            </a:r>
            <a:r>
              <a:rPr lang="cs-CZ" dirty="0"/>
              <a:t> donor </a:t>
            </a:r>
            <a:r>
              <a:rPr lang="cs-CZ" dirty="0" err="1"/>
              <a:t>examination</a:t>
            </a:r>
            <a:endParaRPr lang="cs-CZ" dirty="0"/>
          </a:p>
        </p:txBody>
      </p:sp>
      <p:sp>
        <p:nvSpPr>
          <p:cNvPr id="3" name="Zástupný obsah 2">
            <a:extLst>
              <a:ext uri="{FF2B5EF4-FFF2-40B4-BE49-F238E27FC236}">
                <a16:creationId xmlns:a16="http://schemas.microsoft.com/office/drawing/2014/main" xmlns="" id="{04436403-66CF-4AB1-8493-889F2A4D7B92}"/>
              </a:ext>
            </a:extLst>
          </p:cNvPr>
          <p:cNvSpPr>
            <a:spLocks noGrp="1"/>
          </p:cNvSpPr>
          <p:nvPr>
            <p:ph idx="1"/>
          </p:nvPr>
        </p:nvSpPr>
        <p:spPr>
          <a:xfrm>
            <a:off x="677334" y="1488613"/>
            <a:ext cx="9070348" cy="4912187"/>
          </a:xfrm>
        </p:spPr>
        <p:txBody>
          <a:bodyPr>
            <a:normAutofit/>
          </a:bodyPr>
          <a:lstStyle/>
          <a:p>
            <a:r>
              <a:rPr lang="cs-CZ" dirty="0"/>
              <a:t>Virology + </a:t>
            </a:r>
            <a:r>
              <a:rPr lang="cs-CZ" dirty="0" err="1"/>
              <a:t>Serology</a:t>
            </a:r>
            <a:r>
              <a:rPr lang="cs-CZ" dirty="0"/>
              <a:t>: TPHA, </a:t>
            </a:r>
            <a:r>
              <a:rPr lang="cs-CZ" dirty="0" err="1"/>
              <a:t>HBsAg</a:t>
            </a:r>
            <a:r>
              <a:rPr lang="cs-CZ" dirty="0"/>
              <a:t>, anti - </a:t>
            </a:r>
            <a:r>
              <a:rPr lang="cs-CZ" dirty="0" err="1"/>
              <a:t>HBc</a:t>
            </a:r>
            <a:r>
              <a:rPr lang="cs-CZ" dirty="0"/>
              <a:t> </a:t>
            </a:r>
            <a:r>
              <a:rPr lang="cs-CZ" dirty="0" err="1"/>
              <a:t>total</a:t>
            </a:r>
            <a:r>
              <a:rPr lang="cs-CZ" dirty="0"/>
              <a:t>, </a:t>
            </a:r>
            <a:r>
              <a:rPr lang="cs-CZ" dirty="0" err="1"/>
              <a:t>antibodies</a:t>
            </a:r>
            <a:r>
              <a:rPr lang="cs-CZ" dirty="0"/>
              <a:t> </a:t>
            </a:r>
            <a:r>
              <a:rPr lang="cs-CZ" dirty="0" err="1"/>
              <a:t>against</a:t>
            </a:r>
            <a:r>
              <a:rPr lang="cs-CZ" dirty="0"/>
              <a:t> HIV 1 a 2, anti CMV (</a:t>
            </a:r>
            <a:r>
              <a:rPr lang="cs-CZ" dirty="0" err="1"/>
              <a:t>IgM</a:t>
            </a:r>
            <a:r>
              <a:rPr lang="cs-CZ" dirty="0"/>
              <a:t> a </a:t>
            </a:r>
            <a:r>
              <a:rPr lang="cs-CZ" dirty="0" err="1"/>
              <a:t>IgA</a:t>
            </a:r>
            <a:r>
              <a:rPr lang="cs-CZ" dirty="0"/>
              <a:t>), EBV.</a:t>
            </a:r>
          </a:p>
          <a:p>
            <a:r>
              <a:rPr lang="cs-CZ" dirty="0" err="1"/>
              <a:t>Biochemical</a:t>
            </a:r>
            <a:r>
              <a:rPr lang="cs-CZ" dirty="0"/>
              <a:t> profile: Na, K, Cl, </a:t>
            </a:r>
            <a:r>
              <a:rPr lang="cs-CZ" dirty="0" err="1"/>
              <a:t>Gly</a:t>
            </a:r>
            <a:r>
              <a:rPr lang="cs-CZ" dirty="0"/>
              <a:t>, urea, </a:t>
            </a:r>
            <a:r>
              <a:rPr lang="cs-CZ" dirty="0" err="1"/>
              <a:t>creatinine</a:t>
            </a:r>
            <a:r>
              <a:rPr lang="cs-CZ" dirty="0"/>
              <a:t>, osmolality, AST, ALT, ALP, GGT, Bilirubin, Albumin, CB, AMS, CK, CKMB, Trop-T, Myoglobin, CRP.</a:t>
            </a:r>
          </a:p>
          <a:p>
            <a:r>
              <a:rPr lang="cs-CZ" dirty="0" err="1"/>
              <a:t>Blood</a:t>
            </a:r>
            <a:r>
              <a:rPr lang="cs-CZ" dirty="0"/>
              <a:t> </a:t>
            </a:r>
            <a:r>
              <a:rPr lang="cs-CZ" dirty="0" err="1"/>
              <a:t>count</a:t>
            </a:r>
            <a:r>
              <a:rPr lang="cs-CZ" dirty="0"/>
              <a:t>, </a:t>
            </a:r>
            <a:r>
              <a:rPr lang="cs-CZ" dirty="0" err="1"/>
              <a:t>coagulation</a:t>
            </a:r>
            <a:r>
              <a:rPr lang="cs-CZ" dirty="0"/>
              <a:t>, </a:t>
            </a:r>
            <a:r>
              <a:rPr lang="cs-CZ" dirty="0" err="1"/>
              <a:t>blood</a:t>
            </a:r>
            <a:r>
              <a:rPr lang="cs-CZ" dirty="0"/>
              <a:t> type, </a:t>
            </a:r>
            <a:r>
              <a:rPr lang="cs-CZ" dirty="0" err="1"/>
              <a:t>Rh</a:t>
            </a:r>
            <a:r>
              <a:rPr lang="cs-CZ" dirty="0"/>
              <a:t> </a:t>
            </a:r>
            <a:r>
              <a:rPr lang="cs-CZ" dirty="0" err="1"/>
              <a:t>factor</a:t>
            </a:r>
            <a:endParaRPr lang="cs-CZ" dirty="0"/>
          </a:p>
          <a:p>
            <a:r>
              <a:rPr lang="cs-CZ" dirty="0" err="1"/>
              <a:t>Astrup</a:t>
            </a:r>
            <a:endParaRPr lang="cs-CZ" dirty="0"/>
          </a:p>
          <a:p>
            <a:r>
              <a:rPr lang="cs-CZ" dirty="0" err="1"/>
              <a:t>Electrocardiography</a:t>
            </a:r>
            <a:endParaRPr lang="cs-CZ" dirty="0"/>
          </a:p>
          <a:p>
            <a:r>
              <a:rPr lang="cs-CZ" dirty="0"/>
              <a:t>ECHO</a:t>
            </a:r>
          </a:p>
          <a:p>
            <a:r>
              <a:rPr lang="cs-CZ" dirty="0" err="1"/>
              <a:t>Coronarography</a:t>
            </a:r>
            <a:endParaRPr lang="cs-CZ" dirty="0"/>
          </a:p>
          <a:p>
            <a:r>
              <a:rPr lang="cs-CZ" dirty="0"/>
              <a:t>X-</a:t>
            </a:r>
            <a:r>
              <a:rPr lang="cs-CZ" dirty="0" err="1"/>
              <a:t>ray</a:t>
            </a:r>
            <a:endParaRPr lang="cs-CZ" dirty="0"/>
          </a:p>
          <a:p>
            <a:r>
              <a:rPr lang="cs-CZ" dirty="0" err="1"/>
              <a:t>Abdominal</a:t>
            </a:r>
            <a:r>
              <a:rPr lang="cs-CZ" dirty="0"/>
              <a:t> </a:t>
            </a:r>
            <a:r>
              <a:rPr lang="cs-CZ" dirty="0" err="1"/>
              <a:t>ultrasound</a:t>
            </a:r>
            <a:endParaRPr lang="cs-CZ" dirty="0"/>
          </a:p>
          <a:p>
            <a:r>
              <a:rPr lang="en-US" dirty="0"/>
              <a:t>Examinations are indicated in cooperation with the transplant coordinator</a:t>
            </a:r>
            <a:endParaRPr lang="cs-CZ" dirty="0"/>
          </a:p>
        </p:txBody>
      </p:sp>
    </p:spTree>
    <p:extLst>
      <p:ext uri="{BB962C8B-B14F-4D97-AF65-F5344CB8AC3E}">
        <p14:creationId xmlns:p14="http://schemas.microsoft.com/office/powerpoint/2010/main" xmlns="" val="406109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5EA49D6-B6B2-4B6B-ACAD-577CA871FD7B}"/>
              </a:ext>
            </a:extLst>
          </p:cNvPr>
          <p:cNvSpPr>
            <a:spLocks noGrp="1"/>
          </p:cNvSpPr>
          <p:nvPr>
            <p:ph type="title"/>
          </p:nvPr>
        </p:nvSpPr>
        <p:spPr>
          <a:xfrm>
            <a:off x="677333" y="609600"/>
            <a:ext cx="9833828" cy="1320800"/>
          </a:xfrm>
        </p:spPr>
        <p:txBody>
          <a:bodyPr/>
          <a:lstStyle/>
          <a:p>
            <a:r>
              <a:rPr lang="cs-CZ" dirty="0" err="1"/>
              <a:t>Absolute</a:t>
            </a:r>
            <a:r>
              <a:rPr lang="cs-CZ" dirty="0"/>
              <a:t> </a:t>
            </a:r>
            <a:r>
              <a:rPr lang="cs-CZ" dirty="0" err="1"/>
              <a:t>contraindications</a:t>
            </a:r>
            <a:r>
              <a:rPr lang="cs-CZ" dirty="0"/>
              <a:t> to </a:t>
            </a:r>
            <a:r>
              <a:rPr lang="cs-CZ" dirty="0" err="1"/>
              <a:t>transplantation</a:t>
            </a:r>
            <a:endParaRPr lang="cs-CZ" dirty="0"/>
          </a:p>
        </p:txBody>
      </p:sp>
      <p:sp>
        <p:nvSpPr>
          <p:cNvPr id="3" name="Zástupný obsah 2">
            <a:extLst>
              <a:ext uri="{FF2B5EF4-FFF2-40B4-BE49-F238E27FC236}">
                <a16:creationId xmlns:a16="http://schemas.microsoft.com/office/drawing/2014/main" xmlns="" id="{51E40B31-4486-4435-9304-69AB438720A2}"/>
              </a:ext>
            </a:extLst>
          </p:cNvPr>
          <p:cNvSpPr>
            <a:spLocks noGrp="1"/>
          </p:cNvSpPr>
          <p:nvPr>
            <p:ph idx="1"/>
          </p:nvPr>
        </p:nvSpPr>
        <p:spPr>
          <a:xfrm>
            <a:off x="677334" y="1488613"/>
            <a:ext cx="8596668" cy="3880773"/>
          </a:xfrm>
        </p:spPr>
        <p:txBody>
          <a:bodyPr>
            <a:normAutofit lnSpcReduction="10000"/>
          </a:bodyPr>
          <a:lstStyle/>
          <a:p>
            <a:r>
              <a:rPr lang="cs-CZ" dirty="0" err="1"/>
              <a:t>Bacterial</a:t>
            </a:r>
            <a:r>
              <a:rPr lang="cs-CZ" dirty="0"/>
              <a:t> </a:t>
            </a:r>
            <a:r>
              <a:rPr lang="cs-CZ" dirty="0" err="1"/>
              <a:t>sepsis</a:t>
            </a:r>
            <a:r>
              <a:rPr lang="cs-CZ" dirty="0"/>
              <a:t> (</a:t>
            </a:r>
            <a:r>
              <a:rPr lang="cs-CZ" dirty="0" err="1"/>
              <a:t>except</a:t>
            </a:r>
            <a:r>
              <a:rPr lang="cs-CZ" dirty="0"/>
              <a:t> </a:t>
            </a:r>
            <a:r>
              <a:rPr lang="cs-CZ" dirty="0" err="1"/>
              <a:t>milder</a:t>
            </a:r>
            <a:r>
              <a:rPr lang="cs-CZ" dirty="0"/>
              <a:t> </a:t>
            </a:r>
            <a:r>
              <a:rPr lang="cs-CZ" dirty="0" err="1"/>
              <a:t>forms</a:t>
            </a:r>
            <a:r>
              <a:rPr lang="cs-CZ" dirty="0"/>
              <a:t>)</a:t>
            </a:r>
          </a:p>
          <a:p>
            <a:r>
              <a:rPr lang="cs-CZ" dirty="0"/>
              <a:t>AIDS</a:t>
            </a:r>
          </a:p>
          <a:p>
            <a:r>
              <a:rPr lang="cs-CZ" dirty="0" err="1"/>
              <a:t>Tuberculosis</a:t>
            </a:r>
            <a:endParaRPr lang="cs-CZ" dirty="0"/>
          </a:p>
          <a:p>
            <a:r>
              <a:rPr lang="cs-CZ" dirty="0"/>
              <a:t>HBV</a:t>
            </a:r>
          </a:p>
          <a:p>
            <a:r>
              <a:rPr lang="cs-CZ" dirty="0"/>
              <a:t>HCV</a:t>
            </a:r>
          </a:p>
          <a:p>
            <a:r>
              <a:rPr lang="cs-CZ" dirty="0" err="1"/>
              <a:t>Malignancy</a:t>
            </a:r>
            <a:r>
              <a:rPr lang="cs-CZ" dirty="0"/>
              <a:t> (</a:t>
            </a:r>
            <a:r>
              <a:rPr lang="cs-CZ" dirty="0" err="1"/>
              <a:t>except</a:t>
            </a:r>
            <a:r>
              <a:rPr lang="cs-CZ" dirty="0"/>
              <a:t> </a:t>
            </a:r>
            <a:r>
              <a:rPr lang="cs-CZ" dirty="0" err="1"/>
              <a:t>isolated</a:t>
            </a:r>
            <a:r>
              <a:rPr lang="cs-CZ" dirty="0"/>
              <a:t> brain, skin, in </a:t>
            </a:r>
            <a:r>
              <a:rPr lang="cs-CZ" dirty="0" err="1"/>
              <a:t>situ</a:t>
            </a:r>
            <a:r>
              <a:rPr lang="cs-CZ" dirty="0"/>
              <a:t> cervix </a:t>
            </a:r>
            <a:r>
              <a:rPr lang="cs-CZ" dirty="0" err="1"/>
              <a:t>carcinoma</a:t>
            </a:r>
            <a:r>
              <a:rPr lang="cs-CZ" dirty="0"/>
              <a:t>)</a:t>
            </a:r>
          </a:p>
          <a:p>
            <a:r>
              <a:rPr lang="cs-CZ" dirty="0"/>
              <a:t>Long-term </a:t>
            </a:r>
            <a:r>
              <a:rPr lang="cs-CZ" dirty="0" err="1"/>
              <a:t>hemodialysis</a:t>
            </a:r>
            <a:endParaRPr lang="cs-CZ" dirty="0"/>
          </a:p>
          <a:p>
            <a:r>
              <a:rPr lang="cs-CZ" dirty="0" err="1"/>
              <a:t>Patient</a:t>
            </a:r>
            <a:r>
              <a:rPr lang="cs-CZ" dirty="0"/>
              <a:t> </a:t>
            </a:r>
            <a:r>
              <a:rPr lang="cs-CZ" dirty="0" err="1"/>
              <a:t>disagreement</a:t>
            </a:r>
            <a:r>
              <a:rPr lang="cs-CZ" dirty="0"/>
              <a:t> </a:t>
            </a:r>
            <a:r>
              <a:rPr lang="cs-CZ" dirty="0" err="1"/>
              <a:t>with</a:t>
            </a:r>
            <a:r>
              <a:rPr lang="cs-CZ" dirty="0"/>
              <a:t> </a:t>
            </a:r>
            <a:r>
              <a:rPr lang="cs-CZ" dirty="0" err="1"/>
              <a:t>transplantation</a:t>
            </a:r>
            <a:endParaRPr lang="cs-CZ" dirty="0"/>
          </a:p>
          <a:p>
            <a:r>
              <a:rPr lang="en-US" dirty="0"/>
              <a:t>I</a:t>
            </a:r>
            <a:r>
              <a:rPr lang="cs-CZ" dirty="0" err="1"/>
              <a:t>mpossibility</a:t>
            </a:r>
            <a:r>
              <a:rPr lang="en-US" dirty="0"/>
              <a:t> to identify the patient</a:t>
            </a:r>
            <a:endParaRPr lang="cs-CZ" dirty="0"/>
          </a:p>
          <a:p>
            <a:r>
              <a:rPr lang="cs-CZ" dirty="0" err="1"/>
              <a:t>Noncompliance</a:t>
            </a:r>
            <a:r>
              <a:rPr lang="cs-CZ" dirty="0"/>
              <a:t> </a:t>
            </a:r>
            <a:r>
              <a:rPr lang="cs-CZ" dirty="0" err="1"/>
              <a:t>of</a:t>
            </a:r>
            <a:r>
              <a:rPr lang="cs-CZ" dirty="0"/>
              <a:t> recipient</a:t>
            </a:r>
          </a:p>
        </p:txBody>
      </p:sp>
    </p:spTree>
    <p:extLst>
      <p:ext uri="{BB962C8B-B14F-4D97-AF65-F5344CB8AC3E}">
        <p14:creationId xmlns:p14="http://schemas.microsoft.com/office/powerpoint/2010/main" xmlns="" val="67751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Transplantation</a:t>
            </a:r>
            <a:endParaRPr lang="cs-CZ" dirty="0"/>
          </a:p>
        </p:txBody>
      </p:sp>
      <p:sp>
        <p:nvSpPr>
          <p:cNvPr id="3" name="Zástupný symbol pro obsah 2"/>
          <p:cNvSpPr>
            <a:spLocks noGrp="1"/>
          </p:cNvSpPr>
          <p:nvPr>
            <p:ph idx="1"/>
          </p:nvPr>
        </p:nvSpPr>
        <p:spPr>
          <a:xfrm>
            <a:off x="677334" y="1488613"/>
            <a:ext cx="8596668" cy="3880773"/>
          </a:xfrm>
        </p:spPr>
        <p:txBody>
          <a:bodyPr/>
          <a:lstStyle/>
          <a:p>
            <a:r>
              <a:rPr lang="cs-CZ" dirty="0"/>
              <a:t>A </a:t>
            </a:r>
            <a:r>
              <a:rPr lang="cs-CZ" dirty="0" err="1"/>
              <a:t>medical</a:t>
            </a:r>
            <a:r>
              <a:rPr lang="cs-CZ" dirty="0"/>
              <a:t> </a:t>
            </a:r>
            <a:r>
              <a:rPr lang="cs-CZ" dirty="0" err="1"/>
              <a:t>procedure</a:t>
            </a:r>
            <a:r>
              <a:rPr lang="cs-CZ" dirty="0"/>
              <a:t> in </a:t>
            </a:r>
            <a:r>
              <a:rPr lang="cs-CZ" dirty="0" err="1"/>
              <a:t>which</a:t>
            </a:r>
            <a:r>
              <a:rPr lang="cs-CZ" dirty="0"/>
              <a:t> </a:t>
            </a:r>
            <a:r>
              <a:rPr lang="cs-CZ" dirty="0" err="1"/>
              <a:t>an</a:t>
            </a:r>
            <a:r>
              <a:rPr lang="cs-CZ" dirty="0"/>
              <a:t> organ, part </a:t>
            </a:r>
            <a:r>
              <a:rPr lang="cs-CZ" dirty="0" err="1"/>
              <a:t>of</a:t>
            </a:r>
            <a:r>
              <a:rPr lang="cs-CZ" dirty="0"/>
              <a:t> </a:t>
            </a:r>
            <a:r>
              <a:rPr lang="cs-CZ" dirty="0" err="1"/>
              <a:t>an</a:t>
            </a:r>
            <a:r>
              <a:rPr lang="cs-CZ" dirty="0"/>
              <a:t> organ </a:t>
            </a:r>
            <a:r>
              <a:rPr lang="cs-CZ" dirty="0" err="1"/>
              <a:t>or</a:t>
            </a:r>
            <a:r>
              <a:rPr lang="cs-CZ" dirty="0"/>
              <a:t> </a:t>
            </a:r>
            <a:r>
              <a:rPr lang="cs-CZ" dirty="0" err="1"/>
              <a:t>tissue</a:t>
            </a:r>
            <a:r>
              <a:rPr lang="cs-CZ" dirty="0"/>
              <a:t> </a:t>
            </a:r>
            <a:r>
              <a:rPr lang="cs-CZ" dirty="0" err="1"/>
              <a:t>is</a:t>
            </a:r>
            <a:r>
              <a:rPr lang="cs-CZ" dirty="0"/>
              <a:t> </a:t>
            </a:r>
            <a:r>
              <a:rPr lang="cs-CZ" dirty="0" err="1"/>
              <a:t>transferred</a:t>
            </a:r>
            <a:r>
              <a:rPr lang="cs-CZ" dirty="0"/>
              <a:t> </a:t>
            </a:r>
            <a:r>
              <a:rPr lang="cs-CZ" dirty="0" err="1"/>
              <a:t>from</a:t>
            </a:r>
            <a:r>
              <a:rPr lang="cs-CZ" dirty="0"/>
              <a:t> </a:t>
            </a:r>
            <a:r>
              <a:rPr lang="cs-CZ" dirty="0" err="1"/>
              <a:t>one</a:t>
            </a:r>
            <a:r>
              <a:rPr lang="cs-CZ" dirty="0"/>
              <a:t> place to </a:t>
            </a:r>
            <a:r>
              <a:rPr lang="cs-CZ" dirty="0" err="1"/>
              <a:t>another</a:t>
            </a:r>
            <a:r>
              <a:rPr lang="cs-CZ" dirty="0"/>
              <a:t> </a:t>
            </a:r>
            <a:r>
              <a:rPr lang="cs-CZ" dirty="0" err="1"/>
              <a:t>or</a:t>
            </a:r>
            <a:r>
              <a:rPr lang="cs-CZ" dirty="0"/>
              <a:t> </a:t>
            </a:r>
            <a:r>
              <a:rPr lang="cs-CZ" dirty="0" err="1"/>
              <a:t>from</a:t>
            </a:r>
            <a:r>
              <a:rPr lang="cs-CZ" dirty="0"/>
              <a:t> </a:t>
            </a:r>
            <a:r>
              <a:rPr lang="cs-CZ" dirty="0" err="1"/>
              <a:t>one</a:t>
            </a:r>
            <a:r>
              <a:rPr lang="cs-CZ" dirty="0"/>
              <a:t> body to </a:t>
            </a:r>
            <a:r>
              <a:rPr lang="cs-CZ" dirty="0" err="1"/>
              <a:t>another</a:t>
            </a:r>
            <a:endParaRPr lang="cs-CZ" dirty="0"/>
          </a:p>
          <a:p>
            <a:r>
              <a:rPr lang="cs-CZ" dirty="0"/>
              <a:t>To </a:t>
            </a:r>
            <a:r>
              <a:rPr lang="cs-CZ" dirty="0" err="1"/>
              <a:t>replace</a:t>
            </a:r>
            <a:r>
              <a:rPr lang="cs-CZ" dirty="0"/>
              <a:t> a </a:t>
            </a:r>
            <a:r>
              <a:rPr lang="cs-CZ" dirty="0" err="1"/>
              <a:t>damaged</a:t>
            </a:r>
            <a:r>
              <a:rPr lang="cs-CZ" dirty="0"/>
              <a:t> </a:t>
            </a:r>
            <a:r>
              <a:rPr lang="cs-CZ" dirty="0" err="1"/>
              <a:t>or</a:t>
            </a:r>
            <a:r>
              <a:rPr lang="cs-CZ" dirty="0"/>
              <a:t> </a:t>
            </a:r>
            <a:r>
              <a:rPr lang="cs-CZ" dirty="0" err="1"/>
              <a:t>missing</a:t>
            </a:r>
            <a:r>
              <a:rPr lang="cs-CZ" dirty="0"/>
              <a:t> organ</a:t>
            </a:r>
          </a:p>
          <a:p>
            <a:r>
              <a:rPr lang="cs-CZ" dirty="0" err="1"/>
              <a:t>The</a:t>
            </a:r>
            <a:r>
              <a:rPr lang="cs-CZ" dirty="0"/>
              <a:t> </a:t>
            </a:r>
            <a:r>
              <a:rPr lang="cs-CZ" dirty="0" err="1"/>
              <a:t>aim</a:t>
            </a:r>
            <a:r>
              <a:rPr lang="cs-CZ" dirty="0"/>
              <a:t> to </a:t>
            </a:r>
            <a:r>
              <a:rPr lang="cs-CZ" dirty="0" err="1"/>
              <a:t>restore</a:t>
            </a:r>
            <a:r>
              <a:rPr lang="cs-CZ" dirty="0"/>
              <a:t> </a:t>
            </a:r>
            <a:r>
              <a:rPr lang="cs-CZ" dirty="0" err="1"/>
              <a:t>functions</a:t>
            </a:r>
            <a:endParaRPr lang="cs-CZ" dirty="0"/>
          </a:p>
          <a:p>
            <a:r>
              <a:rPr lang="en-US" dirty="0"/>
              <a:t>Graft - tissue that is transplanted without reconstruction of the vascular bed (skin, muscle,…)</a:t>
            </a:r>
            <a:endParaRPr lang="cs-CZ" dirty="0"/>
          </a:p>
          <a:p>
            <a:r>
              <a:rPr lang="en-US" dirty="0"/>
              <a:t>Transplant - organ transplantation with concomitant reconstruction of vascular bed</a:t>
            </a:r>
            <a:endParaRPr lang="cs-CZ" dirty="0"/>
          </a:p>
          <a:p>
            <a:r>
              <a:rPr lang="en-US" dirty="0"/>
              <a:t>In practice, both terms are used as synonyms</a:t>
            </a:r>
            <a:endParaRPr lang="cs-CZ" dirty="0"/>
          </a:p>
        </p:txBody>
      </p:sp>
    </p:spTree>
    <p:extLst>
      <p:ext uri="{BB962C8B-B14F-4D97-AF65-F5344CB8AC3E}">
        <p14:creationId xmlns:p14="http://schemas.microsoft.com/office/powerpoint/2010/main" xmlns="" val="128760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83A52AA-CD7C-43C7-AEFD-FB502FFF2D32}"/>
              </a:ext>
            </a:extLst>
          </p:cNvPr>
          <p:cNvSpPr>
            <a:spLocks noGrp="1"/>
          </p:cNvSpPr>
          <p:nvPr>
            <p:ph type="title"/>
          </p:nvPr>
        </p:nvSpPr>
        <p:spPr/>
        <p:txBody>
          <a:bodyPr/>
          <a:lstStyle/>
          <a:p>
            <a:r>
              <a:rPr lang="cs-CZ" dirty="0"/>
              <a:t>Donor care</a:t>
            </a:r>
          </a:p>
        </p:txBody>
      </p:sp>
      <p:sp>
        <p:nvSpPr>
          <p:cNvPr id="3" name="Zástupný obsah 2">
            <a:extLst>
              <a:ext uri="{FF2B5EF4-FFF2-40B4-BE49-F238E27FC236}">
                <a16:creationId xmlns:a16="http://schemas.microsoft.com/office/drawing/2014/main" xmlns="" id="{3791447C-50E2-4CCF-95B1-C1482827A475}"/>
              </a:ext>
            </a:extLst>
          </p:cNvPr>
          <p:cNvSpPr>
            <a:spLocks noGrp="1"/>
          </p:cNvSpPr>
          <p:nvPr>
            <p:ph idx="1"/>
          </p:nvPr>
        </p:nvSpPr>
        <p:spPr>
          <a:xfrm>
            <a:off x="677334" y="1627929"/>
            <a:ext cx="8795140" cy="4620471"/>
          </a:xfrm>
        </p:spPr>
        <p:txBody>
          <a:bodyPr>
            <a:normAutofit/>
          </a:bodyPr>
          <a:lstStyle/>
          <a:p>
            <a:r>
              <a:rPr lang="cs-CZ" dirty="0"/>
              <a:t>Rule 100</a:t>
            </a:r>
          </a:p>
          <a:p>
            <a:r>
              <a:rPr lang="cs-CZ" dirty="0" err="1"/>
              <a:t>Blood</a:t>
            </a:r>
            <a:r>
              <a:rPr lang="cs-CZ" dirty="0"/>
              <a:t> </a:t>
            </a:r>
            <a:r>
              <a:rPr lang="cs-CZ" dirty="0" err="1"/>
              <a:t>pressure</a:t>
            </a:r>
            <a:r>
              <a:rPr lang="cs-CZ" dirty="0"/>
              <a:t> 100/80 </a:t>
            </a:r>
            <a:r>
              <a:rPr lang="cs-CZ" dirty="0" err="1"/>
              <a:t>mmHg</a:t>
            </a:r>
            <a:endParaRPr lang="cs-CZ" dirty="0"/>
          </a:p>
          <a:p>
            <a:r>
              <a:rPr lang="cs-CZ" dirty="0" err="1"/>
              <a:t>Diuresis</a:t>
            </a:r>
            <a:r>
              <a:rPr lang="cs-CZ" dirty="0"/>
              <a:t> 100ml/h (</a:t>
            </a:r>
            <a:r>
              <a:rPr lang="en-US" dirty="0"/>
              <a:t>according to the patient's weight</a:t>
            </a:r>
            <a:r>
              <a:rPr lang="cs-CZ" dirty="0"/>
              <a:t>)</a:t>
            </a:r>
          </a:p>
          <a:p>
            <a:r>
              <a:rPr lang="cs-CZ" dirty="0" err="1"/>
              <a:t>Normothermia</a:t>
            </a:r>
            <a:endParaRPr lang="cs-CZ" dirty="0"/>
          </a:p>
          <a:p>
            <a:r>
              <a:rPr lang="cs-CZ" dirty="0" err="1"/>
              <a:t>Hb</a:t>
            </a:r>
            <a:r>
              <a:rPr lang="cs-CZ" dirty="0"/>
              <a:t> &gt;100g/l</a:t>
            </a:r>
          </a:p>
          <a:p>
            <a:r>
              <a:rPr lang="cs-CZ" dirty="0" err="1"/>
              <a:t>Normoglycemia</a:t>
            </a:r>
            <a:endParaRPr lang="cs-CZ" dirty="0"/>
          </a:p>
          <a:p>
            <a:r>
              <a:rPr lang="cs-CZ" dirty="0" err="1"/>
              <a:t>Saturation</a:t>
            </a:r>
            <a:r>
              <a:rPr lang="cs-CZ" dirty="0"/>
              <a:t> 99%</a:t>
            </a:r>
          </a:p>
          <a:p>
            <a:r>
              <a:rPr lang="cs-CZ" dirty="0"/>
              <a:t>Fluid </a:t>
            </a:r>
            <a:r>
              <a:rPr lang="cs-CZ" dirty="0" err="1"/>
              <a:t>resuscitation</a:t>
            </a:r>
            <a:endParaRPr lang="cs-CZ" dirty="0"/>
          </a:p>
          <a:p>
            <a:r>
              <a:rPr lang="en-US" dirty="0"/>
              <a:t>Maintaining ion</a:t>
            </a:r>
            <a:r>
              <a:rPr lang="cs-CZ" dirty="0"/>
              <a:t>s</a:t>
            </a:r>
            <a:r>
              <a:rPr lang="en-US" dirty="0"/>
              <a:t> and acid-base balance</a:t>
            </a:r>
            <a:endParaRPr lang="cs-CZ" dirty="0"/>
          </a:p>
          <a:p>
            <a:r>
              <a:rPr lang="cs-CZ" dirty="0" err="1"/>
              <a:t>Venous</a:t>
            </a:r>
            <a:r>
              <a:rPr lang="cs-CZ" dirty="0"/>
              <a:t> </a:t>
            </a:r>
            <a:r>
              <a:rPr lang="cs-CZ" dirty="0" err="1"/>
              <a:t>access</a:t>
            </a:r>
            <a:r>
              <a:rPr lang="cs-CZ" dirty="0"/>
              <a:t>: CVC, NG tube, PUC, </a:t>
            </a:r>
            <a:r>
              <a:rPr lang="cs-CZ" dirty="0" err="1"/>
              <a:t>arterial</a:t>
            </a:r>
            <a:r>
              <a:rPr lang="cs-CZ" dirty="0"/>
              <a:t> </a:t>
            </a:r>
            <a:r>
              <a:rPr lang="cs-CZ" dirty="0" err="1"/>
              <a:t>catheter</a:t>
            </a:r>
            <a:endParaRPr lang="cs-CZ" dirty="0"/>
          </a:p>
          <a:p>
            <a:r>
              <a:rPr lang="cs-CZ" dirty="0"/>
              <a:t>To </a:t>
            </a:r>
            <a:r>
              <a:rPr lang="cs-CZ" dirty="0" err="1"/>
              <a:t>inform</a:t>
            </a:r>
            <a:r>
              <a:rPr lang="cs-CZ" dirty="0"/>
              <a:t> </a:t>
            </a:r>
            <a:r>
              <a:rPr lang="cs-CZ" dirty="0" err="1"/>
              <a:t>survivors</a:t>
            </a:r>
            <a:endParaRPr lang="cs-CZ" dirty="0"/>
          </a:p>
        </p:txBody>
      </p:sp>
    </p:spTree>
    <p:extLst>
      <p:ext uri="{BB962C8B-B14F-4D97-AF65-F5344CB8AC3E}">
        <p14:creationId xmlns:p14="http://schemas.microsoft.com/office/powerpoint/2010/main" xmlns="" val="78022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5A121A3-AA50-4A21-A9AD-7B921D9ECB57}"/>
              </a:ext>
            </a:extLst>
          </p:cNvPr>
          <p:cNvSpPr>
            <a:spLocks noGrp="1"/>
          </p:cNvSpPr>
          <p:nvPr>
            <p:ph type="title"/>
          </p:nvPr>
        </p:nvSpPr>
        <p:spPr/>
        <p:txBody>
          <a:bodyPr/>
          <a:lstStyle/>
          <a:p>
            <a:endParaRPr lang="cs-CZ" dirty="0"/>
          </a:p>
        </p:txBody>
      </p:sp>
      <p:pic>
        <p:nvPicPr>
          <p:cNvPr id="9" name="Obrázek 8">
            <a:extLst>
              <a:ext uri="{FF2B5EF4-FFF2-40B4-BE49-F238E27FC236}">
                <a16:creationId xmlns:a16="http://schemas.microsoft.com/office/drawing/2014/main" xmlns="" id="{3A002AEF-69DD-4447-9F7C-90B18DB676C9}"/>
              </a:ext>
            </a:extLst>
          </p:cNvPr>
          <p:cNvPicPr>
            <a:picLocks noChangeAspect="1"/>
          </p:cNvPicPr>
          <p:nvPr/>
        </p:nvPicPr>
        <p:blipFill>
          <a:blip r:embed="rId2"/>
          <a:stretch>
            <a:fillRect/>
          </a:stretch>
        </p:blipFill>
        <p:spPr>
          <a:xfrm>
            <a:off x="3861787" y="609600"/>
            <a:ext cx="3823501" cy="3608271"/>
          </a:xfrm>
          <a:prstGeom prst="rect">
            <a:avLst/>
          </a:prstGeom>
        </p:spPr>
      </p:pic>
      <p:pic>
        <p:nvPicPr>
          <p:cNvPr id="5" name="Zástupný obsah 4">
            <a:extLst>
              <a:ext uri="{FF2B5EF4-FFF2-40B4-BE49-F238E27FC236}">
                <a16:creationId xmlns:a16="http://schemas.microsoft.com/office/drawing/2014/main" xmlns="" id="{41F340F7-FFAE-4D12-8C04-E5A636B99BB7}"/>
              </a:ext>
            </a:extLst>
          </p:cNvPr>
          <p:cNvPicPr>
            <a:picLocks noGrp="1" noChangeAspect="1"/>
          </p:cNvPicPr>
          <p:nvPr>
            <p:ph idx="1"/>
          </p:nvPr>
        </p:nvPicPr>
        <p:blipFill>
          <a:blip r:embed="rId3"/>
          <a:stretch>
            <a:fillRect/>
          </a:stretch>
        </p:blipFill>
        <p:spPr>
          <a:xfrm>
            <a:off x="8070996" y="2721915"/>
            <a:ext cx="3745182" cy="4044797"/>
          </a:xfrm>
        </p:spPr>
      </p:pic>
      <p:pic>
        <p:nvPicPr>
          <p:cNvPr id="7" name="Obrázek 6">
            <a:extLst>
              <a:ext uri="{FF2B5EF4-FFF2-40B4-BE49-F238E27FC236}">
                <a16:creationId xmlns:a16="http://schemas.microsoft.com/office/drawing/2014/main" xmlns="" id="{E7BC70EA-87DF-4444-9F89-D43B5F9FCC97}"/>
              </a:ext>
            </a:extLst>
          </p:cNvPr>
          <p:cNvPicPr>
            <a:picLocks noChangeAspect="1"/>
          </p:cNvPicPr>
          <p:nvPr/>
        </p:nvPicPr>
        <p:blipFill>
          <a:blip r:embed="rId4"/>
          <a:stretch>
            <a:fillRect/>
          </a:stretch>
        </p:blipFill>
        <p:spPr>
          <a:xfrm>
            <a:off x="112074" y="477092"/>
            <a:ext cx="4142912" cy="4120314"/>
          </a:xfrm>
          <a:prstGeom prst="rect">
            <a:avLst/>
          </a:prstGeom>
        </p:spPr>
      </p:pic>
      <p:sp>
        <p:nvSpPr>
          <p:cNvPr id="10" name="TextovéPole 9">
            <a:extLst>
              <a:ext uri="{FF2B5EF4-FFF2-40B4-BE49-F238E27FC236}">
                <a16:creationId xmlns:a16="http://schemas.microsoft.com/office/drawing/2014/main" xmlns="" id="{9C30E55A-A704-471B-8995-F4EAE8FDE536}"/>
              </a:ext>
            </a:extLst>
          </p:cNvPr>
          <p:cNvSpPr txBox="1"/>
          <p:nvPr/>
        </p:nvSpPr>
        <p:spPr>
          <a:xfrm flipH="1">
            <a:off x="9642480" y="2352583"/>
            <a:ext cx="1872186" cy="369332"/>
          </a:xfrm>
          <a:prstGeom prst="rect">
            <a:avLst/>
          </a:prstGeom>
          <a:noFill/>
        </p:spPr>
        <p:txBody>
          <a:bodyPr wrap="square" rtlCol="0">
            <a:spAutoFit/>
          </a:bodyPr>
          <a:lstStyle/>
          <a:p>
            <a:endParaRPr lang="cs-CZ" dirty="0"/>
          </a:p>
        </p:txBody>
      </p:sp>
      <p:pic>
        <p:nvPicPr>
          <p:cNvPr id="12" name="Obrázek 11">
            <a:extLst>
              <a:ext uri="{FF2B5EF4-FFF2-40B4-BE49-F238E27FC236}">
                <a16:creationId xmlns:a16="http://schemas.microsoft.com/office/drawing/2014/main" xmlns="" id="{6F9596AF-D4B2-4CF4-B08E-084278BDD6D8}"/>
              </a:ext>
            </a:extLst>
          </p:cNvPr>
          <p:cNvPicPr>
            <a:picLocks noChangeAspect="1"/>
          </p:cNvPicPr>
          <p:nvPr/>
        </p:nvPicPr>
        <p:blipFill>
          <a:blip r:embed="rId5"/>
          <a:stretch>
            <a:fillRect/>
          </a:stretch>
        </p:blipFill>
        <p:spPr>
          <a:xfrm>
            <a:off x="4325221" y="3479362"/>
            <a:ext cx="3861971" cy="2896478"/>
          </a:xfrm>
          <a:prstGeom prst="rect">
            <a:avLst/>
          </a:prstGeom>
        </p:spPr>
      </p:pic>
      <p:sp>
        <p:nvSpPr>
          <p:cNvPr id="13" name="TextovéPole 12">
            <a:extLst>
              <a:ext uri="{FF2B5EF4-FFF2-40B4-BE49-F238E27FC236}">
                <a16:creationId xmlns:a16="http://schemas.microsoft.com/office/drawing/2014/main" xmlns="" id="{43B2FBDC-4060-4ECB-9635-73158863410A}"/>
              </a:ext>
            </a:extLst>
          </p:cNvPr>
          <p:cNvSpPr txBox="1"/>
          <p:nvPr/>
        </p:nvSpPr>
        <p:spPr>
          <a:xfrm>
            <a:off x="5406499" y="6408150"/>
            <a:ext cx="3745181" cy="369332"/>
          </a:xfrm>
          <a:prstGeom prst="rect">
            <a:avLst/>
          </a:prstGeom>
          <a:noFill/>
        </p:spPr>
        <p:txBody>
          <a:bodyPr wrap="square" rtlCol="0">
            <a:spAutoFit/>
          </a:bodyPr>
          <a:lstStyle/>
          <a:p>
            <a:r>
              <a:rPr lang="cs-CZ" dirty="0" err="1"/>
              <a:t>Physiological</a:t>
            </a:r>
            <a:r>
              <a:rPr lang="cs-CZ" dirty="0"/>
              <a:t> </a:t>
            </a:r>
            <a:r>
              <a:rPr lang="cs-CZ" dirty="0" err="1"/>
              <a:t>angiography</a:t>
            </a:r>
            <a:endParaRPr lang="cs-CZ" dirty="0"/>
          </a:p>
        </p:txBody>
      </p:sp>
    </p:spTree>
    <p:extLst>
      <p:ext uri="{BB962C8B-B14F-4D97-AF65-F5344CB8AC3E}">
        <p14:creationId xmlns:p14="http://schemas.microsoft.com/office/powerpoint/2010/main" xmlns="" val="351387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08625"/>
            <a:ext cx="8596668" cy="936594"/>
          </a:xfrm>
        </p:spPr>
        <p:txBody>
          <a:bodyPr/>
          <a:lstStyle/>
          <a:p>
            <a:r>
              <a:rPr lang="cs-CZ" dirty="0"/>
              <a:t>Liver </a:t>
            </a:r>
            <a:r>
              <a:rPr lang="cs-CZ" dirty="0" err="1"/>
              <a:t>transplantation</a:t>
            </a:r>
            <a:endParaRPr lang="cs-CZ" dirty="0"/>
          </a:p>
        </p:txBody>
      </p:sp>
      <p:sp>
        <p:nvSpPr>
          <p:cNvPr id="3" name="Zástupný symbol pro obsah 2"/>
          <p:cNvSpPr>
            <a:spLocks noGrp="1"/>
          </p:cNvSpPr>
          <p:nvPr>
            <p:ph idx="1"/>
          </p:nvPr>
        </p:nvSpPr>
        <p:spPr>
          <a:xfrm>
            <a:off x="677334" y="1145219"/>
            <a:ext cx="8954938" cy="5504156"/>
          </a:xfrm>
        </p:spPr>
        <p:txBody>
          <a:bodyPr>
            <a:normAutofit lnSpcReduction="10000"/>
          </a:bodyPr>
          <a:lstStyle/>
          <a:p>
            <a:r>
              <a:rPr lang="cs-CZ" dirty="0" err="1"/>
              <a:t>The</a:t>
            </a:r>
            <a:r>
              <a:rPr lang="cs-CZ" dirty="0"/>
              <a:t> </a:t>
            </a:r>
            <a:r>
              <a:rPr lang="cs-CZ" dirty="0" err="1"/>
              <a:t>first</a:t>
            </a:r>
            <a:r>
              <a:rPr lang="cs-CZ" dirty="0"/>
              <a:t> </a:t>
            </a:r>
            <a:r>
              <a:rPr lang="cs-CZ" dirty="0" err="1"/>
              <a:t>successful</a:t>
            </a:r>
            <a:r>
              <a:rPr lang="cs-CZ" dirty="0"/>
              <a:t> liver </a:t>
            </a:r>
            <a:r>
              <a:rPr lang="cs-CZ" dirty="0" err="1"/>
              <a:t>transplantation</a:t>
            </a:r>
            <a:r>
              <a:rPr lang="cs-CZ" dirty="0"/>
              <a:t> in 1967 (USA) </a:t>
            </a:r>
          </a:p>
          <a:p>
            <a:r>
              <a:rPr lang="cs-CZ" dirty="0" err="1"/>
              <a:t>The</a:t>
            </a:r>
            <a:r>
              <a:rPr lang="cs-CZ" dirty="0"/>
              <a:t> </a:t>
            </a:r>
            <a:r>
              <a:rPr lang="cs-CZ" dirty="0" err="1"/>
              <a:t>first</a:t>
            </a:r>
            <a:r>
              <a:rPr lang="cs-CZ" dirty="0"/>
              <a:t> liver </a:t>
            </a:r>
            <a:r>
              <a:rPr lang="cs-CZ" dirty="0" err="1"/>
              <a:t>transplantation</a:t>
            </a:r>
            <a:r>
              <a:rPr lang="cs-CZ" dirty="0"/>
              <a:t> in </a:t>
            </a:r>
            <a:r>
              <a:rPr lang="cs-CZ" dirty="0" err="1"/>
              <a:t>the</a:t>
            </a:r>
            <a:r>
              <a:rPr lang="cs-CZ" dirty="0"/>
              <a:t> Czech </a:t>
            </a:r>
            <a:r>
              <a:rPr lang="cs-CZ" dirty="0" err="1"/>
              <a:t>republic</a:t>
            </a:r>
            <a:r>
              <a:rPr lang="cs-CZ" dirty="0"/>
              <a:t> in 1983 in </a:t>
            </a:r>
            <a:r>
              <a:rPr lang="pl-PL" dirty="0"/>
              <a:t>St. Anne’s University Hospital Brno </a:t>
            </a:r>
            <a:r>
              <a:rPr lang="cs-CZ" dirty="0"/>
              <a:t>led by prof. </a:t>
            </a:r>
            <a:r>
              <a:rPr lang="cs-CZ" dirty="0" err="1"/>
              <a:t>Kořístka</a:t>
            </a:r>
            <a:endParaRPr lang="cs-CZ" dirty="0"/>
          </a:p>
          <a:p>
            <a:r>
              <a:rPr lang="cs-CZ" dirty="0"/>
              <a:t>In </a:t>
            </a:r>
            <a:r>
              <a:rPr lang="cs-CZ" dirty="0" err="1"/>
              <a:t>the</a:t>
            </a:r>
            <a:r>
              <a:rPr lang="cs-CZ" dirty="0"/>
              <a:t> Czech Republic </a:t>
            </a:r>
            <a:r>
              <a:rPr lang="cs-CZ" dirty="0" err="1"/>
              <a:t>two</a:t>
            </a:r>
            <a:r>
              <a:rPr lang="cs-CZ" dirty="0"/>
              <a:t> </a:t>
            </a:r>
            <a:r>
              <a:rPr lang="cs-CZ" dirty="0" err="1"/>
              <a:t>centers</a:t>
            </a:r>
            <a:r>
              <a:rPr lang="cs-CZ" dirty="0"/>
              <a:t> - IKEM Prague and CKTCH Brno</a:t>
            </a:r>
          </a:p>
          <a:p>
            <a:r>
              <a:rPr lang="cs-CZ" dirty="0"/>
              <a:t>Most </a:t>
            </a:r>
            <a:r>
              <a:rPr lang="cs-CZ" dirty="0" err="1"/>
              <a:t>common</a:t>
            </a:r>
            <a:r>
              <a:rPr lang="cs-CZ" dirty="0"/>
              <a:t> </a:t>
            </a:r>
            <a:r>
              <a:rPr lang="cs-CZ" dirty="0" err="1"/>
              <a:t>indications</a:t>
            </a:r>
            <a:r>
              <a:rPr lang="cs-CZ" dirty="0"/>
              <a:t>: </a:t>
            </a:r>
            <a:r>
              <a:rPr lang="cs-CZ" dirty="0" err="1"/>
              <a:t>biliary</a:t>
            </a:r>
            <a:r>
              <a:rPr lang="cs-CZ" dirty="0"/>
              <a:t> </a:t>
            </a:r>
            <a:r>
              <a:rPr lang="cs-CZ" dirty="0" err="1"/>
              <a:t>cirrhosis</a:t>
            </a:r>
            <a:r>
              <a:rPr lang="cs-CZ" dirty="0"/>
              <a:t>, </a:t>
            </a:r>
            <a:r>
              <a:rPr lang="cs-CZ" dirty="0" err="1"/>
              <a:t>alcoholic</a:t>
            </a:r>
            <a:r>
              <a:rPr lang="cs-CZ" dirty="0"/>
              <a:t>, </a:t>
            </a:r>
            <a:r>
              <a:rPr lang="cs-CZ" dirty="0" err="1"/>
              <a:t>chronic</a:t>
            </a:r>
            <a:r>
              <a:rPr lang="cs-CZ" dirty="0"/>
              <a:t> </a:t>
            </a:r>
            <a:r>
              <a:rPr lang="cs-CZ" dirty="0" err="1"/>
              <a:t>active</a:t>
            </a:r>
            <a:r>
              <a:rPr lang="cs-CZ" dirty="0"/>
              <a:t> hepatitis, </a:t>
            </a:r>
            <a:r>
              <a:rPr lang="cs-CZ" dirty="0" err="1"/>
              <a:t>sclerosing</a:t>
            </a:r>
            <a:r>
              <a:rPr lang="cs-CZ" dirty="0"/>
              <a:t> </a:t>
            </a:r>
            <a:r>
              <a:rPr lang="cs-CZ" dirty="0" err="1"/>
              <a:t>cholangoitis</a:t>
            </a:r>
            <a:r>
              <a:rPr lang="cs-CZ" dirty="0"/>
              <a:t>, c</a:t>
            </a:r>
            <a:r>
              <a:rPr lang="en-US" dirty="0" err="1"/>
              <a:t>ongenital</a:t>
            </a:r>
            <a:r>
              <a:rPr lang="en-US" dirty="0"/>
              <a:t> atresia of the biliary tract</a:t>
            </a:r>
            <a:r>
              <a:rPr lang="cs-CZ" dirty="0"/>
              <a:t>, </a:t>
            </a:r>
            <a:r>
              <a:rPr lang="cs-CZ" dirty="0" err="1"/>
              <a:t>Wilson‘s</a:t>
            </a:r>
            <a:r>
              <a:rPr lang="cs-CZ" dirty="0"/>
              <a:t> </a:t>
            </a:r>
            <a:r>
              <a:rPr lang="cs-CZ" dirty="0" err="1"/>
              <a:t>disease</a:t>
            </a:r>
            <a:r>
              <a:rPr lang="cs-CZ" dirty="0"/>
              <a:t>, alpha-1-antitrypsin </a:t>
            </a:r>
            <a:r>
              <a:rPr lang="cs-CZ" dirty="0" err="1"/>
              <a:t>deficiency</a:t>
            </a:r>
            <a:r>
              <a:rPr lang="cs-CZ" dirty="0"/>
              <a:t>, </a:t>
            </a:r>
            <a:r>
              <a:rPr lang="cs-CZ" dirty="0" err="1"/>
              <a:t>Budd-Chiari</a:t>
            </a:r>
            <a:r>
              <a:rPr lang="cs-CZ" dirty="0"/>
              <a:t> syndrome and </a:t>
            </a:r>
            <a:r>
              <a:rPr lang="cs-CZ" dirty="0" err="1"/>
              <a:t>hemochromatosis</a:t>
            </a:r>
            <a:endParaRPr lang="cs-CZ" dirty="0"/>
          </a:p>
          <a:p>
            <a:r>
              <a:rPr lang="en-US" dirty="0"/>
              <a:t>Controversial in primary malignancies due to frequent relapses</a:t>
            </a:r>
            <a:endParaRPr lang="cs-CZ" dirty="0"/>
          </a:p>
          <a:p>
            <a:r>
              <a:rPr lang="cs-CZ" dirty="0" err="1"/>
              <a:t>Orthotopically</a:t>
            </a:r>
            <a:endParaRPr lang="cs-CZ" dirty="0"/>
          </a:p>
          <a:p>
            <a:r>
              <a:rPr lang="cs-CZ" dirty="0"/>
              <a:t>O</a:t>
            </a:r>
            <a:r>
              <a:rPr lang="en-US" dirty="0" err="1"/>
              <a:t>ften</a:t>
            </a:r>
            <a:r>
              <a:rPr lang="en-US" dirty="0"/>
              <a:t> only one lobe or segment in children</a:t>
            </a:r>
            <a:endParaRPr lang="cs-CZ" dirty="0"/>
          </a:p>
          <a:p>
            <a:r>
              <a:rPr lang="cs-CZ" dirty="0" err="1"/>
              <a:t>Technically</a:t>
            </a:r>
            <a:r>
              <a:rPr lang="cs-CZ" dirty="0"/>
              <a:t> </a:t>
            </a:r>
            <a:r>
              <a:rPr lang="cs-CZ" dirty="0" err="1"/>
              <a:t>demanding</a:t>
            </a:r>
            <a:r>
              <a:rPr lang="cs-CZ" dirty="0"/>
              <a:t> – liver </a:t>
            </a:r>
            <a:r>
              <a:rPr lang="cs-CZ" dirty="0" err="1"/>
              <a:t>artery</a:t>
            </a:r>
            <a:r>
              <a:rPr lang="cs-CZ" dirty="0"/>
              <a:t>, </a:t>
            </a:r>
            <a:r>
              <a:rPr lang="cs-CZ" dirty="0" err="1"/>
              <a:t>portal</a:t>
            </a:r>
            <a:r>
              <a:rPr lang="cs-CZ" dirty="0"/>
              <a:t> </a:t>
            </a:r>
            <a:r>
              <a:rPr lang="cs-CZ" dirty="0" err="1"/>
              <a:t>vein</a:t>
            </a:r>
            <a:r>
              <a:rPr lang="cs-CZ" dirty="0"/>
              <a:t>, </a:t>
            </a:r>
            <a:r>
              <a:rPr lang="cs-CZ" dirty="0" err="1"/>
              <a:t>inferior</a:t>
            </a:r>
            <a:r>
              <a:rPr lang="cs-CZ" dirty="0"/>
              <a:t> </a:t>
            </a:r>
            <a:r>
              <a:rPr lang="cs-CZ" dirty="0" err="1"/>
              <a:t>vena</a:t>
            </a:r>
            <a:r>
              <a:rPr lang="cs-CZ" dirty="0"/>
              <a:t> </a:t>
            </a:r>
            <a:r>
              <a:rPr lang="cs-CZ" dirty="0" err="1"/>
              <a:t>cava</a:t>
            </a:r>
            <a:r>
              <a:rPr lang="cs-CZ" dirty="0"/>
              <a:t>, </a:t>
            </a:r>
            <a:r>
              <a:rPr lang="cs-CZ" dirty="0" err="1"/>
              <a:t>bile</a:t>
            </a:r>
            <a:r>
              <a:rPr lang="cs-CZ" dirty="0"/>
              <a:t> </a:t>
            </a:r>
            <a:r>
              <a:rPr lang="cs-CZ" dirty="0" err="1"/>
              <a:t>ducts</a:t>
            </a:r>
            <a:endParaRPr lang="cs-CZ" dirty="0"/>
          </a:p>
          <a:p>
            <a:r>
              <a:rPr lang="cs-CZ" dirty="0" err="1"/>
              <a:t>Economic</a:t>
            </a:r>
            <a:r>
              <a:rPr lang="cs-CZ" dirty="0"/>
              <a:t> </a:t>
            </a:r>
            <a:r>
              <a:rPr lang="cs-CZ" dirty="0" err="1"/>
              <a:t>demands</a:t>
            </a:r>
            <a:r>
              <a:rPr lang="cs-CZ" dirty="0"/>
              <a:t> - </a:t>
            </a:r>
            <a:r>
              <a:rPr lang="en-US" dirty="0"/>
              <a:t>the need for a number of blood derivative transfers</a:t>
            </a:r>
            <a:r>
              <a:rPr lang="cs-CZ" dirty="0"/>
              <a:t> – </a:t>
            </a:r>
            <a:r>
              <a:rPr lang="cs-CZ" dirty="0" err="1"/>
              <a:t>portal</a:t>
            </a:r>
            <a:r>
              <a:rPr lang="cs-CZ" dirty="0"/>
              <a:t> </a:t>
            </a:r>
            <a:r>
              <a:rPr lang="cs-CZ" dirty="0" err="1"/>
              <a:t>hypertensis</a:t>
            </a:r>
            <a:r>
              <a:rPr lang="cs-CZ" dirty="0"/>
              <a:t>, </a:t>
            </a:r>
            <a:r>
              <a:rPr lang="cs-CZ" dirty="0" err="1"/>
              <a:t>coagulation</a:t>
            </a:r>
            <a:r>
              <a:rPr lang="cs-CZ" dirty="0"/>
              <a:t> </a:t>
            </a:r>
            <a:r>
              <a:rPr lang="cs-CZ" dirty="0" err="1"/>
              <a:t>disorders</a:t>
            </a:r>
            <a:endParaRPr lang="cs-CZ" dirty="0"/>
          </a:p>
          <a:p>
            <a:r>
              <a:rPr lang="en-US" dirty="0"/>
              <a:t>Need 10-15 per million inhabitants per year</a:t>
            </a:r>
            <a:endParaRPr lang="cs-CZ" dirty="0"/>
          </a:p>
          <a:p>
            <a:r>
              <a:rPr lang="en-US" dirty="0"/>
              <a:t>85 candidates </a:t>
            </a:r>
            <a:r>
              <a:rPr lang="cs-CZ" dirty="0" err="1"/>
              <a:t>were</a:t>
            </a:r>
            <a:r>
              <a:rPr lang="cs-CZ" dirty="0"/>
              <a:t> </a:t>
            </a:r>
            <a:r>
              <a:rPr lang="en-US" dirty="0"/>
              <a:t>on the</a:t>
            </a:r>
            <a:r>
              <a:rPr lang="cs-CZ" dirty="0"/>
              <a:t> </a:t>
            </a:r>
            <a:r>
              <a:rPr lang="cs-CZ" dirty="0" err="1"/>
              <a:t>waiting</a:t>
            </a:r>
            <a:r>
              <a:rPr lang="en-US" dirty="0"/>
              <a:t> list</a:t>
            </a:r>
            <a:r>
              <a:rPr lang="cs-CZ" dirty="0"/>
              <a:t> in </a:t>
            </a:r>
            <a:r>
              <a:rPr lang="en-US" dirty="0"/>
              <a:t>3.5.2019</a:t>
            </a:r>
            <a:endParaRPr lang="cs-CZ" dirty="0"/>
          </a:p>
          <a:p>
            <a:r>
              <a:rPr lang="en-US" dirty="0"/>
              <a:t>58 liver transplants were performed in CKTCH, 158 in IKEM</a:t>
            </a:r>
            <a:r>
              <a:rPr lang="cs-CZ" dirty="0"/>
              <a:t> in 2018</a:t>
            </a:r>
          </a:p>
        </p:txBody>
      </p:sp>
    </p:spTree>
    <p:extLst>
      <p:ext uri="{BB962C8B-B14F-4D97-AF65-F5344CB8AC3E}">
        <p14:creationId xmlns:p14="http://schemas.microsoft.com/office/powerpoint/2010/main" xmlns="" val="103209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xmlns="" id="{F2448194-E223-4090-BFD5-64B5EBF8EE7F}"/>
              </a:ext>
            </a:extLst>
          </p:cNvPr>
          <p:cNvPicPr>
            <a:picLocks noGrp="1" noChangeAspect="1"/>
          </p:cNvPicPr>
          <p:nvPr>
            <p:ph idx="1"/>
          </p:nvPr>
        </p:nvPicPr>
        <p:blipFill>
          <a:blip r:embed="rId2"/>
          <a:stretch>
            <a:fillRect/>
          </a:stretch>
        </p:blipFill>
        <p:spPr>
          <a:xfrm>
            <a:off x="284084" y="-1"/>
            <a:ext cx="10882977" cy="6581001"/>
          </a:xfrm>
        </p:spPr>
      </p:pic>
      <p:sp>
        <p:nvSpPr>
          <p:cNvPr id="6" name="Obdélník 5">
            <a:extLst>
              <a:ext uri="{FF2B5EF4-FFF2-40B4-BE49-F238E27FC236}">
                <a16:creationId xmlns:a16="http://schemas.microsoft.com/office/drawing/2014/main" xmlns="" id="{193C912A-137A-491D-8960-1D3925624202}"/>
              </a:ext>
            </a:extLst>
          </p:cNvPr>
          <p:cNvSpPr/>
          <p:nvPr/>
        </p:nvSpPr>
        <p:spPr>
          <a:xfrm>
            <a:off x="433666" y="6581001"/>
            <a:ext cx="11584689" cy="276999"/>
          </a:xfrm>
          <a:prstGeom prst="rect">
            <a:avLst/>
          </a:prstGeom>
        </p:spPr>
        <p:txBody>
          <a:bodyPr wrap="square">
            <a:spAutoFit/>
          </a:bodyPr>
          <a:lstStyle/>
          <a:p>
            <a:r>
              <a:rPr lang="cs-CZ" sz="1200" dirty="0"/>
              <a:t>https://www.researchgate.net/figure/Available-surgical-techniques-for-liver-transplantation-A-Illustration-shows-the_fig1_270964176</a:t>
            </a:r>
          </a:p>
        </p:txBody>
      </p:sp>
    </p:spTree>
    <p:extLst>
      <p:ext uri="{BB962C8B-B14F-4D97-AF65-F5344CB8AC3E}">
        <p14:creationId xmlns:p14="http://schemas.microsoft.com/office/powerpoint/2010/main" xmlns="" val="3663180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Heart</a:t>
            </a:r>
            <a:r>
              <a:rPr lang="cs-CZ" dirty="0"/>
              <a:t> </a:t>
            </a:r>
            <a:r>
              <a:rPr lang="cs-CZ" dirty="0" err="1"/>
              <a:t>transplantation</a:t>
            </a:r>
            <a:endParaRPr lang="cs-CZ" dirty="0"/>
          </a:p>
        </p:txBody>
      </p:sp>
      <p:sp>
        <p:nvSpPr>
          <p:cNvPr id="3" name="Zástupný symbol pro obsah 2"/>
          <p:cNvSpPr>
            <a:spLocks noGrp="1"/>
          </p:cNvSpPr>
          <p:nvPr>
            <p:ph idx="1"/>
          </p:nvPr>
        </p:nvSpPr>
        <p:spPr>
          <a:xfrm>
            <a:off x="677334" y="1488613"/>
            <a:ext cx="8596668" cy="3880773"/>
          </a:xfrm>
        </p:spPr>
        <p:txBody>
          <a:bodyPr>
            <a:normAutofit fontScale="92500" lnSpcReduction="10000"/>
          </a:bodyPr>
          <a:lstStyle/>
          <a:p>
            <a:r>
              <a:rPr lang="cs-CZ" dirty="0" err="1"/>
              <a:t>The</a:t>
            </a:r>
            <a:r>
              <a:rPr lang="cs-CZ" dirty="0"/>
              <a:t> </a:t>
            </a:r>
            <a:r>
              <a:rPr lang="cs-CZ" dirty="0" err="1"/>
              <a:t>first</a:t>
            </a:r>
            <a:r>
              <a:rPr lang="cs-CZ" dirty="0"/>
              <a:t> </a:t>
            </a:r>
            <a:r>
              <a:rPr lang="cs-CZ" dirty="0" err="1"/>
              <a:t>successful</a:t>
            </a:r>
            <a:r>
              <a:rPr lang="cs-CZ" dirty="0"/>
              <a:t> </a:t>
            </a:r>
            <a:r>
              <a:rPr lang="cs-CZ" dirty="0" err="1"/>
              <a:t>heart</a:t>
            </a:r>
            <a:r>
              <a:rPr lang="cs-CZ" dirty="0"/>
              <a:t> </a:t>
            </a:r>
            <a:r>
              <a:rPr lang="cs-CZ" dirty="0" err="1"/>
              <a:t>transplantation</a:t>
            </a:r>
            <a:r>
              <a:rPr lang="cs-CZ" dirty="0"/>
              <a:t> </a:t>
            </a:r>
            <a:r>
              <a:rPr lang="cs-CZ" dirty="0" err="1"/>
              <a:t>was</a:t>
            </a:r>
            <a:r>
              <a:rPr lang="cs-CZ" dirty="0"/>
              <a:t> </a:t>
            </a:r>
            <a:r>
              <a:rPr lang="cs-CZ" dirty="0" err="1"/>
              <a:t>performed</a:t>
            </a:r>
            <a:r>
              <a:rPr lang="cs-CZ" dirty="0"/>
              <a:t> by </a:t>
            </a:r>
            <a:r>
              <a:rPr lang="cs-CZ" dirty="0" err="1"/>
              <a:t>Christiaan</a:t>
            </a:r>
            <a:r>
              <a:rPr lang="cs-CZ" dirty="0"/>
              <a:t> </a:t>
            </a:r>
            <a:r>
              <a:rPr lang="cs-CZ" dirty="0" err="1"/>
              <a:t>Neethling</a:t>
            </a:r>
            <a:r>
              <a:rPr lang="cs-CZ" dirty="0"/>
              <a:t> </a:t>
            </a:r>
            <a:r>
              <a:rPr lang="cs-CZ" dirty="0" err="1"/>
              <a:t>Barnard</a:t>
            </a:r>
            <a:r>
              <a:rPr lang="cs-CZ" dirty="0"/>
              <a:t> in 1967</a:t>
            </a:r>
          </a:p>
          <a:p>
            <a:r>
              <a:rPr lang="cs-CZ" dirty="0"/>
              <a:t>In </a:t>
            </a:r>
            <a:r>
              <a:rPr lang="cs-CZ" dirty="0" err="1"/>
              <a:t>the</a:t>
            </a:r>
            <a:r>
              <a:rPr lang="cs-CZ" dirty="0"/>
              <a:t> Czech Republic </a:t>
            </a:r>
            <a:r>
              <a:rPr lang="cs-CZ" dirty="0" err="1"/>
              <a:t>two</a:t>
            </a:r>
            <a:r>
              <a:rPr lang="cs-CZ" dirty="0"/>
              <a:t> </a:t>
            </a:r>
            <a:r>
              <a:rPr lang="cs-CZ" dirty="0" err="1"/>
              <a:t>centers</a:t>
            </a:r>
            <a:r>
              <a:rPr lang="cs-CZ" dirty="0"/>
              <a:t> - IKEM Prague and CKTCH Brno</a:t>
            </a:r>
          </a:p>
          <a:p>
            <a:r>
              <a:rPr lang="en-US" dirty="0"/>
              <a:t>Most commonly indicated in idiopathic dilated cardiomyopathy </a:t>
            </a:r>
            <a:r>
              <a:rPr lang="cs-CZ" dirty="0" err="1"/>
              <a:t>or</a:t>
            </a:r>
            <a:r>
              <a:rPr lang="cs-CZ" dirty="0"/>
              <a:t> </a:t>
            </a:r>
            <a:r>
              <a:rPr lang="cs-CZ" dirty="0" err="1"/>
              <a:t>ischemic</a:t>
            </a:r>
            <a:r>
              <a:rPr lang="cs-CZ" dirty="0"/>
              <a:t> </a:t>
            </a:r>
            <a:r>
              <a:rPr lang="cs-CZ" dirty="0" err="1"/>
              <a:t>disease</a:t>
            </a:r>
            <a:r>
              <a:rPr lang="cs-CZ" dirty="0"/>
              <a:t> (</a:t>
            </a:r>
            <a:r>
              <a:rPr lang="en-US" dirty="0"/>
              <a:t>with a prognosis of survival </a:t>
            </a:r>
            <a:r>
              <a:rPr lang="cs-CZ" dirty="0" err="1"/>
              <a:t>less</a:t>
            </a:r>
            <a:r>
              <a:rPr lang="cs-CZ" dirty="0"/>
              <a:t> </a:t>
            </a:r>
            <a:r>
              <a:rPr lang="cs-CZ" dirty="0" err="1"/>
              <a:t>than</a:t>
            </a:r>
            <a:r>
              <a:rPr lang="cs-CZ" dirty="0"/>
              <a:t> </a:t>
            </a:r>
            <a:r>
              <a:rPr lang="en-US" dirty="0"/>
              <a:t>1 year</a:t>
            </a:r>
            <a:r>
              <a:rPr lang="cs-CZ" dirty="0"/>
              <a:t>), </a:t>
            </a:r>
            <a:r>
              <a:rPr lang="cs-CZ" dirty="0" err="1"/>
              <a:t>unmanageable</a:t>
            </a:r>
            <a:r>
              <a:rPr lang="cs-CZ" dirty="0"/>
              <a:t> </a:t>
            </a:r>
            <a:r>
              <a:rPr lang="cs-CZ" dirty="0" err="1"/>
              <a:t>arrhythmias</a:t>
            </a:r>
            <a:endParaRPr lang="cs-CZ" dirty="0"/>
          </a:p>
          <a:p>
            <a:r>
              <a:rPr lang="cs-CZ" dirty="0" err="1"/>
              <a:t>Usually</a:t>
            </a:r>
            <a:r>
              <a:rPr lang="cs-CZ" dirty="0"/>
              <a:t> </a:t>
            </a:r>
            <a:r>
              <a:rPr lang="cs-CZ" dirty="0" err="1"/>
              <a:t>orthotopically</a:t>
            </a:r>
            <a:r>
              <a:rPr lang="cs-CZ" dirty="0"/>
              <a:t> (</a:t>
            </a:r>
            <a:r>
              <a:rPr lang="en-US" dirty="0"/>
              <a:t>heterotopically supports the heart function of the recipient</a:t>
            </a:r>
            <a:r>
              <a:rPr lang="cs-CZ" dirty="0"/>
              <a:t>)</a:t>
            </a:r>
          </a:p>
          <a:p>
            <a:r>
              <a:rPr lang="en-US" dirty="0"/>
              <a:t>Remaining posterior atrial wall with orifices of </a:t>
            </a:r>
            <a:r>
              <a:rPr lang="cs-CZ" dirty="0" err="1"/>
              <a:t>venae</a:t>
            </a:r>
            <a:r>
              <a:rPr lang="cs-CZ" dirty="0"/>
              <a:t> </a:t>
            </a:r>
            <a:r>
              <a:rPr lang="cs-CZ" dirty="0" err="1"/>
              <a:t>cavae</a:t>
            </a:r>
            <a:r>
              <a:rPr lang="en-US" dirty="0"/>
              <a:t> and pulmonary veins, left atrial anastomosis, septum, right atrium, aorta and pulmonary artery</a:t>
            </a:r>
            <a:endParaRPr lang="cs-CZ" dirty="0"/>
          </a:p>
          <a:p>
            <a:r>
              <a:rPr lang="en-US" dirty="0"/>
              <a:t>Need about 15 per million inhabitants</a:t>
            </a:r>
            <a:endParaRPr lang="cs-CZ" dirty="0"/>
          </a:p>
          <a:p>
            <a:r>
              <a:rPr lang="cs-CZ" dirty="0"/>
              <a:t>76 </a:t>
            </a:r>
            <a:r>
              <a:rPr lang="cs-CZ" dirty="0" err="1"/>
              <a:t>candidates</a:t>
            </a:r>
            <a:r>
              <a:rPr lang="cs-CZ" dirty="0"/>
              <a:t> </a:t>
            </a:r>
            <a:r>
              <a:rPr lang="cs-CZ" dirty="0" err="1"/>
              <a:t>were</a:t>
            </a:r>
            <a:r>
              <a:rPr lang="cs-CZ" dirty="0"/>
              <a:t> on </a:t>
            </a:r>
            <a:r>
              <a:rPr lang="cs-CZ" dirty="0" err="1"/>
              <a:t>the</a:t>
            </a:r>
            <a:r>
              <a:rPr lang="cs-CZ" dirty="0"/>
              <a:t> </a:t>
            </a:r>
            <a:r>
              <a:rPr lang="cs-CZ" dirty="0" err="1"/>
              <a:t>waiting</a:t>
            </a:r>
            <a:r>
              <a:rPr lang="cs-CZ" dirty="0"/>
              <a:t> list in 3.5.2019</a:t>
            </a:r>
          </a:p>
          <a:p>
            <a:r>
              <a:rPr lang="en-US" dirty="0"/>
              <a:t>Number of transplants in 2018: 39 IKEM, 35 CKTCH</a:t>
            </a:r>
            <a:endParaRPr lang="cs-CZ" dirty="0"/>
          </a:p>
        </p:txBody>
      </p:sp>
    </p:spTree>
    <p:extLst>
      <p:ext uri="{BB962C8B-B14F-4D97-AF65-F5344CB8AC3E}">
        <p14:creationId xmlns:p14="http://schemas.microsoft.com/office/powerpoint/2010/main" xmlns="" val="4178035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8">
            <a:extLst>
              <a:ext uri="{FF2B5EF4-FFF2-40B4-BE49-F238E27FC236}">
                <a16:creationId xmlns:a16="http://schemas.microsoft.com/office/drawing/2014/main" xmlns="" id="{63EBF793-7ACA-4D0A-8553-34523222E13D}"/>
              </a:ext>
            </a:extLst>
          </p:cNvPr>
          <p:cNvPicPr>
            <a:picLocks noGrp="1" noChangeAspect="1"/>
          </p:cNvPicPr>
          <p:nvPr>
            <p:ph sz="half" idx="1"/>
          </p:nvPr>
        </p:nvPicPr>
        <p:blipFill>
          <a:blip r:embed="rId2"/>
          <a:stretch>
            <a:fillRect/>
          </a:stretch>
        </p:blipFill>
        <p:spPr>
          <a:xfrm>
            <a:off x="7368759" y="1944209"/>
            <a:ext cx="4634190" cy="3471169"/>
          </a:xfrm>
        </p:spPr>
      </p:pic>
      <p:pic>
        <p:nvPicPr>
          <p:cNvPr id="13" name="Zástupný obsah 12">
            <a:extLst>
              <a:ext uri="{FF2B5EF4-FFF2-40B4-BE49-F238E27FC236}">
                <a16:creationId xmlns:a16="http://schemas.microsoft.com/office/drawing/2014/main" xmlns="" id="{7D5B8321-7FAA-42DD-BB8A-D3B95D7CC3CF}"/>
              </a:ext>
            </a:extLst>
          </p:cNvPr>
          <p:cNvPicPr>
            <a:picLocks noGrp="1" noChangeAspect="1"/>
          </p:cNvPicPr>
          <p:nvPr>
            <p:ph sz="half" idx="2"/>
          </p:nvPr>
        </p:nvPicPr>
        <p:blipFill>
          <a:blip r:embed="rId3"/>
          <a:stretch>
            <a:fillRect/>
          </a:stretch>
        </p:blipFill>
        <p:spPr>
          <a:xfrm>
            <a:off x="298544" y="732841"/>
            <a:ext cx="7010739" cy="4042859"/>
          </a:xfrm>
        </p:spPr>
      </p:pic>
      <p:sp>
        <p:nvSpPr>
          <p:cNvPr id="14" name="Obdélník 13">
            <a:extLst>
              <a:ext uri="{FF2B5EF4-FFF2-40B4-BE49-F238E27FC236}">
                <a16:creationId xmlns:a16="http://schemas.microsoft.com/office/drawing/2014/main" xmlns="" id="{B920A65A-D039-4A91-909B-E9B90ED942BE}"/>
              </a:ext>
            </a:extLst>
          </p:cNvPr>
          <p:cNvSpPr/>
          <p:nvPr/>
        </p:nvSpPr>
        <p:spPr>
          <a:xfrm>
            <a:off x="298544" y="5042490"/>
            <a:ext cx="6096000" cy="276999"/>
          </a:xfrm>
          <a:prstGeom prst="rect">
            <a:avLst/>
          </a:prstGeom>
        </p:spPr>
        <p:txBody>
          <a:bodyPr>
            <a:spAutoFit/>
          </a:bodyPr>
          <a:lstStyle/>
          <a:p>
            <a:r>
              <a:rPr lang="cs-CZ" sz="1200" dirty="0"/>
              <a:t>https://medical-dictionary.thefreedictionary.com/orthotopic+transplantation</a:t>
            </a:r>
          </a:p>
        </p:txBody>
      </p:sp>
      <p:sp>
        <p:nvSpPr>
          <p:cNvPr id="15" name="Obdélník 14">
            <a:extLst>
              <a:ext uri="{FF2B5EF4-FFF2-40B4-BE49-F238E27FC236}">
                <a16:creationId xmlns:a16="http://schemas.microsoft.com/office/drawing/2014/main" xmlns="" id="{46085CEA-EA05-4181-9100-24AEA5B8B795}"/>
              </a:ext>
            </a:extLst>
          </p:cNvPr>
          <p:cNvSpPr/>
          <p:nvPr/>
        </p:nvSpPr>
        <p:spPr>
          <a:xfrm>
            <a:off x="7309283" y="5493929"/>
            <a:ext cx="6096000" cy="276999"/>
          </a:xfrm>
          <a:prstGeom prst="rect">
            <a:avLst/>
          </a:prstGeom>
        </p:spPr>
        <p:txBody>
          <a:bodyPr>
            <a:spAutoFit/>
          </a:bodyPr>
          <a:lstStyle/>
          <a:p>
            <a:r>
              <a:rPr lang="cs-CZ" sz="1200" dirty="0"/>
              <a:t>https://medmovie.com/library_id/3255/topic/ahaw_0093a/</a:t>
            </a:r>
          </a:p>
        </p:txBody>
      </p:sp>
    </p:spTree>
    <p:extLst>
      <p:ext uri="{BB962C8B-B14F-4D97-AF65-F5344CB8AC3E}">
        <p14:creationId xmlns:p14="http://schemas.microsoft.com/office/powerpoint/2010/main" xmlns="" val="108004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xmlns="" id="{8EE26E99-04B4-4C40-9BB8-5CA9ED0C16ED}"/>
              </a:ext>
            </a:extLst>
          </p:cNvPr>
          <p:cNvPicPr>
            <a:picLocks noGrp="1" noChangeAspect="1"/>
          </p:cNvPicPr>
          <p:nvPr>
            <p:ph idx="1"/>
          </p:nvPr>
        </p:nvPicPr>
        <p:blipFill>
          <a:blip r:embed="rId2"/>
          <a:stretch>
            <a:fillRect/>
          </a:stretch>
        </p:blipFill>
        <p:spPr>
          <a:xfrm>
            <a:off x="927079" y="752332"/>
            <a:ext cx="8278219" cy="5069247"/>
          </a:xfrm>
        </p:spPr>
      </p:pic>
      <p:sp>
        <p:nvSpPr>
          <p:cNvPr id="4" name="Obdélník 3">
            <a:extLst>
              <a:ext uri="{FF2B5EF4-FFF2-40B4-BE49-F238E27FC236}">
                <a16:creationId xmlns:a16="http://schemas.microsoft.com/office/drawing/2014/main" xmlns="" id="{CD30D900-2E96-4753-9419-6B60BF36D5D3}"/>
              </a:ext>
            </a:extLst>
          </p:cNvPr>
          <p:cNvSpPr/>
          <p:nvPr/>
        </p:nvSpPr>
        <p:spPr>
          <a:xfrm>
            <a:off x="553374" y="6581001"/>
            <a:ext cx="9025631" cy="276999"/>
          </a:xfrm>
          <a:prstGeom prst="rect">
            <a:avLst/>
          </a:prstGeom>
        </p:spPr>
        <p:txBody>
          <a:bodyPr wrap="square">
            <a:spAutoFit/>
          </a:bodyPr>
          <a:lstStyle/>
          <a:p>
            <a:r>
              <a:rPr lang="cs-CZ" sz="1200" dirty="0"/>
              <a:t>https://www.sciencedirect.com/science/article/pii/S0959289X17304211</a:t>
            </a:r>
          </a:p>
        </p:txBody>
      </p:sp>
    </p:spTree>
    <p:extLst>
      <p:ext uri="{BB962C8B-B14F-4D97-AF65-F5344CB8AC3E}">
        <p14:creationId xmlns:p14="http://schemas.microsoft.com/office/powerpoint/2010/main" xmlns="" val="2702524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B21435D-8F3B-4781-9CB0-F6FAE95ED44C}"/>
              </a:ext>
            </a:extLst>
          </p:cNvPr>
          <p:cNvSpPr>
            <a:spLocks noGrp="1"/>
          </p:cNvSpPr>
          <p:nvPr>
            <p:ph type="title"/>
          </p:nvPr>
        </p:nvSpPr>
        <p:spPr/>
        <p:txBody>
          <a:bodyPr/>
          <a:lstStyle/>
          <a:p>
            <a:r>
              <a:rPr lang="cs-CZ" dirty="0" err="1"/>
              <a:t>Kidney</a:t>
            </a:r>
            <a:r>
              <a:rPr lang="cs-CZ" dirty="0"/>
              <a:t> </a:t>
            </a:r>
            <a:r>
              <a:rPr lang="cs-CZ" dirty="0" err="1"/>
              <a:t>transplantation</a:t>
            </a:r>
            <a:endParaRPr lang="cs-CZ" dirty="0"/>
          </a:p>
        </p:txBody>
      </p:sp>
      <p:sp>
        <p:nvSpPr>
          <p:cNvPr id="3" name="Zástupný obsah 2">
            <a:extLst>
              <a:ext uri="{FF2B5EF4-FFF2-40B4-BE49-F238E27FC236}">
                <a16:creationId xmlns:a16="http://schemas.microsoft.com/office/drawing/2014/main" xmlns="" id="{B0655E36-5317-44D8-9617-CA51120E66A2}"/>
              </a:ext>
            </a:extLst>
          </p:cNvPr>
          <p:cNvSpPr>
            <a:spLocks noGrp="1"/>
          </p:cNvSpPr>
          <p:nvPr>
            <p:ph idx="1"/>
          </p:nvPr>
        </p:nvSpPr>
        <p:spPr>
          <a:xfrm>
            <a:off x="677334" y="1367655"/>
            <a:ext cx="9682907" cy="5086904"/>
          </a:xfrm>
        </p:spPr>
        <p:txBody>
          <a:bodyPr>
            <a:normAutofit/>
          </a:bodyPr>
          <a:lstStyle/>
          <a:p>
            <a:r>
              <a:rPr lang="en-US" dirty="0"/>
              <a:t>First </a:t>
            </a:r>
            <a:r>
              <a:rPr lang="cs-CZ" dirty="0" err="1"/>
              <a:t>kidney</a:t>
            </a:r>
            <a:r>
              <a:rPr lang="cs-CZ" dirty="0"/>
              <a:t> </a:t>
            </a:r>
            <a:r>
              <a:rPr lang="en-US" dirty="0"/>
              <a:t>transplant</a:t>
            </a:r>
            <a:r>
              <a:rPr lang="cs-CZ" dirty="0"/>
              <a:t> </a:t>
            </a:r>
            <a:r>
              <a:rPr lang="cs-CZ" dirty="0" err="1"/>
              <a:t>between</a:t>
            </a:r>
            <a:r>
              <a:rPr lang="cs-CZ" dirty="0"/>
              <a:t> </a:t>
            </a:r>
            <a:r>
              <a:rPr lang="cs-CZ" dirty="0" err="1"/>
              <a:t>identical</a:t>
            </a:r>
            <a:r>
              <a:rPr lang="cs-CZ" dirty="0"/>
              <a:t> </a:t>
            </a:r>
            <a:r>
              <a:rPr lang="cs-CZ" dirty="0" err="1"/>
              <a:t>twins</a:t>
            </a:r>
            <a:r>
              <a:rPr lang="en-US" dirty="0"/>
              <a:t> in Paris and Bos</a:t>
            </a:r>
            <a:r>
              <a:rPr lang="cs-CZ" dirty="0"/>
              <a:t>ton in 1958</a:t>
            </a:r>
          </a:p>
          <a:p>
            <a:r>
              <a:rPr lang="en-US" dirty="0"/>
              <a:t>Fastest development due to the possibility of hemodialysis </a:t>
            </a:r>
            <a:r>
              <a:rPr lang="cs-CZ" dirty="0" err="1"/>
              <a:t>during</a:t>
            </a:r>
            <a:r>
              <a:rPr lang="en-US" dirty="0"/>
              <a:t> graft failure</a:t>
            </a:r>
            <a:endParaRPr lang="cs-CZ" dirty="0"/>
          </a:p>
          <a:p>
            <a:r>
              <a:rPr lang="en-US" dirty="0"/>
              <a:t>Indication</a:t>
            </a:r>
            <a:r>
              <a:rPr lang="cs-CZ" dirty="0"/>
              <a:t> -</a:t>
            </a:r>
            <a:r>
              <a:rPr lang="en-US" dirty="0"/>
              <a:t> 4th stage of chronic renal insufficiency</a:t>
            </a:r>
            <a:endParaRPr lang="cs-CZ" dirty="0"/>
          </a:p>
          <a:p>
            <a:pPr lvl="1"/>
            <a:r>
              <a:rPr lang="cs-CZ" dirty="0" err="1"/>
              <a:t>Glomerulopathy</a:t>
            </a:r>
            <a:r>
              <a:rPr lang="cs-CZ" dirty="0"/>
              <a:t>, </a:t>
            </a:r>
            <a:r>
              <a:rPr lang="cs-CZ" dirty="0" err="1"/>
              <a:t>chronic</a:t>
            </a:r>
            <a:r>
              <a:rPr lang="cs-CZ" dirty="0"/>
              <a:t> </a:t>
            </a:r>
            <a:r>
              <a:rPr lang="cs-CZ" dirty="0" err="1"/>
              <a:t>tubular</a:t>
            </a:r>
            <a:r>
              <a:rPr lang="cs-CZ" dirty="0"/>
              <a:t> </a:t>
            </a:r>
            <a:r>
              <a:rPr lang="cs-CZ" dirty="0" err="1"/>
              <a:t>disease</a:t>
            </a:r>
            <a:r>
              <a:rPr lang="cs-CZ" dirty="0"/>
              <a:t>, </a:t>
            </a:r>
            <a:r>
              <a:rPr lang="cs-CZ" dirty="0" err="1"/>
              <a:t>diabetic</a:t>
            </a:r>
            <a:r>
              <a:rPr lang="cs-CZ" dirty="0"/>
              <a:t> </a:t>
            </a:r>
            <a:r>
              <a:rPr lang="cs-CZ" dirty="0" err="1"/>
              <a:t>nephropathy</a:t>
            </a:r>
            <a:r>
              <a:rPr lang="cs-CZ" dirty="0"/>
              <a:t>, </a:t>
            </a:r>
            <a:r>
              <a:rPr lang="cs-CZ" dirty="0" err="1"/>
              <a:t>polycystosis</a:t>
            </a:r>
            <a:endParaRPr lang="cs-CZ" dirty="0"/>
          </a:p>
          <a:p>
            <a:r>
              <a:rPr lang="en-US" dirty="0"/>
              <a:t>Heterotopic transplantation to the </a:t>
            </a:r>
            <a:r>
              <a:rPr lang="cs-CZ" dirty="0" err="1"/>
              <a:t>iliac</a:t>
            </a:r>
            <a:r>
              <a:rPr lang="cs-CZ" dirty="0"/>
              <a:t> </a:t>
            </a:r>
            <a:r>
              <a:rPr lang="cs-CZ" dirty="0" err="1"/>
              <a:t>fossa</a:t>
            </a:r>
            <a:r>
              <a:rPr lang="cs-CZ" dirty="0"/>
              <a:t> - </a:t>
            </a:r>
            <a:r>
              <a:rPr lang="en-US" dirty="0"/>
              <a:t>blood vessels on the iliac artery and vein, ureter on the bladder</a:t>
            </a:r>
            <a:endParaRPr lang="cs-CZ" dirty="0"/>
          </a:p>
          <a:p>
            <a:r>
              <a:rPr lang="en-US" dirty="0"/>
              <a:t>Mostly one</a:t>
            </a:r>
            <a:r>
              <a:rPr lang="cs-CZ" dirty="0"/>
              <a:t> </a:t>
            </a:r>
            <a:r>
              <a:rPr lang="cs-CZ" dirty="0" err="1"/>
              <a:t>kidney</a:t>
            </a:r>
            <a:r>
              <a:rPr lang="en-US" dirty="0"/>
              <a:t>, rarely transplant </a:t>
            </a:r>
            <a:r>
              <a:rPr lang="cs-CZ" dirty="0" err="1"/>
              <a:t>of</a:t>
            </a:r>
            <a:r>
              <a:rPr lang="cs-CZ" dirty="0"/>
              <a:t> </a:t>
            </a:r>
            <a:r>
              <a:rPr lang="cs-CZ" dirty="0" err="1"/>
              <a:t>both</a:t>
            </a:r>
            <a:endParaRPr lang="cs-CZ" dirty="0"/>
          </a:p>
          <a:p>
            <a:r>
              <a:rPr lang="en-US" dirty="0"/>
              <a:t>The original kidney is left unless it is a source of infection, hypertension or </a:t>
            </a:r>
            <a:r>
              <a:rPr lang="en-US" dirty="0" err="1"/>
              <a:t>polycystosis</a:t>
            </a:r>
            <a:endParaRPr lang="cs-CZ" dirty="0"/>
          </a:p>
          <a:p>
            <a:r>
              <a:rPr lang="en-US" dirty="0"/>
              <a:t>Living donor transplants have significantly better results, ideally before hemodialysis</a:t>
            </a:r>
            <a:endParaRPr lang="cs-CZ" dirty="0"/>
          </a:p>
          <a:p>
            <a:r>
              <a:rPr lang="cs-CZ" dirty="0"/>
              <a:t>T</a:t>
            </a:r>
            <a:r>
              <a:rPr lang="en-US" dirty="0"/>
              <a:t>he kidney usually works immediately</a:t>
            </a:r>
            <a:r>
              <a:rPr lang="cs-CZ" dirty="0"/>
              <a:t> a</a:t>
            </a:r>
            <a:r>
              <a:rPr lang="en-US" dirty="0" err="1"/>
              <a:t>fter</a:t>
            </a:r>
            <a:r>
              <a:rPr lang="en-US" dirty="0"/>
              <a:t> transplantation, sometimes late</a:t>
            </a:r>
            <a:r>
              <a:rPr lang="cs-CZ" dirty="0"/>
              <a:t>r</a:t>
            </a:r>
            <a:r>
              <a:rPr lang="en-US" dirty="0"/>
              <a:t> (days, weeks), in 1/10 </a:t>
            </a:r>
            <a:r>
              <a:rPr lang="cs-CZ" dirty="0" err="1"/>
              <a:t>never</a:t>
            </a:r>
            <a:endParaRPr lang="cs-CZ" dirty="0"/>
          </a:p>
        </p:txBody>
      </p:sp>
    </p:spTree>
    <p:extLst>
      <p:ext uri="{BB962C8B-B14F-4D97-AF65-F5344CB8AC3E}">
        <p14:creationId xmlns:p14="http://schemas.microsoft.com/office/powerpoint/2010/main" xmlns="" val="2408865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7ABC758-710A-4419-B422-F51439A26963}"/>
              </a:ext>
            </a:extLst>
          </p:cNvPr>
          <p:cNvSpPr>
            <a:spLocks noGrp="1"/>
          </p:cNvSpPr>
          <p:nvPr>
            <p:ph type="title"/>
          </p:nvPr>
        </p:nvSpPr>
        <p:spPr/>
        <p:txBody>
          <a:bodyPr/>
          <a:lstStyle/>
          <a:p>
            <a:r>
              <a:rPr lang="cs-CZ" dirty="0" err="1"/>
              <a:t>Kidney</a:t>
            </a:r>
            <a:r>
              <a:rPr lang="cs-CZ" dirty="0"/>
              <a:t> </a:t>
            </a:r>
            <a:r>
              <a:rPr lang="cs-CZ" dirty="0" err="1"/>
              <a:t>transplantation</a:t>
            </a:r>
            <a:endParaRPr lang="cs-CZ" dirty="0"/>
          </a:p>
        </p:txBody>
      </p:sp>
      <p:pic>
        <p:nvPicPr>
          <p:cNvPr id="5" name="Zástupný obsah 4">
            <a:extLst>
              <a:ext uri="{FF2B5EF4-FFF2-40B4-BE49-F238E27FC236}">
                <a16:creationId xmlns:a16="http://schemas.microsoft.com/office/drawing/2014/main" xmlns="" id="{8AE51DF3-AFF1-442C-AD10-AD4ED65B06A6}"/>
              </a:ext>
            </a:extLst>
          </p:cNvPr>
          <p:cNvPicPr>
            <a:picLocks noGrp="1" noChangeAspect="1"/>
          </p:cNvPicPr>
          <p:nvPr>
            <p:ph idx="1"/>
          </p:nvPr>
        </p:nvPicPr>
        <p:blipFill>
          <a:blip r:embed="rId2"/>
          <a:stretch>
            <a:fillRect/>
          </a:stretch>
        </p:blipFill>
        <p:spPr>
          <a:xfrm>
            <a:off x="2246051" y="1930400"/>
            <a:ext cx="5222481" cy="4534716"/>
          </a:xfrm>
        </p:spPr>
      </p:pic>
    </p:spTree>
    <p:extLst>
      <p:ext uri="{BB962C8B-B14F-4D97-AF65-F5344CB8AC3E}">
        <p14:creationId xmlns:p14="http://schemas.microsoft.com/office/powerpoint/2010/main" xmlns="" val="2493371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D9BD922-4A9A-42AE-A79A-FD2E67C6A8E6}"/>
              </a:ext>
            </a:extLst>
          </p:cNvPr>
          <p:cNvSpPr>
            <a:spLocks noGrp="1"/>
          </p:cNvSpPr>
          <p:nvPr>
            <p:ph type="title"/>
          </p:nvPr>
        </p:nvSpPr>
        <p:spPr/>
        <p:txBody>
          <a:bodyPr/>
          <a:lstStyle/>
          <a:p>
            <a:r>
              <a:rPr lang="cs-CZ" dirty="0" err="1"/>
              <a:t>Lung</a:t>
            </a:r>
            <a:r>
              <a:rPr lang="cs-CZ" dirty="0"/>
              <a:t> </a:t>
            </a:r>
            <a:r>
              <a:rPr lang="cs-CZ" dirty="0" err="1"/>
              <a:t>transplantation</a:t>
            </a:r>
            <a:endParaRPr lang="cs-CZ" dirty="0"/>
          </a:p>
        </p:txBody>
      </p:sp>
      <p:sp>
        <p:nvSpPr>
          <p:cNvPr id="3" name="Zástupný obsah 2">
            <a:extLst>
              <a:ext uri="{FF2B5EF4-FFF2-40B4-BE49-F238E27FC236}">
                <a16:creationId xmlns:a16="http://schemas.microsoft.com/office/drawing/2014/main" xmlns="" id="{352940A2-8DC2-4226-908D-63FDC222BCEC}"/>
              </a:ext>
            </a:extLst>
          </p:cNvPr>
          <p:cNvSpPr>
            <a:spLocks noGrp="1"/>
          </p:cNvSpPr>
          <p:nvPr>
            <p:ph idx="1"/>
          </p:nvPr>
        </p:nvSpPr>
        <p:spPr>
          <a:xfrm>
            <a:off x="677334" y="1402673"/>
            <a:ext cx="8786262" cy="4638690"/>
          </a:xfrm>
        </p:spPr>
        <p:txBody>
          <a:bodyPr/>
          <a:lstStyle/>
          <a:p>
            <a:r>
              <a:rPr lang="cs-CZ" dirty="0"/>
              <a:t>I</a:t>
            </a:r>
            <a:r>
              <a:rPr lang="en-US" dirty="0"/>
              <a:t>n the Czech Republic since 1997, FN </a:t>
            </a:r>
            <a:r>
              <a:rPr lang="en-US" dirty="0" err="1"/>
              <a:t>Motol</a:t>
            </a:r>
            <a:endParaRPr lang="cs-CZ" dirty="0"/>
          </a:p>
          <a:p>
            <a:r>
              <a:rPr lang="en-US" dirty="0"/>
              <a:t>Before transplantation mostly dependence on oxygen therapy</a:t>
            </a:r>
            <a:endParaRPr lang="cs-CZ" dirty="0"/>
          </a:p>
          <a:p>
            <a:r>
              <a:rPr lang="cs-CZ" dirty="0" err="1"/>
              <a:t>Indications</a:t>
            </a:r>
            <a:r>
              <a:rPr lang="cs-CZ" dirty="0"/>
              <a:t>: </a:t>
            </a:r>
            <a:r>
              <a:rPr lang="cs-CZ" dirty="0" err="1"/>
              <a:t>idiopathic</a:t>
            </a:r>
            <a:r>
              <a:rPr lang="cs-CZ" dirty="0"/>
              <a:t> </a:t>
            </a:r>
            <a:r>
              <a:rPr lang="cs-CZ" dirty="0" err="1"/>
              <a:t>pulmonary</a:t>
            </a:r>
            <a:r>
              <a:rPr lang="cs-CZ" dirty="0"/>
              <a:t> </a:t>
            </a:r>
            <a:r>
              <a:rPr lang="cs-CZ" dirty="0" err="1"/>
              <a:t>fibrosis</a:t>
            </a:r>
            <a:r>
              <a:rPr lang="cs-CZ" dirty="0"/>
              <a:t>, </a:t>
            </a:r>
            <a:r>
              <a:rPr lang="cs-CZ" dirty="0" err="1"/>
              <a:t>exogenous</a:t>
            </a:r>
            <a:r>
              <a:rPr lang="cs-CZ" dirty="0"/>
              <a:t> </a:t>
            </a:r>
            <a:r>
              <a:rPr lang="cs-CZ" dirty="0" err="1"/>
              <a:t>allergic</a:t>
            </a:r>
            <a:r>
              <a:rPr lang="cs-CZ" dirty="0"/>
              <a:t> alveolitis, </a:t>
            </a:r>
            <a:r>
              <a:rPr lang="cs-CZ" dirty="0" err="1"/>
              <a:t>histiocytosis</a:t>
            </a:r>
            <a:r>
              <a:rPr lang="cs-CZ" dirty="0"/>
              <a:t> X, </a:t>
            </a:r>
            <a:r>
              <a:rPr lang="cs-CZ" dirty="0" err="1"/>
              <a:t>sarcoidosis</a:t>
            </a:r>
            <a:r>
              <a:rPr lang="cs-CZ" dirty="0"/>
              <a:t>, </a:t>
            </a:r>
            <a:r>
              <a:rPr lang="cs-CZ" dirty="0" err="1"/>
              <a:t>pulmonary</a:t>
            </a:r>
            <a:r>
              <a:rPr lang="cs-CZ" dirty="0"/>
              <a:t> </a:t>
            </a:r>
            <a:r>
              <a:rPr lang="cs-CZ" dirty="0" err="1"/>
              <a:t>emphysema</a:t>
            </a:r>
            <a:r>
              <a:rPr lang="cs-CZ" dirty="0"/>
              <a:t>, COPD, </a:t>
            </a:r>
            <a:r>
              <a:rPr lang="cs-CZ" dirty="0" err="1"/>
              <a:t>cystic</a:t>
            </a:r>
            <a:r>
              <a:rPr lang="cs-CZ" dirty="0"/>
              <a:t> </a:t>
            </a:r>
            <a:r>
              <a:rPr lang="cs-CZ" dirty="0" err="1"/>
              <a:t>fibrosis</a:t>
            </a:r>
            <a:r>
              <a:rPr lang="cs-CZ" dirty="0"/>
              <a:t>, </a:t>
            </a:r>
            <a:r>
              <a:rPr lang="cs-CZ" dirty="0" err="1"/>
              <a:t>pulmonary</a:t>
            </a:r>
            <a:r>
              <a:rPr lang="cs-CZ" dirty="0"/>
              <a:t> </a:t>
            </a:r>
            <a:r>
              <a:rPr lang="cs-CZ" dirty="0" err="1"/>
              <a:t>hypertension</a:t>
            </a:r>
            <a:endParaRPr lang="cs-CZ" dirty="0"/>
          </a:p>
          <a:p>
            <a:r>
              <a:rPr lang="cs-CZ" dirty="0" err="1"/>
              <a:t>One</a:t>
            </a:r>
            <a:r>
              <a:rPr lang="cs-CZ" dirty="0"/>
              <a:t> </a:t>
            </a:r>
            <a:r>
              <a:rPr lang="cs-CZ" dirty="0" err="1"/>
              <a:t>side</a:t>
            </a:r>
            <a:r>
              <a:rPr lang="cs-CZ" dirty="0"/>
              <a:t>, </a:t>
            </a:r>
            <a:r>
              <a:rPr lang="cs-CZ" dirty="0" err="1"/>
              <a:t>both</a:t>
            </a:r>
            <a:r>
              <a:rPr lang="cs-CZ" dirty="0"/>
              <a:t> </a:t>
            </a:r>
            <a:r>
              <a:rPr lang="cs-CZ" dirty="0" err="1"/>
              <a:t>sides</a:t>
            </a:r>
            <a:r>
              <a:rPr lang="cs-CZ" dirty="0"/>
              <a:t>, </a:t>
            </a:r>
            <a:r>
              <a:rPr lang="cs-CZ" dirty="0" err="1"/>
              <a:t>complexed</a:t>
            </a:r>
            <a:r>
              <a:rPr lang="cs-CZ" dirty="0"/>
              <a:t> </a:t>
            </a:r>
            <a:r>
              <a:rPr lang="cs-CZ" dirty="0" err="1"/>
              <a:t>with</a:t>
            </a:r>
            <a:r>
              <a:rPr lang="cs-CZ" dirty="0"/>
              <a:t> </a:t>
            </a:r>
            <a:r>
              <a:rPr lang="cs-CZ" dirty="0" err="1"/>
              <a:t>the</a:t>
            </a:r>
            <a:r>
              <a:rPr lang="cs-CZ" dirty="0"/>
              <a:t> </a:t>
            </a:r>
            <a:r>
              <a:rPr lang="cs-CZ" dirty="0" err="1"/>
              <a:t>heart</a:t>
            </a:r>
            <a:r>
              <a:rPr lang="cs-CZ" dirty="0"/>
              <a:t>, </a:t>
            </a:r>
            <a:r>
              <a:rPr lang="cs-CZ" dirty="0" err="1"/>
              <a:t>lobar</a:t>
            </a:r>
            <a:r>
              <a:rPr lang="cs-CZ" dirty="0"/>
              <a:t> </a:t>
            </a:r>
            <a:r>
              <a:rPr lang="cs-CZ" dirty="0" err="1"/>
              <a:t>is</a:t>
            </a:r>
            <a:r>
              <a:rPr lang="cs-CZ" dirty="0"/>
              <a:t> not </a:t>
            </a:r>
            <a:r>
              <a:rPr lang="cs-CZ" dirty="0" err="1"/>
              <a:t>performed</a:t>
            </a:r>
            <a:r>
              <a:rPr lang="cs-CZ" dirty="0"/>
              <a:t> in </a:t>
            </a:r>
            <a:r>
              <a:rPr lang="cs-CZ" dirty="0" err="1"/>
              <a:t>the</a:t>
            </a:r>
            <a:r>
              <a:rPr lang="cs-CZ" dirty="0"/>
              <a:t> Czech Republic</a:t>
            </a:r>
          </a:p>
          <a:p>
            <a:r>
              <a:rPr lang="cs-CZ" dirty="0"/>
              <a:t>Use </a:t>
            </a:r>
            <a:r>
              <a:rPr lang="cs-CZ" dirty="0" err="1"/>
              <a:t>of</a:t>
            </a:r>
            <a:r>
              <a:rPr lang="cs-CZ" dirty="0"/>
              <a:t> </a:t>
            </a:r>
            <a:r>
              <a:rPr lang="cs-CZ" dirty="0" err="1"/>
              <a:t>extracorporeal</a:t>
            </a:r>
            <a:r>
              <a:rPr lang="cs-CZ" dirty="0"/>
              <a:t> </a:t>
            </a:r>
            <a:r>
              <a:rPr lang="cs-CZ" dirty="0" err="1"/>
              <a:t>circulation</a:t>
            </a:r>
            <a:endParaRPr lang="cs-CZ" dirty="0"/>
          </a:p>
          <a:p>
            <a:r>
              <a:rPr lang="cs-CZ" dirty="0" err="1"/>
              <a:t>Complications</a:t>
            </a:r>
            <a:r>
              <a:rPr lang="cs-CZ" dirty="0"/>
              <a:t>: </a:t>
            </a:r>
            <a:r>
              <a:rPr lang="cs-CZ" dirty="0" err="1"/>
              <a:t>pulmonary</a:t>
            </a:r>
            <a:r>
              <a:rPr lang="cs-CZ" dirty="0"/>
              <a:t> </a:t>
            </a:r>
            <a:r>
              <a:rPr lang="cs-CZ" dirty="0" err="1"/>
              <a:t>edema</a:t>
            </a:r>
            <a:r>
              <a:rPr lang="cs-CZ" dirty="0"/>
              <a:t>, </a:t>
            </a:r>
            <a:r>
              <a:rPr lang="cs-CZ" dirty="0" err="1"/>
              <a:t>pneumonia</a:t>
            </a:r>
            <a:r>
              <a:rPr lang="cs-CZ" dirty="0"/>
              <a:t>, </a:t>
            </a:r>
            <a:r>
              <a:rPr lang="cs-CZ" dirty="0" err="1"/>
              <a:t>arrhythmia</a:t>
            </a:r>
            <a:r>
              <a:rPr lang="cs-CZ" dirty="0"/>
              <a:t>, </a:t>
            </a:r>
            <a:r>
              <a:rPr lang="cs-CZ" dirty="0" err="1"/>
              <a:t>rejection</a:t>
            </a:r>
            <a:endParaRPr lang="cs-CZ" dirty="0"/>
          </a:p>
          <a:p>
            <a:r>
              <a:rPr lang="cs-CZ" dirty="0"/>
              <a:t>In </a:t>
            </a:r>
            <a:r>
              <a:rPr lang="cs-CZ" dirty="0" err="1"/>
              <a:t>the</a:t>
            </a:r>
            <a:r>
              <a:rPr lang="cs-CZ" dirty="0"/>
              <a:t> Czech Republic 30-50 per </a:t>
            </a:r>
            <a:r>
              <a:rPr lang="cs-CZ" dirty="0" err="1"/>
              <a:t>year</a:t>
            </a:r>
            <a:endParaRPr lang="cs-CZ" dirty="0"/>
          </a:p>
          <a:p>
            <a:endParaRPr lang="cs-CZ" dirty="0"/>
          </a:p>
          <a:p>
            <a:endParaRPr lang="cs-CZ" dirty="0"/>
          </a:p>
        </p:txBody>
      </p:sp>
    </p:spTree>
    <p:extLst>
      <p:ext uri="{BB962C8B-B14F-4D97-AF65-F5344CB8AC3E}">
        <p14:creationId xmlns:p14="http://schemas.microsoft.com/office/powerpoint/2010/main" xmlns="" val="145421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86F9263-FB9F-494F-8312-35DC1EC9E24F}"/>
              </a:ext>
            </a:extLst>
          </p:cNvPr>
          <p:cNvSpPr>
            <a:spLocks noGrp="1"/>
          </p:cNvSpPr>
          <p:nvPr>
            <p:ph type="title"/>
          </p:nvPr>
        </p:nvSpPr>
        <p:spPr/>
        <p:txBody>
          <a:bodyPr/>
          <a:lstStyle/>
          <a:p>
            <a:r>
              <a:rPr lang="cs-CZ" dirty="0" err="1"/>
              <a:t>History</a:t>
            </a:r>
            <a:endParaRPr lang="cs-CZ" dirty="0"/>
          </a:p>
        </p:txBody>
      </p:sp>
      <p:sp>
        <p:nvSpPr>
          <p:cNvPr id="3" name="Zástupný obsah 2">
            <a:extLst>
              <a:ext uri="{FF2B5EF4-FFF2-40B4-BE49-F238E27FC236}">
                <a16:creationId xmlns:a16="http://schemas.microsoft.com/office/drawing/2014/main" xmlns="" id="{D67C6C29-5128-4E54-8A16-85CD0D596BB5}"/>
              </a:ext>
            </a:extLst>
          </p:cNvPr>
          <p:cNvSpPr>
            <a:spLocks noGrp="1"/>
          </p:cNvSpPr>
          <p:nvPr>
            <p:ph idx="1"/>
          </p:nvPr>
        </p:nvSpPr>
        <p:spPr>
          <a:xfrm>
            <a:off x="677334" y="1491449"/>
            <a:ext cx="8596668" cy="4549913"/>
          </a:xfrm>
        </p:spPr>
        <p:txBody>
          <a:bodyPr>
            <a:normAutofit fontScale="92500" lnSpcReduction="10000"/>
          </a:bodyPr>
          <a:lstStyle/>
          <a:p>
            <a:r>
              <a:rPr lang="cs-CZ" dirty="0"/>
              <a:t>1902 </a:t>
            </a:r>
            <a:r>
              <a:rPr lang="cs-CZ" dirty="0" err="1"/>
              <a:t>Ulmann</a:t>
            </a:r>
            <a:r>
              <a:rPr lang="cs-CZ" dirty="0"/>
              <a:t> – </a:t>
            </a:r>
            <a:r>
              <a:rPr lang="en-US" dirty="0"/>
              <a:t>kidney transplantation in a dog</a:t>
            </a:r>
            <a:endParaRPr lang="cs-CZ" dirty="0"/>
          </a:p>
          <a:p>
            <a:r>
              <a:rPr lang="cs-CZ" dirty="0"/>
              <a:t>1912 </a:t>
            </a:r>
            <a:r>
              <a:rPr lang="cs-CZ" dirty="0" err="1"/>
              <a:t>Carrel</a:t>
            </a:r>
            <a:r>
              <a:rPr lang="cs-CZ" dirty="0"/>
              <a:t> and </a:t>
            </a:r>
            <a:r>
              <a:rPr lang="cs-CZ" dirty="0" err="1"/>
              <a:t>Guthrie</a:t>
            </a:r>
            <a:r>
              <a:rPr lang="cs-CZ" dirty="0"/>
              <a:t> – </a:t>
            </a:r>
            <a:r>
              <a:rPr lang="en-US" dirty="0"/>
              <a:t>have developed a transplantation technique based on a perfect vascular stitch</a:t>
            </a:r>
            <a:endParaRPr lang="cs-CZ" dirty="0"/>
          </a:p>
          <a:p>
            <a:r>
              <a:rPr lang="cs-CZ" dirty="0"/>
              <a:t>1933 </a:t>
            </a:r>
            <a:r>
              <a:rPr lang="cs-CZ" dirty="0" err="1"/>
              <a:t>Voronoj</a:t>
            </a:r>
            <a:r>
              <a:rPr lang="cs-CZ" dirty="0"/>
              <a:t> – </a:t>
            </a:r>
            <a:r>
              <a:rPr lang="en-US" dirty="0"/>
              <a:t>kidney transplantation from deceased</a:t>
            </a:r>
            <a:r>
              <a:rPr lang="cs-CZ" dirty="0"/>
              <a:t> to</a:t>
            </a:r>
            <a:r>
              <a:rPr lang="en-US" dirty="0"/>
              <a:t> young woman with renal failure due to mercury poisoning (graft did not restore function, recipient died)</a:t>
            </a:r>
            <a:endParaRPr lang="cs-CZ" dirty="0"/>
          </a:p>
          <a:p>
            <a:r>
              <a:rPr lang="cs-CZ" dirty="0"/>
              <a:t>1943 </a:t>
            </a:r>
            <a:r>
              <a:rPr lang="cs-CZ" dirty="0" err="1"/>
              <a:t>Medawar</a:t>
            </a:r>
            <a:r>
              <a:rPr lang="cs-CZ" dirty="0"/>
              <a:t> – </a:t>
            </a:r>
            <a:r>
              <a:rPr lang="cs-CZ" dirty="0" err="1"/>
              <a:t>knowledge</a:t>
            </a:r>
            <a:r>
              <a:rPr lang="en-US" dirty="0"/>
              <a:t> of the immunological cause of rejection</a:t>
            </a:r>
            <a:endParaRPr lang="cs-CZ" dirty="0"/>
          </a:p>
          <a:p>
            <a:r>
              <a:rPr lang="cs-CZ" dirty="0"/>
              <a:t>1958 </a:t>
            </a:r>
            <a:r>
              <a:rPr lang="cs-CZ" dirty="0" err="1"/>
              <a:t>Dausset</a:t>
            </a:r>
            <a:r>
              <a:rPr lang="cs-CZ" dirty="0"/>
              <a:t> – </a:t>
            </a:r>
            <a:r>
              <a:rPr lang="en-US" dirty="0"/>
              <a:t>discovery of </a:t>
            </a:r>
            <a:r>
              <a:rPr lang="en-US" dirty="0" err="1"/>
              <a:t>histocompatible</a:t>
            </a:r>
            <a:r>
              <a:rPr lang="en-US" dirty="0"/>
              <a:t> antigens (HLA)</a:t>
            </a:r>
            <a:endParaRPr lang="cs-CZ" dirty="0"/>
          </a:p>
          <a:p>
            <a:r>
              <a:rPr lang="en-US" dirty="0"/>
              <a:t>Introduction of immunosuppressive therapy (whole body irradiation, later medication)</a:t>
            </a:r>
            <a:endParaRPr lang="cs-CZ" dirty="0"/>
          </a:p>
          <a:p>
            <a:r>
              <a:rPr lang="cs-CZ" dirty="0"/>
              <a:t>1963 </a:t>
            </a:r>
            <a:r>
              <a:rPr lang="cs-CZ" dirty="0" err="1"/>
              <a:t>Starzl</a:t>
            </a:r>
            <a:r>
              <a:rPr lang="cs-CZ" dirty="0"/>
              <a:t> – </a:t>
            </a:r>
            <a:r>
              <a:rPr lang="en-US" dirty="0"/>
              <a:t>has contributed to the development of liver transplants</a:t>
            </a:r>
            <a:endParaRPr lang="cs-CZ" dirty="0"/>
          </a:p>
          <a:p>
            <a:r>
              <a:rPr lang="cs-CZ" dirty="0"/>
              <a:t>1963 </a:t>
            </a:r>
            <a:r>
              <a:rPr lang="cs-CZ" dirty="0" err="1"/>
              <a:t>Hardy</a:t>
            </a:r>
            <a:r>
              <a:rPr lang="cs-CZ" dirty="0"/>
              <a:t> – </a:t>
            </a:r>
            <a:r>
              <a:rPr lang="cs-CZ" dirty="0" err="1"/>
              <a:t>first</a:t>
            </a:r>
            <a:r>
              <a:rPr lang="cs-CZ" dirty="0"/>
              <a:t> </a:t>
            </a:r>
            <a:r>
              <a:rPr lang="cs-CZ" dirty="0" err="1"/>
              <a:t>lung</a:t>
            </a:r>
            <a:r>
              <a:rPr lang="cs-CZ" dirty="0"/>
              <a:t> </a:t>
            </a:r>
            <a:r>
              <a:rPr lang="cs-CZ" dirty="0" err="1"/>
              <a:t>transplantation</a:t>
            </a:r>
            <a:endParaRPr lang="cs-CZ" dirty="0"/>
          </a:p>
          <a:p>
            <a:r>
              <a:rPr lang="cs-CZ" dirty="0"/>
              <a:t>1966 Kelly and </a:t>
            </a:r>
            <a:r>
              <a:rPr lang="cs-CZ" dirty="0" err="1"/>
              <a:t>Lillehei</a:t>
            </a:r>
            <a:r>
              <a:rPr lang="cs-CZ" dirty="0"/>
              <a:t> – </a:t>
            </a:r>
            <a:r>
              <a:rPr lang="cs-CZ" dirty="0" err="1"/>
              <a:t>pancreatic</a:t>
            </a:r>
            <a:r>
              <a:rPr lang="cs-CZ" dirty="0"/>
              <a:t> </a:t>
            </a:r>
            <a:r>
              <a:rPr lang="cs-CZ" dirty="0" err="1"/>
              <a:t>transplantation</a:t>
            </a:r>
            <a:endParaRPr lang="cs-CZ" dirty="0"/>
          </a:p>
          <a:p>
            <a:r>
              <a:rPr lang="cs-CZ" dirty="0"/>
              <a:t>1967 </a:t>
            </a:r>
            <a:r>
              <a:rPr lang="cs-CZ" dirty="0" err="1"/>
              <a:t>Barnard</a:t>
            </a:r>
            <a:r>
              <a:rPr lang="cs-CZ" dirty="0"/>
              <a:t> – </a:t>
            </a:r>
            <a:r>
              <a:rPr lang="en-US" dirty="0"/>
              <a:t>first successful heart transplant using Shumway technique</a:t>
            </a:r>
            <a:endParaRPr lang="cs-CZ" dirty="0"/>
          </a:p>
          <a:p>
            <a:endParaRPr lang="cs-CZ" dirty="0"/>
          </a:p>
          <a:p>
            <a:endParaRPr lang="cs-CZ" dirty="0"/>
          </a:p>
        </p:txBody>
      </p:sp>
    </p:spTree>
    <p:extLst>
      <p:ext uri="{BB962C8B-B14F-4D97-AF65-F5344CB8AC3E}">
        <p14:creationId xmlns:p14="http://schemas.microsoft.com/office/powerpoint/2010/main" xmlns="" val="3705012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xmlns="" id="{F3D582BA-9B1A-43CB-8CA9-E024F4794857}"/>
              </a:ext>
            </a:extLst>
          </p:cNvPr>
          <p:cNvPicPr>
            <a:picLocks noChangeAspect="1"/>
          </p:cNvPicPr>
          <p:nvPr/>
        </p:nvPicPr>
        <p:blipFill>
          <a:blip r:embed="rId2"/>
          <a:stretch>
            <a:fillRect/>
          </a:stretch>
        </p:blipFill>
        <p:spPr>
          <a:xfrm>
            <a:off x="677334" y="1186824"/>
            <a:ext cx="7570479" cy="2264808"/>
          </a:xfrm>
          <a:prstGeom prst="rect">
            <a:avLst/>
          </a:prstGeom>
        </p:spPr>
      </p:pic>
      <p:sp>
        <p:nvSpPr>
          <p:cNvPr id="2" name="Nadpis 1">
            <a:extLst>
              <a:ext uri="{FF2B5EF4-FFF2-40B4-BE49-F238E27FC236}">
                <a16:creationId xmlns:a16="http://schemas.microsoft.com/office/drawing/2014/main" xmlns="" id="{FC7FB334-183E-42A8-BE55-9F8541B7B2A1}"/>
              </a:ext>
            </a:extLst>
          </p:cNvPr>
          <p:cNvSpPr>
            <a:spLocks noGrp="1"/>
          </p:cNvSpPr>
          <p:nvPr>
            <p:ph type="title"/>
          </p:nvPr>
        </p:nvSpPr>
        <p:spPr>
          <a:xfrm>
            <a:off x="677334" y="485770"/>
            <a:ext cx="8596668" cy="1320800"/>
          </a:xfrm>
        </p:spPr>
        <p:txBody>
          <a:bodyPr/>
          <a:lstStyle/>
          <a:p>
            <a:r>
              <a:rPr lang="cs-CZ" dirty="0" err="1"/>
              <a:t>Lung</a:t>
            </a:r>
            <a:r>
              <a:rPr lang="cs-CZ" dirty="0"/>
              <a:t> </a:t>
            </a:r>
            <a:r>
              <a:rPr lang="cs-CZ" dirty="0" err="1"/>
              <a:t>transplantation</a:t>
            </a:r>
            <a:endParaRPr lang="cs-CZ" dirty="0"/>
          </a:p>
        </p:txBody>
      </p:sp>
      <p:pic>
        <p:nvPicPr>
          <p:cNvPr id="5" name="Zástupný obsah 4">
            <a:extLst>
              <a:ext uri="{FF2B5EF4-FFF2-40B4-BE49-F238E27FC236}">
                <a16:creationId xmlns:a16="http://schemas.microsoft.com/office/drawing/2014/main" xmlns="" id="{7DAF7978-E93B-435B-8007-C0B7D2639567}"/>
              </a:ext>
            </a:extLst>
          </p:cNvPr>
          <p:cNvPicPr>
            <a:picLocks noGrp="1" noChangeAspect="1"/>
          </p:cNvPicPr>
          <p:nvPr>
            <p:ph idx="1"/>
          </p:nvPr>
        </p:nvPicPr>
        <p:blipFill>
          <a:blip r:embed="rId3"/>
          <a:stretch>
            <a:fillRect/>
          </a:stretch>
        </p:blipFill>
        <p:spPr>
          <a:xfrm>
            <a:off x="431687" y="3051623"/>
            <a:ext cx="4143696" cy="3881437"/>
          </a:xfrm>
        </p:spPr>
      </p:pic>
      <p:sp>
        <p:nvSpPr>
          <p:cNvPr id="6" name="Obdélník 5">
            <a:extLst>
              <a:ext uri="{FF2B5EF4-FFF2-40B4-BE49-F238E27FC236}">
                <a16:creationId xmlns:a16="http://schemas.microsoft.com/office/drawing/2014/main" xmlns="" id="{07BA8B52-76C3-49C8-AAF9-AD092A7E93E0}"/>
              </a:ext>
            </a:extLst>
          </p:cNvPr>
          <p:cNvSpPr/>
          <p:nvPr/>
        </p:nvSpPr>
        <p:spPr>
          <a:xfrm>
            <a:off x="846011" y="6430741"/>
            <a:ext cx="4057423" cy="461665"/>
          </a:xfrm>
          <a:prstGeom prst="rect">
            <a:avLst/>
          </a:prstGeom>
        </p:spPr>
        <p:txBody>
          <a:bodyPr wrap="square">
            <a:spAutoFit/>
          </a:bodyPr>
          <a:lstStyle/>
          <a:p>
            <a:r>
              <a:rPr lang="cs-CZ" sz="1200" dirty="0"/>
              <a:t>https://www.mayoclinic.org/tests-procedures/lung-transplant/about/pac-20384754</a:t>
            </a:r>
          </a:p>
        </p:txBody>
      </p:sp>
      <p:sp>
        <p:nvSpPr>
          <p:cNvPr id="9" name="Obdélník 8">
            <a:extLst>
              <a:ext uri="{FF2B5EF4-FFF2-40B4-BE49-F238E27FC236}">
                <a16:creationId xmlns:a16="http://schemas.microsoft.com/office/drawing/2014/main" xmlns="" id="{DD5D719F-69F3-4C9B-852B-A16B84DD1FC8}"/>
              </a:ext>
            </a:extLst>
          </p:cNvPr>
          <p:cNvSpPr/>
          <p:nvPr/>
        </p:nvSpPr>
        <p:spPr>
          <a:xfrm>
            <a:off x="2595239" y="3121390"/>
            <a:ext cx="6096000" cy="461665"/>
          </a:xfrm>
          <a:prstGeom prst="rect">
            <a:avLst/>
          </a:prstGeom>
        </p:spPr>
        <p:txBody>
          <a:bodyPr>
            <a:spAutoFit/>
          </a:bodyPr>
          <a:lstStyle/>
          <a:p>
            <a:r>
              <a:rPr lang="cs-CZ" sz="1200" dirty="0"/>
              <a:t>https://accesssurgery.mhmedical.com/content.aspx?sectionid=72434315&amp;bookid=1317</a:t>
            </a:r>
          </a:p>
        </p:txBody>
      </p:sp>
    </p:spTree>
    <p:extLst>
      <p:ext uri="{BB962C8B-B14F-4D97-AF65-F5344CB8AC3E}">
        <p14:creationId xmlns:p14="http://schemas.microsoft.com/office/powerpoint/2010/main" xmlns="" val="376927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27647E-0138-411A-BDDC-E412843F0552}"/>
              </a:ext>
            </a:extLst>
          </p:cNvPr>
          <p:cNvSpPr>
            <a:spLocks noGrp="1"/>
          </p:cNvSpPr>
          <p:nvPr>
            <p:ph type="title"/>
          </p:nvPr>
        </p:nvSpPr>
        <p:spPr/>
        <p:txBody>
          <a:bodyPr/>
          <a:lstStyle/>
          <a:p>
            <a:r>
              <a:rPr lang="cs-CZ" dirty="0" err="1"/>
              <a:t>Pancreas</a:t>
            </a:r>
            <a:r>
              <a:rPr lang="cs-CZ" dirty="0"/>
              <a:t> </a:t>
            </a:r>
            <a:r>
              <a:rPr lang="cs-CZ" dirty="0" err="1"/>
              <a:t>transplant</a:t>
            </a:r>
            <a:endParaRPr lang="cs-CZ" dirty="0"/>
          </a:p>
        </p:txBody>
      </p:sp>
      <p:sp>
        <p:nvSpPr>
          <p:cNvPr id="3" name="Zástupný obsah 2">
            <a:extLst>
              <a:ext uri="{FF2B5EF4-FFF2-40B4-BE49-F238E27FC236}">
                <a16:creationId xmlns:a16="http://schemas.microsoft.com/office/drawing/2014/main" xmlns="" id="{F6E7D589-CDA9-44E3-9AE0-82C29E2039CA}"/>
              </a:ext>
            </a:extLst>
          </p:cNvPr>
          <p:cNvSpPr>
            <a:spLocks noGrp="1"/>
          </p:cNvSpPr>
          <p:nvPr>
            <p:ph idx="1"/>
          </p:nvPr>
        </p:nvSpPr>
        <p:spPr>
          <a:xfrm>
            <a:off x="677334" y="1313895"/>
            <a:ext cx="8688608" cy="5202315"/>
          </a:xfrm>
        </p:spPr>
        <p:txBody>
          <a:bodyPr/>
          <a:lstStyle/>
          <a:p>
            <a:r>
              <a:rPr lang="cs-CZ" dirty="0"/>
              <a:t>IKEM in </a:t>
            </a:r>
            <a:r>
              <a:rPr lang="cs-CZ" dirty="0" err="1"/>
              <a:t>the</a:t>
            </a:r>
            <a:r>
              <a:rPr lang="cs-CZ" dirty="0"/>
              <a:t> Czech Republic</a:t>
            </a:r>
          </a:p>
          <a:p>
            <a:r>
              <a:rPr lang="en-US" dirty="0"/>
              <a:t>Mostly in patients who have had or are waiting for a kidney transplant</a:t>
            </a:r>
            <a:r>
              <a:rPr lang="cs-CZ" dirty="0"/>
              <a:t>. </a:t>
            </a:r>
            <a:r>
              <a:rPr lang="en-US" dirty="0"/>
              <a:t>Isolated pancreatic transplantation when the risks of poorly controllable diabetes outweigh the risks of long-term immunosuppression</a:t>
            </a:r>
            <a:r>
              <a:rPr lang="cs-CZ" dirty="0"/>
              <a:t>.</a:t>
            </a:r>
          </a:p>
          <a:p>
            <a:r>
              <a:rPr lang="en-US" dirty="0"/>
              <a:t>A successful pancreas transplant will eliminate the need for insulin injections, reduce or eliminate dietary and activity restrictions due to diabetes, and decrease or eliminate the risk of severe low blood sugar reactions</a:t>
            </a:r>
            <a:endParaRPr lang="cs-CZ" dirty="0"/>
          </a:p>
          <a:p>
            <a:r>
              <a:rPr lang="cs-CZ" dirty="0" err="1"/>
              <a:t>Artery</a:t>
            </a:r>
            <a:r>
              <a:rPr lang="cs-CZ" dirty="0"/>
              <a:t> </a:t>
            </a:r>
            <a:r>
              <a:rPr lang="cs-CZ" dirty="0" err="1"/>
              <a:t>is</a:t>
            </a:r>
            <a:r>
              <a:rPr lang="cs-CZ" dirty="0"/>
              <a:t> </a:t>
            </a:r>
            <a:r>
              <a:rPr lang="cs-CZ" dirty="0" err="1"/>
              <a:t>anastomosed</a:t>
            </a:r>
            <a:r>
              <a:rPr lang="cs-CZ" dirty="0"/>
              <a:t> to </a:t>
            </a:r>
            <a:r>
              <a:rPr lang="cs-CZ" dirty="0" err="1"/>
              <a:t>right</a:t>
            </a:r>
            <a:r>
              <a:rPr lang="cs-CZ" dirty="0"/>
              <a:t> </a:t>
            </a:r>
            <a:r>
              <a:rPr lang="cs-CZ" dirty="0" err="1"/>
              <a:t>external</a:t>
            </a:r>
            <a:r>
              <a:rPr lang="cs-CZ" dirty="0"/>
              <a:t> </a:t>
            </a:r>
            <a:r>
              <a:rPr lang="cs-CZ" dirty="0" err="1"/>
              <a:t>iliac</a:t>
            </a:r>
            <a:r>
              <a:rPr lang="cs-CZ" dirty="0"/>
              <a:t> </a:t>
            </a:r>
            <a:r>
              <a:rPr lang="cs-CZ" dirty="0" err="1"/>
              <a:t>artery</a:t>
            </a:r>
            <a:endParaRPr lang="cs-CZ" dirty="0"/>
          </a:p>
          <a:p>
            <a:r>
              <a:rPr lang="cs-CZ" dirty="0"/>
              <a:t>Terminal </a:t>
            </a:r>
            <a:r>
              <a:rPr lang="cs-CZ" dirty="0" err="1"/>
              <a:t>diabetic</a:t>
            </a:r>
            <a:r>
              <a:rPr lang="cs-CZ" dirty="0"/>
              <a:t> </a:t>
            </a:r>
            <a:r>
              <a:rPr lang="cs-CZ" dirty="0" err="1"/>
              <a:t>nephropathy</a:t>
            </a:r>
            <a:r>
              <a:rPr lang="cs-CZ" dirty="0"/>
              <a:t>, type I diabetes </a:t>
            </a:r>
            <a:r>
              <a:rPr lang="cs-CZ" dirty="0" err="1"/>
              <a:t>mellitus</a:t>
            </a:r>
            <a:r>
              <a:rPr lang="cs-CZ" dirty="0"/>
              <a:t>, </a:t>
            </a:r>
            <a:r>
              <a:rPr lang="cs-CZ" dirty="0" err="1"/>
              <a:t>seldom</a:t>
            </a:r>
            <a:r>
              <a:rPr lang="cs-CZ" dirty="0"/>
              <a:t> type II</a:t>
            </a:r>
          </a:p>
          <a:p>
            <a:r>
              <a:rPr lang="cs-CZ" dirty="0" err="1"/>
              <a:t>Extraperitoneal</a:t>
            </a:r>
            <a:r>
              <a:rPr lang="cs-CZ" dirty="0"/>
              <a:t>, </a:t>
            </a:r>
            <a:r>
              <a:rPr lang="cs-CZ" dirty="0" err="1"/>
              <a:t>intraperitoneal</a:t>
            </a:r>
            <a:endParaRPr lang="cs-CZ" dirty="0"/>
          </a:p>
          <a:p>
            <a:r>
              <a:rPr lang="en-US" dirty="0"/>
              <a:t>The need to resolve exocrine secretion</a:t>
            </a:r>
            <a:r>
              <a:rPr lang="cs-CZ" dirty="0"/>
              <a:t> – </a:t>
            </a:r>
            <a:r>
              <a:rPr lang="en-US" dirty="0"/>
              <a:t>most often the graft duodenum is connected to the jejunal loop</a:t>
            </a:r>
            <a:r>
              <a:rPr lang="cs-CZ" dirty="0"/>
              <a:t>, </a:t>
            </a:r>
            <a:r>
              <a:rPr lang="en-US" dirty="0"/>
              <a:t>the connection to the bladder is associated with greater complications</a:t>
            </a:r>
            <a:r>
              <a:rPr lang="cs-CZ" dirty="0"/>
              <a:t>, </a:t>
            </a:r>
            <a:r>
              <a:rPr lang="en-US" dirty="0"/>
              <a:t>polymer obliteration of the outlet</a:t>
            </a:r>
            <a:r>
              <a:rPr lang="cs-CZ" dirty="0"/>
              <a:t>, </a:t>
            </a:r>
            <a:r>
              <a:rPr lang="cs-CZ" dirty="0" err="1"/>
              <a:t>ligation</a:t>
            </a:r>
            <a:endParaRPr lang="cs-CZ" dirty="0"/>
          </a:p>
          <a:p>
            <a:r>
              <a:rPr lang="cs-CZ" dirty="0" err="1"/>
              <a:t>Complications</a:t>
            </a:r>
            <a:r>
              <a:rPr lang="cs-CZ" dirty="0"/>
              <a:t>: </a:t>
            </a:r>
            <a:r>
              <a:rPr lang="pt-BR" dirty="0"/>
              <a:t>metabolic, urological, hematological, gastrointestinal, surgical</a:t>
            </a:r>
            <a:endParaRPr lang="cs-CZ" dirty="0"/>
          </a:p>
        </p:txBody>
      </p:sp>
    </p:spTree>
    <p:extLst>
      <p:ext uri="{BB962C8B-B14F-4D97-AF65-F5344CB8AC3E}">
        <p14:creationId xmlns:p14="http://schemas.microsoft.com/office/powerpoint/2010/main" xmlns="" val="4113714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27647E-0138-411A-BDDC-E412843F0552}"/>
              </a:ext>
            </a:extLst>
          </p:cNvPr>
          <p:cNvSpPr>
            <a:spLocks noGrp="1"/>
          </p:cNvSpPr>
          <p:nvPr>
            <p:ph type="title"/>
          </p:nvPr>
        </p:nvSpPr>
        <p:spPr/>
        <p:txBody>
          <a:bodyPr/>
          <a:lstStyle/>
          <a:p>
            <a:r>
              <a:rPr lang="cs-CZ" dirty="0" err="1"/>
              <a:t>Pancreas</a:t>
            </a:r>
            <a:r>
              <a:rPr lang="cs-CZ" dirty="0"/>
              <a:t> </a:t>
            </a:r>
            <a:r>
              <a:rPr lang="cs-CZ" dirty="0" err="1"/>
              <a:t>transplant</a:t>
            </a:r>
            <a:endParaRPr lang="cs-CZ" dirty="0"/>
          </a:p>
        </p:txBody>
      </p:sp>
      <p:pic>
        <p:nvPicPr>
          <p:cNvPr id="11" name="Obrázek 10">
            <a:extLst>
              <a:ext uri="{FF2B5EF4-FFF2-40B4-BE49-F238E27FC236}">
                <a16:creationId xmlns:a16="http://schemas.microsoft.com/office/drawing/2014/main" xmlns="" id="{E488C77A-15AC-47C4-95F1-A10EBE7C81D9}"/>
              </a:ext>
            </a:extLst>
          </p:cNvPr>
          <p:cNvPicPr>
            <a:picLocks noChangeAspect="1"/>
          </p:cNvPicPr>
          <p:nvPr/>
        </p:nvPicPr>
        <p:blipFill>
          <a:blip r:embed="rId2"/>
          <a:stretch>
            <a:fillRect/>
          </a:stretch>
        </p:blipFill>
        <p:spPr>
          <a:xfrm>
            <a:off x="0" y="1207524"/>
            <a:ext cx="5271077" cy="2964981"/>
          </a:xfrm>
          <a:prstGeom prst="rect">
            <a:avLst/>
          </a:prstGeom>
        </p:spPr>
      </p:pic>
      <p:pic>
        <p:nvPicPr>
          <p:cNvPr id="5" name="Zástupný obsah 4">
            <a:extLst>
              <a:ext uri="{FF2B5EF4-FFF2-40B4-BE49-F238E27FC236}">
                <a16:creationId xmlns:a16="http://schemas.microsoft.com/office/drawing/2014/main" xmlns="" id="{B3E2A25E-2F3B-478F-A5DE-7698667CF886}"/>
              </a:ext>
            </a:extLst>
          </p:cNvPr>
          <p:cNvPicPr>
            <a:picLocks noGrp="1" noChangeAspect="1"/>
          </p:cNvPicPr>
          <p:nvPr>
            <p:ph idx="1"/>
          </p:nvPr>
        </p:nvPicPr>
        <p:blipFill>
          <a:blip r:embed="rId3"/>
          <a:stretch>
            <a:fillRect/>
          </a:stretch>
        </p:blipFill>
        <p:spPr>
          <a:xfrm>
            <a:off x="3804090" y="2424590"/>
            <a:ext cx="3575329" cy="3915531"/>
          </a:xfrm>
        </p:spPr>
      </p:pic>
      <p:pic>
        <p:nvPicPr>
          <p:cNvPr id="7" name="Obrázek 6">
            <a:extLst>
              <a:ext uri="{FF2B5EF4-FFF2-40B4-BE49-F238E27FC236}">
                <a16:creationId xmlns:a16="http://schemas.microsoft.com/office/drawing/2014/main" xmlns="" id="{F96BC0D1-B2E7-4A81-97C6-D951DB772840}"/>
              </a:ext>
            </a:extLst>
          </p:cNvPr>
          <p:cNvPicPr>
            <a:picLocks noChangeAspect="1"/>
          </p:cNvPicPr>
          <p:nvPr/>
        </p:nvPicPr>
        <p:blipFill>
          <a:blip r:embed="rId4"/>
          <a:stretch>
            <a:fillRect/>
          </a:stretch>
        </p:blipFill>
        <p:spPr>
          <a:xfrm>
            <a:off x="7457243" y="115410"/>
            <a:ext cx="4609349" cy="5442060"/>
          </a:xfrm>
          <a:prstGeom prst="rect">
            <a:avLst/>
          </a:prstGeom>
        </p:spPr>
      </p:pic>
    </p:spTree>
    <p:extLst>
      <p:ext uri="{BB962C8B-B14F-4D97-AF65-F5344CB8AC3E}">
        <p14:creationId xmlns:p14="http://schemas.microsoft.com/office/powerpoint/2010/main" xmlns="" val="120354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5B4D28C-8EE6-4CE5-86FB-3D0894E036BA}"/>
              </a:ext>
            </a:extLst>
          </p:cNvPr>
          <p:cNvSpPr>
            <a:spLocks noGrp="1"/>
          </p:cNvSpPr>
          <p:nvPr>
            <p:ph type="title"/>
          </p:nvPr>
        </p:nvSpPr>
        <p:spPr>
          <a:xfrm>
            <a:off x="677334" y="609600"/>
            <a:ext cx="8946060" cy="1320800"/>
          </a:xfrm>
        </p:spPr>
        <p:txBody>
          <a:bodyPr/>
          <a:lstStyle/>
          <a:p>
            <a:r>
              <a:rPr lang="cs-CZ" dirty="0" err="1"/>
              <a:t>Pancreatic</a:t>
            </a:r>
            <a:r>
              <a:rPr lang="cs-CZ" dirty="0"/>
              <a:t> </a:t>
            </a:r>
            <a:r>
              <a:rPr lang="cs-CZ" dirty="0" err="1"/>
              <a:t>islet</a:t>
            </a:r>
            <a:r>
              <a:rPr lang="cs-CZ" dirty="0"/>
              <a:t> cell </a:t>
            </a:r>
            <a:r>
              <a:rPr lang="cs-CZ" dirty="0" err="1"/>
              <a:t>transplant</a:t>
            </a:r>
            <a:endParaRPr lang="cs-CZ" dirty="0"/>
          </a:p>
        </p:txBody>
      </p:sp>
      <p:sp>
        <p:nvSpPr>
          <p:cNvPr id="3" name="Zástupný obsah 2">
            <a:extLst>
              <a:ext uri="{FF2B5EF4-FFF2-40B4-BE49-F238E27FC236}">
                <a16:creationId xmlns:a16="http://schemas.microsoft.com/office/drawing/2014/main" xmlns="" id="{B5D3D52A-E6C6-49E3-8017-8BF7D1444723}"/>
              </a:ext>
            </a:extLst>
          </p:cNvPr>
          <p:cNvSpPr>
            <a:spLocks noGrp="1"/>
          </p:cNvSpPr>
          <p:nvPr>
            <p:ph idx="1"/>
          </p:nvPr>
        </p:nvSpPr>
        <p:spPr>
          <a:xfrm>
            <a:off x="677333" y="1379354"/>
            <a:ext cx="8946059" cy="4977058"/>
          </a:xfrm>
        </p:spPr>
        <p:txBody>
          <a:bodyPr>
            <a:normAutofit/>
          </a:bodyPr>
          <a:lstStyle/>
          <a:p>
            <a:r>
              <a:rPr lang="cs-CZ" dirty="0"/>
              <a:t>IEQ/kg – </a:t>
            </a:r>
            <a:r>
              <a:rPr lang="cs-CZ" dirty="0" err="1"/>
              <a:t>islet</a:t>
            </a:r>
            <a:r>
              <a:rPr lang="cs-CZ" dirty="0"/>
              <a:t> </a:t>
            </a:r>
            <a:r>
              <a:rPr lang="cs-CZ" dirty="0" err="1"/>
              <a:t>equivalent</a:t>
            </a:r>
            <a:r>
              <a:rPr lang="cs-CZ" dirty="0"/>
              <a:t>– </a:t>
            </a:r>
            <a:r>
              <a:rPr lang="en-US" dirty="0"/>
              <a:t>one IEQ is considered equivalent to a pancreatic islet with a diameter of 150 </a:t>
            </a:r>
            <a:r>
              <a:rPr lang="en-US" dirty="0" err="1"/>
              <a:t>μm</a:t>
            </a:r>
            <a:endParaRPr lang="cs-CZ" dirty="0"/>
          </a:p>
          <a:p>
            <a:r>
              <a:rPr lang="cs-CZ" dirty="0" err="1"/>
              <a:t>The</a:t>
            </a:r>
            <a:r>
              <a:rPr lang="cs-CZ" dirty="0"/>
              <a:t> </a:t>
            </a:r>
            <a:r>
              <a:rPr lang="cs-CZ" dirty="0" err="1"/>
              <a:t>Edmonton</a:t>
            </a:r>
            <a:r>
              <a:rPr lang="cs-CZ" dirty="0"/>
              <a:t> </a:t>
            </a:r>
            <a:r>
              <a:rPr lang="cs-CZ" dirty="0" err="1"/>
              <a:t>protocol</a:t>
            </a:r>
            <a:r>
              <a:rPr lang="cs-CZ" dirty="0"/>
              <a:t> - </a:t>
            </a:r>
            <a:r>
              <a:rPr lang="en-US" dirty="0"/>
              <a:t>involves isolating islets from a</a:t>
            </a:r>
            <a:r>
              <a:rPr lang="cs-CZ" dirty="0"/>
              <a:t> </a:t>
            </a:r>
            <a:r>
              <a:rPr lang="cs-CZ" dirty="0" err="1"/>
              <a:t>cadaveric</a:t>
            </a:r>
            <a:r>
              <a:rPr lang="cs-CZ" dirty="0"/>
              <a:t> donor </a:t>
            </a:r>
            <a:r>
              <a:rPr lang="cs-CZ" dirty="0" err="1"/>
              <a:t>pancreas</a:t>
            </a:r>
            <a:r>
              <a:rPr lang="en-US" dirty="0"/>
              <a:t> using a mixture of</a:t>
            </a:r>
            <a:r>
              <a:rPr lang="cs-CZ" dirty="0"/>
              <a:t> </a:t>
            </a:r>
            <a:r>
              <a:rPr lang="cs-CZ" dirty="0" err="1"/>
              <a:t>enzymes</a:t>
            </a:r>
            <a:r>
              <a:rPr lang="en-US" dirty="0"/>
              <a:t> called </a:t>
            </a:r>
            <a:r>
              <a:rPr lang="en-US" dirty="0" err="1"/>
              <a:t>Liberase</a:t>
            </a:r>
            <a:endParaRPr lang="cs-CZ" dirty="0"/>
          </a:p>
          <a:p>
            <a:r>
              <a:rPr lang="en-US" dirty="0"/>
              <a:t>Each recipient receives islets from one to as many as three donors</a:t>
            </a:r>
            <a:endParaRPr lang="cs-CZ" dirty="0"/>
          </a:p>
          <a:p>
            <a:r>
              <a:rPr lang="cs-CZ" dirty="0"/>
              <a:t>I</a:t>
            </a:r>
            <a:r>
              <a:rPr lang="en-US" dirty="0" err="1"/>
              <a:t>slet</a:t>
            </a:r>
            <a:r>
              <a:rPr lang="en-US" dirty="0"/>
              <a:t> cells taken from a deceased donor's pancreas are injected into a </a:t>
            </a:r>
            <a:r>
              <a:rPr lang="cs-CZ" dirty="0" err="1"/>
              <a:t>portal</a:t>
            </a:r>
            <a:r>
              <a:rPr lang="cs-CZ" dirty="0"/>
              <a:t> </a:t>
            </a:r>
            <a:r>
              <a:rPr lang="en-US" dirty="0"/>
              <a:t>vein that takes blood to </a:t>
            </a:r>
            <a:r>
              <a:rPr lang="cs-CZ" dirty="0" err="1"/>
              <a:t>the</a:t>
            </a:r>
            <a:r>
              <a:rPr lang="cs-CZ" dirty="0"/>
              <a:t> </a:t>
            </a:r>
            <a:r>
              <a:rPr lang="en-US" dirty="0"/>
              <a:t>liver</a:t>
            </a:r>
            <a:endParaRPr lang="cs-CZ" dirty="0"/>
          </a:p>
          <a:p>
            <a:r>
              <a:rPr lang="en-US" dirty="0"/>
              <a:t>More than one injection of transplanted islet cells may be needed</a:t>
            </a:r>
            <a:endParaRPr lang="cs-CZ" dirty="0"/>
          </a:p>
          <a:p>
            <a:r>
              <a:rPr lang="en-US" dirty="0"/>
              <a:t>Patients with diabetic nephropathy and obese are contraindicated</a:t>
            </a:r>
            <a:endParaRPr lang="cs-CZ" dirty="0"/>
          </a:p>
          <a:p>
            <a:endParaRPr lang="cs-CZ" dirty="0"/>
          </a:p>
          <a:p>
            <a:endParaRPr lang="cs-CZ" dirty="0"/>
          </a:p>
        </p:txBody>
      </p:sp>
    </p:spTree>
    <p:extLst>
      <p:ext uri="{BB962C8B-B14F-4D97-AF65-F5344CB8AC3E}">
        <p14:creationId xmlns:p14="http://schemas.microsoft.com/office/powerpoint/2010/main" xmlns="" val="165201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BB9406-A7A7-4250-801F-2DC53C3CBEC1}"/>
              </a:ext>
            </a:extLst>
          </p:cNvPr>
          <p:cNvSpPr>
            <a:spLocks noGrp="1"/>
          </p:cNvSpPr>
          <p:nvPr>
            <p:ph type="title"/>
          </p:nvPr>
        </p:nvSpPr>
        <p:spPr/>
        <p:txBody>
          <a:bodyPr/>
          <a:lstStyle/>
          <a:p>
            <a:r>
              <a:rPr lang="cs-CZ" dirty="0" err="1"/>
              <a:t>Dermal</a:t>
            </a:r>
            <a:r>
              <a:rPr lang="cs-CZ" dirty="0"/>
              <a:t> </a:t>
            </a:r>
            <a:r>
              <a:rPr lang="cs-CZ" dirty="0" err="1"/>
              <a:t>transplantation</a:t>
            </a:r>
            <a:endParaRPr lang="cs-CZ" dirty="0"/>
          </a:p>
        </p:txBody>
      </p:sp>
      <p:sp>
        <p:nvSpPr>
          <p:cNvPr id="3" name="Zástupný obsah 2">
            <a:extLst>
              <a:ext uri="{FF2B5EF4-FFF2-40B4-BE49-F238E27FC236}">
                <a16:creationId xmlns:a16="http://schemas.microsoft.com/office/drawing/2014/main" xmlns="" id="{78A086D1-5FCD-4358-B259-75227B433E63}"/>
              </a:ext>
            </a:extLst>
          </p:cNvPr>
          <p:cNvSpPr>
            <a:spLocks noGrp="1"/>
          </p:cNvSpPr>
          <p:nvPr>
            <p:ph idx="1"/>
          </p:nvPr>
        </p:nvSpPr>
        <p:spPr>
          <a:xfrm>
            <a:off x="677334" y="1282193"/>
            <a:ext cx="8596668" cy="5109729"/>
          </a:xfrm>
        </p:spPr>
        <p:txBody>
          <a:bodyPr>
            <a:normAutofit/>
          </a:bodyPr>
          <a:lstStyle/>
          <a:p>
            <a:r>
              <a:rPr lang="cs-CZ" dirty="0"/>
              <a:t>Auto-, </a:t>
            </a:r>
            <a:r>
              <a:rPr lang="cs-CZ" dirty="0" err="1"/>
              <a:t>allo</a:t>
            </a:r>
            <a:r>
              <a:rPr lang="cs-CZ" dirty="0"/>
              <a:t>-, </a:t>
            </a:r>
            <a:r>
              <a:rPr lang="cs-CZ" dirty="0" err="1"/>
              <a:t>xenotransplantation</a:t>
            </a:r>
            <a:endParaRPr lang="cs-CZ" dirty="0"/>
          </a:p>
          <a:p>
            <a:r>
              <a:rPr lang="cs-CZ" dirty="0"/>
              <a:t>By </a:t>
            </a:r>
            <a:r>
              <a:rPr lang="cs-CZ" dirty="0" err="1"/>
              <a:t>thickness</a:t>
            </a:r>
            <a:endParaRPr lang="cs-CZ" dirty="0"/>
          </a:p>
          <a:p>
            <a:pPr lvl="1"/>
            <a:r>
              <a:rPr lang="cs-CZ" dirty="0"/>
              <a:t>Split – </a:t>
            </a:r>
            <a:r>
              <a:rPr lang="cs-CZ" dirty="0" err="1"/>
              <a:t>thickness</a:t>
            </a:r>
            <a:r>
              <a:rPr lang="cs-CZ" dirty="0"/>
              <a:t> – </a:t>
            </a:r>
            <a:r>
              <a:rPr lang="en-US" dirty="0"/>
              <a:t>including the</a:t>
            </a:r>
            <a:r>
              <a:rPr lang="cs-CZ" dirty="0"/>
              <a:t> epidermis </a:t>
            </a:r>
            <a:r>
              <a:rPr lang="en-US" dirty="0"/>
              <a:t>and part of the</a:t>
            </a:r>
            <a:r>
              <a:rPr lang="cs-CZ" dirty="0"/>
              <a:t> dermis.</a:t>
            </a:r>
          </a:p>
          <a:p>
            <a:pPr lvl="2"/>
            <a:r>
              <a:rPr lang="en-US" dirty="0"/>
              <a:t>It can be processed through a skin </a:t>
            </a:r>
            <a:r>
              <a:rPr lang="en-US" dirty="0" err="1"/>
              <a:t>mesher</a:t>
            </a:r>
            <a:r>
              <a:rPr lang="en-US" dirty="0"/>
              <a:t> which makes apertures onto the graft, allowing it to expand up to nine times its size</a:t>
            </a:r>
            <a:r>
              <a:rPr lang="cs-CZ" dirty="0"/>
              <a:t>.</a:t>
            </a:r>
          </a:p>
          <a:p>
            <a:pPr lvl="2"/>
            <a:r>
              <a:rPr lang="cs-CZ" dirty="0"/>
              <a:t>T</a:t>
            </a:r>
            <a:r>
              <a:rPr lang="en-US" dirty="0"/>
              <a:t>he donor site heals by re-</a:t>
            </a:r>
            <a:r>
              <a:rPr lang="en-US" dirty="0" err="1"/>
              <a:t>epithelialisation</a:t>
            </a:r>
            <a:r>
              <a:rPr lang="en-US" dirty="0"/>
              <a:t> from the dermis and surrounding skin and requires dressings.</a:t>
            </a:r>
            <a:endParaRPr lang="cs-CZ" dirty="0"/>
          </a:p>
          <a:p>
            <a:pPr lvl="1"/>
            <a:r>
              <a:rPr lang="cs-CZ" dirty="0"/>
              <a:t>Full – </a:t>
            </a:r>
            <a:r>
              <a:rPr lang="cs-CZ" dirty="0" err="1"/>
              <a:t>thickness</a:t>
            </a:r>
            <a:r>
              <a:rPr lang="cs-CZ" dirty="0"/>
              <a:t> – </a:t>
            </a:r>
            <a:r>
              <a:rPr lang="en-US" dirty="0"/>
              <a:t>consists of the epidermis and the entire thickness of the dermis</a:t>
            </a:r>
            <a:r>
              <a:rPr lang="cs-CZ" dirty="0"/>
              <a:t>.</a:t>
            </a:r>
          </a:p>
          <a:p>
            <a:pPr lvl="2"/>
            <a:r>
              <a:rPr lang="en-US" dirty="0"/>
              <a:t>The donor site is either sutured closed directly or covered by a split-thickness skin graft.</a:t>
            </a:r>
            <a:endParaRPr lang="cs-CZ" dirty="0"/>
          </a:p>
          <a:p>
            <a:pPr lvl="1"/>
            <a:r>
              <a:rPr lang="cs-CZ" dirty="0" err="1"/>
              <a:t>Composite</a:t>
            </a:r>
            <a:r>
              <a:rPr lang="cs-CZ" dirty="0"/>
              <a:t> </a:t>
            </a:r>
            <a:r>
              <a:rPr lang="cs-CZ" dirty="0" err="1"/>
              <a:t>graft</a:t>
            </a:r>
            <a:r>
              <a:rPr lang="cs-CZ" dirty="0"/>
              <a:t> – </a:t>
            </a:r>
            <a:r>
              <a:rPr lang="cs-CZ" dirty="0" err="1"/>
              <a:t>is</a:t>
            </a:r>
            <a:r>
              <a:rPr lang="en-US" dirty="0"/>
              <a:t> a small graft containing skin and underlying cartilage or other tissue</a:t>
            </a:r>
            <a:endParaRPr lang="cs-CZ" dirty="0"/>
          </a:p>
          <a:p>
            <a:r>
              <a:rPr lang="en-US" dirty="0"/>
              <a:t>Scalpel, </a:t>
            </a:r>
            <a:r>
              <a:rPr lang="en-US" dirty="0" err="1"/>
              <a:t>Wattson</a:t>
            </a:r>
            <a:r>
              <a:rPr lang="en-US" dirty="0"/>
              <a:t> knife, </a:t>
            </a:r>
            <a:r>
              <a:rPr lang="en-US" dirty="0" err="1"/>
              <a:t>airdermatom</a:t>
            </a:r>
            <a:r>
              <a:rPr lang="en-US" dirty="0"/>
              <a:t>, electrodermatome</a:t>
            </a:r>
            <a:endParaRPr lang="cs-CZ" dirty="0"/>
          </a:p>
          <a:p>
            <a:r>
              <a:rPr lang="cs-CZ" dirty="0" err="1"/>
              <a:t>Meshing</a:t>
            </a:r>
            <a:endParaRPr lang="cs-CZ" dirty="0"/>
          </a:p>
          <a:p>
            <a:r>
              <a:rPr lang="cs-CZ" dirty="0" err="1"/>
              <a:t>Extensive</a:t>
            </a:r>
            <a:r>
              <a:rPr lang="cs-CZ" dirty="0"/>
              <a:t> </a:t>
            </a:r>
            <a:r>
              <a:rPr lang="cs-CZ" dirty="0" err="1"/>
              <a:t>wounding</a:t>
            </a:r>
            <a:r>
              <a:rPr lang="cs-CZ" dirty="0"/>
              <a:t> </a:t>
            </a:r>
            <a:r>
              <a:rPr lang="cs-CZ" dirty="0" err="1"/>
              <a:t>or</a:t>
            </a:r>
            <a:r>
              <a:rPr lang="cs-CZ" dirty="0"/>
              <a:t> trauma, </a:t>
            </a:r>
            <a:r>
              <a:rPr lang="cs-CZ" dirty="0" err="1"/>
              <a:t>burns</a:t>
            </a:r>
            <a:r>
              <a:rPr lang="cs-CZ" dirty="0"/>
              <a:t>, </a:t>
            </a:r>
            <a:r>
              <a:rPr lang="cs-CZ" dirty="0" err="1"/>
              <a:t>areas</a:t>
            </a:r>
            <a:r>
              <a:rPr lang="cs-CZ" dirty="0"/>
              <a:t> </a:t>
            </a:r>
            <a:r>
              <a:rPr lang="cs-CZ" dirty="0" err="1"/>
              <a:t>of</a:t>
            </a:r>
            <a:r>
              <a:rPr lang="cs-CZ" dirty="0"/>
              <a:t> </a:t>
            </a:r>
            <a:r>
              <a:rPr lang="cs-CZ" dirty="0" err="1"/>
              <a:t>extensive</a:t>
            </a:r>
            <a:r>
              <a:rPr lang="cs-CZ" dirty="0"/>
              <a:t> skin </a:t>
            </a:r>
            <a:r>
              <a:rPr lang="cs-CZ" dirty="0" err="1"/>
              <a:t>loss</a:t>
            </a:r>
            <a:r>
              <a:rPr lang="cs-CZ" dirty="0"/>
              <a:t> </a:t>
            </a:r>
            <a:r>
              <a:rPr lang="cs-CZ" dirty="0" err="1"/>
              <a:t>due</a:t>
            </a:r>
            <a:r>
              <a:rPr lang="cs-CZ" dirty="0"/>
              <a:t> to </a:t>
            </a:r>
            <a:r>
              <a:rPr lang="cs-CZ" dirty="0" err="1"/>
              <a:t>infection</a:t>
            </a:r>
            <a:r>
              <a:rPr lang="cs-CZ" dirty="0"/>
              <a:t>, s</a:t>
            </a:r>
            <a:r>
              <a:rPr lang="en-US" dirty="0" err="1"/>
              <a:t>pecific</a:t>
            </a:r>
            <a:r>
              <a:rPr lang="en-US" dirty="0"/>
              <a:t> surgeries that may require skin grafts for healing to occur</a:t>
            </a:r>
            <a:endParaRPr lang="cs-CZ" dirty="0"/>
          </a:p>
        </p:txBody>
      </p:sp>
    </p:spTree>
    <p:extLst>
      <p:ext uri="{BB962C8B-B14F-4D97-AF65-F5344CB8AC3E}">
        <p14:creationId xmlns:p14="http://schemas.microsoft.com/office/powerpoint/2010/main" xmlns="" val="3273881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3A852EF5-C85F-4A76-899F-D69291BFE07C}"/>
              </a:ext>
            </a:extLst>
          </p:cNvPr>
          <p:cNvPicPr>
            <a:picLocks noChangeAspect="1"/>
          </p:cNvPicPr>
          <p:nvPr/>
        </p:nvPicPr>
        <p:blipFill>
          <a:blip r:embed="rId2"/>
          <a:stretch>
            <a:fillRect/>
          </a:stretch>
        </p:blipFill>
        <p:spPr>
          <a:xfrm>
            <a:off x="288607" y="363185"/>
            <a:ext cx="4812930" cy="4812930"/>
          </a:xfrm>
          <a:prstGeom prst="rect">
            <a:avLst/>
          </a:prstGeom>
        </p:spPr>
      </p:pic>
      <p:sp>
        <p:nvSpPr>
          <p:cNvPr id="2" name="Nadpis 1">
            <a:extLst>
              <a:ext uri="{FF2B5EF4-FFF2-40B4-BE49-F238E27FC236}">
                <a16:creationId xmlns:a16="http://schemas.microsoft.com/office/drawing/2014/main" xmlns="" id="{D4BB9406-A7A7-4250-801F-2DC53C3CBEC1}"/>
              </a:ext>
            </a:extLst>
          </p:cNvPr>
          <p:cNvSpPr>
            <a:spLocks noGrp="1"/>
          </p:cNvSpPr>
          <p:nvPr>
            <p:ph type="title"/>
          </p:nvPr>
        </p:nvSpPr>
        <p:spPr>
          <a:xfrm>
            <a:off x="677334" y="609600"/>
            <a:ext cx="8596668" cy="1538796"/>
          </a:xfrm>
        </p:spPr>
        <p:txBody>
          <a:bodyPr/>
          <a:lstStyle/>
          <a:p>
            <a:r>
              <a:rPr lang="cs-CZ" dirty="0" err="1"/>
              <a:t>Dermal</a:t>
            </a:r>
            <a:r>
              <a:rPr lang="cs-CZ" dirty="0"/>
              <a:t/>
            </a:r>
            <a:br>
              <a:rPr lang="cs-CZ" dirty="0"/>
            </a:br>
            <a:r>
              <a:rPr lang="cs-CZ" dirty="0" err="1"/>
              <a:t>transplantation</a:t>
            </a:r>
            <a:endParaRPr lang="cs-CZ" dirty="0"/>
          </a:p>
        </p:txBody>
      </p:sp>
      <p:pic>
        <p:nvPicPr>
          <p:cNvPr id="8" name="Obrázek 7">
            <a:extLst>
              <a:ext uri="{FF2B5EF4-FFF2-40B4-BE49-F238E27FC236}">
                <a16:creationId xmlns:a16="http://schemas.microsoft.com/office/drawing/2014/main" xmlns="" id="{DCB51792-8F7D-4161-B6A0-9E6B226B3409}"/>
              </a:ext>
            </a:extLst>
          </p:cNvPr>
          <p:cNvPicPr>
            <a:picLocks noChangeAspect="1"/>
          </p:cNvPicPr>
          <p:nvPr/>
        </p:nvPicPr>
        <p:blipFill>
          <a:blip r:embed="rId3"/>
          <a:stretch>
            <a:fillRect/>
          </a:stretch>
        </p:blipFill>
        <p:spPr>
          <a:xfrm>
            <a:off x="450181" y="4224660"/>
            <a:ext cx="2322620" cy="2322620"/>
          </a:xfrm>
          <a:prstGeom prst="rect">
            <a:avLst/>
          </a:prstGeom>
        </p:spPr>
      </p:pic>
      <p:pic>
        <p:nvPicPr>
          <p:cNvPr id="10" name="Obrázek 9">
            <a:extLst>
              <a:ext uri="{FF2B5EF4-FFF2-40B4-BE49-F238E27FC236}">
                <a16:creationId xmlns:a16="http://schemas.microsoft.com/office/drawing/2014/main" xmlns="" id="{49213D0E-4550-4928-982E-E9C16244F5D6}"/>
              </a:ext>
            </a:extLst>
          </p:cNvPr>
          <p:cNvPicPr>
            <a:picLocks noChangeAspect="1"/>
          </p:cNvPicPr>
          <p:nvPr/>
        </p:nvPicPr>
        <p:blipFill>
          <a:blip r:embed="rId4"/>
          <a:stretch>
            <a:fillRect/>
          </a:stretch>
        </p:blipFill>
        <p:spPr>
          <a:xfrm>
            <a:off x="5764853" y="3583558"/>
            <a:ext cx="5133330" cy="3079998"/>
          </a:xfrm>
          <a:prstGeom prst="rect">
            <a:avLst/>
          </a:prstGeom>
        </p:spPr>
      </p:pic>
      <p:pic>
        <p:nvPicPr>
          <p:cNvPr id="12" name="Obrázek 11">
            <a:extLst>
              <a:ext uri="{FF2B5EF4-FFF2-40B4-BE49-F238E27FC236}">
                <a16:creationId xmlns:a16="http://schemas.microsoft.com/office/drawing/2014/main" xmlns="" id="{EAB7DD34-06AA-4060-91AF-087DA4A48DA8}"/>
              </a:ext>
            </a:extLst>
          </p:cNvPr>
          <p:cNvPicPr>
            <a:picLocks noChangeAspect="1"/>
          </p:cNvPicPr>
          <p:nvPr/>
        </p:nvPicPr>
        <p:blipFill>
          <a:blip r:embed="rId5"/>
          <a:stretch>
            <a:fillRect/>
          </a:stretch>
        </p:blipFill>
        <p:spPr>
          <a:xfrm>
            <a:off x="5280235" y="172004"/>
            <a:ext cx="3993767" cy="3256996"/>
          </a:xfrm>
          <a:prstGeom prst="rect">
            <a:avLst/>
          </a:prstGeom>
        </p:spPr>
      </p:pic>
      <p:pic>
        <p:nvPicPr>
          <p:cNvPr id="6" name="Zástupný obsah 5">
            <a:extLst>
              <a:ext uri="{FF2B5EF4-FFF2-40B4-BE49-F238E27FC236}">
                <a16:creationId xmlns:a16="http://schemas.microsoft.com/office/drawing/2014/main" xmlns="" id="{704745C7-77F1-491C-B919-3D80A02A672A}"/>
              </a:ext>
            </a:extLst>
          </p:cNvPr>
          <p:cNvPicPr>
            <a:picLocks noGrp="1" noChangeAspect="1"/>
          </p:cNvPicPr>
          <p:nvPr>
            <p:ph idx="1"/>
          </p:nvPr>
        </p:nvPicPr>
        <p:blipFill>
          <a:blip r:embed="rId6"/>
          <a:stretch>
            <a:fillRect/>
          </a:stretch>
        </p:blipFill>
        <p:spPr>
          <a:xfrm>
            <a:off x="2414849" y="4088350"/>
            <a:ext cx="2595239" cy="2595239"/>
          </a:xfrm>
        </p:spPr>
      </p:pic>
    </p:spTree>
    <p:extLst>
      <p:ext uri="{BB962C8B-B14F-4D97-AF65-F5344CB8AC3E}">
        <p14:creationId xmlns:p14="http://schemas.microsoft.com/office/powerpoint/2010/main" xmlns="" val="3105204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4B21725-A452-4FB6-8B15-039F66EC4BC2}"/>
              </a:ext>
            </a:extLst>
          </p:cNvPr>
          <p:cNvSpPr>
            <a:spLocks noGrp="1"/>
          </p:cNvSpPr>
          <p:nvPr>
            <p:ph type="title"/>
          </p:nvPr>
        </p:nvSpPr>
        <p:spPr/>
        <p:txBody>
          <a:bodyPr/>
          <a:lstStyle/>
          <a:p>
            <a:r>
              <a:rPr lang="cs-CZ" dirty="0" err="1"/>
              <a:t>Corneal</a:t>
            </a:r>
            <a:r>
              <a:rPr lang="cs-CZ" dirty="0"/>
              <a:t> </a:t>
            </a:r>
            <a:r>
              <a:rPr lang="cs-CZ" dirty="0" err="1"/>
              <a:t>transplantation</a:t>
            </a:r>
            <a:endParaRPr lang="cs-CZ" dirty="0"/>
          </a:p>
        </p:txBody>
      </p:sp>
      <p:sp>
        <p:nvSpPr>
          <p:cNvPr id="3" name="Zástupný obsah 2">
            <a:extLst>
              <a:ext uri="{FF2B5EF4-FFF2-40B4-BE49-F238E27FC236}">
                <a16:creationId xmlns:a16="http://schemas.microsoft.com/office/drawing/2014/main" xmlns="" id="{FBF5C83C-031E-4C43-94C1-038A7B6D4841}"/>
              </a:ext>
            </a:extLst>
          </p:cNvPr>
          <p:cNvSpPr>
            <a:spLocks noGrp="1"/>
          </p:cNvSpPr>
          <p:nvPr>
            <p:ph idx="1"/>
          </p:nvPr>
        </p:nvSpPr>
        <p:spPr>
          <a:xfrm>
            <a:off x="677333" y="1488613"/>
            <a:ext cx="9247901" cy="5116373"/>
          </a:xfrm>
        </p:spPr>
        <p:txBody>
          <a:bodyPr>
            <a:normAutofit/>
          </a:bodyPr>
          <a:lstStyle/>
          <a:p>
            <a:r>
              <a:rPr lang="cs-CZ" dirty="0" err="1"/>
              <a:t>First</a:t>
            </a:r>
            <a:r>
              <a:rPr lang="cs-CZ" dirty="0"/>
              <a:t> in 1905 in Olomouc</a:t>
            </a:r>
          </a:p>
          <a:p>
            <a:r>
              <a:rPr lang="cs-CZ" dirty="0" err="1"/>
              <a:t>Perforating</a:t>
            </a:r>
            <a:r>
              <a:rPr lang="cs-CZ" dirty="0"/>
              <a:t> </a:t>
            </a:r>
            <a:r>
              <a:rPr lang="cs-CZ" dirty="0" err="1"/>
              <a:t>keratoplasty</a:t>
            </a:r>
            <a:r>
              <a:rPr lang="cs-CZ" dirty="0"/>
              <a:t> – </a:t>
            </a:r>
            <a:r>
              <a:rPr lang="en-US" dirty="0"/>
              <a:t>corneal transplantation in full thickness</a:t>
            </a:r>
            <a:endParaRPr lang="cs-CZ" dirty="0"/>
          </a:p>
          <a:p>
            <a:r>
              <a:rPr lang="cs-CZ" dirty="0" err="1"/>
              <a:t>Lamellar</a:t>
            </a:r>
            <a:r>
              <a:rPr lang="cs-CZ" dirty="0"/>
              <a:t> </a:t>
            </a:r>
            <a:r>
              <a:rPr lang="cs-CZ" dirty="0" err="1"/>
              <a:t>keratoplasty</a:t>
            </a:r>
            <a:r>
              <a:rPr lang="cs-CZ" dirty="0"/>
              <a:t> – r</a:t>
            </a:r>
            <a:r>
              <a:rPr lang="en-US" dirty="0" err="1"/>
              <a:t>emoval</a:t>
            </a:r>
            <a:r>
              <a:rPr lang="en-US" dirty="0"/>
              <a:t> of only the damaged or diseased epithelium and stroma, leaving the endothelium intact, in cases where only the more superficial layers are damaged</a:t>
            </a:r>
            <a:endParaRPr lang="cs-CZ" dirty="0"/>
          </a:p>
          <a:p>
            <a:r>
              <a:rPr lang="cs-CZ" dirty="0" err="1"/>
              <a:t>Indications</a:t>
            </a:r>
            <a:endParaRPr lang="cs-CZ" dirty="0"/>
          </a:p>
          <a:p>
            <a:pPr lvl="1"/>
            <a:r>
              <a:rPr lang="cs-CZ" dirty="0" err="1"/>
              <a:t>Optical</a:t>
            </a:r>
            <a:r>
              <a:rPr lang="cs-CZ" dirty="0"/>
              <a:t> – </a:t>
            </a:r>
            <a:r>
              <a:rPr lang="cs-CZ" dirty="0" err="1"/>
              <a:t>transparency</a:t>
            </a:r>
            <a:r>
              <a:rPr lang="cs-CZ" dirty="0"/>
              <a:t> </a:t>
            </a:r>
            <a:r>
              <a:rPr lang="cs-CZ" dirty="0" err="1"/>
              <a:t>restore</a:t>
            </a:r>
            <a:endParaRPr lang="cs-CZ" dirty="0"/>
          </a:p>
          <a:p>
            <a:pPr lvl="1"/>
            <a:r>
              <a:rPr lang="cs-CZ" dirty="0" err="1"/>
              <a:t>Tectonic</a:t>
            </a:r>
            <a:r>
              <a:rPr lang="cs-CZ" dirty="0"/>
              <a:t> – </a:t>
            </a:r>
            <a:r>
              <a:rPr lang="en-US" dirty="0"/>
              <a:t>preservation of the integrity of the bulb when the cornea is thinning with imminent perforation</a:t>
            </a:r>
            <a:endParaRPr lang="cs-CZ" dirty="0"/>
          </a:p>
          <a:p>
            <a:pPr lvl="1"/>
            <a:r>
              <a:rPr lang="cs-CZ" dirty="0" err="1"/>
              <a:t>Therapeutic</a:t>
            </a:r>
            <a:r>
              <a:rPr lang="cs-CZ" dirty="0"/>
              <a:t> – severe </a:t>
            </a:r>
            <a:r>
              <a:rPr lang="cs-CZ" dirty="0" err="1"/>
              <a:t>inflammations</a:t>
            </a:r>
            <a:endParaRPr lang="cs-CZ" dirty="0"/>
          </a:p>
          <a:p>
            <a:pPr lvl="1"/>
            <a:r>
              <a:rPr lang="cs-CZ" dirty="0" err="1"/>
              <a:t>Cosmetic</a:t>
            </a:r>
            <a:r>
              <a:rPr lang="cs-CZ" dirty="0"/>
              <a:t> – blind </a:t>
            </a:r>
            <a:r>
              <a:rPr lang="cs-CZ" dirty="0" err="1"/>
              <a:t>eyes</a:t>
            </a:r>
            <a:r>
              <a:rPr lang="cs-CZ" dirty="0"/>
              <a:t> </a:t>
            </a:r>
            <a:r>
              <a:rPr lang="cs-CZ" dirty="0" err="1"/>
              <a:t>with</a:t>
            </a:r>
            <a:r>
              <a:rPr lang="cs-CZ" dirty="0"/>
              <a:t> </a:t>
            </a:r>
            <a:r>
              <a:rPr lang="cs-CZ" dirty="0" err="1"/>
              <a:t>leukoma</a:t>
            </a:r>
            <a:endParaRPr lang="cs-CZ" dirty="0"/>
          </a:p>
          <a:p>
            <a:r>
              <a:rPr lang="en-US" dirty="0"/>
              <a:t>Immunosuppressive treatment is usually discontinued after removal of stitches between 11-13. month</a:t>
            </a:r>
            <a:endParaRPr lang="cs-CZ" dirty="0"/>
          </a:p>
          <a:p>
            <a:r>
              <a:rPr lang="en-US" dirty="0"/>
              <a:t>Donor-recipient compatibility is not required</a:t>
            </a:r>
            <a:endParaRPr lang="cs-CZ" dirty="0"/>
          </a:p>
        </p:txBody>
      </p:sp>
    </p:spTree>
    <p:extLst>
      <p:ext uri="{BB962C8B-B14F-4D97-AF65-F5344CB8AC3E}">
        <p14:creationId xmlns:p14="http://schemas.microsoft.com/office/powerpoint/2010/main" xmlns="" val="2420722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4B21725-A452-4FB6-8B15-039F66EC4BC2}"/>
              </a:ext>
            </a:extLst>
          </p:cNvPr>
          <p:cNvSpPr>
            <a:spLocks noGrp="1"/>
          </p:cNvSpPr>
          <p:nvPr>
            <p:ph type="title"/>
          </p:nvPr>
        </p:nvSpPr>
        <p:spPr/>
        <p:txBody>
          <a:bodyPr/>
          <a:lstStyle/>
          <a:p>
            <a:r>
              <a:rPr lang="cs-CZ" dirty="0" err="1"/>
              <a:t>Corneal</a:t>
            </a:r>
            <a:r>
              <a:rPr lang="cs-CZ" dirty="0"/>
              <a:t> </a:t>
            </a:r>
            <a:r>
              <a:rPr lang="cs-CZ" dirty="0" err="1"/>
              <a:t>transplantation</a:t>
            </a:r>
            <a:endParaRPr lang="cs-CZ" dirty="0"/>
          </a:p>
        </p:txBody>
      </p:sp>
      <p:pic>
        <p:nvPicPr>
          <p:cNvPr id="5" name="Zástupný obsah 4">
            <a:extLst>
              <a:ext uri="{FF2B5EF4-FFF2-40B4-BE49-F238E27FC236}">
                <a16:creationId xmlns:a16="http://schemas.microsoft.com/office/drawing/2014/main" xmlns="" id="{1C53C203-66BF-4955-9E6F-31FE1A08A927}"/>
              </a:ext>
            </a:extLst>
          </p:cNvPr>
          <p:cNvPicPr>
            <a:picLocks noGrp="1" noChangeAspect="1"/>
          </p:cNvPicPr>
          <p:nvPr>
            <p:ph idx="1"/>
          </p:nvPr>
        </p:nvPicPr>
        <p:blipFill>
          <a:blip r:embed="rId2"/>
          <a:stretch>
            <a:fillRect/>
          </a:stretch>
        </p:blipFill>
        <p:spPr>
          <a:xfrm>
            <a:off x="6776443" y="2123836"/>
            <a:ext cx="3619500" cy="3048000"/>
          </a:xfrm>
        </p:spPr>
      </p:pic>
      <p:pic>
        <p:nvPicPr>
          <p:cNvPr id="7" name="Obrázek 6">
            <a:extLst>
              <a:ext uri="{FF2B5EF4-FFF2-40B4-BE49-F238E27FC236}">
                <a16:creationId xmlns:a16="http://schemas.microsoft.com/office/drawing/2014/main" xmlns="" id="{7AEE71B7-F1CA-48E7-89FA-9BB082B607FC}"/>
              </a:ext>
            </a:extLst>
          </p:cNvPr>
          <p:cNvPicPr>
            <a:picLocks noChangeAspect="1"/>
          </p:cNvPicPr>
          <p:nvPr/>
        </p:nvPicPr>
        <p:blipFill>
          <a:blip r:embed="rId3"/>
          <a:stretch>
            <a:fillRect/>
          </a:stretch>
        </p:blipFill>
        <p:spPr>
          <a:xfrm>
            <a:off x="352425" y="1647586"/>
            <a:ext cx="6000750" cy="4000500"/>
          </a:xfrm>
          <a:prstGeom prst="rect">
            <a:avLst/>
          </a:prstGeom>
        </p:spPr>
      </p:pic>
    </p:spTree>
    <p:extLst>
      <p:ext uri="{BB962C8B-B14F-4D97-AF65-F5344CB8AC3E}">
        <p14:creationId xmlns:p14="http://schemas.microsoft.com/office/powerpoint/2010/main" xmlns="" val="2017653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4B21725-A452-4FB6-8B15-039F66EC4BC2}"/>
              </a:ext>
            </a:extLst>
          </p:cNvPr>
          <p:cNvSpPr>
            <a:spLocks noGrp="1"/>
          </p:cNvSpPr>
          <p:nvPr>
            <p:ph type="title"/>
          </p:nvPr>
        </p:nvSpPr>
        <p:spPr/>
        <p:txBody>
          <a:bodyPr/>
          <a:lstStyle/>
          <a:p>
            <a:r>
              <a:rPr lang="cs-CZ" dirty="0"/>
              <a:t>Stem cell </a:t>
            </a:r>
            <a:r>
              <a:rPr lang="cs-CZ" dirty="0" err="1"/>
              <a:t>transplant</a:t>
            </a:r>
            <a:endParaRPr lang="cs-CZ" dirty="0"/>
          </a:p>
        </p:txBody>
      </p:sp>
      <p:sp>
        <p:nvSpPr>
          <p:cNvPr id="3" name="Zástupný obsah 2">
            <a:extLst>
              <a:ext uri="{FF2B5EF4-FFF2-40B4-BE49-F238E27FC236}">
                <a16:creationId xmlns:a16="http://schemas.microsoft.com/office/drawing/2014/main" xmlns="" id="{FBF5C83C-031E-4C43-94C1-038A7B6D4841}"/>
              </a:ext>
            </a:extLst>
          </p:cNvPr>
          <p:cNvSpPr>
            <a:spLocks noGrp="1"/>
          </p:cNvSpPr>
          <p:nvPr>
            <p:ph idx="1"/>
          </p:nvPr>
        </p:nvSpPr>
        <p:spPr>
          <a:xfrm>
            <a:off x="677333" y="1488613"/>
            <a:ext cx="9247901" cy="5116373"/>
          </a:xfrm>
        </p:spPr>
        <p:txBody>
          <a:bodyPr>
            <a:normAutofit/>
          </a:bodyPr>
          <a:lstStyle/>
          <a:p>
            <a:r>
              <a:rPr lang="cs-CZ" dirty="0" err="1"/>
              <a:t>Collecting</a:t>
            </a:r>
            <a:r>
              <a:rPr lang="cs-CZ" dirty="0"/>
              <a:t> stem </a:t>
            </a:r>
            <a:r>
              <a:rPr lang="cs-CZ" dirty="0" err="1"/>
              <a:t>cells</a:t>
            </a:r>
            <a:r>
              <a:rPr lang="cs-CZ" dirty="0"/>
              <a:t>:</a:t>
            </a:r>
          </a:p>
          <a:p>
            <a:pPr lvl="1"/>
            <a:r>
              <a:rPr lang="cs-CZ" dirty="0"/>
              <a:t>Stem </a:t>
            </a:r>
            <a:r>
              <a:rPr lang="cs-CZ" dirty="0" err="1"/>
              <a:t>cells</a:t>
            </a:r>
            <a:r>
              <a:rPr lang="cs-CZ" dirty="0"/>
              <a:t> </a:t>
            </a:r>
            <a:r>
              <a:rPr lang="cs-CZ" dirty="0" err="1"/>
              <a:t>from</a:t>
            </a:r>
            <a:r>
              <a:rPr lang="cs-CZ" dirty="0"/>
              <a:t> </a:t>
            </a:r>
            <a:r>
              <a:rPr lang="cs-CZ" dirty="0" err="1"/>
              <a:t>the</a:t>
            </a:r>
            <a:r>
              <a:rPr lang="cs-CZ" dirty="0"/>
              <a:t> bone </a:t>
            </a:r>
            <a:r>
              <a:rPr lang="cs-CZ" dirty="0" err="1"/>
              <a:t>marrow</a:t>
            </a:r>
            <a:r>
              <a:rPr lang="cs-CZ" dirty="0"/>
              <a:t> - </a:t>
            </a:r>
            <a:r>
              <a:rPr lang="en-US" dirty="0"/>
              <a:t>most often taken from the pelvic bones</a:t>
            </a:r>
            <a:endParaRPr lang="cs-CZ" dirty="0"/>
          </a:p>
          <a:p>
            <a:pPr lvl="1"/>
            <a:r>
              <a:rPr lang="cs-CZ" dirty="0"/>
              <a:t>Stem </a:t>
            </a:r>
            <a:r>
              <a:rPr lang="cs-CZ" dirty="0" err="1"/>
              <a:t>cells</a:t>
            </a:r>
            <a:r>
              <a:rPr lang="cs-CZ" dirty="0"/>
              <a:t> </a:t>
            </a:r>
            <a:r>
              <a:rPr lang="cs-CZ" dirty="0" err="1"/>
              <a:t>from</a:t>
            </a:r>
            <a:r>
              <a:rPr lang="cs-CZ" dirty="0"/>
              <a:t> </a:t>
            </a:r>
            <a:r>
              <a:rPr lang="cs-CZ" dirty="0" err="1"/>
              <a:t>the</a:t>
            </a:r>
            <a:r>
              <a:rPr lang="cs-CZ" dirty="0"/>
              <a:t> </a:t>
            </a:r>
            <a:r>
              <a:rPr lang="cs-CZ" dirty="0" err="1"/>
              <a:t>peripheral</a:t>
            </a:r>
            <a:r>
              <a:rPr lang="cs-CZ" dirty="0"/>
              <a:t> </a:t>
            </a:r>
            <a:r>
              <a:rPr lang="cs-CZ" dirty="0" err="1"/>
              <a:t>blood</a:t>
            </a:r>
            <a:r>
              <a:rPr lang="cs-CZ" dirty="0"/>
              <a:t> – </a:t>
            </a:r>
            <a:r>
              <a:rPr lang="en-US" dirty="0" err="1"/>
              <a:t>rowth</a:t>
            </a:r>
            <a:r>
              <a:rPr lang="en-US" dirty="0"/>
              <a:t> factors, such as</a:t>
            </a:r>
            <a:r>
              <a:rPr lang="cs-CZ" dirty="0"/>
              <a:t> G-CSF</a:t>
            </a:r>
            <a:r>
              <a:rPr lang="en-US" dirty="0"/>
              <a:t> or plerixafor, may be given for a few days to stimulate stem cells to grow faster and move into the blood from the bone marrow.</a:t>
            </a:r>
            <a:r>
              <a:rPr lang="cs-CZ" dirty="0"/>
              <a:t> M</a:t>
            </a:r>
            <a:r>
              <a:rPr lang="en-US" dirty="0" err="1"/>
              <a:t>achine</a:t>
            </a:r>
            <a:r>
              <a:rPr lang="en-US" dirty="0"/>
              <a:t> separates and collects stem cells from the blood</a:t>
            </a:r>
            <a:r>
              <a:rPr lang="cs-CZ" dirty="0"/>
              <a:t>.</a:t>
            </a:r>
          </a:p>
          <a:p>
            <a:pPr lvl="1"/>
            <a:r>
              <a:rPr lang="cs-CZ" dirty="0"/>
              <a:t>Stem </a:t>
            </a:r>
            <a:r>
              <a:rPr lang="cs-CZ" dirty="0" err="1"/>
              <a:t>cells</a:t>
            </a:r>
            <a:r>
              <a:rPr lang="cs-CZ" dirty="0"/>
              <a:t> </a:t>
            </a:r>
            <a:r>
              <a:rPr lang="cs-CZ" dirty="0" err="1"/>
              <a:t>from</a:t>
            </a:r>
            <a:r>
              <a:rPr lang="cs-CZ" dirty="0"/>
              <a:t> </a:t>
            </a:r>
            <a:r>
              <a:rPr lang="cs-CZ" dirty="0" err="1"/>
              <a:t>the</a:t>
            </a:r>
            <a:r>
              <a:rPr lang="cs-CZ" dirty="0"/>
              <a:t> </a:t>
            </a:r>
            <a:r>
              <a:rPr lang="cs-CZ" dirty="0" err="1"/>
              <a:t>umbilical</a:t>
            </a:r>
            <a:r>
              <a:rPr lang="cs-CZ" dirty="0"/>
              <a:t> </a:t>
            </a:r>
            <a:r>
              <a:rPr lang="cs-CZ" dirty="0" err="1"/>
              <a:t>cord</a:t>
            </a:r>
            <a:endParaRPr lang="cs-CZ" dirty="0"/>
          </a:p>
          <a:p>
            <a:r>
              <a:rPr lang="cs-CZ" dirty="0"/>
              <a:t>Stem </a:t>
            </a:r>
            <a:r>
              <a:rPr lang="cs-CZ" dirty="0" err="1"/>
              <a:t>cells</a:t>
            </a:r>
            <a:r>
              <a:rPr lang="cs-CZ" dirty="0"/>
              <a:t> are </a:t>
            </a:r>
            <a:r>
              <a:rPr lang="cs-CZ" dirty="0" err="1"/>
              <a:t>given</a:t>
            </a:r>
            <a:r>
              <a:rPr lang="cs-CZ" dirty="0"/>
              <a:t> </a:t>
            </a:r>
            <a:r>
              <a:rPr lang="en-US" dirty="0"/>
              <a:t>through a central venous catheter</a:t>
            </a:r>
            <a:r>
              <a:rPr lang="cs-CZ" dirty="0"/>
              <a:t> and </a:t>
            </a:r>
            <a:r>
              <a:rPr lang="cs-CZ" dirty="0" err="1"/>
              <a:t>they</a:t>
            </a:r>
            <a:r>
              <a:rPr lang="cs-CZ" dirty="0"/>
              <a:t> </a:t>
            </a:r>
            <a:r>
              <a:rPr lang="en-US" dirty="0"/>
              <a:t>settle in the bone marrow and begin to multiply and mature </a:t>
            </a:r>
            <a:endParaRPr lang="cs-CZ" dirty="0"/>
          </a:p>
          <a:p>
            <a:r>
              <a:rPr lang="cs-CZ" dirty="0" err="1"/>
              <a:t>Autologous</a:t>
            </a:r>
            <a:r>
              <a:rPr lang="cs-CZ" dirty="0"/>
              <a:t>, </a:t>
            </a:r>
            <a:r>
              <a:rPr lang="cs-CZ" dirty="0" err="1"/>
              <a:t>Allogeneic</a:t>
            </a:r>
            <a:r>
              <a:rPr lang="cs-CZ" dirty="0"/>
              <a:t>, </a:t>
            </a:r>
            <a:r>
              <a:rPr lang="cs-CZ" dirty="0" err="1"/>
              <a:t>Syngeneic</a:t>
            </a:r>
            <a:endParaRPr lang="cs-CZ" dirty="0"/>
          </a:p>
          <a:p>
            <a:r>
              <a:rPr lang="cs-CZ" dirty="0" err="1"/>
              <a:t>Indications</a:t>
            </a:r>
            <a:r>
              <a:rPr lang="cs-CZ" dirty="0"/>
              <a:t>: </a:t>
            </a:r>
            <a:r>
              <a:rPr lang="cs-CZ" dirty="0" err="1"/>
              <a:t>acute</a:t>
            </a:r>
            <a:r>
              <a:rPr lang="cs-CZ" dirty="0"/>
              <a:t> </a:t>
            </a:r>
            <a:r>
              <a:rPr lang="cs-CZ" dirty="0" err="1"/>
              <a:t>myeloid</a:t>
            </a:r>
            <a:r>
              <a:rPr lang="cs-CZ" dirty="0"/>
              <a:t> </a:t>
            </a:r>
            <a:r>
              <a:rPr lang="cs-CZ" dirty="0" err="1"/>
              <a:t>leukemia</a:t>
            </a:r>
            <a:r>
              <a:rPr lang="cs-CZ" dirty="0"/>
              <a:t>, </a:t>
            </a:r>
            <a:r>
              <a:rPr lang="cs-CZ" dirty="0" err="1"/>
              <a:t>acute</a:t>
            </a:r>
            <a:r>
              <a:rPr lang="cs-CZ" dirty="0"/>
              <a:t> </a:t>
            </a:r>
            <a:r>
              <a:rPr lang="cs-CZ" dirty="0" err="1"/>
              <a:t>lymphocytic</a:t>
            </a:r>
            <a:r>
              <a:rPr lang="cs-CZ" dirty="0"/>
              <a:t> </a:t>
            </a:r>
            <a:r>
              <a:rPr lang="cs-CZ" dirty="0" err="1"/>
              <a:t>leukemia</a:t>
            </a:r>
            <a:r>
              <a:rPr lang="cs-CZ" dirty="0"/>
              <a:t>, non-</a:t>
            </a:r>
            <a:r>
              <a:rPr lang="cs-CZ" dirty="0" err="1"/>
              <a:t>Hodgkin‘s</a:t>
            </a:r>
            <a:r>
              <a:rPr lang="cs-CZ" dirty="0"/>
              <a:t> </a:t>
            </a:r>
            <a:r>
              <a:rPr lang="cs-CZ" dirty="0" err="1"/>
              <a:t>lymphoma</a:t>
            </a:r>
            <a:r>
              <a:rPr lang="cs-CZ" dirty="0"/>
              <a:t>, </a:t>
            </a:r>
            <a:r>
              <a:rPr lang="cs-CZ" dirty="0" err="1"/>
              <a:t>malignant</a:t>
            </a:r>
            <a:r>
              <a:rPr lang="cs-CZ" dirty="0"/>
              <a:t> </a:t>
            </a:r>
            <a:r>
              <a:rPr lang="cs-CZ" dirty="0" err="1"/>
              <a:t>lymphogranuloma</a:t>
            </a:r>
            <a:r>
              <a:rPr lang="cs-CZ" dirty="0"/>
              <a:t>, </a:t>
            </a:r>
            <a:r>
              <a:rPr lang="cs-CZ" dirty="0" err="1"/>
              <a:t>myelodysplastic</a:t>
            </a:r>
            <a:r>
              <a:rPr lang="cs-CZ" dirty="0"/>
              <a:t> syndrome, </a:t>
            </a:r>
            <a:r>
              <a:rPr lang="cs-CZ" dirty="0" err="1"/>
              <a:t>myelofibrosis</a:t>
            </a:r>
            <a:r>
              <a:rPr lang="cs-CZ" dirty="0"/>
              <a:t>, </a:t>
            </a:r>
            <a:r>
              <a:rPr lang="cs-CZ" dirty="0" err="1"/>
              <a:t>chronic</a:t>
            </a:r>
            <a:r>
              <a:rPr lang="cs-CZ" dirty="0"/>
              <a:t> </a:t>
            </a:r>
            <a:r>
              <a:rPr lang="cs-CZ" dirty="0" err="1"/>
              <a:t>lymphocytic</a:t>
            </a:r>
            <a:r>
              <a:rPr lang="cs-CZ" dirty="0"/>
              <a:t> </a:t>
            </a:r>
            <a:r>
              <a:rPr lang="cs-CZ" dirty="0" err="1"/>
              <a:t>leukemia</a:t>
            </a:r>
            <a:r>
              <a:rPr lang="cs-CZ" dirty="0"/>
              <a:t>, </a:t>
            </a:r>
            <a:r>
              <a:rPr lang="cs-CZ" dirty="0" err="1"/>
              <a:t>chronic</a:t>
            </a:r>
            <a:r>
              <a:rPr lang="cs-CZ" dirty="0"/>
              <a:t> </a:t>
            </a:r>
            <a:r>
              <a:rPr lang="cs-CZ" dirty="0" err="1"/>
              <a:t>myeloid</a:t>
            </a:r>
            <a:r>
              <a:rPr lang="cs-CZ" dirty="0"/>
              <a:t> </a:t>
            </a:r>
            <a:r>
              <a:rPr lang="cs-CZ" dirty="0" err="1"/>
              <a:t>leukemia</a:t>
            </a:r>
            <a:r>
              <a:rPr lang="cs-CZ" dirty="0"/>
              <a:t>, severe </a:t>
            </a:r>
            <a:r>
              <a:rPr lang="cs-CZ" dirty="0" err="1"/>
              <a:t>aplastic</a:t>
            </a:r>
            <a:r>
              <a:rPr lang="cs-CZ" dirty="0"/>
              <a:t> </a:t>
            </a:r>
            <a:r>
              <a:rPr lang="cs-CZ" dirty="0" err="1"/>
              <a:t>anemia</a:t>
            </a:r>
            <a:r>
              <a:rPr lang="cs-CZ" dirty="0"/>
              <a:t>, </a:t>
            </a:r>
            <a:r>
              <a:rPr lang="cs-CZ" dirty="0" err="1"/>
              <a:t>myeloma</a:t>
            </a:r>
            <a:r>
              <a:rPr lang="cs-CZ" dirty="0"/>
              <a:t>, </a:t>
            </a:r>
            <a:r>
              <a:rPr lang="cs-CZ" dirty="0" err="1"/>
              <a:t>congenital</a:t>
            </a:r>
            <a:r>
              <a:rPr lang="cs-CZ" dirty="0"/>
              <a:t> </a:t>
            </a:r>
            <a:r>
              <a:rPr lang="cs-CZ" dirty="0" err="1"/>
              <a:t>haematopoietic</a:t>
            </a:r>
            <a:r>
              <a:rPr lang="cs-CZ" dirty="0"/>
              <a:t> </a:t>
            </a:r>
            <a:r>
              <a:rPr lang="cs-CZ" dirty="0" err="1"/>
              <a:t>disorders</a:t>
            </a:r>
            <a:endParaRPr lang="cs-CZ" dirty="0"/>
          </a:p>
          <a:p>
            <a:r>
              <a:rPr lang="cs-CZ" dirty="0" err="1"/>
              <a:t>Graft</a:t>
            </a:r>
            <a:r>
              <a:rPr lang="cs-CZ" dirty="0"/>
              <a:t> vs. host </a:t>
            </a:r>
            <a:r>
              <a:rPr lang="cs-CZ" dirty="0" err="1"/>
              <a:t>disease</a:t>
            </a:r>
            <a:endParaRPr lang="cs-CZ" dirty="0"/>
          </a:p>
          <a:p>
            <a:r>
              <a:rPr lang="cs-CZ" dirty="0"/>
              <a:t>M</a:t>
            </a:r>
            <a:r>
              <a:rPr lang="en-US" dirty="0"/>
              <a:t>ore than 350 centers in Europe are performing over 18,000 transplantations a year</a:t>
            </a:r>
            <a:endParaRPr lang="cs-CZ" dirty="0"/>
          </a:p>
        </p:txBody>
      </p:sp>
    </p:spTree>
    <p:extLst>
      <p:ext uri="{BB962C8B-B14F-4D97-AF65-F5344CB8AC3E}">
        <p14:creationId xmlns:p14="http://schemas.microsoft.com/office/powerpoint/2010/main" xmlns="" val="458311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4B21725-A452-4FB6-8B15-039F66EC4BC2}"/>
              </a:ext>
            </a:extLst>
          </p:cNvPr>
          <p:cNvSpPr>
            <a:spLocks noGrp="1"/>
          </p:cNvSpPr>
          <p:nvPr>
            <p:ph type="title"/>
          </p:nvPr>
        </p:nvSpPr>
        <p:spPr/>
        <p:txBody>
          <a:bodyPr/>
          <a:lstStyle/>
          <a:p>
            <a:r>
              <a:rPr lang="cs-CZ" dirty="0" err="1"/>
              <a:t>Small</a:t>
            </a:r>
            <a:r>
              <a:rPr lang="cs-CZ" dirty="0"/>
              <a:t> </a:t>
            </a:r>
            <a:r>
              <a:rPr lang="cs-CZ" dirty="0" err="1"/>
              <a:t>intestine</a:t>
            </a:r>
            <a:r>
              <a:rPr lang="cs-CZ" dirty="0"/>
              <a:t> </a:t>
            </a:r>
            <a:r>
              <a:rPr lang="cs-CZ" dirty="0" err="1"/>
              <a:t>transplantation</a:t>
            </a:r>
            <a:endParaRPr lang="cs-CZ" dirty="0"/>
          </a:p>
        </p:txBody>
      </p:sp>
      <p:sp>
        <p:nvSpPr>
          <p:cNvPr id="3" name="Zástupný obsah 2">
            <a:extLst>
              <a:ext uri="{FF2B5EF4-FFF2-40B4-BE49-F238E27FC236}">
                <a16:creationId xmlns:a16="http://schemas.microsoft.com/office/drawing/2014/main" xmlns="" id="{FBF5C83C-031E-4C43-94C1-038A7B6D4841}"/>
              </a:ext>
            </a:extLst>
          </p:cNvPr>
          <p:cNvSpPr>
            <a:spLocks noGrp="1"/>
          </p:cNvSpPr>
          <p:nvPr>
            <p:ph idx="1"/>
          </p:nvPr>
        </p:nvSpPr>
        <p:spPr>
          <a:xfrm>
            <a:off x="677333" y="1447060"/>
            <a:ext cx="9247901" cy="5255581"/>
          </a:xfrm>
        </p:spPr>
        <p:txBody>
          <a:bodyPr>
            <a:normAutofit fontScale="92500" lnSpcReduction="20000"/>
          </a:bodyPr>
          <a:lstStyle/>
          <a:p>
            <a:r>
              <a:rPr lang="cs-CZ" dirty="0" err="1"/>
              <a:t>Four</a:t>
            </a:r>
            <a:r>
              <a:rPr lang="cs-CZ" dirty="0"/>
              <a:t> </a:t>
            </a:r>
            <a:r>
              <a:rPr lang="cs-CZ" dirty="0" err="1"/>
              <a:t>indications</a:t>
            </a:r>
            <a:r>
              <a:rPr lang="cs-CZ" dirty="0"/>
              <a:t>:</a:t>
            </a:r>
          </a:p>
          <a:p>
            <a:pPr lvl="1"/>
            <a:r>
              <a:rPr lang="en-US" dirty="0"/>
              <a:t>a loss of two of the six major routes of</a:t>
            </a:r>
            <a:r>
              <a:rPr lang="cs-CZ" dirty="0"/>
              <a:t> </a:t>
            </a:r>
            <a:r>
              <a:rPr lang="cs-CZ" dirty="0" err="1"/>
              <a:t>venous</a:t>
            </a:r>
            <a:r>
              <a:rPr lang="cs-CZ" dirty="0"/>
              <a:t> </a:t>
            </a:r>
            <a:r>
              <a:rPr lang="cs-CZ" dirty="0" err="1"/>
              <a:t>access</a:t>
            </a:r>
            <a:endParaRPr lang="cs-CZ" dirty="0"/>
          </a:p>
          <a:p>
            <a:pPr lvl="1"/>
            <a:r>
              <a:rPr lang="en-US" dirty="0"/>
              <a:t>multiple episodes of</a:t>
            </a:r>
            <a:r>
              <a:rPr lang="cs-CZ" dirty="0"/>
              <a:t> </a:t>
            </a:r>
            <a:r>
              <a:rPr lang="cs-CZ" dirty="0" err="1"/>
              <a:t>catheter</a:t>
            </a:r>
            <a:r>
              <a:rPr lang="en-US" dirty="0"/>
              <a:t>-associated life-threatening sepsis</a:t>
            </a:r>
            <a:endParaRPr lang="cs-CZ" dirty="0"/>
          </a:p>
          <a:p>
            <a:pPr lvl="1"/>
            <a:r>
              <a:rPr lang="en-US" dirty="0"/>
              <a:t>fluid and electrolyte abnormalities in the face of maximal medical therapy</a:t>
            </a:r>
            <a:endParaRPr lang="cs-CZ" dirty="0"/>
          </a:p>
          <a:p>
            <a:pPr lvl="1"/>
            <a:r>
              <a:rPr lang="cs-CZ" dirty="0" err="1"/>
              <a:t>parenteral</a:t>
            </a:r>
            <a:r>
              <a:rPr lang="cs-CZ" dirty="0"/>
              <a:t> </a:t>
            </a:r>
            <a:r>
              <a:rPr lang="cs-CZ" dirty="0" err="1"/>
              <a:t>nutrition</a:t>
            </a:r>
            <a:r>
              <a:rPr lang="cs-CZ" dirty="0"/>
              <a:t> </a:t>
            </a:r>
            <a:r>
              <a:rPr lang="cs-CZ" dirty="0" err="1"/>
              <a:t>associated</a:t>
            </a:r>
            <a:r>
              <a:rPr lang="cs-CZ" dirty="0"/>
              <a:t> liver </a:t>
            </a:r>
            <a:r>
              <a:rPr lang="cs-CZ" dirty="0" err="1"/>
              <a:t>disease</a:t>
            </a:r>
            <a:endParaRPr lang="cs-CZ" dirty="0"/>
          </a:p>
          <a:p>
            <a:r>
              <a:rPr lang="cs-CZ" dirty="0"/>
              <a:t>I</a:t>
            </a:r>
            <a:r>
              <a:rPr lang="en-US" dirty="0" err="1"/>
              <a:t>ntestinal</a:t>
            </a:r>
            <a:r>
              <a:rPr lang="en-US" dirty="0"/>
              <a:t> failure is usually the result of one of the following:</a:t>
            </a:r>
          </a:p>
          <a:p>
            <a:pPr lvl="1"/>
            <a:r>
              <a:rPr lang="cs-CZ" dirty="0" err="1"/>
              <a:t>short</a:t>
            </a:r>
            <a:r>
              <a:rPr lang="cs-CZ" dirty="0"/>
              <a:t> </a:t>
            </a:r>
            <a:r>
              <a:rPr lang="cs-CZ" dirty="0" err="1"/>
              <a:t>bowel</a:t>
            </a:r>
            <a:r>
              <a:rPr lang="cs-CZ" dirty="0"/>
              <a:t> syndrome</a:t>
            </a:r>
          </a:p>
          <a:p>
            <a:pPr lvl="1"/>
            <a:r>
              <a:rPr lang="cs-CZ" dirty="0" err="1"/>
              <a:t>chronic</a:t>
            </a:r>
            <a:r>
              <a:rPr lang="cs-CZ" dirty="0"/>
              <a:t> </a:t>
            </a:r>
            <a:r>
              <a:rPr lang="cs-CZ" dirty="0" err="1"/>
              <a:t>intestinal</a:t>
            </a:r>
            <a:r>
              <a:rPr lang="cs-CZ" dirty="0"/>
              <a:t> </a:t>
            </a:r>
            <a:r>
              <a:rPr lang="cs-CZ" dirty="0" err="1"/>
              <a:t>pseudo-obstruction</a:t>
            </a:r>
            <a:endParaRPr lang="cs-CZ" dirty="0"/>
          </a:p>
          <a:p>
            <a:pPr lvl="1"/>
            <a:r>
              <a:rPr lang="cs-CZ" dirty="0"/>
              <a:t>intra-</a:t>
            </a:r>
            <a:r>
              <a:rPr lang="cs-CZ" dirty="0" err="1"/>
              <a:t>abdominal</a:t>
            </a:r>
            <a:r>
              <a:rPr lang="cs-CZ" dirty="0"/>
              <a:t> non-</a:t>
            </a:r>
            <a:r>
              <a:rPr lang="cs-CZ" dirty="0" err="1"/>
              <a:t>metastasizing</a:t>
            </a:r>
            <a:r>
              <a:rPr lang="cs-CZ" dirty="0"/>
              <a:t> </a:t>
            </a:r>
            <a:r>
              <a:rPr lang="cs-CZ" dirty="0" err="1"/>
              <a:t>tumors</a:t>
            </a:r>
            <a:endParaRPr lang="cs-CZ" dirty="0"/>
          </a:p>
          <a:p>
            <a:r>
              <a:rPr lang="cs-CZ" dirty="0"/>
              <a:t>T</a:t>
            </a:r>
            <a:r>
              <a:rPr lang="en-US" dirty="0"/>
              <a:t>he most common causes for intestinal failure in the adult</a:t>
            </a:r>
            <a:r>
              <a:rPr lang="cs-CZ" dirty="0"/>
              <a:t>: </a:t>
            </a:r>
            <a:r>
              <a:rPr lang="cs-CZ" dirty="0" err="1"/>
              <a:t>ischemia</a:t>
            </a:r>
            <a:r>
              <a:rPr lang="cs-CZ" dirty="0"/>
              <a:t>, </a:t>
            </a:r>
            <a:r>
              <a:rPr lang="cs-CZ" dirty="0" err="1"/>
              <a:t>Crohn‘s</a:t>
            </a:r>
            <a:r>
              <a:rPr lang="cs-CZ" dirty="0"/>
              <a:t> </a:t>
            </a:r>
            <a:r>
              <a:rPr lang="cs-CZ" dirty="0" err="1"/>
              <a:t>disease</a:t>
            </a:r>
            <a:r>
              <a:rPr lang="cs-CZ" dirty="0"/>
              <a:t>, trauma, motility </a:t>
            </a:r>
            <a:r>
              <a:rPr lang="cs-CZ" dirty="0" err="1"/>
              <a:t>disorder</a:t>
            </a:r>
            <a:r>
              <a:rPr lang="cs-CZ" dirty="0"/>
              <a:t>, tumor, </a:t>
            </a:r>
            <a:r>
              <a:rPr lang="cs-CZ" dirty="0" err="1"/>
              <a:t>volvulus</a:t>
            </a:r>
            <a:endParaRPr lang="cs-CZ" dirty="0"/>
          </a:p>
          <a:p>
            <a:r>
              <a:rPr lang="cs-CZ" dirty="0"/>
              <a:t>T</a:t>
            </a:r>
            <a:r>
              <a:rPr lang="en-US" dirty="0"/>
              <a:t>he most common causes for intestinal failure in the pediatric</a:t>
            </a:r>
            <a:r>
              <a:rPr lang="cs-CZ" dirty="0"/>
              <a:t>: </a:t>
            </a:r>
            <a:r>
              <a:rPr lang="cs-CZ" dirty="0" err="1"/>
              <a:t>necrotizing</a:t>
            </a:r>
            <a:r>
              <a:rPr lang="cs-CZ" dirty="0"/>
              <a:t> </a:t>
            </a:r>
            <a:r>
              <a:rPr lang="cs-CZ" dirty="0" err="1"/>
              <a:t>enterocolitis</a:t>
            </a:r>
            <a:r>
              <a:rPr lang="cs-CZ" dirty="0"/>
              <a:t>, </a:t>
            </a:r>
            <a:r>
              <a:rPr lang="cs-CZ" dirty="0" err="1"/>
              <a:t>gastroschisis</a:t>
            </a:r>
            <a:r>
              <a:rPr lang="cs-CZ" dirty="0"/>
              <a:t>, </a:t>
            </a:r>
            <a:r>
              <a:rPr lang="cs-CZ" dirty="0" err="1"/>
              <a:t>omphalocele</a:t>
            </a:r>
            <a:r>
              <a:rPr lang="cs-CZ" dirty="0"/>
              <a:t>, </a:t>
            </a:r>
            <a:r>
              <a:rPr lang="cs-CZ" dirty="0" err="1"/>
              <a:t>intestinal</a:t>
            </a:r>
            <a:r>
              <a:rPr lang="cs-CZ" dirty="0"/>
              <a:t> </a:t>
            </a:r>
            <a:r>
              <a:rPr lang="cs-CZ" dirty="0" err="1"/>
              <a:t>atresia</a:t>
            </a:r>
            <a:r>
              <a:rPr lang="cs-CZ" dirty="0"/>
              <a:t>, </a:t>
            </a:r>
            <a:r>
              <a:rPr lang="cs-CZ" dirty="0" err="1"/>
              <a:t>volvulus</a:t>
            </a:r>
            <a:r>
              <a:rPr lang="cs-CZ" dirty="0"/>
              <a:t>, </a:t>
            </a:r>
            <a:r>
              <a:rPr lang="cs-CZ" dirty="0" err="1"/>
              <a:t>intestinal</a:t>
            </a:r>
            <a:r>
              <a:rPr lang="cs-CZ" dirty="0"/>
              <a:t> </a:t>
            </a:r>
            <a:r>
              <a:rPr lang="cs-CZ" dirty="0" err="1"/>
              <a:t>pseudo-obstruction</a:t>
            </a:r>
            <a:r>
              <a:rPr lang="cs-CZ" dirty="0"/>
              <a:t>, </a:t>
            </a:r>
            <a:r>
              <a:rPr lang="cs-CZ" dirty="0" err="1"/>
              <a:t>microvillus</a:t>
            </a:r>
            <a:r>
              <a:rPr lang="cs-CZ" dirty="0"/>
              <a:t> </a:t>
            </a:r>
            <a:r>
              <a:rPr lang="cs-CZ" dirty="0" err="1"/>
              <a:t>inclusion</a:t>
            </a:r>
            <a:r>
              <a:rPr lang="cs-CZ" dirty="0"/>
              <a:t> </a:t>
            </a:r>
            <a:r>
              <a:rPr lang="cs-CZ" dirty="0" err="1"/>
              <a:t>disease</a:t>
            </a:r>
            <a:r>
              <a:rPr lang="cs-CZ" dirty="0"/>
              <a:t>, </a:t>
            </a:r>
            <a:r>
              <a:rPr lang="cs-CZ" dirty="0" err="1"/>
              <a:t>intractable</a:t>
            </a:r>
            <a:r>
              <a:rPr lang="cs-CZ" dirty="0"/>
              <a:t> </a:t>
            </a:r>
            <a:r>
              <a:rPr lang="cs-CZ" dirty="0" err="1"/>
              <a:t>diarrhea</a:t>
            </a:r>
            <a:r>
              <a:rPr lang="cs-CZ" dirty="0"/>
              <a:t> </a:t>
            </a:r>
            <a:r>
              <a:rPr lang="cs-CZ" dirty="0" err="1"/>
              <a:t>of</a:t>
            </a:r>
            <a:r>
              <a:rPr lang="cs-CZ" dirty="0"/>
              <a:t> </a:t>
            </a:r>
            <a:r>
              <a:rPr lang="cs-CZ" dirty="0" err="1"/>
              <a:t>infancy</a:t>
            </a:r>
            <a:r>
              <a:rPr lang="cs-CZ" dirty="0"/>
              <a:t>, </a:t>
            </a:r>
            <a:r>
              <a:rPr lang="cs-CZ" dirty="0" err="1"/>
              <a:t>autoimmune</a:t>
            </a:r>
            <a:r>
              <a:rPr lang="cs-CZ" dirty="0"/>
              <a:t> enteritis, </a:t>
            </a:r>
            <a:r>
              <a:rPr lang="cs-CZ" dirty="0" err="1"/>
              <a:t>intestinal</a:t>
            </a:r>
            <a:r>
              <a:rPr lang="cs-CZ" dirty="0"/>
              <a:t> </a:t>
            </a:r>
            <a:r>
              <a:rPr lang="cs-CZ" dirty="0" err="1"/>
              <a:t>polyposis</a:t>
            </a:r>
            <a:r>
              <a:rPr lang="cs-CZ" dirty="0"/>
              <a:t>, </a:t>
            </a:r>
            <a:r>
              <a:rPr lang="cs-CZ" dirty="0" err="1"/>
              <a:t>Hirschprung</a:t>
            </a:r>
            <a:r>
              <a:rPr lang="cs-CZ" dirty="0"/>
              <a:t> </a:t>
            </a:r>
            <a:r>
              <a:rPr lang="cs-CZ" dirty="0" err="1"/>
              <a:t>disease</a:t>
            </a:r>
            <a:endParaRPr lang="cs-CZ" dirty="0"/>
          </a:p>
          <a:p>
            <a:r>
              <a:rPr lang="cs-CZ" dirty="0" err="1"/>
              <a:t>Complete</a:t>
            </a:r>
            <a:r>
              <a:rPr lang="cs-CZ" dirty="0"/>
              <a:t> </a:t>
            </a:r>
            <a:r>
              <a:rPr lang="cs-CZ" dirty="0" err="1"/>
              <a:t>parenteral</a:t>
            </a:r>
            <a:r>
              <a:rPr lang="cs-CZ" dirty="0"/>
              <a:t> </a:t>
            </a:r>
            <a:r>
              <a:rPr lang="cs-CZ" dirty="0" err="1"/>
              <a:t>nutrition</a:t>
            </a:r>
            <a:r>
              <a:rPr lang="cs-CZ" dirty="0"/>
              <a:t> – </a:t>
            </a:r>
            <a:r>
              <a:rPr lang="cs-CZ" dirty="0" err="1"/>
              <a:t>complications</a:t>
            </a:r>
            <a:r>
              <a:rPr lang="cs-CZ" dirty="0"/>
              <a:t> limit permanent use – </a:t>
            </a:r>
            <a:r>
              <a:rPr lang="cs-CZ" dirty="0" err="1"/>
              <a:t>hepatic</a:t>
            </a:r>
            <a:r>
              <a:rPr lang="cs-CZ" dirty="0"/>
              <a:t> </a:t>
            </a:r>
            <a:r>
              <a:rPr lang="cs-CZ" dirty="0" err="1"/>
              <a:t>impairment</a:t>
            </a:r>
            <a:r>
              <a:rPr lang="cs-CZ" dirty="0"/>
              <a:t>, </a:t>
            </a:r>
            <a:r>
              <a:rPr lang="cs-CZ" dirty="0" err="1"/>
              <a:t>steatosis</a:t>
            </a:r>
            <a:r>
              <a:rPr lang="cs-CZ" dirty="0"/>
              <a:t>, </a:t>
            </a:r>
            <a:r>
              <a:rPr lang="cs-CZ" dirty="0" err="1"/>
              <a:t>fibrosis</a:t>
            </a:r>
            <a:r>
              <a:rPr lang="cs-CZ" dirty="0"/>
              <a:t>, </a:t>
            </a:r>
            <a:r>
              <a:rPr lang="cs-CZ" dirty="0" err="1"/>
              <a:t>cirrhosis</a:t>
            </a:r>
            <a:r>
              <a:rPr lang="cs-CZ" dirty="0"/>
              <a:t>, liver </a:t>
            </a:r>
            <a:r>
              <a:rPr lang="cs-CZ" dirty="0" err="1"/>
              <a:t>failure</a:t>
            </a:r>
            <a:r>
              <a:rPr lang="cs-CZ" dirty="0"/>
              <a:t>, </a:t>
            </a:r>
            <a:r>
              <a:rPr lang="cs-CZ" dirty="0" err="1"/>
              <a:t>catheter</a:t>
            </a:r>
            <a:r>
              <a:rPr lang="cs-CZ" dirty="0"/>
              <a:t> </a:t>
            </a:r>
            <a:r>
              <a:rPr lang="cs-CZ" dirty="0" err="1"/>
              <a:t>sepsis</a:t>
            </a:r>
            <a:endParaRPr lang="cs-CZ" dirty="0"/>
          </a:p>
          <a:p>
            <a:r>
              <a:rPr lang="cs-CZ" dirty="0" err="1"/>
              <a:t>Multivisceral</a:t>
            </a:r>
            <a:r>
              <a:rPr lang="cs-CZ" dirty="0"/>
              <a:t> </a:t>
            </a:r>
            <a:r>
              <a:rPr lang="cs-CZ" dirty="0" err="1"/>
              <a:t>transplantation</a:t>
            </a:r>
            <a:r>
              <a:rPr lang="cs-CZ" dirty="0"/>
              <a:t>: </a:t>
            </a:r>
            <a:r>
              <a:rPr lang="cs-CZ" dirty="0" err="1"/>
              <a:t>intestine</a:t>
            </a:r>
            <a:r>
              <a:rPr lang="cs-CZ" dirty="0"/>
              <a:t>, liver, </a:t>
            </a:r>
            <a:r>
              <a:rPr lang="cs-CZ" dirty="0" err="1"/>
              <a:t>stomach</a:t>
            </a:r>
            <a:r>
              <a:rPr lang="cs-CZ" dirty="0"/>
              <a:t>, duodenum, </a:t>
            </a:r>
            <a:r>
              <a:rPr lang="cs-CZ" dirty="0" err="1"/>
              <a:t>pancreas</a:t>
            </a:r>
            <a:endParaRPr lang="cs-CZ" dirty="0"/>
          </a:p>
        </p:txBody>
      </p:sp>
    </p:spTree>
    <p:extLst>
      <p:ext uri="{BB962C8B-B14F-4D97-AF65-F5344CB8AC3E}">
        <p14:creationId xmlns:p14="http://schemas.microsoft.com/office/powerpoint/2010/main" xmlns="" val="34329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369904"/>
            <a:ext cx="8596668" cy="846338"/>
          </a:xfrm>
        </p:spPr>
        <p:txBody>
          <a:bodyPr>
            <a:normAutofit/>
          </a:bodyPr>
          <a:lstStyle/>
          <a:p>
            <a:r>
              <a:rPr lang="cs-CZ" dirty="0" err="1"/>
              <a:t>Types</a:t>
            </a:r>
            <a:r>
              <a:rPr lang="cs-CZ" dirty="0"/>
              <a:t> </a:t>
            </a:r>
            <a:r>
              <a:rPr lang="cs-CZ" dirty="0" err="1"/>
              <a:t>of</a:t>
            </a:r>
            <a:r>
              <a:rPr lang="cs-CZ" dirty="0"/>
              <a:t> </a:t>
            </a:r>
            <a:r>
              <a:rPr lang="cs-CZ" dirty="0" err="1"/>
              <a:t>transplantation</a:t>
            </a:r>
            <a:r>
              <a:rPr lang="cs-CZ" dirty="0"/>
              <a:t> by </a:t>
            </a:r>
            <a:r>
              <a:rPr lang="cs-CZ" dirty="0" err="1"/>
              <a:t>tissue</a:t>
            </a:r>
            <a:r>
              <a:rPr lang="cs-CZ" dirty="0"/>
              <a:t> </a:t>
            </a:r>
            <a:r>
              <a:rPr lang="cs-CZ" dirty="0" err="1"/>
              <a:t>origin</a:t>
            </a:r>
            <a:endParaRPr lang="cs-CZ" dirty="0"/>
          </a:p>
        </p:txBody>
      </p:sp>
      <p:sp>
        <p:nvSpPr>
          <p:cNvPr id="3" name="Zástupný symbol pro obsah 2"/>
          <p:cNvSpPr>
            <a:spLocks noGrp="1"/>
          </p:cNvSpPr>
          <p:nvPr>
            <p:ph idx="1"/>
          </p:nvPr>
        </p:nvSpPr>
        <p:spPr>
          <a:xfrm>
            <a:off x="677334" y="1216242"/>
            <a:ext cx="8596668" cy="5530787"/>
          </a:xfrm>
        </p:spPr>
        <p:txBody>
          <a:bodyPr>
            <a:normAutofit fontScale="92500" lnSpcReduction="10000"/>
          </a:bodyPr>
          <a:lstStyle/>
          <a:p>
            <a:r>
              <a:rPr lang="cs-CZ" dirty="0" err="1"/>
              <a:t>Autograft</a:t>
            </a:r>
            <a:r>
              <a:rPr lang="cs-CZ" dirty="0"/>
              <a:t> (</a:t>
            </a:r>
            <a:r>
              <a:rPr lang="cs-CZ" dirty="0" err="1"/>
              <a:t>autotransplantation</a:t>
            </a:r>
            <a:r>
              <a:rPr lang="cs-CZ" dirty="0"/>
              <a:t>)</a:t>
            </a:r>
          </a:p>
          <a:p>
            <a:pPr lvl="1"/>
            <a:r>
              <a:rPr lang="cs-CZ" dirty="0"/>
              <a:t>T</a:t>
            </a:r>
            <a:r>
              <a:rPr lang="en-US" dirty="0" err="1"/>
              <a:t>ransplant</a:t>
            </a:r>
            <a:r>
              <a:rPr lang="en-US" dirty="0"/>
              <a:t> of tissue to the same person</a:t>
            </a:r>
            <a:endParaRPr lang="cs-CZ" dirty="0"/>
          </a:p>
          <a:p>
            <a:pPr lvl="1"/>
            <a:r>
              <a:rPr lang="cs-CZ" dirty="0" err="1"/>
              <a:t>There</a:t>
            </a:r>
            <a:r>
              <a:rPr lang="cs-CZ" dirty="0"/>
              <a:t> </a:t>
            </a:r>
            <a:r>
              <a:rPr lang="cs-CZ" dirty="0" err="1"/>
              <a:t>is</a:t>
            </a:r>
            <a:r>
              <a:rPr lang="cs-CZ" dirty="0"/>
              <a:t> no risk </a:t>
            </a:r>
            <a:r>
              <a:rPr lang="cs-CZ" dirty="0" err="1"/>
              <a:t>of</a:t>
            </a:r>
            <a:r>
              <a:rPr lang="cs-CZ" dirty="0"/>
              <a:t> </a:t>
            </a:r>
            <a:r>
              <a:rPr lang="cs-CZ" dirty="0" err="1"/>
              <a:t>graft</a:t>
            </a:r>
            <a:r>
              <a:rPr lang="cs-CZ" dirty="0"/>
              <a:t> </a:t>
            </a:r>
            <a:r>
              <a:rPr lang="cs-CZ" dirty="0" err="1"/>
              <a:t>rejection</a:t>
            </a:r>
            <a:endParaRPr lang="cs-CZ" dirty="0"/>
          </a:p>
          <a:p>
            <a:pPr lvl="2"/>
            <a:r>
              <a:rPr lang="cs-CZ" dirty="0"/>
              <a:t>Skin, </a:t>
            </a:r>
            <a:r>
              <a:rPr lang="cs-CZ" dirty="0" err="1"/>
              <a:t>blood</a:t>
            </a:r>
            <a:r>
              <a:rPr lang="cs-CZ" dirty="0"/>
              <a:t> </a:t>
            </a:r>
            <a:r>
              <a:rPr lang="cs-CZ" dirty="0" err="1"/>
              <a:t>vessels</a:t>
            </a:r>
            <a:endParaRPr lang="cs-CZ" dirty="0"/>
          </a:p>
          <a:p>
            <a:r>
              <a:rPr lang="cs-CZ" dirty="0" err="1"/>
              <a:t>Allograft</a:t>
            </a:r>
            <a:r>
              <a:rPr lang="cs-CZ" dirty="0"/>
              <a:t> (</a:t>
            </a:r>
            <a:r>
              <a:rPr lang="cs-CZ" dirty="0" err="1"/>
              <a:t>allotransplantation</a:t>
            </a:r>
            <a:r>
              <a:rPr lang="cs-CZ" dirty="0"/>
              <a:t>)</a:t>
            </a:r>
          </a:p>
          <a:p>
            <a:pPr lvl="1"/>
            <a:r>
              <a:rPr lang="cs-CZ" dirty="0"/>
              <a:t>B</a:t>
            </a:r>
            <a:r>
              <a:rPr lang="en-US" dirty="0" err="1"/>
              <a:t>etween</a:t>
            </a:r>
            <a:r>
              <a:rPr lang="en-US" dirty="0"/>
              <a:t> two genetically non-identical members of the </a:t>
            </a:r>
            <a:r>
              <a:rPr lang="cs-CZ" dirty="0" err="1"/>
              <a:t>same</a:t>
            </a:r>
            <a:r>
              <a:rPr lang="cs-CZ" dirty="0"/>
              <a:t> species</a:t>
            </a:r>
          </a:p>
          <a:p>
            <a:pPr lvl="1"/>
            <a:r>
              <a:rPr lang="cs-CZ" dirty="0" err="1"/>
              <a:t>There</a:t>
            </a:r>
            <a:r>
              <a:rPr lang="cs-CZ" dirty="0"/>
              <a:t> </a:t>
            </a:r>
            <a:r>
              <a:rPr lang="cs-CZ" dirty="0" err="1"/>
              <a:t>is</a:t>
            </a:r>
            <a:r>
              <a:rPr lang="cs-CZ" dirty="0"/>
              <a:t> a risk </a:t>
            </a:r>
            <a:r>
              <a:rPr lang="cs-CZ" dirty="0" err="1"/>
              <a:t>of</a:t>
            </a:r>
            <a:r>
              <a:rPr lang="cs-CZ" dirty="0"/>
              <a:t> </a:t>
            </a:r>
            <a:r>
              <a:rPr lang="cs-CZ" dirty="0" err="1"/>
              <a:t>graft</a:t>
            </a:r>
            <a:r>
              <a:rPr lang="cs-CZ" dirty="0"/>
              <a:t> </a:t>
            </a:r>
            <a:r>
              <a:rPr lang="cs-CZ" dirty="0" err="1"/>
              <a:t>rejection</a:t>
            </a:r>
            <a:r>
              <a:rPr lang="cs-CZ" dirty="0"/>
              <a:t>, </a:t>
            </a:r>
            <a:r>
              <a:rPr lang="cs-CZ" dirty="0" err="1"/>
              <a:t>immunosuppressants</a:t>
            </a:r>
            <a:r>
              <a:rPr lang="cs-CZ" dirty="0"/>
              <a:t> are </a:t>
            </a:r>
            <a:r>
              <a:rPr lang="cs-CZ" dirty="0" err="1"/>
              <a:t>needed</a:t>
            </a:r>
            <a:endParaRPr lang="cs-CZ" dirty="0"/>
          </a:p>
          <a:p>
            <a:pPr lvl="2"/>
            <a:r>
              <a:rPr lang="cs-CZ" dirty="0"/>
              <a:t>Donor</a:t>
            </a:r>
          </a:p>
          <a:p>
            <a:pPr lvl="2"/>
            <a:r>
              <a:rPr lang="cs-CZ" dirty="0"/>
              <a:t>Recipient</a:t>
            </a:r>
          </a:p>
          <a:p>
            <a:r>
              <a:rPr lang="cs-CZ" dirty="0" err="1"/>
              <a:t>Xenograft</a:t>
            </a:r>
            <a:r>
              <a:rPr lang="cs-CZ" dirty="0"/>
              <a:t> (</a:t>
            </a:r>
            <a:r>
              <a:rPr lang="cs-CZ" dirty="0" err="1"/>
              <a:t>xenotransplantation</a:t>
            </a:r>
            <a:r>
              <a:rPr lang="cs-CZ" dirty="0"/>
              <a:t>)</a:t>
            </a:r>
          </a:p>
          <a:p>
            <a:pPr lvl="1"/>
            <a:r>
              <a:rPr lang="cs-CZ" dirty="0"/>
              <a:t>F</a:t>
            </a:r>
            <a:r>
              <a:rPr lang="en-US" dirty="0"/>
              <a:t>rom one species to another</a:t>
            </a:r>
            <a:r>
              <a:rPr lang="cs-CZ" dirty="0"/>
              <a:t> (</a:t>
            </a:r>
            <a:r>
              <a:rPr lang="cs-CZ" dirty="0" err="1"/>
              <a:t>e.g</a:t>
            </a:r>
            <a:r>
              <a:rPr lang="cs-CZ" dirty="0"/>
              <a:t>. </a:t>
            </a:r>
            <a:r>
              <a:rPr lang="cs-CZ" dirty="0" err="1"/>
              <a:t>porcine</a:t>
            </a:r>
            <a:r>
              <a:rPr lang="cs-CZ" dirty="0"/>
              <a:t> </a:t>
            </a:r>
            <a:r>
              <a:rPr lang="cs-CZ" dirty="0" err="1"/>
              <a:t>heart</a:t>
            </a:r>
            <a:r>
              <a:rPr lang="cs-CZ" dirty="0"/>
              <a:t> </a:t>
            </a:r>
            <a:r>
              <a:rPr lang="cs-CZ" dirty="0" err="1"/>
              <a:t>valve</a:t>
            </a:r>
            <a:r>
              <a:rPr lang="cs-CZ" dirty="0"/>
              <a:t> </a:t>
            </a:r>
            <a:r>
              <a:rPr lang="cs-CZ" dirty="0" err="1"/>
              <a:t>transplant</a:t>
            </a:r>
            <a:r>
              <a:rPr lang="cs-CZ" dirty="0"/>
              <a:t>)</a:t>
            </a:r>
          </a:p>
          <a:p>
            <a:r>
              <a:rPr lang="cs-CZ" dirty="0" err="1"/>
              <a:t>Isograft</a:t>
            </a:r>
            <a:r>
              <a:rPr lang="cs-CZ" dirty="0"/>
              <a:t> (</a:t>
            </a:r>
            <a:r>
              <a:rPr lang="cs-CZ" dirty="0" err="1"/>
              <a:t>syngeneic</a:t>
            </a:r>
            <a:r>
              <a:rPr lang="cs-CZ" dirty="0"/>
              <a:t>)</a:t>
            </a:r>
          </a:p>
          <a:p>
            <a:pPr lvl="1"/>
            <a:r>
              <a:rPr lang="cs-CZ" dirty="0"/>
              <a:t>F</a:t>
            </a:r>
            <a:r>
              <a:rPr lang="en-US" dirty="0"/>
              <a:t>rom a donor to a genetically identical recipient (such as an identical twin)</a:t>
            </a:r>
            <a:endParaRPr lang="cs-CZ" dirty="0"/>
          </a:p>
          <a:p>
            <a:pPr lvl="1"/>
            <a:r>
              <a:rPr lang="cs-CZ" dirty="0"/>
              <a:t>Do not </a:t>
            </a:r>
            <a:r>
              <a:rPr lang="cs-CZ" dirty="0" err="1"/>
              <a:t>trigger</a:t>
            </a:r>
            <a:r>
              <a:rPr lang="cs-CZ" dirty="0"/>
              <a:t> </a:t>
            </a:r>
            <a:r>
              <a:rPr lang="cs-CZ" dirty="0" err="1"/>
              <a:t>an</a:t>
            </a:r>
            <a:r>
              <a:rPr lang="cs-CZ" dirty="0"/>
              <a:t> </a:t>
            </a:r>
            <a:r>
              <a:rPr lang="cs-CZ" dirty="0" err="1"/>
              <a:t>immune</a:t>
            </a:r>
            <a:r>
              <a:rPr lang="cs-CZ" dirty="0"/>
              <a:t> response</a:t>
            </a:r>
          </a:p>
          <a:p>
            <a:r>
              <a:rPr lang="cs-CZ" dirty="0" err="1"/>
              <a:t>Implantation</a:t>
            </a:r>
            <a:endParaRPr lang="cs-CZ" dirty="0"/>
          </a:p>
          <a:p>
            <a:pPr lvl="1"/>
            <a:r>
              <a:rPr lang="cs-CZ" dirty="0" err="1"/>
              <a:t>Transplantation</a:t>
            </a:r>
            <a:r>
              <a:rPr lang="cs-CZ" dirty="0"/>
              <a:t> </a:t>
            </a:r>
            <a:r>
              <a:rPr lang="cs-CZ" dirty="0" err="1"/>
              <a:t>of</a:t>
            </a:r>
            <a:r>
              <a:rPr lang="cs-CZ" dirty="0"/>
              <a:t> </a:t>
            </a:r>
            <a:r>
              <a:rPr lang="cs-CZ" dirty="0" err="1"/>
              <a:t>artificial</a:t>
            </a:r>
            <a:r>
              <a:rPr lang="cs-CZ" dirty="0"/>
              <a:t>, </a:t>
            </a:r>
            <a:r>
              <a:rPr lang="cs-CZ" dirty="0" err="1"/>
              <a:t>synthetic</a:t>
            </a:r>
            <a:r>
              <a:rPr lang="cs-CZ" dirty="0"/>
              <a:t> </a:t>
            </a:r>
            <a:r>
              <a:rPr lang="cs-CZ" dirty="0" err="1"/>
              <a:t>tissue</a:t>
            </a:r>
            <a:endParaRPr lang="cs-CZ" dirty="0"/>
          </a:p>
        </p:txBody>
      </p:sp>
    </p:spTree>
    <p:extLst>
      <p:ext uri="{BB962C8B-B14F-4D97-AF65-F5344CB8AC3E}">
        <p14:creationId xmlns:p14="http://schemas.microsoft.com/office/powerpoint/2010/main" xmlns="" val="713471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4B21725-A452-4FB6-8B15-039F66EC4BC2}"/>
              </a:ext>
            </a:extLst>
          </p:cNvPr>
          <p:cNvSpPr>
            <a:spLocks noGrp="1"/>
          </p:cNvSpPr>
          <p:nvPr>
            <p:ph type="title"/>
          </p:nvPr>
        </p:nvSpPr>
        <p:spPr/>
        <p:txBody>
          <a:bodyPr/>
          <a:lstStyle/>
          <a:p>
            <a:r>
              <a:rPr lang="cs-CZ" dirty="0" err="1"/>
              <a:t>Small</a:t>
            </a:r>
            <a:r>
              <a:rPr lang="cs-CZ" dirty="0"/>
              <a:t> </a:t>
            </a:r>
            <a:r>
              <a:rPr lang="cs-CZ" dirty="0" err="1"/>
              <a:t>intestine</a:t>
            </a:r>
            <a:r>
              <a:rPr lang="cs-CZ" dirty="0"/>
              <a:t> </a:t>
            </a:r>
            <a:r>
              <a:rPr lang="cs-CZ" dirty="0" err="1"/>
              <a:t>transplantation</a:t>
            </a:r>
            <a:endParaRPr lang="cs-CZ" dirty="0"/>
          </a:p>
        </p:txBody>
      </p:sp>
      <p:pic>
        <p:nvPicPr>
          <p:cNvPr id="5" name="Zástupný obsah 4">
            <a:extLst>
              <a:ext uri="{FF2B5EF4-FFF2-40B4-BE49-F238E27FC236}">
                <a16:creationId xmlns:a16="http://schemas.microsoft.com/office/drawing/2014/main" xmlns="" id="{CF341AA3-1B36-403F-B619-4F2921E87E93}"/>
              </a:ext>
            </a:extLst>
          </p:cNvPr>
          <p:cNvPicPr>
            <a:picLocks noGrp="1" noChangeAspect="1"/>
          </p:cNvPicPr>
          <p:nvPr>
            <p:ph idx="1"/>
          </p:nvPr>
        </p:nvPicPr>
        <p:blipFill>
          <a:blip r:embed="rId2"/>
          <a:stretch>
            <a:fillRect/>
          </a:stretch>
        </p:blipFill>
        <p:spPr>
          <a:xfrm>
            <a:off x="1012225" y="1553592"/>
            <a:ext cx="7787493" cy="4527612"/>
          </a:xfrm>
        </p:spPr>
      </p:pic>
    </p:spTree>
    <p:extLst>
      <p:ext uri="{BB962C8B-B14F-4D97-AF65-F5344CB8AC3E}">
        <p14:creationId xmlns:p14="http://schemas.microsoft.com/office/powerpoint/2010/main" xmlns="" val="2084360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53808DC-2268-4CE4-9931-5AA1BF510FAD}"/>
              </a:ext>
            </a:extLst>
          </p:cNvPr>
          <p:cNvSpPr>
            <a:spLocks noGrp="1"/>
          </p:cNvSpPr>
          <p:nvPr>
            <p:ph type="title"/>
          </p:nvPr>
        </p:nvSpPr>
        <p:spPr/>
        <p:txBody>
          <a:bodyPr/>
          <a:lstStyle/>
          <a:p>
            <a:r>
              <a:rPr lang="cs-CZ" dirty="0" err="1"/>
              <a:t>Others</a:t>
            </a:r>
            <a:endParaRPr lang="cs-CZ" dirty="0"/>
          </a:p>
        </p:txBody>
      </p:sp>
      <p:sp>
        <p:nvSpPr>
          <p:cNvPr id="3" name="Zástupný obsah 2">
            <a:extLst>
              <a:ext uri="{FF2B5EF4-FFF2-40B4-BE49-F238E27FC236}">
                <a16:creationId xmlns:a16="http://schemas.microsoft.com/office/drawing/2014/main" xmlns="" id="{CB1655BA-4AEE-45E9-976C-31A60EF7C685}"/>
              </a:ext>
            </a:extLst>
          </p:cNvPr>
          <p:cNvSpPr>
            <a:spLocks noGrp="1"/>
          </p:cNvSpPr>
          <p:nvPr>
            <p:ph idx="1"/>
          </p:nvPr>
        </p:nvSpPr>
        <p:spPr>
          <a:xfrm>
            <a:off x="677334" y="1488613"/>
            <a:ext cx="8596668" cy="3880773"/>
          </a:xfrm>
        </p:spPr>
        <p:txBody>
          <a:bodyPr/>
          <a:lstStyle/>
          <a:p>
            <a:r>
              <a:rPr lang="cs-CZ" dirty="0"/>
              <a:t>Uterus</a:t>
            </a:r>
          </a:p>
          <a:p>
            <a:r>
              <a:rPr lang="cs-CZ" dirty="0"/>
              <a:t>Face</a:t>
            </a:r>
          </a:p>
          <a:p>
            <a:r>
              <a:rPr lang="cs-CZ" dirty="0" err="1"/>
              <a:t>Bones</a:t>
            </a:r>
            <a:r>
              <a:rPr lang="cs-CZ" dirty="0"/>
              <a:t> and </a:t>
            </a:r>
            <a:r>
              <a:rPr lang="cs-CZ" dirty="0" err="1"/>
              <a:t>tendons</a:t>
            </a:r>
            <a:endParaRPr lang="cs-CZ" dirty="0"/>
          </a:p>
          <a:p>
            <a:r>
              <a:rPr lang="cs-CZ" dirty="0" err="1"/>
              <a:t>Heart</a:t>
            </a:r>
            <a:r>
              <a:rPr lang="cs-CZ" dirty="0"/>
              <a:t> </a:t>
            </a:r>
            <a:r>
              <a:rPr lang="cs-CZ" dirty="0" err="1"/>
              <a:t>valves</a:t>
            </a:r>
            <a:endParaRPr lang="cs-CZ" dirty="0"/>
          </a:p>
          <a:p>
            <a:r>
              <a:rPr lang="cs-CZ" dirty="0" err="1"/>
              <a:t>Blood</a:t>
            </a:r>
            <a:r>
              <a:rPr lang="cs-CZ" dirty="0"/>
              <a:t> </a:t>
            </a:r>
            <a:r>
              <a:rPr lang="cs-CZ" dirty="0" err="1"/>
              <a:t>vessels</a:t>
            </a:r>
            <a:endParaRPr lang="cs-CZ" dirty="0"/>
          </a:p>
          <a:p>
            <a:r>
              <a:rPr lang="cs-CZ" dirty="0"/>
              <a:t>Penis</a:t>
            </a:r>
          </a:p>
          <a:p>
            <a:r>
              <a:rPr lang="cs-CZ" dirty="0"/>
              <a:t>Hand</a:t>
            </a:r>
          </a:p>
        </p:txBody>
      </p:sp>
    </p:spTree>
    <p:extLst>
      <p:ext uri="{BB962C8B-B14F-4D97-AF65-F5344CB8AC3E}">
        <p14:creationId xmlns:p14="http://schemas.microsoft.com/office/powerpoint/2010/main" xmlns="" val="168123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Types of transplants by location</a:t>
            </a:r>
            <a:endParaRPr lang="cs-CZ" dirty="0"/>
          </a:p>
        </p:txBody>
      </p:sp>
      <p:sp>
        <p:nvSpPr>
          <p:cNvPr id="3" name="Zástupný symbol pro obsah 2"/>
          <p:cNvSpPr>
            <a:spLocks noGrp="1"/>
          </p:cNvSpPr>
          <p:nvPr>
            <p:ph idx="1"/>
          </p:nvPr>
        </p:nvSpPr>
        <p:spPr>
          <a:xfrm>
            <a:off x="677334" y="1488613"/>
            <a:ext cx="8596668" cy="3880773"/>
          </a:xfrm>
        </p:spPr>
        <p:txBody>
          <a:bodyPr/>
          <a:lstStyle/>
          <a:p>
            <a:r>
              <a:rPr lang="cs-CZ" dirty="0" err="1"/>
              <a:t>Orthotopic</a:t>
            </a:r>
            <a:r>
              <a:rPr lang="cs-CZ" dirty="0"/>
              <a:t> </a:t>
            </a:r>
            <a:r>
              <a:rPr lang="cs-CZ" dirty="0" err="1"/>
              <a:t>transplantation</a:t>
            </a:r>
            <a:endParaRPr lang="cs-CZ" dirty="0"/>
          </a:p>
          <a:p>
            <a:pPr lvl="1"/>
            <a:r>
              <a:rPr lang="cs-CZ" dirty="0"/>
              <a:t>T</a:t>
            </a:r>
            <a:r>
              <a:rPr lang="en-US" dirty="0"/>
              <a:t>he previous </a:t>
            </a:r>
            <a:r>
              <a:rPr lang="cs-CZ" dirty="0"/>
              <a:t>organ</a:t>
            </a:r>
            <a:r>
              <a:rPr lang="en-US" dirty="0"/>
              <a:t> is removed and the transplant is placed at that location in the body</a:t>
            </a:r>
            <a:r>
              <a:rPr lang="cs-CZ" dirty="0"/>
              <a:t> (</a:t>
            </a:r>
            <a:r>
              <a:rPr lang="cs-CZ" dirty="0" err="1"/>
              <a:t>e.g</a:t>
            </a:r>
            <a:r>
              <a:rPr lang="cs-CZ" dirty="0"/>
              <a:t>. </a:t>
            </a:r>
            <a:r>
              <a:rPr lang="cs-CZ" dirty="0" err="1"/>
              <a:t>heart</a:t>
            </a:r>
            <a:r>
              <a:rPr lang="cs-CZ" dirty="0"/>
              <a:t> </a:t>
            </a:r>
            <a:r>
              <a:rPr lang="cs-CZ" dirty="0" err="1"/>
              <a:t>into</a:t>
            </a:r>
            <a:r>
              <a:rPr lang="cs-CZ" dirty="0"/>
              <a:t> </a:t>
            </a:r>
            <a:r>
              <a:rPr lang="cs-CZ" dirty="0" err="1"/>
              <a:t>the</a:t>
            </a:r>
            <a:r>
              <a:rPr lang="cs-CZ" dirty="0"/>
              <a:t> mediastinum)</a:t>
            </a:r>
          </a:p>
          <a:p>
            <a:r>
              <a:rPr lang="cs-CZ" dirty="0" err="1"/>
              <a:t>Heterotopic</a:t>
            </a:r>
            <a:r>
              <a:rPr lang="cs-CZ" dirty="0"/>
              <a:t> </a:t>
            </a:r>
            <a:r>
              <a:rPr lang="cs-CZ" dirty="0" err="1"/>
              <a:t>transplantation</a:t>
            </a:r>
            <a:endParaRPr lang="cs-CZ" dirty="0"/>
          </a:p>
          <a:p>
            <a:pPr lvl="1"/>
            <a:r>
              <a:rPr lang="cs-CZ" dirty="0" err="1"/>
              <a:t>The</a:t>
            </a:r>
            <a:r>
              <a:rPr lang="cs-CZ" dirty="0"/>
              <a:t> </a:t>
            </a:r>
            <a:r>
              <a:rPr lang="en-US" dirty="0"/>
              <a:t>transplant is placed in a different location in the host than it had been in the donor</a:t>
            </a:r>
            <a:r>
              <a:rPr lang="cs-CZ" dirty="0"/>
              <a:t> – </a:t>
            </a:r>
            <a:r>
              <a:rPr lang="cs-CZ" dirty="0" err="1"/>
              <a:t>e.g</a:t>
            </a:r>
            <a:r>
              <a:rPr lang="cs-CZ" dirty="0"/>
              <a:t>. </a:t>
            </a:r>
            <a:r>
              <a:rPr lang="en-US" dirty="0"/>
              <a:t>kidney transplant is placed in the anterior part of the lower abdomen</a:t>
            </a:r>
            <a:r>
              <a:rPr lang="cs-CZ" dirty="0"/>
              <a:t>,</a:t>
            </a:r>
            <a:r>
              <a:rPr lang="en-US" dirty="0"/>
              <a:t> in the pelvis</a:t>
            </a:r>
            <a:endParaRPr lang="cs-CZ" dirty="0"/>
          </a:p>
        </p:txBody>
      </p:sp>
    </p:spTree>
    <p:extLst>
      <p:ext uri="{BB962C8B-B14F-4D97-AF65-F5344CB8AC3E}">
        <p14:creationId xmlns:p14="http://schemas.microsoft.com/office/powerpoint/2010/main" xmlns="" val="414070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0C25128-EAAB-45E7-BF60-E10C386A9736}"/>
              </a:ext>
            </a:extLst>
          </p:cNvPr>
          <p:cNvSpPr>
            <a:spLocks noGrp="1"/>
          </p:cNvSpPr>
          <p:nvPr>
            <p:ph type="title"/>
          </p:nvPr>
        </p:nvSpPr>
        <p:spPr/>
        <p:txBody>
          <a:bodyPr/>
          <a:lstStyle/>
          <a:p>
            <a:r>
              <a:rPr lang="cs-CZ" dirty="0" err="1"/>
              <a:t>Immunological</a:t>
            </a:r>
            <a:r>
              <a:rPr lang="cs-CZ" dirty="0"/>
              <a:t> </a:t>
            </a:r>
            <a:r>
              <a:rPr lang="cs-CZ" dirty="0" err="1"/>
              <a:t>aspects</a:t>
            </a:r>
            <a:endParaRPr lang="cs-CZ" dirty="0"/>
          </a:p>
        </p:txBody>
      </p:sp>
      <p:sp>
        <p:nvSpPr>
          <p:cNvPr id="3" name="Zástupný obsah 2">
            <a:extLst>
              <a:ext uri="{FF2B5EF4-FFF2-40B4-BE49-F238E27FC236}">
                <a16:creationId xmlns:a16="http://schemas.microsoft.com/office/drawing/2014/main" xmlns="" id="{A6D4D145-8633-4D9E-835D-954D269A04D7}"/>
              </a:ext>
            </a:extLst>
          </p:cNvPr>
          <p:cNvSpPr>
            <a:spLocks noGrp="1"/>
          </p:cNvSpPr>
          <p:nvPr>
            <p:ph idx="1"/>
          </p:nvPr>
        </p:nvSpPr>
        <p:spPr>
          <a:xfrm>
            <a:off x="677334" y="1441497"/>
            <a:ext cx="9230146" cy="5332165"/>
          </a:xfrm>
        </p:spPr>
        <p:txBody>
          <a:bodyPr>
            <a:normAutofit/>
          </a:bodyPr>
          <a:lstStyle/>
          <a:p>
            <a:r>
              <a:rPr lang="cs-CZ" dirty="0"/>
              <a:t>MHC (Major </a:t>
            </a:r>
            <a:r>
              <a:rPr lang="cs-CZ" dirty="0" err="1"/>
              <a:t>Histocompatibility</a:t>
            </a:r>
            <a:r>
              <a:rPr lang="cs-CZ" dirty="0"/>
              <a:t> </a:t>
            </a:r>
            <a:r>
              <a:rPr lang="cs-CZ" dirty="0" err="1"/>
              <a:t>Complex</a:t>
            </a:r>
            <a:r>
              <a:rPr lang="cs-CZ" dirty="0"/>
              <a:t>) – </a:t>
            </a:r>
            <a:r>
              <a:rPr lang="en-US" dirty="0"/>
              <a:t>the genetic system responsible for recognizing one's own from the alien</a:t>
            </a:r>
            <a:endParaRPr lang="cs-CZ" dirty="0"/>
          </a:p>
          <a:p>
            <a:r>
              <a:rPr lang="en-US" dirty="0"/>
              <a:t>In humans, the major histocompatibility system is the HLA complex</a:t>
            </a:r>
            <a:r>
              <a:rPr lang="cs-CZ" dirty="0"/>
              <a:t> (</a:t>
            </a:r>
            <a:r>
              <a:rPr lang="cs-CZ" dirty="0" err="1"/>
              <a:t>Human</a:t>
            </a:r>
            <a:r>
              <a:rPr lang="cs-CZ" dirty="0"/>
              <a:t> </a:t>
            </a:r>
            <a:r>
              <a:rPr lang="cs-CZ" dirty="0" err="1"/>
              <a:t>Leucocyte</a:t>
            </a:r>
            <a:r>
              <a:rPr lang="cs-CZ" dirty="0"/>
              <a:t> Antigen) – </a:t>
            </a:r>
            <a:r>
              <a:rPr lang="en-US" dirty="0"/>
              <a:t>complex of genes that determine surface antigens</a:t>
            </a:r>
            <a:endParaRPr lang="cs-CZ" dirty="0"/>
          </a:p>
          <a:p>
            <a:r>
              <a:rPr lang="cs-CZ" dirty="0"/>
              <a:t>5 HLA </a:t>
            </a:r>
            <a:r>
              <a:rPr lang="cs-CZ" dirty="0" err="1"/>
              <a:t>complexes</a:t>
            </a:r>
            <a:r>
              <a:rPr lang="cs-CZ" dirty="0"/>
              <a:t> – HLA-A, HLA-B, HLA-C, HLA-D, HLA-DR</a:t>
            </a:r>
          </a:p>
          <a:p>
            <a:r>
              <a:rPr lang="en-US" dirty="0"/>
              <a:t>Consensus in tissue HLA antigens between donor and recipient facilitates graft acceptance and prevents or attenuates post-transplant immune response</a:t>
            </a:r>
            <a:endParaRPr lang="cs-CZ" dirty="0"/>
          </a:p>
          <a:p>
            <a:r>
              <a:rPr lang="cs-CZ" dirty="0"/>
              <a:t>G</a:t>
            </a:r>
            <a:r>
              <a:rPr lang="en-US" dirty="0"/>
              <a:t>raft from HLA identical sibling recipient tolerates</a:t>
            </a:r>
            <a:endParaRPr lang="cs-CZ" dirty="0"/>
          </a:p>
          <a:p>
            <a:r>
              <a:rPr lang="cs-CZ" dirty="0" err="1"/>
              <a:t>Graft</a:t>
            </a:r>
            <a:r>
              <a:rPr lang="cs-CZ" dirty="0"/>
              <a:t> </a:t>
            </a:r>
            <a:r>
              <a:rPr lang="cs-CZ" dirty="0" err="1"/>
              <a:t>from</a:t>
            </a:r>
            <a:r>
              <a:rPr lang="cs-CZ" dirty="0"/>
              <a:t> HLA </a:t>
            </a:r>
            <a:r>
              <a:rPr lang="cs-CZ" dirty="0" err="1"/>
              <a:t>unrelated</a:t>
            </a:r>
            <a:r>
              <a:rPr lang="cs-CZ" dirty="0"/>
              <a:t> </a:t>
            </a:r>
            <a:r>
              <a:rPr lang="cs-CZ" dirty="0" err="1"/>
              <a:t>individual</a:t>
            </a:r>
            <a:r>
              <a:rPr lang="cs-CZ" dirty="0"/>
              <a:t> </a:t>
            </a:r>
            <a:r>
              <a:rPr lang="cs-CZ" dirty="0" err="1"/>
              <a:t>is</a:t>
            </a:r>
            <a:r>
              <a:rPr lang="cs-CZ" dirty="0"/>
              <a:t> not </a:t>
            </a:r>
            <a:r>
              <a:rPr lang="cs-CZ" dirty="0" err="1"/>
              <a:t>tolerated</a:t>
            </a:r>
            <a:endParaRPr lang="cs-CZ" dirty="0"/>
          </a:p>
          <a:p>
            <a:r>
              <a:rPr lang="cs-CZ" dirty="0" err="1"/>
              <a:t>The</a:t>
            </a:r>
            <a:r>
              <a:rPr lang="cs-CZ" dirty="0"/>
              <a:t> </a:t>
            </a:r>
            <a:r>
              <a:rPr lang="cs-CZ" dirty="0" err="1"/>
              <a:t>greater</a:t>
            </a:r>
            <a:r>
              <a:rPr lang="cs-CZ" dirty="0"/>
              <a:t> HLA </a:t>
            </a:r>
            <a:r>
              <a:rPr lang="cs-CZ" dirty="0" err="1"/>
              <a:t>conformity</a:t>
            </a:r>
            <a:r>
              <a:rPr lang="cs-CZ" dirty="0"/>
              <a:t>, </a:t>
            </a:r>
            <a:r>
              <a:rPr lang="cs-CZ" dirty="0" err="1"/>
              <a:t>the</a:t>
            </a:r>
            <a:r>
              <a:rPr lang="cs-CZ" dirty="0"/>
              <a:t> </a:t>
            </a:r>
            <a:r>
              <a:rPr lang="cs-CZ" dirty="0" err="1"/>
              <a:t>longer</a:t>
            </a:r>
            <a:r>
              <a:rPr lang="cs-CZ" dirty="0"/>
              <a:t> </a:t>
            </a:r>
            <a:r>
              <a:rPr lang="cs-CZ" dirty="0" err="1"/>
              <a:t>graft</a:t>
            </a:r>
            <a:r>
              <a:rPr lang="cs-CZ" dirty="0"/>
              <a:t> </a:t>
            </a:r>
            <a:r>
              <a:rPr lang="cs-CZ" dirty="0" err="1"/>
              <a:t>survival</a:t>
            </a:r>
            <a:endParaRPr lang="cs-CZ" dirty="0"/>
          </a:p>
          <a:p>
            <a:r>
              <a:rPr lang="cs-CZ" dirty="0" err="1"/>
              <a:t>Identification</a:t>
            </a:r>
            <a:r>
              <a:rPr lang="cs-CZ" dirty="0"/>
              <a:t> </a:t>
            </a:r>
            <a:r>
              <a:rPr lang="cs-CZ" dirty="0" err="1"/>
              <a:t>of</a:t>
            </a:r>
            <a:r>
              <a:rPr lang="cs-CZ" dirty="0"/>
              <a:t> HLA </a:t>
            </a:r>
            <a:r>
              <a:rPr lang="cs-CZ" dirty="0" err="1"/>
              <a:t>antigens</a:t>
            </a:r>
            <a:r>
              <a:rPr lang="cs-CZ" dirty="0"/>
              <a:t> – </a:t>
            </a:r>
            <a:r>
              <a:rPr lang="cs-CZ" dirty="0" err="1"/>
              <a:t>tissue</a:t>
            </a:r>
            <a:r>
              <a:rPr lang="cs-CZ" dirty="0"/>
              <a:t> </a:t>
            </a:r>
            <a:r>
              <a:rPr lang="cs-CZ" dirty="0" err="1"/>
              <a:t>typing</a:t>
            </a:r>
            <a:endParaRPr lang="cs-CZ" dirty="0"/>
          </a:p>
          <a:p>
            <a:pPr lvl="1"/>
            <a:r>
              <a:rPr lang="en-US" dirty="0"/>
              <a:t>Serological and cellular methods replace DNA typing.</a:t>
            </a:r>
            <a:endParaRPr lang="cs-CZ" dirty="0"/>
          </a:p>
          <a:p>
            <a:r>
              <a:rPr lang="cs-CZ" dirty="0" err="1"/>
              <a:t>HvG</a:t>
            </a:r>
            <a:r>
              <a:rPr lang="cs-CZ" dirty="0"/>
              <a:t> – host versus </a:t>
            </a:r>
            <a:r>
              <a:rPr lang="cs-CZ" dirty="0" err="1"/>
              <a:t>graft</a:t>
            </a:r>
            <a:r>
              <a:rPr lang="cs-CZ" dirty="0"/>
              <a:t> – </a:t>
            </a:r>
            <a:r>
              <a:rPr lang="en-US" dirty="0"/>
              <a:t>recipient's immune response against </a:t>
            </a:r>
            <a:r>
              <a:rPr lang="en-US" dirty="0" err="1"/>
              <a:t>histocompatible</a:t>
            </a:r>
            <a:r>
              <a:rPr lang="en-US" dirty="0"/>
              <a:t> antigens of graft</a:t>
            </a:r>
            <a:endParaRPr lang="cs-CZ" dirty="0"/>
          </a:p>
        </p:txBody>
      </p:sp>
    </p:spTree>
    <p:extLst>
      <p:ext uri="{BB962C8B-B14F-4D97-AF65-F5344CB8AC3E}">
        <p14:creationId xmlns:p14="http://schemas.microsoft.com/office/powerpoint/2010/main" xmlns="" val="120495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0C25128-EAAB-45E7-BF60-E10C386A9736}"/>
              </a:ext>
            </a:extLst>
          </p:cNvPr>
          <p:cNvSpPr>
            <a:spLocks noGrp="1"/>
          </p:cNvSpPr>
          <p:nvPr>
            <p:ph type="title"/>
          </p:nvPr>
        </p:nvSpPr>
        <p:spPr/>
        <p:txBody>
          <a:bodyPr/>
          <a:lstStyle/>
          <a:p>
            <a:r>
              <a:rPr lang="cs-CZ" dirty="0" err="1"/>
              <a:t>Immunological</a:t>
            </a:r>
            <a:r>
              <a:rPr lang="cs-CZ" dirty="0"/>
              <a:t> </a:t>
            </a:r>
            <a:r>
              <a:rPr lang="cs-CZ" dirty="0" err="1"/>
              <a:t>aspects</a:t>
            </a:r>
            <a:endParaRPr lang="cs-CZ" dirty="0"/>
          </a:p>
        </p:txBody>
      </p:sp>
      <p:sp>
        <p:nvSpPr>
          <p:cNvPr id="3" name="Zástupný obsah 2">
            <a:extLst>
              <a:ext uri="{FF2B5EF4-FFF2-40B4-BE49-F238E27FC236}">
                <a16:creationId xmlns:a16="http://schemas.microsoft.com/office/drawing/2014/main" xmlns="" id="{A6D4D145-8633-4D9E-835D-954D269A04D7}"/>
              </a:ext>
            </a:extLst>
          </p:cNvPr>
          <p:cNvSpPr>
            <a:spLocks noGrp="1"/>
          </p:cNvSpPr>
          <p:nvPr>
            <p:ph idx="1"/>
          </p:nvPr>
        </p:nvSpPr>
        <p:spPr>
          <a:xfrm>
            <a:off x="677334" y="1441497"/>
            <a:ext cx="9230146" cy="5332165"/>
          </a:xfrm>
        </p:spPr>
        <p:txBody>
          <a:bodyPr>
            <a:normAutofit fontScale="92500" lnSpcReduction="10000"/>
          </a:bodyPr>
          <a:lstStyle/>
          <a:p>
            <a:r>
              <a:rPr lang="cs-CZ" dirty="0" err="1"/>
              <a:t>GvH</a:t>
            </a:r>
            <a:r>
              <a:rPr lang="cs-CZ" dirty="0"/>
              <a:t> – </a:t>
            </a:r>
            <a:r>
              <a:rPr lang="cs-CZ" dirty="0" err="1"/>
              <a:t>graft</a:t>
            </a:r>
            <a:r>
              <a:rPr lang="cs-CZ" dirty="0"/>
              <a:t> versus host – </a:t>
            </a:r>
            <a:r>
              <a:rPr lang="cs-CZ" dirty="0" err="1"/>
              <a:t>transplantation</a:t>
            </a:r>
            <a:r>
              <a:rPr lang="cs-CZ" dirty="0"/>
              <a:t> </a:t>
            </a:r>
            <a:r>
              <a:rPr lang="cs-CZ" dirty="0" err="1"/>
              <a:t>of</a:t>
            </a:r>
            <a:r>
              <a:rPr lang="cs-CZ" dirty="0"/>
              <a:t> </a:t>
            </a:r>
            <a:r>
              <a:rPr lang="cs-CZ" dirty="0" err="1"/>
              <a:t>immunocompetent</a:t>
            </a:r>
            <a:r>
              <a:rPr lang="cs-CZ" dirty="0"/>
              <a:t> </a:t>
            </a:r>
            <a:r>
              <a:rPr lang="cs-CZ" dirty="0" err="1"/>
              <a:t>cells</a:t>
            </a:r>
            <a:r>
              <a:rPr lang="cs-CZ" dirty="0"/>
              <a:t>, </a:t>
            </a:r>
            <a:r>
              <a:rPr lang="cs-CZ" dirty="0" err="1"/>
              <a:t>graft's</a:t>
            </a:r>
            <a:r>
              <a:rPr lang="cs-CZ" dirty="0"/>
              <a:t> T-</a:t>
            </a:r>
            <a:r>
              <a:rPr lang="cs-CZ" dirty="0" err="1"/>
              <a:t>lymphocytes</a:t>
            </a:r>
            <a:r>
              <a:rPr lang="cs-CZ" dirty="0"/>
              <a:t> response </a:t>
            </a:r>
            <a:r>
              <a:rPr lang="cs-CZ" dirty="0" err="1"/>
              <a:t>against</a:t>
            </a:r>
            <a:r>
              <a:rPr lang="cs-CZ" dirty="0"/>
              <a:t> recipient </a:t>
            </a:r>
            <a:r>
              <a:rPr lang="cs-CZ" dirty="0" err="1"/>
              <a:t>antigens</a:t>
            </a:r>
            <a:endParaRPr lang="cs-CZ" dirty="0"/>
          </a:p>
          <a:p>
            <a:pPr lvl="1"/>
            <a:r>
              <a:rPr lang="cs-CZ" dirty="0" err="1"/>
              <a:t>Hematopoietic</a:t>
            </a:r>
            <a:r>
              <a:rPr lang="cs-CZ" dirty="0"/>
              <a:t> stem </a:t>
            </a:r>
            <a:r>
              <a:rPr lang="cs-CZ" dirty="0" err="1"/>
              <a:t>cells</a:t>
            </a:r>
            <a:endParaRPr lang="cs-CZ" dirty="0"/>
          </a:p>
          <a:p>
            <a:pPr lvl="1"/>
            <a:r>
              <a:rPr lang="cs-CZ" dirty="0" err="1"/>
              <a:t>Small</a:t>
            </a:r>
            <a:r>
              <a:rPr lang="cs-CZ" dirty="0"/>
              <a:t> </a:t>
            </a:r>
            <a:r>
              <a:rPr lang="cs-CZ" dirty="0" err="1"/>
              <a:t>intestine</a:t>
            </a:r>
            <a:r>
              <a:rPr lang="cs-CZ" dirty="0"/>
              <a:t>, </a:t>
            </a:r>
            <a:r>
              <a:rPr lang="cs-CZ" dirty="0" err="1"/>
              <a:t>lungs</a:t>
            </a:r>
            <a:r>
              <a:rPr lang="cs-CZ" dirty="0"/>
              <a:t>, </a:t>
            </a:r>
            <a:r>
              <a:rPr lang="cs-CZ" dirty="0" err="1"/>
              <a:t>sometimes</a:t>
            </a:r>
            <a:r>
              <a:rPr lang="cs-CZ" dirty="0"/>
              <a:t> liver (</a:t>
            </a:r>
            <a:r>
              <a:rPr lang="en-US" dirty="0"/>
              <a:t>contain a lot of lymphatic tissue</a:t>
            </a:r>
            <a:r>
              <a:rPr lang="cs-CZ" dirty="0"/>
              <a:t>)</a:t>
            </a:r>
          </a:p>
          <a:p>
            <a:r>
              <a:rPr lang="cs-CZ" dirty="0" err="1"/>
              <a:t>Rejection</a:t>
            </a:r>
            <a:r>
              <a:rPr lang="cs-CZ" dirty="0"/>
              <a:t> </a:t>
            </a:r>
            <a:r>
              <a:rPr lang="cs-CZ" dirty="0" err="1"/>
              <a:t>does</a:t>
            </a:r>
            <a:r>
              <a:rPr lang="cs-CZ" dirty="0"/>
              <a:t> not </a:t>
            </a:r>
            <a:r>
              <a:rPr lang="cs-CZ" dirty="0" err="1"/>
              <a:t>occur</a:t>
            </a:r>
            <a:r>
              <a:rPr lang="cs-CZ" dirty="0"/>
              <a:t>:</a:t>
            </a:r>
          </a:p>
          <a:p>
            <a:pPr lvl="1"/>
            <a:r>
              <a:rPr lang="cs-CZ" dirty="0" err="1"/>
              <a:t>Autotransplantation</a:t>
            </a:r>
            <a:endParaRPr lang="cs-CZ" dirty="0"/>
          </a:p>
          <a:p>
            <a:pPr lvl="1"/>
            <a:r>
              <a:rPr lang="cs-CZ" dirty="0" err="1"/>
              <a:t>Syngeneic</a:t>
            </a:r>
            <a:r>
              <a:rPr lang="cs-CZ" dirty="0"/>
              <a:t> </a:t>
            </a:r>
            <a:r>
              <a:rPr lang="cs-CZ" dirty="0" err="1"/>
              <a:t>transplantation</a:t>
            </a:r>
            <a:endParaRPr lang="cs-CZ" dirty="0"/>
          </a:p>
          <a:p>
            <a:pPr lvl="1"/>
            <a:r>
              <a:rPr lang="en-US" dirty="0"/>
              <a:t>Tissue transplants that do not express </a:t>
            </a:r>
            <a:r>
              <a:rPr lang="en-US" dirty="0" err="1"/>
              <a:t>histocompatible</a:t>
            </a:r>
            <a:r>
              <a:rPr lang="en-US" dirty="0"/>
              <a:t> antigens</a:t>
            </a:r>
            <a:r>
              <a:rPr lang="cs-CZ" dirty="0"/>
              <a:t> (</a:t>
            </a:r>
            <a:r>
              <a:rPr lang="cs-CZ" dirty="0" err="1"/>
              <a:t>bones</a:t>
            </a:r>
            <a:r>
              <a:rPr lang="cs-CZ" dirty="0"/>
              <a:t>, </a:t>
            </a:r>
            <a:r>
              <a:rPr lang="cs-CZ" dirty="0" err="1"/>
              <a:t>tendons</a:t>
            </a:r>
            <a:r>
              <a:rPr lang="cs-CZ" dirty="0"/>
              <a:t>, </a:t>
            </a:r>
            <a:r>
              <a:rPr lang="cs-CZ" dirty="0" err="1"/>
              <a:t>cartilage</a:t>
            </a:r>
            <a:r>
              <a:rPr lang="cs-CZ" dirty="0"/>
              <a:t>)</a:t>
            </a:r>
          </a:p>
          <a:p>
            <a:pPr lvl="1"/>
            <a:r>
              <a:rPr lang="en-US" dirty="0"/>
              <a:t>Transplantation to immunologically privileged</a:t>
            </a:r>
            <a:r>
              <a:rPr lang="cs-CZ" dirty="0"/>
              <a:t> place – </a:t>
            </a:r>
            <a:r>
              <a:rPr lang="cs-CZ" dirty="0" err="1"/>
              <a:t>lymphocytes</a:t>
            </a:r>
            <a:r>
              <a:rPr lang="cs-CZ" dirty="0"/>
              <a:t> </a:t>
            </a:r>
            <a:r>
              <a:rPr lang="cs-CZ" dirty="0" err="1"/>
              <a:t>can't</a:t>
            </a:r>
            <a:r>
              <a:rPr lang="cs-CZ" dirty="0"/>
              <a:t> </a:t>
            </a:r>
            <a:r>
              <a:rPr lang="cs-CZ" dirty="0" err="1"/>
              <a:t>get</a:t>
            </a:r>
            <a:r>
              <a:rPr lang="cs-CZ" dirty="0"/>
              <a:t> </a:t>
            </a:r>
            <a:r>
              <a:rPr lang="cs-CZ" dirty="0" err="1"/>
              <a:t>there</a:t>
            </a:r>
            <a:r>
              <a:rPr lang="cs-CZ" dirty="0"/>
              <a:t> (</a:t>
            </a:r>
            <a:r>
              <a:rPr lang="cs-CZ" dirty="0" err="1"/>
              <a:t>e.g</a:t>
            </a:r>
            <a:r>
              <a:rPr lang="cs-CZ" dirty="0"/>
              <a:t>. brain, </a:t>
            </a:r>
            <a:r>
              <a:rPr lang="cs-CZ" dirty="0" err="1"/>
              <a:t>eye</a:t>
            </a:r>
            <a:r>
              <a:rPr lang="cs-CZ" dirty="0"/>
              <a:t>, </a:t>
            </a:r>
            <a:r>
              <a:rPr lang="cs-CZ" dirty="0" err="1"/>
              <a:t>gonades</a:t>
            </a:r>
            <a:r>
              <a:rPr lang="cs-CZ" dirty="0"/>
              <a:t>)</a:t>
            </a:r>
          </a:p>
          <a:p>
            <a:r>
              <a:rPr lang="cs-CZ" dirty="0" err="1"/>
              <a:t>Immunosuppressants</a:t>
            </a:r>
            <a:endParaRPr lang="cs-CZ" dirty="0"/>
          </a:p>
          <a:p>
            <a:pPr lvl="1"/>
            <a:r>
              <a:rPr lang="cs-CZ" dirty="0" err="1"/>
              <a:t>Chemotherapeutics</a:t>
            </a:r>
            <a:r>
              <a:rPr lang="cs-CZ" dirty="0"/>
              <a:t> – </a:t>
            </a:r>
            <a:r>
              <a:rPr lang="cs-CZ" dirty="0" err="1"/>
              <a:t>corticosteroids</a:t>
            </a:r>
            <a:r>
              <a:rPr lang="cs-CZ" dirty="0"/>
              <a:t>, </a:t>
            </a:r>
            <a:r>
              <a:rPr lang="cs-CZ" dirty="0" err="1"/>
              <a:t>cyclosporin</a:t>
            </a:r>
            <a:r>
              <a:rPr lang="cs-CZ" dirty="0"/>
              <a:t> A, FK506 (</a:t>
            </a:r>
            <a:r>
              <a:rPr lang="cs-CZ" dirty="0" err="1"/>
              <a:t>Tacrolimus</a:t>
            </a:r>
            <a:r>
              <a:rPr lang="cs-CZ" dirty="0"/>
              <a:t>), </a:t>
            </a:r>
            <a:r>
              <a:rPr lang="cs-CZ" dirty="0" err="1"/>
              <a:t>Rapamycin</a:t>
            </a:r>
            <a:r>
              <a:rPr lang="cs-CZ" dirty="0"/>
              <a:t>, </a:t>
            </a:r>
            <a:r>
              <a:rPr lang="cs-CZ" dirty="0" err="1"/>
              <a:t>Sanghlifehrin</a:t>
            </a:r>
            <a:r>
              <a:rPr lang="cs-CZ" dirty="0"/>
              <a:t> A, Azathioprine, </a:t>
            </a:r>
            <a:r>
              <a:rPr lang="cs-CZ" dirty="0" err="1"/>
              <a:t>Mycophenolate</a:t>
            </a:r>
            <a:r>
              <a:rPr lang="cs-CZ" dirty="0"/>
              <a:t>, </a:t>
            </a:r>
            <a:r>
              <a:rPr lang="cs-CZ" dirty="0" err="1"/>
              <a:t>mofetil</a:t>
            </a:r>
            <a:r>
              <a:rPr lang="cs-CZ" dirty="0"/>
              <a:t>, </a:t>
            </a:r>
            <a:r>
              <a:rPr lang="cs-CZ" dirty="0" err="1"/>
              <a:t>Cyclophosphamide</a:t>
            </a:r>
            <a:r>
              <a:rPr lang="cs-CZ" dirty="0"/>
              <a:t>, </a:t>
            </a:r>
            <a:r>
              <a:rPr lang="cs-CZ" dirty="0" err="1"/>
              <a:t>Deoxyspergualin</a:t>
            </a:r>
            <a:r>
              <a:rPr lang="cs-CZ" dirty="0"/>
              <a:t>, </a:t>
            </a:r>
            <a:r>
              <a:rPr lang="cs-CZ" dirty="0" err="1"/>
              <a:t>Chlorambucil</a:t>
            </a:r>
            <a:r>
              <a:rPr lang="cs-CZ" dirty="0"/>
              <a:t>, </a:t>
            </a:r>
            <a:r>
              <a:rPr lang="cs-CZ" dirty="0" err="1"/>
              <a:t>Methotrexate</a:t>
            </a:r>
            <a:r>
              <a:rPr lang="cs-CZ" dirty="0"/>
              <a:t>, </a:t>
            </a:r>
            <a:r>
              <a:rPr lang="cs-CZ" dirty="0" err="1"/>
              <a:t>Brequinar</a:t>
            </a:r>
            <a:r>
              <a:rPr lang="cs-CZ" dirty="0"/>
              <a:t>, </a:t>
            </a:r>
            <a:r>
              <a:rPr lang="cs-CZ" dirty="0" err="1"/>
              <a:t>Leflunomid</a:t>
            </a:r>
            <a:r>
              <a:rPr lang="cs-CZ" dirty="0"/>
              <a:t>, FTY720, </a:t>
            </a:r>
            <a:r>
              <a:rPr lang="cs-CZ" dirty="0" err="1"/>
              <a:t>Tautomycetin</a:t>
            </a:r>
            <a:r>
              <a:rPr lang="cs-CZ" dirty="0"/>
              <a:t>, </a:t>
            </a:r>
          </a:p>
          <a:p>
            <a:pPr lvl="1"/>
            <a:r>
              <a:rPr lang="cs-CZ" dirty="0" err="1"/>
              <a:t>Monoclonal</a:t>
            </a:r>
            <a:r>
              <a:rPr lang="cs-CZ" dirty="0"/>
              <a:t>, </a:t>
            </a:r>
            <a:r>
              <a:rPr lang="cs-CZ" dirty="0" err="1"/>
              <a:t>polyclonal</a:t>
            </a:r>
            <a:r>
              <a:rPr lang="cs-CZ" dirty="0"/>
              <a:t> </a:t>
            </a:r>
            <a:r>
              <a:rPr lang="cs-CZ" dirty="0" err="1"/>
              <a:t>antibodies</a:t>
            </a:r>
            <a:r>
              <a:rPr lang="cs-CZ" dirty="0"/>
              <a:t> – </a:t>
            </a:r>
            <a:r>
              <a:rPr lang="cs-CZ" dirty="0" err="1"/>
              <a:t>antilymphocytic</a:t>
            </a:r>
            <a:r>
              <a:rPr lang="cs-CZ" dirty="0"/>
              <a:t> globulin, </a:t>
            </a:r>
            <a:r>
              <a:rPr lang="cs-CZ" dirty="0" err="1"/>
              <a:t>antithymocyte</a:t>
            </a:r>
            <a:r>
              <a:rPr lang="cs-CZ" dirty="0"/>
              <a:t> globulin, OKT3, CAMPATH, anti-CD25, anti-CD4, anti-CD8, anti-CD2, anti-LFA3</a:t>
            </a:r>
          </a:p>
          <a:p>
            <a:pPr lvl="1"/>
            <a:r>
              <a:rPr lang="cs-CZ" dirty="0" err="1"/>
              <a:t>Total</a:t>
            </a:r>
            <a:r>
              <a:rPr lang="cs-CZ" dirty="0"/>
              <a:t> body </a:t>
            </a:r>
            <a:r>
              <a:rPr lang="cs-CZ" dirty="0" err="1"/>
              <a:t>irradiation</a:t>
            </a:r>
            <a:endParaRPr lang="cs-CZ" dirty="0"/>
          </a:p>
        </p:txBody>
      </p:sp>
    </p:spTree>
    <p:extLst>
      <p:ext uri="{BB962C8B-B14F-4D97-AF65-F5344CB8AC3E}">
        <p14:creationId xmlns:p14="http://schemas.microsoft.com/office/powerpoint/2010/main" xmlns="" val="408204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8FF94B9-9E9A-4FF4-8A46-94C8C32547A9}"/>
              </a:ext>
            </a:extLst>
          </p:cNvPr>
          <p:cNvSpPr>
            <a:spLocks noGrp="1"/>
          </p:cNvSpPr>
          <p:nvPr>
            <p:ph type="title"/>
          </p:nvPr>
        </p:nvSpPr>
        <p:spPr>
          <a:xfrm>
            <a:off x="677334" y="352148"/>
            <a:ext cx="8596668" cy="1320800"/>
          </a:xfrm>
        </p:spPr>
        <p:txBody>
          <a:bodyPr/>
          <a:lstStyle/>
          <a:p>
            <a:r>
              <a:rPr lang="cs-CZ" dirty="0" err="1"/>
              <a:t>Transplant</a:t>
            </a:r>
            <a:r>
              <a:rPr lang="cs-CZ" dirty="0"/>
              <a:t> </a:t>
            </a:r>
            <a:r>
              <a:rPr lang="cs-CZ" dirty="0" err="1"/>
              <a:t>rejection</a:t>
            </a:r>
            <a:endParaRPr lang="cs-CZ" dirty="0"/>
          </a:p>
        </p:txBody>
      </p:sp>
      <p:sp>
        <p:nvSpPr>
          <p:cNvPr id="3" name="Zástupný obsah 2">
            <a:extLst>
              <a:ext uri="{FF2B5EF4-FFF2-40B4-BE49-F238E27FC236}">
                <a16:creationId xmlns:a16="http://schemas.microsoft.com/office/drawing/2014/main" xmlns="" id="{B13AAF41-116E-4A62-8EB0-66A22F8A5F58}"/>
              </a:ext>
            </a:extLst>
          </p:cNvPr>
          <p:cNvSpPr>
            <a:spLocks noGrp="1"/>
          </p:cNvSpPr>
          <p:nvPr>
            <p:ph idx="1"/>
          </p:nvPr>
        </p:nvSpPr>
        <p:spPr>
          <a:xfrm>
            <a:off x="677334" y="1216241"/>
            <a:ext cx="8596668" cy="5468644"/>
          </a:xfrm>
        </p:spPr>
        <p:txBody>
          <a:bodyPr>
            <a:normAutofit fontScale="92500" lnSpcReduction="10000"/>
          </a:bodyPr>
          <a:lstStyle/>
          <a:p>
            <a:r>
              <a:rPr lang="cs-CZ" dirty="0" err="1"/>
              <a:t>Hyperacute</a:t>
            </a:r>
            <a:endParaRPr lang="cs-CZ" dirty="0"/>
          </a:p>
          <a:p>
            <a:pPr lvl="1"/>
            <a:r>
              <a:rPr lang="cs-CZ" dirty="0" err="1"/>
              <a:t>The</a:t>
            </a:r>
            <a:r>
              <a:rPr lang="cs-CZ" dirty="0"/>
              <a:t> existence </a:t>
            </a:r>
            <a:r>
              <a:rPr lang="cs-CZ" dirty="0" err="1"/>
              <a:t>of</a:t>
            </a:r>
            <a:r>
              <a:rPr lang="cs-CZ" dirty="0"/>
              <a:t> </a:t>
            </a:r>
            <a:r>
              <a:rPr lang="cs-CZ" dirty="0" err="1"/>
              <a:t>preformed</a:t>
            </a:r>
            <a:r>
              <a:rPr lang="cs-CZ" dirty="0"/>
              <a:t> </a:t>
            </a:r>
            <a:r>
              <a:rPr lang="cs-CZ" dirty="0" err="1"/>
              <a:t>antibodies</a:t>
            </a:r>
            <a:r>
              <a:rPr lang="cs-CZ" dirty="0"/>
              <a:t> </a:t>
            </a:r>
            <a:r>
              <a:rPr lang="cs-CZ" dirty="0" err="1"/>
              <a:t>against</a:t>
            </a:r>
            <a:r>
              <a:rPr lang="cs-CZ" dirty="0"/>
              <a:t> donor </a:t>
            </a:r>
            <a:r>
              <a:rPr lang="cs-CZ" dirty="0" err="1"/>
              <a:t>antigens</a:t>
            </a:r>
            <a:endParaRPr lang="cs-CZ" dirty="0"/>
          </a:p>
          <a:p>
            <a:pPr lvl="1"/>
            <a:r>
              <a:rPr lang="en-US" dirty="0"/>
              <a:t>Graft destruction within minutes to hours</a:t>
            </a:r>
            <a:endParaRPr lang="cs-CZ" dirty="0"/>
          </a:p>
          <a:p>
            <a:pPr lvl="1"/>
            <a:r>
              <a:rPr lang="cs-CZ" dirty="0" err="1"/>
              <a:t>Vascular</a:t>
            </a:r>
            <a:r>
              <a:rPr lang="cs-CZ" dirty="0"/>
              <a:t> </a:t>
            </a:r>
            <a:r>
              <a:rPr lang="cs-CZ" dirty="0" err="1"/>
              <a:t>thrombosis</a:t>
            </a:r>
            <a:r>
              <a:rPr lang="cs-CZ" dirty="0"/>
              <a:t> and </a:t>
            </a:r>
            <a:r>
              <a:rPr lang="cs-CZ" dirty="0" err="1"/>
              <a:t>necrosis</a:t>
            </a:r>
            <a:endParaRPr lang="cs-CZ" dirty="0"/>
          </a:p>
          <a:p>
            <a:pPr lvl="1"/>
            <a:r>
              <a:rPr lang="en-US" dirty="0"/>
              <a:t>The crossmatch is a protection</a:t>
            </a:r>
            <a:endParaRPr lang="cs-CZ" dirty="0"/>
          </a:p>
          <a:p>
            <a:r>
              <a:rPr lang="cs-CZ" dirty="0" err="1"/>
              <a:t>Accelerated</a:t>
            </a:r>
            <a:r>
              <a:rPr lang="cs-CZ" dirty="0"/>
              <a:t> </a:t>
            </a:r>
          </a:p>
          <a:p>
            <a:pPr lvl="1"/>
            <a:r>
              <a:rPr lang="cs-CZ" dirty="0" err="1"/>
              <a:t>Lower</a:t>
            </a:r>
            <a:r>
              <a:rPr lang="cs-CZ" dirty="0"/>
              <a:t> </a:t>
            </a:r>
            <a:r>
              <a:rPr lang="cs-CZ" dirty="0" err="1"/>
              <a:t>antibody</a:t>
            </a:r>
            <a:r>
              <a:rPr lang="cs-CZ" dirty="0"/>
              <a:t> </a:t>
            </a:r>
            <a:r>
              <a:rPr lang="cs-CZ" dirty="0" err="1"/>
              <a:t>titer</a:t>
            </a:r>
            <a:r>
              <a:rPr lang="cs-CZ" dirty="0"/>
              <a:t>, </a:t>
            </a:r>
            <a:r>
              <a:rPr lang="cs-CZ" dirty="0" err="1"/>
              <a:t>within</a:t>
            </a:r>
            <a:r>
              <a:rPr lang="cs-CZ" dirty="0"/>
              <a:t> 5 </a:t>
            </a:r>
            <a:r>
              <a:rPr lang="cs-CZ" dirty="0" err="1"/>
              <a:t>days</a:t>
            </a:r>
            <a:r>
              <a:rPr lang="cs-CZ" dirty="0"/>
              <a:t> </a:t>
            </a:r>
            <a:r>
              <a:rPr lang="cs-CZ" dirty="0" err="1"/>
              <a:t>after</a:t>
            </a:r>
            <a:r>
              <a:rPr lang="cs-CZ" dirty="0"/>
              <a:t> </a:t>
            </a:r>
            <a:r>
              <a:rPr lang="cs-CZ" dirty="0" err="1"/>
              <a:t>transplantation</a:t>
            </a:r>
            <a:endParaRPr lang="cs-CZ" dirty="0"/>
          </a:p>
          <a:p>
            <a:r>
              <a:rPr lang="cs-CZ" dirty="0" err="1"/>
              <a:t>Acute</a:t>
            </a:r>
            <a:endParaRPr lang="cs-CZ" dirty="0"/>
          </a:p>
          <a:p>
            <a:pPr lvl="1"/>
            <a:r>
              <a:rPr lang="cs-CZ" dirty="0"/>
              <a:t>Most </a:t>
            </a:r>
            <a:r>
              <a:rPr lang="cs-CZ" dirty="0" err="1"/>
              <a:t>common</a:t>
            </a:r>
            <a:r>
              <a:rPr lang="cs-CZ" dirty="0"/>
              <a:t>, </a:t>
            </a:r>
            <a:r>
              <a:rPr lang="cs-CZ" dirty="0" err="1"/>
              <a:t>within</a:t>
            </a:r>
            <a:r>
              <a:rPr lang="cs-CZ" dirty="0"/>
              <a:t> </a:t>
            </a:r>
            <a:r>
              <a:rPr lang="cs-CZ" dirty="0" err="1"/>
              <a:t>three</a:t>
            </a:r>
            <a:r>
              <a:rPr lang="cs-CZ" dirty="0"/>
              <a:t> </a:t>
            </a:r>
            <a:r>
              <a:rPr lang="cs-CZ" dirty="0" err="1"/>
              <a:t>months</a:t>
            </a:r>
            <a:r>
              <a:rPr lang="cs-CZ" dirty="0"/>
              <a:t> and </a:t>
            </a:r>
            <a:r>
              <a:rPr lang="cs-CZ" dirty="0" err="1"/>
              <a:t>later</a:t>
            </a:r>
            <a:endParaRPr lang="cs-CZ" dirty="0"/>
          </a:p>
          <a:p>
            <a:pPr lvl="1"/>
            <a:r>
              <a:rPr lang="en-US" dirty="0"/>
              <a:t>Activation of T-lymphocytes against graft antigens with interstitial inflammation</a:t>
            </a:r>
            <a:endParaRPr lang="cs-CZ" dirty="0"/>
          </a:p>
          <a:p>
            <a:pPr lvl="1"/>
            <a:r>
              <a:rPr lang="cs-CZ" dirty="0" err="1"/>
              <a:t>Graft</a:t>
            </a:r>
            <a:r>
              <a:rPr lang="cs-CZ" dirty="0"/>
              <a:t> </a:t>
            </a:r>
            <a:r>
              <a:rPr lang="cs-CZ" dirty="0" err="1"/>
              <a:t>function</a:t>
            </a:r>
            <a:r>
              <a:rPr lang="cs-CZ" dirty="0"/>
              <a:t> </a:t>
            </a:r>
            <a:r>
              <a:rPr lang="cs-CZ" dirty="0" err="1"/>
              <a:t>is</a:t>
            </a:r>
            <a:r>
              <a:rPr lang="cs-CZ" dirty="0"/>
              <a:t> </a:t>
            </a:r>
            <a:r>
              <a:rPr lang="cs-CZ" dirty="0" err="1"/>
              <a:t>decreased</a:t>
            </a:r>
            <a:endParaRPr lang="cs-CZ" dirty="0"/>
          </a:p>
          <a:p>
            <a:pPr lvl="1"/>
            <a:r>
              <a:rPr lang="cs-CZ" dirty="0" err="1"/>
              <a:t>Increase</a:t>
            </a:r>
            <a:r>
              <a:rPr lang="cs-CZ" dirty="0"/>
              <a:t> </a:t>
            </a:r>
            <a:r>
              <a:rPr lang="cs-CZ" dirty="0" err="1"/>
              <a:t>of</a:t>
            </a:r>
            <a:r>
              <a:rPr lang="cs-CZ" dirty="0"/>
              <a:t> </a:t>
            </a:r>
            <a:r>
              <a:rPr lang="cs-CZ" dirty="0" err="1"/>
              <a:t>immunosuppressive</a:t>
            </a:r>
            <a:r>
              <a:rPr lang="cs-CZ" dirty="0"/>
              <a:t> </a:t>
            </a:r>
            <a:r>
              <a:rPr lang="cs-CZ" dirty="0" err="1"/>
              <a:t>therapy</a:t>
            </a:r>
            <a:endParaRPr lang="cs-CZ" dirty="0"/>
          </a:p>
          <a:p>
            <a:r>
              <a:rPr lang="cs-CZ" dirty="0" err="1"/>
              <a:t>Chronic</a:t>
            </a:r>
            <a:endParaRPr lang="cs-CZ" dirty="0"/>
          </a:p>
          <a:p>
            <a:pPr lvl="1"/>
            <a:r>
              <a:rPr lang="en-US" dirty="0"/>
              <a:t>Gradual deterioration of graft function due to vascular changes</a:t>
            </a:r>
            <a:endParaRPr lang="cs-CZ" dirty="0"/>
          </a:p>
          <a:p>
            <a:pPr lvl="1"/>
            <a:r>
              <a:rPr lang="cs-CZ" dirty="0" err="1"/>
              <a:t>Predominantly</a:t>
            </a:r>
            <a:r>
              <a:rPr lang="cs-CZ" dirty="0"/>
              <a:t> </a:t>
            </a:r>
            <a:r>
              <a:rPr lang="cs-CZ" dirty="0" err="1"/>
              <a:t>humoral</a:t>
            </a:r>
            <a:r>
              <a:rPr lang="cs-CZ" dirty="0"/>
              <a:t> </a:t>
            </a:r>
            <a:r>
              <a:rPr lang="cs-CZ" dirty="0" err="1"/>
              <a:t>factors</a:t>
            </a:r>
            <a:endParaRPr lang="cs-CZ" dirty="0"/>
          </a:p>
          <a:p>
            <a:pPr lvl="1"/>
            <a:r>
              <a:rPr lang="cs-CZ" dirty="0" err="1"/>
              <a:t>Months</a:t>
            </a:r>
            <a:r>
              <a:rPr lang="cs-CZ" dirty="0"/>
              <a:t> to </a:t>
            </a:r>
            <a:r>
              <a:rPr lang="cs-CZ" dirty="0" err="1"/>
              <a:t>years</a:t>
            </a:r>
            <a:endParaRPr lang="cs-CZ" dirty="0"/>
          </a:p>
        </p:txBody>
      </p:sp>
    </p:spTree>
    <p:extLst>
      <p:ext uri="{BB962C8B-B14F-4D97-AF65-F5344CB8AC3E}">
        <p14:creationId xmlns:p14="http://schemas.microsoft.com/office/powerpoint/2010/main" xmlns="" val="133648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5C7F176-9CD1-4079-A951-2DD9A660A6B1}"/>
              </a:ext>
            </a:extLst>
          </p:cNvPr>
          <p:cNvSpPr>
            <a:spLocks noGrp="1"/>
          </p:cNvSpPr>
          <p:nvPr>
            <p:ph type="title"/>
          </p:nvPr>
        </p:nvSpPr>
        <p:spPr/>
        <p:txBody>
          <a:bodyPr/>
          <a:lstStyle/>
          <a:p>
            <a:r>
              <a:rPr lang="cs-CZ" dirty="0" err="1"/>
              <a:t>Rejection</a:t>
            </a:r>
            <a:endParaRPr lang="cs-CZ" dirty="0"/>
          </a:p>
        </p:txBody>
      </p:sp>
      <p:sp>
        <p:nvSpPr>
          <p:cNvPr id="3" name="Zástupný obsah 2">
            <a:extLst>
              <a:ext uri="{FF2B5EF4-FFF2-40B4-BE49-F238E27FC236}">
                <a16:creationId xmlns:a16="http://schemas.microsoft.com/office/drawing/2014/main" xmlns="" id="{359F7457-BEBF-44F2-BCB8-210A3C34ED8C}"/>
              </a:ext>
            </a:extLst>
          </p:cNvPr>
          <p:cNvSpPr>
            <a:spLocks noGrp="1"/>
          </p:cNvSpPr>
          <p:nvPr>
            <p:ph idx="1"/>
          </p:nvPr>
        </p:nvSpPr>
        <p:spPr>
          <a:xfrm>
            <a:off x="677334" y="1488613"/>
            <a:ext cx="8596668" cy="3880773"/>
          </a:xfrm>
        </p:spPr>
        <p:txBody>
          <a:bodyPr/>
          <a:lstStyle/>
          <a:p>
            <a:r>
              <a:rPr lang="cs-CZ" dirty="0" err="1"/>
              <a:t>Deterioration</a:t>
            </a:r>
            <a:r>
              <a:rPr lang="cs-CZ" dirty="0"/>
              <a:t> </a:t>
            </a:r>
            <a:r>
              <a:rPr lang="cs-CZ" dirty="0" err="1"/>
              <a:t>of</a:t>
            </a:r>
            <a:r>
              <a:rPr lang="cs-CZ" dirty="0"/>
              <a:t> </a:t>
            </a:r>
            <a:r>
              <a:rPr lang="cs-CZ" dirty="0" err="1"/>
              <a:t>laboratory</a:t>
            </a:r>
            <a:r>
              <a:rPr lang="cs-CZ" dirty="0"/>
              <a:t> </a:t>
            </a:r>
            <a:r>
              <a:rPr lang="cs-CZ" dirty="0" err="1"/>
              <a:t>parameters</a:t>
            </a:r>
            <a:r>
              <a:rPr lang="cs-CZ" dirty="0"/>
              <a:t> (</a:t>
            </a:r>
            <a:r>
              <a:rPr lang="cs-CZ" dirty="0" err="1"/>
              <a:t>e.g</a:t>
            </a:r>
            <a:r>
              <a:rPr lang="cs-CZ" dirty="0"/>
              <a:t>. </a:t>
            </a:r>
            <a:r>
              <a:rPr lang="cs-CZ" dirty="0" err="1"/>
              <a:t>increas</a:t>
            </a:r>
            <a:r>
              <a:rPr lang="cs-CZ" dirty="0"/>
              <a:t> </a:t>
            </a:r>
            <a:r>
              <a:rPr lang="cs-CZ" dirty="0" err="1"/>
              <a:t>of</a:t>
            </a:r>
            <a:r>
              <a:rPr lang="cs-CZ" dirty="0"/>
              <a:t> urea, </a:t>
            </a:r>
            <a:r>
              <a:rPr lang="cs-CZ" dirty="0" err="1"/>
              <a:t>creatinine</a:t>
            </a:r>
            <a:r>
              <a:rPr lang="cs-CZ" dirty="0"/>
              <a:t>)</a:t>
            </a:r>
          </a:p>
          <a:p>
            <a:r>
              <a:rPr lang="cs-CZ" dirty="0" err="1"/>
              <a:t>Decrease</a:t>
            </a:r>
            <a:r>
              <a:rPr lang="cs-CZ" dirty="0"/>
              <a:t> in </a:t>
            </a:r>
            <a:r>
              <a:rPr lang="cs-CZ" dirty="0" err="1"/>
              <a:t>graft</a:t>
            </a:r>
            <a:r>
              <a:rPr lang="cs-CZ" dirty="0"/>
              <a:t> </a:t>
            </a:r>
            <a:r>
              <a:rPr lang="cs-CZ" dirty="0" err="1"/>
              <a:t>function</a:t>
            </a:r>
            <a:r>
              <a:rPr lang="cs-CZ" dirty="0"/>
              <a:t> (</a:t>
            </a:r>
            <a:r>
              <a:rPr lang="cs-CZ" dirty="0" err="1"/>
              <a:t>e.g</a:t>
            </a:r>
            <a:r>
              <a:rPr lang="cs-CZ" dirty="0"/>
              <a:t>. </a:t>
            </a:r>
            <a:r>
              <a:rPr lang="cs-CZ" dirty="0" err="1"/>
              <a:t>diuresis</a:t>
            </a:r>
            <a:r>
              <a:rPr lang="cs-CZ" dirty="0"/>
              <a:t>)</a:t>
            </a:r>
          </a:p>
          <a:p>
            <a:r>
              <a:rPr lang="cs-CZ" dirty="0" err="1"/>
              <a:t>Verification</a:t>
            </a:r>
            <a:r>
              <a:rPr lang="cs-CZ" dirty="0"/>
              <a:t> by </a:t>
            </a:r>
            <a:r>
              <a:rPr lang="cs-CZ" dirty="0" err="1"/>
              <a:t>needle</a:t>
            </a:r>
            <a:r>
              <a:rPr lang="cs-CZ" dirty="0"/>
              <a:t> </a:t>
            </a:r>
            <a:r>
              <a:rPr lang="cs-CZ" dirty="0" err="1"/>
              <a:t>biopsy</a:t>
            </a:r>
            <a:endParaRPr lang="cs-CZ" dirty="0"/>
          </a:p>
          <a:p>
            <a:r>
              <a:rPr lang="cs-CZ" dirty="0" err="1"/>
              <a:t>Decrease</a:t>
            </a:r>
            <a:r>
              <a:rPr lang="cs-CZ" dirty="0"/>
              <a:t> in </a:t>
            </a:r>
            <a:r>
              <a:rPr lang="cs-CZ" dirty="0" err="1"/>
              <a:t>graft</a:t>
            </a:r>
            <a:r>
              <a:rPr lang="cs-CZ" dirty="0"/>
              <a:t> </a:t>
            </a:r>
            <a:r>
              <a:rPr lang="cs-CZ" dirty="0" err="1"/>
              <a:t>function</a:t>
            </a:r>
            <a:r>
              <a:rPr lang="cs-CZ" dirty="0"/>
              <a:t> </a:t>
            </a:r>
            <a:r>
              <a:rPr lang="cs-CZ" dirty="0" err="1"/>
              <a:t>can</a:t>
            </a:r>
            <a:r>
              <a:rPr lang="cs-CZ" dirty="0"/>
              <a:t> </a:t>
            </a:r>
            <a:r>
              <a:rPr lang="cs-CZ" dirty="0" err="1"/>
              <a:t>caused</a:t>
            </a:r>
            <a:r>
              <a:rPr lang="cs-CZ" dirty="0"/>
              <a:t> </a:t>
            </a:r>
            <a:r>
              <a:rPr lang="cs-CZ" dirty="0" err="1"/>
              <a:t>e.g</a:t>
            </a:r>
            <a:r>
              <a:rPr lang="cs-CZ" dirty="0"/>
              <a:t>. </a:t>
            </a:r>
            <a:r>
              <a:rPr lang="cs-CZ" dirty="0" err="1"/>
              <a:t>nephrotoxicity</a:t>
            </a:r>
            <a:r>
              <a:rPr lang="cs-CZ" dirty="0"/>
              <a:t> </a:t>
            </a:r>
            <a:r>
              <a:rPr lang="cs-CZ" dirty="0" err="1"/>
              <a:t>of</a:t>
            </a:r>
            <a:r>
              <a:rPr lang="cs-CZ" dirty="0"/>
              <a:t> </a:t>
            </a:r>
            <a:r>
              <a:rPr lang="cs-CZ" dirty="0" err="1"/>
              <a:t>cyclosporine</a:t>
            </a:r>
            <a:endParaRPr lang="cs-CZ" dirty="0"/>
          </a:p>
        </p:txBody>
      </p:sp>
    </p:spTree>
    <p:extLst>
      <p:ext uri="{BB962C8B-B14F-4D97-AF65-F5344CB8AC3E}">
        <p14:creationId xmlns:p14="http://schemas.microsoft.com/office/powerpoint/2010/main" xmlns="" val="2862296493"/>
      </p:ext>
    </p:extLst>
  </p:cSld>
  <p:clrMapOvr>
    <a:masterClrMapping/>
  </p:clrMapOvr>
</p:sld>
</file>

<file path=ppt/theme/theme1.xml><?xml version="1.0" encoding="utf-8"?>
<a:theme xmlns:a="http://schemas.openxmlformats.org/drawingml/2006/main" name="Faz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5628</TotalTime>
  <Words>2779</Words>
  <Application>Microsoft Office PowerPoint</Application>
  <PresentationFormat>Vlastní</PresentationFormat>
  <Paragraphs>323</Paragraphs>
  <Slides>41</Slides>
  <Notes>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Fazeta</vt:lpstr>
      <vt:lpstr>Transplantation</vt:lpstr>
      <vt:lpstr>Transplantation</vt:lpstr>
      <vt:lpstr>History</vt:lpstr>
      <vt:lpstr>Types of transplantation by tissue origin</vt:lpstr>
      <vt:lpstr>Types of transplants by location</vt:lpstr>
      <vt:lpstr>Immunological aspects</vt:lpstr>
      <vt:lpstr>Immunological aspects</vt:lpstr>
      <vt:lpstr>Transplant rejection</vt:lpstr>
      <vt:lpstr>Rejection</vt:lpstr>
      <vt:lpstr>Transplantation centers in the Czech Republic</vt:lpstr>
      <vt:lpstr>Conditions for transplantation  1. surgical technique</vt:lpstr>
      <vt:lpstr>Conditions for transplantation  2. source of organs</vt:lpstr>
      <vt:lpstr>Snímek 13</vt:lpstr>
      <vt:lpstr>Clinical determination of brain death</vt:lpstr>
      <vt:lpstr>Clinical determination of brain death</vt:lpstr>
      <vt:lpstr>Apnea test</vt:lpstr>
      <vt:lpstr>Clinical determination of brain death</vt:lpstr>
      <vt:lpstr>Another donor examination</vt:lpstr>
      <vt:lpstr>Absolute contraindications to transplantation</vt:lpstr>
      <vt:lpstr>Donor care</vt:lpstr>
      <vt:lpstr>Snímek 21</vt:lpstr>
      <vt:lpstr>Liver transplantation</vt:lpstr>
      <vt:lpstr>Snímek 23</vt:lpstr>
      <vt:lpstr>Heart transplantation</vt:lpstr>
      <vt:lpstr>Snímek 25</vt:lpstr>
      <vt:lpstr>Snímek 26</vt:lpstr>
      <vt:lpstr>Kidney transplantation</vt:lpstr>
      <vt:lpstr>Kidney transplantation</vt:lpstr>
      <vt:lpstr>Lung transplantation</vt:lpstr>
      <vt:lpstr>Lung transplantation</vt:lpstr>
      <vt:lpstr>Pancreas transplant</vt:lpstr>
      <vt:lpstr>Pancreas transplant</vt:lpstr>
      <vt:lpstr>Pancreatic islet cell transplant</vt:lpstr>
      <vt:lpstr>Dermal transplantation</vt:lpstr>
      <vt:lpstr>Dermal transplantation</vt:lpstr>
      <vt:lpstr>Corneal transplantation</vt:lpstr>
      <vt:lpstr>Corneal transplantation</vt:lpstr>
      <vt:lpstr>Stem cell transplant</vt:lpstr>
      <vt:lpstr>Small intestine transplantation</vt:lpstr>
      <vt:lpstr>Small intestine transplantation</vt:lpstr>
      <vt:lpstr>Others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Transplantace</dc:title>
  <dc:creator>Admin</dc:creator>
  <cp:lastModifiedBy>Jan</cp:lastModifiedBy>
  <cp:revision>308</cp:revision>
  <dcterms:created xsi:type="dcterms:W3CDTF">2019-05-17T10:22:54Z</dcterms:created>
  <dcterms:modified xsi:type="dcterms:W3CDTF">2020-04-19T17:31:40Z</dcterms:modified>
</cp:coreProperties>
</file>