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99" r:id="rId6"/>
    <p:sldId id="262" r:id="rId7"/>
    <p:sldId id="261" r:id="rId8"/>
    <p:sldId id="263" r:id="rId9"/>
    <p:sldId id="302" r:id="rId10"/>
    <p:sldId id="30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695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00" r:id="rId35"/>
    <p:sldId id="301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2D465-BFE5-4673-AC75-DB0F15BA0CAE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5624-AB55-41D1-9D4C-8834DA646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3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88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0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221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FBC1B0-021C-4625-B93C-88A96A88A790}" type="slidenum">
              <a:rPr lang="cs-CZ" sz="1200" smtClean="0"/>
              <a:pPr/>
              <a:t>42</a:t>
            </a:fld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0837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70F341-D944-4EA9-A480-CABDFD95923B}" type="slidenum">
              <a:rPr lang="cs-CZ" sz="1200" smtClean="0"/>
              <a:pPr/>
              <a:t>45</a:t>
            </a:fld>
            <a:endParaRPr lang="cs-CZ" sz="120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7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53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189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A6A143-BEC5-4889-A702-30FDA2BFDB50}" type="slidenum">
              <a:rPr lang="cs-CZ" sz="1200" smtClean="0"/>
              <a:pPr/>
              <a:t>15</a:t>
            </a:fld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28895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57570B-9265-4380-8CE4-895D127EE7B4}" type="slidenum">
              <a:rPr lang="cs-CZ" sz="1200" smtClean="0"/>
              <a:pPr/>
              <a:t>16</a:t>
            </a:fld>
            <a:endParaRPr lang="cs-CZ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40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63A2BB-3D20-41C8-907A-006A0C9FB44F}" type="slidenum">
              <a:rPr lang="cs-CZ" sz="1200" smtClean="0"/>
              <a:pPr/>
              <a:t>21</a:t>
            </a:fld>
            <a:endParaRPr lang="cs-CZ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30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62FB52-E4DB-4DC7-B15E-D83F4C160F6D}" type="slidenum">
              <a:rPr lang="cs-CZ" sz="1200" smtClean="0"/>
              <a:pPr/>
              <a:t>24</a:t>
            </a:fld>
            <a:endParaRPr lang="cs-CZ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18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89C6D4-229A-45B9-BE73-A4DBF4F7D78E}" type="slidenum">
              <a:rPr lang="cs-CZ" sz="1200" smtClean="0"/>
              <a:pPr/>
              <a:t>28</a:t>
            </a:fld>
            <a:endParaRPr lang="cs-CZ" sz="120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8EEDB3-7068-48FE-BBD4-43E6AA267C0E}" type="slidenum">
              <a:rPr lang="cs-CZ" sz="1200"/>
              <a:pPr algn="r" eaLnBrk="1" hangingPunct="1"/>
              <a:t>28</a:t>
            </a:fld>
            <a:endParaRPr lang="cs-CZ" sz="1200"/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2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545B9A-A2B0-4228-97AF-9E7DBBE4CB8F}" type="slidenum">
              <a:rPr lang="cs-CZ" sz="1200" smtClean="0"/>
              <a:pPr/>
              <a:t>31</a:t>
            </a:fld>
            <a:endParaRPr lang="cs-CZ" sz="1200"/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E7CB5AE-4F6B-418E-A3BD-EF521591FECD}" type="slidenum">
              <a:rPr lang="cs-CZ" sz="1200"/>
              <a:pPr algn="r" eaLnBrk="1" hangingPunct="1"/>
              <a:t>31</a:t>
            </a:fld>
            <a:endParaRPr lang="cs-CZ" sz="1200"/>
          </a:p>
        </p:txBody>
      </p:sp>
      <p:sp>
        <p:nvSpPr>
          <p:cNvPr id="214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8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1BEBBF-F685-47DE-838F-C160E8D0D62D}" type="slidenum">
              <a:rPr lang="cs-CZ" sz="1200" smtClean="0"/>
              <a:pPr/>
              <a:t>32</a:t>
            </a:fld>
            <a:endParaRPr lang="cs-CZ" sz="1200"/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70019A-33DE-4A2A-9F1E-7CBF15DAE206}" type="slidenum">
              <a:rPr lang="cs-CZ" sz="1200"/>
              <a:pPr algn="r" eaLnBrk="1" hangingPunct="1"/>
              <a:t>32</a:t>
            </a:fld>
            <a:endParaRPr lang="cs-CZ" sz="1200"/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3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6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5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3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1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5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D6C-614A-4591-9033-A381ED52ABC5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2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imgurl=https://iovs.arvojournals.org/data/Journals/IOVS/933754/1612_fig02.gif&amp;imgrefurl=https://iovs.arvojournals.org/article.aspx?articleid%3D2266871&amp;docid=oMXrxy_66jCPyM&amp;tbnid=Vi2oSuAEHTcCVM:&amp;vet=10ahUKEwjm-qSRxL_aAhWBZlAKHWUkCh4QMwg6KAIwAg..i&amp;w=450&amp;h=249&amp;client=firefox-b&amp;bih=643&amp;biw=1159&amp;q=direct%20ophthalmoscopy&amp;ved=0ahUKEwjm-qSRxL_aAhWBZlAKHWUkCh4QMwg6KAIwAg&amp;iact=mrc&amp;uact=8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hyperlink" Target="http://www.google.cz/url?sa=i&amp;rct=j&amp;q=&amp;esrc=s&amp;source=images&amp;cd=&amp;docid=SbwKicHVYrLhUM&amp;tbnid=Gykl4JzPApWhkM:&amp;ved=0CAUQjRw&amp;url=http://www.medicine.uiowa.edu/eye/oct/&amp;ei=UTyCU72qIMrtO5nsgUA&amp;bvm=bv.67720277,d.bGQ&amp;psig=AFQjCNFnFFEzDl_haSL6TFJIyw1wHBenRA&amp;ust=140113044079580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medicine.uiowa.edu/eye/patient-care/imaging-services/fluorescein-angiograph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hyperlink" Target="http://bestpractice.bmj.com/best-practice/monograph/532/resources/images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fractive_erro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784"/>
            <a:ext cx="8893175" cy="1871662"/>
          </a:xfrm>
          <a:noFill/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Examination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techniques</a:t>
            </a:r>
            <a:r>
              <a:rPr lang="cs-CZ" dirty="0">
                <a:solidFill>
                  <a:srgbClr val="0070C0"/>
                </a:solidFill>
              </a:rPr>
              <a:t> in </a:t>
            </a:r>
            <a:r>
              <a:rPr lang="cs-CZ" dirty="0" err="1">
                <a:solidFill>
                  <a:srgbClr val="0070C0"/>
                </a:solidFill>
              </a:rPr>
              <a:t>ophthalmology</a:t>
            </a:r>
            <a:br>
              <a:rPr lang="cs-CZ" dirty="0">
                <a:solidFill>
                  <a:srgbClr val="0070C0"/>
                </a:solidFill>
              </a:rPr>
            </a:br>
            <a:br>
              <a:rPr lang="cs-CZ" dirty="0">
                <a:solidFill>
                  <a:srgbClr val="0070C0"/>
                </a:solidFill>
              </a:rPr>
            </a:b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V. Matušková</a:t>
            </a:r>
            <a:endParaRPr lang="cs-CZ" sz="28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Visual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acuity</a:t>
            </a: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5545138"/>
          </a:xfrm>
        </p:spPr>
        <p:txBody>
          <a:bodyPr/>
          <a:lstStyle/>
          <a:p>
            <a:pPr eaLnBrk="1" hangingPunct="1"/>
            <a:r>
              <a:rPr lang="sk-SK" altLang="cs-CZ" sz="2800" dirty="0"/>
              <a:t>VOD:  5/50, s – 2,0 </a:t>
            </a:r>
            <a:r>
              <a:rPr lang="sk-SK" altLang="cs-CZ" sz="2800" dirty="0" err="1"/>
              <a:t>Dsf</a:t>
            </a:r>
            <a:r>
              <a:rPr lang="sk-SK" altLang="cs-CZ" sz="2800" dirty="0"/>
              <a:t> a -1,0 </a:t>
            </a:r>
            <a:r>
              <a:rPr lang="sk-SK" altLang="cs-CZ" sz="2800" dirty="0" err="1"/>
              <a:t>Dcyl</a:t>
            </a:r>
            <a:r>
              <a:rPr lang="sk-SK" altLang="cs-CZ" sz="2800" dirty="0"/>
              <a:t> </a:t>
            </a:r>
            <a:r>
              <a:rPr lang="sk-SK" altLang="cs-CZ" sz="2800" dirty="0" err="1"/>
              <a:t>ax</a:t>
            </a:r>
            <a:r>
              <a:rPr lang="sk-SK" altLang="cs-CZ" sz="2800" dirty="0"/>
              <a:t> 90 5/5</a:t>
            </a:r>
          </a:p>
          <a:p>
            <a:pPr eaLnBrk="1" hangingPunct="1"/>
            <a:r>
              <a:rPr lang="sk-SK" altLang="cs-CZ" sz="2800" dirty="0"/>
              <a:t>VOS: 5/30, s – 2,5 </a:t>
            </a:r>
            <a:r>
              <a:rPr lang="sk-SK" altLang="cs-CZ" sz="2800" dirty="0" err="1"/>
              <a:t>Dsf</a:t>
            </a:r>
            <a:r>
              <a:rPr lang="sk-SK" altLang="cs-CZ" sz="2800" dirty="0"/>
              <a:t> a -1,5 </a:t>
            </a:r>
            <a:r>
              <a:rPr lang="sk-SK" altLang="cs-CZ" sz="2800" dirty="0" err="1"/>
              <a:t>Dcyl</a:t>
            </a:r>
            <a:r>
              <a:rPr lang="sk-SK" altLang="cs-CZ" sz="2800" dirty="0"/>
              <a:t> </a:t>
            </a:r>
            <a:r>
              <a:rPr lang="sk-SK" altLang="cs-CZ" sz="2800" dirty="0" err="1"/>
              <a:t>ax</a:t>
            </a:r>
            <a:r>
              <a:rPr lang="sk-SK" altLang="cs-CZ" sz="2800" dirty="0"/>
              <a:t> 100 5/7,5, </a:t>
            </a:r>
          </a:p>
          <a:p>
            <a:pPr eaLnBrk="1" hangingPunct="1"/>
            <a:endParaRPr lang="sk-SK" altLang="cs-CZ" sz="2800" dirty="0"/>
          </a:p>
          <a:p>
            <a:pPr eaLnBrk="1" hangingPunct="1"/>
            <a:r>
              <a:rPr lang="sk-SK" altLang="cs-CZ" sz="2400" dirty="0"/>
              <a:t>VOD: </a:t>
            </a:r>
            <a:r>
              <a:rPr lang="sk-SK" altLang="cs-CZ" sz="2400" dirty="0" err="1"/>
              <a:t>visus</a:t>
            </a:r>
            <a:r>
              <a:rPr lang="sk-SK" altLang="cs-CZ" sz="2400" dirty="0"/>
              <a:t> </a:t>
            </a:r>
            <a:r>
              <a:rPr lang="sk-SK" altLang="cs-CZ" sz="2400" dirty="0" err="1"/>
              <a:t>oculi</a:t>
            </a:r>
            <a:r>
              <a:rPr lang="sk-SK" altLang="cs-CZ" sz="2400" dirty="0"/>
              <a:t> </a:t>
            </a:r>
            <a:r>
              <a:rPr lang="sk-SK" altLang="cs-CZ" sz="2400" dirty="0" err="1"/>
              <a:t>dextri</a:t>
            </a:r>
            <a:endParaRPr lang="sk-SK" altLang="cs-CZ" sz="2400" dirty="0"/>
          </a:p>
          <a:p>
            <a:pPr eaLnBrk="1" hangingPunct="1"/>
            <a:r>
              <a:rPr lang="sk-SK" altLang="cs-CZ" sz="2400" dirty="0"/>
              <a:t>VOS: </a:t>
            </a:r>
            <a:r>
              <a:rPr lang="sk-SK" altLang="cs-CZ" sz="2400" dirty="0" err="1"/>
              <a:t>visus</a:t>
            </a:r>
            <a:r>
              <a:rPr lang="sk-SK" altLang="cs-CZ" sz="2400" dirty="0"/>
              <a:t> </a:t>
            </a:r>
            <a:r>
              <a:rPr lang="sk-SK" altLang="cs-CZ" sz="2400" dirty="0" err="1"/>
              <a:t>oculi</a:t>
            </a:r>
            <a:r>
              <a:rPr lang="sk-SK" altLang="cs-CZ" sz="2400" dirty="0"/>
              <a:t> </a:t>
            </a:r>
            <a:r>
              <a:rPr lang="sk-SK" altLang="cs-CZ" sz="2400" dirty="0" err="1"/>
              <a:t>sinistri</a:t>
            </a:r>
            <a:r>
              <a:rPr lang="sk-SK" altLang="cs-CZ" sz="2400" dirty="0"/>
              <a:t> </a:t>
            </a:r>
          </a:p>
          <a:p>
            <a:pPr eaLnBrk="1" hangingPunct="1"/>
            <a:r>
              <a:rPr lang="sk-SK" altLang="cs-CZ" sz="2400" dirty="0" err="1"/>
              <a:t>Dsf</a:t>
            </a:r>
            <a:r>
              <a:rPr lang="sk-SK" altLang="cs-CZ" sz="2400" dirty="0"/>
              <a:t>: </a:t>
            </a:r>
            <a:r>
              <a:rPr lang="sk-SK" altLang="cs-CZ" sz="2400" dirty="0" err="1"/>
              <a:t>dioptry</a:t>
            </a:r>
            <a:r>
              <a:rPr lang="sk-SK" altLang="cs-CZ" sz="2400" dirty="0"/>
              <a:t> </a:t>
            </a:r>
            <a:r>
              <a:rPr lang="sk-SK" altLang="cs-CZ" sz="2400" dirty="0" err="1"/>
              <a:t>sferic</a:t>
            </a:r>
            <a:r>
              <a:rPr lang="sk-SK" altLang="cs-CZ" sz="2400" dirty="0"/>
              <a:t> </a:t>
            </a:r>
          </a:p>
          <a:p>
            <a:pPr eaLnBrk="1" hangingPunct="1"/>
            <a:r>
              <a:rPr lang="sk-SK" altLang="cs-CZ" sz="2400" dirty="0" err="1"/>
              <a:t>Dcyl</a:t>
            </a:r>
            <a:r>
              <a:rPr lang="sk-SK" altLang="cs-CZ" sz="2400" dirty="0"/>
              <a:t>: </a:t>
            </a:r>
            <a:r>
              <a:rPr lang="sk-SK" altLang="cs-CZ" sz="2400" dirty="0" err="1"/>
              <a:t>dioptry</a:t>
            </a:r>
            <a:r>
              <a:rPr lang="sk-SK" altLang="cs-CZ" sz="2400" dirty="0"/>
              <a:t> </a:t>
            </a:r>
            <a:r>
              <a:rPr lang="sk-SK" altLang="cs-CZ" sz="2400" dirty="0" err="1"/>
              <a:t>cylindric</a:t>
            </a:r>
            <a:r>
              <a:rPr lang="sk-SK" altLang="cs-CZ" sz="2400" dirty="0"/>
              <a:t> </a:t>
            </a:r>
          </a:p>
          <a:p>
            <a:pPr eaLnBrk="1" hangingPunct="1"/>
            <a:r>
              <a:rPr lang="sk-SK" altLang="cs-CZ" sz="2400" dirty="0" err="1"/>
              <a:t>Ax</a:t>
            </a:r>
            <a:r>
              <a:rPr lang="sk-SK" altLang="cs-CZ" sz="2400" dirty="0"/>
              <a:t>: </a:t>
            </a:r>
            <a:r>
              <a:rPr lang="sk-SK" altLang="cs-CZ" sz="2400" dirty="0" err="1"/>
              <a:t>axis</a:t>
            </a:r>
            <a:endParaRPr lang="sk-SK" altLang="cs-CZ" sz="2400" dirty="0"/>
          </a:p>
          <a:p>
            <a:pPr eaLnBrk="1" hangingPunct="1"/>
            <a:endParaRPr lang="sk-SK" altLang="cs-CZ" sz="2800" dirty="0"/>
          </a:p>
          <a:p>
            <a:pPr eaLnBrk="1" hangingPunct="1"/>
            <a:endParaRPr lang="sk-SK" altLang="cs-CZ" sz="2800" dirty="0"/>
          </a:p>
          <a:p>
            <a:pPr eaLnBrk="1" hangingPunct="1"/>
            <a:endParaRPr lang="sk-SK" altLang="cs-CZ" sz="3600" dirty="0"/>
          </a:p>
          <a:p>
            <a:pPr eaLnBrk="1" hangingPunct="1"/>
            <a:endParaRPr lang="cs-CZ" altLang="cs-CZ" sz="3600" dirty="0">
              <a:solidFill>
                <a:schemeClr val="tx2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539750" y="2996952"/>
            <a:ext cx="25193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0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0070C0"/>
                </a:solidFill>
              </a:rPr>
              <a:t>Visual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sz="4000" b="1" dirty="0" err="1">
                <a:solidFill>
                  <a:srgbClr val="0070C0"/>
                </a:solidFill>
              </a:rPr>
              <a:t>acuity</a:t>
            </a:r>
            <a:br>
              <a:rPr lang="sk-SK" sz="4000" b="1" dirty="0">
                <a:solidFill>
                  <a:srgbClr val="0070C0"/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484784"/>
            <a:ext cx="36068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/>
              <a:t>Frame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r>
              <a:rPr lang="cs-CZ" sz="2800" dirty="0" err="1"/>
              <a:t>Lenses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Axis </a:t>
            </a:r>
          </a:p>
        </p:txBody>
      </p:sp>
      <p:pic>
        <p:nvPicPr>
          <p:cNvPr id="12292" name="Picture 4" descr="nosič sk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371928"/>
            <a:ext cx="3168650" cy="248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brylova-sk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rylovy-no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3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70C0"/>
                </a:solidFill>
              </a:rPr>
              <a:t>Tonometry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57052"/>
            <a:ext cx="5510213" cy="49403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dirty="0"/>
              <a:t>     </a:t>
            </a:r>
            <a:r>
              <a:rPr lang="cs-CZ" sz="2800" b="1" dirty="0" err="1"/>
              <a:t>Contact</a:t>
            </a:r>
            <a:r>
              <a:rPr lang="cs-CZ" sz="2800" b="1" dirty="0"/>
              <a:t>  </a:t>
            </a:r>
            <a:r>
              <a:rPr lang="cs-CZ" sz="2800" b="1" dirty="0" err="1"/>
              <a:t>techniques</a:t>
            </a:r>
            <a:endParaRPr lang="cs-CZ" sz="2800" b="1" dirty="0"/>
          </a:p>
          <a:p>
            <a:pPr eaLnBrk="1" hangingPunct="1">
              <a:defRPr/>
            </a:pPr>
            <a:r>
              <a:rPr lang="cs-CZ" sz="2800" dirty="0"/>
              <a:t> </a:t>
            </a:r>
            <a:r>
              <a:rPr lang="cs-CZ" sz="2800" dirty="0" err="1"/>
              <a:t>Schi</a:t>
            </a:r>
            <a:r>
              <a:rPr lang="en-US" sz="2800" dirty="0"/>
              <a:t>ö</a:t>
            </a:r>
            <a:r>
              <a:rPr lang="cs-CZ" sz="2800" dirty="0" err="1"/>
              <a:t>tz</a:t>
            </a:r>
            <a:r>
              <a:rPr lang="cs-CZ" sz="2800" dirty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 err="1"/>
              <a:t>Goldmann</a:t>
            </a:r>
            <a:r>
              <a:rPr lang="cs-CZ" sz="2800" dirty="0"/>
              <a:t> </a:t>
            </a:r>
            <a:r>
              <a:rPr lang="cs-CZ" sz="2800" dirty="0" err="1"/>
              <a:t>applanation</a:t>
            </a:r>
            <a:r>
              <a:rPr lang="cs-CZ" sz="2800" dirty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endParaRPr lang="cs-CZ" sz="2800" dirty="0"/>
          </a:p>
          <a:p>
            <a:pPr eaLnBrk="1" hangingPunct="1">
              <a:buClr>
                <a:schemeClr val="bg1"/>
              </a:buClr>
              <a:defRPr/>
            </a:pPr>
            <a:r>
              <a:rPr lang="cs-CZ" sz="2800" b="1" dirty="0"/>
              <a:t>Non </a:t>
            </a:r>
            <a:r>
              <a:rPr lang="cs-CZ" sz="2800" b="1" dirty="0" err="1"/>
              <a:t>contact</a:t>
            </a:r>
            <a:r>
              <a:rPr lang="cs-CZ" sz="2800" b="1" dirty="0"/>
              <a:t>  </a:t>
            </a:r>
            <a:r>
              <a:rPr lang="cs-CZ" sz="2800" b="1" dirty="0" err="1"/>
              <a:t>techniques</a:t>
            </a:r>
            <a:r>
              <a:rPr lang="cs-CZ" sz="2800" b="1" dirty="0"/>
              <a:t> 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/>
              <a:t>Jet air (air </a:t>
            </a:r>
            <a:r>
              <a:rPr lang="cs-CZ" sz="2800" dirty="0" err="1"/>
              <a:t>puff</a:t>
            </a:r>
            <a:r>
              <a:rPr lang="cs-CZ" sz="2800" dirty="0"/>
              <a:t>)</a:t>
            </a:r>
          </a:p>
        </p:txBody>
      </p:sp>
      <p:pic>
        <p:nvPicPr>
          <p:cNvPr id="13317" name="Picture 6" descr="anatomie_komora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19475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1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Schiötz</a:t>
            </a:r>
            <a:r>
              <a:rPr lang="cs-CZ" sz="4000" b="1" dirty="0">
                <a:solidFill>
                  <a:srgbClr val="0070C0"/>
                </a:solidFill>
              </a:rPr>
              <a:t> tonometry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1483171"/>
            <a:ext cx="6100762" cy="367188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  7/7,5</a:t>
            </a:r>
          </a:p>
          <a:p>
            <a:pPr eaLnBrk="1" hangingPunct="1">
              <a:defRPr/>
            </a:pPr>
            <a:r>
              <a:rPr lang="cs-CZ" sz="2800" dirty="0" err="1"/>
              <a:t>Topical</a:t>
            </a:r>
            <a:r>
              <a:rPr lang="cs-CZ" sz="2800" dirty="0"/>
              <a:t> </a:t>
            </a:r>
            <a:r>
              <a:rPr lang="cs-CZ" sz="2800" dirty="0" err="1"/>
              <a:t>anestesia</a:t>
            </a:r>
            <a:endParaRPr lang="cs-CZ" sz="2800" dirty="0"/>
          </a:p>
          <a:p>
            <a:pPr eaLnBrk="1" hangingPunct="1">
              <a:defRPr/>
            </a:pPr>
            <a:endParaRPr lang="cs-CZ" sz="2800" b="1" dirty="0">
              <a:solidFill>
                <a:srgbClr val="FDFD17"/>
              </a:solidFill>
            </a:endParaRPr>
          </a:p>
          <a:p>
            <a:pPr eaLnBrk="1" hangingPunct="1">
              <a:defRPr/>
            </a:pPr>
            <a:endParaRPr lang="cs-CZ" sz="2800" b="1" dirty="0">
              <a:solidFill>
                <a:srgbClr val="FDFD17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800" b="1" dirty="0">
                <a:solidFill>
                  <a:srgbClr val="FDFD17"/>
                </a:solidFill>
              </a:rPr>
              <a:t> </a:t>
            </a:r>
          </a:p>
        </p:txBody>
      </p:sp>
      <p:pic>
        <p:nvPicPr>
          <p:cNvPr id="14340" name="Zástupný symbol obsahu 3" descr="1862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030662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8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Schiötz</a:t>
            </a:r>
            <a:r>
              <a:rPr lang="cs-CZ" sz="3600" b="1" dirty="0">
                <a:solidFill>
                  <a:srgbClr val="0070C0"/>
                </a:solidFill>
              </a:rPr>
              <a:t> tonometry</a:t>
            </a:r>
          </a:p>
        </p:txBody>
      </p:sp>
      <p:pic>
        <p:nvPicPr>
          <p:cNvPr id="16387" name="Zástupný symbol obsahu 3" descr="szemem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836863" cy="4537075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5508625" cy="443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7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52736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Goldmann</a:t>
            </a:r>
            <a:r>
              <a:rPr lang="cs-CZ" sz="4000" b="1" dirty="0">
                <a:solidFill>
                  <a:srgbClr val="0070C0"/>
                </a:solidFill>
              </a:rPr>
              <a:t> tonometry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167036"/>
            <a:ext cx="8785225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normal range is 10-21 mmHg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err="1"/>
              <a:t>Topical</a:t>
            </a:r>
            <a:r>
              <a:rPr lang="cs-CZ" sz="2400" dirty="0"/>
              <a:t> </a:t>
            </a:r>
            <a:r>
              <a:rPr lang="cs-CZ" sz="2400" dirty="0" err="1"/>
              <a:t>anestesia</a:t>
            </a:r>
            <a:r>
              <a:rPr lang="cs-CZ" sz="2400" dirty="0"/>
              <a:t>, fluorescein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/>
              <a:t>Force</a:t>
            </a:r>
            <a:r>
              <a:rPr lang="cs-CZ" sz="2400" dirty="0"/>
              <a:t> </a:t>
            </a:r>
            <a:r>
              <a:rPr lang="cs-CZ" sz="2400" dirty="0" err="1"/>
              <a:t>required</a:t>
            </a:r>
            <a:r>
              <a:rPr lang="cs-CZ" sz="2400" dirty="0"/>
              <a:t> to </a:t>
            </a:r>
            <a:r>
              <a:rPr lang="cs-CZ" sz="2400" dirty="0" err="1"/>
              <a:t>flatten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cornae</a:t>
            </a:r>
            <a:endParaRPr lang="cs-CZ" sz="2400" dirty="0"/>
          </a:p>
        </p:txBody>
      </p:sp>
      <p:pic>
        <p:nvPicPr>
          <p:cNvPr id="17412" name="Picture 4" descr="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384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6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Goldmann</a:t>
            </a:r>
            <a:r>
              <a:rPr lang="cs-CZ" sz="3600" b="1" dirty="0">
                <a:solidFill>
                  <a:srgbClr val="0070C0"/>
                </a:solidFill>
              </a:rPr>
              <a:t> tonometry</a:t>
            </a:r>
          </a:p>
        </p:txBody>
      </p:sp>
      <p:pic>
        <p:nvPicPr>
          <p:cNvPr id="18435" name="Picture 3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2562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48807"/>
            <a:ext cx="277653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2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70C0"/>
                </a:solidFill>
              </a:rPr>
              <a:t>Non </a:t>
            </a:r>
            <a:r>
              <a:rPr lang="cs-CZ" sz="3600" b="1" dirty="0" err="1">
                <a:solidFill>
                  <a:srgbClr val="0070C0"/>
                </a:solidFill>
              </a:rPr>
              <a:t>contact</a:t>
            </a:r>
            <a:r>
              <a:rPr lang="cs-CZ" sz="3600" b="1" dirty="0">
                <a:solidFill>
                  <a:srgbClr val="0070C0"/>
                </a:solidFill>
              </a:rPr>
              <a:t>  tonometry </a:t>
            </a:r>
          </a:p>
        </p:txBody>
      </p:sp>
      <p:pic>
        <p:nvPicPr>
          <p:cNvPr id="20483" name="Zástupný symbol obsahu 3" descr="1249315134-25744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484563" cy="4176713"/>
          </a:xfrm>
          <a:noFill/>
        </p:spPr>
      </p:pic>
      <p:pic>
        <p:nvPicPr>
          <p:cNvPr id="20484" name="Zástupný symbol obsahu 3" descr="tonoref2_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25550"/>
            <a:ext cx="36734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mereni-N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8000"/>
            <a:ext cx="338613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0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2AD52D-A883-44C0-86ED-4D3B6935B7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3600" b="1" dirty="0" err="1">
                <a:solidFill>
                  <a:schemeClr val="tx2"/>
                </a:solidFill>
              </a:rPr>
              <a:t>Examination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of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anterior</a:t>
            </a:r>
            <a:r>
              <a:rPr lang="cs-CZ" sz="3600" b="1" dirty="0">
                <a:solidFill>
                  <a:schemeClr val="tx2"/>
                </a:solidFill>
              </a:rPr>
              <a:t> segment </a:t>
            </a:r>
            <a:endParaRPr lang="cs-CZ" altLang="cs-CZ" sz="3600" b="1" dirty="0">
              <a:solidFill>
                <a:schemeClr val="tx2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7476189-7C77-476B-AC96-BB7216ADFA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628775"/>
            <a:ext cx="3995738" cy="182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800" dirty="0" err="1"/>
              <a:t>Aspection</a:t>
            </a:r>
            <a:endParaRPr lang="cs-CZ" altLang="cs-CZ" sz="2800" dirty="0"/>
          </a:p>
        </p:txBody>
      </p:sp>
      <p:pic>
        <p:nvPicPr>
          <p:cNvPr id="29700" name="Obrázek 1">
            <a:extLst>
              <a:ext uri="{FF2B5EF4-FFF2-40B4-BE49-F238E27FC236}">
                <a16:creationId xmlns:a16="http://schemas.microsoft.com/office/drawing/2014/main" id="{A46693EE-435E-4AB9-9886-46ECBD0E5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" y="2230438"/>
            <a:ext cx="29035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Obrázek 2">
            <a:extLst>
              <a:ext uri="{FF2B5EF4-FFF2-40B4-BE49-F238E27FC236}">
                <a16:creationId xmlns:a16="http://schemas.microsoft.com/office/drawing/2014/main" id="{17FBD1F4-925E-45A6-BA17-B41EEC46D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230438"/>
            <a:ext cx="2857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ázek 3">
            <a:extLst>
              <a:ext uri="{FF2B5EF4-FFF2-40B4-BE49-F238E27FC236}">
                <a16:creationId xmlns:a16="http://schemas.microsoft.com/office/drawing/2014/main" id="{8A3B6F8F-FBDE-4969-BFC9-C396A24B9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94275"/>
            <a:ext cx="319563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Obrázek 4">
            <a:extLst>
              <a:ext uri="{FF2B5EF4-FFF2-40B4-BE49-F238E27FC236}">
                <a16:creationId xmlns:a16="http://schemas.microsoft.com/office/drawing/2014/main" id="{0951B220-3EB8-443D-B1D0-F6A463073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8"/>
          <a:stretch>
            <a:fillRect/>
          </a:stretch>
        </p:blipFill>
        <p:spPr bwMode="auto">
          <a:xfrm>
            <a:off x="4643438" y="4895850"/>
            <a:ext cx="26193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ovéPole 5">
            <a:extLst>
              <a:ext uri="{FF2B5EF4-FFF2-40B4-BE49-F238E27FC236}">
                <a16:creationId xmlns:a16="http://schemas.microsoft.com/office/drawing/2014/main" id="{BFA36947-9C77-46CE-8373-CB1C5C4A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 err="1"/>
              <a:t>Ectropium</a:t>
            </a:r>
            <a:endParaRPr lang="cs-CZ" altLang="cs-CZ" sz="1400" dirty="0"/>
          </a:p>
        </p:txBody>
      </p:sp>
      <p:sp>
        <p:nvSpPr>
          <p:cNvPr id="29705" name="TextovéPole 10">
            <a:extLst>
              <a:ext uri="{FF2B5EF4-FFF2-40B4-BE49-F238E27FC236}">
                <a16:creationId xmlns:a16="http://schemas.microsoft.com/office/drawing/2014/main" id="{89BE7E3B-8ED1-4AA5-82E3-338B4A10A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438943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/>
              <a:t>Ptosis</a:t>
            </a:r>
          </a:p>
        </p:txBody>
      </p:sp>
      <p:sp>
        <p:nvSpPr>
          <p:cNvPr id="29706" name="TextovéPole 11">
            <a:extLst>
              <a:ext uri="{FF2B5EF4-FFF2-40B4-BE49-F238E27FC236}">
                <a16:creationId xmlns:a16="http://schemas.microsoft.com/office/drawing/2014/main" id="{825E360C-65F3-4A9F-AE12-FF234B30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481763"/>
            <a:ext cx="141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/>
              <a:t>Lagophtalmus</a:t>
            </a:r>
          </a:p>
        </p:txBody>
      </p:sp>
      <p:sp>
        <p:nvSpPr>
          <p:cNvPr id="29707" name="TextovéPole 12">
            <a:extLst>
              <a:ext uri="{FF2B5EF4-FFF2-40B4-BE49-F238E27FC236}">
                <a16:creationId xmlns:a16="http://schemas.microsoft.com/office/drawing/2014/main" id="{52EEF26E-F25E-4E7A-961C-C1343E4C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6497638"/>
            <a:ext cx="141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dirty="0"/>
              <a:t>Entropium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sz="3600" b="1" dirty="0">
                <a:solidFill>
                  <a:schemeClr val="accent1"/>
                </a:solidFill>
              </a:rPr>
              <a:t>Slit lamp </a:t>
            </a:r>
            <a:r>
              <a:rPr lang="cs-CZ" sz="3600" b="1" dirty="0" err="1">
                <a:solidFill>
                  <a:schemeClr val="accent1"/>
                </a:solidFill>
              </a:rPr>
              <a:t>biomicroscopy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table mounted microscope</a:t>
            </a:r>
            <a:r>
              <a:rPr lang="cs-CZ" sz="2400" dirty="0"/>
              <a:t> </a:t>
            </a:r>
            <a:r>
              <a:rPr lang="en-US" sz="2400" dirty="0"/>
              <a:t>with a special adjustable </a:t>
            </a:r>
            <a:r>
              <a:rPr lang="cs-CZ" sz="2400" dirty="0"/>
              <a:t>             </a:t>
            </a:r>
            <a:r>
              <a:rPr lang="en-US" sz="2400" dirty="0"/>
              <a:t>illumination source attached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Obrázok 4" descr="prevobr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95" y="1772816"/>
            <a:ext cx="3339718" cy="468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826000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6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3600" b="1" dirty="0">
                <a:solidFill>
                  <a:srgbClr val="0070C0"/>
                </a:solidFill>
              </a:rPr>
              <a:t>Basic</a:t>
            </a:r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examination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techniques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783364" name="Zástupný symbol obsahu 2"/>
          <p:cNvSpPr>
            <a:spLocks noGrp="1"/>
          </p:cNvSpPr>
          <p:nvPr>
            <p:ph type="body" idx="4294967295"/>
          </p:nvPr>
        </p:nvSpPr>
        <p:spPr>
          <a:xfrm>
            <a:off x="904237" y="1628800"/>
            <a:ext cx="8229600" cy="4525963"/>
          </a:xfrm>
        </p:spPr>
        <p:txBody>
          <a:bodyPr/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Visual</a:t>
            </a:r>
            <a:r>
              <a:rPr lang="sk-SK" sz="2800" dirty="0"/>
              <a:t> </a:t>
            </a:r>
            <a:r>
              <a:rPr lang="sk-SK" sz="2800" dirty="0" err="1"/>
              <a:t>acuity</a:t>
            </a:r>
            <a:r>
              <a:rPr lang="sk-SK" sz="2800" dirty="0"/>
              <a:t>  (</a:t>
            </a:r>
            <a:r>
              <a:rPr lang="sk-SK" sz="2800" dirty="0" err="1"/>
              <a:t>natural</a:t>
            </a:r>
            <a:r>
              <a:rPr lang="sk-SK" sz="2800" dirty="0"/>
              <a:t>, </a:t>
            </a:r>
            <a:r>
              <a:rPr lang="sk-SK" sz="2800" dirty="0" err="1"/>
              <a:t>best</a:t>
            </a:r>
            <a:r>
              <a:rPr lang="sk-SK" sz="2800" dirty="0"/>
              <a:t> </a:t>
            </a:r>
            <a:r>
              <a:rPr lang="sk-SK" sz="2800" dirty="0" err="1"/>
              <a:t>corrected</a:t>
            </a:r>
            <a:r>
              <a:rPr lang="sk-SK" sz="2800" dirty="0"/>
              <a:t>)</a:t>
            </a:r>
            <a:endParaRPr lang="sk-SK" sz="2800" b="1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Measurement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intraocular</a:t>
            </a:r>
            <a:r>
              <a:rPr lang="sk-SK" sz="2800" dirty="0"/>
              <a:t> </a:t>
            </a:r>
            <a:r>
              <a:rPr lang="sk-SK" sz="2800" dirty="0" err="1"/>
              <a:t>pressure</a:t>
            </a:r>
            <a:r>
              <a:rPr lang="sk-SK" sz="2800" dirty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Slit</a:t>
            </a:r>
            <a:r>
              <a:rPr lang="sk-SK" sz="2800" dirty="0"/>
              <a:t> </a:t>
            </a:r>
            <a:r>
              <a:rPr lang="sk-SK" sz="2800" dirty="0" err="1"/>
              <a:t>lamp</a:t>
            </a:r>
            <a:r>
              <a:rPr lang="sk-SK" sz="2800" dirty="0"/>
              <a:t> </a:t>
            </a:r>
            <a:r>
              <a:rPr lang="sk-SK" sz="2800" dirty="0" err="1"/>
              <a:t>examination</a:t>
            </a:r>
            <a:r>
              <a:rPr lang="sk-SK" sz="2800" dirty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/>
              <a:t>Fundus</a:t>
            </a:r>
            <a:r>
              <a:rPr lang="sk-SK" sz="2800" dirty="0"/>
              <a:t> </a:t>
            </a:r>
            <a:r>
              <a:rPr lang="sk-SK" sz="2800" dirty="0" err="1"/>
              <a:t>examination</a:t>
            </a:r>
            <a:endParaRPr lang="sk-SK" sz="2800" dirty="0"/>
          </a:p>
        </p:txBody>
      </p:sp>
      <p:pic>
        <p:nvPicPr>
          <p:cNvPr id="5126" name="Picture 6" descr="vy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58" y="4077072"/>
            <a:ext cx="385304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4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cs-CZ" sz="3600" b="1" dirty="0">
                <a:solidFill>
                  <a:schemeClr val="accent1"/>
                </a:solidFill>
              </a:rPr>
              <a:t>Slit lamp </a:t>
            </a:r>
            <a:r>
              <a:rPr lang="cs-CZ" sz="3600" b="1" dirty="0" err="1">
                <a:solidFill>
                  <a:schemeClr val="accent1"/>
                </a:solidFill>
              </a:rPr>
              <a:t>biomicroscopy</a:t>
            </a:r>
            <a:endParaRPr lang="cs-CZ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316865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4643"/>
            <a:ext cx="2809875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Slit lamp </a:t>
            </a:r>
            <a:r>
              <a:rPr lang="cs-CZ" sz="3600" b="1" dirty="0" err="1">
                <a:solidFill>
                  <a:schemeClr val="accent1"/>
                </a:solidFill>
              </a:rPr>
              <a:t>biomicroscopy</a:t>
            </a:r>
            <a:endParaRPr lang="cs-CZ" sz="36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3" descr="rohovka fot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4249738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5" descr="intum katarak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44913" cy="268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6" descr="traumatická katarak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95275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0775" name="Rectangle 7"/>
          <p:cNvSpPr>
            <a:spLocks noChangeArrowheads="1"/>
          </p:cNvSpPr>
          <p:nvPr/>
        </p:nvSpPr>
        <p:spPr bwMode="auto">
          <a:xfrm>
            <a:off x="3762375" y="32464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7232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chemeClr val="accent1"/>
                </a:solidFill>
              </a:rPr>
              <a:t>Synechiae</a:t>
            </a:r>
            <a:r>
              <a:rPr lang="cs-CZ" sz="4000" dirty="0">
                <a:solidFill>
                  <a:schemeClr val="accent1"/>
                </a:solidFill>
              </a:rPr>
              <a:t> </a:t>
            </a:r>
            <a:r>
              <a:rPr lang="cs-CZ" sz="4000" dirty="0" err="1">
                <a:solidFill>
                  <a:schemeClr val="accent1"/>
                </a:solidFill>
              </a:rPr>
              <a:t>posterior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248836" name="Picture 2" descr="uveiti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9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chemeClr val="accent1"/>
                </a:solidFill>
              </a:rPr>
              <a:t>Sunconjunctival</a:t>
            </a:r>
            <a:r>
              <a:rPr lang="cs-CZ" sz="4000" dirty="0">
                <a:solidFill>
                  <a:schemeClr val="accent1"/>
                </a:solidFill>
              </a:rPr>
              <a:t> </a:t>
            </a:r>
            <a:r>
              <a:rPr lang="cs-CZ" sz="4000" dirty="0" err="1">
                <a:solidFill>
                  <a:schemeClr val="accent1"/>
                </a:solidFill>
              </a:rPr>
              <a:t>haemorrhage</a:t>
            </a:r>
            <a:r>
              <a:rPr lang="cs-CZ" sz="4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38596" name="Picture 4" descr="8301262508_002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480175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6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6731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chemeClr val="accent1"/>
                </a:solidFill>
              </a:rPr>
              <a:t>Corneal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abrasion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7892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9975"/>
            <a:ext cx="8351837" cy="5527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39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Hyphema</a:t>
            </a:r>
            <a:br>
              <a:rPr lang="cs-CZ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4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3" descr="hyphe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731" y="1124744"/>
            <a:ext cx="6840537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3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Hypopyon</a:t>
            </a:r>
            <a:endParaRPr lang="cs-CZ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Picture 3" descr="hypopy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412776"/>
            <a:ext cx="7129462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7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>
                <a:solidFill>
                  <a:schemeClr val="accent1"/>
                </a:solidFill>
              </a:rPr>
              <a:t>Examination</a:t>
            </a:r>
            <a:r>
              <a:rPr lang="cs-CZ" sz="3600" b="1" dirty="0">
                <a:solidFill>
                  <a:schemeClr val="accent1"/>
                </a:solidFill>
              </a:rPr>
              <a:t> </a:t>
            </a:r>
            <a:r>
              <a:rPr lang="cs-CZ" sz="3600" b="1" dirty="0" err="1">
                <a:solidFill>
                  <a:schemeClr val="accent1"/>
                </a:solidFill>
              </a:rPr>
              <a:t>of</a:t>
            </a:r>
            <a:r>
              <a:rPr lang="cs-CZ" sz="3600" b="1" dirty="0">
                <a:solidFill>
                  <a:schemeClr val="accent1"/>
                </a:solidFill>
              </a:rPr>
              <a:t> fundus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0444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 err="1"/>
              <a:t>Ophthalmoscopy</a:t>
            </a:r>
            <a:r>
              <a:rPr lang="cs-CZ" sz="2400" b="1" dirty="0"/>
              <a:t>  - direct (no </a:t>
            </a:r>
            <a:r>
              <a:rPr lang="cs-CZ" sz="2400" b="1" dirty="0" err="1"/>
              <a:t>steropsis</a:t>
            </a:r>
            <a:r>
              <a:rPr lang="cs-CZ" sz="2400" b="1" dirty="0"/>
              <a:t>, </a:t>
            </a:r>
            <a:r>
              <a:rPr lang="cs-CZ" sz="2400" b="1" dirty="0" err="1"/>
              <a:t>worse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periphery</a:t>
            </a:r>
            <a:r>
              <a:rPr lang="cs-CZ" sz="2400" b="1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cs-CZ" sz="2400" b="1" dirty="0"/>
              <a:t>                                    - </a:t>
            </a:r>
            <a:r>
              <a:rPr lang="cs-CZ" sz="2400" b="1" dirty="0" err="1"/>
              <a:t>indirect</a:t>
            </a:r>
            <a:r>
              <a:rPr lang="cs-CZ" sz="2400" b="1" dirty="0"/>
              <a:t> </a:t>
            </a:r>
          </a:p>
          <a:p>
            <a:pPr eaLnBrk="1" hangingPunct="1">
              <a:defRPr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Slit lamp </a:t>
            </a:r>
            <a:r>
              <a:rPr lang="cs-CZ" sz="2400" b="1" dirty="0" err="1">
                <a:solidFill>
                  <a:srgbClr val="FF0000"/>
                </a:solidFill>
              </a:rPr>
              <a:t>biomicrocsopy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400" b="1" dirty="0"/>
              <a:t>      (</a:t>
            </a:r>
            <a:r>
              <a:rPr lang="cs-CZ" sz="2400" b="1" dirty="0" err="1"/>
              <a:t>high</a:t>
            </a:r>
            <a:r>
              <a:rPr lang="cs-CZ" sz="2400" b="1" dirty="0"/>
              <a:t> </a:t>
            </a:r>
            <a:r>
              <a:rPr lang="cs-CZ" sz="2400" b="1" dirty="0" err="1"/>
              <a:t>power</a:t>
            </a:r>
            <a:r>
              <a:rPr lang="cs-CZ" sz="2400" b="1" dirty="0"/>
              <a:t> </a:t>
            </a:r>
            <a:r>
              <a:rPr lang="cs-CZ" sz="2400" b="1" dirty="0" err="1"/>
              <a:t>convex</a:t>
            </a:r>
            <a:r>
              <a:rPr lang="cs-CZ" sz="2400" b="1" dirty="0"/>
              <a:t> </a:t>
            </a:r>
            <a:r>
              <a:rPr lang="cs-CZ" sz="2400" b="1" dirty="0" err="1"/>
              <a:t>lens</a:t>
            </a:r>
            <a:r>
              <a:rPr lang="cs-CZ" sz="2400" b="1" dirty="0"/>
              <a:t>, </a:t>
            </a:r>
            <a:r>
              <a:rPr lang="cs-CZ" sz="2400" b="1" dirty="0" err="1"/>
              <a:t>the</a:t>
            </a:r>
            <a:r>
              <a:rPr lang="cs-CZ" sz="2400" b="1" dirty="0"/>
              <a:t> image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vertically</a:t>
            </a:r>
            <a:r>
              <a:rPr lang="cs-CZ" sz="2400" b="1" dirty="0"/>
              <a:t> </a:t>
            </a:r>
            <a:r>
              <a:rPr lang="cs-CZ" sz="2400" b="1" dirty="0" err="1"/>
              <a:t>inverted</a:t>
            </a:r>
            <a:r>
              <a:rPr lang="cs-CZ" sz="2400" b="1" dirty="0"/>
              <a:t>   </a:t>
            </a:r>
          </a:p>
          <a:p>
            <a:pPr marL="0" indent="0" eaLnBrk="1" hangingPunct="1">
              <a:buNone/>
              <a:defRPr/>
            </a:pPr>
            <a:r>
              <a:rPr lang="cs-CZ" sz="2400" b="1" dirty="0"/>
              <a:t>       and </a:t>
            </a:r>
            <a:r>
              <a:rPr lang="cs-CZ" sz="2400" b="1" dirty="0" err="1"/>
              <a:t>laterally</a:t>
            </a:r>
            <a:r>
              <a:rPr lang="cs-CZ" sz="2400" b="1" dirty="0"/>
              <a:t> </a:t>
            </a:r>
            <a:r>
              <a:rPr lang="cs-CZ" sz="2400" b="1" dirty="0" err="1"/>
              <a:t>reversed</a:t>
            </a:r>
            <a:r>
              <a:rPr lang="cs-CZ" sz="2400" b="1" dirty="0"/>
              <a:t>)</a:t>
            </a:r>
          </a:p>
          <a:p>
            <a:pPr marL="0" indent="0" eaLnBrk="1" hangingPunct="1">
              <a:buNone/>
              <a:defRPr/>
            </a:pPr>
            <a:endParaRPr lang="cs-CZ" sz="2400" b="1" dirty="0"/>
          </a:p>
          <a:p>
            <a:pPr eaLnBrk="1" hangingPunct="1">
              <a:defRPr/>
            </a:pPr>
            <a:r>
              <a:rPr lang="cs-CZ" sz="2400" b="1" dirty="0"/>
              <a:t> </a:t>
            </a:r>
            <a:r>
              <a:rPr lang="cs-CZ" sz="2400" b="1" dirty="0" err="1"/>
              <a:t>Mydriasis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neccesary</a:t>
            </a:r>
            <a:r>
              <a:rPr lang="cs-CZ" sz="2400" b="1" dirty="0"/>
              <a:t> !</a:t>
            </a:r>
          </a:p>
          <a:p>
            <a:pPr marL="0" indent="0" eaLnBrk="1" hangingPunct="1">
              <a:buNone/>
              <a:defRPr/>
            </a:pPr>
            <a:endParaRPr lang="cs-CZ" sz="2400" b="1" dirty="0"/>
          </a:p>
          <a:p>
            <a:pPr marL="0" indent="0" eaLnBrk="1" hangingPunct="1">
              <a:buNone/>
              <a:defRPr/>
            </a:pPr>
            <a:endParaRPr lang="cs-CZ" sz="2400" b="1" dirty="0"/>
          </a:p>
          <a:p>
            <a:pPr marL="0" indent="0" eaLnBrk="1" hangingPunct="1">
              <a:buNone/>
              <a:defRPr/>
            </a:pPr>
            <a:endParaRPr lang="cs-CZ" sz="2400" b="1" dirty="0"/>
          </a:p>
        </p:txBody>
      </p:sp>
      <p:pic>
        <p:nvPicPr>
          <p:cNvPr id="64516" name="Obrázok 4" descr="oftalmoskop-piccolight-e_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96" y="4843849"/>
            <a:ext cx="2438208" cy="1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7888" y="3671887"/>
            <a:ext cx="2952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8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59" y="833327"/>
            <a:ext cx="2586174" cy="223224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909" y="684848"/>
            <a:ext cx="2987824" cy="224086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5" name="Picture 10" descr="trhlin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233613" cy="2143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155575" y="-11350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307975" y="-9826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460375" y="-8302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ýsledek obrázku pro direct ophthalmoscopy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Výsledek obrázku pro direct ophthalmoscopy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4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 descr="https://lh3.googleusercontent.com/5AkUuTV0typogapV1EQXScYO78YzhrMmZmaVJAKivd0knbe-Fz9TD_tDF0K4LaJVVdMHFg=s1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81" y="3704627"/>
            <a:ext cx="4849545" cy="26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indirect">
            <a:extLst>
              <a:ext uri="{FF2B5EF4-FFF2-40B4-BE49-F238E27FC236}">
                <a16:creationId xmlns:a16="http://schemas.microsoft.com/office/drawing/2014/main" id="{0ED8BB1A-B067-4118-8D21-BC1191B2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28" y="807758"/>
            <a:ext cx="1839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72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3348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82738" y="404813"/>
            <a:ext cx="7561262" cy="72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3600" b="1" dirty="0">
                <a:solidFill>
                  <a:srgbClr val="FFCC00"/>
                </a:solidFill>
              </a:rPr>
              <a:t>        </a:t>
            </a:r>
            <a:r>
              <a:rPr lang="cs-CZ" sz="3600" b="1" dirty="0" err="1">
                <a:solidFill>
                  <a:schemeClr val="tx2"/>
                </a:solidFill>
              </a:rPr>
              <a:t>Ocular</a:t>
            </a:r>
            <a:r>
              <a:rPr lang="cs-CZ" sz="3600" b="1" dirty="0">
                <a:solidFill>
                  <a:schemeClr val="tx2"/>
                </a:solidFill>
              </a:rPr>
              <a:t> fundus</a:t>
            </a:r>
            <a:endParaRPr lang="cs-CZ" sz="3600" dirty="0">
              <a:solidFill>
                <a:schemeClr val="tx2"/>
              </a:solidFill>
            </a:endParaRPr>
          </a:p>
        </p:txBody>
      </p:sp>
      <p:pic>
        <p:nvPicPr>
          <p:cNvPr id="66564" name="Picture 5" descr="zdr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916113"/>
            <a:ext cx="54006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0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229600" cy="8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0070C0"/>
                </a:solidFill>
              </a:rPr>
              <a:t>Visual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sz="4000" b="1" dirty="0" err="1">
                <a:solidFill>
                  <a:srgbClr val="0070C0"/>
                </a:solidFill>
              </a:rPr>
              <a:t>acuity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294" y="1196752"/>
            <a:ext cx="6840538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err="1"/>
              <a:t>Visual</a:t>
            </a:r>
            <a:r>
              <a:rPr lang="sk-SK" sz="2400" dirty="0"/>
              <a:t> </a:t>
            </a:r>
            <a:r>
              <a:rPr lang="sk-SK" sz="2400" dirty="0" err="1"/>
              <a:t>acuity</a:t>
            </a:r>
            <a:r>
              <a:rPr lang="sk-SK" sz="2400" dirty="0"/>
              <a:t>  (</a:t>
            </a:r>
            <a:r>
              <a:rPr lang="sk-SK" sz="2400" dirty="0" err="1"/>
              <a:t>natural</a:t>
            </a:r>
            <a:r>
              <a:rPr lang="sk-SK" sz="2400" dirty="0"/>
              <a:t>, </a:t>
            </a:r>
            <a:r>
              <a:rPr lang="sk-SK" sz="2400" dirty="0" err="1"/>
              <a:t>best</a:t>
            </a:r>
            <a:r>
              <a:rPr lang="sk-SK" sz="2400" dirty="0"/>
              <a:t> </a:t>
            </a:r>
            <a:r>
              <a:rPr lang="sk-SK" sz="2400" dirty="0" err="1"/>
              <a:t>corrected</a:t>
            </a:r>
            <a:r>
              <a:rPr lang="sk-SK" sz="2400" dirty="0"/>
              <a:t>)</a:t>
            </a:r>
            <a:endParaRPr lang="sk-SK" sz="2400" b="1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Distance vision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/>
              <a:t>Near</a:t>
            </a:r>
            <a:r>
              <a:rPr lang="cs-CZ" sz="2400" dirty="0"/>
              <a:t> vision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/>
          </a:p>
          <a:p>
            <a:pPr eaLnBrk="1" hangingPunct="1">
              <a:lnSpc>
                <a:spcPct val="90000"/>
              </a:lnSpc>
            </a:pPr>
            <a:endParaRPr lang="cs-CZ" sz="2800" b="1" dirty="0"/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8816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294" y="3018914"/>
            <a:ext cx="63928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err="1"/>
              <a:t>Charts</a:t>
            </a:r>
            <a:endParaRPr 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Snellen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Landolt</a:t>
            </a:r>
            <a:r>
              <a:rPr lang="cs-CZ" sz="2400" dirty="0"/>
              <a:t>  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Pictures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ETDRS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/>
              <a:t>Jaeger</a:t>
            </a:r>
            <a:r>
              <a:rPr lang="cs-CZ" sz="28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2484438" y="29972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cs-CZ" sz="180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24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/>
          </p:cNvSpPr>
          <p:nvPr/>
        </p:nvSpPr>
        <p:spPr bwMode="auto">
          <a:xfrm>
            <a:off x="464486" y="2060848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cs-CZ" sz="3600" b="1" dirty="0" err="1">
                <a:solidFill>
                  <a:schemeClr val="tx2"/>
                </a:solidFill>
              </a:rPr>
              <a:t>Special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examination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techniques</a:t>
            </a:r>
            <a:endParaRPr 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91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chemeClr val="tx2"/>
                </a:solidFill>
              </a:rPr>
              <a:t>Gonioscopy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038600" cy="307816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88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5075" y="1557338"/>
            <a:ext cx="4098925" cy="30749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467057" y="4724400"/>
            <a:ext cx="8280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Gonio</a:t>
            </a:r>
            <a:r>
              <a:rPr lang="cs-CZ" sz="2400" dirty="0"/>
              <a:t> </a:t>
            </a:r>
            <a:r>
              <a:rPr lang="cs-CZ" sz="2400" dirty="0" err="1"/>
              <a:t>lens</a:t>
            </a:r>
            <a:r>
              <a:rPr lang="cs-CZ" sz="2400" dirty="0"/>
              <a:t> ( </a:t>
            </a:r>
            <a:r>
              <a:rPr lang="cs-CZ" sz="2400" dirty="0" err="1"/>
              <a:t>mirrors</a:t>
            </a:r>
            <a:r>
              <a:rPr lang="cs-CZ" sz="2400" dirty="0"/>
              <a:t>)</a:t>
            </a:r>
          </a:p>
          <a:p>
            <a:pPr eaLnBrk="1" hangingPunct="1">
              <a:buFontTx/>
              <a:buChar char="•"/>
            </a:pPr>
            <a:endParaRPr lang="en-US" sz="2400" b="1" dirty="0"/>
          </a:p>
          <a:p>
            <a:pPr eaLnBrk="1" hangingPunct="1">
              <a:buFontTx/>
              <a:buChar char="•"/>
            </a:pPr>
            <a:r>
              <a:rPr lang="en-US" sz="2400" b="1" dirty="0"/>
              <a:t> </a:t>
            </a:r>
            <a:r>
              <a:rPr lang="cs-CZ" sz="2400" b="1" dirty="0"/>
              <a:t> </a:t>
            </a:r>
            <a:r>
              <a:rPr lang="cs-CZ" sz="2400" dirty="0" err="1"/>
              <a:t>Angle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endParaRPr lang="cs-CZ" sz="2400" dirty="0"/>
          </a:p>
          <a:p>
            <a:pPr eaLnBrk="1" hangingPunct="1">
              <a:buFontTx/>
              <a:buChar char="•"/>
            </a:pPr>
            <a:r>
              <a:rPr lang="cs-CZ" sz="2400" dirty="0"/>
              <a:t>  Fundus </a:t>
            </a:r>
            <a:r>
              <a:rPr lang="cs-CZ" sz="2400" dirty="0" err="1"/>
              <a:t>examination</a:t>
            </a:r>
            <a:endParaRPr lang="cs-CZ" sz="2400" dirty="0"/>
          </a:p>
          <a:p>
            <a:pPr eaLnBrk="1" hangingPunct="1">
              <a:buFontTx/>
              <a:buChar char="•"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9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4319588" cy="3781425"/>
          </a:xfrm>
          <a:noFill/>
        </p:spPr>
      </p:pic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643438" y="52292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z="2000" b="1">
              <a:solidFill>
                <a:srgbClr val="0066FF"/>
              </a:solidFill>
            </a:endParaRPr>
          </a:p>
        </p:txBody>
      </p:sp>
      <p:pic>
        <p:nvPicPr>
          <p:cNvPr id="80902" name="Picture 6" descr="2949_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2425"/>
            <a:ext cx="43561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03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gon3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32807"/>
            <a:ext cx="21605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gonio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9813"/>
            <a:ext cx="43211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obr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4643438" y="3573463"/>
            <a:ext cx="4249737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09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Optical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coherence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tomography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Clanky\OCT SM\vypaleni\MatuskovaOCTob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378676" cy="1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lanky\OCT SM\vypaleni\MatuskovaOCTobr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2738716" cy="34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medicine.uiowa.edu/uploadedImages/Departments/Ophthalmology/Content/Patient_Care/Imaging_Services/OCT-CME%281%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20" y="1628800"/>
            <a:ext cx="45354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00" y="4169030"/>
            <a:ext cx="3057699" cy="17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16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Fluorescein </a:t>
            </a:r>
            <a:r>
              <a:rPr lang="cs-CZ" dirty="0" err="1">
                <a:solidFill>
                  <a:schemeClr val="tx2"/>
                </a:solidFill>
              </a:rPr>
              <a:t>angiography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6" name="Picture 2" descr="Výsledek obrázku pro fluorescein angiograph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371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luorescein angiograph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222987" cy="23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95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Zástupný symbol obsahu 2"/>
          <p:cNvSpPr>
            <a:spLocks noGrp="1"/>
          </p:cNvSpPr>
          <p:nvPr>
            <p:ph idx="4294967295"/>
          </p:nvPr>
        </p:nvSpPr>
        <p:spPr>
          <a:xfrm>
            <a:off x="567728" y="1124744"/>
            <a:ext cx="8229600" cy="5329237"/>
          </a:xfrm>
        </p:spPr>
        <p:txBody>
          <a:bodyPr>
            <a:normAutofit fontScale="92500" lnSpcReduction="20000"/>
          </a:bodyPr>
          <a:lstStyle/>
          <a:p>
            <a:pPr marL="447675" indent="-382588" eaLnBrk="1" hangingPunct="1">
              <a:defRPr/>
            </a:pPr>
            <a:endParaRPr lang="sk-SK" b="1" dirty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382588" eaLnBrk="1" hangingPunct="1">
              <a:defRPr/>
            </a:pPr>
            <a:r>
              <a:rPr lang="sk-SK" b="1" dirty="0"/>
              <a:t>ERG (</a:t>
            </a:r>
            <a:r>
              <a:rPr lang="sk-SK" b="1" dirty="0" err="1"/>
              <a:t>electroretinography</a:t>
            </a:r>
            <a:r>
              <a:rPr lang="sk-SK" b="1" dirty="0"/>
              <a:t>)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/>
              <a:t>    </a:t>
            </a:r>
            <a:r>
              <a:rPr lang="sk-SK" dirty="0" err="1"/>
              <a:t>diagnosis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functional</a:t>
            </a:r>
            <a:r>
              <a:rPr lang="sk-SK" dirty="0"/>
              <a:t> </a:t>
            </a:r>
            <a:r>
              <a:rPr lang="sk-SK" dirty="0" err="1"/>
              <a:t>defects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retina</a:t>
            </a:r>
            <a:endParaRPr lang="sk-SK" dirty="0"/>
          </a:p>
          <a:p>
            <a:pPr marL="522287" indent="-457200" eaLnBrk="1" hangingPunct="1">
              <a:defRPr/>
            </a:pPr>
            <a:r>
              <a:rPr lang="sk-SK" dirty="0" err="1"/>
              <a:t>Record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action</a:t>
            </a:r>
            <a:r>
              <a:rPr lang="sk-SK" dirty="0"/>
              <a:t> </a:t>
            </a:r>
            <a:r>
              <a:rPr lang="sk-SK" dirty="0" err="1"/>
              <a:t>potential</a:t>
            </a:r>
            <a:r>
              <a:rPr lang="sk-SK" dirty="0"/>
              <a:t> </a:t>
            </a:r>
            <a:r>
              <a:rPr lang="sk-SK" dirty="0" err="1"/>
              <a:t>produced</a:t>
            </a:r>
            <a:r>
              <a:rPr lang="sk-SK" dirty="0"/>
              <a:t> by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retina</a:t>
            </a:r>
            <a:r>
              <a:rPr lang="sk-SK" dirty="0"/>
              <a:t> </a:t>
            </a:r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stimulated</a:t>
            </a:r>
            <a:r>
              <a:rPr lang="sk-SK" dirty="0"/>
              <a:t> </a:t>
            </a:r>
            <a:r>
              <a:rPr lang="sk-SK" dirty="0" err="1"/>
              <a:t>by</a:t>
            </a:r>
            <a:r>
              <a:rPr lang="sk-SK" dirty="0"/>
              <a:t> </a:t>
            </a:r>
            <a:r>
              <a:rPr lang="sk-SK" dirty="0" err="1"/>
              <a:t>light</a:t>
            </a:r>
            <a:endParaRPr lang="sk-SK" dirty="0"/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/>
              <a:t>      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endParaRPr lang="sk-SK" dirty="0"/>
          </a:p>
          <a:p>
            <a:pPr marL="447675" indent="-382588" eaLnBrk="1" hangingPunct="1">
              <a:defRPr/>
            </a:pPr>
            <a:r>
              <a:rPr lang="sk-SK" b="1" dirty="0"/>
              <a:t>VEP (</a:t>
            </a:r>
            <a:r>
              <a:rPr lang="sk-SK" b="1" dirty="0" err="1"/>
              <a:t>visual</a:t>
            </a:r>
            <a:r>
              <a:rPr lang="sk-SK" b="1" dirty="0"/>
              <a:t>  </a:t>
            </a:r>
            <a:r>
              <a:rPr lang="sk-SK" b="1" dirty="0" err="1"/>
              <a:t>evoked</a:t>
            </a:r>
            <a:r>
              <a:rPr lang="sk-SK" b="1" dirty="0"/>
              <a:t> </a:t>
            </a:r>
            <a:r>
              <a:rPr lang="sk-SK" b="1" dirty="0" err="1"/>
              <a:t>potential</a:t>
            </a:r>
            <a:r>
              <a:rPr lang="sk-SK" b="1" dirty="0"/>
              <a:t>)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/>
              <a:t>    -</a:t>
            </a:r>
            <a:r>
              <a:rPr lang="sk-SK" dirty="0" err="1"/>
              <a:t>diagnosis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functional</a:t>
            </a:r>
            <a:r>
              <a:rPr lang="sk-SK" dirty="0"/>
              <a:t> </a:t>
            </a:r>
            <a:r>
              <a:rPr lang="sk-SK" dirty="0" err="1"/>
              <a:t>defects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pathways</a:t>
            </a:r>
            <a:endParaRPr lang="sk-SK" dirty="0"/>
          </a:p>
          <a:p>
            <a:pPr marL="522287" indent="-457200">
              <a:defRPr/>
            </a:pPr>
            <a:r>
              <a:rPr lang="sk-SK" dirty="0" err="1"/>
              <a:t>Record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electrical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cortex</a:t>
            </a:r>
            <a:r>
              <a:rPr lang="sk-SK" dirty="0"/>
              <a:t> </a:t>
            </a:r>
            <a:r>
              <a:rPr lang="sk-SK" dirty="0" err="1"/>
              <a:t>created</a:t>
            </a:r>
            <a:r>
              <a:rPr lang="sk-SK" dirty="0"/>
              <a:t> by </a:t>
            </a:r>
            <a:r>
              <a:rPr lang="sk-SK" dirty="0" err="1"/>
              <a:t>stimulation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retina</a:t>
            </a:r>
            <a:endParaRPr lang="sk-SK" dirty="0"/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346672" y="478413"/>
            <a:ext cx="7781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>
                <a:solidFill>
                  <a:schemeClr val="tx2"/>
                </a:solidFill>
              </a:rPr>
              <a:t>Electrophysical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tests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50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chemeClr val="tx2"/>
                </a:solidFill>
              </a:rPr>
              <a:t>Electrophysical</a:t>
            </a:r>
            <a:r>
              <a:rPr lang="cs-CZ" sz="4000" b="1" dirty="0">
                <a:solidFill>
                  <a:schemeClr val="tx2"/>
                </a:solidFill>
              </a:rPr>
              <a:t> </a:t>
            </a:r>
            <a:r>
              <a:rPr lang="cs-CZ" sz="4000" b="1" dirty="0" err="1">
                <a:solidFill>
                  <a:schemeClr val="tx2"/>
                </a:solidFill>
              </a:rPr>
              <a:t>tests</a:t>
            </a:r>
            <a:endParaRPr lang="sk-SK" sz="4000" b="0" dirty="0">
              <a:solidFill>
                <a:schemeClr val="tx2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</a:pP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159748" name="Picture 4" descr="v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852936"/>
            <a:ext cx="41052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v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r="8907" b="11696"/>
          <a:stretch>
            <a:fillRect/>
          </a:stretch>
        </p:blipFill>
        <p:spPr bwMode="auto">
          <a:xfrm>
            <a:off x="4771876" y="2996952"/>
            <a:ext cx="3887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873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Electrophysical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tests</a:t>
            </a:r>
            <a:br>
              <a:rPr lang="cs-CZ" b="1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1" name="Picture 3" descr="1743_VEP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0813"/>
            <a:ext cx="717867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96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Ultrasound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82275" name="Picture 4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157788"/>
            <a:ext cx="2376488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5" descr="UZV příst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893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6" descr="UZV vyšetř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8957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9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Charts</a:t>
            </a:r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171" name="Zástupný symbol obsahu 3" descr="complete.gi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86008"/>
            <a:ext cx="2952750" cy="2952750"/>
          </a:xfrm>
          <a:noFill/>
        </p:spPr>
      </p:pic>
      <p:pic>
        <p:nvPicPr>
          <p:cNvPr id="7172" name="Obrázok 5" descr="lcd-optotyp-scs-3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5025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optoty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62375"/>
            <a:ext cx="4537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64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</a:rPr>
              <a:t>Ultrasound</a:t>
            </a:r>
            <a:endParaRPr lang="cs-CZ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9" y="155679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dirty="0"/>
              <a:t>Non transparent </a:t>
            </a:r>
            <a:r>
              <a:rPr lang="cs-CZ" sz="2400" dirty="0" err="1"/>
              <a:t>optical</a:t>
            </a:r>
            <a:r>
              <a:rPr lang="cs-CZ" sz="2400" dirty="0"/>
              <a:t> media</a:t>
            </a:r>
          </a:p>
          <a:p>
            <a:pPr eaLnBrk="1" hangingPunct="1">
              <a:defRPr/>
            </a:pPr>
            <a:r>
              <a:rPr lang="cs-CZ" sz="2400" dirty="0"/>
              <a:t>UBM- </a:t>
            </a: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frequency</a:t>
            </a:r>
            <a:r>
              <a:rPr lang="cs-CZ" sz="2400" dirty="0"/>
              <a:t> </a:t>
            </a:r>
            <a:r>
              <a:rPr lang="cs-CZ" sz="2400" dirty="0" err="1"/>
              <a:t>ultrasound</a:t>
            </a:r>
            <a:r>
              <a:rPr lang="cs-CZ" sz="2400" dirty="0"/>
              <a:t> – </a:t>
            </a:r>
            <a:r>
              <a:rPr lang="cs-CZ" sz="2400" dirty="0" err="1"/>
              <a:t>imaging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anterior</a:t>
            </a:r>
            <a:r>
              <a:rPr lang="cs-CZ" sz="2400" dirty="0"/>
              <a:t> segment </a:t>
            </a:r>
          </a:p>
        </p:txBody>
      </p:sp>
      <p:pic>
        <p:nvPicPr>
          <p:cNvPr id="96261" name="Picture 5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95800"/>
            <a:ext cx="38163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5" descr="UB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2300"/>
            <a:ext cx="3816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89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69100" cy="487362"/>
          </a:xfrm>
        </p:spPr>
        <p:txBody>
          <a:bodyPr>
            <a:normAutofit fontScale="90000"/>
          </a:bodyPr>
          <a:lstStyle/>
          <a:p>
            <a:r>
              <a:rPr lang="cs-CZ" sz="3600" b="1" dirty="0" err="1">
                <a:solidFill>
                  <a:schemeClr val="tx2"/>
                </a:solidFill>
              </a:rPr>
              <a:t>Ultrasound</a:t>
            </a:r>
            <a:endParaRPr lang="cs-CZ" sz="3600" dirty="0">
              <a:solidFill>
                <a:srgbClr val="FFCC00"/>
              </a:solidFill>
            </a:endParaRPr>
          </a:p>
        </p:txBody>
      </p:sp>
      <p:sp>
        <p:nvSpPr>
          <p:cNvPr id="258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70350" y="1187434"/>
            <a:ext cx="4038600" cy="5689600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A </a:t>
            </a:r>
            <a:r>
              <a:rPr lang="cs-CZ" b="1" dirty="0" err="1">
                <a:solidFill>
                  <a:schemeClr val="tx2"/>
                </a:solidFill>
              </a:rPr>
              <a:t>scan</a:t>
            </a:r>
            <a:r>
              <a:rPr lang="cs-CZ" b="1" dirty="0">
                <a:solidFill>
                  <a:schemeClr val="tx2"/>
                </a:solidFill>
              </a:rPr>
              <a:t> ( </a:t>
            </a:r>
            <a:r>
              <a:rPr lang="cs-CZ" b="1" dirty="0" err="1">
                <a:solidFill>
                  <a:schemeClr val="tx2"/>
                </a:solidFill>
              </a:rPr>
              <a:t>biometry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258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268760"/>
            <a:ext cx="4038600" cy="5078412"/>
          </a:xfrm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B </a:t>
            </a:r>
            <a:r>
              <a:rPr lang="cs-CZ" sz="2400" b="1" dirty="0" err="1">
                <a:solidFill>
                  <a:schemeClr val="tx2"/>
                </a:solidFill>
              </a:rPr>
              <a:t>scan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b="1" dirty="0">
              <a:solidFill>
                <a:srgbClr val="FFCC00"/>
              </a:solidFill>
            </a:endParaRPr>
          </a:p>
          <a:p>
            <a:endParaRPr lang="cs-CZ" b="1" dirty="0">
              <a:solidFill>
                <a:srgbClr val="FFCC00"/>
              </a:solidFill>
            </a:endParaRPr>
          </a:p>
        </p:txBody>
      </p:sp>
      <p:pic>
        <p:nvPicPr>
          <p:cNvPr id="258056" name="Picture 2" descr="dermoid usg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8858" r="11073"/>
          <a:stretch>
            <a:fillRect/>
          </a:stretch>
        </p:blipFill>
        <p:spPr bwMode="auto">
          <a:xfrm>
            <a:off x="611560" y="2708920"/>
            <a:ext cx="2592387" cy="19446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8" name="Picture 10" descr="Pigmen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10527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95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err="1">
                <a:solidFill>
                  <a:schemeClr val="tx2"/>
                </a:solidFill>
              </a:rPr>
              <a:t>Ultrasound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98307" name="Picture 3" descr="ags-fig08b_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341438"/>
            <a:ext cx="35671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T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79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4" descr="Retino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48175"/>
            <a:ext cx="3816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 descr="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3744912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2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10-013_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103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8964613" cy="101123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>
                <a:solidFill>
                  <a:schemeClr val="tx2"/>
                </a:solidFill>
              </a:rPr>
              <a:t>Color</a:t>
            </a:r>
            <a:r>
              <a:rPr lang="cs-CZ" sz="3600" b="1" dirty="0">
                <a:solidFill>
                  <a:schemeClr val="tx2"/>
                </a:solidFill>
              </a:rPr>
              <a:t> vision – HUE test</a:t>
            </a:r>
          </a:p>
        </p:txBody>
      </p:sp>
      <p:pic>
        <p:nvPicPr>
          <p:cNvPr id="157700" name="Picture 4" descr="10-014_C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50056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60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600" b="1" dirty="0" err="1">
                <a:solidFill>
                  <a:schemeClr val="tx2"/>
                </a:solidFill>
              </a:rPr>
              <a:t>Hertl</a:t>
            </a:r>
            <a:r>
              <a:rPr lang="sk-SK" sz="3600" b="1" dirty="0">
                <a:solidFill>
                  <a:schemeClr val="tx2"/>
                </a:solidFill>
              </a:rPr>
              <a:t> </a:t>
            </a:r>
            <a:r>
              <a:rPr lang="sk-SK" sz="3600" b="1" dirty="0" err="1">
                <a:solidFill>
                  <a:schemeClr val="tx2"/>
                </a:solidFill>
              </a:rPr>
              <a:t>exoftalmometry</a:t>
            </a:r>
            <a:endParaRPr lang="sk-SK" sz="3600" b="1" dirty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164867" name="Picture 3" descr="her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14511"/>
          <a:stretch>
            <a:fillRect/>
          </a:stretch>
        </p:blipFill>
        <p:spPr bwMode="auto">
          <a:xfrm>
            <a:off x="179388" y="1052513"/>
            <a:ext cx="3671887" cy="2590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4" descr="hert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3030538" cy="24590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9" name="Picture 5" descr="hert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382963" cy="3024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0" name="Picture 6" descr="Hert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4824412" cy="27352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4055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ish_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470650" cy="510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6481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4400" b="1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309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Near</a:t>
            </a:r>
            <a:r>
              <a:rPr lang="cs-CZ" sz="3600" b="1" dirty="0">
                <a:solidFill>
                  <a:srgbClr val="0070C0"/>
                </a:solidFill>
              </a:rPr>
              <a:t> vision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2249160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Jaeger</a:t>
            </a:r>
            <a:r>
              <a:rPr lang="cs-CZ" sz="2800" b="1" dirty="0"/>
              <a:t> chart</a:t>
            </a:r>
          </a:p>
          <a:p>
            <a:endParaRPr lang="cs-CZ" sz="2800" b="1" dirty="0"/>
          </a:p>
          <a:p>
            <a:r>
              <a:rPr lang="sk-SK" altLang="cs-CZ" sz="2800" dirty="0"/>
              <a:t>VODS: s +2,5 </a:t>
            </a:r>
            <a:r>
              <a:rPr lang="sk-SK" altLang="cs-CZ" sz="2800" dirty="0" err="1"/>
              <a:t>Dsf</a:t>
            </a:r>
            <a:r>
              <a:rPr lang="sk-SK" altLang="cs-CZ" sz="2800" dirty="0"/>
              <a:t> </a:t>
            </a:r>
            <a:r>
              <a:rPr lang="sk-SK" altLang="cs-CZ" sz="2800" dirty="0" err="1"/>
              <a:t>J.No</a:t>
            </a:r>
            <a:r>
              <a:rPr lang="sk-SK" altLang="cs-CZ" sz="2800" dirty="0"/>
              <a:t>. 1</a:t>
            </a:r>
          </a:p>
          <a:p>
            <a:r>
              <a:rPr lang="cs-CZ" sz="2800" b="1" dirty="0"/>
              <a:t> </a:t>
            </a:r>
          </a:p>
          <a:p>
            <a:endParaRPr lang="cs-CZ" sz="2800" b="1" dirty="0"/>
          </a:p>
        </p:txBody>
      </p:sp>
      <p:pic>
        <p:nvPicPr>
          <p:cNvPr id="1026" name="Picture 2" descr="Printable Jaeger Ey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09" y="2060848"/>
            <a:ext cx="5157811" cy="39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0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>
                <a:solidFill>
                  <a:srgbClr val="0070C0"/>
                </a:solidFill>
              </a:rPr>
              <a:t>Visual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Acuity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34091" y="1448518"/>
            <a:ext cx="7094293" cy="5545138"/>
          </a:xfrm>
        </p:spPr>
        <p:txBody>
          <a:bodyPr/>
          <a:lstStyle/>
          <a:p>
            <a:pPr eaLnBrk="1" hangingPunct="1"/>
            <a:r>
              <a:rPr lang="sk-SK" sz="2400" dirty="0"/>
              <a:t>5/50 (</a:t>
            </a:r>
            <a:r>
              <a:rPr lang="sk-SK" sz="2400" dirty="0" err="1"/>
              <a:t>metres</a:t>
            </a:r>
            <a:r>
              <a:rPr lang="sk-SK" sz="2400" dirty="0"/>
              <a:t>, </a:t>
            </a:r>
            <a:r>
              <a:rPr lang="sk-SK" sz="2400" dirty="0" err="1"/>
              <a:t>feet</a:t>
            </a:r>
            <a:r>
              <a:rPr lang="sk-SK" sz="2400" dirty="0"/>
              <a:t> 20/200)</a:t>
            </a:r>
          </a:p>
          <a:p>
            <a:pPr eaLnBrk="1" hangingPunct="1"/>
            <a:r>
              <a:rPr lang="sk-SK" sz="2400" dirty="0"/>
              <a:t>0,1 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Minimum </a:t>
            </a:r>
            <a:r>
              <a:rPr lang="sk-SK" sz="2400" dirty="0" err="1"/>
              <a:t>separabile</a:t>
            </a:r>
            <a:r>
              <a:rPr lang="sk-SK" sz="2400" dirty="0"/>
              <a:t> – minimum </a:t>
            </a:r>
            <a:r>
              <a:rPr lang="sk-SK" sz="2400" dirty="0" err="1"/>
              <a:t>angle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resolution</a:t>
            </a:r>
            <a:r>
              <a:rPr lang="sk-SK" sz="2400" dirty="0"/>
              <a:t> </a:t>
            </a:r>
          </a:p>
          <a:p>
            <a:pPr eaLnBrk="1" hangingPunct="1"/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Zástupný symbol obsahu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430842" cy="24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7" y="3717032"/>
            <a:ext cx="246221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91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0070C0"/>
                </a:solidFill>
              </a:rPr>
              <a:t>Visual</a:t>
            </a:r>
            <a:r>
              <a:rPr lang="sk-SK" sz="4000" b="1" dirty="0">
                <a:solidFill>
                  <a:srgbClr val="0070C0"/>
                </a:solidFill>
              </a:rPr>
              <a:t> </a:t>
            </a:r>
            <a:r>
              <a:rPr lang="sk-SK" sz="4000" b="1" dirty="0" err="1">
                <a:solidFill>
                  <a:srgbClr val="0070C0"/>
                </a:solidFill>
              </a:rPr>
              <a:t>acuity</a:t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6935" y="1349370"/>
            <a:ext cx="3898900" cy="4430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Counting</a:t>
            </a:r>
            <a:r>
              <a:rPr lang="cs-CZ" sz="2800" dirty="0"/>
              <a:t> </a:t>
            </a:r>
            <a:r>
              <a:rPr lang="cs-CZ" sz="2800" dirty="0" err="1"/>
              <a:t>finger</a:t>
            </a:r>
            <a:r>
              <a:rPr lang="cs-CZ" sz="2800" dirty="0"/>
              <a:t> (metres )</a:t>
            </a:r>
          </a:p>
          <a:p>
            <a:pPr>
              <a:defRPr/>
            </a:pPr>
            <a:r>
              <a:rPr lang="cs-CZ" sz="2800" dirty="0"/>
              <a:t>Hand </a:t>
            </a:r>
            <a:r>
              <a:rPr lang="cs-CZ" sz="2800" dirty="0" err="1"/>
              <a:t>movement</a:t>
            </a:r>
            <a:endParaRPr lang="cs-CZ" sz="2800" dirty="0"/>
          </a:p>
          <a:p>
            <a:pPr>
              <a:defRPr/>
            </a:pPr>
            <a:r>
              <a:rPr lang="cs-CZ" sz="2800" dirty="0" err="1"/>
              <a:t>Light</a:t>
            </a:r>
            <a:r>
              <a:rPr lang="cs-CZ" sz="2800" dirty="0"/>
              <a:t> </a:t>
            </a:r>
            <a:r>
              <a:rPr lang="cs-CZ" sz="2800" dirty="0" err="1"/>
              <a:t>perception</a:t>
            </a:r>
            <a:endParaRPr lang="cs-CZ" sz="2800" dirty="0"/>
          </a:p>
          <a:p>
            <a:pPr>
              <a:defRPr/>
            </a:pPr>
            <a:endParaRPr lang="cs-CZ" sz="2800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sz="2800" dirty="0" err="1">
                <a:solidFill>
                  <a:schemeClr val="hlink"/>
                </a:solidFill>
              </a:rPr>
              <a:t>Amaurosis</a:t>
            </a:r>
            <a:endParaRPr lang="cs-CZ" sz="2800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sz="2800" dirty="0" err="1">
                <a:solidFill>
                  <a:schemeClr val="hlink"/>
                </a:solidFill>
              </a:rPr>
              <a:t>Practical</a:t>
            </a:r>
            <a:r>
              <a:rPr lang="cs-CZ" sz="2800" dirty="0">
                <a:solidFill>
                  <a:schemeClr val="hlink"/>
                </a:solidFill>
              </a:rPr>
              <a:t> </a:t>
            </a:r>
            <a:r>
              <a:rPr lang="cs-CZ" sz="2800" dirty="0" err="1">
                <a:solidFill>
                  <a:schemeClr val="hlink"/>
                </a:solidFill>
              </a:rPr>
              <a:t>blindness</a:t>
            </a:r>
            <a:endParaRPr lang="cs-CZ" sz="2800" dirty="0">
              <a:solidFill>
                <a:schemeClr val="hlink"/>
              </a:solidFill>
            </a:endParaRPr>
          </a:p>
        </p:txBody>
      </p:sp>
      <p:pic>
        <p:nvPicPr>
          <p:cNvPr id="8196" name="Obrázok 3" descr="andy-williams-eye-ch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708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ok 3" descr="cont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9607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1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Zástupný symbol obsahu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7570788" cy="3660775"/>
          </a:xfrm>
        </p:spPr>
        <p:txBody>
          <a:bodyPr>
            <a:normAutofit/>
          </a:bodyPr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>
                <a:hlinkClick r:id="rId3" action="ppaction://hlinkfile" tooltip="Refractive error"/>
              </a:rPr>
              <a:t>Refractive error</a:t>
            </a:r>
            <a:r>
              <a:rPr lang="en-US" sz="2400" dirty="0"/>
              <a:t> is an optical abnormality in which the shape of the eye fails to bring light into sharp focus on the retina, resulting in blurred or distorted vision.</a:t>
            </a:r>
            <a:endParaRPr lang="cs-CZ" sz="2400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/>
              <a:t>In optometry, a "refraction" procedure is the measurement of refractive error </a:t>
            </a:r>
            <a:endParaRPr lang="cs-CZ" sz="2400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cs-CZ" sz="2400" b="1" dirty="0" err="1"/>
              <a:t>Autorefractor</a:t>
            </a:r>
            <a:endParaRPr lang="sk-SK" sz="2400" b="1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96287" y="722614"/>
            <a:ext cx="2595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>
                <a:solidFill>
                  <a:srgbClr val="0070C0"/>
                </a:solidFill>
              </a:rPr>
              <a:t>Refraction</a:t>
            </a:r>
            <a:r>
              <a:rPr lang="cs-CZ" sz="3600" b="1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268" name="Picture 4" descr="1-autorefraktometr-rt-7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20" y="4365104"/>
            <a:ext cx="2213129" cy="22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0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708042" y="602347"/>
            <a:ext cx="3134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3600" b="1" dirty="0" err="1">
                <a:solidFill>
                  <a:schemeClr val="accent1"/>
                </a:solidFill>
                <a:latin typeface="+mj-lt"/>
              </a:rPr>
              <a:t>Autorefractor</a:t>
            </a:r>
            <a:endParaRPr lang="cs-CZ" altLang="cs-CZ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291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429000"/>
            <a:ext cx="385603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3429000"/>
            <a:ext cx="457041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18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483</Words>
  <Application>Microsoft Office PowerPoint</Application>
  <PresentationFormat>Předvádění na obrazovce (4:3)</PresentationFormat>
  <Paragraphs>156</Paragraphs>
  <Slides>45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Forte</vt:lpstr>
      <vt:lpstr>Times New Roman</vt:lpstr>
      <vt:lpstr>Wingdings</vt:lpstr>
      <vt:lpstr>Motiv systému Office</vt:lpstr>
      <vt:lpstr>Examination techniques in ophthalmology   V. Matušková</vt:lpstr>
      <vt:lpstr>  Basic examination techniques</vt:lpstr>
      <vt:lpstr>Visual acuity  </vt:lpstr>
      <vt:lpstr>Charts </vt:lpstr>
      <vt:lpstr>Near vision</vt:lpstr>
      <vt:lpstr>Visual Acuity </vt:lpstr>
      <vt:lpstr>Visual acuity </vt:lpstr>
      <vt:lpstr>Prezentace aplikace PowerPoint</vt:lpstr>
      <vt:lpstr>Prezentace aplikace PowerPoint</vt:lpstr>
      <vt:lpstr> Visual acuity</vt:lpstr>
      <vt:lpstr>Visual acuity </vt:lpstr>
      <vt:lpstr>Tonometry</vt:lpstr>
      <vt:lpstr>Schiötz tonometry</vt:lpstr>
      <vt:lpstr>Schiötz tonometry</vt:lpstr>
      <vt:lpstr>Goldmann tonometry</vt:lpstr>
      <vt:lpstr>Goldmann tonometry</vt:lpstr>
      <vt:lpstr>Non contact  tonometry </vt:lpstr>
      <vt:lpstr>Examination of anterior segment </vt:lpstr>
      <vt:lpstr> Slit lamp biomicroscopy</vt:lpstr>
      <vt:lpstr>Slit lamp biomicroscopy</vt:lpstr>
      <vt:lpstr>Slit lamp biomicroscopy</vt:lpstr>
      <vt:lpstr>Synechiae posterior</vt:lpstr>
      <vt:lpstr>Sunconjunctival haemorrhage </vt:lpstr>
      <vt:lpstr>Corneal abrasion </vt:lpstr>
      <vt:lpstr>Hyphema </vt:lpstr>
      <vt:lpstr>Hypopyon</vt:lpstr>
      <vt:lpstr>Examination of fundus</vt:lpstr>
      <vt:lpstr>Prezentace aplikace PowerPoint</vt:lpstr>
      <vt:lpstr>Prezentace aplikace PowerPoint</vt:lpstr>
      <vt:lpstr>Prezentace aplikace PowerPoint</vt:lpstr>
      <vt:lpstr>Gonioscopy</vt:lpstr>
      <vt:lpstr>Prezentace aplikace PowerPoint</vt:lpstr>
      <vt:lpstr>Prezentace aplikace PowerPoint</vt:lpstr>
      <vt:lpstr>Optical coherence tomography</vt:lpstr>
      <vt:lpstr>Fluorescein angiography</vt:lpstr>
      <vt:lpstr>Prezentace aplikace PowerPoint</vt:lpstr>
      <vt:lpstr>Electrophysical tests</vt:lpstr>
      <vt:lpstr>Electrophysical tests </vt:lpstr>
      <vt:lpstr>Ultrasound</vt:lpstr>
      <vt:lpstr>Ultrasound</vt:lpstr>
      <vt:lpstr>Ultrasound</vt:lpstr>
      <vt:lpstr>Ultrasound</vt:lpstr>
      <vt:lpstr>Color vision – HUE test</vt:lpstr>
      <vt:lpstr>Hertl exoftalmometry</vt:lpstr>
      <vt:lpstr>Prezentace aplikace PowerPoint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Matuskova Veronika</dc:creator>
  <cp:lastModifiedBy>Veronika Matušková</cp:lastModifiedBy>
  <cp:revision>25</cp:revision>
  <dcterms:created xsi:type="dcterms:W3CDTF">2015-09-29T20:41:00Z</dcterms:created>
  <dcterms:modified xsi:type="dcterms:W3CDTF">2021-05-10T18:23:24Z</dcterms:modified>
</cp:coreProperties>
</file>