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0"/>
  </p:notesMasterIdLst>
  <p:handoutMasterIdLst>
    <p:handoutMasterId r:id="rId91"/>
  </p:handoutMasterIdLst>
  <p:sldIdLst>
    <p:sldId id="256" r:id="rId2"/>
    <p:sldId id="258" r:id="rId3"/>
    <p:sldId id="264" r:id="rId4"/>
    <p:sldId id="265" r:id="rId5"/>
    <p:sldId id="266" r:id="rId6"/>
    <p:sldId id="267" r:id="rId7"/>
    <p:sldId id="269" r:id="rId8"/>
    <p:sldId id="268" r:id="rId9"/>
    <p:sldId id="270" r:id="rId10"/>
    <p:sldId id="259" r:id="rId11"/>
    <p:sldId id="260" r:id="rId12"/>
    <p:sldId id="261" r:id="rId13"/>
    <p:sldId id="262" r:id="rId14"/>
    <p:sldId id="263" r:id="rId15"/>
    <p:sldId id="271" r:id="rId16"/>
    <p:sldId id="272" r:id="rId17"/>
    <p:sldId id="273" r:id="rId18"/>
    <p:sldId id="274" r:id="rId19"/>
    <p:sldId id="275" r:id="rId20"/>
    <p:sldId id="276" r:id="rId21"/>
    <p:sldId id="277" r:id="rId22"/>
    <p:sldId id="278" r:id="rId23"/>
    <p:sldId id="279" r:id="rId24"/>
    <p:sldId id="280" r:id="rId25"/>
    <p:sldId id="298" r:id="rId26"/>
    <p:sldId id="320"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283" r:id="rId47"/>
    <p:sldId id="284" r:id="rId48"/>
    <p:sldId id="296" r:id="rId49"/>
    <p:sldId id="297" r:id="rId50"/>
    <p:sldId id="286" r:id="rId51"/>
    <p:sldId id="295" r:id="rId52"/>
    <p:sldId id="287" r:id="rId53"/>
    <p:sldId id="324" r:id="rId54"/>
    <p:sldId id="325" r:id="rId55"/>
    <p:sldId id="282" r:id="rId56"/>
    <p:sldId id="288" r:id="rId57"/>
    <p:sldId id="289" r:id="rId58"/>
    <p:sldId id="290" r:id="rId59"/>
    <p:sldId id="291" r:id="rId60"/>
    <p:sldId id="293" r:id="rId61"/>
    <p:sldId id="319" r:id="rId62"/>
    <p:sldId id="321" r:id="rId63"/>
    <p:sldId id="326" r:id="rId64"/>
    <p:sldId id="327" r:id="rId65"/>
    <p:sldId id="328" r:id="rId66"/>
    <p:sldId id="329" r:id="rId67"/>
    <p:sldId id="330" r:id="rId68"/>
    <p:sldId id="322" r:id="rId69"/>
    <p:sldId id="323" r:id="rId70"/>
    <p:sldId id="331" r:id="rId71"/>
    <p:sldId id="332" r:id="rId72"/>
    <p:sldId id="333" r:id="rId73"/>
    <p:sldId id="334" r:id="rId74"/>
    <p:sldId id="335" r:id="rId75"/>
    <p:sldId id="336" r:id="rId76"/>
    <p:sldId id="337" r:id="rId77"/>
    <p:sldId id="338" r:id="rId78"/>
    <p:sldId id="340" r:id="rId79"/>
    <p:sldId id="339" r:id="rId80"/>
    <p:sldId id="341" r:id="rId81"/>
    <p:sldId id="342" r:id="rId82"/>
    <p:sldId id="343" r:id="rId83"/>
    <p:sldId id="344" r:id="rId84"/>
    <p:sldId id="345" r:id="rId85"/>
    <p:sldId id="346" r:id="rId86"/>
    <p:sldId id="347" r:id="rId87"/>
    <p:sldId id="348" r:id="rId88"/>
    <p:sldId id="294" r:id="rId8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768" autoAdjust="0"/>
  </p:normalViewPr>
  <p:slideViewPr>
    <p:cSldViewPr snapToGrid="0">
      <p:cViewPr varScale="1">
        <p:scale>
          <a:sx n="86" d="100"/>
          <a:sy n="86" d="100"/>
        </p:scale>
        <p:origin x="562" y="5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5D0E7-1A3A-4CD5-A3AF-4350D088181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148EB8A-0909-4D0C-8F81-B4316C4D018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353B3A6-1594-472F-A882-44E6EB4CCE72}"/>
              </a:ext>
            </a:extLst>
          </p:cNvPr>
          <p:cNvSpPr>
            <a:spLocks noGrp="1"/>
          </p:cNvSpPr>
          <p:nvPr>
            <p:ph type="dt" sz="half" idx="10"/>
          </p:nvPr>
        </p:nvSpPr>
        <p:spPr/>
        <p:txBody>
          <a:bodyPr/>
          <a:lstStyle>
            <a:lvl1pPr>
              <a:defRPr/>
            </a:lvl1pPr>
          </a:lstStyle>
          <a:p>
            <a:endParaRPr lang="en-US" altLang="cs-CZ"/>
          </a:p>
        </p:txBody>
      </p:sp>
      <p:sp>
        <p:nvSpPr>
          <p:cNvPr id="5" name="Zástupný symbol pro zápatí 4">
            <a:extLst>
              <a:ext uri="{FF2B5EF4-FFF2-40B4-BE49-F238E27FC236}">
                <a16:creationId xmlns:a16="http://schemas.microsoft.com/office/drawing/2014/main" id="{01E844AD-C7E0-463C-924E-9A6F82D8BC50}"/>
              </a:ext>
            </a:extLst>
          </p:cNvPr>
          <p:cNvSpPr>
            <a:spLocks noGrp="1"/>
          </p:cNvSpPr>
          <p:nvPr>
            <p:ph type="ftr" sz="quarter" idx="11"/>
          </p:nvPr>
        </p:nvSpPr>
        <p:spPr/>
        <p:txBody>
          <a:bodyPr/>
          <a:lstStyle>
            <a:lvl1pPr>
              <a:defRPr/>
            </a:lvl1pPr>
          </a:lstStyle>
          <a:p>
            <a:endParaRPr lang="en-US" altLang="cs-CZ"/>
          </a:p>
        </p:txBody>
      </p:sp>
      <p:sp>
        <p:nvSpPr>
          <p:cNvPr id="6" name="Zástupný symbol pro číslo snímku 5">
            <a:extLst>
              <a:ext uri="{FF2B5EF4-FFF2-40B4-BE49-F238E27FC236}">
                <a16:creationId xmlns:a16="http://schemas.microsoft.com/office/drawing/2014/main" id="{6A2242A8-F7DF-49B3-879B-6362AD3FBD84}"/>
              </a:ext>
            </a:extLst>
          </p:cNvPr>
          <p:cNvSpPr>
            <a:spLocks noGrp="1"/>
          </p:cNvSpPr>
          <p:nvPr>
            <p:ph type="sldNum" sz="quarter" idx="12"/>
          </p:nvPr>
        </p:nvSpPr>
        <p:spPr/>
        <p:txBody>
          <a:bodyPr/>
          <a:lstStyle>
            <a:lvl1pPr>
              <a:defRPr/>
            </a:lvl1pPr>
          </a:lstStyle>
          <a:p>
            <a:fld id="{D260C8C6-BC3F-4E08-AECA-936007778DDD}" type="slidenum">
              <a:rPr lang="en-US" altLang="cs-CZ"/>
              <a:pPr/>
              <a:t>‹#›</a:t>
            </a:fld>
            <a:endParaRPr lang="en-US" altLang="cs-CZ"/>
          </a:p>
        </p:txBody>
      </p:sp>
    </p:spTree>
    <p:extLst>
      <p:ext uri="{BB962C8B-B14F-4D97-AF65-F5344CB8AC3E}">
        <p14:creationId xmlns:p14="http://schemas.microsoft.com/office/powerpoint/2010/main" val="1009770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59AAA3B-F5C5-4151-BFD0-7D3F4D1B0886}"/>
              </a:ext>
            </a:extLst>
          </p:cNvPr>
          <p:cNvSpPr>
            <a:spLocks noGrp="1"/>
          </p:cNvSpPr>
          <p:nvPr>
            <p:ph type="dt" sz="half" idx="10"/>
          </p:nvPr>
        </p:nvSpPr>
        <p:spPr/>
        <p:txBody>
          <a:bodyPr/>
          <a:lstStyle>
            <a:lvl1pPr>
              <a:defRPr/>
            </a:lvl1pPr>
          </a:lstStyle>
          <a:p>
            <a:endParaRPr lang="en-US" altLang="cs-CZ"/>
          </a:p>
        </p:txBody>
      </p:sp>
      <p:sp>
        <p:nvSpPr>
          <p:cNvPr id="3" name="Zástupný symbol pro zápatí 2">
            <a:extLst>
              <a:ext uri="{FF2B5EF4-FFF2-40B4-BE49-F238E27FC236}">
                <a16:creationId xmlns:a16="http://schemas.microsoft.com/office/drawing/2014/main" id="{F5E09F7D-B5E7-4242-8440-0743CCA56E93}"/>
              </a:ext>
            </a:extLst>
          </p:cNvPr>
          <p:cNvSpPr>
            <a:spLocks noGrp="1"/>
          </p:cNvSpPr>
          <p:nvPr>
            <p:ph type="ftr" sz="quarter" idx="11"/>
          </p:nvPr>
        </p:nvSpPr>
        <p:spPr/>
        <p:txBody>
          <a:bodyPr/>
          <a:lstStyle>
            <a:lvl1pPr>
              <a:defRPr/>
            </a:lvl1pPr>
          </a:lstStyle>
          <a:p>
            <a:endParaRPr lang="en-US" altLang="cs-CZ"/>
          </a:p>
        </p:txBody>
      </p:sp>
      <p:sp>
        <p:nvSpPr>
          <p:cNvPr id="4" name="Zástupný symbol pro číslo snímku 3">
            <a:extLst>
              <a:ext uri="{FF2B5EF4-FFF2-40B4-BE49-F238E27FC236}">
                <a16:creationId xmlns:a16="http://schemas.microsoft.com/office/drawing/2014/main" id="{CCBF55BD-5835-4B8E-8685-BCB83CCAC513}"/>
              </a:ext>
            </a:extLst>
          </p:cNvPr>
          <p:cNvSpPr>
            <a:spLocks noGrp="1"/>
          </p:cNvSpPr>
          <p:nvPr>
            <p:ph type="sldNum" sz="quarter" idx="12"/>
          </p:nvPr>
        </p:nvSpPr>
        <p:spPr/>
        <p:txBody>
          <a:bodyPr/>
          <a:lstStyle>
            <a:lvl1pPr>
              <a:defRPr/>
            </a:lvl1pPr>
          </a:lstStyle>
          <a:p>
            <a:fld id="{6D84B909-9AF8-47C5-BB37-365FD64704B7}" type="slidenum">
              <a:rPr lang="en-US" altLang="cs-CZ"/>
              <a:pPr/>
              <a:t>‹#›</a:t>
            </a:fld>
            <a:endParaRPr lang="en-US" altLang="cs-CZ"/>
          </a:p>
        </p:txBody>
      </p:sp>
    </p:spTree>
    <p:extLst>
      <p:ext uri="{BB962C8B-B14F-4D97-AF65-F5344CB8AC3E}">
        <p14:creationId xmlns:p14="http://schemas.microsoft.com/office/powerpoint/2010/main" val="194749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00" r:id="rId18"/>
    <p:sldLayoutId id="2147483701"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gif"/><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google.com/imgres?imgurl=http://image.shutterstock.com/display_pic_with_logo/467689/467689,1280897058,1/stock-photo-human-sperm-cells-trying-to-reach-an-human-ovum-58415755.jpg&amp;imgrefurl=http://www.shutterstock.com/pic-58415755/stock-photo-human-sperm-cells-trying-to-reach-an-human-ovum.html&amp;usg=__tVMkHUUrhK1_86-3sgWgAzjAmps=&amp;h=320&amp;w=450&amp;sz=43&amp;hl=en&amp;start=192&amp;zoom=1&amp;itbs=1&amp;tbnid=prXcasqQZwHWTM:&amp;tbnh=90&amp;tbnw=127&amp;prev=/images?q=sperm+cells&amp;start=180&amp;hl=en&amp;safe=active&amp;sa=N&amp;gbv=2&amp;ndsp=20&amp;tbs=isch:1&amp;ei=CC9aTcbBEJGYOs6C7Zs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hyperlink" Target="https://accessmedicine.mhmedical.com/content.aspx?bookid=508&amp;sectionid=41088121#56952712" TargetMode="Externa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err="1"/>
              <a:t>Pathophysiology</a:t>
            </a:r>
            <a:r>
              <a:rPr lang="cs-CZ" dirty="0"/>
              <a:t> </a:t>
            </a:r>
            <a:r>
              <a:rPr lang="cs-CZ" dirty="0" err="1"/>
              <a:t>of</a:t>
            </a:r>
            <a:r>
              <a:rPr lang="cs-CZ" dirty="0"/>
              <a:t> </a:t>
            </a:r>
            <a:r>
              <a:rPr lang="cs-CZ" dirty="0" err="1"/>
              <a:t>reproduction</a:t>
            </a:r>
            <a:r>
              <a:rPr lang="cs-CZ" dirty="0"/>
              <a:t> – sterility, infertility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E5A0D57-A579-42CA-B141-1045429B99B1}"/>
              </a:ext>
            </a:extLst>
          </p:cNvPr>
          <p:cNvSpPr>
            <a:spLocks noGrp="1" noChangeArrowheads="1"/>
          </p:cNvSpPr>
          <p:nvPr>
            <p:ph type="title"/>
          </p:nvPr>
        </p:nvSpPr>
        <p:spPr>
          <a:xfrm>
            <a:off x="519375" y="320504"/>
            <a:ext cx="10753200" cy="451576"/>
          </a:xfrm>
        </p:spPr>
        <p:txBody>
          <a:bodyPr/>
          <a:lstStyle/>
          <a:p>
            <a:r>
              <a:rPr lang="en-US" altLang="cs-CZ" dirty="0"/>
              <a:t>The Basics</a:t>
            </a:r>
            <a:br>
              <a:rPr lang="en-US" altLang="cs-CZ" dirty="0"/>
            </a:br>
            <a:r>
              <a:rPr lang="en-US" altLang="cs-CZ" sz="2800" dirty="0"/>
              <a:t>Gender Determination</a:t>
            </a:r>
          </a:p>
        </p:txBody>
      </p:sp>
      <p:sp>
        <p:nvSpPr>
          <p:cNvPr id="6147" name="Rectangle 3">
            <a:extLst>
              <a:ext uri="{FF2B5EF4-FFF2-40B4-BE49-F238E27FC236}">
                <a16:creationId xmlns:a16="http://schemas.microsoft.com/office/drawing/2014/main" id="{1E7863E1-4299-4AFD-861A-F6EA6003AB7B}"/>
              </a:ext>
            </a:extLst>
          </p:cNvPr>
          <p:cNvSpPr>
            <a:spLocks noGrp="1" noChangeArrowheads="1"/>
          </p:cNvSpPr>
          <p:nvPr>
            <p:ph type="body" idx="1"/>
          </p:nvPr>
        </p:nvSpPr>
        <p:spPr>
          <a:xfrm>
            <a:off x="519375" y="1512500"/>
            <a:ext cx="10753200" cy="3960000"/>
          </a:xfrm>
        </p:spPr>
        <p:txBody>
          <a:bodyPr/>
          <a:lstStyle/>
          <a:p>
            <a:r>
              <a:rPr lang="en-US" altLang="cs-CZ" dirty="0"/>
              <a:t>Non-disjunction during meiosis I or II</a:t>
            </a:r>
          </a:p>
          <a:p>
            <a:pPr lvl="1"/>
            <a:r>
              <a:rPr lang="en-US" altLang="cs-CZ" dirty="0"/>
              <a:t>Monosomy or polyploidy</a:t>
            </a:r>
          </a:p>
          <a:p>
            <a:pPr lvl="2"/>
            <a:r>
              <a:rPr lang="en-US" altLang="cs-CZ" dirty="0"/>
              <a:t>XO (no Y chromosome, or second X)</a:t>
            </a:r>
          </a:p>
          <a:p>
            <a:pPr lvl="2"/>
            <a:r>
              <a:rPr lang="en-US" altLang="cs-CZ" dirty="0"/>
              <a:t>Turner’s syndrome</a:t>
            </a:r>
          </a:p>
          <a:p>
            <a:pPr lvl="3"/>
            <a:r>
              <a:rPr lang="en-US" altLang="cs-CZ" dirty="0"/>
              <a:t>Phonotypical female</a:t>
            </a:r>
          </a:p>
          <a:p>
            <a:pPr lvl="3"/>
            <a:endParaRPr lang="en-US" altLang="cs-CZ" dirty="0"/>
          </a:p>
        </p:txBody>
      </p:sp>
      <p:pic>
        <p:nvPicPr>
          <p:cNvPr id="6148" name="Picture 4">
            <a:extLst>
              <a:ext uri="{FF2B5EF4-FFF2-40B4-BE49-F238E27FC236}">
                <a16:creationId xmlns:a16="http://schemas.microsoft.com/office/drawing/2014/main" id="{5C7F0D17-7074-4132-8F74-2BBF0ECE9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43" b="3688"/>
          <a:stretch>
            <a:fillRect/>
          </a:stretch>
        </p:blipFill>
        <p:spPr bwMode="auto">
          <a:xfrm>
            <a:off x="4044951" y="2847420"/>
            <a:ext cx="3559175"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6">
            <a:extLst>
              <a:ext uri="{FF2B5EF4-FFF2-40B4-BE49-F238E27FC236}">
                <a16:creationId xmlns:a16="http://schemas.microsoft.com/office/drawing/2014/main" id="{0D0FF4C2-F64D-4887-8D71-EE75A6F4D5FD}"/>
              </a:ext>
            </a:extLst>
          </p:cNvPr>
          <p:cNvSpPr txBox="1">
            <a:spLocks noChangeArrowheads="1"/>
          </p:cNvSpPr>
          <p:nvPr/>
        </p:nvSpPr>
        <p:spPr bwMode="auto">
          <a:xfrm>
            <a:off x="1947864" y="4727576"/>
            <a:ext cx="2097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a:solidFill>
                  <a:schemeClr val="bg1"/>
                </a:solidFill>
              </a:rPr>
              <a:t>What about YO monosomy?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5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500"/>
                                        <p:tgtEl>
                                          <p:spTgt spid="61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50"/>
                                        </p:tgtEl>
                                        <p:attrNameLst>
                                          <p:attrName>style.visibility</p:attrName>
                                        </p:attrNameLst>
                                      </p:cBhvr>
                                      <p:to>
                                        <p:strVal val="visible"/>
                                      </p:to>
                                    </p:set>
                                    <p:animEffect transition="in" filter="fade">
                                      <p:cBhvr>
                                        <p:cTn id="3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50BB028-4A24-4B23-8058-414E484D0491}"/>
              </a:ext>
            </a:extLst>
          </p:cNvPr>
          <p:cNvSpPr>
            <a:spLocks noGrp="1" noChangeArrowheads="1"/>
          </p:cNvSpPr>
          <p:nvPr>
            <p:ph type="title"/>
          </p:nvPr>
        </p:nvSpPr>
        <p:spPr/>
        <p:txBody>
          <a:bodyPr/>
          <a:lstStyle/>
          <a:p>
            <a:r>
              <a:rPr lang="en-US" altLang="cs-CZ"/>
              <a:t>The Basics</a:t>
            </a:r>
            <a:br>
              <a:rPr lang="en-US" altLang="cs-CZ"/>
            </a:br>
            <a:r>
              <a:rPr lang="en-US" altLang="cs-CZ" sz="2800"/>
              <a:t>Gender Determination</a:t>
            </a:r>
          </a:p>
        </p:txBody>
      </p:sp>
      <p:sp>
        <p:nvSpPr>
          <p:cNvPr id="7171" name="Rectangle 3">
            <a:extLst>
              <a:ext uri="{FF2B5EF4-FFF2-40B4-BE49-F238E27FC236}">
                <a16:creationId xmlns:a16="http://schemas.microsoft.com/office/drawing/2014/main" id="{BA723796-DCDC-42F9-8253-AADFFCBD69C4}"/>
              </a:ext>
            </a:extLst>
          </p:cNvPr>
          <p:cNvSpPr>
            <a:spLocks noGrp="1" noChangeArrowheads="1"/>
          </p:cNvSpPr>
          <p:nvPr>
            <p:ph type="body" idx="1"/>
          </p:nvPr>
        </p:nvSpPr>
        <p:spPr>
          <a:xfrm>
            <a:off x="1981201" y="1600200"/>
            <a:ext cx="8251825" cy="5257800"/>
          </a:xfrm>
        </p:spPr>
        <p:txBody>
          <a:bodyPr/>
          <a:lstStyle/>
          <a:p>
            <a:pPr>
              <a:lnSpc>
                <a:spcPct val="80000"/>
              </a:lnSpc>
            </a:pPr>
            <a:r>
              <a:rPr lang="en-US" altLang="cs-CZ"/>
              <a:t>Non-disjunction during meiosis I or II</a:t>
            </a:r>
          </a:p>
          <a:p>
            <a:pPr lvl="1">
              <a:lnSpc>
                <a:spcPct val="80000"/>
              </a:lnSpc>
            </a:pPr>
            <a:r>
              <a:rPr lang="en-US" altLang="cs-CZ" sz="2400"/>
              <a:t>Polyploidy</a:t>
            </a:r>
          </a:p>
          <a:p>
            <a:pPr lvl="2">
              <a:lnSpc>
                <a:spcPct val="80000"/>
              </a:lnSpc>
            </a:pPr>
            <a:r>
              <a:rPr lang="en-US" altLang="cs-CZ" sz="2000"/>
              <a:t>The incomplete separation of homologues during meiosis results in a zygote with too many chromosomes</a:t>
            </a:r>
          </a:p>
          <a:p>
            <a:pPr lvl="2">
              <a:lnSpc>
                <a:spcPct val="80000"/>
              </a:lnSpc>
            </a:pPr>
            <a:r>
              <a:rPr lang="en-US" altLang="cs-CZ" sz="2000"/>
              <a:t>Regarding the sex chromosomes, it may be</a:t>
            </a:r>
          </a:p>
          <a:p>
            <a:pPr lvl="3">
              <a:lnSpc>
                <a:spcPct val="80000"/>
              </a:lnSpc>
            </a:pPr>
            <a:r>
              <a:rPr lang="en-US" altLang="cs-CZ" sz="1800"/>
              <a:t>XXY (47 chromosomes total)</a:t>
            </a:r>
          </a:p>
          <a:p>
            <a:pPr lvl="4">
              <a:lnSpc>
                <a:spcPct val="80000"/>
              </a:lnSpc>
            </a:pPr>
            <a:r>
              <a:rPr lang="en-US" altLang="cs-CZ" sz="1800">
                <a:solidFill>
                  <a:schemeClr val="bg1"/>
                </a:solidFill>
              </a:rPr>
              <a:t>Klinefelter syndrome:</a:t>
            </a:r>
            <a:r>
              <a:rPr lang="en-US" altLang="cs-CZ" sz="1800"/>
              <a:t> Male sex organs; unusually small testes, sterile. Breast enlargement and other feminine body characteristics. Normal intelligence. </a:t>
            </a:r>
          </a:p>
          <a:p>
            <a:pPr lvl="3">
              <a:lnSpc>
                <a:spcPct val="80000"/>
              </a:lnSpc>
            </a:pPr>
            <a:r>
              <a:rPr lang="en-US" altLang="cs-CZ" sz="1800"/>
              <a:t>XYY</a:t>
            </a:r>
          </a:p>
          <a:p>
            <a:pPr lvl="4">
              <a:lnSpc>
                <a:spcPct val="80000"/>
              </a:lnSpc>
            </a:pPr>
            <a:r>
              <a:rPr lang="en-US" altLang="cs-CZ" sz="1800">
                <a:solidFill>
                  <a:schemeClr val="bg1"/>
                </a:solidFill>
              </a:rPr>
              <a:t>Jacob’s syndrome: </a:t>
            </a:r>
            <a:r>
              <a:rPr lang="en-US" altLang="cs-CZ" sz="1800"/>
              <a:t>Individuals are somewhat taller than average and often have below normal intelligence. At one time (~1970s), it was thought that these men were likely to be criminally aggressive, but this hypothesis has been disproven over time. </a:t>
            </a:r>
          </a:p>
          <a:p>
            <a:pPr lvl="4">
              <a:lnSpc>
                <a:spcPct val="80000"/>
              </a:lnSpc>
            </a:pPr>
            <a:r>
              <a:rPr lang="en-US" altLang="cs-CZ" sz="1800"/>
              <a:t>XXYY – male and very rare (48 chromosomes)</a:t>
            </a:r>
          </a:p>
          <a:p>
            <a:pPr lvl="3">
              <a:lnSpc>
                <a:spcPct val="80000"/>
              </a:lnSpc>
            </a:pPr>
            <a:r>
              <a:rPr lang="en-US" altLang="cs-CZ" sz="1800"/>
              <a:t>XXX (Trisomy X)</a:t>
            </a:r>
          </a:p>
          <a:p>
            <a:pPr lvl="4">
              <a:lnSpc>
                <a:spcPct val="80000"/>
              </a:lnSpc>
            </a:pPr>
            <a:r>
              <a:rPr lang="en-US" altLang="cs-CZ" sz="1800"/>
              <a:t>Individuals are female normal, undistinguishable except for by karyotype.</a:t>
            </a:r>
          </a:p>
          <a:p>
            <a:pPr lvl="4">
              <a:lnSpc>
                <a:spcPct val="80000"/>
              </a:lnSpc>
            </a:pPr>
            <a:endParaRPr lang="en-US" altLang="cs-CZ" sz="1800"/>
          </a:p>
          <a:p>
            <a:pPr lvl="3">
              <a:lnSpc>
                <a:spcPct val="80000"/>
              </a:lnSpc>
            </a:pPr>
            <a:endParaRPr lang="en-US" altLang="cs-CZ"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500"/>
                                        <p:tgtEl>
                                          <p:spTgt spid="717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Effect transition="in" filter="fade">
                                      <p:cBhvr>
                                        <p:cTn id="32" dur="500"/>
                                        <p:tgtEl>
                                          <p:spTgt spid="717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Effect transition="in" filter="fade">
                                      <p:cBhvr>
                                        <p:cTn id="37" dur="500"/>
                                        <p:tgtEl>
                                          <p:spTgt spid="717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8" end="8"/>
                                            </p:txEl>
                                          </p:spTgt>
                                        </p:tgtEl>
                                        <p:attrNameLst>
                                          <p:attrName>style.visibility</p:attrName>
                                        </p:attrNameLst>
                                      </p:cBhvr>
                                      <p:to>
                                        <p:strVal val="visible"/>
                                      </p:to>
                                    </p:set>
                                    <p:animEffect transition="in" filter="fade">
                                      <p:cBhvr>
                                        <p:cTn id="42" dur="500"/>
                                        <p:tgtEl>
                                          <p:spTgt spid="717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9" end="9"/>
                                            </p:txEl>
                                          </p:spTgt>
                                        </p:tgtEl>
                                        <p:attrNameLst>
                                          <p:attrName>style.visibility</p:attrName>
                                        </p:attrNameLst>
                                      </p:cBhvr>
                                      <p:to>
                                        <p:strVal val="visible"/>
                                      </p:to>
                                    </p:set>
                                    <p:animEffect transition="in" filter="fade">
                                      <p:cBhvr>
                                        <p:cTn id="47" dur="500"/>
                                        <p:tgtEl>
                                          <p:spTgt spid="717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7171">
                                            <p:txEl>
                                              <p:pRg st="10" end="10"/>
                                            </p:txEl>
                                          </p:spTgt>
                                        </p:tgtEl>
                                        <p:attrNameLst>
                                          <p:attrName>style.visibility</p:attrName>
                                        </p:attrNameLst>
                                      </p:cBhvr>
                                      <p:to>
                                        <p:strVal val="visible"/>
                                      </p:to>
                                    </p:set>
                                    <p:animEffect transition="in" filter="fade">
                                      <p:cBhvr>
                                        <p:cTn id="52"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401879E-CC2D-4532-A85C-C5052E43D8E3}"/>
              </a:ext>
            </a:extLst>
          </p:cNvPr>
          <p:cNvSpPr>
            <a:spLocks noGrp="1" noChangeArrowheads="1"/>
          </p:cNvSpPr>
          <p:nvPr>
            <p:ph type="title"/>
          </p:nvPr>
        </p:nvSpPr>
        <p:spPr/>
        <p:txBody>
          <a:bodyPr/>
          <a:lstStyle/>
          <a:p>
            <a:r>
              <a:rPr lang="en-US" altLang="cs-CZ"/>
              <a:t>The Basics</a:t>
            </a:r>
            <a:br>
              <a:rPr lang="en-US" altLang="cs-CZ"/>
            </a:br>
            <a:r>
              <a:rPr lang="en-US" altLang="cs-CZ" sz="2400"/>
              <a:t>Gender Determination</a:t>
            </a:r>
          </a:p>
        </p:txBody>
      </p:sp>
      <p:sp>
        <p:nvSpPr>
          <p:cNvPr id="8195" name="Rectangle 3">
            <a:extLst>
              <a:ext uri="{FF2B5EF4-FFF2-40B4-BE49-F238E27FC236}">
                <a16:creationId xmlns:a16="http://schemas.microsoft.com/office/drawing/2014/main" id="{32735AFB-5E14-4488-A508-AA7EA1AFCFD8}"/>
              </a:ext>
            </a:extLst>
          </p:cNvPr>
          <p:cNvSpPr>
            <a:spLocks noGrp="1" noChangeArrowheads="1"/>
          </p:cNvSpPr>
          <p:nvPr>
            <p:ph type="body" idx="1"/>
          </p:nvPr>
        </p:nvSpPr>
        <p:spPr/>
        <p:txBody>
          <a:bodyPr/>
          <a:lstStyle/>
          <a:p>
            <a:pPr>
              <a:lnSpc>
                <a:spcPct val="90000"/>
              </a:lnSpc>
            </a:pPr>
            <a:r>
              <a:rPr lang="en-US" altLang="cs-CZ"/>
              <a:t>The embryo exhibits gender bipotential</a:t>
            </a:r>
          </a:p>
          <a:p>
            <a:pPr lvl="1">
              <a:lnSpc>
                <a:spcPct val="90000"/>
              </a:lnSpc>
            </a:pPr>
            <a:r>
              <a:rPr lang="en-US" altLang="cs-CZ" sz="2400"/>
              <a:t>Around week seven of fetal development the SRY (</a:t>
            </a:r>
            <a:r>
              <a:rPr lang="en-US" altLang="cs-CZ" sz="2400">
                <a:solidFill>
                  <a:schemeClr val="bg1"/>
                </a:solidFill>
              </a:rPr>
              <a:t>S</a:t>
            </a:r>
            <a:r>
              <a:rPr lang="en-US" altLang="cs-CZ" sz="2400"/>
              <a:t>ex-determining </a:t>
            </a:r>
            <a:r>
              <a:rPr lang="en-US" altLang="cs-CZ" sz="2400">
                <a:solidFill>
                  <a:schemeClr val="bg1"/>
                </a:solidFill>
              </a:rPr>
              <a:t>R</a:t>
            </a:r>
            <a:r>
              <a:rPr lang="en-US" altLang="cs-CZ" sz="2400"/>
              <a:t>egion of </a:t>
            </a:r>
            <a:r>
              <a:rPr lang="en-US" altLang="cs-CZ" sz="2400">
                <a:solidFill>
                  <a:schemeClr val="bg1"/>
                </a:solidFill>
              </a:rPr>
              <a:t>Y</a:t>
            </a:r>
            <a:r>
              <a:rPr lang="en-US" altLang="cs-CZ" sz="2400"/>
              <a:t> chromosome) gene becomes activated</a:t>
            </a:r>
          </a:p>
          <a:p>
            <a:pPr lvl="1">
              <a:lnSpc>
                <a:spcPct val="90000"/>
              </a:lnSpc>
            </a:pPr>
            <a:r>
              <a:rPr lang="en-US" altLang="cs-CZ" sz="2400"/>
              <a:t>The SRY directs the bipotential gonads</a:t>
            </a:r>
          </a:p>
          <a:p>
            <a:pPr lvl="2">
              <a:lnSpc>
                <a:spcPct val="90000"/>
              </a:lnSpc>
            </a:pPr>
            <a:r>
              <a:rPr lang="en-US" altLang="cs-CZ" sz="2000"/>
              <a:t>The absence of this on the X chromosome causes the gonads to develop into ovaries</a:t>
            </a:r>
          </a:p>
          <a:p>
            <a:pPr lvl="3">
              <a:lnSpc>
                <a:spcPct val="90000"/>
              </a:lnSpc>
            </a:pPr>
            <a:r>
              <a:rPr lang="en-US" altLang="cs-CZ" sz="1800"/>
              <a:t>Ovaries then produce further gender biased hormones</a:t>
            </a:r>
          </a:p>
          <a:p>
            <a:pPr lvl="2">
              <a:lnSpc>
                <a:spcPct val="90000"/>
              </a:lnSpc>
            </a:pPr>
            <a:r>
              <a:rPr lang="en-US" altLang="cs-CZ" sz="2000"/>
              <a:t>The presence of this gene and its products causes the gonads to descend and develop into testes</a:t>
            </a:r>
          </a:p>
          <a:p>
            <a:pPr lvl="3">
              <a:lnSpc>
                <a:spcPct val="90000"/>
              </a:lnSpc>
            </a:pPr>
            <a:r>
              <a:rPr lang="en-US" altLang="cs-CZ" sz="1800"/>
              <a:t>Testes then produce further gender biased hormones</a:t>
            </a:r>
          </a:p>
          <a:p>
            <a:pPr lvl="3">
              <a:lnSpc>
                <a:spcPct val="90000"/>
              </a:lnSpc>
            </a:pPr>
            <a:r>
              <a:rPr lang="en-US" altLang="cs-CZ" sz="1800"/>
              <a:t>Translocation of the gene to X chromosome results in an  XX individual (genotype) but with XY characteristics (phenotype)</a:t>
            </a:r>
          </a:p>
          <a:p>
            <a:pPr lvl="1">
              <a:lnSpc>
                <a:spcPct val="90000"/>
              </a:lnSpc>
            </a:pPr>
            <a:endParaRPr lang="en-US" altLang="cs-CZ"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5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fade">
                                      <p:cBhvr>
                                        <p:cTn id="27" dur="500"/>
                                        <p:tgtEl>
                                          <p:spTgt spid="81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Effect transition="in" filter="fade">
                                      <p:cBhvr>
                                        <p:cTn id="32" dur="500"/>
                                        <p:tgtEl>
                                          <p:spTgt spid="819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Effect transition="in" filter="fade">
                                      <p:cBhvr>
                                        <p:cTn id="37"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905D8E6-8158-4C71-9EBB-451D4A2D4552}"/>
              </a:ext>
            </a:extLst>
          </p:cNvPr>
          <p:cNvSpPr>
            <a:spLocks noGrp="1" noChangeArrowheads="1"/>
          </p:cNvSpPr>
          <p:nvPr>
            <p:ph type="title"/>
          </p:nvPr>
        </p:nvSpPr>
        <p:spPr>
          <a:xfrm>
            <a:off x="284994" y="280260"/>
            <a:ext cx="10753200" cy="451576"/>
          </a:xfrm>
        </p:spPr>
        <p:txBody>
          <a:bodyPr/>
          <a:lstStyle/>
          <a:p>
            <a:r>
              <a:rPr lang="en-US" altLang="cs-CZ" dirty="0"/>
              <a:t>The Basics</a:t>
            </a:r>
            <a:br>
              <a:rPr lang="en-US" altLang="cs-CZ" dirty="0"/>
            </a:br>
            <a:r>
              <a:rPr lang="en-US" altLang="cs-CZ" sz="2400" dirty="0"/>
              <a:t>Gender Determination</a:t>
            </a:r>
          </a:p>
        </p:txBody>
      </p:sp>
      <p:sp>
        <p:nvSpPr>
          <p:cNvPr id="10243" name="Rectangle 3">
            <a:extLst>
              <a:ext uri="{FF2B5EF4-FFF2-40B4-BE49-F238E27FC236}">
                <a16:creationId xmlns:a16="http://schemas.microsoft.com/office/drawing/2014/main" id="{EBCA2F21-22CD-4F08-BEB9-D8C67CAF05C8}"/>
              </a:ext>
            </a:extLst>
          </p:cNvPr>
          <p:cNvSpPr>
            <a:spLocks noGrp="1" noChangeArrowheads="1"/>
          </p:cNvSpPr>
          <p:nvPr>
            <p:ph type="body" idx="1"/>
          </p:nvPr>
        </p:nvSpPr>
        <p:spPr>
          <a:xfrm>
            <a:off x="1981200" y="2514601"/>
            <a:ext cx="1639888" cy="3611563"/>
          </a:xfrm>
        </p:spPr>
        <p:txBody>
          <a:bodyPr/>
          <a:lstStyle/>
          <a:p>
            <a:pPr indent="3175"/>
            <a:r>
              <a:rPr lang="en-US" altLang="cs-CZ" sz="2000"/>
              <a:t>Effects of SRY on sex organ development</a:t>
            </a:r>
          </a:p>
        </p:txBody>
      </p:sp>
      <p:pic>
        <p:nvPicPr>
          <p:cNvPr id="10244" name="Picture 4">
            <a:extLst>
              <a:ext uri="{FF2B5EF4-FFF2-40B4-BE49-F238E27FC236}">
                <a16:creationId xmlns:a16="http://schemas.microsoft.com/office/drawing/2014/main" id="{5A0CF371-A208-4A58-9FBA-C9B51E70B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7" t="3145" r="2298" b="9377"/>
          <a:stretch>
            <a:fillRect/>
          </a:stretch>
        </p:blipFill>
        <p:spPr bwMode="auto">
          <a:xfrm>
            <a:off x="3941162" y="955600"/>
            <a:ext cx="6931025" cy="5272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B323320-D74D-48A8-BFBE-C68671499E8E}"/>
              </a:ext>
            </a:extLst>
          </p:cNvPr>
          <p:cNvSpPr>
            <a:spLocks noGrp="1" noChangeArrowheads="1"/>
          </p:cNvSpPr>
          <p:nvPr>
            <p:ph type="title"/>
          </p:nvPr>
        </p:nvSpPr>
        <p:spPr/>
        <p:txBody>
          <a:bodyPr/>
          <a:lstStyle/>
          <a:p>
            <a:r>
              <a:rPr lang="en-US" altLang="cs-CZ"/>
              <a:t>The Basics</a:t>
            </a:r>
            <a:br>
              <a:rPr lang="en-US" altLang="cs-CZ"/>
            </a:br>
            <a:r>
              <a:rPr lang="en-US" altLang="cs-CZ" sz="2400"/>
              <a:t>Gender Determination</a:t>
            </a:r>
          </a:p>
        </p:txBody>
      </p:sp>
      <p:sp>
        <p:nvSpPr>
          <p:cNvPr id="11267" name="Rectangle 3">
            <a:extLst>
              <a:ext uri="{FF2B5EF4-FFF2-40B4-BE49-F238E27FC236}">
                <a16:creationId xmlns:a16="http://schemas.microsoft.com/office/drawing/2014/main" id="{22AD44FB-60D2-4D09-9BCA-7899E4A3B9F4}"/>
              </a:ext>
            </a:extLst>
          </p:cNvPr>
          <p:cNvSpPr>
            <a:spLocks noGrp="1" noChangeArrowheads="1"/>
          </p:cNvSpPr>
          <p:nvPr>
            <p:ph type="body" idx="1"/>
          </p:nvPr>
        </p:nvSpPr>
        <p:spPr>
          <a:xfrm>
            <a:off x="1981200" y="2514601"/>
            <a:ext cx="1639888" cy="3611563"/>
          </a:xfrm>
        </p:spPr>
        <p:txBody>
          <a:bodyPr/>
          <a:lstStyle/>
          <a:p>
            <a:pPr indent="3175"/>
            <a:r>
              <a:rPr lang="en-US" altLang="cs-CZ" sz="2000"/>
              <a:t>Indirect effects of SRY on male and female genital development</a:t>
            </a:r>
          </a:p>
        </p:txBody>
      </p:sp>
      <p:pic>
        <p:nvPicPr>
          <p:cNvPr id="11270" name="Picture 6">
            <a:extLst>
              <a:ext uri="{FF2B5EF4-FFF2-40B4-BE49-F238E27FC236}">
                <a16:creationId xmlns:a16="http://schemas.microsoft.com/office/drawing/2014/main" id="{E078FF2C-0B79-4E0D-A969-E70404F06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7" t="906" r="1555" b="9627"/>
          <a:stretch>
            <a:fillRect/>
          </a:stretch>
        </p:blipFill>
        <p:spPr bwMode="auto">
          <a:xfrm>
            <a:off x="3951858" y="1171576"/>
            <a:ext cx="6991350" cy="460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DD06B7D-695D-4638-B007-13E600356D19}"/>
              </a:ext>
            </a:extLst>
          </p:cNvPr>
          <p:cNvSpPr>
            <a:spLocks noGrp="1" noChangeArrowheads="1"/>
          </p:cNvSpPr>
          <p:nvPr>
            <p:ph type="title"/>
          </p:nvPr>
        </p:nvSpPr>
        <p:spPr/>
        <p:txBody>
          <a:bodyPr/>
          <a:lstStyle/>
          <a:p>
            <a:r>
              <a:rPr lang="en-US" altLang="cs-CZ"/>
              <a:t>Lecture Outline</a:t>
            </a:r>
          </a:p>
        </p:txBody>
      </p:sp>
      <p:sp>
        <p:nvSpPr>
          <p:cNvPr id="18435" name="Rectangle 3">
            <a:extLst>
              <a:ext uri="{FF2B5EF4-FFF2-40B4-BE49-F238E27FC236}">
                <a16:creationId xmlns:a16="http://schemas.microsoft.com/office/drawing/2014/main" id="{F1E31DFC-1FC7-4D12-A0AF-E21FAA651250}"/>
              </a:ext>
            </a:extLst>
          </p:cNvPr>
          <p:cNvSpPr>
            <a:spLocks noGrp="1" noChangeArrowheads="1"/>
          </p:cNvSpPr>
          <p:nvPr>
            <p:ph type="body" idx="1"/>
          </p:nvPr>
        </p:nvSpPr>
        <p:spPr/>
        <p:txBody>
          <a:bodyPr/>
          <a:lstStyle/>
          <a:p>
            <a:pPr>
              <a:lnSpc>
                <a:spcPct val="90000"/>
              </a:lnSpc>
            </a:pPr>
            <a:r>
              <a:rPr lang="en-US" altLang="cs-CZ"/>
              <a:t>The Basics</a:t>
            </a:r>
          </a:p>
          <a:p>
            <a:pPr lvl="1">
              <a:lnSpc>
                <a:spcPct val="90000"/>
              </a:lnSpc>
            </a:pPr>
            <a:r>
              <a:rPr lang="en-US" altLang="cs-CZ"/>
              <a:t>Gametogenesis </a:t>
            </a:r>
          </a:p>
          <a:p>
            <a:pPr lvl="1">
              <a:lnSpc>
                <a:spcPct val="90000"/>
              </a:lnSpc>
            </a:pPr>
            <a:r>
              <a:rPr lang="en-US" altLang="cs-CZ"/>
              <a:t>Gender determination</a:t>
            </a:r>
          </a:p>
          <a:p>
            <a:pPr>
              <a:lnSpc>
                <a:spcPct val="90000"/>
              </a:lnSpc>
            </a:pPr>
            <a:r>
              <a:rPr lang="en-US" altLang="cs-CZ"/>
              <a:t>The Pituitary-Gonad Axis</a:t>
            </a:r>
          </a:p>
          <a:p>
            <a:pPr>
              <a:lnSpc>
                <a:spcPct val="90000"/>
              </a:lnSpc>
            </a:pPr>
            <a:r>
              <a:rPr lang="en-US" altLang="cs-CZ"/>
              <a:t>Female Reproductive Physiology</a:t>
            </a:r>
          </a:p>
          <a:p>
            <a:pPr lvl="1">
              <a:lnSpc>
                <a:spcPct val="90000"/>
              </a:lnSpc>
            </a:pPr>
            <a:r>
              <a:rPr lang="en-US" altLang="cs-CZ"/>
              <a:t>Ovarian Cycle</a:t>
            </a:r>
          </a:p>
          <a:p>
            <a:pPr lvl="1">
              <a:lnSpc>
                <a:spcPct val="90000"/>
              </a:lnSpc>
            </a:pPr>
            <a:r>
              <a:rPr lang="en-US" altLang="cs-CZ"/>
              <a:t>Uterine Cycle</a:t>
            </a:r>
          </a:p>
          <a:p>
            <a:pPr lvl="1">
              <a:lnSpc>
                <a:spcPct val="90000"/>
              </a:lnSpc>
            </a:pPr>
            <a:r>
              <a:rPr lang="en-US" altLang="cs-CZ"/>
              <a:t>Hormonal control and changes</a:t>
            </a:r>
          </a:p>
          <a:p>
            <a:pPr>
              <a:lnSpc>
                <a:spcPct val="90000"/>
              </a:lnSpc>
            </a:pPr>
            <a:r>
              <a:rPr lang="en-US" altLang="cs-CZ"/>
              <a:t>Male Reproductive Physiology</a:t>
            </a:r>
          </a:p>
          <a:p>
            <a:pPr lvl="1">
              <a:lnSpc>
                <a:spcPct val="90000"/>
              </a:lnSpc>
            </a:pPr>
            <a:endParaRPr lang="en-US"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8435">
                                            <p:txEl>
                                              <p:pRg st="3" end="3"/>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BF12A8F-1E7D-4F23-BA4E-123B39A00A37}"/>
              </a:ext>
            </a:extLst>
          </p:cNvPr>
          <p:cNvSpPr>
            <a:spLocks noGrp="1" noChangeArrowheads="1"/>
          </p:cNvSpPr>
          <p:nvPr>
            <p:ph type="title"/>
          </p:nvPr>
        </p:nvSpPr>
        <p:spPr>
          <a:xfrm>
            <a:off x="409282" y="240606"/>
            <a:ext cx="10753200" cy="451576"/>
          </a:xfrm>
        </p:spPr>
        <p:txBody>
          <a:bodyPr/>
          <a:lstStyle/>
          <a:p>
            <a:r>
              <a:rPr lang="en-US" altLang="cs-CZ" dirty="0"/>
              <a:t>The Pituitary-Gonad Axis</a:t>
            </a:r>
          </a:p>
        </p:txBody>
      </p:sp>
      <p:pic>
        <p:nvPicPr>
          <p:cNvPr id="3" name="Obrázek 2">
            <a:extLst>
              <a:ext uri="{FF2B5EF4-FFF2-40B4-BE49-F238E27FC236}">
                <a16:creationId xmlns:a16="http://schemas.microsoft.com/office/drawing/2014/main" id="{BC2E94D5-B958-47CE-AB9F-E05219265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3203" y="825689"/>
            <a:ext cx="2778688" cy="5570672"/>
          </a:xfrm>
          <a:prstGeom prst="rect">
            <a:avLst/>
          </a:prstGeom>
        </p:spPr>
      </p:pic>
      <p:pic>
        <p:nvPicPr>
          <p:cNvPr id="5" name="Obrázek 4">
            <a:extLst>
              <a:ext uri="{FF2B5EF4-FFF2-40B4-BE49-F238E27FC236}">
                <a16:creationId xmlns:a16="http://schemas.microsoft.com/office/drawing/2014/main" id="{868BD7DD-8EF3-4818-9B26-58DE98497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723" y="1011377"/>
            <a:ext cx="5905215" cy="51735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25765D8-0CAE-4532-86A1-7707E62E7CBC}"/>
              </a:ext>
            </a:extLst>
          </p:cNvPr>
          <p:cNvSpPr>
            <a:spLocks noGrp="1" noChangeArrowheads="1"/>
          </p:cNvSpPr>
          <p:nvPr>
            <p:ph type="title"/>
          </p:nvPr>
        </p:nvSpPr>
        <p:spPr/>
        <p:txBody>
          <a:bodyPr/>
          <a:lstStyle/>
          <a:p>
            <a:r>
              <a:rPr lang="en-US" altLang="cs-CZ"/>
              <a:t>Lecture Outline</a:t>
            </a:r>
          </a:p>
        </p:txBody>
      </p:sp>
      <p:sp>
        <p:nvSpPr>
          <p:cNvPr id="20483" name="Rectangle 3">
            <a:extLst>
              <a:ext uri="{FF2B5EF4-FFF2-40B4-BE49-F238E27FC236}">
                <a16:creationId xmlns:a16="http://schemas.microsoft.com/office/drawing/2014/main" id="{46E12951-7D5A-46F9-A521-FB90F475D9CA}"/>
              </a:ext>
            </a:extLst>
          </p:cNvPr>
          <p:cNvSpPr>
            <a:spLocks noGrp="1" noChangeArrowheads="1"/>
          </p:cNvSpPr>
          <p:nvPr>
            <p:ph type="body" idx="1"/>
          </p:nvPr>
        </p:nvSpPr>
        <p:spPr/>
        <p:txBody>
          <a:bodyPr/>
          <a:lstStyle/>
          <a:p>
            <a:pPr>
              <a:lnSpc>
                <a:spcPct val="90000"/>
              </a:lnSpc>
            </a:pPr>
            <a:r>
              <a:rPr lang="en-US" altLang="cs-CZ"/>
              <a:t>The Basics</a:t>
            </a:r>
          </a:p>
          <a:p>
            <a:pPr lvl="1">
              <a:lnSpc>
                <a:spcPct val="90000"/>
              </a:lnSpc>
            </a:pPr>
            <a:r>
              <a:rPr lang="en-US" altLang="cs-CZ"/>
              <a:t>Gametogenesis </a:t>
            </a:r>
          </a:p>
          <a:p>
            <a:pPr lvl="1">
              <a:lnSpc>
                <a:spcPct val="90000"/>
              </a:lnSpc>
            </a:pPr>
            <a:r>
              <a:rPr lang="en-US" altLang="cs-CZ"/>
              <a:t>Gender determination</a:t>
            </a:r>
          </a:p>
          <a:p>
            <a:pPr>
              <a:lnSpc>
                <a:spcPct val="90000"/>
              </a:lnSpc>
            </a:pPr>
            <a:r>
              <a:rPr lang="en-US" altLang="cs-CZ"/>
              <a:t>The Pituitary-Gonad Axis</a:t>
            </a:r>
          </a:p>
          <a:p>
            <a:pPr>
              <a:lnSpc>
                <a:spcPct val="90000"/>
              </a:lnSpc>
            </a:pPr>
            <a:r>
              <a:rPr lang="en-US" altLang="cs-CZ"/>
              <a:t>Female Reproductive Physiology</a:t>
            </a:r>
          </a:p>
          <a:p>
            <a:pPr lvl="1">
              <a:lnSpc>
                <a:spcPct val="90000"/>
              </a:lnSpc>
            </a:pPr>
            <a:r>
              <a:rPr lang="en-US" altLang="cs-CZ"/>
              <a:t>Ovarian Cycle</a:t>
            </a:r>
          </a:p>
          <a:p>
            <a:pPr lvl="1">
              <a:lnSpc>
                <a:spcPct val="90000"/>
              </a:lnSpc>
            </a:pPr>
            <a:r>
              <a:rPr lang="en-US" altLang="cs-CZ"/>
              <a:t>Uterine Cycle</a:t>
            </a:r>
          </a:p>
          <a:p>
            <a:pPr lvl="1">
              <a:lnSpc>
                <a:spcPct val="90000"/>
              </a:lnSpc>
            </a:pPr>
            <a:r>
              <a:rPr lang="en-US" altLang="cs-CZ"/>
              <a:t>Hormonal controls &amp; changes</a:t>
            </a:r>
          </a:p>
          <a:p>
            <a:pPr>
              <a:lnSpc>
                <a:spcPct val="90000"/>
              </a:lnSpc>
            </a:pPr>
            <a:r>
              <a:rPr lang="en-US" altLang="cs-CZ"/>
              <a:t>Male Reproductive Physiology</a:t>
            </a:r>
          </a:p>
          <a:p>
            <a:pPr lvl="1">
              <a:lnSpc>
                <a:spcPct val="90000"/>
              </a:lnSpc>
            </a:pPr>
            <a:endParaRPr lang="en-US"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20483">
                                            <p:txEl>
                                              <p:pRg st="4" end="4"/>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2000" fill="hold"/>
                                        <p:tgtEl>
                                          <p:spTgt spid="20483">
                                            <p:txEl>
                                              <p:pRg st="5" end="5"/>
                                            </p:txEl>
                                          </p:spTgt>
                                        </p:tgtEl>
                                        <p:attrNameLst>
                                          <p:attrName>style.color</p:attrName>
                                        </p:attrNameLst>
                                      </p:cBhvr>
                                      <p:to>
                                        <a:schemeClr val="bg1"/>
                                      </p:to>
                                    </p:animClr>
                                  </p:childTnLst>
                                </p:cTn>
                              </p:par>
                              <p:par>
                                <p:cTn id="9" presetID="3" presetClass="emph" presetSubtype="2" fill="hold" nodeType="withEffect">
                                  <p:stCondLst>
                                    <p:cond delay="0"/>
                                  </p:stCondLst>
                                  <p:childTnLst>
                                    <p:animClr clrSpc="rgb" dir="cw">
                                      <p:cBhvr override="childStyle">
                                        <p:cTn id="10" dur="2000" fill="hold"/>
                                        <p:tgtEl>
                                          <p:spTgt spid="20483">
                                            <p:txEl>
                                              <p:pRg st="6" end="6"/>
                                            </p:txEl>
                                          </p:spTgt>
                                        </p:tgtEl>
                                        <p:attrNameLst>
                                          <p:attrName>style.color</p:attrName>
                                        </p:attrNameLst>
                                      </p:cBhvr>
                                      <p:to>
                                        <a:schemeClr val="bg1"/>
                                      </p:to>
                                    </p:animClr>
                                  </p:childTnLst>
                                </p:cTn>
                              </p:par>
                              <p:par>
                                <p:cTn id="11" presetID="3" presetClass="emph" presetSubtype="2" fill="hold" nodeType="withEffect">
                                  <p:stCondLst>
                                    <p:cond delay="0"/>
                                  </p:stCondLst>
                                  <p:childTnLst>
                                    <p:animClr clrSpc="rgb" dir="cw">
                                      <p:cBhvr override="childStyle">
                                        <p:cTn id="12" dur="2000" fill="hold"/>
                                        <p:tgtEl>
                                          <p:spTgt spid="20483">
                                            <p:txEl>
                                              <p:pRg st="7" end="7"/>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61AB7F7-3030-4A65-816E-8E185BAEA6F8}"/>
              </a:ext>
            </a:extLst>
          </p:cNvPr>
          <p:cNvSpPr>
            <a:spLocks noGrp="1" noChangeArrowheads="1"/>
          </p:cNvSpPr>
          <p:nvPr>
            <p:ph type="title"/>
          </p:nvPr>
        </p:nvSpPr>
        <p:spPr/>
        <p:txBody>
          <a:bodyPr/>
          <a:lstStyle/>
          <a:p>
            <a:r>
              <a:rPr lang="en-US" altLang="cs-CZ"/>
              <a:t>Female Reproductive Physiology</a:t>
            </a:r>
            <a:br>
              <a:rPr lang="en-US" altLang="cs-CZ"/>
            </a:br>
            <a:r>
              <a:rPr lang="en-US" altLang="cs-CZ" sz="2400"/>
              <a:t>Basics</a:t>
            </a:r>
          </a:p>
        </p:txBody>
      </p:sp>
      <p:sp>
        <p:nvSpPr>
          <p:cNvPr id="21507" name="Rectangle 3">
            <a:extLst>
              <a:ext uri="{FF2B5EF4-FFF2-40B4-BE49-F238E27FC236}">
                <a16:creationId xmlns:a16="http://schemas.microsoft.com/office/drawing/2014/main" id="{D18774CB-8540-418C-B81B-0248DFDDCBB8}"/>
              </a:ext>
            </a:extLst>
          </p:cNvPr>
          <p:cNvSpPr>
            <a:spLocks noGrp="1" noChangeArrowheads="1"/>
          </p:cNvSpPr>
          <p:nvPr>
            <p:ph type="body" idx="1"/>
          </p:nvPr>
        </p:nvSpPr>
        <p:spPr>
          <a:xfrm>
            <a:off x="1981200" y="1600200"/>
            <a:ext cx="8229600" cy="5257800"/>
          </a:xfrm>
        </p:spPr>
        <p:txBody>
          <a:bodyPr/>
          <a:lstStyle/>
          <a:p>
            <a:pPr>
              <a:lnSpc>
                <a:spcPct val="90000"/>
              </a:lnSpc>
            </a:pPr>
            <a:r>
              <a:rPr lang="en-US" altLang="cs-CZ" sz="2400"/>
              <a:t>The hypothalamus-pituitary-gonad axis controls the required physiologic changes that occur both in the ovaries and in the uterus of the menstrual cycle.</a:t>
            </a:r>
          </a:p>
          <a:p>
            <a:pPr>
              <a:lnSpc>
                <a:spcPct val="90000"/>
              </a:lnSpc>
            </a:pPr>
            <a:r>
              <a:rPr lang="en-US" altLang="cs-CZ" sz="2400"/>
              <a:t>The Menstrual Cycle</a:t>
            </a:r>
          </a:p>
          <a:p>
            <a:pPr lvl="1">
              <a:lnSpc>
                <a:spcPct val="90000"/>
              </a:lnSpc>
            </a:pPr>
            <a:r>
              <a:rPr lang="en-US" altLang="cs-CZ" sz="2000"/>
              <a:t>Duration</a:t>
            </a:r>
          </a:p>
          <a:p>
            <a:pPr lvl="2">
              <a:lnSpc>
                <a:spcPct val="90000"/>
              </a:lnSpc>
            </a:pPr>
            <a:r>
              <a:rPr lang="en-US" altLang="cs-CZ" sz="1800"/>
              <a:t>Approximately 28 days (ranges 24 – 35 days)</a:t>
            </a:r>
          </a:p>
          <a:p>
            <a:pPr lvl="2">
              <a:lnSpc>
                <a:spcPct val="90000"/>
              </a:lnSpc>
            </a:pPr>
            <a:r>
              <a:rPr lang="en-US" altLang="cs-CZ" sz="1800"/>
              <a:t>Starts with the removal of the endometrium &amp; release of FSH by the anterior pituitary</a:t>
            </a:r>
          </a:p>
          <a:p>
            <a:pPr lvl="1">
              <a:lnSpc>
                <a:spcPct val="90000"/>
              </a:lnSpc>
            </a:pPr>
            <a:r>
              <a:rPr lang="en-US" altLang="cs-CZ" sz="2000"/>
              <a:t>The ovarian cycle</a:t>
            </a:r>
          </a:p>
          <a:p>
            <a:pPr lvl="2">
              <a:lnSpc>
                <a:spcPct val="90000"/>
              </a:lnSpc>
            </a:pPr>
            <a:r>
              <a:rPr lang="en-US" altLang="cs-CZ" sz="1800"/>
              <a:t>Development of ovarian follicle</a:t>
            </a:r>
          </a:p>
          <a:p>
            <a:pPr lvl="2">
              <a:lnSpc>
                <a:spcPct val="90000"/>
              </a:lnSpc>
            </a:pPr>
            <a:r>
              <a:rPr lang="en-US" altLang="cs-CZ" sz="1800"/>
              <a:t>Production of hormones</a:t>
            </a:r>
          </a:p>
          <a:p>
            <a:pPr lvl="2">
              <a:lnSpc>
                <a:spcPct val="90000"/>
              </a:lnSpc>
            </a:pPr>
            <a:r>
              <a:rPr lang="en-US" altLang="cs-CZ" sz="1800"/>
              <a:t>Release of ovum during ovulation</a:t>
            </a:r>
          </a:p>
          <a:p>
            <a:pPr lvl="1">
              <a:lnSpc>
                <a:spcPct val="90000"/>
              </a:lnSpc>
            </a:pPr>
            <a:r>
              <a:rPr lang="en-US" altLang="cs-CZ" sz="2000"/>
              <a:t>The uterine cycle</a:t>
            </a:r>
          </a:p>
          <a:p>
            <a:pPr lvl="2">
              <a:lnSpc>
                <a:spcPct val="90000"/>
              </a:lnSpc>
            </a:pPr>
            <a:r>
              <a:rPr lang="en-US" altLang="cs-CZ" sz="1800"/>
              <a:t>Removal of endometrium from prior uterine cycle</a:t>
            </a:r>
          </a:p>
          <a:p>
            <a:pPr lvl="2">
              <a:lnSpc>
                <a:spcPct val="90000"/>
              </a:lnSpc>
            </a:pPr>
            <a:r>
              <a:rPr lang="en-US" altLang="cs-CZ" sz="1800"/>
              <a:t>Preparation for implantation of embryo under the influence of ovarian hormones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fade">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fade">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fade">
                                      <p:cBhvr>
                                        <p:cTn id="42" dur="500"/>
                                        <p:tgtEl>
                                          <p:spTgt spid="215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Effect transition="in" filter="fade">
                                      <p:cBhvr>
                                        <p:cTn id="47" dur="500"/>
                                        <p:tgtEl>
                                          <p:spTgt spid="2150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1507">
                                            <p:txEl>
                                              <p:pRg st="9" end="9"/>
                                            </p:txEl>
                                          </p:spTgt>
                                        </p:tgtEl>
                                        <p:attrNameLst>
                                          <p:attrName>style.visibility</p:attrName>
                                        </p:attrNameLst>
                                      </p:cBhvr>
                                      <p:to>
                                        <p:strVal val="visible"/>
                                      </p:to>
                                    </p:set>
                                    <p:animEffect transition="in" filter="fade">
                                      <p:cBhvr>
                                        <p:cTn id="52" dur="500"/>
                                        <p:tgtEl>
                                          <p:spTgt spid="2150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1507">
                                            <p:txEl>
                                              <p:pRg st="10" end="10"/>
                                            </p:txEl>
                                          </p:spTgt>
                                        </p:tgtEl>
                                        <p:attrNameLst>
                                          <p:attrName>style.visibility</p:attrName>
                                        </p:attrNameLst>
                                      </p:cBhvr>
                                      <p:to>
                                        <p:strVal val="visible"/>
                                      </p:to>
                                    </p:set>
                                    <p:animEffect transition="in" filter="fade">
                                      <p:cBhvr>
                                        <p:cTn id="57" dur="500"/>
                                        <p:tgtEl>
                                          <p:spTgt spid="2150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1507">
                                            <p:txEl>
                                              <p:pRg st="11" end="11"/>
                                            </p:txEl>
                                          </p:spTgt>
                                        </p:tgtEl>
                                        <p:attrNameLst>
                                          <p:attrName>style.visibility</p:attrName>
                                        </p:attrNameLst>
                                      </p:cBhvr>
                                      <p:to>
                                        <p:strVal val="visible"/>
                                      </p:to>
                                    </p:set>
                                    <p:animEffect transition="in" filter="fade">
                                      <p:cBhvr>
                                        <p:cTn id="62" dur="500"/>
                                        <p:tgtEl>
                                          <p:spTgt spid="215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9BF2296-4850-40F8-BC5C-D0AA2E52B660}"/>
              </a:ext>
            </a:extLst>
          </p:cNvPr>
          <p:cNvSpPr>
            <a:spLocks noGrp="1" noChangeArrowheads="1"/>
          </p:cNvSpPr>
          <p:nvPr>
            <p:ph type="title"/>
          </p:nvPr>
        </p:nvSpPr>
        <p:spPr/>
        <p:txBody>
          <a:bodyPr/>
          <a:lstStyle/>
          <a:p>
            <a:r>
              <a:rPr lang="en-US" altLang="cs-CZ"/>
              <a:t>Female Reproductive Physiology</a:t>
            </a:r>
            <a:br>
              <a:rPr lang="en-US" altLang="cs-CZ"/>
            </a:br>
            <a:r>
              <a:rPr lang="en-US" altLang="cs-CZ" sz="2400"/>
              <a:t>The Cycles</a:t>
            </a:r>
          </a:p>
        </p:txBody>
      </p:sp>
      <p:sp>
        <p:nvSpPr>
          <p:cNvPr id="22531" name="Rectangle 3">
            <a:extLst>
              <a:ext uri="{FF2B5EF4-FFF2-40B4-BE49-F238E27FC236}">
                <a16:creationId xmlns:a16="http://schemas.microsoft.com/office/drawing/2014/main" id="{9C8594A1-BF16-4565-98B2-F712DC0A3348}"/>
              </a:ext>
            </a:extLst>
          </p:cNvPr>
          <p:cNvSpPr>
            <a:spLocks noGrp="1" noChangeArrowheads="1"/>
          </p:cNvSpPr>
          <p:nvPr>
            <p:ph type="body" idx="1"/>
          </p:nvPr>
        </p:nvSpPr>
        <p:spPr>
          <a:xfrm>
            <a:off x="1981200" y="1600201"/>
            <a:ext cx="8229600" cy="4881563"/>
          </a:xfrm>
        </p:spPr>
        <p:txBody>
          <a:bodyPr/>
          <a:lstStyle/>
          <a:p>
            <a:pPr>
              <a:lnSpc>
                <a:spcPct val="90000"/>
              </a:lnSpc>
            </a:pPr>
            <a:r>
              <a:rPr lang="en-US" altLang="cs-CZ"/>
              <a:t>Three Phases of the Ovarian Cycle</a:t>
            </a:r>
          </a:p>
          <a:p>
            <a:pPr lvl="1">
              <a:lnSpc>
                <a:spcPct val="90000"/>
              </a:lnSpc>
            </a:pPr>
            <a:r>
              <a:rPr lang="en-US" altLang="cs-CZ" sz="2400"/>
              <a:t>Follicular phase</a:t>
            </a:r>
          </a:p>
          <a:p>
            <a:pPr lvl="1">
              <a:lnSpc>
                <a:spcPct val="90000"/>
              </a:lnSpc>
            </a:pPr>
            <a:r>
              <a:rPr lang="en-US" altLang="cs-CZ" sz="2400"/>
              <a:t>Ovulation phase</a:t>
            </a:r>
          </a:p>
          <a:p>
            <a:pPr lvl="1">
              <a:lnSpc>
                <a:spcPct val="90000"/>
              </a:lnSpc>
            </a:pPr>
            <a:r>
              <a:rPr lang="en-US" altLang="cs-CZ" sz="2400"/>
              <a:t>Luteal phase</a:t>
            </a:r>
          </a:p>
          <a:p>
            <a:pPr>
              <a:lnSpc>
                <a:spcPct val="90000"/>
              </a:lnSpc>
            </a:pPr>
            <a:r>
              <a:rPr lang="en-US" altLang="cs-CZ"/>
              <a:t>Three Phases of the Uterine Cycle</a:t>
            </a:r>
          </a:p>
          <a:p>
            <a:pPr lvl="1">
              <a:lnSpc>
                <a:spcPct val="90000"/>
              </a:lnSpc>
            </a:pPr>
            <a:r>
              <a:rPr lang="en-US" altLang="cs-CZ" sz="2400"/>
              <a:t>Menses</a:t>
            </a:r>
          </a:p>
          <a:p>
            <a:pPr lvl="1">
              <a:lnSpc>
                <a:spcPct val="90000"/>
              </a:lnSpc>
            </a:pPr>
            <a:r>
              <a:rPr lang="en-US" altLang="cs-CZ" sz="2400"/>
              <a:t>Proliferative Phase</a:t>
            </a:r>
          </a:p>
          <a:p>
            <a:pPr lvl="1">
              <a:lnSpc>
                <a:spcPct val="90000"/>
              </a:lnSpc>
            </a:pPr>
            <a:r>
              <a:rPr lang="en-US" altLang="cs-CZ" sz="2400"/>
              <a:t>Secretory Phase</a:t>
            </a:r>
          </a:p>
          <a:p>
            <a:pPr>
              <a:lnSpc>
                <a:spcPct val="90000"/>
              </a:lnSpc>
            </a:pPr>
            <a:r>
              <a:rPr lang="en-US" altLang="cs-CZ"/>
              <a:t>These ovarian and uterine phases are intimately linked together by the production and release of hormones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500"/>
                                        <p:tgtEl>
                                          <p:spTgt spid="2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500"/>
                                        <p:tgtEl>
                                          <p:spTgt spid="225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500"/>
                                        <p:tgtEl>
                                          <p:spTgt spid="225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fade">
                                      <p:cBhvr>
                                        <p:cTn id="42" dur="500"/>
                                        <p:tgtEl>
                                          <p:spTgt spid="225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531">
                                            <p:txEl>
                                              <p:pRg st="8" end="8"/>
                                            </p:txEl>
                                          </p:spTgt>
                                        </p:tgtEl>
                                        <p:attrNameLst>
                                          <p:attrName>style.visibility</p:attrName>
                                        </p:attrNameLst>
                                      </p:cBhvr>
                                      <p:to>
                                        <p:strVal val="visible"/>
                                      </p:to>
                                    </p:set>
                                    <p:animEffect transition="in" filter="fade">
                                      <p:cBhvr>
                                        <p:cTn id="47"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A450BA1-AF9D-44E3-B786-BDFD9709DC52}"/>
              </a:ext>
            </a:extLst>
          </p:cNvPr>
          <p:cNvSpPr>
            <a:spLocks noGrp="1" noChangeArrowheads="1"/>
          </p:cNvSpPr>
          <p:nvPr>
            <p:ph type="title"/>
          </p:nvPr>
        </p:nvSpPr>
        <p:spPr/>
        <p:txBody>
          <a:bodyPr/>
          <a:lstStyle/>
          <a:p>
            <a:r>
              <a:rPr lang="en-US" altLang="cs-CZ"/>
              <a:t>Lecture Outline</a:t>
            </a:r>
          </a:p>
        </p:txBody>
      </p:sp>
      <p:sp>
        <p:nvSpPr>
          <p:cNvPr id="3075" name="Rectangle 3">
            <a:extLst>
              <a:ext uri="{FF2B5EF4-FFF2-40B4-BE49-F238E27FC236}">
                <a16:creationId xmlns:a16="http://schemas.microsoft.com/office/drawing/2014/main" id="{D15E0912-F437-4A92-8704-8434109B6228}"/>
              </a:ext>
            </a:extLst>
          </p:cNvPr>
          <p:cNvSpPr>
            <a:spLocks noGrp="1" noChangeArrowheads="1"/>
          </p:cNvSpPr>
          <p:nvPr>
            <p:ph type="body" idx="1"/>
          </p:nvPr>
        </p:nvSpPr>
        <p:spPr/>
        <p:txBody>
          <a:bodyPr/>
          <a:lstStyle/>
          <a:p>
            <a:pPr>
              <a:lnSpc>
                <a:spcPct val="90000"/>
              </a:lnSpc>
            </a:pPr>
            <a:r>
              <a:rPr lang="en-US" altLang="cs-CZ" dirty="0"/>
              <a:t>The Basics</a:t>
            </a:r>
          </a:p>
          <a:p>
            <a:pPr lvl="1">
              <a:lnSpc>
                <a:spcPct val="90000"/>
              </a:lnSpc>
            </a:pPr>
            <a:r>
              <a:rPr lang="en-US" altLang="cs-CZ" dirty="0"/>
              <a:t>Gametogenesis </a:t>
            </a:r>
          </a:p>
          <a:p>
            <a:pPr lvl="1">
              <a:lnSpc>
                <a:spcPct val="90000"/>
              </a:lnSpc>
            </a:pPr>
            <a:r>
              <a:rPr lang="en-US" altLang="cs-CZ" dirty="0"/>
              <a:t>Gender determination</a:t>
            </a:r>
          </a:p>
          <a:p>
            <a:pPr>
              <a:lnSpc>
                <a:spcPct val="90000"/>
              </a:lnSpc>
            </a:pPr>
            <a:endParaRPr lang="cs-CZ" altLang="cs-CZ" dirty="0"/>
          </a:p>
          <a:p>
            <a:pPr>
              <a:lnSpc>
                <a:spcPct val="90000"/>
              </a:lnSpc>
            </a:pPr>
            <a:r>
              <a:rPr lang="en-US" altLang="cs-CZ" dirty="0"/>
              <a:t>Female Reproductive P</a:t>
            </a:r>
            <a:r>
              <a:rPr lang="cs-CZ" altLang="cs-CZ" dirty="0" err="1"/>
              <a:t>athoph</a:t>
            </a:r>
            <a:r>
              <a:rPr lang="en-US" altLang="cs-CZ" dirty="0" err="1"/>
              <a:t>ysiology</a:t>
            </a:r>
            <a:endParaRPr lang="en-US" altLang="cs-CZ" dirty="0"/>
          </a:p>
          <a:p>
            <a:pPr lvl="1">
              <a:lnSpc>
                <a:spcPct val="90000"/>
              </a:lnSpc>
            </a:pPr>
            <a:r>
              <a:rPr lang="en-US" altLang="cs-CZ" dirty="0"/>
              <a:t>Ovarian Cycle</a:t>
            </a:r>
          </a:p>
          <a:p>
            <a:pPr lvl="1">
              <a:lnSpc>
                <a:spcPct val="90000"/>
              </a:lnSpc>
            </a:pPr>
            <a:r>
              <a:rPr lang="en-US" altLang="cs-CZ" dirty="0"/>
              <a:t>Uterine Cycle</a:t>
            </a:r>
          </a:p>
          <a:p>
            <a:pPr lvl="1">
              <a:lnSpc>
                <a:spcPct val="90000"/>
              </a:lnSpc>
            </a:pPr>
            <a:r>
              <a:rPr lang="en-US" altLang="cs-CZ" dirty="0"/>
              <a:t>Hormonal control and changes</a:t>
            </a:r>
            <a:endParaRPr lang="cs-CZ" altLang="cs-CZ" dirty="0"/>
          </a:p>
          <a:p>
            <a:pPr lvl="1">
              <a:lnSpc>
                <a:spcPct val="90000"/>
              </a:lnSpc>
            </a:pPr>
            <a:r>
              <a:rPr lang="cs-CZ" altLang="cs-CZ" dirty="0" err="1"/>
              <a:t>Disorders</a:t>
            </a:r>
            <a:endParaRPr lang="en-US" altLang="cs-CZ" dirty="0"/>
          </a:p>
          <a:p>
            <a:pPr>
              <a:lnSpc>
                <a:spcPct val="90000"/>
              </a:lnSpc>
            </a:pPr>
            <a:endParaRPr lang="cs-CZ" altLang="cs-CZ" dirty="0"/>
          </a:p>
          <a:p>
            <a:pPr>
              <a:lnSpc>
                <a:spcPct val="90000"/>
              </a:lnSpc>
            </a:pPr>
            <a:r>
              <a:rPr lang="en-US" altLang="cs-CZ" dirty="0"/>
              <a:t>Male Reproductive </a:t>
            </a:r>
            <a:r>
              <a:rPr lang="cs-CZ" altLang="cs-CZ" dirty="0" err="1"/>
              <a:t>Pathop</a:t>
            </a:r>
            <a:r>
              <a:rPr lang="en-US" altLang="cs-CZ" dirty="0" err="1"/>
              <a:t>hysiology</a:t>
            </a:r>
            <a:endParaRPr lang="en-US" altLang="cs-CZ" dirty="0"/>
          </a:p>
          <a:p>
            <a:pPr lvl="1">
              <a:lnSpc>
                <a:spcPct val="90000"/>
              </a:lnSpc>
            </a:pPr>
            <a:endParaRPr lang="cs-CZ" altLang="cs-CZ" dirty="0"/>
          </a:p>
          <a:p>
            <a:pPr lvl="1">
              <a:lnSpc>
                <a:spcPct val="90000"/>
              </a:lnSpc>
            </a:pPr>
            <a:r>
              <a:rPr lang="cs-CZ" altLang="cs-CZ" sz="2800" dirty="0">
                <a:ea typeface="+mn-ea"/>
                <a:cs typeface="+mn-cs"/>
              </a:rPr>
              <a:t>Infertility</a:t>
            </a:r>
            <a:endParaRPr lang="en-US" altLang="cs-CZ" sz="2800"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075">
                                            <p:txEl>
                                              <p:pRg st="0" end="0"/>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1000" fill="hold"/>
                                        <p:tgtEl>
                                          <p:spTgt spid="3075">
                                            <p:txEl>
                                              <p:pRg st="1" end="1"/>
                                            </p:txEl>
                                          </p:spTgt>
                                        </p:tgtEl>
                                        <p:attrNameLst>
                                          <p:attrName>style.color</p:attrName>
                                        </p:attrNameLst>
                                      </p:cBhvr>
                                      <p:to>
                                        <a:schemeClr val="bg1"/>
                                      </p:to>
                                    </p:animClr>
                                  </p:childTnLst>
                                </p:cTn>
                              </p:par>
                              <p:par>
                                <p:cTn id="9" presetID="3" presetClass="emph" presetSubtype="2" fill="hold" nodeType="withEffect">
                                  <p:stCondLst>
                                    <p:cond delay="0"/>
                                  </p:stCondLst>
                                  <p:childTnLst>
                                    <p:animClr clrSpc="rgb" dir="cw">
                                      <p:cBhvr override="childStyle">
                                        <p:cTn id="10" dur="1000" fill="hold"/>
                                        <p:tgtEl>
                                          <p:spTgt spid="3075">
                                            <p:txEl>
                                              <p:pRg st="2" end="2"/>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C1800AC-B311-4BBB-8676-E3F9ED80FD4F}"/>
              </a:ext>
            </a:extLst>
          </p:cNvPr>
          <p:cNvSpPr>
            <a:spLocks noGrp="1" noChangeArrowheads="1"/>
          </p:cNvSpPr>
          <p:nvPr>
            <p:ph type="title"/>
          </p:nvPr>
        </p:nvSpPr>
        <p:spPr>
          <a:xfrm>
            <a:off x="524691" y="308839"/>
            <a:ext cx="10753200" cy="451576"/>
          </a:xfrm>
        </p:spPr>
        <p:txBody>
          <a:bodyPr/>
          <a:lstStyle/>
          <a:p>
            <a:r>
              <a:rPr lang="en-US" altLang="cs-CZ" dirty="0"/>
              <a:t>Female Reproductive Physiology</a:t>
            </a:r>
            <a:br>
              <a:rPr lang="en-US" altLang="cs-CZ" dirty="0"/>
            </a:br>
            <a:r>
              <a:rPr lang="en-US" altLang="cs-CZ" sz="2400" dirty="0"/>
              <a:t>The Cycles</a:t>
            </a:r>
          </a:p>
        </p:txBody>
      </p:sp>
      <p:sp>
        <p:nvSpPr>
          <p:cNvPr id="23555" name="Rectangle 3">
            <a:extLst>
              <a:ext uri="{FF2B5EF4-FFF2-40B4-BE49-F238E27FC236}">
                <a16:creationId xmlns:a16="http://schemas.microsoft.com/office/drawing/2014/main" id="{05A4579F-46A4-41F4-A17D-A5AAAADF336C}"/>
              </a:ext>
            </a:extLst>
          </p:cNvPr>
          <p:cNvSpPr>
            <a:spLocks noGrp="1" noChangeArrowheads="1"/>
          </p:cNvSpPr>
          <p:nvPr>
            <p:ph type="body" idx="1"/>
          </p:nvPr>
        </p:nvSpPr>
        <p:spPr>
          <a:xfrm>
            <a:off x="738327" y="2201185"/>
            <a:ext cx="1706563" cy="2036762"/>
          </a:xfrm>
        </p:spPr>
        <p:txBody>
          <a:bodyPr/>
          <a:lstStyle/>
          <a:p>
            <a:pPr indent="3175"/>
            <a:r>
              <a:rPr lang="en-US" altLang="cs-CZ" sz="2000" b="1" dirty="0"/>
              <a:t>Hormonal control of the ovarian cycle</a:t>
            </a:r>
          </a:p>
        </p:txBody>
      </p:sp>
      <p:pic>
        <p:nvPicPr>
          <p:cNvPr id="23556" name="Picture 4">
            <a:extLst>
              <a:ext uri="{FF2B5EF4-FFF2-40B4-BE49-F238E27FC236}">
                <a16:creationId xmlns:a16="http://schemas.microsoft.com/office/drawing/2014/main" id="{94CBB8B4-D9A8-4A1B-9464-903CEF99C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15" b="5580"/>
          <a:stretch>
            <a:fillRect/>
          </a:stretch>
        </p:blipFill>
        <p:spPr bwMode="auto">
          <a:xfrm>
            <a:off x="5028292" y="894443"/>
            <a:ext cx="6981825" cy="5475287"/>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1D7AFBCF-E976-46ED-A150-9A0E37A7B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91" y="3641955"/>
            <a:ext cx="3879547" cy="20367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F36B44-7E4D-4606-B28C-76570201E0D7}"/>
              </a:ext>
            </a:extLst>
          </p:cNvPr>
          <p:cNvSpPr>
            <a:spLocks noGrp="1" noChangeArrowheads="1"/>
          </p:cNvSpPr>
          <p:nvPr>
            <p:ph type="title"/>
          </p:nvPr>
        </p:nvSpPr>
        <p:spPr/>
        <p:txBody>
          <a:bodyPr/>
          <a:lstStyle/>
          <a:p>
            <a:r>
              <a:rPr lang="en-US" altLang="cs-CZ"/>
              <a:t>Female Reproductive Physiology</a:t>
            </a:r>
            <a:br>
              <a:rPr lang="en-US" altLang="cs-CZ"/>
            </a:br>
            <a:r>
              <a:rPr lang="en-US" altLang="cs-CZ" sz="2400"/>
              <a:t>The Cycles</a:t>
            </a:r>
          </a:p>
        </p:txBody>
      </p:sp>
      <p:sp>
        <p:nvSpPr>
          <p:cNvPr id="24579" name="Rectangle 3">
            <a:extLst>
              <a:ext uri="{FF2B5EF4-FFF2-40B4-BE49-F238E27FC236}">
                <a16:creationId xmlns:a16="http://schemas.microsoft.com/office/drawing/2014/main" id="{D315527C-3C9D-4DBB-9DEF-5F612D920A10}"/>
              </a:ext>
            </a:extLst>
          </p:cNvPr>
          <p:cNvSpPr>
            <a:spLocks noGrp="1" noChangeArrowheads="1"/>
          </p:cNvSpPr>
          <p:nvPr>
            <p:ph type="body" idx="1"/>
          </p:nvPr>
        </p:nvSpPr>
        <p:spPr>
          <a:xfrm>
            <a:off x="2249489" y="1936750"/>
            <a:ext cx="7426325" cy="1568450"/>
          </a:xfrm>
        </p:spPr>
        <p:txBody>
          <a:bodyPr/>
          <a:lstStyle/>
          <a:p>
            <a:pPr indent="3175"/>
            <a:r>
              <a:rPr lang="en-US" altLang="cs-CZ" sz="2000" b="1"/>
              <a:t>Hormonal control of the uterine cycle</a:t>
            </a:r>
          </a:p>
        </p:txBody>
      </p:sp>
      <p:grpSp>
        <p:nvGrpSpPr>
          <p:cNvPr id="24583" name="Group 7">
            <a:extLst>
              <a:ext uri="{FF2B5EF4-FFF2-40B4-BE49-F238E27FC236}">
                <a16:creationId xmlns:a16="http://schemas.microsoft.com/office/drawing/2014/main" id="{C830FA58-0DFE-4EDF-BA8A-4F12092D47DD}"/>
              </a:ext>
            </a:extLst>
          </p:cNvPr>
          <p:cNvGrpSpPr>
            <a:grpSpLocks/>
          </p:cNvGrpSpPr>
          <p:nvPr/>
        </p:nvGrpSpPr>
        <p:grpSpPr bwMode="auto">
          <a:xfrm>
            <a:off x="2940051" y="2441575"/>
            <a:ext cx="6818313" cy="4044950"/>
            <a:chOff x="878" y="955"/>
            <a:chExt cx="4295" cy="2548"/>
          </a:xfrm>
        </p:grpSpPr>
        <p:pic>
          <p:nvPicPr>
            <p:cNvPr id="24581" name="Picture 5">
              <a:extLst>
                <a:ext uri="{FF2B5EF4-FFF2-40B4-BE49-F238E27FC236}">
                  <a16:creationId xmlns:a16="http://schemas.microsoft.com/office/drawing/2014/main" id="{D9CB87A5-A546-4214-8CDC-FCCF486C5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8" t="37971" r="4362" b="20041"/>
            <a:stretch>
              <a:fillRect/>
            </a:stretch>
          </p:blipFill>
          <p:spPr bwMode="auto">
            <a:xfrm>
              <a:off x="881" y="955"/>
              <a:ext cx="4292" cy="232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a:extLst>
                <a:ext uri="{FF2B5EF4-FFF2-40B4-BE49-F238E27FC236}">
                  <a16:creationId xmlns:a16="http://schemas.microsoft.com/office/drawing/2014/main" id="{7838DCE5-8913-4FB7-BD9D-8B7AB18B8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8" t="90361" r="4362" b="5322"/>
            <a:stretch>
              <a:fillRect/>
            </a:stretch>
          </p:blipFill>
          <p:spPr bwMode="auto">
            <a:xfrm>
              <a:off x="878" y="3264"/>
              <a:ext cx="4292" cy="23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76F1B2B-3358-4A1C-BE09-616DDE8AE981}"/>
              </a:ext>
            </a:extLst>
          </p:cNvPr>
          <p:cNvSpPr>
            <a:spLocks noGrp="1" noChangeArrowheads="1"/>
          </p:cNvSpPr>
          <p:nvPr>
            <p:ph type="title"/>
          </p:nvPr>
        </p:nvSpPr>
        <p:spPr>
          <a:xfrm>
            <a:off x="503069" y="674135"/>
            <a:ext cx="3757613" cy="5894387"/>
          </a:xfrm>
        </p:spPr>
        <p:txBody>
          <a:bodyPr/>
          <a:lstStyle/>
          <a:p>
            <a:r>
              <a:rPr lang="en-US" altLang="cs-CZ" dirty="0"/>
              <a:t>Female Reproductive Physiology</a:t>
            </a:r>
            <a:br>
              <a:rPr lang="en-US" altLang="cs-CZ" dirty="0"/>
            </a:br>
            <a:r>
              <a:rPr lang="en-US" altLang="cs-CZ" sz="2800" dirty="0"/>
              <a:t>All together</a:t>
            </a:r>
          </a:p>
        </p:txBody>
      </p:sp>
      <p:pic>
        <p:nvPicPr>
          <p:cNvPr id="26632" name="Picture 8">
            <a:extLst>
              <a:ext uri="{FF2B5EF4-FFF2-40B4-BE49-F238E27FC236}">
                <a16:creationId xmlns:a16="http://schemas.microsoft.com/office/drawing/2014/main" id="{4AD97F7F-8A1A-437A-A680-626CFEB82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2" t="1910" r="4539" b="5754"/>
          <a:stretch>
            <a:fillRect/>
          </a:stretch>
        </p:blipFill>
        <p:spPr bwMode="auto">
          <a:xfrm>
            <a:off x="4260682" y="192328"/>
            <a:ext cx="575786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40F2338-0AC5-4C31-BFF2-0609836045AB}"/>
              </a:ext>
            </a:extLst>
          </p:cNvPr>
          <p:cNvSpPr>
            <a:spLocks noGrp="1" noChangeArrowheads="1"/>
          </p:cNvSpPr>
          <p:nvPr>
            <p:ph type="title"/>
          </p:nvPr>
        </p:nvSpPr>
        <p:spPr>
          <a:xfrm>
            <a:off x="471426" y="311627"/>
            <a:ext cx="10753200" cy="451576"/>
          </a:xfrm>
        </p:spPr>
        <p:txBody>
          <a:bodyPr/>
          <a:lstStyle/>
          <a:p>
            <a:r>
              <a:rPr lang="en-US" altLang="cs-CZ" dirty="0"/>
              <a:t>Female Reproductive Physiology</a:t>
            </a:r>
            <a:br>
              <a:rPr lang="en-US" altLang="cs-CZ" dirty="0"/>
            </a:br>
            <a:r>
              <a:rPr lang="en-US" altLang="cs-CZ" sz="2400" dirty="0"/>
              <a:t>Fertilization Effects</a:t>
            </a:r>
          </a:p>
        </p:txBody>
      </p:sp>
      <p:sp>
        <p:nvSpPr>
          <p:cNvPr id="25603" name="Rectangle 3">
            <a:extLst>
              <a:ext uri="{FF2B5EF4-FFF2-40B4-BE49-F238E27FC236}">
                <a16:creationId xmlns:a16="http://schemas.microsoft.com/office/drawing/2014/main" id="{465E0DEC-06C0-4020-B12E-B0403C8410BE}"/>
              </a:ext>
            </a:extLst>
          </p:cNvPr>
          <p:cNvSpPr>
            <a:spLocks noGrp="1" noChangeArrowheads="1"/>
          </p:cNvSpPr>
          <p:nvPr>
            <p:ph type="body" idx="1"/>
          </p:nvPr>
        </p:nvSpPr>
        <p:spPr>
          <a:xfrm>
            <a:off x="1981200" y="1522414"/>
            <a:ext cx="8229600" cy="5335587"/>
          </a:xfrm>
        </p:spPr>
        <p:txBody>
          <a:bodyPr/>
          <a:lstStyle/>
          <a:p>
            <a:pPr>
              <a:lnSpc>
                <a:spcPct val="80000"/>
              </a:lnSpc>
            </a:pPr>
            <a:r>
              <a:rPr lang="en-US" altLang="cs-CZ"/>
              <a:t>What happens if fertilization occurs?</a:t>
            </a:r>
          </a:p>
          <a:p>
            <a:pPr lvl="1">
              <a:lnSpc>
                <a:spcPct val="80000"/>
              </a:lnSpc>
            </a:pPr>
            <a:r>
              <a:rPr lang="en-US" altLang="cs-CZ" sz="2400"/>
              <a:t>Uterine endometrium is maintained by</a:t>
            </a:r>
          </a:p>
          <a:p>
            <a:pPr lvl="2">
              <a:lnSpc>
                <a:spcPct val="80000"/>
              </a:lnSpc>
            </a:pPr>
            <a:r>
              <a:rPr lang="en-US" altLang="cs-CZ" sz="2000"/>
              <a:t>First the release of progesterone from the corpus lutem, </a:t>
            </a:r>
          </a:p>
          <a:p>
            <a:pPr lvl="2">
              <a:lnSpc>
                <a:spcPct val="80000"/>
              </a:lnSpc>
            </a:pPr>
            <a:r>
              <a:rPr lang="en-US" altLang="cs-CZ" sz="2000"/>
              <a:t>then the release of hCG (human chorionic gonadotropin) which maintains the corpus luteum until the 7</a:t>
            </a:r>
            <a:r>
              <a:rPr lang="en-US" altLang="cs-CZ" sz="2000" baseline="30000"/>
              <a:t>th</a:t>
            </a:r>
            <a:r>
              <a:rPr lang="en-US" altLang="cs-CZ" sz="2000"/>
              <a:t> week,</a:t>
            </a:r>
          </a:p>
          <a:p>
            <a:pPr lvl="2">
              <a:lnSpc>
                <a:spcPct val="80000"/>
              </a:lnSpc>
            </a:pPr>
            <a:r>
              <a:rPr lang="en-US" altLang="cs-CZ" sz="2000"/>
              <a:t>From 7</a:t>
            </a:r>
            <a:r>
              <a:rPr lang="en-US" altLang="cs-CZ" sz="2000" baseline="30000"/>
              <a:t>th</a:t>
            </a:r>
            <a:r>
              <a:rPr lang="en-US" altLang="cs-CZ" sz="2000"/>
              <a:t> week on, the placenta produces progesterone which continues to maintain the endometrium &amp; the corpus luteum degenerates</a:t>
            </a:r>
          </a:p>
          <a:p>
            <a:pPr lvl="3">
              <a:lnSpc>
                <a:spcPct val="80000"/>
              </a:lnSpc>
            </a:pPr>
            <a:r>
              <a:rPr lang="en-US" altLang="cs-CZ" sz="1800"/>
              <a:t>Placenta also produces estrogen and progesterone which at high levels blocks GnRH</a:t>
            </a:r>
          </a:p>
          <a:p>
            <a:pPr lvl="4">
              <a:lnSpc>
                <a:spcPct val="80000"/>
              </a:lnSpc>
            </a:pPr>
            <a:r>
              <a:rPr lang="en-US" altLang="cs-CZ" sz="1800"/>
              <a:t>Estrogen is also involved in breast development</a:t>
            </a:r>
          </a:p>
          <a:p>
            <a:pPr lvl="4">
              <a:lnSpc>
                <a:spcPct val="80000"/>
              </a:lnSpc>
            </a:pPr>
            <a:r>
              <a:rPr lang="en-US" altLang="cs-CZ" sz="1800"/>
              <a:t>Progesterone is also involved in uterine maintenance and relaxation (prevents premature contractions)</a:t>
            </a:r>
          </a:p>
          <a:p>
            <a:pPr lvl="2">
              <a:lnSpc>
                <a:spcPct val="80000"/>
              </a:lnSpc>
            </a:pPr>
            <a:r>
              <a:rPr lang="en-US" altLang="cs-CZ" sz="2000"/>
              <a:t>Placenta also produces hPL (human placental lactogen)</a:t>
            </a:r>
          </a:p>
          <a:p>
            <a:pPr lvl="3">
              <a:lnSpc>
                <a:spcPct val="80000"/>
              </a:lnSpc>
            </a:pPr>
            <a:r>
              <a:rPr lang="en-US" altLang="cs-CZ" sz="1800"/>
              <a:t>Implicated in breast development and milk production</a:t>
            </a:r>
          </a:p>
          <a:p>
            <a:pPr lvl="4">
              <a:lnSpc>
                <a:spcPct val="80000"/>
              </a:lnSpc>
            </a:pPr>
            <a:r>
              <a:rPr lang="en-US" altLang="cs-CZ" sz="1800"/>
              <a:t>Though determined not the only factor as lack of hPL has no ill effects</a:t>
            </a:r>
          </a:p>
          <a:p>
            <a:pPr lvl="3">
              <a:lnSpc>
                <a:spcPct val="80000"/>
              </a:lnSpc>
            </a:pPr>
            <a:r>
              <a:rPr lang="en-US" altLang="cs-CZ" sz="1800"/>
              <a:t>More important is the role hPL plays in fetal nutrition by altering maternal glucose and fatty acid metabolism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fade">
                                      <p:cBhvr>
                                        <p:cTn id="17" dur="500"/>
                                        <p:tgtEl>
                                          <p:spTgt spid="25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fade">
                                      <p:cBhvr>
                                        <p:cTn id="22" dur="500"/>
                                        <p:tgtEl>
                                          <p:spTgt spid="25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fade">
                                      <p:cBhvr>
                                        <p:cTn id="27" dur="500"/>
                                        <p:tgtEl>
                                          <p:spTgt spid="25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5603">
                                            <p:txEl>
                                              <p:pRg st="6" end="6"/>
                                            </p:txEl>
                                          </p:spTgt>
                                        </p:tgtEl>
                                        <p:attrNameLst>
                                          <p:attrName>style.visibility</p:attrName>
                                        </p:attrNameLst>
                                      </p:cBhvr>
                                      <p:to>
                                        <p:strVal val="visible"/>
                                      </p:to>
                                    </p:set>
                                    <p:animEffect transition="in" filter="fade">
                                      <p:cBhvr>
                                        <p:cTn id="32" dur="500"/>
                                        <p:tgtEl>
                                          <p:spTgt spid="256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5603">
                                            <p:txEl>
                                              <p:pRg st="7" end="7"/>
                                            </p:txEl>
                                          </p:spTgt>
                                        </p:tgtEl>
                                        <p:attrNameLst>
                                          <p:attrName>style.visibility</p:attrName>
                                        </p:attrNameLst>
                                      </p:cBhvr>
                                      <p:to>
                                        <p:strVal val="visible"/>
                                      </p:to>
                                    </p:set>
                                    <p:animEffect transition="in" filter="fade">
                                      <p:cBhvr>
                                        <p:cTn id="37" dur="500"/>
                                        <p:tgtEl>
                                          <p:spTgt spid="2560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603">
                                            <p:txEl>
                                              <p:pRg st="8" end="8"/>
                                            </p:txEl>
                                          </p:spTgt>
                                        </p:tgtEl>
                                        <p:attrNameLst>
                                          <p:attrName>style.visibility</p:attrName>
                                        </p:attrNameLst>
                                      </p:cBhvr>
                                      <p:to>
                                        <p:strVal val="visible"/>
                                      </p:to>
                                    </p:set>
                                    <p:animEffect transition="in" filter="fade">
                                      <p:cBhvr>
                                        <p:cTn id="42" dur="500"/>
                                        <p:tgtEl>
                                          <p:spTgt spid="2560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5603">
                                            <p:txEl>
                                              <p:pRg st="9" end="9"/>
                                            </p:txEl>
                                          </p:spTgt>
                                        </p:tgtEl>
                                        <p:attrNameLst>
                                          <p:attrName>style.visibility</p:attrName>
                                        </p:attrNameLst>
                                      </p:cBhvr>
                                      <p:to>
                                        <p:strVal val="visible"/>
                                      </p:to>
                                    </p:set>
                                    <p:animEffect transition="in" filter="fade">
                                      <p:cBhvr>
                                        <p:cTn id="47" dur="500"/>
                                        <p:tgtEl>
                                          <p:spTgt spid="2560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5603">
                                            <p:txEl>
                                              <p:pRg st="10" end="10"/>
                                            </p:txEl>
                                          </p:spTgt>
                                        </p:tgtEl>
                                        <p:attrNameLst>
                                          <p:attrName>style.visibility</p:attrName>
                                        </p:attrNameLst>
                                      </p:cBhvr>
                                      <p:to>
                                        <p:strVal val="visible"/>
                                      </p:to>
                                    </p:set>
                                    <p:animEffect transition="in" filter="fade">
                                      <p:cBhvr>
                                        <p:cTn id="52" dur="500"/>
                                        <p:tgtEl>
                                          <p:spTgt spid="2560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5603">
                                            <p:txEl>
                                              <p:pRg st="11" end="11"/>
                                            </p:txEl>
                                          </p:spTgt>
                                        </p:tgtEl>
                                        <p:attrNameLst>
                                          <p:attrName>style.visibility</p:attrName>
                                        </p:attrNameLst>
                                      </p:cBhvr>
                                      <p:to>
                                        <p:strVal val="visible"/>
                                      </p:to>
                                    </p:set>
                                    <p:animEffect transition="in" filter="fade">
                                      <p:cBhvr>
                                        <p:cTn id="57"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BF24108-AE44-40CC-8EE2-0216F2744988}"/>
              </a:ext>
            </a:extLst>
          </p:cNvPr>
          <p:cNvSpPr>
            <a:spLocks noGrp="1" noChangeArrowheads="1"/>
          </p:cNvSpPr>
          <p:nvPr>
            <p:ph type="title"/>
          </p:nvPr>
        </p:nvSpPr>
        <p:spPr>
          <a:xfrm>
            <a:off x="586835" y="409282"/>
            <a:ext cx="10753200" cy="451576"/>
          </a:xfrm>
        </p:spPr>
        <p:txBody>
          <a:bodyPr/>
          <a:lstStyle/>
          <a:p>
            <a:r>
              <a:rPr lang="en-US" altLang="cs-CZ" dirty="0"/>
              <a:t>Female Reproductive Physiology</a:t>
            </a:r>
            <a:br>
              <a:rPr lang="en-US" altLang="cs-CZ" dirty="0"/>
            </a:br>
            <a:r>
              <a:rPr lang="en-US" altLang="cs-CZ" sz="2400" dirty="0"/>
              <a:t>Fertilization Effects</a:t>
            </a:r>
          </a:p>
        </p:txBody>
      </p:sp>
      <p:sp>
        <p:nvSpPr>
          <p:cNvPr id="27651" name="Rectangle 3">
            <a:extLst>
              <a:ext uri="{FF2B5EF4-FFF2-40B4-BE49-F238E27FC236}">
                <a16:creationId xmlns:a16="http://schemas.microsoft.com/office/drawing/2014/main" id="{F4B06C78-2388-4361-BD10-0AB2CB653849}"/>
              </a:ext>
            </a:extLst>
          </p:cNvPr>
          <p:cNvSpPr>
            <a:spLocks noGrp="1" noChangeArrowheads="1"/>
          </p:cNvSpPr>
          <p:nvPr>
            <p:ph type="body" idx="1"/>
          </p:nvPr>
        </p:nvSpPr>
        <p:spPr>
          <a:xfrm>
            <a:off x="1981200" y="1612901"/>
            <a:ext cx="8229600" cy="5222875"/>
          </a:xfrm>
        </p:spPr>
        <p:txBody>
          <a:bodyPr/>
          <a:lstStyle/>
          <a:p>
            <a:pPr>
              <a:lnSpc>
                <a:spcPct val="80000"/>
              </a:lnSpc>
            </a:pPr>
            <a:r>
              <a:rPr lang="en-US" altLang="cs-CZ"/>
              <a:t>What changes occur to allow parturition?</a:t>
            </a:r>
          </a:p>
          <a:p>
            <a:pPr lvl="1">
              <a:lnSpc>
                <a:spcPct val="80000"/>
              </a:lnSpc>
            </a:pPr>
            <a:r>
              <a:rPr lang="en-US" altLang="cs-CZ" sz="2400"/>
              <a:t>Increasing levels of corticotropin-releasing hormone (CRH) from the placenta a few weeks prior to delivery</a:t>
            </a:r>
          </a:p>
          <a:p>
            <a:pPr lvl="2">
              <a:lnSpc>
                <a:spcPct val="80000"/>
              </a:lnSpc>
            </a:pPr>
            <a:r>
              <a:rPr lang="en-US" altLang="cs-CZ" sz="2000"/>
              <a:t>Early deliveries have been linked to early elevated levels of CRH </a:t>
            </a:r>
          </a:p>
          <a:p>
            <a:pPr lvl="2">
              <a:lnSpc>
                <a:spcPct val="80000"/>
              </a:lnSpc>
            </a:pPr>
            <a:r>
              <a:rPr lang="en-US" altLang="cs-CZ" sz="2000"/>
              <a:t>During delivery </a:t>
            </a:r>
          </a:p>
          <a:p>
            <a:pPr lvl="3">
              <a:lnSpc>
                <a:spcPct val="80000"/>
              </a:lnSpc>
            </a:pPr>
            <a:r>
              <a:rPr lang="en-US" altLang="cs-CZ" sz="1800"/>
              <a:t>progesterone levels drop off</a:t>
            </a:r>
          </a:p>
          <a:p>
            <a:pPr lvl="3">
              <a:lnSpc>
                <a:spcPct val="80000"/>
              </a:lnSpc>
            </a:pPr>
            <a:r>
              <a:rPr lang="en-US" altLang="cs-CZ" sz="1800"/>
              <a:t>Oxytocin levels rise</a:t>
            </a:r>
          </a:p>
          <a:p>
            <a:pPr lvl="4">
              <a:lnSpc>
                <a:spcPct val="80000"/>
              </a:lnSpc>
            </a:pPr>
            <a:r>
              <a:rPr lang="en-US" altLang="cs-CZ" sz="1800"/>
              <a:t>Oxytocin receptors on the uterus are upregulated during gestation</a:t>
            </a:r>
          </a:p>
          <a:p>
            <a:pPr lvl="3">
              <a:lnSpc>
                <a:spcPct val="80000"/>
              </a:lnSpc>
            </a:pPr>
            <a:r>
              <a:rPr lang="en-US" altLang="cs-CZ" sz="1800"/>
              <a:t>Inhibin levels increase</a:t>
            </a:r>
          </a:p>
          <a:p>
            <a:pPr lvl="4">
              <a:lnSpc>
                <a:spcPct val="80000"/>
              </a:lnSpc>
            </a:pPr>
            <a:r>
              <a:rPr lang="en-US" altLang="cs-CZ" sz="1800"/>
              <a:t>Relax the cervix and ligaments of the pelvis</a:t>
            </a:r>
          </a:p>
          <a:p>
            <a:pPr lvl="4">
              <a:lnSpc>
                <a:spcPct val="80000"/>
              </a:lnSpc>
            </a:pPr>
            <a:r>
              <a:rPr lang="en-US" altLang="cs-CZ" sz="1800"/>
              <a:t>Allows for increased stretch of the cervix which triggers additional oxytocin which triggers stronger uterine contractions which increase stretch of the cervix which triggers oxytocin which triggers stronger uterine contractions which increases stretch of the cervix which increases oxytocin release which increases uterine contractions which increases stretch on cervix which….</a:t>
            </a:r>
          </a:p>
          <a:p>
            <a:pPr lvl="2">
              <a:lnSpc>
                <a:spcPct val="80000"/>
              </a:lnSpc>
            </a:pPr>
            <a:endParaRPr lang="en-US" altLang="cs-CZ"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500"/>
                                        <p:tgtEl>
                                          <p:spTgt spid="276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fade">
                                      <p:cBhvr>
                                        <p:cTn id="27" dur="500"/>
                                        <p:tgtEl>
                                          <p:spTgt spid="276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fade">
                                      <p:cBhvr>
                                        <p:cTn id="32" dur="500"/>
                                        <p:tgtEl>
                                          <p:spTgt spid="2765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fade">
                                      <p:cBhvr>
                                        <p:cTn id="37" dur="500"/>
                                        <p:tgtEl>
                                          <p:spTgt spid="2765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7651">
                                            <p:txEl>
                                              <p:pRg st="8" end="8"/>
                                            </p:txEl>
                                          </p:spTgt>
                                        </p:tgtEl>
                                        <p:attrNameLst>
                                          <p:attrName>style.visibility</p:attrName>
                                        </p:attrNameLst>
                                      </p:cBhvr>
                                      <p:to>
                                        <p:strVal val="visible"/>
                                      </p:to>
                                    </p:set>
                                    <p:animEffect transition="in" filter="fade">
                                      <p:cBhvr>
                                        <p:cTn id="42" dur="500"/>
                                        <p:tgtEl>
                                          <p:spTgt spid="2765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7651">
                                            <p:txEl>
                                              <p:pRg st="9" end="9"/>
                                            </p:txEl>
                                          </p:spTgt>
                                        </p:tgtEl>
                                        <p:attrNameLst>
                                          <p:attrName>style.visibility</p:attrName>
                                        </p:attrNameLst>
                                      </p:cBhvr>
                                      <p:to>
                                        <p:strVal val="visible"/>
                                      </p:to>
                                    </p:set>
                                    <p:animEffect transition="in" filter="fade">
                                      <p:cBhvr>
                                        <p:cTn id="47"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17F079-31D6-41F3-85A8-8D90D43B5832}"/>
              </a:ext>
            </a:extLst>
          </p:cNvPr>
          <p:cNvSpPr>
            <a:spLocks noGrp="1"/>
          </p:cNvSpPr>
          <p:nvPr>
            <p:ph type="title"/>
          </p:nvPr>
        </p:nvSpPr>
        <p:spPr>
          <a:xfrm>
            <a:off x="267239" y="337254"/>
            <a:ext cx="10753200" cy="451576"/>
          </a:xfrm>
        </p:spPr>
        <p:txBody>
          <a:bodyPr/>
          <a:lstStyle/>
          <a:p>
            <a:r>
              <a:rPr lang="cs-CZ" dirty="0" err="1"/>
              <a:t>Pathophysiology</a:t>
            </a:r>
            <a:r>
              <a:rPr lang="cs-CZ" dirty="0"/>
              <a:t> </a:t>
            </a:r>
            <a:r>
              <a:rPr lang="cs-CZ" dirty="0" err="1"/>
              <a:t>of</a:t>
            </a:r>
            <a:r>
              <a:rPr lang="cs-CZ" dirty="0"/>
              <a:t> </a:t>
            </a:r>
            <a:r>
              <a:rPr lang="cs-CZ" dirty="0" err="1"/>
              <a:t>female</a:t>
            </a:r>
            <a:r>
              <a:rPr lang="cs-CZ" dirty="0"/>
              <a:t> </a:t>
            </a:r>
            <a:r>
              <a:rPr lang="cs-CZ" dirty="0" err="1"/>
              <a:t>reproduction</a:t>
            </a:r>
            <a:endParaRPr lang="cs-CZ" dirty="0"/>
          </a:p>
        </p:txBody>
      </p:sp>
      <p:sp>
        <p:nvSpPr>
          <p:cNvPr id="4" name="Zástupný symbol pro zápatí 3">
            <a:extLst>
              <a:ext uri="{FF2B5EF4-FFF2-40B4-BE49-F238E27FC236}">
                <a16:creationId xmlns:a16="http://schemas.microsoft.com/office/drawing/2014/main" id="{7646951E-1CB8-40F1-AE2F-5A33CA1BC925}"/>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6AEB12C9-6B0D-4C50-AB2C-DE98100505AE}"/>
              </a:ext>
            </a:extLst>
          </p:cNvPr>
          <p:cNvSpPr>
            <a:spLocks noGrp="1"/>
          </p:cNvSpPr>
          <p:nvPr>
            <p:ph type="sldNum" sz="quarter" idx="12"/>
          </p:nvPr>
        </p:nvSpPr>
        <p:spPr/>
        <p:txBody>
          <a:bodyPr/>
          <a:lstStyle/>
          <a:p>
            <a:fld id="{D260C8C6-BC3F-4E08-AECA-936007778DDD}" type="slidenum">
              <a:rPr lang="en-US" altLang="cs-CZ" smtClean="0"/>
              <a:pPr/>
              <a:t>25</a:t>
            </a:fld>
            <a:endParaRPr lang="en-US" altLang="cs-CZ"/>
          </a:p>
        </p:txBody>
      </p:sp>
      <p:sp>
        <p:nvSpPr>
          <p:cNvPr id="6" name="AutoShape 2">
            <a:extLst>
              <a:ext uri="{FF2B5EF4-FFF2-40B4-BE49-F238E27FC236}">
                <a16:creationId xmlns:a16="http://schemas.microsoft.com/office/drawing/2014/main" id="{3F898529-7D9D-4EEA-9EBB-2F812EBDCE9E}"/>
              </a:ext>
            </a:extLst>
          </p:cNvPr>
          <p:cNvSpPr>
            <a:spLocks noChangeAspect="1" noChangeArrowheads="1"/>
          </p:cNvSpPr>
          <p:nvPr/>
        </p:nvSpPr>
        <p:spPr bwMode="auto">
          <a:xfrm>
            <a:off x="1525589" y="1520338"/>
            <a:ext cx="7114412" cy="53376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 name="Zástupný obsah 9" descr="Obsah obrázku stůl&#10;&#10;Popis byl vytvořen automaticky">
            <a:extLst>
              <a:ext uri="{FF2B5EF4-FFF2-40B4-BE49-F238E27FC236}">
                <a16:creationId xmlns:a16="http://schemas.microsoft.com/office/drawing/2014/main" id="{01DE9886-57C8-463D-83D4-9C1D86852C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98752" y="982863"/>
            <a:ext cx="7500837" cy="562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19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1A02CA-0D09-4543-8D6B-B204CED085F8}"/>
              </a:ext>
            </a:extLst>
          </p:cNvPr>
          <p:cNvSpPr>
            <a:spLocks noGrp="1"/>
          </p:cNvSpPr>
          <p:nvPr>
            <p:ph type="title"/>
          </p:nvPr>
        </p:nvSpPr>
        <p:spPr/>
        <p:txBody>
          <a:bodyPr/>
          <a:lstStyle/>
          <a:p>
            <a:r>
              <a:rPr lang="cs-CZ" dirty="0"/>
              <a:t>Infertility </a:t>
            </a:r>
            <a:r>
              <a:rPr lang="cs-CZ" dirty="0" err="1"/>
              <a:t>definition</a:t>
            </a:r>
            <a:endParaRPr lang="cs-CZ" dirty="0"/>
          </a:p>
        </p:txBody>
      </p:sp>
      <p:sp>
        <p:nvSpPr>
          <p:cNvPr id="3" name="Zástupný obsah 2">
            <a:extLst>
              <a:ext uri="{FF2B5EF4-FFF2-40B4-BE49-F238E27FC236}">
                <a16:creationId xmlns:a16="http://schemas.microsoft.com/office/drawing/2014/main" id="{DA941C39-2DCD-42AF-A131-04C6461D984E}"/>
              </a:ext>
            </a:extLst>
          </p:cNvPr>
          <p:cNvSpPr>
            <a:spLocks noGrp="1"/>
          </p:cNvSpPr>
          <p:nvPr>
            <p:ph idx="1"/>
          </p:nvPr>
        </p:nvSpPr>
        <p:spPr/>
        <p:txBody>
          <a:bodyPr/>
          <a:lstStyle/>
          <a:p>
            <a:r>
              <a:rPr lang="en-US" dirty="0"/>
              <a:t>Infertility is defined as the inability of couples to have a baby after one year of regular unprotected intercourse, affecting 10–15 percent of couples. According to the latest WHO statistics, about 50–80 million people worldwide suffer from infertility. Large-scale studies have shown that about half of all cases of infertility occur due to female factors, 20 to 30 percent male factors, and 20 to 30 percent due to common causes of both gender. Recent meta-analysis studies by researchers show that male’s factors are present in 20–70 percent of infertility cases.</a:t>
            </a:r>
            <a:endParaRPr lang="cs-CZ" dirty="0"/>
          </a:p>
        </p:txBody>
      </p:sp>
      <p:sp>
        <p:nvSpPr>
          <p:cNvPr id="4" name="Zástupný symbol pro zápatí 3">
            <a:extLst>
              <a:ext uri="{FF2B5EF4-FFF2-40B4-BE49-F238E27FC236}">
                <a16:creationId xmlns:a16="http://schemas.microsoft.com/office/drawing/2014/main" id="{03B2E3F5-4B12-4BD2-A60A-2F03832395E8}"/>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23FF5A58-83D8-40B8-AD2D-FF9324AB8BA1}"/>
              </a:ext>
            </a:extLst>
          </p:cNvPr>
          <p:cNvSpPr>
            <a:spLocks noGrp="1"/>
          </p:cNvSpPr>
          <p:nvPr>
            <p:ph type="sldNum" sz="quarter" idx="12"/>
          </p:nvPr>
        </p:nvSpPr>
        <p:spPr/>
        <p:txBody>
          <a:bodyPr/>
          <a:lstStyle/>
          <a:p>
            <a:fld id="{D260C8C6-BC3F-4E08-AECA-936007778DDD}" type="slidenum">
              <a:rPr lang="en-US" altLang="cs-CZ" smtClean="0"/>
              <a:pPr/>
              <a:t>26</a:t>
            </a:fld>
            <a:endParaRPr lang="en-US" altLang="cs-CZ"/>
          </a:p>
        </p:txBody>
      </p:sp>
    </p:spTree>
    <p:extLst>
      <p:ext uri="{BB962C8B-B14F-4D97-AF65-F5344CB8AC3E}">
        <p14:creationId xmlns:p14="http://schemas.microsoft.com/office/powerpoint/2010/main" val="75758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1863B1-BABD-4CA6-8B70-0D0CA0BC706C}"/>
              </a:ext>
            </a:extLst>
          </p:cNvPr>
          <p:cNvSpPr>
            <a:spLocks noGrp="1"/>
          </p:cNvSpPr>
          <p:nvPr>
            <p:ph type="title"/>
          </p:nvPr>
        </p:nvSpPr>
        <p:spPr>
          <a:xfrm>
            <a:off x="540000" y="258361"/>
            <a:ext cx="10753200" cy="451576"/>
          </a:xfrm>
        </p:spPr>
        <p:txBody>
          <a:bodyPr/>
          <a:lstStyle/>
          <a:p>
            <a:r>
              <a:rPr lang="en-US" b="1" dirty="0"/>
              <a:t>PATHOLOGICAL PROCESSES, THEIR IMPLICATIONS, AND THERAPEUTIC OPTIONS</a:t>
            </a:r>
            <a:br>
              <a:rPr lang="en-US" b="1" dirty="0"/>
            </a:br>
            <a:endParaRPr lang="cs-CZ" dirty="0"/>
          </a:p>
        </p:txBody>
      </p:sp>
      <p:sp>
        <p:nvSpPr>
          <p:cNvPr id="3" name="Zástupný obsah 2">
            <a:extLst>
              <a:ext uri="{FF2B5EF4-FFF2-40B4-BE49-F238E27FC236}">
                <a16:creationId xmlns:a16="http://schemas.microsoft.com/office/drawing/2014/main" id="{0A3615A3-D6CC-44F6-A435-4CF1A42D8ADC}"/>
              </a:ext>
            </a:extLst>
          </p:cNvPr>
          <p:cNvSpPr>
            <a:spLocks noGrp="1"/>
          </p:cNvSpPr>
          <p:nvPr>
            <p:ph idx="1"/>
          </p:nvPr>
        </p:nvSpPr>
        <p:spPr/>
        <p:txBody>
          <a:bodyPr/>
          <a:lstStyle/>
          <a:p>
            <a:r>
              <a:rPr lang="cs-CZ" b="1" dirty="0"/>
              <a:t>A. </a:t>
            </a:r>
            <a:r>
              <a:rPr lang="cs-CZ" b="1" dirty="0" err="1"/>
              <a:t>Folliculogenesis</a:t>
            </a:r>
            <a:endParaRPr lang="cs-CZ" b="1" dirty="0"/>
          </a:p>
          <a:p>
            <a:r>
              <a:rPr lang="cs-CZ" b="1" dirty="0"/>
              <a:t>1. </a:t>
            </a:r>
            <a:r>
              <a:rPr lang="cs-CZ" b="1" dirty="0" err="1"/>
              <a:t>Genetic</a:t>
            </a:r>
            <a:endParaRPr lang="cs-CZ" b="1" dirty="0"/>
          </a:p>
          <a:p>
            <a:endParaRPr lang="en-US" b="1" dirty="0"/>
          </a:p>
          <a:p>
            <a:r>
              <a:rPr lang="en-US" sz="2000" dirty="0"/>
              <a:t>Premature ovarian insufficiency (POI) occurs in ∼1% of women and is defined as the cessation of menstrual cycles under 40 years of age in the presence of an elevated serum FSH measured on two separate occasions. The causes may be genetic, environmental, infective (subsequent to mumps infection), associated with autoimmune conditions, metabolic [due to biochemical damage in the presence of </a:t>
            </a:r>
            <a:r>
              <a:rPr lang="en-US" sz="2000" dirty="0" err="1"/>
              <a:t>galactossaemia</a:t>
            </a:r>
            <a:r>
              <a:rPr lang="en-US" sz="2000" dirty="0"/>
              <a:t>], and subsequent to cancer therapy or surgery; however, in the majority of cases no cause is determined. </a:t>
            </a:r>
          </a:p>
          <a:p>
            <a:endParaRPr lang="cs-CZ" dirty="0"/>
          </a:p>
        </p:txBody>
      </p:sp>
      <p:sp>
        <p:nvSpPr>
          <p:cNvPr id="4" name="Zástupný symbol pro zápatí 3">
            <a:extLst>
              <a:ext uri="{FF2B5EF4-FFF2-40B4-BE49-F238E27FC236}">
                <a16:creationId xmlns:a16="http://schemas.microsoft.com/office/drawing/2014/main" id="{AC4F8ECF-F36E-48D0-BEE7-25534E5F895C}"/>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802CEC01-761E-4E54-97DD-CFBE9B00E447}"/>
              </a:ext>
            </a:extLst>
          </p:cNvPr>
          <p:cNvSpPr>
            <a:spLocks noGrp="1"/>
          </p:cNvSpPr>
          <p:nvPr>
            <p:ph type="sldNum" sz="quarter" idx="12"/>
          </p:nvPr>
        </p:nvSpPr>
        <p:spPr/>
        <p:txBody>
          <a:bodyPr/>
          <a:lstStyle/>
          <a:p>
            <a:fld id="{D260C8C6-BC3F-4E08-AECA-936007778DDD}" type="slidenum">
              <a:rPr lang="en-US" altLang="cs-CZ" smtClean="0"/>
              <a:pPr/>
              <a:t>27</a:t>
            </a:fld>
            <a:endParaRPr lang="en-US" altLang="cs-CZ"/>
          </a:p>
        </p:txBody>
      </p:sp>
    </p:spTree>
    <p:extLst>
      <p:ext uri="{BB962C8B-B14F-4D97-AF65-F5344CB8AC3E}">
        <p14:creationId xmlns:p14="http://schemas.microsoft.com/office/powerpoint/2010/main" val="723903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FD63C0-C3CF-41BB-A4A0-C9400DFA046E}"/>
              </a:ext>
            </a:extLst>
          </p:cNvPr>
          <p:cNvSpPr>
            <a:spLocks noGrp="1"/>
          </p:cNvSpPr>
          <p:nvPr>
            <p:ph type="title"/>
          </p:nvPr>
        </p:nvSpPr>
        <p:spPr/>
        <p:txBody>
          <a:bodyPr/>
          <a:lstStyle/>
          <a:p>
            <a:r>
              <a:rPr lang="cs-CZ" dirty="0"/>
              <a:t>Turner syndrome</a:t>
            </a:r>
          </a:p>
        </p:txBody>
      </p:sp>
      <p:sp>
        <p:nvSpPr>
          <p:cNvPr id="3" name="Zástupný obsah 2">
            <a:extLst>
              <a:ext uri="{FF2B5EF4-FFF2-40B4-BE49-F238E27FC236}">
                <a16:creationId xmlns:a16="http://schemas.microsoft.com/office/drawing/2014/main" id="{12313FC3-932F-4912-909B-09FB84AF7A43}"/>
              </a:ext>
            </a:extLst>
          </p:cNvPr>
          <p:cNvSpPr>
            <a:spLocks noGrp="1"/>
          </p:cNvSpPr>
          <p:nvPr>
            <p:ph idx="1"/>
          </p:nvPr>
        </p:nvSpPr>
        <p:spPr/>
        <p:txBody>
          <a:bodyPr/>
          <a:lstStyle/>
          <a:p>
            <a:r>
              <a:rPr lang="en-US" sz="2000" dirty="0"/>
              <a:t>Possibly the most common genetic cause of POI is Turner syndrome characterized by the loss of all, or part of an X chromosome, occurring in ∼1 in 3,000 female births. Approximately half due to X chromosome monosomy and the majority of the remainder due to mosaicism. This is a condition with several phenotypic features characterized by short stature, cardiac and renal abnormalities, hypothyroidism, webbed-neck, and </a:t>
            </a:r>
            <a:r>
              <a:rPr lang="en-US" sz="2000" dirty="0" err="1"/>
              <a:t>otological</a:t>
            </a:r>
            <a:r>
              <a:rPr lang="en-US" sz="2000" dirty="0"/>
              <a:t> and ophthalmological abnormalities are all common in childhood</a:t>
            </a:r>
            <a:r>
              <a:rPr lang="cs-CZ" sz="2000" dirty="0"/>
              <a:t>.</a:t>
            </a:r>
            <a:r>
              <a:rPr lang="en-US" sz="2000" dirty="0"/>
              <a:t> </a:t>
            </a:r>
            <a:endParaRPr lang="cs-CZ" sz="2000" dirty="0"/>
          </a:p>
          <a:p>
            <a:endParaRPr lang="cs-CZ" sz="2000" dirty="0"/>
          </a:p>
          <a:p>
            <a:r>
              <a:rPr lang="en-US" sz="2000" dirty="0"/>
              <a:t>The ovarian insufficiency commonly found in this condition relates to disruption of the </a:t>
            </a:r>
            <a:r>
              <a:rPr lang="en-US" sz="2000" i="1" dirty="0"/>
              <a:t>BMP15</a:t>
            </a:r>
            <a:r>
              <a:rPr lang="en-US" sz="2000" dirty="0"/>
              <a:t> gene locus located at Xp11.2, within a critical region related to ovarian failure</a:t>
            </a:r>
            <a:r>
              <a:rPr lang="cs-CZ" sz="2000" dirty="0"/>
              <a:t>.</a:t>
            </a:r>
          </a:p>
          <a:p>
            <a:r>
              <a:rPr lang="en-US" sz="2000" dirty="0"/>
              <a:t>Spontaneous puberty occurs in approximately one quarter of girls, more commonly in mosaics; however, premature ovarian failure is universal.</a:t>
            </a:r>
            <a:endParaRPr lang="cs-CZ" sz="2000" dirty="0"/>
          </a:p>
        </p:txBody>
      </p:sp>
      <p:sp>
        <p:nvSpPr>
          <p:cNvPr id="4" name="Zástupný symbol pro zápatí 3">
            <a:extLst>
              <a:ext uri="{FF2B5EF4-FFF2-40B4-BE49-F238E27FC236}">
                <a16:creationId xmlns:a16="http://schemas.microsoft.com/office/drawing/2014/main" id="{7264E1AA-DD24-4C0E-A615-0A44A30F1F55}"/>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29075DC2-CFE8-40E1-A734-D912F8FBBF52}"/>
              </a:ext>
            </a:extLst>
          </p:cNvPr>
          <p:cNvSpPr>
            <a:spLocks noGrp="1"/>
          </p:cNvSpPr>
          <p:nvPr>
            <p:ph type="sldNum" sz="quarter" idx="12"/>
          </p:nvPr>
        </p:nvSpPr>
        <p:spPr/>
        <p:txBody>
          <a:bodyPr/>
          <a:lstStyle/>
          <a:p>
            <a:fld id="{D260C8C6-BC3F-4E08-AECA-936007778DDD}" type="slidenum">
              <a:rPr lang="en-US" altLang="cs-CZ" smtClean="0"/>
              <a:pPr/>
              <a:t>28</a:t>
            </a:fld>
            <a:endParaRPr lang="en-US" altLang="cs-CZ"/>
          </a:p>
        </p:txBody>
      </p:sp>
    </p:spTree>
    <p:extLst>
      <p:ext uri="{BB962C8B-B14F-4D97-AF65-F5344CB8AC3E}">
        <p14:creationId xmlns:p14="http://schemas.microsoft.com/office/powerpoint/2010/main" val="2248362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40A24-90FC-43A5-B7CE-D40F5C485767}"/>
              </a:ext>
            </a:extLst>
          </p:cNvPr>
          <p:cNvSpPr>
            <a:spLocks noGrp="1"/>
          </p:cNvSpPr>
          <p:nvPr>
            <p:ph type="title"/>
          </p:nvPr>
        </p:nvSpPr>
        <p:spPr/>
        <p:txBody>
          <a:bodyPr/>
          <a:lstStyle/>
          <a:p>
            <a:r>
              <a:rPr lang="cs-CZ" b="1" dirty="0"/>
              <a:t>B. </a:t>
            </a:r>
            <a:r>
              <a:rPr lang="cs-CZ" b="1" dirty="0" err="1"/>
              <a:t>Ovulation</a:t>
            </a:r>
            <a:br>
              <a:rPr lang="cs-CZ" b="1" dirty="0"/>
            </a:br>
            <a:r>
              <a:rPr lang="cs-CZ" b="1" dirty="0"/>
              <a:t>1. </a:t>
            </a:r>
            <a:r>
              <a:rPr lang="cs-CZ" b="1" dirty="0" err="1"/>
              <a:t>Hypogonadotrophic</a:t>
            </a:r>
            <a:r>
              <a:rPr lang="cs-CZ" b="1" dirty="0"/>
              <a:t> </a:t>
            </a:r>
            <a:r>
              <a:rPr lang="cs-CZ" b="1" dirty="0" err="1"/>
              <a:t>hypogonadism</a:t>
            </a:r>
            <a:br>
              <a:rPr lang="cs-CZ" b="1" dirty="0"/>
            </a:br>
            <a:endParaRPr lang="cs-CZ" dirty="0"/>
          </a:p>
        </p:txBody>
      </p:sp>
      <p:sp>
        <p:nvSpPr>
          <p:cNvPr id="3" name="Zástupný obsah 2">
            <a:extLst>
              <a:ext uri="{FF2B5EF4-FFF2-40B4-BE49-F238E27FC236}">
                <a16:creationId xmlns:a16="http://schemas.microsoft.com/office/drawing/2014/main" id="{430B21CF-F3E6-43FD-9AFF-F448E7CE8F23}"/>
              </a:ext>
            </a:extLst>
          </p:cNvPr>
          <p:cNvSpPr>
            <a:spLocks noGrp="1"/>
          </p:cNvSpPr>
          <p:nvPr>
            <p:ph idx="1"/>
          </p:nvPr>
        </p:nvSpPr>
        <p:spPr/>
        <p:txBody>
          <a:bodyPr/>
          <a:lstStyle/>
          <a:p>
            <a:r>
              <a:rPr lang="cs-CZ" sz="2000" dirty="0"/>
              <a:t>I</a:t>
            </a:r>
            <a:r>
              <a:rPr lang="en-US" sz="2000" dirty="0" err="1"/>
              <a:t>nsufficient</a:t>
            </a:r>
            <a:r>
              <a:rPr lang="en-US" sz="2000" dirty="0"/>
              <a:t> ovarian stimulation with gonadotrophins LH and FSH results in the condition of </a:t>
            </a:r>
            <a:r>
              <a:rPr lang="en-US" sz="2000" dirty="0" err="1"/>
              <a:t>hypogonadotrophic</a:t>
            </a:r>
            <a:r>
              <a:rPr lang="en-US" sz="2000" dirty="0"/>
              <a:t> hypogonadism (HH), either due to insufficient hypothalamic GnRH stimulation of the pituitary or due to insufficient secretion due to pituitary compromise. After exclusion of excessive exercise, extreme stress, or an eating disorder, and after ensuring pituitary function, other than secretion of LH and FSH, is normal, and pituitary imaging is normal the condition is considered idiopathic HH (IHH). The most common cause of GnRH insufficiency is the failure of migration of the GnRH secretory neurons to the forebrain which may also result in olfactory disorder (</a:t>
            </a:r>
            <a:r>
              <a:rPr lang="en-US" sz="2000" dirty="0" err="1"/>
              <a:t>Kallman's</a:t>
            </a:r>
            <a:r>
              <a:rPr lang="en-US" sz="2000" dirty="0"/>
              <a:t> syndrome); in the absence of olfactory, the condition is described as </a:t>
            </a:r>
            <a:r>
              <a:rPr lang="en-US" sz="2000" dirty="0" err="1"/>
              <a:t>normosmic</a:t>
            </a:r>
            <a:r>
              <a:rPr lang="en-US" sz="2000" dirty="0"/>
              <a:t> IHH. </a:t>
            </a:r>
            <a:endParaRPr lang="cs-CZ" sz="2000" dirty="0"/>
          </a:p>
        </p:txBody>
      </p:sp>
      <p:sp>
        <p:nvSpPr>
          <p:cNvPr id="4" name="Zástupný symbol pro zápatí 3">
            <a:extLst>
              <a:ext uri="{FF2B5EF4-FFF2-40B4-BE49-F238E27FC236}">
                <a16:creationId xmlns:a16="http://schemas.microsoft.com/office/drawing/2014/main" id="{C27F9BC0-C593-46B6-A0F9-09648281636C}"/>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0E39BDC3-47B8-4164-B6C0-C92A6224DCFA}"/>
              </a:ext>
            </a:extLst>
          </p:cNvPr>
          <p:cNvSpPr>
            <a:spLocks noGrp="1"/>
          </p:cNvSpPr>
          <p:nvPr>
            <p:ph type="sldNum" sz="quarter" idx="12"/>
          </p:nvPr>
        </p:nvSpPr>
        <p:spPr/>
        <p:txBody>
          <a:bodyPr/>
          <a:lstStyle/>
          <a:p>
            <a:fld id="{D260C8C6-BC3F-4E08-AECA-936007778DDD}" type="slidenum">
              <a:rPr lang="en-US" altLang="cs-CZ" smtClean="0"/>
              <a:pPr/>
              <a:t>29</a:t>
            </a:fld>
            <a:endParaRPr lang="en-US" altLang="cs-CZ"/>
          </a:p>
        </p:txBody>
      </p:sp>
    </p:spTree>
    <p:extLst>
      <p:ext uri="{BB962C8B-B14F-4D97-AF65-F5344CB8AC3E}">
        <p14:creationId xmlns:p14="http://schemas.microsoft.com/office/powerpoint/2010/main" val="169562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851B178-1979-46CA-BBA5-091A32163BFC}"/>
              </a:ext>
            </a:extLst>
          </p:cNvPr>
          <p:cNvSpPr>
            <a:spLocks noGrp="1" noChangeArrowheads="1"/>
          </p:cNvSpPr>
          <p:nvPr>
            <p:ph type="title"/>
          </p:nvPr>
        </p:nvSpPr>
        <p:spPr/>
        <p:txBody>
          <a:bodyPr/>
          <a:lstStyle/>
          <a:p>
            <a:r>
              <a:rPr lang="en-US" altLang="cs-CZ" dirty="0"/>
              <a:t>The Basics</a:t>
            </a:r>
            <a:br>
              <a:rPr lang="en-US" altLang="cs-CZ" dirty="0"/>
            </a:br>
            <a:r>
              <a:rPr lang="en-US" altLang="cs-CZ" sz="2400" dirty="0"/>
              <a:t>Gametogenesis</a:t>
            </a:r>
          </a:p>
        </p:txBody>
      </p:sp>
      <p:sp>
        <p:nvSpPr>
          <p:cNvPr id="12291" name="Rectangle 3">
            <a:extLst>
              <a:ext uri="{FF2B5EF4-FFF2-40B4-BE49-F238E27FC236}">
                <a16:creationId xmlns:a16="http://schemas.microsoft.com/office/drawing/2014/main" id="{A193A387-2EE9-4229-94FB-D6830CE8C1F1}"/>
              </a:ext>
            </a:extLst>
          </p:cNvPr>
          <p:cNvSpPr>
            <a:spLocks noGrp="1" noChangeArrowheads="1"/>
          </p:cNvSpPr>
          <p:nvPr>
            <p:ph type="body" idx="1"/>
          </p:nvPr>
        </p:nvSpPr>
        <p:spPr>
          <a:xfrm>
            <a:off x="1981200" y="1919672"/>
            <a:ext cx="8229600" cy="5257800"/>
          </a:xfrm>
        </p:spPr>
        <p:txBody>
          <a:bodyPr/>
          <a:lstStyle/>
          <a:p>
            <a:pPr>
              <a:lnSpc>
                <a:spcPct val="80000"/>
              </a:lnSpc>
            </a:pPr>
            <a:r>
              <a:rPr lang="en-US" altLang="cs-CZ" dirty="0"/>
              <a:t>Gametes are produced during Meiosis I &amp; II</a:t>
            </a:r>
          </a:p>
          <a:p>
            <a:pPr lvl="1">
              <a:lnSpc>
                <a:spcPct val="80000"/>
              </a:lnSpc>
            </a:pPr>
            <a:r>
              <a:rPr lang="en-US" altLang="cs-CZ" sz="2400" dirty="0"/>
              <a:t>Meiosis function</a:t>
            </a:r>
          </a:p>
          <a:p>
            <a:pPr lvl="2">
              <a:lnSpc>
                <a:spcPct val="80000"/>
              </a:lnSpc>
            </a:pPr>
            <a:r>
              <a:rPr lang="en-US" altLang="cs-CZ" sz="2000" dirty="0"/>
              <a:t>Production of 4 haploid (n) gametes from each diploid </a:t>
            </a:r>
            <a:r>
              <a:rPr lang="en-US" altLang="cs-CZ" sz="2000" dirty="0" err="1"/>
              <a:t>o</a:t>
            </a:r>
            <a:r>
              <a:rPr lang="en-US" altLang="cs-CZ" sz="2000" dirty="0" err="1">
                <a:cs typeface="Arial" panose="020B0604020202020204" pitchFamily="34" charset="0"/>
              </a:rPr>
              <a:t>ö</a:t>
            </a:r>
            <a:r>
              <a:rPr lang="en-US" altLang="cs-CZ" sz="2000" dirty="0" err="1"/>
              <a:t>gonium</a:t>
            </a:r>
            <a:r>
              <a:rPr lang="en-US" altLang="cs-CZ" sz="2000" dirty="0"/>
              <a:t> (2n) or spermatogonium (2n)</a:t>
            </a:r>
          </a:p>
          <a:p>
            <a:pPr lvl="2">
              <a:lnSpc>
                <a:spcPct val="80000"/>
              </a:lnSpc>
            </a:pPr>
            <a:r>
              <a:rPr lang="en-US" altLang="cs-CZ" sz="2000" dirty="0"/>
              <a:t>Differences between </a:t>
            </a:r>
            <a:r>
              <a:rPr lang="en-US" altLang="cs-CZ" sz="2000" dirty="0">
                <a:cs typeface="Arial" panose="020B0604020202020204" pitchFamily="34" charset="0"/>
              </a:rPr>
              <a:t>♂ </a:t>
            </a:r>
            <a:r>
              <a:rPr lang="en-US" altLang="cs-CZ" sz="2000" dirty="0"/>
              <a:t>(male) and </a:t>
            </a:r>
            <a:r>
              <a:rPr lang="en-US" altLang="cs-CZ" sz="2000" dirty="0">
                <a:cs typeface="Arial" panose="020B0604020202020204" pitchFamily="34" charset="0"/>
              </a:rPr>
              <a:t>♀</a:t>
            </a:r>
            <a:r>
              <a:rPr lang="en-US" altLang="cs-CZ" sz="2000" dirty="0"/>
              <a:t> (female) gamete development</a:t>
            </a:r>
          </a:p>
          <a:p>
            <a:pPr lvl="3">
              <a:lnSpc>
                <a:spcPct val="80000"/>
              </a:lnSpc>
            </a:pPr>
            <a:r>
              <a:rPr lang="en-US" altLang="cs-CZ" sz="1800" dirty="0">
                <a:cs typeface="Arial" panose="020B0604020202020204" pitchFamily="34" charset="0"/>
              </a:rPr>
              <a:t>♂ </a:t>
            </a:r>
          </a:p>
          <a:p>
            <a:pPr lvl="4">
              <a:lnSpc>
                <a:spcPct val="80000"/>
              </a:lnSpc>
            </a:pPr>
            <a:r>
              <a:rPr lang="en-US" altLang="cs-CZ" sz="1800" dirty="0">
                <a:cs typeface="Arial" panose="020B0604020202020204" pitchFamily="34" charset="0"/>
              </a:rPr>
              <a:t>continuous development &amp; production of sperm from onset of puberty until….?</a:t>
            </a:r>
          </a:p>
          <a:p>
            <a:pPr lvl="4">
              <a:lnSpc>
                <a:spcPct val="80000"/>
              </a:lnSpc>
            </a:pPr>
            <a:r>
              <a:rPr lang="en-US" altLang="cs-CZ" sz="1800" dirty="0">
                <a:cs typeface="Arial" panose="020B0604020202020204" pitchFamily="34" charset="0"/>
              </a:rPr>
              <a:t>stem cells are retained</a:t>
            </a:r>
          </a:p>
          <a:p>
            <a:pPr lvl="4">
              <a:lnSpc>
                <a:spcPct val="80000"/>
              </a:lnSpc>
            </a:pPr>
            <a:r>
              <a:rPr lang="en-US" altLang="cs-CZ" sz="1800" dirty="0">
                <a:cs typeface="Arial" panose="020B0604020202020204" pitchFamily="34" charset="0"/>
              </a:rPr>
              <a:t>Sperm are motile and contain very little cytoplasm</a:t>
            </a:r>
          </a:p>
          <a:p>
            <a:pPr lvl="3">
              <a:lnSpc>
                <a:spcPct val="80000"/>
              </a:lnSpc>
            </a:pPr>
            <a:r>
              <a:rPr lang="en-US" altLang="cs-CZ" sz="1800" dirty="0">
                <a:cs typeface="Arial" panose="020B0604020202020204" pitchFamily="34" charset="0"/>
              </a:rPr>
              <a:t>♀ </a:t>
            </a:r>
          </a:p>
          <a:p>
            <a:pPr lvl="4">
              <a:lnSpc>
                <a:spcPct val="80000"/>
              </a:lnSpc>
            </a:pPr>
            <a:r>
              <a:rPr lang="en-US" altLang="cs-CZ" sz="1800" dirty="0">
                <a:cs typeface="Arial" panose="020B0604020202020204" pitchFamily="34" charset="0"/>
              </a:rPr>
              <a:t>the entire complement of </a:t>
            </a:r>
            <a:r>
              <a:rPr lang="en-US" altLang="cs-CZ" sz="1800" dirty="0" err="1">
                <a:cs typeface="Arial" panose="020B0604020202020204" pitchFamily="34" charset="0"/>
              </a:rPr>
              <a:t>dictyate</a:t>
            </a:r>
            <a:r>
              <a:rPr lang="en-US" altLang="cs-CZ" sz="1800" dirty="0">
                <a:cs typeface="Arial" panose="020B0604020202020204" pitchFamily="34" charset="0"/>
              </a:rPr>
              <a:t> primary oocytes are formed during development with 10-20 continuing development during each ovarian cycle</a:t>
            </a:r>
          </a:p>
          <a:p>
            <a:pPr lvl="4">
              <a:lnSpc>
                <a:spcPct val="80000"/>
              </a:lnSpc>
            </a:pPr>
            <a:r>
              <a:rPr lang="en-US" altLang="cs-CZ" sz="1800" dirty="0">
                <a:cs typeface="Arial" panose="020B0604020202020204" pitchFamily="34" charset="0"/>
              </a:rPr>
              <a:t>Oocytes are surrounded by follicular cells – forms ovarian follicle</a:t>
            </a:r>
          </a:p>
          <a:p>
            <a:pPr lvl="4">
              <a:lnSpc>
                <a:spcPct val="80000"/>
              </a:lnSpc>
            </a:pPr>
            <a:r>
              <a:rPr lang="en-US" altLang="cs-CZ" sz="1800" dirty="0">
                <a:cs typeface="Arial" panose="020B0604020202020204" pitchFamily="34" charset="0"/>
              </a:rPr>
              <a:t>stem cells are exhausted</a:t>
            </a:r>
          </a:p>
          <a:p>
            <a:pPr lvl="4">
              <a:lnSpc>
                <a:spcPct val="80000"/>
              </a:lnSpc>
            </a:pPr>
            <a:r>
              <a:rPr lang="en-US" altLang="cs-CZ" sz="1800" dirty="0">
                <a:cs typeface="Arial" panose="020B0604020202020204" pitchFamily="34" charset="0"/>
              </a:rPr>
              <a:t>oocytes are among the largest cells and are non-motile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fade">
                                      <p:cBhvr>
                                        <p:cTn id="17" dur="500"/>
                                        <p:tgtEl>
                                          <p:spTgt spid="1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fade">
                                      <p:cBhvr>
                                        <p:cTn id="22" dur="500"/>
                                        <p:tgtEl>
                                          <p:spTgt spid="12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500"/>
                                        <p:tgtEl>
                                          <p:spTgt spid="122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fade">
                                      <p:cBhvr>
                                        <p:cTn id="32" dur="500"/>
                                        <p:tgtEl>
                                          <p:spTgt spid="122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291">
                                            <p:txEl>
                                              <p:pRg st="7" end="7"/>
                                            </p:txEl>
                                          </p:spTgt>
                                        </p:tgtEl>
                                        <p:attrNameLst>
                                          <p:attrName>style.visibility</p:attrName>
                                        </p:attrNameLst>
                                      </p:cBhvr>
                                      <p:to>
                                        <p:strVal val="visible"/>
                                      </p:to>
                                    </p:set>
                                    <p:animEffect transition="in" filter="fade">
                                      <p:cBhvr>
                                        <p:cTn id="37" dur="500"/>
                                        <p:tgtEl>
                                          <p:spTgt spid="1229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291">
                                            <p:txEl>
                                              <p:pRg st="8" end="8"/>
                                            </p:txEl>
                                          </p:spTgt>
                                        </p:tgtEl>
                                        <p:attrNameLst>
                                          <p:attrName>style.visibility</p:attrName>
                                        </p:attrNameLst>
                                      </p:cBhvr>
                                      <p:to>
                                        <p:strVal val="visible"/>
                                      </p:to>
                                    </p:set>
                                    <p:animEffect transition="in" filter="fade">
                                      <p:cBhvr>
                                        <p:cTn id="42" dur="500"/>
                                        <p:tgtEl>
                                          <p:spTgt spid="1229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291">
                                            <p:txEl>
                                              <p:pRg st="9" end="9"/>
                                            </p:txEl>
                                          </p:spTgt>
                                        </p:tgtEl>
                                        <p:attrNameLst>
                                          <p:attrName>style.visibility</p:attrName>
                                        </p:attrNameLst>
                                      </p:cBhvr>
                                      <p:to>
                                        <p:strVal val="visible"/>
                                      </p:to>
                                    </p:set>
                                    <p:animEffect transition="in" filter="fade">
                                      <p:cBhvr>
                                        <p:cTn id="47" dur="500"/>
                                        <p:tgtEl>
                                          <p:spTgt spid="1229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291">
                                            <p:txEl>
                                              <p:pRg st="10" end="10"/>
                                            </p:txEl>
                                          </p:spTgt>
                                        </p:tgtEl>
                                        <p:attrNameLst>
                                          <p:attrName>style.visibility</p:attrName>
                                        </p:attrNameLst>
                                      </p:cBhvr>
                                      <p:to>
                                        <p:strVal val="visible"/>
                                      </p:to>
                                    </p:set>
                                    <p:animEffect transition="in" filter="fade">
                                      <p:cBhvr>
                                        <p:cTn id="52" dur="500"/>
                                        <p:tgtEl>
                                          <p:spTgt spid="12291">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2291">
                                            <p:txEl>
                                              <p:pRg st="11" end="11"/>
                                            </p:txEl>
                                          </p:spTgt>
                                        </p:tgtEl>
                                        <p:attrNameLst>
                                          <p:attrName>style.visibility</p:attrName>
                                        </p:attrNameLst>
                                      </p:cBhvr>
                                      <p:to>
                                        <p:strVal val="visible"/>
                                      </p:to>
                                    </p:set>
                                    <p:animEffect transition="in" filter="fade">
                                      <p:cBhvr>
                                        <p:cTn id="57" dur="500"/>
                                        <p:tgtEl>
                                          <p:spTgt spid="12291">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2291">
                                            <p:txEl>
                                              <p:pRg st="12" end="12"/>
                                            </p:txEl>
                                          </p:spTgt>
                                        </p:tgtEl>
                                        <p:attrNameLst>
                                          <p:attrName>style.visibility</p:attrName>
                                        </p:attrNameLst>
                                      </p:cBhvr>
                                      <p:to>
                                        <p:strVal val="visible"/>
                                      </p:to>
                                    </p:set>
                                    <p:animEffect transition="in" filter="fade">
                                      <p:cBhvr>
                                        <p:cTn id="62" dur="500"/>
                                        <p:tgtEl>
                                          <p:spTgt spid="122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D6D793-91C9-4591-AD41-F7F00FC923BF}"/>
              </a:ext>
            </a:extLst>
          </p:cNvPr>
          <p:cNvSpPr>
            <a:spLocks noGrp="1"/>
          </p:cNvSpPr>
          <p:nvPr>
            <p:ph type="title"/>
          </p:nvPr>
        </p:nvSpPr>
        <p:spPr/>
        <p:txBody>
          <a:bodyPr/>
          <a:lstStyle/>
          <a:p>
            <a:r>
              <a:rPr lang="cs-CZ" b="1" dirty="0"/>
              <a:t>2. </a:t>
            </a:r>
            <a:r>
              <a:rPr lang="cs-CZ" b="1" dirty="0" err="1"/>
              <a:t>Hyperprolactinemia</a:t>
            </a:r>
            <a:br>
              <a:rPr lang="cs-CZ" b="1" dirty="0"/>
            </a:br>
            <a:endParaRPr lang="cs-CZ" dirty="0"/>
          </a:p>
        </p:txBody>
      </p:sp>
      <p:sp>
        <p:nvSpPr>
          <p:cNvPr id="3" name="Zástupný obsah 2">
            <a:extLst>
              <a:ext uri="{FF2B5EF4-FFF2-40B4-BE49-F238E27FC236}">
                <a16:creationId xmlns:a16="http://schemas.microsoft.com/office/drawing/2014/main" id="{5062621E-1C88-4CB7-8578-3383442E8A5D}"/>
              </a:ext>
            </a:extLst>
          </p:cNvPr>
          <p:cNvSpPr>
            <a:spLocks noGrp="1"/>
          </p:cNvSpPr>
          <p:nvPr>
            <p:ph idx="1"/>
          </p:nvPr>
        </p:nvSpPr>
        <p:spPr/>
        <p:txBody>
          <a:bodyPr/>
          <a:lstStyle/>
          <a:p>
            <a:r>
              <a:rPr lang="en-US" sz="2000" dirty="0"/>
              <a:t>Other central causes of HH can be caused by systemic disease, medication (such as opioids and psychotropic medication), hypothalamic or pituitary compression, or infiltration; however, the most common cause is probably hyperprolactinemia. Hyperprolactinemia may be caused by physiological states such as pregnancy, breastfeeding, stress, exercise, and some medications as well as patients with chronic hypothyroidism. Kidney disease may predispose a patient to hyperprolactinemia due to reduced clearance and altered prolactin metabolism. As prolactin secretion is suppressed by hypothalamic dopamine secretion, interruption or compression of the pituitary stalk by a non-prolactin-secreting pituitary tumor will lead to hyperprolactinemia. </a:t>
            </a:r>
            <a:endParaRPr lang="cs-CZ" sz="2000" dirty="0"/>
          </a:p>
        </p:txBody>
      </p:sp>
      <p:sp>
        <p:nvSpPr>
          <p:cNvPr id="4" name="Zástupný symbol pro zápatí 3">
            <a:extLst>
              <a:ext uri="{FF2B5EF4-FFF2-40B4-BE49-F238E27FC236}">
                <a16:creationId xmlns:a16="http://schemas.microsoft.com/office/drawing/2014/main" id="{E3F01BC9-2B84-4BCA-BA2F-7C9CAC23C265}"/>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A23DCD35-9689-4A36-BD1E-E64981FF41E1}"/>
              </a:ext>
            </a:extLst>
          </p:cNvPr>
          <p:cNvSpPr>
            <a:spLocks noGrp="1"/>
          </p:cNvSpPr>
          <p:nvPr>
            <p:ph type="sldNum" sz="quarter" idx="12"/>
          </p:nvPr>
        </p:nvSpPr>
        <p:spPr/>
        <p:txBody>
          <a:bodyPr/>
          <a:lstStyle/>
          <a:p>
            <a:fld id="{D260C8C6-BC3F-4E08-AECA-936007778DDD}" type="slidenum">
              <a:rPr lang="en-US" altLang="cs-CZ" smtClean="0"/>
              <a:pPr/>
              <a:t>30</a:t>
            </a:fld>
            <a:endParaRPr lang="en-US" altLang="cs-CZ"/>
          </a:p>
        </p:txBody>
      </p:sp>
    </p:spTree>
    <p:extLst>
      <p:ext uri="{BB962C8B-B14F-4D97-AF65-F5344CB8AC3E}">
        <p14:creationId xmlns:p14="http://schemas.microsoft.com/office/powerpoint/2010/main" val="4216842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5991D-5DF1-435A-9300-0A41F7D0CCB9}"/>
              </a:ext>
            </a:extLst>
          </p:cNvPr>
          <p:cNvSpPr>
            <a:spLocks noGrp="1"/>
          </p:cNvSpPr>
          <p:nvPr>
            <p:ph type="title"/>
          </p:nvPr>
        </p:nvSpPr>
        <p:spPr/>
        <p:txBody>
          <a:bodyPr/>
          <a:lstStyle/>
          <a:p>
            <a:r>
              <a:rPr lang="cs-CZ" b="1" dirty="0"/>
              <a:t>3. </a:t>
            </a:r>
            <a:r>
              <a:rPr lang="cs-CZ" b="1" dirty="0" err="1"/>
              <a:t>Polycystic</a:t>
            </a:r>
            <a:r>
              <a:rPr lang="cs-CZ" b="1" dirty="0"/>
              <a:t> ovary syndrome</a:t>
            </a:r>
            <a:br>
              <a:rPr lang="cs-CZ" b="1" dirty="0"/>
            </a:br>
            <a:endParaRPr lang="cs-CZ" dirty="0"/>
          </a:p>
        </p:txBody>
      </p:sp>
      <p:sp>
        <p:nvSpPr>
          <p:cNvPr id="3" name="Zástupný obsah 2">
            <a:extLst>
              <a:ext uri="{FF2B5EF4-FFF2-40B4-BE49-F238E27FC236}">
                <a16:creationId xmlns:a16="http://schemas.microsoft.com/office/drawing/2014/main" id="{9191420A-2CCF-43DB-BFF4-7E74A0B376B4}"/>
              </a:ext>
            </a:extLst>
          </p:cNvPr>
          <p:cNvSpPr>
            <a:spLocks noGrp="1"/>
          </p:cNvSpPr>
          <p:nvPr>
            <p:ph idx="1"/>
          </p:nvPr>
        </p:nvSpPr>
        <p:spPr/>
        <p:txBody>
          <a:bodyPr/>
          <a:lstStyle/>
          <a:p>
            <a:endParaRPr lang="en-US" sz="2000" b="1" dirty="0"/>
          </a:p>
          <a:p>
            <a:r>
              <a:rPr lang="en-US" sz="2000" dirty="0"/>
              <a:t>The polycystic ovary syndrome (PCOS) is a collection of signs and symptoms related to ovarian dysfunction, found within a phenotypically heterogeneous group of women. It is classically described by the Rotterdam criteria as a syndrome consisting of two of three criteria related to infrequent or absent ovulation, a morphological description of the ovaries by ultrasound assessment, and hyperandrogenism. Other groups suggest that the excessive androgen secretion is the most significant underlying pathology as this is believed to lead to ovarian dysfunction and the </a:t>
            </a:r>
            <a:r>
              <a:rPr lang="en-US" sz="2000" dirty="0" err="1"/>
              <a:t>longerterm</a:t>
            </a:r>
            <a:r>
              <a:rPr lang="en-US" sz="2000" dirty="0"/>
              <a:t> metabolic consequences these women experience, and they consequently adopt a more stringent definition of PCOS</a:t>
            </a:r>
            <a:r>
              <a:rPr lang="cs-CZ" sz="2000" dirty="0"/>
              <a:t>. </a:t>
            </a:r>
            <a:endParaRPr lang="en-US" sz="2000" dirty="0"/>
          </a:p>
          <a:p>
            <a:endParaRPr lang="cs-CZ" sz="2000" dirty="0"/>
          </a:p>
        </p:txBody>
      </p:sp>
      <p:sp>
        <p:nvSpPr>
          <p:cNvPr id="4" name="Zástupný symbol pro zápatí 3">
            <a:extLst>
              <a:ext uri="{FF2B5EF4-FFF2-40B4-BE49-F238E27FC236}">
                <a16:creationId xmlns:a16="http://schemas.microsoft.com/office/drawing/2014/main" id="{63263878-3914-40A0-AAA5-BD1E32C566AF}"/>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0F7B9636-4793-4A1C-A4A8-AB8CB6312355}"/>
              </a:ext>
            </a:extLst>
          </p:cNvPr>
          <p:cNvSpPr>
            <a:spLocks noGrp="1"/>
          </p:cNvSpPr>
          <p:nvPr>
            <p:ph type="sldNum" sz="quarter" idx="12"/>
          </p:nvPr>
        </p:nvSpPr>
        <p:spPr/>
        <p:txBody>
          <a:bodyPr/>
          <a:lstStyle/>
          <a:p>
            <a:fld id="{D260C8C6-BC3F-4E08-AECA-936007778DDD}" type="slidenum">
              <a:rPr lang="en-US" altLang="cs-CZ" smtClean="0"/>
              <a:pPr/>
              <a:t>31</a:t>
            </a:fld>
            <a:endParaRPr lang="en-US" altLang="cs-CZ"/>
          </a:p>
        </p:txBody>
      </p:sp>
    </p:spTree>
    <p:extLst>
      <p:ext uri="{BB962C8B-B14F-4D97-AF65-F5344CB8AC3E}">
        <p14:creationId xmlns:p14="http://schemas.microsoft.com/office/powerpoint/2010/main" val="1886153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F0837E-0F38-4166-918D-02B337BB43BE}"/>
              </a:ext>
            </a:extLst>
          </p:cNvPr>
          <p:cNvSpPr>
            <a:spLocks noGrp="1"/>
          </p:cNvSpPr>
          <p:nvPr>
            <p:ph type="title"/>
          </p:nvPr>
        </p:nvSpPr>
        <p:spPr/>
        <p:txBody>
          <a:bodyPr/>
          <a:lstStyle/>
          <a:p>
            <a:r>
              <a:rPr lang="cs-CZ" dirty="0"/>
              <a:t>PCOS</a:t>
            </a:r>
          </a:p>
        </p:txBody>
      </p:sp>
      <p:sp>
        <p:nvSpPr>
          <p:cNvPr id="3" name="Zástupný obsah 2">
            <a:extLst>
              <a:ext uri="{FF2B5EF4-FFF2-40B4-BE49-F238E27FC236}">
                <a16:creationId xmlns:a16="http://schemas.microsoft.com/office/drawing/2014/main" id="{0000DF7C-1D41-42C0-A0E7-44C428D0F270}"/>
              </a:ext>
            </a:extLst>
          </p:cNvPr>
          <p:cNvSpPr>
            <a:spLocks noGrp="1"/>
          </p:cNvSpPr>
          <p:nvPr>
            <p:ph idx="1"/>
          </p:nvPr>
        </p:nvSpPr>
        <p:spPr>
          <a:xfrm>
            <a:off x="718800" y="1872000"/>
            <a:ext cx="7253348" cy="3960000"/>
          </a:xfrm>
        </p:spPr>
        <p:txBody>
          <a:bodyPr/>
          <a:lstStyle/>
          <a:p>
            <a:r>
              <a:rPr lang="en-US" sz="1800" dirty="0"/>
              <a:t>It is believed that oocyte developmental competence and the embryos resulting from fertilization are altered in women with PCOS, compared with women without PCOS. There are multiple serum and follicular factors that are reportedly altered in women with PCOS that may be responsible for this poor embryonic development and reduced implantation</a:t>
            </a:r>
            <a:r>
              <a:rPr lang="cs-CZ" sz="1800" dirty="0"/>
              <a:t>) </a:t>
            </a:r>
            <a:r>
              <a:rPr lang="en-US" sz="1800" dirty="0"/>
              <a:t>although it is not clear whether this is associated with an increase in the rate of embryo aneuploidy. Not only is the systemic and follicular environment different in PCOS, the gene expression profile of oocytes derived from women with PCOS are distinctly different. </a:t>
            </a:r>
            <a:endParaRPr lang="cs-CZ" sz="1800" dirty="0"/>
          </a:p>
          <a:p>
            <a:r>
              <a:rPr lang="en-US" sz="1800" dirty="0"/>
              <a:t>These genes relate to signal transduction, transcription, RNA and DNA processing, and the regulation of the cell cycle</a:t>
            </a:r>
            <a:r>
              <a:rPr lang="cs-CZ" sz="1800" dirty="0"/>
              <a:t>.</a:t>
            </a:r>
          </a:p>
          <a:p>
            <a:r>
              <a:rPr lang="en-US" sz="1800" dirty="0"/>
              <a:t>Of particular importance in the acquisition of oocyte developmental competence is GDF-9 expression, which is reduced in the oocytes of women with PCOS.</a:t>
            </a:r>
            <a:endParaRPr lang="cs-CZ" sz="1800" dirty="0"/>
          </a:p>
        </p:txBody>
      </p:sp>
      <p:sp>
        <p:nvSpPr>
          <p:cNvPr id="4" name="Zástupný symbol pro zápatí 3">
            <a:extLst>
              <a:ext uri="{FF2B5EF4-FFF2-40B4-BE49-F238E27FC236}">
                <a16:creationId xmlns:a16="http://schemas.microsoft.com/office/drawing/2014/main" id="{5F6593FE-9E7D-4388-AB22-47BD861D1E2A}"/>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81230AF9-8FF1-4B34-9253-B0872F2A218B}"/>
              </a:ext>
            </a:extLst>
          </p:cNvPr>
          <p:cNvSpPr>
            <a:spLocks noGrp="1"/>
          </p:cNvSpPr>
          <p:nvPr>
            <p:ph type="sldNum" sz="quarter" idx="12"/>
          </p:nvPr>
        </p:nvSpPr>
        <p:spPr/>
        <p:txBody>
          <a:bodyPr/>
          <a:lstStyle/>
          <a:p>
            <a:fld id="{D260C8C6-BC3F-4E08-AECA-936007778DDD}" type="slidenum">
              <a:rPr lang="en-US" altLang="cs-CZ" smtClean="0"/>
              <a:pPr/>
              <a:t>32</a:t>
            </a:fld>
            <a:endParaRPr lang="en-US" altLang="cs-CZ"/>
          </a:p>
        </p:txBody>
      </p:sp>
      <p:pic>
        <p:nvPicPr>
          <p:cNvPr id="7" name="Obrázek 6">
            <a:extLst>
              <a:ext uri="{FF2B5EF4-FFF2-40B4-BE49-F238E27FC236}">
                <a16:creationId xmlns:a16="http://schemas.microsoft.com/office/drawing/2014/main" id="{80250FC1-0A16-438A-9C50-565E99A2F8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5844" y="2201696"/>
            <a:ext cx="3901440" cy="2996184"/>
          </a:xfrm>
          <a:prstGeom prst="rect">
            <a:avLst/>
          </a:prstGeom>
        </p:spPr>
      </p:pic>
    </p:spTree>
    <p:extLst>
      <p:ext uri="{BB962C8B-B14F-4D97-AF65-F5344CB8AC3E}">
        <p14:creationId xmlns:p14="http://schemas.microsoft.com/office/powerpoint/2010/main" val="39912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96E903-2355-493A-911C-5CC3A53CA7C8}"/>
              </a:ext>
            </a:extLst>
          </p:cNvPr>
          <p:cNvSpPr>
            <a:spLocks noGrp="1"/>
          </p:cNvSpPr>
          <p:nvPr>
            <p:ph type="title"/>
          </p:nvPr>
        </p:nvSpPr>
        <p:spPr/>
        <p:txBody>
          <a:bodyPr/>
          <a:lstStyle/>
          <a:p>
            <a:r>
              <a:rPr lang="cs-CZ" dirty="0" err="1"/>
              <a:t>Ovarian</a:t>
            </a:r>
            <a:r>
              <a:rPr lang="cs-CZ" dirty="0"/>
              <a:t> </a:t>
            </a:r>
            <a:r>
              <a:rPr lang="cs-CZ" dirty="0" err="1"/>
              <a:t>hyperstimulation</a:t>
            </a:r>
            <a:r>
              <a:rPr lang="cs-CZ" dirty="0"/>
              <a:t> syndrome</a:t>
            </a:r>
          </a:p>
        </p:txBody>
      </p:sp>
      <p:sp>
        <p:nvSpPr>
          <p:cNvPr id="3" name="Zástupný obsah 2">
            <a:extLst>
              <a:ext uri="{FF2B5EF4-FFF2-40B4-BE49-F238E27FC236}">
                <a16:creationId xmlns:a16="http://schemas.microsoft.com/office/drawing/2014/main" id="{54064D1E-3BD8-405D-961A-A8BF31130C72}"/>
              </a:ext>
            </a:extLst>
          </p:cNvPr>
          <p:cNvSpPr>
            <a:spLocks noGrp="1"/>
          </p:cNvSpPr>
          <p:nvPr>
            <p:ph idx="1"/>
          </p:nvPr>
        </p:nvSpPr>
        <p:spPr/>
        <p:txBody>
          <a:bodyPr/>
          <a:lstStyle/>
          <a:p>
            <a:r>
              <a:rPr lang="en-US" sz="1600" dirty="0"/>
              <a:t>OHSS is triggered by the systemic release of inflammatory cytokines, particularly VEGF which leads to endothelial cell damage and increased vascular permeability and the rapid development of ascites, and potentially pleural and pericardial effusion. OHSS is a significant cause of morbidity and in Australia and New Zealand is reported to complicate 0.6% of IVF cycles. Adjuvant therapies that have been demonstrated to significantly reduce the incidence are the use of an GnRH antagonist for pituitary downregulation, particularly with the use of an GnRH agonist trigger, the VEGF receptor blocker cabergoline, and by combing the ovarian stimulation with metformin administration. Other strategies include using low doses of gonadotrophin drugs for stimulation or omitting completely, cancelling the IVF cycle prior to oocyte retrieval, omitting the gonadotrophin drugs for a few days–“coasting” and not proceeding to an embryo transfer (so-called “freeze-all” approach). A further innovation is to use a different stimulation approach called in vitro maturation of oocytes (IVM) where no final trigger for oocyte maturation is administered prior to oocyte retrieval and oocyte maturation is performed in the laboratory with some centers reporting similar pregnancy rates as their standard IVF approach  without the risk of OHSS. The evidence for some of the therapeutic interventions employed for women with OHSS is not robust and hence for the prevention of OHSS clinicians are advised to follow guidelines provided by consensus statements after systematic review of the literature</a:t>
            </a:r>
            <a:r>
              <a:rPr lang="cs-CZ" sz="1600" dirty="0"/>
              <a:t>.</a:t>
            </a:r>
          </a:p>
        </p:txBody>
      </p:sp>
      <p:sp>
        <p:nvSpPr>
          <p:cNvPr id="4" name="Zástupný symbol pro zápatí 3">
            <a:extLst>
              <a:ext uri="{FF2B5EF4-FFF2-40B4-BE49-F238E27FC236}">
                <a16:creationId xmlns:a16="http://schemas.microsoft.com/office/drawing/2014/main" id="{327E000A-581C-490D-AE18-5F29095B72E9}"/>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740C337D-C60B-43AA-8372-B0D9BFFCAD40}"/>
              </a:ext>
            </a:extLst>
          </p:cNvPr>
          <p:cNvSpPr>
            <a:spLocks noGrp="1"/>
          </p:cNvSpPr>
          <p:nvPr>
            <p:ph type="sldNum" sz="quarter" idx="12"/>
          </p:nvPr>
        </p:nvSpPr>
        <p:spPr/>
        <p:txBody>
          <a:bodyPr/>
          <a:lstStyle/>
          <a:p>
            <a:fld id="{D260C8C6-BC3F-4E08-AECA-936007778DDD}" type="slidenum">
              <a:rPr lang="en-US" altLang="cs-CZ" smtClean="0"/>
              <a:pPr/>
              <a:t>33</a:t>
            </a:fld>
            <a:endParaRPr lang="en-US" altLang="cs-CZ"/>
          </a:p>
        </p:txBody>
      </p:sp>
    </p:spTree>
    <p:extLst>
      <p:ext uri="{BB962C8B-B14F-4D97-AF65-F5344CB8AC3E}">
        <p14:creationId xmlns:p14="http://schemas.microsoft.com/office/powerpoint/2010/main" val="4117801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3A5B2F-09C6-462A-B18E-9F8595D9B17E}"/>
              </a:ext>
            </a:extLst>
          </p:cNvPr>
          <p:cNvSpPr>
            <a:spLocks noGrp="1"/>
          </p:cNvSpPr>
          <p:nvPr>
            <p:ph type="title"/>
          </p:nvPr>
        </p:nvSpPr>
        <p:spPr/>
        <p:txBody>
          <a:bodyPr/>
          <a:lstStyle/>
          <a:p>
            <a:r>
              <a:rPr lang="cs-CZ" b="1" dirty="0"/>
              <a:t>C. </a:t>
            </a:r>
            <a:r>
              <a:rPr lang="cs-CZ" b="1" dirty="0" err="1"/>
              <a:t>Fallopian</a:t>
            </a:r>
            <a:r>
              <a:rPr lang="cs-CZ" b="1" dirty="0"/>
              <a:t> Tube </a:t>
            </a:r>
            <a:r>
              <a:rPr lang="cs-CZ" b="1" dirty="0" err="1"/>
              <a:t>Function</a:t>
            </a:r>
            <a:br>
              <a:rPr lang="cs-CZ" b="1" dirty="0"/>
            </a:br>
            <a:endParaRPr lang="cs-CZ" dirty="0"/>
          </a:p>
        </p:txBody>
      </p:sp>
      <p:sp>
        <p:nvSpPr>
          <p:cNvPr id="3" name="Zástupný obsah 2">
            <a:extLst>
              <a:ext uri="{FF2B5EF4-FFF2-40B4-BE49-F238E27FC236}">
                <a16:creationId xmlns:a16="http://schemas.microsoft.com/office/drawing/2014/main" id="{BCECD9FF-5DF3-4B04-A5D7-868AAD0E8E1B}"/>
              </a:ext>
            </a:extLst>
          </p:cNvPr>
          <p:cNvSpPr>
            <a:spLocks noGrp="1"/>
          </p:cNvSpPr>
          <p:nvPr>
            <p:ph idx="1"/>
          </p:nvPr>
        </p:nvSpPr>
        <p:spPr/>
        <p:txBody>
          <a:bodyPr/>
          <a:lstStyle/>
          <a:p>
            <a:r>
              <a:rPr lang="en-US" b="1" dirty="0"/>
              <a:t>1. Disorders of ciliary action</a:t>
            </a:r>
          </a:p>
          <a:p>
            <a:r>
              <a:rPr lang="en-US" b="1" dirty="0"/>
              <a:t>2. Inflammatory disorders: endometriosis and infection</a:t>
            </a:r>
          </a:p>
          <a:p>
            <a:r>
              <a:rPr lang="cs-CZ" b="1" dirty="0"/>
              <a:t>3. </a:t>
            </a:r>
            <a:r>
              <a:rPr lang="cs-CZ" b="1" dirty="0" err="1"/>
              <a:t>Other</a:t>
            </a:r>
            <a:r>
              <a:rPr lang="cs-CZ" b="1" dirty="0"/>
              <a:t> </a:t>
            </a:r>
            <a:r>
              <a:rPr lang="cs-CZ" b="1" dirty="0" err="1"/>
              <a:t>gynecological</a:t>
            </a:r>
            <a:r>
              <a:rPr lang="cs-CZ" b="1" dirty="0"/>
              <a:t> </a:t>
            </a:r>
            <a:r>
              <a:rPr lang="cs-CZ" b="1" dirty="0" err="1"/>
              <a:t>conditions</a:t>
            </a:r>
            <a:endParaRPr lang="cs-CZ" b="1" dirty="0"/>
          </a:p>
          <a:p>
            <a:endParaRPr lang="cs-CZ" dirty="0"/>
          </a:p>
        </p:txBody>
      </p:sp>
      <p:sp>
        <p:nvSpPr>
          <p:cNvPr id="4" name="Zástupný symbol pro zápatí 3">
            <a:extLst>
              <a:ext uri="{FF2B5EF4-FFF2-40B4-BE49-F238E27FC236}">
                <a16:creationId xmlns:a16="http://schemas.microsoft.com/office/drawing/2014/main" id="{2CD88096-AC1D-426B-B71F-39AE0EEB20CE}"/>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A3389E90-26F7-4119-A0C3-AC1488A2DF5E}"/>
              </a:ext>
            </a:extLst>
          </p:cNvPr>
          <p:cNvSpPr>
            <a:spLocks noGrp="1"/>
          </p:cNvSpPr>
          <p:nvPr>
            <p:ph type="sldNum" sz="quarter" idx="12"/>
          </p:nvPr>
        </p:nvSpPr>
        <p:spPr/>
        <p:txBody>
          <a:bodyPr/>
          <a:lstStyle/>
          <a:p>
            <a:fld id="{D260C8C6-BC3F-4E08-AECA-936007778DDD}" type="slidenum">
              <a:rPr lang="en-US" altLang="cs-CZ" smtClean="0"/>
              <a:pPr/>
              <a:t>34</a:t>
            </a:fld>
            <a:endParaRPr lang="en-US" altLang="cs-CZ"/>
          </a:p>
        </p:txBody>
      </p:sp>
    </p:spTree>
    <p:extLst>
      <p:ext uri="{BB962C8B-B14F-4D97-AF65-F5344CB8AC3E}">
        <p14:creationId xmlns:p14="http://schemas.microsoft.com/office/powerpoint/2010/main" val="282963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02EE9C-8C90-4AE5-9A9C-0F77A1782511}"/>
              </a:ext>
            </a:extLst>
          </p:cNvPr>
          <p:cNvSpPr>
            <a:spLocks noGrp="1"/>
          </p:cNvSpPr>
          <p:nvPr>
            <p:ph type="title"/>
          </p:nvPr>
        </p:nvSpPr>
        <p:spPr/>
        <p:txBody>
          <a:bodyPr/>
          <a:lstStyle/>
          <a:p>
            <a:r>
              <a:rPr lang="cs-CZ" dirty="0"/>
              <a:t>D</a:t>
            </a:r>
            <a:r>
              <a:rPr lang="cs-CZ" b="1" dirty="0"/>
              <a:t>. </a:t>
            </a:r>
            <a:r>
              <a:rPr lang="cs-CZ" b="1" dirty="0" err="1"/>
              <a:t>Implantation</a:t>
            </a:r>
            <a:br>
              <a:rPr lang="cs-CZ" b="1" dirty="0"/>
            </a:br>
            <a:endParaRPr lang="cs-CZ" dirty="0"/>
          </a:p>
        </p:txBody>
      </p:sp>
      <p:sp>
        <p:nvSpPr>
          <p:cNvPr id="3" name="Zástupný obsah 2">
            <a:extLst>
              <a:ext uri="{FF2B5EF4-FFF2-40B4-BE49-F238E27FC236}">
                <a16:creationId xmlns:a16="http://schemas.microsoft.com/office/drawing/2014/main" id="{38875B62-71DC-4E8E-94F2-22AB03567883}"/>
              </a:ext>
            </a:extLst>
          </p:cNvPr>
          <p:cNvSpPr>
            <a:spLocks noGrp="1"/>
          </p:cNvSpPr>
          <p:nvPr>
            <p:ph idx="1"/>
          </p:nvPr>
        </p:nvSpPr>
        <p:spPr/>
        <p:txBody>
          <a:bodyPr/>
          <a:lstStyle/>
          <a:p>
            <a:r>
              <a:rPr lang="cs-CZ" sz="2000" b="1" dirty="0"/>
              <a:t>1. </a:t>
            </a:r>
            <a:r>
              <a:rPr lang="cs-CZ" sz="2000" b="1" dirty="0" err="1"/>
              <a:t>Systemic</a:t>
            </a:r>
            <a:endParaRPr lang="cs-CZ" sz="2000" b="1" dirty="0"/>
          </a:p>
          <a:p>
            <a:r>
              <a:rPr lang="en-US" sz="2000" dirty="0"/>
              <a:t>It is generally believed that severe systemic illness, such as sepsis or severe renal disease, will prevent embryonic implantation, although infection is an unusual cause of early pregnancy failure. A comprehensive list of all systemic conditions that have been demonstrated to have a significant negative influence on embryonic implantation is difficult to compile; however, conditions such as unstable diabetes, subclinical hypothyroidism, periodontal disease, and uncontrolled celiac disease have been demonstrated to reduce rates of conception, and it is believed that low serum vitamin D  and active autoimmune conditions are also associated with a reduced chance of conception, and strategies to control these conditions may improve conception chances. Due to their high prevalence and ease of correction of the abnormality, celiac disease and subclinical hypothyroidism are discussed further.</a:t>
            </a:r>
            <a:endParaRPr lang="cs-CZ" sz="2000" dirty="0"/>
          </a:p>
        </p:txBody>
      </p:sp>
      <p:sp>
        <p:nvSpPr>
          <p:cNvPr id="4" name="Zástupný symbol pro zápatí 3">
            <a:extLst>
              <a:ext uri="{FF2B5EF4-FFF2-40B4-BE49-F238E27FC236}">
                <a16:creationId xmlns:a16="http://schemas.microsoft.com/office/drawing/2014/main" id="{56D1E15A-A13A-4D83-8465-EA8811EBF85B}"/>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FA02D91A-33BB-4346-BEA3-6EEC54C791AD}"/>
              </a:ext>
            </a:extLst>
          </p:cNvPr>
          <p:cNvSpPr>
            <a:spLocks noGrp="1"/>
          </p:cNvSpPr>
          <p:nvPr>
            <p:ph type="sldNum" sz="quarter" idx="12"/>
          </p:nvPr>
        </p:nvSpPr>
        <p:spPr/>
        <p:txBody>
          <a:bodyPr/>
          <a:lstStyle/>
          <a:p>
            <a:fld id="{D260C8C6-BC3F-4E08-AECA-936007778DDD}" type="slidenum">
              <a:rPr lang="en-US" altLang="cs-CZ" smtClean="0"/>
              <a:pPr/>
              <a:t>35</a:t>
            </a:fld>
            <a:endParaRPr lang="en-US" altLang="cs-CZ"/>
          </a:p>
        </p:txBody>
      </p:sp>
    </p:spTree>
    <p:extLst>
      <p:ext uri="{BB962C8B-B14F-4D97-AF65-F5344CB8AC3E}">
        <p14:creationId xmlns:p14="http://schemas.microsoft.com/office/powerpoint/2010/main" val="991682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6301A5-9521-44B9-B378-37187BD2F3F3}"/>
              </a:ext>
            </a:extLst>
          </p:cNvPr>
          <p:cNvSpPr>
            <a:spLocks noGrp="1"/>
          </p:cNvSpPr>
          <p:nvPr>
            <p:ph type="title"/>
          </p:nvPr>
        </p:nvSpPr>
        <p:spPr/>
        <p:txBody>
          <a:bodyPr/>
          <a:lstStyle/>
          <a:p>
            <a:r>
              <a:rPr lang="cs-CZ" b="1" dirty="0"/>
              <a:t>2. </a:t>
            </a:r>
            <a:r>
              <a:rPr lang="cs-CZ" b="1" dirty="0" err="1"/>
              <a:t>Celiac</a:t>
            </a:r>
            <a:r>
              <a:rPr lang="cs-CZ" b="1" dirty="0"/>
              <a:t> </a:t>
            </a:r>
            <a:r>
              <a:rPr lang="cs-CZ" b="1" dirty="0" err="1"/>
              <a:t>disease</a:t>
            </a:r>
            <a:br>
              <a:rPr lang="cs-CZ" b="1" dirty="0"/>
            </a:br>
            <a:endParaRPr lang="cs-CZ" dirty="0"/>
          </a:p>
        </p:txBody>
      </p:sp>
      <p:sp>
        <p:nvSpPr>
          <p:cNvPr id="3" name="Zástupný obsah 2">
            <a:extLst>
              <a:ext uri="{FF2B5EF4-FFF2-40B4-BE49-F238E27FC236}">
                <a16:creationId xmlns:a16="http://schemas.microsoft.com/office/drawing/2014/main" id="{62C4C7AA-8C45-4E0B-B562-16E2C057CD91}"/>
              </a:ext>
            </a:extLst>
          </p:cNvPr>
          <p:cNvSpPr>
            <a:spLocks noGrp="1"/>
          </p:cNvSpPr>
          <p:nvPr>
            <p:ph idx="1"/>
          </p:nvPr>
        </p:nvSpPr>
        <p:spPr>
          <a:xfrm>
            <a:off x="719400" y="1845367"/>
            <a:ext cx="10753200" cy="3960000"/>
          </a:xfrm>
        </p:spPr>
        <p:txBody>
          <a:bodyPr/>
          <a:lstStyle/>
          <a:p>
            <a:r>
              <a:rPr lang="en-US" dirty="0"/>
              <a:t>In a population of women experiencing unexplained infertility or recurrent miscarriage, celiac disease is five times more prevalent than in the general population. A meta-analysis of patients with celiac disease found that the risk of miscarriage is 40% greater with increased risks in the pregnancy for growth restriction and premature delivery, and the effect is tempered if a gluten-free diet is observed.</a:t>
            </a:r>
            <a:endParaRPr lang="cs-CZ" dirty="0"/>
          </a:p>
        </p:txBody>
      </p:sp>
      <p:sp>
        <p:nvSpPr>
          <p:cNvPr id="4" name="Zástupný symbol pro zápatí 3">
            <a:extLst>
              <a:ext uri="{FF2B5EF4-FFF2-40B4-BE49-F238E27FC236}">
                <a16:creationId xmlns:a16="http://schemas.microsoft.com/office/drawing/2014/main" id="{8468D17D-26DF-481D-9537-48936DCDB52C}"/>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3AD46196-7058-4B17-B8DD-D9819B149F30}"/>
              </a:ext>
            </a:extLst>
          </p:cNvPr>
          <p:cNvSpPr>
            <a:spLocks noGrp="1"/>
          </p:cNvSpPr>
          <p:nvPr>
            <p:ph type="sldNum" sz="quarter" idx="12"/>
          </p:nvPr>
        </p:nvSpPr>
        <p:spPr/>
        <p:txBody>
          <a:bodyPr/>
          <a:lstStyle/>
          <a:p>
            <a:fld id="{D260C8C6-BC3F-4E08-AECA-936007778DDD}" type="slidenum">
              <a:rPr lang="en-US" altLang="cs-CZ" smtClean="0"/>
              <a:pPr/>
              <a:t>36</a:t>
            </a:fld>
            <a:endParaRPr lang="en-US" altLang="cs-CZ"/>
          </a:p>
        </p:txBody>
      </p:sp>
    </p:spTree>
    <p:extLst>
      <p:ext uri="{BB962C8B-B14F-4D97-AF65-F5344CB8AC3E}">
        <p14:creationId xmlns:p14="http://schemas.microsoft.com/office/powerpoint/2010/main" val="1364196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0AAE75-E45E-4DBA-A4A0-0952B9E5AB9F}"/>
              </a:ext>
            </a:extLst>
          </p:cNvPr>
          <p:cNvSpPr>
            <a:spLocks noGrp="1"/>
          </p:cNvSpPr>
          <p:nvPr>
            <p:ph type="title"/>
          </p:nvPr>
        </p:nvSpPr>
        <p:spPr/>
        <p:txBody>
          <a:bodyPr/>
          <a:lstStyle/>
          <a:p>
            <a:r>
              <a:rPr lang="cs-CZ" b="1" dirty="0"/>
              <a:t>3. </a:t>
            </a:r>
            <a:r>
              <a:rPr lang="cs-CZ" b="1" dirty="0" err="1"/>
              <a:t>Subclinical</a:t>
            </a:r>
            <a:r>
              <a:rPr lang="cs-CZ" b="1" dirty="0"/>
              <a:t> </a:t>
            </a:r>
            <a:r>
              <a:rPr lang="cs-CZ" b="1" dirty="0" err="1"/>
              <a:t>hypothyroidism</a:t>
            </a:r>
            <a:br>
              <a:rPr lang="cs-CZ" b="1" dirty="0"/>
            </a:br>
            <a:endParaRPr lang="cs-CZ" dirty="0"/>
          </a:p>
        </p:txBody>
      </p:sp>
      <p:sp>
        <p:nvSpPr>
          <p:cNvPr id="3" name="Zástupný obsah 2">
            <a:extLst>
              <a:ext uri="{FF2B5EF4-FFF2-40B4-BE49-F238E27FC236}">
                <a16:creationId xmlns:a16="http://schemas.microsoft.com/office/drawing/2014/main" id="{39CFF04C-6672-4D29-8DAF-3D7CFB9B8BBD}"/>
              </a:ext>
            </a:extLst>
          </p:cNvPr>
          <p:cNvSpPr>
            <a:spLocks noGrp="1"/>
          </p:cNvSpPr>
          <p:nvPr>
            <p:ph idx="1"/>
          </p:nvPr>
        </p:nvSpPr>
        <p:spPr/>
        <p:txBody>
          <a:bodyPr/>
          <a:lstStyle/>
          <a:p>
            <a:r>
              <a:rPr lang="en-US" sz="2000" dirty="0"/>
              <a:t>Overt thyroid disorder must be appropriately managed prior to conception; however, more subtle perturbations in thyroid function are also associated with reproductive disorder. Approximately 1 in 25 women have subclinical hypothyroidism, and thyroid antibodies are present in up to one in eight of women. The presence of thyroid antibodies in a woman with normal thyroid function is believed to be associated with difficulty conceiving, recurrent implantation failure of embryos, and early pregnancy loss, potentially due to an unrecognized thyroid hormone deficiency or due to a potential autoimmune cause. Treatment of subclinical hypothyroidism is believed to potentially improve embryo development and is recommended for women prior to conception; however, whether to treat a woman prior to conception, who is euthyroid in the presence of thyroid antibodies, is contentious.</a:t>
            </a:r>
            <a:endParaRPr lang="cs-CZ" sz="2000" dirty="0"/>
          </a:p>
        </p:txBody>
      </p:sp>
      <p:sp>
        <p:nvSpPr>
          <p:cNvPr id="4" name="Zástupný symbol pro zápatí 3">
            <a:extLst>
              <a:ext uri="{FF2B5EF4-FFF2-40B4-BE49-F238E27FC236}">
                <a16:creationId xmlns:a16="http://schemas.microsoft.com/office/drawing/2014/main" id="{8816946D-8B39-485A-9E71-61E532145273}"/>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D666F6C9-D798-4BD4-B2C3-9DD3BF834193}"/>
              </a:ext>
            </a:extLst>
          </p:cNvPr>
          <p:cNvSpPr>
            <a:spLocks noGrp="1"/>
          </p:cNvSpPr>
          <p:nvPr>
            <p:ph type="sldNum" sz="quarter" idx="12"/>
          </p:nvPr>
        </p:nvSpPr>
        <p:spPr/>
        <p:txBody>
          <a:bodyPr/>
          <a:lstStyle/>
          <a:p>
            <a:fld id="{D260C8C6-BC3F-4E08-AECA-936007778DDD}" type="slidenum">
              <a:rPr lang="en-US" altLang="cs-CZ" smtClean="0"/>
              <a:pPr/>
              <a:t>37</a:t>
            </a:fld>
            <a:endParaRPr lang="en-US" altLang="cs-CZ"/>
          </a:p>
        </p:txBody>
      </p:sp>
    </p:spTree>
    <p:extLst>
      <p:ext uri="{BB962C8B-B14F-4D97-AF65-F5344CB8AC3E}">
        <p14:creationId xmlns:p14="http://schemas.microsoft.com/office/powerpoint/2010/main" val="1171580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85330C-33E7-462F-8271-BFCC9393534C}"/>
              </a:ext>
            </a:extLst>
          </p:cNvPr>
          <p:cNvSpPr>
            <a:spLocks noGrp="1"/>
          </p:cNvSpPr>
          <p:nvPr>
            <p:ph type="title"/>
          </p:nvPr>
        </p:nvSpPr>
        <p:spPr/>
        <p:txBody>
          <a:bodyPr/>
          <a:lstStyle/>
          <a:p>
            <a:r>
              <a:rPr lang="cs-CZ" b="1" dirty="0"/>
              <a:t>4. </a:t>
            </a:r>
            <a:r>
              <a:rPr lang="cs-CZ" b="1" dirty="0" err="1"/>
              <a:t>Thrombophilia</a:t>
            </a:r>
            <a:br>
              <a:rPr lang="cs-CZ" b="1" dirty="0"/>
            </a:br>
            <a:endParaRPr lang="cs-CZ" dirty="0"/>
          </a:p>
        </p:txBody>
      </p:sp>
      <p:sp>
        <p:nvSpPr>
          <p:cNvPr id="3" name="Zástupný obsah 2">
            <a:extLst>
              <a:ext uri="{FF2B5EF4-FFF2-40B4-BE49-F238E27FC236}">
                <a16:creationId xmlns:a16="http://schemas.microsoft.com/office/drawing/2014/main" id="{A95A18C3-A4ED-4A37-B027-769AD3546403}"/>
              </a:ext>
            </a:extLst>
          </p:cNvPr>
          <p:cNvSpPr>
            <a:spLocks noGrp="1"/>
          </p:cNvSpPr>
          <p:nvPr>
            <p:ph idx="1"/>
          </p:nvPr>
        </p:nvSpPr>
        <p:spPr>
          <a:xfrm>
            <a:off x="666000" y="1449000"/>
            <a:ext cx="10753200" cy="3960000"/>
          </a:xfrm>
        </p:spPr>
        <p:txBody>
          <a:bodyPr/>
          <a:lstStyle/>
          <a:p>
            <a:r>
              <a:rPr lang="en-US" dirty="0"/>
              <a:t>It has been unclear whether an inherited thrombophilia leading to microthrombi within the decidua are associated with implantation failure of the embryo as the intervillous spaces are not developed until 10 </a:t>
            </a:r>
            <a:r>
              <a:rPr lang="en-US" dirty="0" err="1"/>
              <a:t>wk</a:t>
            </a:r>
            <a:r>
              <a:rPr lang="en-US" dirty="0"/>
              <a:t> of gestation. Although it is tempting to speculate that perturbations in the clotting system may influence implantation and early embryonic development, for example, factor XII gene expression is increased in endometrial stromal cells during in vitro decidualization, this is believed to lead to an activation of the kallikrein-kininogen-kinin system during the implantation of human embryos. </a:t>
            </a:r>
            <a:endParaRPr lang="cs-CZ" dirty="0"/>
          </a:p>
        </p:txBody>
      </p:sp>
      <p:sp>
        <p:nvSpPr>
          <p:cNvPr id="4" name="Zástupný symbol pro zápatí 3">
            <a:extLst>
              <a:ext uri="{FF2B5EF4-FFF2-40B4-BE49-F238E27FC236}">
                <a16:creationId xmlns:a16="http://schemas.microsoft.com/office/drawing/2014/main" id="{FD2D400B-DEBB-432F-B905-A8AFAC264E13}"/>
              </a:ext>
            </a:extLst>
          </p:cNvPr>
          <p:cNvSpPr>
            <a:spLocks noGrp="1"/>
          </p:cNvSpPr>
          <p:nvPr>
            <p:ph type="ftr" sz="quarter" idx="11"/>
          </p:nvPr>
        </p:nvSpPr>
        <p:spPr/>
        <p:txBody>
          <a:bodyPr/>
          <a:lstStyle/>
          <a:p>
            <a:endParaRPr lang="en-US" altLang="cs-CZ" dirty="0"/>
          </a:p>
        </p:txBody>
      </p:sp>
      <p:sp>
        <p:nvSpPr>
          <p:cNvPr id="5" name="Zástupný symbol pro číslo snímku 4">
            <a:extLst>
              <a:ext uri="{FF2B5EF4-FFF2-40B4-BE49-F238E27FC236}">
                <a16:creationId xmlns:a16="http://schemas.microsoft.com/office/drawing/2014/main" id="{ADC986F3-D2C5-492A-B251-C7AD04A44259}"/>
              </a:ext>
            </a:extLst>
          </p:cNvPr>
          <p:cNvSpPr>
            <a:spLocks noGrp="1"/>
          </p:cNvSpPr>
          <p:nvPr>
            <p:ph type="sldNum" sz="quarter" idx="12"/>
          </p:nvPr>
        </p:nvSpPr>
        <p:spPr/>
        <p:txBody>
          <a:bodyPr/>
          <a:lstStyle/>
          <a:p>
            <a:fld id="{D260C8C6-BC3F-4E08-AECA-936007778DDD}" type="slidenum">
              <a:rPr lang="en-US" altLang="cs-CZ" smtClean="0"/>
              <a:pPr/>
              <a:t>38</a:t>
            </a:fld>
            <a:endParaRPr lang="en-US" altLang="cs-CZ"/>
          </a:p>
        </p:txBody>
      </p:sp>
    </p:spTree>
    <p:extLst>
      <p:ext uri="{BB962C8B-B14F-4D97-AF65-F5344CB8AC3E}">
        <p14:creationId xmlns:p14="http://schemas.microsoft.com/office/powerpoint/2010/main" val="786217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A1D634-9B7C-4125-AEE0-23ED6D1A9BAB}"/>
              </a:ext>
            </a:extLst>
          </p:cNvPr>
          <p:cNvSpPr>
            <a:spLocks noGrp="1"/>
          </p:cNvSpPr>
          <p:nvPr>
            <p:ph type="title"/>
          </p:nvPr>
        </p:nvSpPr>
        <p:spPr/>
        <p:txBody>
          <a:bodyPr/>
          <a:lstStyle/>
          <a:p>
            <a:r>
              <a:rPr lang="cs-CZ" dirty="0"/>
              <a:t>5. Natural </a:t>
            </a:r>
            <a:r>
              <a:rPr lang="cs-CZ" dirty="0" err="1"/>
              <a:t>killer</a:t>
            </a:r>
            <a:r>
              <a:rPr lang="cs-CZ" dirty="0"/>
              <a:t> </a:t>
            </a:r>
            <a:r>
              <a:rPr lang="cs-CZ" dirty="0" err="1"/>
              <a:t>cells</a:t>
            </a:r>
            <a:endParaRPr lang="cs-CZ" dirty="0"/>
          </a:p>
        </p:txBody>
      </p:sp>
      <p:sp>
        <p:nvSpPr>
          <p:cNvPr id="3" name="Zástupný obsah 2">
            <a:extLst>
              <a:ext uri="{FF2B5EF4-FFF2-40B4-BE49-F238E27FC236}">
                <a16:creationId xmlns:a16="http://schemas.microsoft.com/office/drawing/2014/main" id="{72F82229-B759-4B27-BF2D-7015F94F964E}"/>
              </a:ext>
            </a:extLst>
          </p:cNvPr>
          <p:cNvSpPr>
            <a:spLocks noGrp="1"/>
          </p:cNvSpPr>
          <p:nvPr>
            <p:ph idx="1"/>
          </p:nvPr>
        </p:nvSpPr>
        <p:spPr/>
        <p:txBody>
          <a:bodyPr/>
          <a:lstStyle/>
          <a:p>
            <a:r>
              <a:rPr lang="en-US" dirty="0"/>
              <a:t>There has been substantial interest in the assessment of blood and uterine natural killer cell populations in women with poor embryo implantation. Evidence would appear to suggest that women with unexplained implantation failure may have an abnormal population of natural killer (NK) cells in the blood and in the endometrium in the mid-luteal phase of the menstrual cycle, although strategies to improve the systemic and endometrial environment to facilitate conception have not been proven</a:t>
            </a:r>
            <a:r>
              <a:rPr lang="cs-CZ" dirty="0"/>
              <a:t>.</a:t>
            </a:r>
          </a:p>
        </p:txBody>
      </p:sp>
      <p:sp>
        <p:nvSpPr>
          <p:cNvPr id="4" name="Zástupný symbol pro zápatí 3">
            <a:extLst>
              <a:ext uri="{FF2B5EF4-FFF2-40B4-BE49-F238E27FC236}">
                <a16:creationId xmlns:a16="http://schemas.microsoft.com/office/drawing/2014/main" id="{3A7D6D86-BB83-4F3C-98D1-0C0631CBDDA8}"/>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1809A6C0-61C9-4D62-8554-379B81475D67}"/>
              </a:ext>
            </a:extLst>
          </p:cNvPr>
          <p:cNvSpPr>
            <a:spLocks noGrp="1"/>
          </p:cNvSpPr>
          <p:nvPr>
            <p:ph type="sldNum" sz="quarter" idx="12"/>
          </p:nvPr>
        </p:nvSpPr>
        <p:spPr/>
        <p:txBody>
          <a:bodyPr/>
          <a:lstStyle/>
          <a:p>
            <a:fld id="{D260C8C6-BC3F-4E08-AECA-936007778DDD}" type="slidenum">
              <a:rPr lang="en-US" altLang="cs-CZ" smtClean="0"/>
              <a:pPr/>
              <a:t>39</a:t>
            </a:fld>
            <a:endParaRPr lang="en-US" altLang="cs-CZ"/>
          </a:p>
        </p:txBody>
      </p:sp>
    </p:spTree>
    <p:extLst>
      <p:ext uri="{BB962C8B-B14F-4D97-AF65-F5344CB8AC3E}">
        <p14:creationId xmlns:p14="http://schemas.microsoft.com/office/powerpoint/2010/main" val="405949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624806C-F708-4587-8345-7B66F48F83C5}"/>
              </a:ext>
            </a:extLst>
          </p:cNvPr>
          <p:cNvSpPr>
            <a:spLocks noGrp="1" noChangeArrowheads="1"/>
          </p:cNvSpPr>
          <p:nvPr>
            <p:ph type="title"/>
          </p:nvPr>
        </p:nvSpPr>
        <p:spPr/>
        <p:txBody>
          <a:bodyPr/>
          <a:lstStyle/>
          <a:p>
            <a:r>
              <a:rPr lang="en-US" altLang="cs-CZ"/>
              <a:t>The Basics</a:t>
            </a:r>
            <a:br>
              <a:rPr lang="en-US" altLang="cs-CZ"/>
            </a:br>
            <a:r>
              <a:rPr lang="en-US" altLang="cs-CZ" sz="2400"/>
              <a:t>Gametogenesis</a:t>
            </a:r>
          </a:p>
        </p:txBody>
      </p:sp>
      <p:sp>
        <p:nvSpPr>
          <p:cNvPr id="13315" name="Rectangle 3">
            <a:extLst>
              <a:ext uri="{FF2B5EF4-FFF2-40B4-BE49-F238E27FC236}">
                <a16:creationId xmlns:a16="http://schemas.microsoft.com/office/drawing/2014/main" id="{BEB81605-701F-4B16-BB79-8F42CCE1678B}"/>
              </a:ext>
            </a:extLst>
          </p:cNvPr>
          <p:cNvSpPr>
            <a:spLocks noGrp="1" noChangeArrowheads="1"/>
          </p:cNvSpPr>
          <p:nvPr>
            <p:ph type="body" idx="1"/>
          </p:nvPr>
        </p:nvSpPr>
        <p:spPr/>
        <p:txBody>
          <a:bodyPr/>
          <a:lstStyle/>
          <a:p>
            <a:pPr marL="533400" indent="-533400"/>
            <a:r>
              <a:rPr lang="en-US" altLang="cs-CZ"/>
              <a:t>Sperm Production</a:t>
            </a:r>
          </a:p>
          <a:p>
            <a:pPr marL="914400" lvl="1" indent="-457200"/>
            <a:r>
              <a:rPr lang="en-US" altLang="cs-CZ"/>
              <a:t>During development germ cells are produced</a:t>
            </a:r>
          </a:p>
          <a:p>
            <a:pPr marL="1295400" lvl="2" indent="-381000"/>
            <a:r>
              <a:rPr lang="en-US" altLang="cs-CZ"/>
              <a:t>Remain quiescent until puberty</a:t>
            </a:r>
          </a:p>
          <a:p>
            <a:pPr marL="1714500" lvl="3" indent="-342900"/>
            <a:r>
              <a:rPr lang="en-US" altLang="cs-CZ"/>
              <a:t>Actions of hormones from pituitary, sertoli cells and Leydig cells</a:t>
            </a:r>
          </a:p>
          <a:p>
            <a:pPr marL="1295400" lvl="2" indent="-381000"/>
            <a:r>
              <a:rPr lang="en-US" altLang="cs-CZ"/>
              <a:t>At puberty some spermatogonia will</a:t>
            </a:r>
          </a:p>
          <a:p>
            <a:pPr marL="1714500" lvl="3" indent="-342900"/>
            <a:r>
              <a:rPr lang="en-US" altLang="cs-CZ"/>
              <a:t>Undergo mitosis continuously</a:t>
            </a:r>
          </a:p>
          <a:p>
            <a:pPr marL="1714500" lvl="3" indent="-342900"/>
            <a:r>
              <a:rPr lang="en-US" altLang="cs-CZ"/>
              <a:t>Enter into meiosis</a:t>
            </a:r>
          </a:p>
          <a:p>
            <a:pPr marL="2171700" lvl="4" indent="-342900"/>
            <a:r>
              <a:rPr lang="en-US" altLang="cs-CZ"/>
              <a:t>This ensures a continuous supply of spermatogonia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500"/>
                                        <p:tgtEl>
                                          <p:spTgt spid="133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500"/>
                                        <p:tgtEl>
                                          <p:spTgt spid="133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315">
                                            <p:txEl>
                                              <p:pRg st="6" end="6"/>
                                            </p:txEl>
                                          </p:spTgt>
                                        </p:tgtEl>
                                        <p:attrNameLst>
                                          <p:attrName>style.visibility</p:attrName>
                                        </p:attrNameLst>
                                      </p:cBhvr>
                                      <p:to>
                                        <p:strVal val="visible"/>
                                      </p:to>
                                    </p:set>
                                    <p:animEffect transition="in" filter="fade">
                                      <p:cBhvr>
                                        <p:cTn id="32" dur="500"/>
                                        <p:tgtEl>
                                          <p:spTgt spid="1331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315">
                                            <p:txEl>
                                              <p:pRg st="7" end="7"/>
                                            </p:txEl>
                                          </p:spTgt>
                                        </p:tgtEl>
                                        <p:attrNameLst>
                                          <p:attrName>style.visibility</p:attrName>
                                        </p:attrNameLst>
                                      </p:cBhvr>
                                      <p:to>
                                        <p:strVal val="visible"/>
                                      </p:to>
                                    </p:set>
                                    <p:animEffect transition="in" filter="fade">
                                      <p:cBhvr>
                                        <p:cTn id="37"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A960E2-1B21-45AF-B04C-040BADC2BB1D}"/>
              </a:ext>
            </a:extLst>
          </p:cNvPr>
          <p:cNvSpPr>
            <a:spLocks noGrp="1"/>
          </p:cNvSpPr>
          <p:nvPr>
            <p:ph type="title"/>
          </p:nvPr>
        </p:nvSpPr>
        <p:spPr>
          <a:xfrm>
            <a:off x="540000" y="231728"/>
            <a:ext cx="10753200" cy="451576"/>
          </a:xfrm>
        </p:spPr>
        <p:txBody>
          <a:bodyPr/>
          <a:lstStyle/>
          <a:p>
            <a:r>
              <a:rPr lang="cs-CZ" b="1" dirty="0"/>
              <a:t>6. </a:t>
            </a:r>
            <a:r>
              <a:rPr lang="cs-CZ" b="1" dirty="0" err="1"/>
              <a:t>Endometrial</a:t>
            </a:r>
            <a:r>
              <a:rPr lang="cs-CZ" b="1" dirty="0"/>
              <a:t> and </a:t>
            </a:r>
            <a:r>
              <a:rPr lang="cs-CZ" b="1" dirty="0" err="1"/>
              <a:t>myometrial</a:t>
            </a:r>
            <a:r>
              <a:rPr lang="cs-CZ" b="1" dirty="0"/>
              <a:t> (</a:t>
            </a:r>
            <a:r>
              <a:rPr lang="cs-CZ" b="1" dirty="0" err="1"/>
              <a:t>endometriosis</a:t>
            </a:r>
            <a:r>
              <a:rPr lang="cs-CZ" b="1" dirty="0"/>
              <a:t>, </a:t>
            </a:r>
            <a:r>
              <a:rPr lang="cs-CZ" b="1" dirty="0" err="1"/>
              <a:t>leiomyomas</a:t>
            </a:r>
            <a:r>
              <a:rPr lang="cs-CZ" b="1" dirty="0"/>
              <a:t>, </a:t>
            </a:r>
            <a:r>
              <a:rPr lang="cs-CZ" b="1" dirty="0" err="1"/>
              <a:t>hydrosalpines</a:t>
            </a:r>
            <a:r>
              <a:rPr lang="cs-CZ" b="1" dirty="0"/>
              <a:t>, PCOS, obesity, </a:t>
            </a:r>
            <a:r>
              <a:rPr lang="cs-CZ" b="1" dirty="0" err="1"/>
              <a:t>endometrial</a:t>
            </a:r>
            <a:r>
              <a:rPr lang="cs-CZ" b="1" dirty="0"/>
              <a:t> </a:t>
            </a:r>
            <a:r>
              <a:rPr lang="cs-CZ" b="1" dirty="0" err="1"/>
              <a:t>polyps</a:t>
            </a:r>
            <a:r>
              <a:rPr lang="cs-CZ" b="1" dirty="0"/>
              <a:t>)</a:t>
            </a:r>
            <a:br>
              <a:rPr lang="cs-CZ" b="1" dirty="0"/>
            </a:br>
            <a:endParaRPr lang="cs-CZ" dirty="0"/>
          </a:p>
        </p:txBody>
      </p:sp>
      <p:sp>
        <p:nvSpPr>
          <p:cNvPr id="3" name="Zástupný obsah 2">
            <a:extLst>
              <a:ext uri="{FF2B5EF4-FFF2-40B4-BE49-F238E27FC236}">
                <a16:creationId xmlns:a16="http://schemas.microsoft.com/office/drawing/2014/main" id="{FAD3248F-8B20-47D4-9427-5C3C0352ACF1}"/>
              </a:ext>
            </a:extLst>
          </p:cNvPr>
          <p:cNvSpPr>
            <a:spLocks noGrp="1"/>
          </p:cNvSpPr>
          <p:nvPr>
            <p:ph idx="1"/>
          </p:nvPr>
        </p:nvSpPr>
        <p:spPr/>
        <p:txBody>
          <a:bodyPr/>
          <a:lstStyle/>
          <a:p>
            <a:r>
              <a:rPr lang="en-US" sz="2000" dirty="0"/>
              <a:t>As evidenced by IVF success rates, embryonic implantation potential is decreased in the presence of endometriosis, leiomyomas, dilated fallopian tubes (</a:t>
            </a:r>
            <a:r>
              <a:rPr lang="en-US" sz="2000" dirty="0" err="1"/>
              <a:t>hydrosalpines</a:t>
            </a:r>
            <a:r>
              <a:rPr lang="en-US" sz="2000" dirty="0"/>
              <a:t>), and PCOS and have been linked to reduced endometrial expression of </a:t>
            </a:r>
            <a:r>
              <a:rPr lang="en-US" sz="2000" i="1" dirty="0"/>
              <a:t>HOXA10</a:t>
            </a:r>
            <a:r>
              <a:rPr lang="en-US" sz="2000" dirty="0"/>
              <a:t> and </a:t>
            </a:r>
            <a:r>
              <a:rPr lang="en-US" sz="2000" i="1" dirty="0"/>
              <a:t>HOXA11</a:t>
            </a:r>
            <a:r>
              <a:rPr lang="en-US" sz="2000" dirty="0"/>
              <a:t>. In addition, women with endometriosis have reduced expressions of endometrial integrin α</a:t>
            </a:r>
            <a:r>
              <a:rPr lang="en-US" sz="2000" baseline="-25000" dirty="0"/>
              <a:t>v</a:t>
            </a:r>
            <a:r>
              <a:rPr lang="en-US" sz="2000" dirty="0"/>
              <a:t>β</a:t>
            </a:r>
            <a:r>
              <a:rPr lang="en-US" sz="2000" baseline="-25000" dirty="0"/>
              <a:t>3</a:t>
            </a:r>
            <a:r>
              <a:rPr lang="en-US" sz="2000" dirty="0"/>
              <a:t> and </a:t>
            </a:r>
            <a:r>
              <a:rPr lang="en-US" sz="2000" i="1" dirty="0"/>
              <a:t>LIF</a:t>
            </a:r>
            <a:r>
              <a:rPr lang="en-US" sz="2000" dirty="0"/>
              <a:t>, hypermethylation leading to silencing of the </a:t>
            </a:r>
            <a:r>
              <a:rPr lang="en-US" sz="2000" i="1" dirty="0"/>
              <a:t>HOXA10</a:t>
            </a:r>
            <a:r>
              <a:rPr lang="en-US" sz="2000" dirty="0"/>
              <a:t> gene and endometrial progesterone resistance leading to a reduction in the chance of conception which may potentially be improved by surgical intervention or by use of prolonged downregulation with a GnRH analog prior to the initiation of an IVF cycle</a:t>
            </a:r>
            <a:r>
              <a:rPr lang="cs-CZ" sz="2000" dirty="0"/>
              <a:t>. </a:t>
            </a:r>
            <a:r>
              <a:rPr lang="en-US" sz="2000" dirty="0"/>
              <a:t>Similarly to integrin α</a:t>
            </a:r>
            <a:r>
              <a:rPr lang="en-US" sz="2000" baseline="-25000" dirty="0"/>
              <a:t>v</a:t>
            </a:r>
            <a:r>
              <a:rPr lang="en-US" sz="2000" dirty="0"/>
              <a:t>β</a:t>
            </a:r>
            <a:r>
              <a:rPr lang="en-US" sz="2000" baseline="-25000" dirty="0"/>
              <a:t>3</a:t>
            </a:r>
            <a:r>
              <a:rPr lang="en-US" sz="2000" dirty="0"/>
              <a:t> expression normalizing with surgical intervention in the presence of endometriosis, the surgical removal of </a:t>
            </a:r>
            <a:r>
              <a:rPr lang="en-US" sz="2000" dirty="0" err="1"/>
              <a:t>hydrosalpinges</a:t>
            </a:r>
            <a:r>
              <a:rPr lang="en-US" sz="2000" dirty="0"/>
              <a:t> (salpingectomy) will restore the expression of integrin α</a:t>
            </a:r>
            <a:r>
              <a:rPr lang="en-US" sz="2000" baseline="-25000" dirty="0"/>
              <a:t>v</a:t>
            </a:r>
            <a:r>
              <a:rPr lang="en-US" sz="2000" dirty="0"/>
              <a:t>β</a:t>
            </a:r>
            <a:r>
              <a:rPr lang="en-US" sz="2000" baseline="-25000" dirty="0"/>
              <a:t>3</a:t>
            </a:r>
            <a:r>
              <a:rPr lang="en-US" sz="2000" dirty="0"/>
              <a:t> and </a:t>
            </a:r>
            <a:r>
              <a:rPr lang="en-US" sz="2000" i="1" dirty="0"/>
              <a:t>LIF</a:t>
            </a:r>
            <a:r>
              <a:rPr lang="en-US" sz="2000" dirty="0"/>
              <a:t> improving conception. </a:t>
            </a:r>
            <a:endParaRPr lang="cs-CZ" sz="2000" dirty="0"/>
          </a:p>
        </p:txBody>
      </p:sp>
      <p:sp>
        <p:nvSpPr>
          <p:cNvPr id="4" name="Zástupný symbol pro zápatí 3">
            <a:extLst>
              <a:ext uri="{FF2B5EF4-FFF2-40B4-BE49-F238E27FC236}">
                <a16:creationId xmlns:a16="http://schemas.microsoft.com/office/drawing/2014/main" id="{7BA6FFCC-8DD9-4F07-B2F9-261261FC6D2E}"/>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62D706D2-7467-473A-BDAB-FB851094A369}"/>
              </a:ext>
            </a:extLst>
          </p:cNvPr>
          <p:cNvSpPr>
            <a:spLocks noGrp="1"/>
          </p:cNvSpPr>
          <p:nvPr>
            <p:ph type="sldNum" sz="quarter" idx="12"/>
          </p:nvPr>
        </p:nvSpPr>
        <p:spPr/>
        <p:txBody>
          <a:bodyPr/>
          <a:lstStyle/>
          <a:p>
            <a:fld id="{D260C8C6-BC3F-4E08-AECA-936007778DDD}" type="slidenum">
              <a:rPr lang="en-US" altLang="cs-CZ" smtClean="0"/>
              <a:pPr/>
              <a:t>40</a:t>
            </a:fld>
            <a:endParaRPr lang="en-US" altLang="cs-CZ"/>
          </a:p>
        </p:txBody>
      </p:sp>
    </p:spTree>
    <p:extLst>
      <p:ext uri="{BB962C8B-B14F-4D97-AF65-F5344CB8AC3E}">
        <p14:creationId xmlns:p14="http://schemas.microsoft.com/office/powerpoint/2010/main" val="3504042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10A3EF-CC2A-4504-944C-4CC7DDD38BA0}"/>
              </a:ext>
            </a:extLst>
          </p:cNvPr>
          <p:cNvSpPr>
            <a:spLocks noGrp="1"/>
          </p:cNvSpPr>
          <p:nvPr>
            <p:ph type="title"/>
          </p:nvPr>
        </p:nvSpPr>
        <p:spPr/>
        <p:txBody>
          <a:bodyPr/>
          <a:lstStyle/>
          <a:p>
            <a:r>
              <a:rPr lang="cs-CZ" b="1" dirty="0"/>
              <a:t>7. </a:t>
            </a:r>
            <a:r>
              <a:rPr lang="cs-CZ" b="1" dirty="0" err="1"/>
              <a:t>Embryonic</a:t>
            </a:r>
            <a:br>
              <a:rPr lang="cs-CZ" b="1" dirty="0"/>
            </a:br>
            <a:endParaRPr lang="cs-CZ" dirty="0"/>
          </a:p>
        </p:txBody>
      </p:sp>
      <p:sp>
        <p:nvSpPr>
          <p:cNvPr id="3" name="Zástupný obsah 2">
            <a:extLst>
              <a:ext uri="{FF2B5EF4-FFF2-40B4-BE49-F238E27FC236}">
                <a16:creationId xmlns:a16="http://schemas.microsoft.com/office/drawing/2014/main" id="{2CB741F2-074F-4486-95AC-981D7A47E7FA}"/>
              </a:ext>
            </a:extLst>
          </p:cNvPr>
          <p:cNvSpPr>
            <a:spLocks noGrp="1"/>
          </p:cNvSpPr>
          <p:nvPr>
            <p:ph idx="1"/>
          </p:nvPr>
        </p:nvSpPr>
        <p:spPr>
          <a:xfrm>
            <a:off x="1340237" y="1449000"/>
            <a:ext cx="10753200" cy="3960000"/>
          </a:xfrm>
        </p:spPr>
        <p:txBody>
          <a:bodyPr/>
          <a:lstStyle/>
          <a:p>
            <a:r>
              <a:rPr lang="en-US" sz="2000" dirty="0"/>
              <a:t>With the advent of genetic testing of blastomeres from embryos of women undergoing IVF treatment, it has become evident that a significant cause of embryos failing to implant is due to chromosomal rearrangements developing within the embryo as described above. With the ability to perform a low-resolution genome-wide survey of either single blastomeres from a three-day-old embryo or by the study of several cells from the trophectoderm of a five- or six-day-old blastocyst, it has become evident that in addition to the common occurrence of aneuploidy within the embryo, usually arising during meiosis, the embryo is predisposed to segmental chromosomal imbalances which arise during programmed DNA breakage and repair by homologous recombination during prophase I of meiosis. These rearrangements may lead to a failure to develop and implant, but also lead to phenotypic variability and hence ultimately genome evolution [for a detailed description of the origin of chromosomal rearrangement, see </a:t>
            </a:r>
            <a:r>
              <a:rPr lang="en-US" sz="2000" dirty="0" err="1"/>
              <a:t>Voet</a:t>
            </a:r>
            <a:r>
              <a:rPr lang="en-US" sz="2000" dirty="0"/>
              <a:t> et al.]. Hence, in IVF programs the majority of apparently morphologically normal embryos fail to implant as aneuploidy is such a frequent occurrence, occurring more frequently in an older woman, and a woman with a history of failed embryonic implantation.</a:t>
            </a:r>
            <a:endParaRPr lang="cs-CZ" sz="2000" dirty="0"/>
          </a:p>
        </p:txBody>
      </p:sp>
      <p:sp>
        <p:nvSpPr>
          <p:cNvPr id="4" name="Zástupný symbol pro zápatí 3">
            <a:extLst>
              <a:ext uri="{FF2B5EF4-FFF2-40B4-BE49-F238E27FC236}">
                <a16:creationId xmlns:a16="http://schemas.microsoft.com/office/drawing/2014/main" id="{FA7F60D4-C812-4E10-8DB2-AC810258D91F}"/>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5751C308-88E9-45C8-B98A-E1D53E5A8145}"/>
              </a:ext>
            </a:extLst>
          </p:cNvPr>
          <p:cNvSpPr>
            <a:spLocks noGrp="1"/>
          </p:cNvSpPr>
          <p:nvPr>
            <p:ph type="sldNum" sz="quarter" idx="12"/>
          </p:nvPr>
        </p:nvSpPr>
        <p:spPr/>
        <p:txBody>
          <a:bodyPr/>
          <a:lstStyle/>
          <a:p>
            <a:fld id="{D260C8C6-BC3F-4E08-AECA-936007778DDD}" type="slidenum">
              <a:rPr lang="en-US" altLang="cs-CZ" smtClean="0"/>
              <a:pPr/>
              <a:t>41</a:t>
            </a:fld>
            <a:endParaRPr lang="en-US" altLang="cs-CZ"/>
          </a:p>
        </p:txBody>
      </p:sp>
    </p:spTree>
    <p:extLst>
      <p:ext uri="{BB962C8B-B14F-4D97-AF65-F5344CB8AC3E}">
        <p14:creationId xmlns:p14="http://schemas.microsoft.com/office/powerpoint/2010/main" val="3172914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4BE8CD-3177-4120-99E1-F65EBE8390B6}"/>
              </a:ext>
            </a:extLst>
          </p:cNvPr>
          <p:cNvSpPr>
            <a:spLocks noGrp="1"/>
          </p:cNvSpPr>
          <p:nvPr>
            <p:ph type="title"/>
          </p:nvPr>
        </p:nvSpPr>
        <p:spPr/>
        <p:txBody>
          <a:bodyPr/>
          <a:lstStyle/>
          <a:p>
            <a:r>
              <a:rPr lang="cs-CZ" b="1" dirty="0"/>
              <a:t>F. Early </a:t>
            </a:r>
            <a:r>
              <a:rPr lang="cs-CZ" b="1" dirty="0" err="1"/>
              <a:t>Pregnancy</a:t>
            </a:r>
            <a:r>
              <a:rPr lang="cs-CZ" b="1" dirty="0"/>
              <a:t> </a:t>
            </a:r>
            <a:r>
              <a:rPr lang="cs-CZ" b="1" dirty="0" err="1"/>
              <a:t>Failure</a:t>
            </a:r>
            <a:br>
              <a:rPr lang="cs-CZ" b="1" dirty="0"/>
            </a:br>
            <a:endParaRPr lang="cs-CZ" dirty="0"/>
          </a:p>
        </p:txBody>
      </p:sp>
      <p:sp>
        <p:nvSpPr>
          <p:cNvPr id="3" name="Zástupný obsah 2">
            <a:extLst>
              <a:ext uri="{FF2B5EF4-FFF2-40B4-BE49-F238E27FC236}">
                <a16:creationId xmlns:a16="http://schemas.microsoft.com/office/drawing/2014/main" id="{DDF11F29-433A-4DED-B4ED-482D5AC74AFB}"/>
              </a:ext>
            </a:extLst>
          </p:cNvPr>
          <p:cNvSpPr>
            <a:spLocks noGrp="1"/>
          </p:cNvSpPr>
          <p:nvPr>
            <p:ph idx="1"/>
          </p:nvPr>
        </p:nvSpPr>
        <p:spPr/>
        <p:txBody>
          <a:bodyPr/>
          <a:lstStyle/>
          <a:p>
            <a:r>
              <a:rPr lang="en-US" dirty="0"/>
              <a:t>The causes of early pregnancy failure overlap with the causes of embryo implantation failure and hence are not reiterated here. The discussion is limited to a description of possible associations of genetic variations which may influence implantation and predispose to early pregnancy loss.</a:t>
            </a:r>
            <a:endParaRPr lang="cs-CZ" dirty="0"/>
          </a:p>
        </p:txBody>
      </p:sp>
      <p:sp>
        <p:nvSpPr>
          <p:cNvPr id="4" name="Zástupný symbol pro zápatí 3">
            <a:extLst>
              <a:ext uri="{FF2B5EF4-FFF2-40B4-BE49-F238E27FC236}">
                <a16:creationId xmlns:a16="http://schemas.microsoft.com/office/drawing/2014/main" id="{65F80130-1EE2-4883-9BEB-7EAC0FDC2A15}"/>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81516289-1BF7-45B8-9E59-93214AEEE779}"/>
              </a:ext>
            </a:extLst>
          </p:cNvPr>
          <p:cNvSpPr>
            <a:spLocks noGrp="1"/>
          </p:cNvSpPr>
          <p:nvPr>
            <p:ph type="sldNum" sz="quarter" idx="12"/>
          </p:nvPr>
        </p:nvSpPr>
        <p:spPr/>
        <p:txBody>
          <a:bodyPr/>
          <a:lstStyle/>
          <a:p>
            <a:fld id="{D260C8C6-BC3F-4E08-AECA-936007778DDD}" type="slidenum">
              <a:rPr lang="en-US" altLang="cs-CZ" smtClean="0"/>
              <a:pPr/>
              <a:t>42</a:t>
            </a:fld>
            <a:endParaRPr lang="en-US" altLang="cs-CZ"/>
          </a:p>
        </p:txBody>
      </p:sp>
    </p:spTree>
    <p:extLst>
      <p:ext uri="{BB962C8B-B14F-4D97-AF65-F5344CB8AC3E}">
        <p14:creationId xmlns:p14="http://schemas.microsoft.com/office/powerpoint/2010/main" val="2408948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735F7A-CC68-44D1-97FE-CCE520F6AE74}"/>
              </a:ext>
            </a:extLst>
          </p:cNvPr>
          <p:cNvSpPr>
            <a:spLocks noGrp="1"/>
          </p:cNvSpPr>
          <p:nvPr>
            <p:ph type="title"/>
          </p:nvPr>
        </p:nvSpPr>
        <p:spPr/>
        <p:txBody>
          <a:bodyPr/>
          <a:lstStyle/>
          <a:p>
            <a:r>
              <a:rPr lang="cs-CZ" b="1" dirty="0"/>
              <a:t>1. </a:t>
            </a:r>
            <a:r>
              <a:rPr lang="cs-CZ" b="1" dirty="0" err="1"/>
              <a:t>Genetic</a:t>
            </a:r>
            <a:r>
              <a:rPr lang="cs-CZ" b="1" dirty="0"/>
              <a:t> </a:t>
            </a:r>
            <a:r>
              <a:rPr lang="cs-CZ" b="1" dirty="0" err="1"/>
              <a:t>polymorphisms</a:t>
            </a:r>
            <a:br>
              <a:rPr lang="cs-CZ" b="1" dirty="0"/>
            </a:br>
            <a:endParaRPr lang="cs-CZ" dirty="0"/>
          </a:p>
        </p:txBody>
      </p:sp>
      <p:sp>
        <p:nvSpPr>
          <p:cNvPr id="3" name="Zástupný obsah 2">
            <a:extLst>
              <a:ext uri="{FF2B5EF4-FFF2-40B4-BE49-F238E27FC236}">
                <a16:creationId xmlns:a16="http://schemas.microsoft.com/office/drawing/2014/main" id="{7AD19CD0-CF40-47BB-BB9B-FD65983EDF83}"/>
              </a:ext>
            </a:extLst>
          </p:cNvPr>
          <p:cNvSpPr>
            <a:spLocks noGrp="1"/>
          </p:cNvSpPr>
          <p:nvPr>
            <p:ph idx="1"/>
          </p:nvPr>
        </p:nvSpPr>
        <p:spPr/>
        <p:txBody>
          <a:bodyPr/>
          <a:lstStyle/>
          <a:p>
            <a:r>
              <a:rPr lang="en-US" sz="2000" dirty="0"/>
              <a:t>Genetic polymorphisms associated with recurrent early pregnancy loss suggest that genes regulating oxidative stress may be involved . Single nucleotide polymorphisms of genes associated with oxygen free radical metabolism, </a:t>
            </a:r>
            <a:r>
              <a:rPr lang="en-US" sz="2000" i="1" dirty="0"/>
              <a:t>ABCB1</a:t>
            </a:r>
            <a:r>
              <a:rPr lang="en-US" sz="2000" dirty="0"/>
              <a:t>, </a:t>
            </a:r>
            <a:r>
              <a:rPr lang="en-US" sz="2000" i="1" dirty="0"/>
              <a:t>COMT</a:t>
            </a:r>
            <a:r>
              <a:rPr lang="en-US" sz="2000" dirty="0"/>
              <a:t>, </a:t>
            </a:r>
            <a:r>
              <a:rPr lang="en-US" sz="2000" i="1" dirty="0"/>
              <a:t>GPX4</a:t>
            </a:r>
            <a:r>
              <a:rPr lang="en-US" sz="2000" dirty="0"/>
              <a:t>, and </a:t>
            </a:r>
            <a:r>
              <a:rPr lang="en-US" sz="2000" i="1" dirty="0"/>
              <a:t>OGG1</a:t>
            </a:r>
            <a:r>
              <a:rPr lang="en-US" sz="2000" dirty="0"/>
              <a:t>, have been reported to lead to a doubling of the risk of recurrent miscarriage. In addition, polymorphism of genes that regulate the complement cascade, such as membrane cofactor protein and C4 binding protein, have a putative role in recurrent early pregnancy loss. HLA-G, part of the major histocompatibility complex class I group, has been linked to the success of IVF and is believed to have an immune modulatory role, and potentially lower expression of HLA-G is associated with reduction in embryo implantation and early pregnancy failure.</a:t>
            </a:r>
            <a:endParaRPr lang="cs-CZ" sz="2000" dirty="0"/>
          </a:p>
        </p:txBody>
      </p:sp>
      <p:sp>
        <p:nvSpPr>
          <p:cNvPr id="4" name="Zástupný symbol pro zápatí 3">
            <a:extLst>
              <a:ext uri="{FF2B5EF4-FFF2-40B4-BE49-F238E27FC236}">
                <a16:creationId xmlns:a16="http://schemas.microsoft.com/office/drawing/2014/main" id="{5C8FB8F0-A685-4E05-B86D-48F7A1ABB539}"/>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F53C29CE-22E6-4C86-B164-45E2A849F64A}"/>
              </a:ext>
            </a:extLst>
          </p:cNvPr>
          <p:cNvSpPr>
            <a:spLocks noGrp="1"/>
          </p:cNvSpPr>
          <p:nvPr>
            <p:ph type="sldNum" sz="quarter" idx="12"/>
          </p:nvPr>
        </p:nvSpPr>
        <p:spPr/>
        <p:txBody>
          <a:bodyPr/>
          <a:lstStyle/>
          <a:p>
            <a:fld id="{D260C8C6-BC3F-4E08-AECA-936007778DDD}" type="slidenum">
              <a:rPr lang="en-US" altLang="cs-CZ" smtClean="0"/>
              <a:pPr/>
              <a:t>43</a:t>
            </a:fld>
            <a:endParaRPr lang="en-US" altLang="cs-CZ"/>
          </a:p>
        </p:txBody>
      </p:sp>
    </p:spTree>
    <p:extLst>
      <p:ext uri="{BB962C8B-B14F-4D97-AF65-F5344CB8AC3E}">
        <p14:creationId xmlns:p14="http://schemas.microsoft.com/office/powerpoint/2010/main" val="2425522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B252B6-6CEA-4DF1-9359-EE3D12367B45}"/>
              </a:ext>
            </a:extLst>
          </p:cNvPr>
          <p:cNvSpPr>
            <a:spLocks noGrp="1"/>
          </p:cNvSpPr>
          <p:nvPr>
            <p:ph type="title"/>
          </p:nvPr>
        </p:nvSpPr>
        <p:spPr>
          <a:xfrm>
            <a:off x="718800" y="152212"/>
            <a:ext cx="10753200" cy="451576"/>
          </a:xfrm>
        </p:spPr>
        <p:txBody>
          <a:bodyPr/>
          <a:lstStyle/>
          <a:p>
            <a:r>
              <a:rPr lang="en-US" b="1" dirty="0"/>
              <a:t>IV. LIFESTYLE INFLUENCES INFLUENCING OVULATION, FALLOPIAN TUBE FUNCTION, IMPLANTATION, AND MISCARRIAGE</a:t>
            </a:r>
            <a:br>
              <a:rPr lang="en-US" b="1" dirty="0"/>
            </a:br>
            <a:endParaRPr lang="cs-CZ" dirty="0"/>
          </a:p>
        </p:txBody>
      </p:sp>
      <p:sp>
        <p:nvSpPr>
          <p:cNvPr id="3" name="Zástupný obsah 2">
            <a:extLst>
              <a:ext uri="{FF2B5EF4-FFF2-40B4-BE49-F238E27FC236}">
                <a16:creationId xmlns:a16="http://schemas.microsoft.com/office/drawing/2014/main" id="{C5BCA3FD-EB1B-474E-8F29-28ABEB90CB7F}"/>
              </a:ext>
            </a:extLst>
          </p:cNvPr>
          <p:cNvSpPr>
            <a:spLocks noGrp="1"/>
          </p:cNvSpPr>
          <p:nvPr>
            <p:ph idx="1"/>
          </p:nvPr>
        </p:nvSpPr>
        <p:spPr/>
        <p:txBody>
          <a:bodyPr/>
          <a:lstStyle/>
          <a:p>
            <a:r>
              <a:rPr lang="cs-CZ" sz="2000" b="1" dirty="0"/>
              <a:t>A. </a:t>
            </a:r>
            <a:r>
              <a:rPr lang="cs-CZ" sz="2000" b="1" dirty="0" err="1"/>
              <a:t>Delayed</a:t>
            </a:r>
            <a:r>
              <a:rPr lang="cs-CZ" sz="2000" b="1" dirty="0"/>
              <a:t> </a:t>
            </a:r>
            <a:r>
              <a:rPr lang="cs-CZ" sz="2000" b="1" dirty="0" err="1"/>
              <a:t>Childbearing</a:t>
            </a:r>
            <a:endParaRPr lang="cs-CZ" sz="2000" b="1" dirty="0"/>
          </a:p>
          <a:p>
            <a:r>
              <a:rPr lang="cs-CZ" sz="2000" b="1" dirty="0"/>
              <a:t>1. </a:t>
            </a:r>
            <a:r>
              <a:rPr lang="cs-CZ" sz="2000" b="1" dirty="0" err="1"/>
              <a:t>Ovulatory</a:t>
            </a:r>
            <a:r>
              <a:rPr lang="cs-CZ" sz="2000" b="1" dirty="0"/>
              <a:t> </a:t>
            </a:r>
            <a:r>
              <a:rPr lang="cs-CZ" sz="2000" b="1" dirty="0" err="1"/>
              <a:t>frequency</a:t>
            </a:r>
            <a:endParaRPr lang="cs-CZ" sz="2000" b="1" dirty="0"/>
          </a:p>
          <a:p>
            <a:r>
              <a:rPr lang="cs-CZ" sz="2000" b="1" dirty="0"/>
              <a:t>2. Oocyte </a:t>
            </a:r>
            <a:r>
              <a:rPr lang="cs-CZ" sz="2000" b="1" dirty="0" err="1"/>
              <a:t>quality</a:t>
            </a:r>
            <a:endParaRPr lang="cs-CZ" sz="2000" b="1" dirty="0"/>
          </a:p>
          <a:p>
            <a:pPr marL="514350" indent="-514350">
              <a:buAutoNum type="alphaLcParenR"/>
            </a:pPr>
            <a:r>
              <a:rPr lang="cs-CZ" sz="2000" dirty="0" err="1"/>
              <a:t>Aneuploidy</a:t>
            </a:r>
            <a:endParaRPr lang="cs-CZ" sz="2000" dirty="0"/>
          </a:p>
          <a:p>
            <a:pPr marL="514350" indent="-514350">
              <a:buAutoNum type="alphaLcParenR"/>
            </a:pPr>
            <a:r>
              <a:rPr lang="cs-CZ" sz="2000" dirty="0"/>
              <a:t>oocyte </a:t>
            </a:r>
            <a:r>
              <a:rPr lang="cs-CZ" sz="2000" dirty="0" err="1"/>
              <a:t>mitochondrial</a:t>
            </a:r>
            <a:r>
              <a:rPr lang="cs-CZ" sz="2000" dirty="0"/>
              <a:t> </a:t>
            </a:r>
            <a:r>
              <a:rPr lang="cs-CZ" sz="2000" dirty="0" err="1"/>
              <a:t>function</a:t>
            </a:r>
            <a:endParaRPr lang="cs-CZ" sz="2000" dirty="0"/>
          </a:p>
          <a:p>
            <a:pPr marL="514350" indent="-514350">
              <a:buAutoNum type="alphaLcParenR"/>
            </a:pPr>
            <a:r>
              <a:rPr lang="cs-CZ" sz="2000" dirty="0"/>
              <a:t>embryo </a:t>
            </a:r>
            <a:r>
              <a:rPr lang="cs-CZ" sz="2000" dirty="0" err="1"/>
              <a:t>metabolism</a:t>
            </a:r>
            <a:endParaRPr lang="cs-CZ" sz="2000" dirty="0"/>
          </a:p>
          <a:p>
            <a:pPr marL="514350" indent="-514350">
              <a:buAutoNum type="alphaLcParenR"/>
            </a:pPr>
            <a:r>
              <a:rPr lang="cs-CZ" sz="2000" dirty="0" err="1"/>
              <a:t>epigenetic</a:t>
            </a:r>
            <a:r>
              <a:rPr lang="cs-CZ" sz="2000" dirty="0"/>
              <a:t> </a:t>
            </a:r>
            <a:r>
              <a:rPr lang="cs-CZ" sz="2000" dirty="0" err="1"/>
              <a:t>alterations</a:t>
            </a:r>
            <a:r>
              <a:rPr lang="cs-CZ" sz="2000" dirty="0"/>
              <a:t>.</a:t>
            </a:r>
          </a:p>
          <a:p>
            <a:r>
              <a:rPr lang="cs-CZ" sz="2000" b="1" dirty="0"/>
              <a:t>3. </a:t>
            </a:r>
            <a:r>
              <a:rPr lang="cs-CZ" sz="2000" b="1" dirty="0" err="1"/>
              <a:t>Fallopian</a:t>
            </a:r>
            <a:r>
              <a:rPr lang="cs-CZ" sz="2000" b="1" dirty="0"/>
              <a:t> tube </a:t>
            </a:r>
            <a:r>
              <a:rPr lang="cs-CZ" sz="2000" b="1" dirty="0" err="1"/>
              <a:t>function</a:t>
            </a:r>
            <a:endParaRPr lang="cs-CZ" sz="2000" b="1" dirty="0"/>
          </a:p>
          <a:p>
            <a:r>
              <a:rPr lang="en-US" sz="2000" b="1" dirty="0"/>
              <a:t>B. Dietary Restriction and Over-exercise</a:t>
            </a:r>
          </a:p>
          <a:p>
            <a:r>
              <a:rPr lang="cs-CZ" sz="1400" b="1" dirty="0"/>
              <a:t>C</a:t>
            </a:r>
            <a:r>
              <a:rPr lang="cs-CZ" sz="2000" b="1" dirty="0"/>
              <a:t>. Stress</a:t>
            </a:r>
          </a:p>
          <a:p>
            <a:r>
              <a:rPr lang="cs-CZ" sz="2000" b="1" dirty="0"/>
              <a:t>D. Obesity</a:t>
            </a:r>
          </a:p>
          <a:p>
            <a:r>
              <a:rPr lang="cs-CZ" sz="2000" b="1" dirty="0"/>
              <a:t>E. </a:t>
            </a:r>
            <a:r>
              <a:rPr lang="cs-CZ" sz="2000" b="1" dirty="0" err="1"/>
              <a:t>Cigarette</a:t>
            </a:r>
            <a:r>
              <a:rPr lang="cs-CZ" sz="2000" b="1" dirty="0"/>
              <a:t> Smoking</a:t>
            </a:r>
          </a:p>
          <a:p>
            <a:endParaRPr lang="cs-CZ" sz="2000" b="1" dirty="0"/>
          </a:p>
        </p:txBody>
      </p:sp>
      <p:sp>
        <p:nvSpPr>
          <p:cNvPr id="4" name="Zástupný symbol pro zápatí 3">
            <a:extLst>
              <a:ext uri="{FF2B5EF4-FFF2-40B4-BE49-F238E27FC236}">
                <a16:creationId xmlns:a16="http://schemas.microsoft.com/office/drawing/2014/main" id="{A7F981F1-D356-48C6-8FE6-583FDFEA3A05}"/>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80D85157-CB59-4961-BF1A-875B9F4F90EC}"/>
              </a:ext>
            </a:extLst>
          </p:cNvPr>
          <p:cNvSpPr>
            <a:spLocks noGrp="1"/>
          </p:cNvSpPr>
          <p:nvPr>
            <p:ph type="sldNum" sz="quarter" idx="12"/>
          </p:nvPr>
        </p:nvSpPr>
        <p:spPr/>
        <p:txBody>
          <a:bodyPr/>
          <a:lstStyle/>
          <a:p>
            <a:fld id="{D260C8C6-BC3F-4E08-AECA-936007778DDD}" type="slidenum">
              <a:rPr lang="en-US" altLang="cs-CZ" smtClean="0"/>
              <a:pPr/>
              <a:t>44</a:t>
            </a:fld>
            <a:endParaRPr lang="en-US" altLang="cs-CZ"/>
          </a:p>
        </p:txBody>
      </p:sp>
    </p:spTree>
    <p:extLst>
      <p:ext uri="{BB962C8B-B14F-4D97-AF65-F5344CB8AC3E}">
        <p14:creationId xmlns:p14="http://schemas.microsoft.com/office/powerpoint/2010/main" val="884645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63D977-FF92-45DE-8AFD-60C4558A125B}"/>
              </a:ext>
            </a:extLst>
          </p:cNvPr>
          <p:cNvSpPr>
            <a:spLocks noGrp="1"/>
          </p:cNvSpPr>
          <p:nvPr>
            <p:ph type="title"/>
          </p:nvPr>
        </p:nvSpPr>
        <p:spPr/>
        <p:txBody>
          <a:bodyPr/>
          <a:lstStyle/>
          <a:p>
            <a:r>
              <a:rPr lang="cs-CZ" dirty="0"/>
              <a:t>Stress</a:t>
            </a:r>
          </a:p>
        </p:txBody>
      </p:sp>
      <p:sp>
        <p:nvSpPr>
          <p:cNvPr id="3" name="Zástupný obsah 2">
            <a:extLst>
              <a:ext uri="{FF2B5EF4-FFF2-40B4-BE49-F238E27FC236}">
                <a16:creationId xmlns:a16="http://schemas.microsoft.com/office/drawing/2014/main" id="{F1D28D30-3264-4602-9EDE-669B43DB052C}"/>
              </a:ext>
            </a:extLst>
          </p:cNvPr>
          <p:cNvSpPr>
            <a:spLocks noGrp="1"/>
          </p:cNvSpPr>
          <p:nvPr>
            <p:ph idx="1"/>
          </p:nvPr>
        </p:nvSpPr>
        <p:spPr/>
        <p:txBody>
          <a:bodyPr/>
          <a:lstStyle/>
          <a:p>
            <a:r>
              <a:rPr lang="en-US" sz="1800" dirty="0"/>
              <a:t>Due to central neuronal corticotrophin releasing hormone (CRH) projection to GnRH cells and CRH-induced β-endorphin inhibition of GnRH secretion, stress may exert a modulating effect on subsequent pituitary LH and FSH </a:t>
            </a:r>
            <a:r>
              <a:rPr lang="en-US" sz="1800" dirty="0" err="1"/>
              <a:t>pulsatility</a:t>
            </a:r>
            <a:r>
              <a:rPr lang="en-US" sz="1800" dirty="0"/>
              <a:t>, which may be overcome by modified behavior restoring ovulation. Higher daily reported stress levels in a cohort of normal healthy women were associated with a reduction in serum estradiol, LH, and luteal phase progesterone concentrations as well as a predisposition to anovulation. Furthermore, while it is known that an elevated serum cortisol concentration is related to FHA, women with FHA who resume ovulation have serum cortisol concentrations similar to eumenorrheic women, suggesting that by reducing stress levels by therapeutic interventions normal ovulation may return . The Nurses' Health Study demonstrated that working longer hours (over 40 h/</a:t>
            </a:r>
            <a:r>
              <a:rPr lang="en-US" sz="1800" dirty="0" err="1"/>
              <a:t>wk</a:t>
            </a:r>
            <a:r>
              <a:rPr lang="en-US" sz="1800" dirty="0"/>
              <a:t>) and also lifting heavy loads were associated with increased time to conceive, suggesting a relation to tiredness or stress may impact upon conception.</a:t>
            </a:r>
            <a:endParaRPr lang="cs-CZ" sz="1800" dirty="0"/>
          </a:p>
        </p:txBody>
      </p:sp>
      <p:sp>
        <p:nvSpPr>
          <p:cNvPr id="4" name="Zástupný symbol pro zápatí 3">
            <a:extLst>
              <a:ext uri="{FF2B5EF4-FFF2-40B4-BE49-F238E27FC236}">
                <a16:creationId xmlns:a16="http://schemas.microsoft.com/office/drawing/2014/main" id="{7085FDBA-F1F8-44FA-9205-2033DCE119CA}"/>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F66F2728-F8D8-40D2-A888-14C638B44CD9}"/>
              </a:ext>
            </a:extLst>
          </p:cNvPr>
          <p:cNvSpPr>
            <a:spLocks noGrp="1"/>
          </p:cNvSpPr>
          <p:nvPr>
            <p:ph type="sldNum" sz="quarter" idx="12"/>
          </p:nvPr>
        </p:nvSpPr>
        <p:spPr/>
        <p:txBody>
          <a:bodyPr/>
          <a:lstStyle/>
          <a:p>
            <a:fld id="{D260C8C6-BC3F-4E08-AECA-936007778DDD}" type="slidenum">
              <a:rPr lang="en-US" altLang="cs-CZ" smtClean="0"/>
              <a:pPr/>
              <a:t>45</a:t>
            </a:fld>
            <a:endParaRPr lang="en-US" altLang="cs-CZ"/>
          </a:p>
        </p:txBody>
      </p:sp>
    </p:spTree>
    <p:extLst>
      <p:ext uri="{BB962C8B-B14F-4D97-AF65-F5344CB8AC3E}">
        <p14:creationId xmlns:p14="http://schemas.microsoft.com/office/powerpoint/2010/main" val="147083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AE9C0E7-A5A3-47EB-87D5-F9F7DF1F3BE8}"/>
              </a:ext>
            </a:extLst>
          </p:cNvPr>
          <p:cNvSpPr>
            <a:spLocks noGrp="1" noChangeArrowheads="1"/>
          </p:cNvSpPr>
          <p:nvPr>
            <p:ph type="title"/>
          </p:nvPr>
        </p:nvSpPr>
        <p:spPr/>
        <p:txBody>
          <a:bodyPr/>
          <a:lstStyle/>
          <a:p>
            <a:r>
              <a:rPr lang="en-US" altLang="cs-CZ"/>
              <a:t>Lecture Outline</a:t>
            </a:r>
          </a:p>
        </p:txBody>
      </p:sp>
      <p:sp>
        <p:nvSpPr>
          <p:cNvPr id="35843" name="Rectangle 3">
            <a:extLst>
              <a:ext uri="{FF2B5EF4-FFF2-40B4-BE49-F238E27FC236}">
                <a16:creationId xmlns:a16="http://schemas.microsoft.com/office/drawing/2014/main" id="{C2BAF15C-7E01-42F4-88C2-9CC8D356FB37}"/>
              </a:ext>
            </a:extLst>
          </p:cNvPr>
          <p:cNvSpPr>
            <a:spLocks noGrp="1" noChangeArrowheads="1"/>
          </p:cNvSpPr>
          <p:nvPr>
            <p:ph type="body" idx="1"/>
          </p:nvPr>
        </p:nvSpPr>
        <p:spPr/>
        <p:txBody>
          <a:bodyPr/>
          <a:lstStyle/>
          <a:p>
            <a:pPr>
              <a:lnSpc>
                <a:spcPct val="90000"/>
              </a:lnSpc>
            </a:pPr>
            <a:r>
              <a:rPr lang="en-US" altLang="cs-CZ"/>
              <a:t>The Basics</a:t>
            </a:r>
          </a:p>
          <a:p>
            <a:pPr lvl="1">
              <a:lnSpc>
                <a:spcPct val="90000"/>
              </a:lnSpc>
            </a:pPr>
            <a:r>
              <a:rPr lang="en-US" altLang="cs-CZ"/>
              <a:t>Gametogenesis </a:t>
            </a:r>
          </a:p>
          <a:p>
            <a:pPr lvl="1">
              <a:lnSpc>
                <a:spcPct val="90000"/>
              </a:lnSpc>
            </a:pPr>
            <a:r>
              <a:rPr lang="en-US" altLang="cs-CZ"/>
              <a:t>Gender determination</a:t>
            </a:r>
          </a:p>
          <a:p>
            <a:pPr>
              <a:lnSpc>
                <a:spcPct val="90000"/>
              </a:lnSpc>
            </a:pPr>
            <a:r>
              <a:rPr lang="en-US" altLang="cs-CZ"/>
              <a:t>The Pituitary-Gonad Axis</a:t>
            </a:r>
          </a:p>
          <a:p>
            <a:pPr>
              <a:lnSpc>
                <a:spcPct val="90000"/>
              </a:lnSpc>
            </a:pPr>
            <a:r>
              <a:rPr lang="en-US" altLang="cs-CZ"/>
              <a:t>Female Reproductive Physiology</a:t>
            </a:r>
          </a:p>
          <a:p>
            <a:pPr lvl="1">
              <a:lnSpc>
                <a:spcPct val="90000"/>
              </a:lnSpc>
            </a:pPr>
            <a:r>
              <a:rPr lang="en-US" altLang="cs-CZ"/>
              <a:t>Ovarian Cycle</a:t>
            </a:r>
          </a:p>
          <a:p>
            <a:pPr lvl="1">
              <a:lnSpc>
                <a:spcPct val="90000"/>
              </a:lnSpc>
            </a:pPr>
            <a:r>
              <a:rPr lang="en-US" altLang="cs-CZ"/>
              <a:t>Uterine Cycle</a:t>
            </a:r>
          </a:p>
          <a:p>
            <a:pPr lvl="1">
              <a:lnSpc>
                <a:spcPct val="90000"/>
              </a:lnSpc>
            </a:pPr>
            <a:r>
              <a:rPr lang="en-US" altLang="cs-CZ"/>
              <a:t>Hormonal control and changes</a:t>
            </a:r>
          </a:p>
          <a:p>
            <a:pPr>
              <a:lnSpc>
                <a:spcPct val="90000"/>
              </a:lnSpc>
            </a:pPr>
            <a:r>
              <a:rPr lang="en-US" altLang="cs-CZ"/>
              <a:t>Male Reproductive Physiology</a:t>
            </a:r>
          </a:p>
          <a:p>
            <a:pPr lvl="1">
              <a:lnSpc>
                <a:spcPct val="90000"/>
              </a:lnSpc>
            </a:pPr>
            <a:endParaRPr lang="en-US"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5843">
                                            <p:txEl>
                                              <p:pRg st="0" end="0"/>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1000" fill="hold"/>
                                        <p:tgtEl>
                                          <p:spTgt spid="35843">
                                            <p:txEl>
                                              <p:pRg st="1" end="1"/>
                                            </p:txEl>
                                          </p:spTgt>
                                        </p:tgtEl>
                                        <p:attrNameLst>
                                          <p:attrName>style.color</p:attrName>
                                        </p:attrNameLst>
                                      </p:cBhvr>
                                      <p:to>
                                        <a:schemeClr val="bg1"/>
                                      </p:to>
                                    </p:animClr>
                                  </p:childTnLst>
                                </p:cTn>
                              </p:par>
                              <p:par>
                                <p:cTn id="9" presetID="3" presetClass="emph" presetSubtype="2" fill="hold" nodeType="withEffect">
                                  <p:stCondLst>
                                    <p:cond delay="0"/>
                                  </p:stCondLst>
                                  <p:childTnLst>
                                    <p:animClr clrSpc="rgb" dir="cw">
                                      <p:cBhvr override="childStyle">
                                        <p:cTn id="10" dur="1000" fill="hold"/>
                                        <p:tgtEl>
                                          <p:spTgt spid="35843">
                                            <p:txEl>
                                              <p:pRg st="2" end="2"/>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B719F41-09ED-41BB-A6CF-A73F6B0AEE75}"/>
              </a:ext>
            </a:extLst>
          </p:cNvPr>
          <p:cNvSpPr>
            <a:spLocks noGrp="1" noChangeArrowheads="1"/>
          </p:cNvSpPr>
          <p:nvPr>
            <p:ph type="title"/>
          </p:nvPr>
        </p:nvSpPr>
        <p:spPr/>
        <p:txBody>
          <a:bodyPr/>
          <a:lstStyle/>
          <a:p>
            <a:r>
              <a:rPr lang="en-US" altLang="cs-CZ"/>
              <a:t>Male Reproductive Physiology</a:t>
            </a:r>
            <a:br>
              <a:rPr lang="en-US" altLang="cs-CZ"/>
            </a:br>
            <a:r>
              <a:rPr lang="en-US" altLang="cs-CZ" sz="2400"/>
              <a:t>Basic Functions</a:t>
            </a:r>
          </a:p>
        </p:txBody>
      </p:sp>
      <p:sp>
        <p:nvSpPr>
          <p:cNvPr id="36867" name="Rectangle 3">
            <a:extLst>
              <a:ext uri="{FF2B5EF4-FFF2-40B4-BE49-F238E27FC236}">
                <a16:creationId xmlns:a16="http://schemas.microsoft.com/office/drawing/2014/main" id="{AD139FDA-8724-4350-A1D6-2B135398709A}"/>
              </a:ext>
            </a:extLst>
          </p:cNvPr>
          <p:cNvSpPr>
            <a:spLocks noGrp="1" noChangeArrowheads="1"/>
          </p:cNvSpPr>
          <p:nvPr>
            <p:ph type="body" idx="1"/>
          </p:nvPr>
        </p:nvSpPr>
        <p:spPr>
          <a:xfrm>
            <a:off x="1981200" y="1612900"/>
            <a:ext cx="8229600" cy="5022850"/>
          </a:xfrm>
        </p:spPr>
        <p:txBody>
          <a:bodyPr/>
          <a:lstStyle/>
          <a:p>
            <a:pPr>
              <a:lnSpc>
                <a:spcPct val="90000"/>
              </a:lnSpc>
            </a:pPr>
            <a:r>
              <a:rPr lang="en-US" altLang="cs-CZ"/>
              <a:t>Function</a:t>
            </a:r>
          </a:p>
          <a:p>
            <a:pPr lvl="1">
              <a:lnSpc>
                <a:spcPct val="90000"/>
              </a:lnSpc>
            </a:pPr>
            <a:r>
              <a:rPr lang="en-US" altLang="cs-CZ" sz="2400"/>
              <a:t>Produce, maintain &amp; transport viable spermatozoa</a:t>
            </a:r>
          </a:p>
          <a:p>
            <a:pPr lvl="2">
              <a:lnSpc>
                <a:spcPct val="90000"/>
              </a:lnSpc>
            </a:pPr>
            <a:r>
              <a:rPr lang="en-US" altLang="cs-CZ" sz="2000"/>
              <a:t>Testes</a:t>
            </a:r>
          </a:p>
          <a:p>
            <a:pPr lvl="2">
              <a:lnSpc>
                <a:spcPct val="90000"/>
              </a:lnSpc>
            </a:pPr>
            <a:r>
              <a:rPr lang="en-US" altLang="cs-CZ" sz="2000"/>
              <a:t>Epididymis</a:t>
            </a:r>
          </a:p>
          <a:p>
            <a:pPr lvl="2">
              <a:lnSpc>
                <a:spcPct val="90000"/>
              </a:lnSpc>
            </a:pPr>
            <a:r>
              <a:rPr lang="en-US" altLang="cs-CZ" sz="2000"/>
              <a:t>Ductus deferens</a:t>
            </a:r>
          </a:p>
          <a:p>
            <a:pPr lvl="2">
              <a:lnSpc>
                <a:spcPct val="90000"/>
              </a:lnSpc>
            </a:pPr>
            <a:r>
              <a:rPr lang="en-US" altLang="cs-CZ" sz="2000"/>
              <a:t>Accessory glands</a:t>
            </a:r>
          </a:p>
          <a:p>
            <a:pPr lvl="3">
              <a:lnSpc>
                <a:spcPct val="90000"/>
              </a:lnSpc>
            </a:pPr>
            <a:r>
              <a:rPr lang="en-US" altLang="cs-CZ" sz="1800"/>
              <a:t>Prostate</a:t>
            </a:r>
          </a:p>
          <a:p>
            <a:pPr lvl="3">
              <a:lnSpc>
                <a:spcPct val="90000"/>
              </a:lnSpc>
            </a:pPr>
            <a:r>
              <a:rPr lang="en-US" altLang="cs-CZ" sz="1800"/>
              <a:t>Seminal vesicles</a:t>
            </a:r>
          </a:p>
          <a:p>
            <a:pPr lvl="3">
              <a:lnSpc>
                <a:spcPct val="90000"/>
              </a:lnSpc>
            </a:pPr>
            <a:r>
              <a:rPr lang="en-US" altLang="cs-CZ" sz="1800"/>
              <a:t>Bulbourethral glands</a:t>
            </a:r>
          </a:p>
          <a:p>
            <a:pPr lvl="2">
              <a:lnSpc>
                <a:spcPct val="90000"/>
              </a:lnSpc>
            </a:pPr>
            <a:endParaRPr lang="en-US" altLang="cs-CZ" sz="2000"/>
          </a:p>
          <a:p>
            <a:pPr lvl="1">
              <a:lnSpc>
                <a:spcPct val="90000"/>
              </a:lnSpc>
            </a:pPr>
            <a:r>
              <a:rPr lang="en-US" altLang="cs-CZ" sz="2400"/>
              <a:t>Hormone production that </a:t>
            </a:r>
          </a:p>
          <a:p>
            <a:pPr lvl="2">
              <a:lnSpc>
                <a:spcPct val="90000"/>
              </a:lnSpc>
            </a:pPr>
            <a:r>
              <a:rPr lang="en-US" altLang="cs-CZ" sz="2000"/>
              <a:t>develops secondary sexual characteristics</a:t>
            </a:r>
          </a:p>
          <a:p>
            <a:pPr lvl="2">
              <a:lnSpc>
                <a:spcPct val="90000"/>
              </a:lnSpc>
            </a:pPr>
            <a:r>
              <a:rPr lang="en-US" altLang="cs-CZ" sz="2000"/>
              <a:t>Involved in feedback mechanisms relating to spermatogenesis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500"/>
                                        <p:tgtEl>
                                          <p:spTgt spid="36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fade">
                                      <p:cBhvr>
                                        <p:cTn id="12" dur="500"/>
                                        <p:tgtEl>
                                          <p:spTgt spid="368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animEffect transition="in" filter="fade">
                                      <p:cBhvr>
                                        <p:cTn id="17" dur="500"/>
                                        <p:tgtEl>
                                          <p:spTgt spid="368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animEffect transition="in" filter="fade">
                                      <p:cBhvr>
                                        <p:cTn id="22" dur="500"/>
                                        <p:tgtEl>
                                          <p:spTgt spid="368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animEffect transition="in" filter="fade">
                                      <p:cBhvr>
                                        <p:cTn id="27" dur="500"/>
                                        <p:tgtEl>
                                          <p:spTgt spid="368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6867">
                                            <p:txEl>
                                              <p:pRg st="6" end="6"/>
                                            </p:txEl>
                                          </p:spTgt>
                                        </p:tgtEl>
                                        <p:attrNameLst>
                                          <p:attrName>style.visibility</p:attrName>
                                        </p:attrNameLst>
                                      </p:cBhvr>
                                      <p:to>
                                        <p:strVal val="visible"/>
                                      </p:to>
                                    </p:set>
                                    <p:animEffect transition="in" filter="fade">
                                      <p:cBhvr>
                                        <p:cTn id="32" dur="500"/>
                                        <p:tgtEl>
                                          <p:spTgt spid="3686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6867">
                                            <p:txEl>
                                              <p:pRg st="7" end="7"/>
                                            </p:txEl>
                                          </p:spTgt>
                                        </p:tgtEl>
                                        <p:attrNameLst>
                                          <p:attrName>style.visibility</p:attrName>
                                        </p:attrNameLst>
                                      </p:cBhvr>
                                      <p:to>
                                        <p:strVal val="visible"/>
                                      </p:to>
                                    </p:set>
                                    <p:animEffect transition="in" filter="fade">
                                      <p:cBhvr>
                                        <p:cTn id="37" dur="500"/>
                                        <p:tgtEl>
                                          <p:spTgt spid="3686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6867">
                                            <p:txEl>
                                              <p:pRg st="8" end="8"/>
                                            </p:txEl>
                                          </p:spTgt>
                                        </p:tgtEl>
                                        <p:attrNameLst>
                                          <p:attrName>style.visibility</p:attrName>
                                        </p:attrNameLst>
                                      </p:cBhvr>
                                      <p:to>
                                        <p:strVal val="visible"/>
                                      </p:to>
                                    </p:set>
                                    <p:animEffect transition="in" filter="fade">
                                      <p:cBhvr>
                                        <p:cTn id="42" dur="500"/>
                                        <p:tgtEl>
                                          <p:spTgt spid="3686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6867">
                                            <p:txEl>
                                              <p:pRg st="10" end="10"/>
                                            </p:txEl>
                                          </p:spTgt>
                                        </p:tgtEl>
                                        <p:attrNameLst>
                                          <p:attrName>style.visibility</p:attrName>
                                        </p:attrNameLst>
                                      </p:cBhvr>
                                      <p:to>
                                        <p:strVal val="visible"/>
                                      </p:to>
                                    </p:set>
                                    <p:animEffect transition="in" filter="fade">
                                      <p:cBhvr>
                                        <p:cTn id="47" dur="500"/>
                                        <p:tgtEl>
                                          <p:spTgt spid="36867">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6867">
                                            <p:txEl>
                                              <p:pRg st="11" end="11"/>
                                            </p:txEl>
                                          </p:spTgt>
                                        </p:tgtEl>
                                        <p:attrNameLst>
                                          <p:attrName>style.visibility</p:attrName>
                                        </p:attrNameLst>
                                      </p:cBhvr>
                                      <p:to>
                                        <p:strVal val="visible"/>
                                      </p:to>
                                    </p:set>
                                    <p:animEffect transition="in" filter="fade">
                                      <p:cBhvr>
                                        <p:cTn id="52" dur="500"/>
                                        <p:tgtEl>
                                          <p:spTgt spid="36867">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6867">
                                            <p:txEl>
                                              <p:pRg st="12" end="12"/>
                                            </p:txEl>
                                          </p:spTgt>
                                        </p:tgtEl>
                                        <p:attrNameLst>
                                          <p:attrName>style.visibility</p:attrName>
                                        </p:attrNameLst>
                                      </p:cBhvr>
                                      <p:to>
                                        <p:strVal val="visible"/>
                                      </p:to>
                                    </p:set>
                                    <p:animEffect transition="in" filter="fade">
                                      <p:cBhvr>
                                        <p:cTn id="57" dur="500"/>
                                        <p:tgtEl>
                                          <p:spTgt spid="368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EEB6B98-CE2B-4FCC-B10B-131FDD6E660C}"/>
              </a:ext>
            </a:extLst>
          </p:cNvPr>
          <p:cNvSpPr>
            <a:spLocks noGrp="1" noChangeArrowheads="1"/>
          </p:cNvSpPr>
          <p:nvPr>
            <p:ph type="title"/>
          </p:nvPr>
        </p:nvSpPr>
        <p:spPr/>
        <p:txBody>
          <a:bodyPr/>
          <a:lstStyle/>
          <a:p>
            <a:r>
              <a:rPr lang="en-US" altLang="cs-CZ"/>
              <a:t>Male Reproductive Physiology</a:t>
            </a:r>
            <a:br>
              <a:rPr lang="en-US" altLang="cs-CZ"/>
            </a:br>
            <a:r>
              <a:rPr lang="en-US" altLang="cs-CZ" sz="2400"/>
              <a:t>Testes</a:t>
            </a:r>
          </a:p>
        </p:txBody>
      </p:sp>
      <p:sp>
        <p:nvSpPr>
          <p:cNvPr id="52227" name="Rectangle 3">
            <a:extLst>
              <a:ext uri="{FF2B5EF4-FFF2-40B4-BE49-F238E27FC236}">
                <a16:creationId xmlns:a16="http://schemas.microsoft.com/office/drawing/2014/main" id="{27711163-34E7-4919-A561-262F550D97AA}"/>
              </a:ext>
            </a:extLst>
          </p:cNvPr>
          <p:cNvSpPr>
            <a:spLocks noGrp="1" noChangeArrowheads="1"/>
          </p:cNvSpPr>
          <p:nvPr>
            <p:ph type="body" idx="1"/>
          </p:nvPr>
        </p:nvSpPr>
        <p:spPr>
          <a:xfrm>
            <a:off x="1981200" y="1612900"/>
            <a:ext cx="8229600" cy="5022850"/>
          </a:xfrm>
        </p:spPr>
        <p:txBody>
          <a:bodyPr/>
          <a:lstStyle/>
          <a:p>
            <a:pPr>
              <a:lnSpc>
                <a:spcPct val="80000"/>
              </a:lnSpc>
            </a:pPr>
            <a:r>
              <a:rPr lang="en-US" altLang="cs-CZ" sz="2400"/>
              <a:t>Site of Sperm production</a:t>
            </a:r>
          </a:p>
          <a:p>
            <a:pPr lvl="1">
              <a:lnSpc>
                <a:spcPct val="80000"/>
              </a:lnSpc>
            </a:pPr>
            <a:r>
              <a:rPr lang="en-US" altLang="cs-CZ" sz="2000"/>
              <a:t>Divided into lobules, each with seminiferous tubules.</a:t>
            </a:r>
          </a:p>
          <a:p>
            <a:pPr lvl="1">
              <a:lnSpc>
                <a:spcPct val="80000"/>
              </a:lnSpc>
            </a:pPr>
            <a:r>
              <a:rPr lang="en-US" altLang="cs-CZ" sz="2000"/>
              <a:t>Seminiferous tubule functions to</a:t>
            </a:r>
          </a:p>
          <a:p>
            <a:pPr lvl="2">
              <a:lnSpc>
                <a:spcPct val="80000"/>
              </a:lnSpc>
            </a:pPr>
            <a:r>
              <a:rPr lang="en-US" altLang="cs-CZ" sz="1800"/>
              <a:t>Maintain environment for spermatogonia by the basal lamina and the Sertoli cells</a:t>
            </a:r>
          </a:p>
          <a:p>
            <a:pPr lvl="3">
              <a:lnSpc>
                <a:spcPct val="80000"/>
              </a:lnSpc>
            </a:pPr>
            <a:r>
              <a:rPr lang="en-US" altLang="cs-CZ" sz="1600"/>
              <a:t>Sertoli cells separate the lumen from the basal lamina and create a blood-testis barrier</a:t>
            </a:r>
          </a:p>
          <a:p>
            <a:pPr lvl="3">
              <a:lnSpc>
                <a:spcPct val="80000"/>
              </a:lnSpc>
            </a:pPr>
            <a:r>
              <a:rPr lang="en-US" altLang="cs-CZ" sz="1600"/>
              <a:t>Creates three compartments</a:t>
            </a:r>
          </a:p>
          <a:p>
            <a:pPr lvl="4">
              <a:lnSpc>
                <a:spcPct val="80000"/>
              </a:lnSpc>
            </a:pPr>
            <a:r>
              <a:rPr lang="en-US" altLang="cs-CZ" sz="1600"/>
              <a:t>Lumen – low glucose, high K</a:t>
            </a:r>
            <a:r>
              <a:rPr lang="en-US" altLang="cs-CZ" sz="1600" baseline="30000"/>
              <a:t>+</a:t>
            </a:r>
            <a:r>
              <a:rPr lang="en-US" altLang="cs-CZ" sz="1600"/>
              <a:t> </a:t>
            </a:r>
            <a:br>
              <a:rPr lang="en-US" altLang="cs-CZ" sz="1600"/>
            </a:br>
            <a:r>
              <a:rPr lang="en-US" altLang="cs-CZ" sz="1600"/>
              <a:t>&amp; steroid hormones</a:t>
            </a:r>
          </a:p>
          <a:p>
            <a:pPr lvl="4">
              <a:lnSpc>
                <a:spcPct val="80000"/>
              </a:lnSpc>
            </a:pPr>
            <a:r>
              <a:rPr lang="en-US" altLang="cs-CZ" sz="1600"/>
              <a:t>Basal compartment – the baso-</a:t>
            </a:r>
            <a:br>
              <a:rPr lang="en-US" altLang="cs-CZ" sz="1600"/>
            </a:br>
            <a:r>
              <a:rPr lang="en-US" altLang="cs-CZ" sz="1600"/>
              <a:t>lateral side of the sertoli cells &amp; </a:t>
            </a:r>
            <a:br>
              <a:rPr lang="en-US" altLang="cs-CZ" sz="1600"/>
            </a:br>
            <a:r>
              <a:rPr lang="en-US" altLang="cs-CZ" sz="1600"/>
              <a:t>containing the developing </a:t>
            </a:r>
            <a:br>
              <a:rPr lang="en-US" altLang="cs-CZ" sz="1600"/>
            </a:br>
            <a:r>
              <a:rPr lang="en-US" altLang="cs-CZ" sz="1600"/>
              <a:t>spermatogonia</a:t>
            </a:r>
          </a:p>
          <a:p>
            <a:pPr lvl="4">
              <a:lnSpc>
                <a:spcPct val="80000"/>
              </a:lnSpc>
            </a:pPr>
            <a:r>
              <a:rPr lang="en-US" altLang="cs-CZ" sz="1600"/>
              <a:t>Interstitial fluid space – below the </a:t>
            </a:r>
            <a:br>
              <a:rPr lang="en-US" altLang="cs-CZ" sz="1600"/>
            </a:br>
            <a:r>
              <a:rPr lang="en-US" altLang="cs-CZ" sz="1600"/>
              <a:t>basal lamina and contains the Leydig </a:t>
            </a:r>
            <a:br>
              <a:rPr lang="en-US" altLang="cs-CZ" sz="1600"/>
            </a:br>
            <a:r>
              <a:rPr lang="en-US" altLang="cs-CZ" sz="1600"/>
              <a:t>cells</a:t>
            </a:r>
          </a:p>
          <a:p>
            <a:pPr lvl="2">
              <a:lnSpc>
                <a:spcPct val="80000"/>
              </a:lnSpc>
            </a:pPr>
            <a:r>
              <a:rPr lang="en-US" altLang="cs-CZ" sz="1800"/>
              <a:t>Produce hormones/paracrines</a:t>
            </a:r>
          </a:p>
          <a:p>
            <a:pPr lvl="3">
              <a:lnSpc>
                <a:spcPct val="80000"/>
              </a:lnSpc>
            </a:pPr>
            <a:r>
              <a:rPr lang="en-US" altLang="cs-CZ" sz="1600"/>
              <a:t>From Sertoli cells</a:t>
            </a:r>
          </a:p>
          <a:p>
            <a:pPr lvl="3">
              <a:lnSpc>
                <a:spcPct val="80000"/>
              </a:lnSpc>
            </a:pPr>
            <a:r>
              <a:rPr lang="en-US" altLang="cs-CZ" sz="1600"/>
              <a:t>From Leydig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500"/>
                                        <p:tgtEl>
                                          <p:spTgt spid="522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fade">
                                      <p:cBhvr>
                                        <p:cTn id="12" dur="500"/>
                                        <p:tgtEl>
                                          <p:spTgt spid="52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animEffect transition="in" filter="fade">
                                      <p:cBhvr>
                                        <p:cTn id="17" dur="500"/>
                                        <p:tgtEl>
                                          <p:spTgt spid="522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2227">
                                            <p:txEl>
                                              <p:pRg st="4" end="4"/>
                                            </p:txEl>
                                          </p:spTgt>
                                        </p:tgtEl>
                                        <p:attrNameLst>
                                          <p:attrName>style.visibility</p:attrName>
                                        </p:attrNameLst>
                                      </p:cBhvr>
                                      <p:to>
                                        <p:strVal val="visible"/>
                                      </p:to>
                                    </p:set>
                                    <p:animEffect transition="in" filter="fade">
                                      <p:cBhvr>
                                        <p:cTn id="22" dur="500"/>
                                        <p:tgtEl>
                                          <p:spTgt spid="522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animEffect transition="in" filter="fade">
                                      <p:cBhvr>
                                        <p:cTn id="27" dur="500"/>
                                        <p:tgtEl>
                                          <p:spTgt spid="522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2227">
                                            <p:txEl>
                                              <p:pRg st="6" end="6"/>
                                            </p:txEl>
                                          </p:spTgt>
                                        </p:tgtEl>
                                        <p:attrNameLst>
                                          <p:attrName>style.visibility</p:attrName>
                                        </p:attrNameLst>
                                      </p:cBhvr>
                                      <p:to>
                                        <p:strVal val="visible"/>
                                      </p:to>
                                    </p:set>
                                    <p:animEffect transition="in" filter="fade">
                                      <p:cBhvr>
                                        <p:cTn id="32" dur="500"/>
                                        <p:tgtEl>
                                          <p:spTgt spid="5222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2227">
                                            <p:txEl>
                                              <p:pRg st="7" end="7"/>
                                            </p:txEl>
                                          </p:spTgt>
                                        </p:tgtEl>
                                        <p:attrNameLst>
                                          <p:attrName>style.visibility</p:attrName>
                                        </p:attrNameLst>
                                      </p:cBhvr>
                                      <p:to>
                                        <p:strVal val="visible"/>
                                      </p:to>
                                    </p:set>
                                    <p:animEffect transition="in" filter="fade">
                                      <p:cBhvr>
                                        <p:cTn id="37" dur="500"/>
                                        <p:tgtEl>
                                          <p:spTgt spid="5222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2227">
                                            <p:txEl>
                                              <p:pRg st="8" end="8"/>
                                            </p:txEl>
                                          </p:spTgt>
                                        </p:tgtEl>
                                        <p:attrNameLst>
                                          <p:attrName>style.visibility</p:attrName>
                                        </p:attrNameLst>
                                      </p:cBhvr>
                                      <p:to>
                                        <p:strVal val="visible"/>
                                      </p:to>
                                    </p:set>
                                    <p:animEffect transition="in" filter="fade">
                                      <p:cBhvr>
                                        <p:cTn id="42" dur="500"/>
                                        <p:tgtEl>
                                          <p:spTgt spid="5222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52227">
                                            <p:txEl>
                                              <p:pRg st="9" end="9"/>
                                            </p:txEl>
                                          </p:spTgt>
                                        </p:tgtEl>
                                        <p:attrNameLst>
                                          <p:attrName>style.visibility</p:attrName>
                                        </p:attrNameLst>
                                      </p:cBhvr>
                                      <p:to>
                                        <p:strVal val="visible"/>
                                      </p:to>
                                    </p:set>
                                    <p:animEffect transition="in" filter="fade">
                                      <p:cBhvr>
                                        <p:cTn id="47" dur="500"/>
                                        <p:tgtEl>
                                          <p:spTgt spid="52227">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52227">
                                            <p:txEl>
                                              <p:pRg st="10" end="10"/>
                                            </p:txEl>
                                          </p:spTgt>
                                        </p:tgtEl>
                                        <p:attrNameLst>
                                          <p:attrName>style.visibility</p:attrName>
                                        </p:attrNameLst>
                                      </p:cBhvr>
                                      <p:to>
                                        <p:strVal val="visible"/>
                                      </p:to>
                                    </p:set>
                                    <p:animEffect transition="in" filter="fade">
                                      <p:cBhvr>
                                        <p:cTn id="52" dur="500"/>
                                        <p:tgtEl>
                                          <p:spTgt spid="52227">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52227">
                                            <p:txEl>
                                              <p:pRg st="11" end="11"/>
                                            </p:txEl>
                                          </p:spTgt>
                                        </p:tgtEl>
                                        <p:attrNameLst>
                                          <p:attrName>style.visibility</p:attrName>
                                        </p:attrNameLst>
                                      </p:cBhvr>
                                      <p:to>
                                        <p:strVal val="visible"/>
                                      </p:to>
                                    </p:set>
                                    <p:animEffect transition="in" filter="fade">
                                      <p:cBhvr>
                                        <p:cTn id="57" dur="500"/>
                                        <p:tgtEl>
                                          <p:spTgt spid="522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F9A63F1-4976-494F-A5A0-3B6297F1CC2B}"/>
              </a:ext>
            </a:extLst>
          </p:cNvPr>
          <p:cNvSpPr>
            <a:spLocks noGrp="1" noChangeArrowheads="1"/>
          </p:cNvSpPr>
          <p:nvPr>
            <p:ph type="title"/>
          </p:nvPr>
        </p:nvSpPr>
        <p:spPr/>
        <p:txBody>
          <a:bodyPr/>
          <a:lstStyle/>
          <a:p>
            <a:r>
              <a:rPr lang="en-US" altLang="cs-CZ"/>
              <a:t>Male Reproductive Physiology</a:t>
            </a:r>
            <a:br>
              <a:rPr lang="en-US" altLang="cs-CZ"/>
            </a:br>
            <a:r>
              <a:rPr lang="en-US" altLang="cs-CZ" sz="2400"/>
              <a:t>Testis</a:t>
            </a:r>
          </a:p>
        </p:txBody>
      </p:sp>
      <p:sp>
        <p:nvSpPr>
          <p:cNvPr id="37891" name="Rectangle 3">
            <a:extLst>
              <a:ext uri="{FF2B5EF4-FFF2-40B4-BE49-F238E27FC236}">
                <a16:creationId xmlns:a16="http://schemas.microsoft.com/office/drawing/2014/main" id="{4458AE01-2C01-46AB-83BC-3ED5384AC83D}"/>
              </a:ext>
            </a:extLst>
          </p:cNvPr>
          <p:cNvSpPr>
            <a:spLocks noGrp="1" noChangeArrowheads="1"/>
          </p:cNvSpPr>
          <p:nvPr>
            <p:ph type="body" idx="1"/>
          </p:nvPr>
        </p:nvSpPr>
        <p:spPr>
          <a:xfrm>
            <a:off x="1981201" y="1600200"/>
            <a:ext cx="8251825" cy="5257800"/>
          </a:xfrm>
        </p:spPr>
        <p:txBody>
          <a:bodyPr/>
          <a:lstStyle/>
          <a:p>
            <a:pPr>
              <a:lnSpc>
                <a:spcPct val="90000"/>
              </a:lnSpc>
            </a:pPr>
            <a:r>
              <a:rPr lang="en-US" altLang="cs-CZ"/>
              <a:t>Sertoli cells</a:t>
            </a:r>
          </a:p>
          <a:p>
            <a:pPr lvl="1">
              <a:lnSpc>
                <a:spcPct val="90000"/>
              </a:lnSpc>
            </a:pPr>
            <a:r>
              <a:rPr lang="en-US" altLang="cs-CZ" sz="2400"/>
              <a:t>Produce hormones &amp; paracrines involved with control of hypothalamus-pituitary-gonad axis and the testes directly</a:t>
            </a:r>
          </a:p>
          <a:p>
            <a:pPr lvl="2">
              <a:lnSpc>
                <a:spcPct val="90000"/>
              </a:lnSpc>
            </a:pPr>
            <a:r>
              <a:rPr lang="en-US" altLang="cs-CZ" sz="2000"/>
              <a:t>Anti-M</a:t>
            </a:r>
            <a:r>
              <a:rPr lang="en-US" altLang="cs-CZ" sz="2000">
                <a:cs typeface="Arial" panose="020B0604020202020204" pitchFamily="34" charset="0"/>
              </a:rPr>
              <a:t>ü</a:t>
            </a:r>
            <a:r>
              <a:rPr lang="en-US" altLang="cs-CZ" sz="2000"/>
              <a:t>llerian Hormone (AMH)</a:t>
            </a:r>
          </a:p>
          <a:p>
            <a:pPr lvl="3">
              <a:lnSpc>
                <a:spcPct val="90000"/>
              </a:lnSpc>
            </a:pPr>
            <a:r>
              <a:rPr lang="en-US" altLang="cs-CZ" sz="1800"/>
              <a:t>Secreted during embryogenesis</a:t>
            </a:r>
          </a:p>
          <a:p>
            <a:pPr lvl="3">
              <a:lnSpc>
                <a:spcPct val="90000"/>
              </a:lnSpc>
            </a:pPr>
            <a:r>
              <a:rPr lang="en-US" altLang="cs-CZ" sz="1800"/>
              <a:t>Prevents development of the M</a:t>
            </a:r>
            <a:r>
              <a:rPr lang="en-US" altLang="cs-CZ" sz="1800">
                <a:cs typeface="Arial" panose="020B0604020202020204" pitchFamily="34" charset="0"/>
              </a:rPr>
              <a:t>ü</a:t>
            </a:r>
            <a:r>
              <a:rPr lang="en-US" altLang="cs-CZ" sz="1800"/>
              <a:t>llerian ducts</a:t>
            </a:r>
          </a:p>
          <a:p>
            <a:pPr lvl="2">
              <a:lnSpc>
                <a:spcPct val="90000"/>
              </a:lnSpc>
            </a:pPr>
            <a:r>
              <a:rPr lang="en-US" altLang="cs-CZ" sz="2000"/>
              <a:t>Inhibin &amp; activin</a:t>
            </a:r>
          </a:p>
          <a:p>
            <a:pPr lvl="3">
              <a:lnSpc>
                <a:spcPct val="90000"/>
              </a:lnSpc>
            </a:pPr>
            <a:r>
              <a:rPr lang="en-US" altLang="cs-CZ" sz="1800"/>
              <a:t>Regulate FSH release from anterior pituitary</a:t>
            </a:r>
          </a:p>
          <a:p>
            <a:pPr lvl="4">
              <a:lnSpc>
                <a:spcPct val="90000"/>
              </a:lnSpc>
            </a:pPr>
            <a:r>
              <a:rPr lang="en-US" altLang="cs-CZ" sz="1800"/>
              <a:t>inhibin decreases FSH release</a:t>
            </a:r>
          </a:p>
          <a:p>
            <a:pPr lvl="4">
              <a:lnSpc>
                <a:spcPct val="90000"/>
              </a:lnSpc>
            </a:pPr>
            <a:r>
              <a:rPr lang="en-US" altLang="cs-CZ" sz="1800"/>
              <a:t>activin increases LH function &amp; increases FSH release</a:t>
            </a:r>
          </a:p>
          <a:p>
            <a:pPr lvl="2">
              <a:lnSpc>
                <a:spcPct val="90000"/>
              </a:lnSpc>
            </a:pPr>
            <a:r>
              <a:rPr lang="en-US" altLang="cs-CZ" sz="2000"/>
              <a:t>Androgen Binding Protein (ABP)</a:t>
            </a:r>
          </a:p>
          <a:p>
            <a:pPr lvl="3">
              <a:lnSpc>
                <a:spcPct val="90000"/>
              </a:lnSpc>
            </a:pPr>
            <a:r>
              <a:rPr lang="en-US" altLang="cs-CZ" sz="1800"/>
              <a:t>Binds to testosterone and DHT, reduces the loses due to diffusion resulting in an increase in testicular testosterone levels</a:t>
            </a:r>
          </a:p>
          <a:p>
            <a:pPr lvl="2">
              <a:lnSpc>
                <a:spcPct val="90000"/>
              </a:lnSpc>
            </a:pPr>
            <a:r>
              <a:rPr lang="en-US" altLang="cs-CZ" sz="2000"/>
              <a:t>Estradiols &amp; Aromatase</a:t>
            </a:r>
          </a:p>
          <a:p>
            <a:pPr lvl="3">
              <a:lnSpc>
                <a:spcPct val="90000"/>
              </a:lnSpc>
            </a:pPr>
            <a:r>
              <a:rPr lang="en-US" altLang="cs-CZ" sz="1800"/>
              <a:t>Support spermatogenesis</a:t>
            </a:r>
          </a:p>
          <a:p>
            <a:pPr lvl="3">
              <a:lnSpc>
                <a:spcPct val="90000"/>
              </a:lnSpc>
            </a:pPr>
            <a:endParaRPr lang="en-US" altLang="cs-CZ" sz="1800"/>
          </a:p>
          <a:p>
            <a:pPr lvl="2">
              <a:lnSpc>
                <a:spcPct val="90000"/>
              </a:lnSpc>
            </a:pPr>
            <a:endParaRPr lang="en-US" altLang="cs-CZ"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500"/>
                                        <p:tgtEl>
                                          <p:spTgt spid="378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4" end="4"/>
                                            </p:txEl>
                                          </p:spTgt>
                                        </p:tgtEl>
                                        <p:attrNameLst>
                                          <p:attrName>style.visibility</p:attrName>
                                        </p:attrNameLst>
                                      </p:cBhvr>
                                      <p:to>
                                        <p:strVal val="visible"/>
                                      </p:to>
                                    </p:set>
                                    <p:animEffect transition="in" filter="fade">
                                      <p:cBhvr>
                                        <p:cTn id="22" dur="500"/>
                                        <p:tgtEl>
                                          <p:spTgt spid="378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fade">
                                      <p:cBhvr>
                                        <p:cTn id="27" dur="500"/>
                                        <p:tgtEl>
                                          <p:spTgt spid="378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891">
                                            <p:txEl>
                                              <p:pRg st="6" end="6"/>
                                            </p:txEl>
                                          </p:spTgt>
                                        </p:tgtEl>
                                        <p:attrNameLst>
                                          <p:attrName>style.visibility</p:attrName>
                                        </p:attrNameLst>
                                      </p:cBhvr>
                                      <p:to>
                                        <p:strVal val="visible"/>
                                      </p:to>
                                    </p:set>
                                    <p:animEffect transition="in" filter="fade">
                                      <p:cBhvr>
                                        <p:cTn id="32" dur="500"/>
                                        <p:tgtEl>
                                          <p:spTgt spid="378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7891">
                                            <p:txEl>
                                              <p:pRg st="7" end="7"/>
                                            </p:txEl>
                                          </p:spTgt>
                                        </p:tgtEl>
                                        <p:attrNameLst>
                                          <p:attrName>style.visibility</p:attrName>
                                        </p:attrNameLst>
                                      </p:cBhvr>
                                      <p:to>
                                        <p:strVal val="visible"/>
                                      </p:to>
                                    </p:set>
                                    <p:animEffect transition="in" filter="fade">
                                      <p:cBhvr>
                                        <p:cTn id="37" dur="500"/>
                                        <p:tgtEl>
                                          <p:spTgt spid="3789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7891">
                                            <p:txEl>
                                              <p:pRg st="8" end="8"/>
                                            </p:txEl>
                                          </p:spTgt>
                                        </p:tgtEl>
                                        <p:attrNameLst>
                                          <p:attrName>style.visibility</p:attrName>
                                        </p:attrNameLst>
                                      </p:cBhvr>
                                      <p:to>
                                        <p:strVal val="visible"/>
                                      </p:to>
                                    </p:set>
                                    <p:animEffect transition="in" filter="fade">
                                      <p:cBhvr>
                                        <p:cTn id="42" dur="500"/>
                                        <p:tgtEl>
                                          <p:spTgt spid="3789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7891">
                                            <p:txEl>
                                              <p:pRg st="9" end="9"/>
                                            </p:txEl>
                                          </p:spTgt>
                                        </p:tgtEl>
                                        <p:attrNameLst>
                                          <p:attrName>style.visibility</p:attrName>
                                        </p:attrNameLst>
                                      </p:cBhvr>
                                      <p:to>
                                        <p:strVal val="visible"/>
                                      </p:to>
                                    </p:set>
                                    <p:animEffect transition="in" filter="fade">
                                      <p:cBhvr>
                                        <p:cTn id="47" dur="500"/>
                                        <p:tgtEl>
                                          <p:spTgt spid="3789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7891">
                                            <p:txEl>
                                              <p:pRg st="10" end="10"/>
                                            </p:txEl>
                                          </p:spTgt>
                                        </p:tgtEl>
                                        <p:attrNameLst>
                                          <p:attrName>style.visibility</p:attrName>
                                        </p:attrNameLst>
                                      </p:cBhvr>
                                      <p:to>
                                        <p:strVal val="visible"/>
                                      </p:to>
                                    </p:set>
                                    <p:animEffect transition="in" filter="fade">
                                      <p:cBhvr>
                                        <p:cTn id="52" dur="500"/>
                                        <p:tgtEl>
                                          <p:spTgt spid="37891">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7891">
                                            <p:txEl>
                                              <p:pRg st="11" end="11"/>
                                            </p:txEl>
                                          </p:spTgt>
                                        </p:tgtEl>
                                        <p:attrNameLst>
                                          <p:attrName>style.visibility</p:attrName>
                                        </p:attrNameLst>
                                      </p:cBhvr>
                                      <p:to>
                                        <p:strVal val="visible"/>
                                      </p:to>
                                    </p:set>
                                    <p:animEffect transition="in" filter="fade">
                                      <p:cBhvr>
                                        <p:cTn id="57" dur="500"/>
                                        <p:tgtEl>
                                          <p:spTgt spid="37891">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7891">
                                            <p:txEl>
                                              <p:pRg st="12" end="12"/>
                                            </p:txEl>
                                          </p:spTgt>
                                        </p:tgtEl>
                                        <p:attrNameLst>
                                          <p:attrName>style.visibility</p:attrName>
                                        </p:attrNameLst>
                                      </p:cBhvr>
                                      <p:to>
                                        <p:strVal val="visible"/>
                                      </p:to>
                                    </p:set>
                                    <p:animEffect transition="in" filter="fade">
                                      <p:cBhvr>
                                        <p:cTn id="62" dur="500"/>
                                        <p:tgtEl>
                                          <p:spTgt spid="378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4C6279-AC35-4543-8E45-0FECF41F03C4}"/>
              </a:ext>
            </a:extLst>
          </p:cNvPr>
          <p:cNvSpPr>
            <a:spLocks noGrp="1" noChangeArrowheads="1"/>
          </p:cNvSpPr>
          <p:nvPr>
            <p:ph type="title"/>
          </p:nvPr>
        </p:nvSpPr>
        <p:spPr/>
        <p:txBody>
          <a:bodyPr/>
          <a:lstStyle/>
          <a:p>
            <a:r>
              <a:rPr lang="en-US" altLang="cs-CZ"/>
              <a:t>The Basics</a:t>
            </a:r>
            <a:br>
              <a:rPr lang="en-US" altLang="cs-CZ"/>
            </a:br>
            <a:r>
              <a:rPr lang="en-US" altLang="cs-CZ" sz="2400"/>
              <a:t>Gametogenesis</a:t>
            </a:r>
          </a:p>
        </p:txBody>
      </p:sp>
      <p:sp>
        <p:nvSpPr>
          <p:cNvPr id="14339" name="Rectangle 3">
            <a:extLst>
              <a:ext uri="{FF2B5EF4-FFF2-40B4-BE49-F238E27FC236}">
                <a16:creationId xmlns:a16="http://schemas.microsoft.com/office/drawing/2014/main" id="{28FBB545-3171-4B5C-923A-8ECB09B0A28C}"/>
              </a:ext>
            </a:extLst>
          </p:cNvPr>
          <p:cNvSpPr>
            <a:spLocks noGrp="1" noChangeArrowheads="1"/>
          </p:cNvSpPr>
          <p:nvPr>
            <p:ph type="body" idx="1"/>
          </p:nvPr>
        </p:nvSpPr>
        <p:spPr/>
        <p:txBody>
          <a:bodyPr/>
          <a:lstStyle/>
          <a:p>
            <a:pPr marL="533400" indent="-533400"/>
            <a:r>
              <a:rPr lang="en-US" altLang="cs-CZ" dirty="0"/>
              <a:t>Process of sperm production involves three stages</a:t>
            </a:r>
          </a:p>
          <a:p>
            <a:pPr marL="914400" lvl="1" indent="-457200">
              <a:buFontTx/>
              <a:buAutoNum type="arabicPeriod"/>
            </a:pPr>
            <a:r>
              <a:rPr lang="en-US" altLang="cs-CZ" sz="2400" dirty="0" err="1"/>
              <a:t>Spermatocytogenesis</a:t>
            </a:r>
            <a:endParaRPr lang="en-US" altLang="cs-CZ" sz="2400" dirty="0"/>
          </a:p>
          <a:p>
            <a:pPr marL="1295400" lvl="2" indent="-381000"/>
            <a:r>
              <a:rPr lang="en-US" altLang="cs-CZ" sz="2000" dirty="0"/>
              <a:t>produces secondary spermatocytes from </a:t>
            </a:r>
            <a:r>
              <a:rPr lang="en-US" altLang="cs-CZ" sz="2000" dirty="0" err="1"/>
              <a:t>spermatogoium</a:t>
            </a:r>
            <a:endParaRPr lang="en-US" altLang="cs-CZ" sz="2000" dirty="0"/>
          </a:p>
          <a:p>
            <a:pPr marL="914400" lvl="1" indent="-457200">
              <a:buFontTx/>
              <a:buAutoNum type="arabicPeriod"/>
            </a:pPr>
            <a:r>
              <a:rPr lang="en-US" altLang="cs-CZ" sz="2400" dirty="0" err="1"/>
              <a:t>Spermatidogenesis</a:t>
            </a:r>
            <a:endParaRPr lang="en-US" altLang="cs-CZ" sz="2400" dirty="0"/>
          </a:p>
          <a:p>
            <a:pPr marL="1295400" lvl="2" indent="-381000"/>
            <a:r>
              <a:rPr lang="en-US" altLang="cs-CZ" sz="2000" dirty="0"/>
              <a:t>stage where meiosis I &amp; II occur</a:t>
            </a:r>
          </a:p>
          <a:p>
            <a:pPr marL="1295400" lvl="2" indent="-381000"/>
            <a:r>
              <a:rPr lang="en-US" altLang="cs-CZ" sz="2000" dirty="0"/>
              <a:t>results in spermatid formation</a:t>
            </a:r>
          </a:p>
          <a:p>
            <a:pPr marL="914400" lvl="1" indent="-457200">
              <a:buFontTx/>
              <a:buAutoNum type="arabicPeriod"/>
            </a:pPr>
            <a:r>
              <a:rPr lang="en-US" altLang="cs-CZ" sz="2400" dirty="0"/>
              <a:t>Spermiogenesis</a:t>
            </a:r>
          </a:p>
          <a:p>
            <a:pPr marL="1295400" lvl="2" indent="-381000"/>
            <a:r>
              <a:rPr lang="en-US" altLang="cs-CZ" sz="2000" dirty="0"/>
              <a:t>final stage of sperm development</a:t>
            </a:r>
          </a:p>
          <a:p>
            <a:pPr marL="1295400" lvl="2" indent="-381000"/>
            <a:r>
              <a:rPr lang="en-US" altLang="cs-CZ" sz="2000" dirty="0"/>
              <a:t>spermatid becomes a motile spermatozoa during </a:t>
            </a:r>
            <a:r>
              <a:rPr lang="en-US" altLang="cs-CZ" sz="2000" dirty="0" err="1"/>
              <a:t>spermiation</a:t>
            </a:r>
            <a:endParaRPr lang="en-US" altLang="cs-CZ" sz="2000" dirty="0"/>
          </a:p>
          <a:p>
            <a:pPr marL="2171700" lvl="4" indent="-342900"/>
            <a:endParaRPr lang="en-US" altLang="cs-CZ"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fade">
                                      <p:cBhvr>
                                        <p:cTn id="37" dur="5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fade">
                                      <p:cBhvr>
                                        <p:cTn id="42" dur="500"/>
                                        <p:tgtEl>
                                          <p:spTgt spid="143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fade">
                                      <p:cBhvr>
                                        <p:cTn id="4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636B413-9F9C-485D-B2E7-843314DB173E}"/>
              </a:ext>
            </a:extLst>
          </p:cNvPr>
          <p:cNvSpPr>
            <a:spLocks noGrp="1" noChangeArrowheads="1"/>
          </p:cNvSpPr>
          <p:nvPr>
            <p:ph type="title"/>
          </p:nvPr>
        </p:nvSpPr>
        <p:spPr/>
        <p:txBody>
          <a:bodyPr/>
          <a:lstStyle/>
          <a:p>
            <a:r>
              <a:rPr lang="en-US" altLang="cs-CZ"/>
              <a:t>Male Reproductive Physiology</a:t>
            </a:r>
            <a:br>
              <a:rPr lang="en-US" altLang="cs-CZ"/>
            </a:br>
            <a:r>
              <a:rPr lang="en-US" altLang="cs-CZ" sz="2400"/>
              <a:t>Testis</a:t>
            </a:r>
          </a:p>
        </p:txBody>
      </p:sp>
      <p:sp>
        <p:nvSpPr>
          <p:cNvPr id="39939" name="Rectangle 3">
            <a:extLst>
              <a:ext uri="{FF2B5EF4-FFF2-40B4-BE49-F238E27FC236}">
                <a16:creationId xmlns:a16="http://schemas.microsoft.com/office/drawing/2014/main" id="{3C0B202F-2202-4B90-B84C-CA3BD8EE548D}"/>
              </a:ext>
            </a:extLst>
          </p:cNvPr>
          <p:cNvSpPr>
            <a:spLocks noGrp="1" noChangeArrowheads="1"/>
          </p:cNvSpPr>
          <p:nvPr>
            <p:ph type="body" idx="1"/>
          </p:nvPr>
        </p:nvSpPr>
        <p:spPr>
          <a:xfrm>
            <a:off x="1981201" y="1600200"/>
            <a:ext cx="8251825" cy="5257800"/>
          </a:xfrm>
        </p:spPr>
        <p:txBody>
          <a:bodyPr/>
          <a:lstStyle/>
          <a:p>
            <a:pPr>
              <a:lnSpc>
                <a:spcPct val="90000"/>
              </a:lnSpc>
            </a:pPr>
            <a:r>
              <a:rPr lang="en-US" altLang="cs-CZ"/>
              <a:t>Sertoli cells, cont…</a:t>
            </a:r>
          </a:p>
          <a:p>
            <a:pPr lvl="2">
              <a:lnSpc>
                <a:spcPct val="90000"/>
              </a:lnSpc>
            </a:pPr>
            <a:r>
              <a:rPr lang="en-US" altLang="cs-CZ"/>
              <a:t>GDNF (glial derived neurotrophic factor) &amp; ERM transcription factor</a:t>
            </a:r>
          </a:p>
          <a:p>
            <a:pPr lvl="3">
              <a:lnSpc>
                <a:spcPct val="90000"/>
              </a:lnSpc>
            </a:pPr>
            <a:r>
              <a:rPr lang="en-US" altLang="cs-CZ"/>
              <a:t>Maintenance of the stem cell line</a:t>
            </a:r>
          </a:p>
          <a:p>
            <a:pPr>
              <a:lnSpc>
                <a:spcPct val="90000"/>
              </a:lnSpc>
            </a:pPr>
            <a:r>
              <a:rPr lang="en-US" altLang="cs-CZ"/>
              <a:t>Leydig cells</a:t>
            </a:r>
          </a:p>
          <a:p>
            <a:pPr lvl="1">
              <a:lnSpc>
                <a:spcPct val="90000"/>
              </a:lnSpc>
            </a:pPr>
            <a:r>
              <a:rPr lang="en-US" altLang="cs-CZ"/>
              <a:t>Produce androgens</a:t>
            </a:r>
          </a:p>
          <a:p>
            <a:pPr lvl="2">
              <a:lnSpc>
                <a:spcPct val="90000"/>
              </a:lnSpc>
            </a:pPr>
            <a:r>
              <a:rPr lang="en-US" altLang="cs-CZ"/>
              <a:t>testosterone, androstenedione and dehydroepiandrosterone (DHEA)</a:t>
            </a:r>
          </a:p>
          <a:p>
            <a:pPr lvl="3">
              <a:lnSpc>
                <a:spcPct val="90000"/>
              </a:lnSpc>
            </a:pPr>
            <a:r>
              <a:rPr lang="en-US" altLang="cs-CZ"/>
              <a:t>Increase spermatogenesis</a:t>
            </a:r>
          </a:p>
          <a:p>
            <a:pPr lvl="3">
              <a:lnSpc>
                <a:spcPct val="90000"/>
              </a:lnSpc>
            </a:pPr>
            <a:r>
              <a:rPr lang="en-US" altLang="cs-CZ"/>
              <a:t>Influence secondary sexual characteristics</a:t>
            </a:r>
          </a:p>
          <a:p>
            <a:pPr lvl="1">
              <a:lnSpc>
                <a:spcPct val="90000"/>
              </a:lnSpc>
            </a:pPr>
            <a:r>
              <a:rPr lang="en-US" altLang="cs-CZ"/>
              <a:t>Stimulated to produce androgens by luteinizing hormone (LH)</a:t>
            </a:r>
          </a:p>
          <a:p>
            <a:pPr lvl="2">
              <a:lnSpc>
                <a:spcPct val="90000"/>
              </a:lnSpc>
            </a:pPr>
            <a:r>
              <a:rPr lang="en-US" altLang="cs-CZ"/>
              <a:t>FSH increases the response to LH by Leydig cells</a:t>
            </a:r>
          </a:p>
          <a:p>
            <a:pPr lvl="2">
              <a:lnSpc>
                <a:spcPct val="90000"/>
              </a:lnSpc>
            </a:pPr>
            <a:endParaRPr lang="en-US"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fade">
                                      <p:cBhvr>
                                        <p:cTn id="12" dur="500"/>
                                        <p:tgtEl>
                                          <p:spTgt spid="399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Effect transition="in" filter="fade">
                                      <p:cBhvr>
                                        <p:cTn id="17" dur="500"/>
                                        <p:tgtEl>
                                          <p:spTgt spid="399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Effect transition="in" filter="fade">
                                      <p:cBhvr>
                                        <p:cTn id="22" dur="500"/>
                                        <p:tgtEl>
                                          <p:spTgt spid="399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animEffect transition="in" filter="fade">
                                      <p:cBhvr>
                                        <p:cTn id="27" dur="500"/>
                                        <p:tgtEl>
                                          <p:spTgt spid="3993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9939">
                                            <p:txEl>
                                              <p:pRg st="6" end="6"/>
                                            </p:txEl>
                                          </p:spTgt>
                                        </p:tgtEl>
                                        <p:attrNameLst>
                                          <p:attrName>style.visibility</p:attrName>
                                        </p:attrNameLst>
                                      </p:cBhvr>
                                      <p:to>
                                        <p:strVal val="visible"/>
                                      </p:to>
                                    </p:set>
                                    <p:animEffect transition="in" filter="fade">
                                      <p:cBhvr>
                                        <p:cTn id="32" dur="500"/>
                                        <p:tgtEl>
                                          <p:spTgt spid="3993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939">
                                            <p:txEl>
                                              <p:pRg st="7" end="7"/>
                                            </p:txEl>
                                          </p:spTgt>
                                        </p:tgtEl>
                                        <p:attrNameLst>
                                          <p:attrName>style.visibility</p:attrName>
                                        </p:attrNameLst>
                                      </p:cBhvr>
                                      <p:to>
                                        <p:strVal val="visible"/>
                                      </p:to>
                                    </p:set>
                                    <p:animEffect transition="in" filter="fade">
                                      <p:cBhvr>
                                        <p:cTn id="37" dur="500"/>
                                        <p:tgtEl>
                                          <p:spTgt spid="3993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9939">
                                            <p:txEl>
                                              <p:pRg st="8" end="8"/>
                                            </p:txEl>
                                          </p:spTgt>
                                        </p:tgtEl>
                                        <p:attrNameLst>
                                          <p:attrName>style.visibility</p:attrName>
                                        </p:attrNameLst>
                                      </p:cBhvr>
                                      <p:to>
                                        <p:strVal val="visible"/>
                                      </p:to>
                                    </p:set>
                                    <p:animEffect transition="in" filter="fade">
                                      <p:cBhvr>
                                        <p:cTn id="42" dur="500"/>
                                        <p:tgtEl>
                                          <p:spTgt spid="3993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9939">
                                            <p:txEl>
                                              <p:pRg st="9" end="9"/>
                                            </p:txEl>
                                          </p:spTgt>
                                        </p:tgtEl>
                                        <p:attrNameLst>
                                          <p:attrName>style.visibility</p:attrName>
                                        </p:attrNameLst>
                                      </p:cBhvr>
                                      <p:to>
                                        <p:strVal val="visible"/>
                                      </p:to>
                                    </p:set>
                                    <p:animEffect transition="in" filter="fade">
                                      <p:cBhvr>
                                        <p:cTn id="47"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D3C5E70-26C8-4068-BBCD-EB088426809B}"/>
              </a:ext>
            </a:extLst>
          </p:cNvPr>
          <p:cNvSpPr>
            <a:spLocks noGrp="1" noChangeArrowheads="1"/>
          </p:cNvSpPr>
          <p:nvPr>
            <p:ph type="title"/>
          </p:nvPr>
        </p:nvSpPr>
        <p:spPr/>
        <p:txBody>
          <a:bodyPr/>
          <a:lstStyle/>
          <a:p>
            <a:r>
              <a:rPr lang="en-US" altLang="cs-CZ"/>
              <a:t>Male Reproductive Phsyiology</a:t>
            </a:r>
            <a:br>
              <a:rPr lang="en-US" altLang="cs-CZ"/>
            </a:br>
            <a:r>
              <a:rPr lang="en-US" altLang="cs-CZ" sz="2400"/>
              <a:t>Testes</a:t>
            </a:r>
          </a:p>
        </p:txBody>
      </p:sp>
      <p:sp>
        <p:nvSpPr>
          <p:cNvPr id="51203" name="Rectangle 3">
            <a:extLst>
              <a:ext uri="{FF2B5EF4-FFF2-40B4-BE49-F238E27FC236}">
                <a16:creationId xmlns:a16="http://schemas.microsoft.com/office/drawing/2014/main" id="{23B0029D-FF6C-4AED-8D31-7DAC10E5DDD3}"/>
              </a:ext>
            </a:extLst>
          </p:cNvPr>
          <p:cNvSpPr>
            <a:spLocks noGrp="1" noChangeArrowheads="1"/>
          </p:cNvSpPr>
          <p:nvPr>
            <p:ph type="body" idx="1"/>
          </p:nvPr>
        </p:nvSpPr>
        <p:spPr/>
        <p:txBody>
          <a:bodyPr/>
          <a:lstStyle/>
          <a:p>
            <a:endParaRPr lang="cs-CZ" altLang="cs-CZ"/>
          </a:p>
        </p:txBody>
      </p:sp>
      <p:pic>
        <p:nvPicPr>
          <p:cNvPr id="51205" name="Picture 5">
            <a:extLst>
              <a:ext uri="{FF2B5EF4-FFF2-40B4-BE49-F238E27FC236}">
                <a16:creationId xmlns:a16="http://schemas.microsoft.com/office/drawing/2014/main" id="{5BB4D07B-6BB9-4F7D-A229-249F06A53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726" b="5406"/>
          <a:stretch>
            <a:fillRect/>
          </a:stretch>
        </p:blipFill>
        <p:spPr bwMode="auto">
          <a:xfrm>
            <a:off x="2574926" y="1695451"/>
            <a:ext cx="7134225" cy="454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AD27662-BC5D-4E85-B024-5207494D25AA}"/>
              </a:ext>
            </a:extLst>
          </p:cNvPr>
          <p:cNvSpPr>
            <a:spLocks noGrp="1" noChangeArrowheads="1"/>
          </p:cNvSpPr>
          <p:nvPr>
            <p:ph type="title"/>
          </p:nvPr>
        </p:nvSpPr>
        <p:spPr/>
        <p:txBody>
          <a:bodyPr/>
          <a:lstStyle/>
          <a:p>
            <a:r>
              <a:rPr lang="en-US" altLang="cs-CZ"/>
              <a:t>Male Reproductive Physiology</a:t>
            </a:r>
            <a:br>
              <a:rPr lang="en-US" altLang="cs-CZ"/>
            </a:br>
            <a:r>
              <a:rPr lang="en-US" altLang="cs-CZ"/>
              <a:t>Testes</a:t>
            </a:r>
          </a:p>
        </p:txBody>
      </p:sp>
      <p:sp>
        <p:nvSpPr>
          <p:cNvPr id="40963" name="Rectangle 3">
            <a:extLst>
              <a:ext uri="{FF2B5EF4-FFF2-40B4-BE49-F238E27FC236}">
                <a16:creationId xmlns:a16="http://schemas.microsoft.com/office/drawing/2014/main" id="{9767BBAF-4FE2-4EF1-B589-7D17E6852D26}"/>
              </a:ext>
            </a:extLst>
          </p:cNvPr>
          <p:cNvSpPr>
            <a:spLocks noGrp="1" noChangeArrowheads="1"/>
          </p:cNvSpPr>
          <p:nvPr>
            <p:ph type="body" idx="1"/>
          </p:nvPr>
        </p:nvSpPr>
        <p:spPr>
          <a:xfrm>
            <a:off x="1790701" y="3128963"/>
            <a:ext cx="2474913" cy="1325562"/>
          </a:xfrm>
        </p:spPr>
        <p:txBody>
          <a:bodyPr/>
          <a:lstStyle/>
          <a:p>
            <a:pPr indent="3175"/>
            <a:r>
              <a:rPr lang="en-US" altLang="cs-CZ" sz="2000">
                <a:effectLst>
                  <a:outerShdw blurRad="38100" dist="38100" dir="2700000" algn="tl">
                    <a:srgbClr val="C0C0C0"/>
                  </a:outerShdw>
                </a:effectLst>
              </a:rPr>
              <a:t>Spermatogenesis Hormonal Control Flow Chart</a:t>
            </a:r>
          </a:p>
        </p:txBody>
      </p:sp>
      <p:pic>
        <p:nvPicPr>
          <p:cNvPr id="40964" name="Picture 4">
            <a:extLst>
              <a:ext uri="{FF2B5EF4-FFF2-40B4-BE49-F238E27FC236}">
                <a16:creationId xmlns:a16="http://schemas.microsoft.com/office/drawing/2014/main" id="{1213BFF3-B409-4714-811C-A44755288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10" b="4366"/>
          <a:stretch>
            <a:fillRect/>
          </a:stretch>
        </p:blipFill>
        <p:spPr bwMode="auto">
          <a:xfrm>
            <a:off x="4338638" y="1017588"/>
            <a:ext cx="6329362" cy="5840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rot="13700698">
            <a:off x="1341326" y="-157650"/>
            <a:ext cx="1512167" cy="1326807"/>
            <a:chOff x="3186862" y="3717032"/>
            <a:chExt cx="3082311" cy="2952328"/>
          </a:xfrm>
        </p:grpSpPr>
        <p:grpSp>
          <p:nvGrpSpPr>
            <p:cNvPr id="3" name="Group 29"/>
            <p:cNvGrpSpPr/>
            <p:nvPr/>
          </p:nvGrpSpPr>
          <p:grpSpPr>
            <a:xfrm>
              <a:off x="3186862" y="3717032"/>
              <a:ext cx="3065325" cy="1800200"/>
              <a:chOff x="3186862" y="3717032"/>
              <a:chExt cx="3065325" cy="1800200"/>
            </a:xfrm>
          </p:grpSpPr>
          <p:pic>
            <p:nvPicPr>
              <p:cNvPr id="109"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419872" y="3717032"/>
                <a:ext cx="2832315" cy="936104"/>
              </a:xfrm>
              <a:prstGeom prst="rect">
                <a:avLst/>
              </a:prstGeom>
              <a:noFill/>
            </p:spPr>
          </p:pic>
          <p:pic>
            <p:nvPicPr>
              <p:cNvPr id="110"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20430899">
                <a:off x="3347864" y="4149080"/>
                <a:ext cx="2832315" cy="936104"/>
              </a:xfrm>
              <a:prstGeom prst="rect">
                <a:avLst/>
              </a:prstGeom>
              <a:noFill/>
            </p:spPr>
          </p:pic>
          <p:pic>
            <p:nvPicPr>
              <p:cNvPr id="111"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19286705">
                <a:off x="3186862" y="4581128"/>
                <a:ext cx="2832315" cy="936104"/>
              </a:xfrm>
              <a:prstGeom prst="rect">
                <a:avLst/>
              </a:prstGeom>
              <a:noFill/>
            </p:spPr>
          </p:pic>
        </p:grpSp>
        <p:grpSp>
          <p:nvGrpSpPr>
            <p:cNvPr id="4" name="Group 30"/>
            <p:cNvGrpSpPr/>
            <p:nvPr/>
          </p:nvGrpSpPr>
          <p:grpSpPr>
            <a:xfrm flipV="1">
              <a:off x="3203848" y="4869160"/>
              <a:ext cx="3065325" cy="1800200"/>
              <a:chOff x="3186862" y="3717032"/>
              <a:chExt cx="3065325" cy="1800200"/>
            </a:xfrm>
          </p:grpSpPr>
          <p:pic>
            <p:nvPicPr>
              <p:cNvPr id="106"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419872" y="3717032"/>
                <a:ext cx="2832315" cy="936104"/>
              </a:xfrm>
              <a:prstGeom prst="rect">
                <a:avLst/>
              </a:prstGeom>
              <a:noFill/>
            </p:spPr>
          </p:pic>
          <p:pic>
            <p:nvPicPr>
              <p:cNvPr id="107"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20430899">
                <a:off x="3347864" y="4149080"/>
                <a:ext cx="2832315" cy="936104"/>
              </a:xfrm>
              <a:prstGeom prst="rect">
                <a:avLst/>
              </a:prstGeom>
              <a:noFill/>
            </p:spPr>
          </p:pic>
          <p:pic>
            <p:nvPicPr>
              <p:cNvPr id="108"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19286705">
                <a:off x="3186862" y="4581128"/>
                <a:ext cx="2832315" cy="936104"/>
              </a:xfrm>
              <a:prstGeom prst="rect">
                <a:avLst/>
              </a:prstGeom>
              <a:noFill/>
            </p:spPr>
          </p:pic>
        </p:grpSp>
      </p:grpSp>
      <p:grpSp>
        <p:nvGrpSpPr>
          <p:cNvPr id="5" name="Group 71"/>
          <p:cNvGrpSpPr/>
          <p:nvPr/>
        </p:nvGrpSpPr>
        <p:grpSpPr>
          <a:xfrm>
            <a:off x="7661800" y="4978492"/>
            <a:ext cx="2791918" cy="1879508"/>
            <a:chOff x="6137800" y="4978492"/>
            <a:chExt cx="2791918" cy="1879508"/>
          </a:xfrm>
        </p:grpSpPr>
        <p:pic>
          <p:nvPicPr>
            <p:cNvPr id="81" name="Picture 8" descr="http://www.sciencephoto.com/images/download_wm_image.html/P608135-Leydig_Cells-SPL.jpg?id=806080135"/>
            <p:cNvPicPr>
              <a:picLocks noChangeAspect="1" noChangeArrowheads="1"/>
            </p:cNvPicPr>
            <p:nvPr/>
          </p:nvPicPr>
          <p:blipFill>
            <a:blip r:embed="rId3" cstate="print"/>
            <a:srcRect l="38167" b="16445"/>
            <a:stretch>
              <a:fillRect/>
            </a:stretch>
          </p:blipFill>
          <p:spPr bwMode="auto">
            <a:xfrm rot="20666572">
              <a:off x="7844976" y="5291590"/>
              <a:ext cx="1084742" cy="1318328"/>
            </a:xfrm>
            <a:prstGeom prst="rect">
              <a:avLst/>
            </a:prstGeom>
            <a:noFill/>
            <a:ln w="9525">
              <a:noFill/>
              <a:miter lim="800000"/>
              <a:headEnd/>
              <a:tailEnd/>
            </a:ln>
          </p:spPr>
        </p:pic>
        <p:grpSp>
          <p:nvGrpSpPr>
            <p:cNvPr id="6" name="Group 37"/>
            <p:cNvGrpSpPr/>
            <p:nvPr/>
          </p:nvGrpSpPr>
          <p:grpSpPr>
            <a:xfrm>
              <a:off x="6137798" y="4978493"/>
              <a:ext cx="1922445" cy="1879509"/>
              <a:chOff x="2250135" y="3225378"/>
              <a:chExt cx="2271566" cy="2158777"/>
            </a:xfrm>
          </p:grpSpPr>
          <p:pic>
            <p:nvPicPr>
              <p:cNvPr id="83" name="Picture 82" descr="http://t0.gstatic.com/images?q=tbn:ANd9GcTVYgD8_490z4cwzbidyxy7PZtVAEwjPQtlSWffPjQisTSGz9ZRbWSGmA">
                <a:hlinkClick r:id="rId4"/>
              </p:cNvPr>
              <p:cNvPicPr>
                <a:picLocks noChangeAspect="1" noChangeArrowheads="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blip>
              <a:srcRect l="7538" r="2186" b="7354"/>
              <a:stretch>
                <a:fillRect/>
              </a:stretch>
            </p:blipFill>
            <p:spPr bwMode="auto">
              <a:xfrm rot="20666572" flipV="1">
                <a:off x="2250135" y="4988868"/>
                <a:ext cx="509404" cy="395287"/>
              </a:xfrm>
              <a:prstGeom prst="rect">
                <a:avLst/>
              </a:prstGeom>
              <a:noFill/>
            </p:spPr>
          </p:pic>
          <p:pic>
            <p:nvPicPr>
              <p:cNvPr id="84" name="Picture 83" descr="http://t0.gstatic.com/images?q=tbn:ANd9GcTVYgD8_490z4cwzbidyxy7PZtVAEwjPQtlSWffPjQisTSGz9ZRbWSGmA">
                <a:hlinkClick r:id="rId4"/>
              </p:cNvPr>
              <p:cNvPicPr>
                <a:picLocks noChangeAspect="1" noChangeArrowheads="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blip>
              <a:srcRect l="7538" r="2186" b="7354"/>
              <a:stretch>
                <a:fillRect/>
              </a:stretch>
            </p:blipFill>
            <p:spPr bwMode="auto">
              <a:xfrm rot="20666572" flipV="1">
                <a:off x="2609288" y="4638359"/>
                <a:ext cx="644701" cy="500274"/>
              </a:xfrm>
              <a:prstGeom prst="rect">
                <a:avLst/>
              </a:prstGeom>
              <a:noFill/>
            </p:spPr>
          </p:pic>
          <p:grpSp>
            <p:nvGrpSpPr>
              <p:cNvPr id="7" name="Group 24"/>
              <p:cNvGrpSpPr/>
              <p:nvPr/>
            </p:nvGrpSpPr>
            <p:grpSpPr>
              <a:xfrm rot="20666572">
                <a:off x="3379755" y="3225378"/>
                <a:ext cx="1141946" cy="1421613"/>
                <a:chOff x="3186862" y="3717032"/>
                <a:chExt cx="3082311" cy="2952328"/>
              </a:xfrm>
            </p:grpSpPr>
            <p:grpSp>
              <p:nvGrpSpPr>
                <p:cNvPr id="8" name="Group 19"/>
                <p:cNvGrpSpPr/>
                <p:nvPr/>
              </p:nvGrpSpPr>
              <p:grpSpPr>
                <a:xfrm>
                  <a:off x="3186862" y="3717032"/>
                  <a:ext cx="3065325" cy="1800200"/>
                  <a:chOff x="3186862" y="3717032"/>
                  <a:chExt cx="3065325" cy="1800200"/>
                </a:xfrm>
              </p:grpSpPr>
              <p:pic>
                <p:nvPicPr>
                  <p:cNvPr id="96" name="Picture 16" descr="http://s3.envato.com/files/1287092/male%20symbol%20with%20alpha%2001%20vid%20prev.png"/>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419872" y="3717032"/>
                    <a:ext cx="2832315" cy="936104"/>
                  </a:xfrm>
                  <a:prstGeom prst="rect">
                    <a:avLst/>
                  </a:prstGeom>
                  <a:noFill/>
                </p:spPr>
              </p:pic>
              <p:pic>
                <p:nvPicPr>
                  <p:cNvPr id="97" name="Picture 16" descr="http://s3.envato.com/files/1287092/male%20symbol%20with%20alpha%2001%20vid%20prev.png"/>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20430899">
                    <a:off x="3347864" y="4149080"/>
                    <a:ext cx="2832315" cy="936104"/>
                  </a:xfrm>
                  <a:prstGeom prst="rect">
                    <a:avLst/>
                  </a:prstGeom>
                  <a:noFill/>
                </p:spPr>
              </p:pic>
              <p:pic>
                <p:nvPicPr>
                  <p:cNvPr id="98" name="Picture 16" descr="http://s3.envato.com/files/1287092/male%20symbol%20with%20alpha%2001%20vid%20prev.png"/>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19286705">
                    <a:off x="3186862" y="4581128"/>
                    <a:ext cx="2832315" cy="936104"/>
                  </a:xfrm>
                  <a:prstGeom prst="rect">
                    <a:avLst/>
                  </a:prstGeom>
                  <a:noFill/>
                </p:spPr>
              </p:pic>
            </p:grpSp>
            <p:grpSp>
              <p:nvGrpSpPr>
                <p:cNvPr id="9" name="Group 20"/>
                <p:cNvGrpSpPr/>
                <p:nvPr/>
              </p:nvGrpSpPr>
              <p:grpSpPr>
                <a:xfrm flipV="1">
                  <a:off x="3203848" y="4869160"/>
                  <a:ext cx="3065325" cy="1800200"/>
                  <a:chOff x="3186862" y="3717032"/>
                  <a:chExt cx="3065325" cy="1800200"/>
                </a:xfrm>
              </p:grpSpPr>
              <p:pic>
                <p:nvPicPr>
                  <p:cNvPr id="93" name="Picture 16" descr="http://s3.envato.com/files/1287092/male%20symbol%20with%20alpha%2001%20vid%20prev.png"/>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419872" y="3717032"/>
                    <a:ext cx="2832315" cy="936104"/>
                  </a:xfrm>
                  <a:prstGeom prst="rect">
                    <a:avLst/>
                  </a:prstGeom>
                  <a:noFill/>
                </p:spPr>
              </p:pic>
              <p:pic>
                <p:nvPicPr>
                  <p:cNvPr id="94" name="Picture 16" descr="http://s3.envato.com/files/1287092/male%20symbol%20with%20alpha%2001%20vid%20prev.png"/>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20430899">
                    <a:off x="3347864" y="4149080"/>
                    <a:ext cx="2832315" cy="936104"/>
                  </a:xfrm>
                  <a:prstGeom prst="rect">
                    <a:avLst/>
                  </a:prstGeom>
                  <a:noFill/>
                </p:spPr>
              </p:pic>
              <p:pic>
                <p:nvPicPr>
                  <p:cNvPr id="95" name="Picture 16" descr="http://s3.envato.com/files/1287092/male%20symbol%20with%20alpha%2001%20vid%20prev.png"/>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19286705">
                    <a:off x="3186862" y="4581128"/>
                    <a:ext cx="2832315" cy="936104"/>
                  </a:xfrm>
                  <a:prstGeom prst="rect">
                    <a:avLst/>
                  </a:prstGeom>
                  <a:noFill/>
                </p:spPr>
              </p:pic>
            </p:grpSp>
          </p:grpSp>
          <p:pic>
            <p:nvPicPr>
              <p:cNvPr id="90" name="Picture 89" descr="http://t0.gstatic.com/images?q=tbn:ANd9GcTVYgD8_490z4cwzbidyxy7PZtVAEwjPQtlSWffPjQisTSGz9ZRbWSGmA">
                <a:hlinkClick r:id="rId4"/>
              </p:cNvPr>
              <p:cNvPicPr>
                <a:picLocks noChangeAspect="1" noChangeArrowheads="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blip>
              <a:srcRect l="7538" r="2186" b="7354"/>
              <a:stretch>
                <a:fillRect/>
              </a:stretch>
            </p:blipFill>
            <p:spPr bwMode="auto">
              <a:xfrm rot="20666572" flipV="1">
                <a:off x="3100713" y="4243829"/>
                <a:ext cx="768268" cy="596160"/>
              </a:xfrm>
              <a:prstGeom prst="rect">
                <a:avLst/>
              </a:prstGeom>
              <a:noFill/>
            </p:spPr>
          </p:pic>
        </p:grpSp>
      </p:grpSp>
      <p:sp>
        <p:nvSpPr>
          <p:cNvPr id="35" name="Rectangle 34"/>
          <p:cNvSpPr/>
          <p:nvPr/>
        </p:nvSpPr>
        <p:spPr>
          <a:xfrm>
            <a:off x="4452926" y="285729"/>
            <a:ext cx="3796232" cy="430887"/>
          </a:xfrm>
          <a:prstGeom prst="rect">
            <a:avLst/>
          </a:prstGeom>
          <a:gradFill flip="none" rotWithShape="0">
            <a:gsLst>
              <a:gs pos="0">
                <a:srgbClr val="420021"/>
              </a:gs>
              <a:gs pos="16000">
                <a:schemeClr val="bg1"/>
              </a:gs>
              <a:gs pos="91000">
                <a:schemeClr val="bg2">
                  <a:lumMod val="90000"/>
                  <a:alpha val="73000"/>
                </a:schemeClr>
              </a:gs>
              <a:gs pos="98000">
                <a:srgbClr val="92D050">
                  <a:alpha val="84000"/>
                </a:srgbClr>
              </a:gs>
            </a:gsLst>
            <a:path path="circle">
              <a:fillToRect l="119837" t="1267670" r="-19837" b="-1167670"/>
            </a:path>
            <a:tileRect l="-193207" t="-446359" r="-332881" b="-2881699"/>
          </a:gradFill>
        </p:spPr>
        <p:txBody>
          <a:bodyPr wrap="none">
            <a:spAutoFit/>
          </a:bodyPr>
          <a:lstStyle/>
          <a:p>
            <a:pPr indent="-342900"/>
            <a:r>
              <a:rPr lang="en-US" sz="2200" dirty="0">
                <a:latin typeface="Bernard MT Condensed" pitchFamily="18" charset="0"/>
              </a:rPr>
              <a:t>What does testosterone do ?</a:t>
            </a:r>
          </a:p>
        </p:txBody>
      </p:sp>
      <p:sp>
        <p:nvSpPr>
          <p:cNvPr id="36" name="TextBox 35"/>
          <p:cNvSpPr txBox="1"/>
          <p:nvPr/>
        </p:nvSpPr>
        <p:spPr>
          <a:xfrm>
            <a:off x="1738283" y="764704"/>
            <a:ext cx="8060733" cy="425758"/>
          </a:xfrm>
          <a:prstGeom prst="rect">
            <a:avLst/>
          </a:prstGeom>
          <a:gradFill flip="none" rotWithShape="0">
            <a:gsLst>
              <a:gs pos="0">
                <a:srgbClr val="420021"/>
              </a:gs>
              <a:gs pos="16000">
                <a:schemeClr val="bg1"/>
              </a:gs>
              <a:gs pos="91000">
                <a:schemeClr val="bg2">
                  <a:lumMod val="90000"/>
                  <a:alpha val="73000"/>
                </a:schemeClr>
              </a:gs>
              <a:gs pos="98000">
                <a:srgbClr val="92D050">
                  <a:alpha val="84000"/>
                </a:srgbClr>
              </a:gs>
            </a:gsLst>
            <a:path path="circle">
              <a:fillToRect l="119837" t="1267670" r="-19837" b="-1167670"/>
            </a:path>
            <a:tileRect l="-193207" t="-446359" r="-332881" b="-2881699"/>
          </a:gradFill>
          <a:effectLst>
            <a:outerShdw blurRad="50800" dist="50800" dir="5400000" algn="ctr" rotWithShape="0">
              <a:srgbClr val="CCFF33"/>
            </a:outerShdw>
          </a:effectLst>
        </p:spPr>
        <p:txBody>
          <a:bodyPr wrap="none">
            <a:spAutoFit/>
          </a:bodyPr>
          <a:lstStyle/>
          <a:p>
            <a:pPr indent="-342900">
              <a:lnSpc>
                <a:spcPts val="2600"/>
              </a:lnSpc>
            </a:pPr>
            <a:r>
              <a:rPr lang="en-US" spc="-30" dirty="0">
                <a:solidFill>
                  <a:srgbClr val="008000"/>
                </a:solidFill>
                <a:latin typeface="Bernard MT Condensed" pitchFamily="18" charset="0"/>
              </a:rPr>
              <a:t>A. </a:t>
            </a:r>
            <a:r>
              <a:rPr lang="en-US" spc="-30" dirty="0">
                <a:latin typeface="Bernard MT Condensed" pitchFamily="18" charset="0"/>
              </a:rPr>
              <a:t>It or its DHT metabolite bind to </a:t>
            </a:r>
            <a:r>
              <a:rPr lang="en-US" spc="-30" dirty="0">
                <a:solidFill>
                  <a:srgbClr val="008000"/>
                </a:solidFill>
                <a:latin typeface="Bernard MT Condensed" pitchFamily="18" charset="0"/>
              </a:rPr>
              <a:t>Androgen Receptors [AR]</a:t>
            </a:r>
          </a:p>
        </p:txBody>
      </p:sp>
      <p:sp>
        <p:nvSpPr>
          <p:cNvPr id="41" name="TextBox 40"/>
          <p:cNvSpPr txBox="1"/>
          <p:nvPr/>
        </p:nvSpPr>
        <p:spPr>
          <a:xfrm>
            <a:off x="8703108" y="72618"/>
            <a:ext cx="1857388" cy="1200329"/>
          </a:xfrm>
          <a:prstGeom prst="rect">
            <a:avLst/>
          </a:prstGeom>
          <a:solidFill>
            <a:srgbClr val="9E004F"/>
          </a:solidFill>
          <a:ln w="28575">
            <a:solidFill>
              <a:srgbClr val="CCFF33"/>
            </a:solidFill>
          </a:ln>
          <a:effectLst>
            <a:outerShdw blurRad="50800" dist="38100" dir="2700000" algn="tl" rotWithShape="0">
              <a:srgbClr val="008000"/>
            </a:outerShdw>
          </a:effectLst>
        </p:spPr>
        <p:txBody>
          <a:bodyPr wrap="square" rtlCol="0">
            <a:spAutoFit/>
          </a:bodyPr>
          <a:lstStyle/>
          <a:p>
            <a:pPr algn="ctr"/>
            <a:r>
              <a:rPr lang="en-US" dirty="0">
                <a:solidFill>
                  <a:srgbClr val="CCFF33"/>
                </a:solidFill>
                <a:latin typeface="Bernard MT Condensed" pitchFamily="18" charset="0"/>
              </a:rPr>
              <a:t>1.</a:t>
            </a:r>
            <a:r>
              <a:rPr lang="en-US" dirty="0">
                <a:solidFill>
                  <a:schemeClr val="bg1"/>
                </a:solidFill>
                <a:latin typeface="Bernard MT Condensed" pitchFamily="18" charset="0"/>
              </a:rPr>
              <a:t> ANDROGENS</a:t>
            </a:r>
          </a:p>
        </p:txBody>
      </p:sp>
      <p:sp>
        <p:nvSpPr>
          <p:cNvPr id="39" name="TextBox 38"/>
          <p:cNvSpPr txBox="1"/>
          <p:nvPr/>
        </p:nvSpPr>
        <p:spPr>
          <a:xfrm>
            <a:off x="1738282" y="1687354"/>
            <a:ext cx="9144064" cy="733534"/>
          </a:xfrm>
          <a:prstGeom prst="rect">
            <a:avLst/>
          </a:prstGeom>
          <a:noFill/>
        </p:spPr>
        <p:txBody>
          <a:bodyPr wrap="square" rtlCol="0">
            <a:spAutoFit/>
          </a:bodyPr>
          <a:lstStyle/>
          <a:p>
            <a:pPr>
              <a:lnSpc>
                <a:spcPts val="2500"/>
              </a:lnSpc>
              <a:spcBef>
                <a:spcPts val="600"/>
              </a:spcBef>
            </a:pPr>
            <a:r>
              <a:rPr lang="en-US" b="1" dirty="0">
                <a:solidFill>
                  <a:srgbClr val="A50021"/>
                </a:solidFill>
                <a:latin typeface="Arial Narrow" pitchFamily="34" charset="0"/>
              </a:rPr>
              <a:t>1. </a:t>
            </a:r>
            <a:r>
              <a:rPr lang="en-US" b="1" dirty="0" err="1">
                <a:solidFill>
                  <a:srgbClr val="A50021"/>
                </a:solidFill>
                <a:latin typeface="Arial Narrow" pitchFamily="34" charset="0"/>
              </a:rPr>
              <a:t>Cytosolic</a:t>
            </a:r>
            <a:r>
              <a:rPr lang="en-US" b="1" dirty="0">
                <a:solidFill>
                  <a:srgbClr val="A50021"/>
                </a:solidFill>
                <a:latin typeface="Arial Narrow" pitchFamily="34" charset="0"/>
              </a:rPr>
              <a:t> </a:t>
            </a:r>
            <a:r>
              <a:rPr lang="en-US" b="1" dirty="0">
                <a:solidFill>
                  <a:srgbClr val="D20069"/>
                </a:solidFill>
                <a:latin typeface="Arial Narrow" pitchFamily="34" charset="0"/>
                <a:sym typeface="Wingdings 3"/>
              </a:rPr>
              <a:t></a:t>
            </a:r>
            <a:r>
              <a:rPr lang="en-US" sz="2200" dirty="0">
                <a:solidFill>
                  <a:srgbClr val="D20069"/>
                </a:solidFill>
                <a:latin typeface="Bernard MT Condensed" pitchFamily="18" charset="0"/>
              </a:rPr>
              <a:t>GENOMIC Action</a:t>
            </a:r>
            <a:r>
              <a:rPr lang="en-US" sz="2000" dirty="0">
                <a:solidFill>
                  <a:srgbClr val="D20069"/>
                </a:solidFill>
                <a:latin typeface="Bernard MT Condensed" pitchFamily="18" charset="0"/>
                <a:sym typeface="Wingdings 3"/>
              </a:rPr>
              <a:t> </a:t>
            </a:r>
            <a:r>
              <a:rPr lang="en-US" sz="2000" b="1" dirty="0">
                <a:latin typeface="Arial Narrow" pitchFamily="34" charset="0"/>
                <a:sym typeface="Wingdings 3"/>
              </a:rPr>
              <a:t></a:t>
            </a:r>
            <a:r>
              <a:rPr lang="en-US" sz="2200" b="1" spc="-30" dirty="0">
                <a:latin typeface="Arial Narrow" pitchFamily="34" charset="0"/>
                <a:sym typeface="Wingdings 3"/>
              </a:rPr>
              <a:t>mediates </a:t>
            </a:r>
            <a:r>
              <a:rPr lang="en-US" sz="2200" b="1" spc="-30" dirty="0">
                <a:latin typeface="Arial Narrow" pitchFamily="34" charset="0"/>
              </a:rPr>
              <a:t>cell growth &amp; </a:t>
            </a:r>
            <a:r>
              <a:rPr lang="en-US" sz="2200" b="1" spc="-30" dirty="0" err="1">
                <a:latin typeface="Arial Narrow" pitchFamily="34" charset="0"/>
              </a:rPr>
              <a:t>differentation</a:t>
            </a:r>
            <a:r>
              <a:rPr lang="en-US" sz="2200" b="1" spc="-30" dirty="0">
                <a:latin typeface="Arial Narrow" pitchFamily="34" charset="0"/>
              </a:rPr>
              <a:t> in AR responsive tissues; reproductive, those of 2</a:t>
            </a:r>
            <a:r>
              <a:rPr lang="en-US" sz="2200" b="1" spc="-30" baseline="30000" dirty="0">
                <a:latin typeface="Arial Narrow" pitchFamily="34" charset="0"/>
              </a:rPr>
              <a:t>ndry</a:t>
            </a:r>
            <a:r>
              <a:rPr lang="en-US" sz="2200" b="1" spc="-30" dirty="0">
                <a:latin typeface="Arial Narrow" pitchFamily="34" charset="0"/>
              </a:rPr>
              <a:t> male sex characters, muscles …</a:t>
            </a:r>
          </a:p>
        </p:txBody>
      </p:sp>
      <p:sp>
        <p:nvSpPr>
          <p:cNvPr id="40" name="TextBox 39"/>
          <p:cNvSpPr txBox="1"/>
          <p:nvPr/>
        </p:nvSpPr>
        <p:spPr>
          <a:xfrm>
            <a:off x="7953388" y="3061644"/>
            <a:ext cx="2714644" cy="1938992"/>
          </a:xfrm>
          <a:prstGeom prst="rect">
            <a:avLst/>
          </a:prstGeom>
          <a:noFill/>
        </p:spPr>
        <p:txBody>
          <a:bodyPr wrap="square" rtlCol="0">
            <a:spAutoFit/>
          </a:bodyPr>
          <a:lstStyle/>
          <a:p>
            <a:pPr>
              <a:buSzPct val="70000"/>
              <a:buBlip>
                <a:blip r:embed="rId7"/>
              </a:buBlip>
            </a:pPr>
            <a:r>
              <a:rPr lang="en-US" sz="2000" b="1" dirty="0">
                <a:latin typeface="Arial Narrow" pitchFamily="34" charset="0"/>
              </a:rPr>
              <a:t>Binding &amp; Activation</a:t>
            </a:r>
          </a:p>
          <a:p>
            <a:pPr>
              <a:buSzPct val="70000"/>
              <a:buBlip>
                <a:blip r:embed="rId7"/>
              </a:buBlip>
            </a:pPr>
            <a:r>
              <a:rPr lang="en-US" sz="2000" b="1" dirty="0">
                <a:latin typeface="Arial Narrow" pitchFamily="34" charset="0"/>
              </a:rPr>
              <a:t>Nuclear translocation</a:t>
            </a:r>
          </a:p>
          <a:p>
            <a:pPr>
              <a:buSzPct val="70000"/>
              <a:buBlip>
                <a:blip r:embed="rId7"/>
              </a:buBlip>
            </a:pPr>
            <a:r>
              <a:rPr lang="en-US" sz="2000" b="1" dirty="0" err="1">
                <a:latin typeface="Arial Narrow" pitchFamily="34" charset="0"/>
              </a:rPr>
              <a:t>Dimerization</a:t>
            </a:r>
            <a:r>
              <a:rPr lang="en-US" sz="2000" b="1" dirty="0">
                <a:latin typeface="Arial Narrow" pitchFamily="34" charset="0"/>
              </a:rPr>
              <a:t> on SRE</a:t>
            </a:r>
          </a:p>
          <a:p>
            <a:pPr>
              <a:buSzPct val="70000"/>
              <a:buBlip>
                <a:blip r:embed="rId7"/>
              </a:buBlip>
            </a:pPr>
            <a:r>
              <a:rPr lang="en-US" sz="2000" b="1" dirty="0">
                <a:latin typeface="Arial Narrow" pitchFamily="34" charset="0"/>
              </a:rPr>
              <a:t>Gene Transcription</a:t>
            </a:r>
          </a:p>
          <a:p>
            <a:pPr>
              <a:buSzPct val="70000"/>
              <a:buBlip>
                <a:blip r:embed="rId7"/>
              </a:buBlip>
            </a:pPr>
            <a:r>
              <a:rPr lang="en-US" sz="2000" b="1" dirty="0">
                <a:latin typeface="Arial Narrow" pitchFamily="34" charset="0"/>
              </a:rPr>
              <a:t>mRNA Translation</a:t>
            </a:r>
          </a:p>
          <a:p>
            <a:pPr>
              <a:buSzPct val="70000"/>
              <a:buBlip>
                <a:blip r:embed="rId7"/>
              </a:buBlip>
            </a:pPr>
            <a:r>
              <a:rPr lang="en-US" sz="2000" b="1" dirty="0">
                <a:latin typeface="Arial Narrow" pitchFamily="34" charset="0"/>
              </a:rPr>
              <a:t>New Protein Formation</a:t>
            </a:r>
          </a:p>
        </p:txBody>
      </p:sp>
      <p:grpSp>
        <p:nvGrpSpPr>
          <p:cNvPr id="46" name="Group 45"/>
          <p:cNvGrpSpPr/>
          <p:nvPr/>
        </p:nvGrpSpPr>
        <p:grpSpPr>
          <a:xfrm>
            <a:off x="1738283" y="2409825"/>
            <a:ext cx="6219825" cy="4487228"/>
            <a:chOff x="214282" y="2409825"/>
            <a:chExt cx="6219825" cy="4487228"/>
          </a:xfrm>
        </p:grpSpPr>
        <p:pic>
          <p:nvPicPr>
            <p:cNvPr id="44" name="Picture 2" descr="http://upload.wikimedia.org/wikipedia/commons/thumb/e/e7/Human_androgen_receptor_and_androgen_binding.svg/653px-Human_androgen_receptor_and_androgen_binding.svg.png"/>
            <p:cNvPicPr>
              <a:picLocks noChangeAspect="1" noChangeArrowheads="1"/>
            </p:cNvPicPr>
            <p:nvPr/>
          </p:nvPicPr>
          <p:blipFill>
            <a:blip r:embed="rId8" cstate="print"/>
            <a:srcRect/>
            <a:stretch>
              <a:fillRect/>
            </a:stretch>
          </p:blipFill>
          <p:spPr bwMode="auto">
            <a:xfrm>
              <a:off x="214282" y="2409825"/>
              <a:ext cx="6219825" cy="4448175"/>
            </a:xfrm>
            <a:prstGeom prst="rect">
              <a:avLst/>
            </a:prstGeom>
            <a:noFill/>
          </p:spPr>
        </p:pic>
        <p:sp>
          <p:nvSpPr>
            <p:cNvPr id="43" name="TextBox 42"/>
            <p:cNvSpPr txBox="1"/>
            <p:nvPr/>
          </p:nvSpPr>
          <p:spPr>
            <a:xfrm>
              <a:off x="507077" y="6312278"/>
              <a:ext cx="1296144" cy="584775"/>
            </a:xfrm>
            <a:prstGeom prst="rect">
              <a:avLst/>
            </a:prstGeom>
            <a:solidFill>
              <a:srgbClr val="00B0F0"/>
            </a:solidFill>
          </p:spPr>
          <p:txBody>
            <a:bodyPr wrap="square" rtlCol="0">
              <a:spAutoFit/>
            </a:bodyPr>
            <a:lstStyle/>
            <a:p>
              <a:r>
                <a:rPr lang="en-US" sz="1600" dirty="0">
                  <a:solidFill>
                    <a:schemeClr val="bg1"/>
                  </a:solidFill>
                  <a:latin typeface="Bernard MT Condensed" pitchFamily="18" charset="0"/>
                </a:rPr>
                <a:t>TESTOSTERONE</a:t>
              </a:r>
            </a:p>
          </p:txBody>
        </p:sp>
        <p:sp>
          <p:nvSpPr>
            <p:cNvPr id="45" name="TextBox 44"/>
            <p:cNvSpPr txBox="1"/>
            <p:nvPr/>
          </p:nvSpPr>
          <p:spPr>
            <a:xfrm>
              <a:off x="3786182" y="6143644"/>
              <a:ext cx="928694" cy="584775"/>
            </a:xfrm>
            <a:prstGeom prst="rect">
              <a:avLst/>
            </a:prstGeom>
            <a:solidFill>
              <a:srgbClr val="008000"/>
            </a:solidFill>
          </p:spPr>
          <p:txBody>
            <a:bodyPr wrap="square" rtlCol="0">
              <a:spAutoFit/>
            </a:bodyPr>
            <a:lstStyle/>
            <a:p>
              <a:r>
                <a:rPr lang="en-US" sz="1600" dirty="0">
                  <a:solidFill>
                    <a:schemeClr val="bg1"/>
                  </a:solidFill>
                  <a:latin typeface="Bernard MT Condensed" pitchFamily="18" charset="0"/>
                </a:rPr>
                <a:t>PROTEIN</a:t>
              </a:r>
            </a:p>
          </p:txBody>
        </p:sp>
      </p:grpSp>
      <p:sp>
        <p:nvSpPr>
          <p:cNvPr id="47" name="5-Point Star 46"/>
          <p:cNvSpPr/>
          <p:nvPr/>
        </p:nvSpPr>
        <p:spPr>
          <a:xfrm>
            <a:off x="10047922" y="6237312"/>
            <a:ext cx="620079" cy="476672"/>
          </a:xfrm>
          <a:prstGeom prst="star5">
            <a:avLst/>
          </a:prstGeom>
          <a:solidFill>
            <a:srgbClr val="D9FF6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631504" y="1239144"/>
            <a:ext cx="7704856" cy="461665"/>
          </a:xfrm>
          <a:prstGeom prst="rect">
            <a:avLst/>
          </a:prstGeom>
          <a:noFill/>
        </p:spPr>
        <p:txBody>
          <a:bodyPr wrap="square" rtlCol="0">
            <a:spAutoFit/>
          </a:bodyPr>
          <a:lstStyle/>
          <a:p>
            <a:r>
              <a:rPr lang="en-US" b="1" dirty="0">
                <a:latin typeface="Arial Narrow" pitchFamily="34" charset="0"/>
              </a:rPr>
              <a:t>Like all other steroid hormones they act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ppt_x</p:attrName>
                                        </p:attrNameLst>
                                      </p:cBhvr>
                                      <p:tavLst>
                                        <p:tav tm="0">
                                          <p:val>
                                            <p:strVal val="#ppt_x-.2"/>
                                          </p:val>
                                        </p:tav>
                                        <p:tav tm="100000">
                                          <p:val>
                                            <p:strVal val="#ppt_x"/>
                                          </p:val>
                                        </p:tav>
                                      </p:tavLst>
                                    </p:anim>
                                    <p:anim calcmode="lin" valueType="num">
                                      <p:cBhvr>
                                        <p:cTn id="8"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0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2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20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0">
                                            <p:txEl>
                                              <p:pRg st="0" end="0"/>
                                            </p:txEl>
                                          </p:spTgt>
                                        </p:tgtEl>
                                        <p:attrNameLst>
                                          <p:attrName>style.visibility</p:attrName>
                                        </p:attrNameLst>
                                      </p:cBhvr>
                                      <p:to>
                                        <p:strVal val="visible"/>
                                      </p:to>
                                    </p:set>
                                    <p:animEffect transition="in" filter="wipe(left)">
                                      <p:cBhvr>
                                        <p:cTn id="29" dur="1000"/>
                                        <p:tgtEl>
                                          <p:spTgt spid="4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0">
                                            <p:txEl>
                                              <p:pRg st="1" end="1"/>
                                            </p:txEl>
                                          </p:spTgt>
                                        </p:tgtEl>
                                        <p:attrNameLst>
                                          <p:attrName>style.visibility</p:attrName>
                                        </p:attrNameLst>
                                      </p:cBhvr>
                                      <p:to>
                                        <p:strVal val="visible"/>
                                      </p:to>
                                    </p:set>
                                    <p:animEffect transition="in" filter="wipe(left)">
                                      <p:cBhvr>
                                        <p:cTn id="34" dur="1000"/>
                                        <p:tgtEl>
                                          <p:spTgt spid="4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0">
                                            <p:txEl>
                                              <p:pRg st="2" end="2"/>
                                            </p:txEl>
                                          </p:spTgt>
                                        </p:tgtEl>
                                        <p:attrNameLst>
                                          <p:attrName>style.visibility</p:attrName>
                                        </p:attrNameLst>
                                      </p:cBhvr>
                                      <p:to>
                                        <p:strVal val="visible"/>
                                      </p:to>
                                    </p:set>
                                    <p:animEffect transition="in" filter="wipe(left)">
                                      <p:cBhvr>
                                        <p:cTn id="39" dur="1000"/>
                                        <p:tgtEl>
                                          <p:spTgt spid="4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0">
                                            <p:txEl>
                                              <p:pRg st="3" end="3"/>
                                            </p:txEl>
                                          </p:spTgt>
                                        </p:tgtEl>
                                        <p:attrNameLst>
                                          <p:attrName>style.visibility</p:attrName>
                                        </p:attrNameLst>
                                      </p:cBhvr>
                                      <p:to>
                                        <p:strVal val="visible"/>
                                      </p:to>
                                    </p:set>
                                    <p:animEffect transition="in" filter="wipe(left)">
                                      <p:cBhvr>
                                        <p:cTn id="44" dur="1000"/>
                                        <p:tgtEl>
                                          <p:spTgt spid="40">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
                                            <p:txEl>
                                              <p:pRg st="4" end="4"/>
                                            </p:txEl>
                                          </p:spTgt>
                                        </p:tgtEl>
                                        <p:attrNameLst>
                                          <p:attrName>style.visibility</p:attrName>
                                        </p:attrNameLst>
                                      </p:cBhvr>
                                      <p:to>
                                        <p:strVal val="visible"/>
                                      </p:to>
                                    </p:set>
                                    <p:animEffect transition="in" filter="wipe(left)">
                                      <p:cBhvr>
                                        <p:cTn id="49" dur="1000"/>
                                        <p:tgtEl>
                                          <p:spTgt spid="40">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0">
                                            <p:txEl>
                                              <p:pRg st="5" end="5"/>
                                            </p:txEl>
                                          </p:spTgt>
                                        </p:tgtEl>
                                        <p:attrNameLst>
                                          <p:attrName>style.visibility</p:attrName>
                                        </p:attrNameLst>
                                      </p:cBhvr>
                                      <p:to>
                                        <p:strVal val="visible"/>
                                      </p:to>
                                    </p:set>
                                    <p:animEffect transition="in" filter="wipe(left)">
                                      <p:cBhvr>
                                        <p:cTn id="54" dur="1000"/>
                                        <p:tgtEl>
                                          <p:spTgt spid="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p:bldP spid="40" grpId="0" build="p"/>
      <p:bldP spid="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ictures\AND.jpg"/>
          <p:cNvPicPr>
            <a:picLocks noChangeAspect="1" noChangeArrowheads="1"/>
          </p:cNvPicPr>
          <p:nvPr/>
        </p:nvPicPr>
        <p:blipFill>
          <a:blip r:embed="rId2" cstate="print">
            <a:clrChange>
              <a:clrFrom>
                <a:srgbClr val="FFFFFF"/>
              </a:clrFrom>
              <a:clrTo>
                <a:srgbClr val="FFFFFF">
                  <a:alpha val="0"/>
                </a:srgbClr>
              </a:clrTo>
            </a:clrChange>
          </a:blip>
          <a:srcRect t="7017"/>
          <a:stretch>
            <a:fillRect/>
          </a:stretch>
        </p:blipFill>
        <p:spPr bwMode="auto">
          <a:xfrm>
            <a:off x="5524496" y="-24"/>
            <a:ext cx="5092510" cy="3357586"/>
          </a:xfrm>
          <a:prstGeom prst="rect">
            <a:avLst/>
          </a:prstGeom>
          <a:noFill/>
        </p:spPr>
      </p:pic>
      <p:sp>
        <p:nvSpPr>
          <p:cNvPr id="5" name="Rectangle 4"/>
          <p:cNvSpPr/>
          <p:nvPr/>
        </p:nvSpPr>
        <p:spPr>
          <a:xfrm>
            <a:off x="1738282" y="411192"/>
            <a:ext cx="4429726" cy="1451679"/>
          </a:xfrm>
          <a:prstGeom prst="rect">
            <a:avLst/>
          </a:prstGeom>
          <a:gradFill flip="none" rotWithShape="1">
            <a:gsLst>
              <a:gs pos="16000">
                <a:schemeClr val="bg1">
                  <a:alpha val="92000"/>
                </a:schemeClr>
              </a:gs>
              <a:gs pos="100000">
                <a:srgbClr val="CCFF33">
                  <a:alpha val="23000"/>
                </a:srgbClr>
              </a:gs>
              <a:gs pos="74000">
                <a:schemeClr val="bg2">
                  <a:lumMod val="90000"/>
                  <a:alpha val="73000"/>
                </a:schemeClr>
              </a:gs>
            </a:gsLst>
            <a:lin ang="0" scaled="1"/>
            <a:tileRect/>
          </a:gradFill>
        </p:spPr>
        <p:txBody>
          <a:bodyPr wrap="square">
            <a:spAutoFit/>
          </a:bodyPr>
          <a:lstStyle/>
          <a:p>
            <a:pPr>
              <a:lnSpc>
                <a:spcPts val="2500"/>
              </a:lnSpc>
              <a:spcBef>
                <a:spcPts val="600"/>
              </a:spcBef>
            </a:pPr>
            <a:r>
              <a:rPr lang="en-US" b="1" dirty="0">
                <a:solidFill>
                  <a:srgbClr val="A50021"/>
                </a:solidFill>
                <a:latin typeface="Arial Narrow" pitchFamily="34" charset="0"/>
              </a:rPr>
              <a:t>2. Membranous </a:t>
            </a:r>
            <a:r>
              <a:rPr lang="en-US" b="1" dirty="0">
                <a:solidFill>
                  <a:srgbClr val="D20069"/>
                </a:solidFill>
                <a:latin typeface="Arial Narrow" pitchFamily="34" charset="0"/>
                <a:sym typeface="Wingdings 3"/>
              </a:rPr>
              <a:t></a:t>
            </a:r>
          </a:p>
          <a:p>
            <a:pPr>
              <a:lnSpc>
                <a:spcPts val="2500"/>
              </a:lnSpc>
              <a:spcBef>
                <a:spcPts val="600"/>
              </a:spcBef>
            </a:pPr>
            <a:r>
              <a:rPr lang="en-US" dirty="0">
                <a:solidFill>
                  <a:srgbClr val="D20069"/>
                </a:solidFill>
                <a:latin typeface="Bernard MT Condensed" pitchFamily="18" charset="0"/>
              </a:rPr>
              <a:t>NON-GENOMIC Action</a:t>
            </a:r>
            <a:r>
              <a:rPr lang="en-US" dirty="0">
                <a:solidFill>
                  <a:srgbClr val="D20069"/>
                </a:solidFill>
                <a:latin typeface="Bernard MT Condensed" pitchFamily="18" charset="0"/>
                <a:sym typeface="Wingdings 3"/>
              </a:rPr>
              <a:t> </a:t>
            </a:r>
            <a:r>
              <a:rPr lang="en-US" b="1" dirty="0">
                <a:latin typeface="Arial Narrow" pitchFamily="34" charset="0"/>
                <a:sym typeface="Wingdings 3"/>
              </a:rPr>
              <a:t> </a:t>
            </a:r>
            <a:r>
              <a:rPr lang="en-US" b="1" spc="-30" dirty="0">
                <a:latin typeface="Arial Narrow" pitchFamily="34" charset="0"/>
                <a:sym typeface="Wingdings 3"/>
              </a:rPr>
              <a:t>mediates rapid responses </a:t>
            </a:r>
            <a:r>
              <a:rPr lang="en-US" b="1" dirty="0">
                <a:latin typeface="Arial Narrow" pitchFamily="34" charset="0"/>
                <a:sym typeface="Wingdings 3"/>
              </a:rPr>
              <a:t>  on </a:t>
            </a:r>
            <a:r>
              <a:rPr lang="en-US" b="1" dirty="0">
                <a:latin typeface="Arial Narrow" pitchFamily="34" charset="0"/>
              </a:rPr>
              <a:t>some brain, CVS, T cells functions </a:t>
            </a:r>
            <a:endParaRPr lang="en-US" b="1" spc="-30" dirty="0">
              <a:latin typeface="Arial Narrow" pitchFamily="34" charset="0"/>
            </a:endParaRPr>
          </a:p>
        </p:txBody>
      </p:sp>
      <p:sp>
        <p:nvSpPr>
          <p:cNvPr id="6" name="TextBox 5"/>
          <p:cNvSpPr txBox="1"/>
          <p:nvPr/>
        </p:nvSpPr>
        <p:spPr>
          <a:xfrm>
            <a:off x="1809721" y="3429000"/>
            <a:ext cx="8762335" cy="425758"/>
          </a:xfrm>
          <a:prstGeom prst="rect">
            <a:avLst/>
          </a:prstGeom>
          <a:gradFill flip="none" rotWithShape="0">
            <a:gsLst>
              <a:gs pos="0">
                <a:srgbClr val="420021"/>
              </a:gs>
              <a:gs pos="16000">
                <a:schemeClr val="bg1"/>
              </a:gs>
              <a:gs pos="91000">
                <a:schemeClr val="bg2">
                  <a:lumMod val="90000"/>
                  <a:alpha val="73000"/>
                </a:schemeClr>
              </a:gs>
              <a:gs pos="98000">
                <a:srgbClr val="92D050">
                  <a:alpha val="84000"/>
                </a:srgbClr>
              </a:gs>
            </a:gsLst>
            <a:path path="circle">
              <a:fillToRect l="119837" t="1267670" r="-19837" b="-1167670"/>
            </a:path>
            <a:tileRect l="-193207" t="-446359" r="-332881" b="-2881699"/>
          </a:gradFill>
          <a:effectLst>
            <a:outerShdw blurRad="50800" dist="50800" dir="5400000" algn="ctr" rotWithShape="0">
              <a:srgbClr val="CCFF33"/>
            </a:outerShdw>
          </a:effectLst>
        </p:spPr>
        <p:txBody>
          <a:bodyPr wrap="none">
            <a:spAutoFit/>
          </a:bodyPr>
          <a:lstStyle/>
          <a:p>
            <a:pPr indent="-342900">
              <a:lnSpc>
                <a:spcPts val="2600"/>
              </a:lnSpc>
            </a:pPr>
            <a:r>
              <a:rPr lang="en-US" spc="-30" dirty="0">
                <a:solidFill>
                  <a:srgbClr val="008000"/>
                </a:solidFill>
                <a:latin typeface="Bernard MT Condensed" pitchFamily="18" charset="0"/>
              </a:rPr>
              <a:t>B. </a:t>
            </a:r>
            <a:r>
              <a:rPr lang="en-US" spc="-30" dirty="0">
                <a:latin typeface="Bernard MT Condensed" pitchFamily="18" charset="0"/>
              </a:rPr>
              <a:t>It aromatize to </a:t>
            </a:r>
            <a:r>
              <a:rPr lang="en-US" spc="-30" dirty="0" err="1">
                <a:latin typeface="Bernard MT Condensed" pitchFamily="18" charset="0"/>
              </a:rPr>
              <a:t>estradiol</a:t>
            </a:r>
            <a:r>
              <a:rPr lang="en-US" spc="-30" dirty="0">
                <a:latin typeface="Bernard MT Condensed" pitchFamily="18" charset="0"/>
              </a:rPr>
              <a:t> and binds to </a:t>
            </a:r>
            <a:r>
              <a:rPr lang="en-US" spc="-30" dirty="0">
                <a:solidFill>
                  <a:srgbClr val="008000"/>
                </a:solidFill>
                <a:latin typeface="Bernard MT Condensed" pitchFamily="18" charset="0"/>
              </a:rPr>
              <a:t>Estrogen Receptors [ER]</a:t>
            </a:r>
          </a:p>
        </p:txBody>
      </p:sp>
      <p:pic>
        <p:nvPicPr>
          <p:cNvPr id="7" name="Picture 4" descr="http://www.clevelandclinicmeded.com/medicalpubs/diseasemanagement/endocrinology/male-hypogonadism/images/hypercalcemiafig2_large.jpg"/>
          <p:cNvPicPr>
            <a:picLocks noChangeAspect="1" noChangeArrowheads="1"/>
          </p:cNvPicPr>
          <p:nvPr/>
        </p:nvPicPr>
        <p:blipFill>
          <a:blip r:embed="rId3" cstate="print">
            <a:clrChange>
              <a:clrFrom>
                <a:srgbClr val="FFFFFF"/>
              </a:clrFrom>
              <a:clrTo>
                <a:srgbClr val="FFFFFF">
                  <a:alpha val="0"/>
                </a:srgbClr>
              </a:clrTo>
            </a:clrChange>
          </a:blip>
          <a:srcRect t="8263"/>
          <a:stretch>
            <a:fillRect/>
          </a:stretch>
        </p:blipFill>
        <p:spPr bwMode="auto">
          <a:xfrm>
            <a:off x="5230756" y="3857628"/>
            <a:ext cx="5294400" cy="2643206"/>
          </a:xfrm>
          <a:prstGeom prst="rect">
            <a:avLst/>
          </a:prstGeom>
          <a:noFill/>
        </p:spPr>
      </p:pic>
      <p:sp>
        <p:nvSpPr>
          <p:cNvPr id="8" name="Rectangle 7"/>
          <p:cNvSpPr/>
          <p:nvPr/>
        </p:nvSpPr>
        <p:spPr>
          <a:xfrm>
            <a:off x="7096132" y="2506142"/>
            <a:ext cx="714380" cy="500066"/>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453454" y="2818859"/>
            <a:ext cx="714380" cy="500066"/>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96462" y="2714620"/>
            <a:ext cx="714380" cy="500066"/>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10644" y="2071678"/>
            <a:ext cx="714380" cy="500066"/>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91744" y="2204865"/>
            <a:ext cx="2500330" cy="830997"/>
          </a:xfrm>
          <a:prstGeom prst="rect">
            <a:avLst/>
          </a:prstGeom>
          <a:noFill/>
        </p:spPr>
        <p:txBody>
          <a:bodyPr wrap="square" rtlCol="0">
            <a:spAutoFit/>
          </a:bodyPr>
          <a:lstStyle/>
          <a:p>
            <a:pPr algn="ctr"/>
            <a:r>
              <a:rPr lang="en-US" b="1" dirty="0">
                <a:latin typeface="Arial Narrow" pitchFamily="34" charset="0"/>
              </a:rPr>
              <a:t>Like all other steroid receptors</a:t>
            </a:r>
          </a:p>
        </p:txBody>
      </p:sp>
      <p:sp>
        <p:nvSpPr>
          <p:cNvPr id="13" name="TextBox 12"/>
          <p:cNvSpPr txBox="1"/>
          <p:nvPr/>
        </p:nvSpPr>
        <p:spPr>
          <a:xfrm>
            <a:off x="8940641" y="6163567"/>
            <a:ext cx="1500198" cy="584775"/>
          </a:xfrm>
          <a:prstGeom prst="rect">
            <a:avLst/>
          </a:prstGeom>
          <a:solidFill>
            <a:srgbClr val="D1D1FF"/>
          </a:solidFill>
        </p:spPr>
        <p:txBody>
          <a:bodyPr wrap="square" rtlCol="0">
            <a:spAutoFit/>
          </a:bodyPr>
          <a:lstStyle/>
          <a:p>
            <a:r>
              <a:rPr lang="en-US" sz="1600" b="1" dirty="0">
                <a:latin typeface="Arial Narrow" pitchFamily="34" charset="0"/>
              </a:rPr>
              <a:t>CNS; -</a:t>
            </a:r>
            <a:r>
              <a:rPr lang="en-US" sz="1600" b="1" dirty="0" err="1">
                <a:latin typeface="Arial Narrow" pitchFamily="34" charset="0"/>
              </a:rPr>
              <a:t>ve</a:t>
            </a:r>
            <a:r>
              <a:rPr lang="en-US" sz="1600" b="1" dirty="0">
                <a:latin typeface="Arial Narrow" pitchFamily="34" charset="0"/>
              </a:rPr>
              <a:t> loop</a:t>
            </a:r>
          </a:p>
          <a:p>
            <a:r>
              <a:rPr lang="en-US" sz="1600" b="1" dirty="0">
                <a:latin typeface="Arial Narrow" pitchFamily="34" charset="0"/>
              </a:rPr>
              <a:t>CVS;  protection</a:t>
            </a:r>
          </a:p>
        </p:txBody>
      </p:sp>
      <p:sp>
        <p:nvSpPr>
          <p:cNvPr id="14" name="TextBox 13"/>
          <p:cNvSpPr txBox="1"/>
          <p:nvPr/>
        </p:nvSpPr>
        <p:spPr>
          <a:xfrm>
            <a:off x="5881686" y="4149217"/>
            <a:ext cx="500066" cy="830997"/>
          </a:xfrm>
          <a:prstGeom prst="rect">
            <a:avLst/>
          </a:prstGeom>
          <a:solidFill>
            <a:srgbClr val="0099FF"/>
          </a:solidFill>
          <a:ln>
            <a:solidFill>
              <a:srgbClr val="008000"/>
            </a:solidFill>
          </a:ln>
        </p:spPr>
        <p:txBody>
          <a:bodyPr wrap="square" rtlCol="0">
            <a:spAutoFit/>
          </a:bodyPr>
          <a:lstStyle/>
          <a:p>
            <a:r>
              <a:rPr lang="en-US" dirty="0">
                <a:solidFill>
                  <a:schemeClr val="bg1"/>
                </a:solidFill>
                <a:latin typeface="Bernard MT Condensed" pitchFamily="18" charset="0"/>
              </a:rPr>
              <a:t>AR</a:t>
            </a:r>
          </a:p>
        </p:txBody>
      </p:sp>
      <p:sp>
        <p:nvSpPr>
          <p:cNvPr id="15" name="TextBox 14"/>
          <p:cNvSpPr txBox="1"/>
          <p:nvPr/>
        </p:nvSpPr>
        <p:spPr>
          <a:xfrm>
            <a:off x="7654757" y="5039274"/>
            <a:ext cx="500066" cy="830997"/>
          </a:xfrm>
          <a:prstGeom prst="rect">
            <a:avLst/>
          </a:prstGeom>
          <a:solidFill>
            <a:srgbClr val="0099FF"/>
          </a:solidFill>
          <a:ln>
            <a:solidFill>
              <a:srgbClr val="008000"/>
            </a:solidFill>
          </a:ln>
        </p:spPr>
        <p:txBody>
          <a:bodyPr wrap="square" rtlCol="0">
            <a:spAutoFit/>
          </a:bodyPr>
          <a:lstStyle/>
          <a:p>
            <a:r>
              <a:rPr lang="en-US" dirty="0">
                <a:solidFill>
                  <a:schemeClr val="bg1"/>
                </a:solidFill>
                <a:latin typeface="Bernard MT Condensed" pitchFamily="18" charset="0"/>
              </a:rPr>
              <a:t>AR</a:t>
            </a:r>
          </a:p>
        </p:txBody>
      </p:sp>
      <p:sp>
        <p:nvSpPr>
          <p:cNvPr id="16" name="TextBox 15"/>
          <p:cNvSpPr txBox="1"/>
          <p:nvPr/>
        </p:nvSpPr>
        <p:spPr>
          <a:xfrm>
            <a:off x="9427828" y="4143381"/>
            <a:ext cx="500066" cy="830997"/>
          </a:xfrm>
          <a:prstGeom prst="rect">
            <a:avLst/>
          </a:prstGeom>
          <a:solidFill>
            <a:srgbClr val="CCFF33"/>
          </a:solidFill>
          <a:ln>
            <a:solidFill>
              <a:srgbClr val="008000"/>
            </a:solidFill>
          </a:ln>
        </p:spPr>
        <p:txBody>
          <a:bodyPr wrap="square" rtlCol="0">
            <a:spAutoFit/>
          </a:bodyPr>
          <a:lstStyle/>
          <a:p>
            <a:r>
              <a:rPr lang="en-US" dirty="0">
                <a:latin typeface="Bernard MT Condensed" pitchFamily="18" charset="0"/>
              </a:rPr>
              <a:t>ER</a:t>
            </a:r>
          </a:p>
        </p:txBody>
      </p:sp>
      <p:sp>
        <p:nvSpPr>
          <p:cNvPr id="17" name="TextBox 16"/>
          <p:cNvSpPr txBox="1"/>
          <p:nvPr/>
        </p:nvSpPr>
        <p:spPr>
          <a:xfrm>
            <a:off x="7096132" y="6357959"/>
            <a:ext cx="1545878" cy="307777"/>
          </a:xfrm>
          <a:prstGeom prst="rect">
            <a:avLst/>
          </a:prstGeom>
          <a:solidFill>
            <a:srgbClr val="D1D1FF"/>
          </a:solidFill>
        </p:spPr>
        <p:txBody>
          <a:bodyPr wrap="square" rtlCol="0">
            <a:spAutoFit/>
          </a:bodyPr>
          <a:lstStyle/>
          <a:p>
            <a:r>
              <a:rPr lang="en-US" sz="1400" b="1" dirty="0">
                <a:solidFill>
                  <a:schemeClr val="tx1">
                    <a:lumMod val="75000"/>
                    <a:lumOff val="25000"/>
                  </a:schemeClr>
                </a:solidFill>
                <a:latin typeface="Arial Narrow" pitchFamily="34" charset="0"/>
              </a:rPr>
              <a:t>  CNS; libido</a:t>
            </a:r>
          </a:p>
        </p:txBody>
      </p:sp>
      <p:sp>
        <p:nvSpPr>
          <p:cNvPr id="18" name="Rectangle 17"/>
          <p:cNvSpPr/>
          <p:nvPr/>
        </p:nvSpPr>
        <p:spPr>
          <a:xfrm>
            <a:off x="1775520" y="3933056"/>
            <a:ext cx="4214272" cy="2746906"/>
          </a:xfrm>
          <a:prstGeom prst="rect">
            <a:avLst/>
          </a:prstGeom>
        </p:spPr>
        <p:txBody>
          <a:bodyPr wrap="square">
            <a:spAutoFit/>
          </a:bodyPr>
          <a:lstStyle/>
          <a:p>
            <a:pPr>
              <a:lnSpc>
                <a:spcPts val="2300"/>
              </a:lnSpc>
            </a:pPr>
            <a:r>
              <a:rPr lang="en-US" sz="2200" b="1" dirty="0" err="1">
                <a:latin typeface="Arial Narrow" pitchFamily="34" charset="0"/>
              </a:rPr>
              <a:t>Estradiol</a:t>
            </a:r>
            <a:r>
              <a:rPr lang="en-US" sz="2200" b="1" dirty="0">
                <a:latin typeface="Arial Narrow" pitchFamily="34" charset="0"/>
              </a:rPr>
              <a:t> rather than testosterone; 1.Responsible for feedback inhibition on hypothalamus  (specially –</a:t>
            </a:r>
            <a:r>
              <a:rPr lang="en-US" sz="2200" b="1" dirty="0" err="1">
                <a:latin typeface="Arial Narrow" pitchFamily="34" charset="0"/>
              </a:rPr>
              <a:t>ve</a:t>
            </a:r>
            <a:r>
              <a:rPr lang="en-US" sz="2200" b="1" dirty="0">
                <a:latin typeface="Arial Narrow" pitchFamily="34" charset="0"/>
              </a:rPr>
              <a:t> LH secretion) </a:t>
            </a:r>
          </a:p>
          <a:p>
            <a:pPr>
              <a:lnSpc>
                <a:spcPts val="2300"/>
              </a:lnSpc>
            </a:pPr>
            <a:r>
              <a:rPr lang="en-US" sz="2200" b="1" dirty="0">
                <a:latin typeface="Arial Narrow" pitchFamily="34" charset="0"/>
              </a:rPr>
              <a:t>2. Induce maturation of cartilage </a:t>
            </a:r>
          </a:p>
          <a:p>
            <a:pPr>
              <a:lnSpc>
                <a:spcPts val="2300"/>
              </a:lnSpc>
            </a:pPr>
            <a:r>
              <a:rPr lang="en-US" sz="2200" b="1" dirty="0">
                <a:latin typeface="Arial Narrow" pitchFamily="34" charset="0"/>
                <a:sym typeface="Wingdings 3"/>
              </a:rPr>
              <a:t> l</a:t>
            </a:r>
            <a:r>
              <a:rPr lang="en-US" sz="2200" b="1" dirty="0">
                <a:latin typeface="Arial Narrow" pitchFamily="34" charset="0"/>
              </a:rPr>
              <a:t>eading to closure of </a:t>
            </a:r>
          </a:p>
          <a:p>
            <a:pPr>
              <a:lnSpc>
                <a:spcPts val="2300"/>
              </a:lnSpc>
            </a:pPr>
            <a:r>
              <a:rPr lang="en-US" sz="2200" b="1" dirty="0">
                <a:latin typeface="Arial Narrow" pitchFamily="34" charset="0"/>
              </a:rPr>
              <a:t> epiphyses &amp; conclusion </a:t>
            </a:r>
          </a:p>
          <a:p>
            <a:pPr>
              <a:lnSpc>
                <a:spcPts val="2300"/>
              </a:lnSpc>
            </a:pPr>
            <a:r>
              <a:rPr lang="en-US" sz="2200" b="1" dirty="0">
                <a:latin typeface="Arial Narrow" pitchFamily="34" charset="0"/>
              </a:rPr>
              <a:t> of growth.</a:t>
            </a:r>
          </a:p>
          <a:p>
            <a:pPr>
              <a:lnSpc>
                <a:spcPts val="2300"/>
              </a:lnSpc>
            </a:pPr>
            <a:r>
              <a:rPr lang="en-US" sz="2200" b="1" dirty="0">
                <a:latin typeface="Arial Narrow" pitchFamily="34" charset="0"/>
              </a:rPr>
              <a:t>3. Some CVS protective actions </a:t>
            </a:r>
          </a:p>
        </p:txBody>
      </p:sp>
      <p:sp>
        <p:nvSpPr>
          <p:cNvPr id="19" name="TextBox 18"/>
          <p:cNvSpPr txBox="1"/>
          <p:nvPr/>
        </p:nvSpPr>
        <p:spPr>
          <a:xfrm>
            <a:off x="8667768" y="116633"/>
            <a:ext cx="1857388" cy="1200329"/>
          </a:xfrm>
          <a:prstGeom prst="rect">
            <a:avLst/>
          </a:prstGeom>
          <a:solidFill>
            <a:srgbClr val="9E004F"/>
          </a:solidFill>
          <a:ln w="28575">
            <a:solidFill>
              <a:srgbClr val="CCFF33"/>
            </a:solidFill>
          </a:ln>
          <a:effectLst>
            <a:outerShdw blurRad="50800" dist="38100" dir="2700000" algn="tl" rotWithShape="0">
              <a:srgbClr val="008000"/>
            </a:outerShdw>
          </a:effectLst>
        </p:spPr>
        <p:txBody>
          <a:bodyPr wrap="square" rtlCol="0">
            <a:spAutoFit/>
          </a:bodyPr>
          <a:lstStyle/>
          <a:p>
            <a:pPr algn="ctr"/>
            <a:r>
              <a:rPr lang="en-US" dirty="0">
                <a:solidFill>
                  <a:srgbClr val="CCFF33"/>
                </a:solidFill>
                <a:latin typeface="Bernard MT Condensed" pitchFamily="18" charset="0"/>
              </a:rPr>
              <a:t>1.</a:t>
            </a:r>
            <a:r>
              <a:rPr lang="en-US" dirty="0">
                <a:solidFill>
                  <a:schemeClr val="bg1"/>
                </a:solidFill>
                <a:latin typeface="Bernard MT Condensed" pitchFamily="18" charset="0"/>
              </a:rPr>
              <a:t> ANDROGENS</a:t>
            </a:r>
          </a:p>
        </p:txBody>
      </p:sp>
      <p:sp>
        <p:nvSpPr>
          <p:cNvPr id="20" name="5-Point Star 19"/>
          <p:cNvSpPr/>
          <p:nvPr/>
        </p:nvSpPr>
        <p:spPr>
          <a:xfrm>
            <a:off x="10047922" y="620688"/>
            <a:ext cx="620079" cy="476672"/>
          </a:xfrm>
          <a:prstGeom prst="star5">
            <a:avLst/>
          </a:prstGeom>
          <a:solidFill>
            <a:srgbClr val="D9FF6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ppt_x</p:attrName>
                                        </p:attrNameLst>
                                      </p:cBhvr>
                                      <p:tavLst>
                                        <p:tav tm="0">
                                          <p:val>
                                            <p:strVal val="#ppt_x-.2"/>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5"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heckerboard(down)">
                                      <p:cBhvr>
                                        <p:cTn id="41" dur="1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outVertical)">
                                      <p:cBhvr>
                                        <p:cTn id="46" dur="10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outVertical)">
                                      <p:cBhvr>
                                        <p:cTn id="58" dur="1000"/>
                                        <p:tgtEl>
                                          <p:spTgt spid="13"/>
                                        </p:tgtEl>
                                      </p:cBhvr>
                                    </p:animEffect>
                                  </p:childTnLst>
                                </p:cTn>
                              </p:par>
                              <p:par>
                                <p:cTn id="59" presetID="16" presetClass="entr" presetSubtype="37"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outVertical)">
                                      <p:cBhvr>
                                        <p:cTn id="6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p:bldP spid="13" grpId="0" animBg="1"/>
      <p:bldP spid="14" grpId="0" animBg="1"/>
      <p:bldP spid="15" grpId="0" animBg="1"/>
      <p:bldP spid="16" grpId="0" animBg="1"/>
      <p:bldP spid="17" grpId="0" animBg="1"/>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28"/>
          <p:cNvGrpSpPr/>
          <p:nvPr/>
        </p:nvGrpSpPr>
        <p:grpSpPr>
          <a:xfrm rot="6099850" flipV="1">
            <a:off x="1587028" y="5520414"/>
            <a:ext cx="1512167" cy="1944216"/>
            <a:chOff x="3186862" y="3717032"/>
            <a:chExt cx="3082311" cy="2952328"/>
          </a:xfrm>
        </p:grpSpPr>
        <p:grpSp>
          <p:nvGrpSpPr>
            <p:cNvPr id="45" name="Group 29"/>
            <p:cNvGrpSpPr/>
            <p:nvPr/>
          </p:nvGrpSpPr>
          <p:grpSpPr>
            <a:xfrm>
              <a:off x="3186862" y="3717032"/>
              <a:ext cx="3065325" cy="1800200"/>
              <a:chOff x="3186862" y="3717032"/>
              <a:chExt cx="3065325" cy="1800200"/>
            </a:xfrm>
          </p:grpSpPr>
          <p:pic>
            <p:nvPicPr>
              <p:cNvPr id="50"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419872" y="3717032"/>
                <a:ext cx="2832315" cy="936104"/>
              </a:xfrm>
              <a:prstGeom prst="rect">
                <a:avLst/>
              </a:prstGeom>
              <a:noFill/>
            </p:spPr>
          </p:pic>
          <p:pic>
            <p:nvPicPr>
              <p:cNvPr id="51"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20430899">
                <a:off x="3347864" y="4149080"/>
                <a:ext cx="2832315" cy="936104"/>
              </a:xfrm>
              <a:prstGeom prst="rect">
                <a:avLst/>
              </a:prstGeom>
              <a:noFill/>
            </p:spPr>
          </p:pic>
          <p:pic>
            <p:nvPicPr>
              <p:cNvPr id="52"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19286705">
                <a:off x="3186862" y="4581128"/>
                <a:ext cx="2832315" cy="936104"/>
              </a:xfrm>
              <a:prstGeom prst="rect">
                <a:avLst/>
              </a:prstGeom>
              <a:noFill/>
            </p:spPr>
          </p:pic>
        </p:grpSp>
        <p:grpSp>
          <p:nvGrpSpPr>
            <p:cNvPr id="46" name="Group 30"/>
            <p:cNvGrpSpPr/>
            <p:nvPr/>
          </p:nvGrpSpPr>
          <p:grpSpPr>
            <a:xfrm flipV="1">
              <a:off x="3203848" y="4869160"/>
              <a:ext cx="3065325" cy="1800200"/>
              <a:chOff x="3186862" y="3717032"/>
              <a:chExt cx="3065325" cy="1800200"/>
            </a:xfrm>
          </p:grpSpPr>
          <p:pic>
            <p:nvPicPr>
              <p:cNvPr id="47"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419872" y="3717032"/>
                <a:ext cx="2832315" cy="936104"/>
              </a:xfrm>
              <a:prstGeom prst="rect">
                <a:avLst/>
              </a:prstGeom>
              <a:noFill/>
            </p:spPr>
          </p:pic>
          <p:pic>
            <p:nvPicPr>
              <p:cNvPr id="48"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20430899">
                <a:off x="3347864" y="4149080"/>
                <a:ext cx="2832315" cy="936104"/>
              </a:xfrm>
              <a:prstGeom prst="rect">
                <a:avLst/>
              </a:prstGeom>
              <a:noFill/>
            </p:spPr>
          </p:pic>
          <p:pic>
            <p:nvPicPr>
              <p:cNvPr id="49"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19286705">
                <a:off x="3186862" y="4581128"/>
                <a:ext cx="2832315" cy="936104"/>
              </a:xfrm>
              <a:prstGeom prst="rect">
                <a:avLst/>
              </a:prstGeom>
              <a:noFill/>
            </p:spPr>
          </p:pic>
        </p:grpSp>
      </p:grpSp>
      <p:grpSp>
        <p:nvGrpSpPr>
          <p:cNvPr id="53" name="Group 28"/>
          <p:cNvGrpSpPr/>
          <p:nvPr/>
        </p:nvGrpSpPr>
        <p:grpSpPr>
          <a:xfrm rot="15500150">
            <a:off x="1587028" y="464940"/>
            <a:ext cx="1512167" cy="1944216"/>
            <a:chOff x="3186862" y="3717032"/>
            <a:chExt cx="3082311" cy="2952328"/>
          </a:xfrm>
        </p:grpSpPr>
        <p:grpSp>
          <p:nvGrpSpPr>
            <p:cNvPr id="55" name="Group 29"/>
            <p:cNvGrpSpPr/>
            <p:nvPr/>
          </p:nvGrpSpPr>
          <p:grpSpPr>
            <a:xfrm>
              <a:off x="3186862" y="3717032"/>
              <a:ext cx="3065325" cy="1800200"/>
              <a:chOff x="3186862" y="3717032"/>
              <a:chExt cx="3065325" cy="1800200"/>
            </a:xfrm>
          </p:grpSpPr>
          <p:pic>
            <p:nvPicPr>
              <p:cNvPr id="63"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419872" y="3717032"/>
                <a:ext cx="2832315" cy="936104"/>
              </a:xfrm>
              <a:prstGeom prst="rect">
                <a:avLst/>
              </a:prstGeom>
              <a:noFill/>
            </p:spPr>
          </p:pic>
          <p:pic>
            <p:nvPicPr>
              <p:cNvPr id="64"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20430899">
                <a:off x="3347864" y="4149080"/>
                <a:ext cx="2832315" cy="936104"/>
              </a:xfrm>
              <a:prstGeom prst="rect">
                <a:avLst/>
              </a:prstGeom>
              <a:noFill/>
            </p:spPr>
          </p:pic>
          <p:pic>
            <p:nvPicPr>
              <p:cNvPr id="65"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19286705">
                <a:off x="3186862" y="4581128"/>
                <a:ext cx="2832315" cy="936104"/>
              </a:xfrm>
              <a:prstGeom prst="rect">
                <a:avLst/>
              </a:prstGeom>
              <a:noFill/>
            </p:spPr>
          </p:pic>
        </p:grpSp>
        <p:grpSp>
          <p:nvGrpSpPr>
            <p:cNvPr id="58" name="Group 30"/>
            <p:cNvGrpSpPr/>
            <p:nvPr/>
          </p:nvGrpSpPr>
          <p:grpSpPr>
            <a:xfrm flipV="1">
              <a:off x="3203848" y="4869160"/>
              <a:ext cx="3065325" cy="1800200"/>
              <a:chOff x="3186862" y="3717032"/>
              <a:chExt cx="3065325" cy="1800200"/>
            </a:xfrm>
          </p:grpSpPr>
          <p:pic>
            <p:nvPicPr>
              <p:cNvPr id="60"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419872" y="3717032"/>
                <a:ext cx="2832315" cy="936104"/>
              </a:xfrm>
              <a:prstGeom prst="rect">
                <a:avLst/>
              </a:prstGeom>
              <a:noFill/>
            </p:spPr>
          </p:pic>
          <p:pic>
            <p:nvPicPr>
              <p:cNvPr id="61"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20430899">
                <a:off x="3347864" y="4149080"/>
                <a:ext cx="2832315" cy="936104"/>
              </a:xfrm>
              <a:prstGeom prst="rect">
                <a:avLst/>
              </a:prstGeom>
              <a:noFill/>
            </p:spPr>
          </p:pic>
          <p:pic>
            <p:nvPicPr>
              <p:cNvPr id="62" name="Picture 16" descr="http://s3.envato.com/files/1287092/male%20symbol%20with%20alpha%2001%20vid%20prev.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rot="19286705">
                <a:off x="3186862" y="4581128"/>
                <a:ext cx="2832315" cy="936104"/>
              </a:xfrm>
              <a:prstGeom prst="rect">
                <a:avLst/>
              </a:prstGeom>
              <a:noFill/>
            </p:spPr>
          </p:pic>
        </p:grpSp>
      </p:grpSp>
      <p:sp>
        <p:nvSpPr>
          <p:cNvPr id="66" name="Rectangle 65"/>
          <p:cNvSpPr/>
          <p:nvPr/>
        </p:nvSpPr>
        <p:spPr>
          <a:xfrm>
            <a:off x="3180188" y="714356"/>
            <a:ext cx="1845377"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3000"/>
              </a:lnSpc>
            </a:pPr>
            <a:r>
              <a:rPr lang="en-US" sz="2800" b="1" spc="50" dirty="0">
                <a:ln>
                  <a:solidFill>
                    <a:srgbClr val="FF00FF"/>
                  </a:solidFill>
                  <a:prstDash val="solid"/>
                </a:ln>
                <a:gradFill flip="none" rotWithShape="1">
                  <a:gsLst>
                    <a:gs pos="19000">
                      <a:srgbClr val="008000"/>
                    </a:gs>
                    <a:gs pos="50000">
                      <a:srgbClr val="008000"/>
                    </a:gs>
                    <a:gs pos="93000">
                      <a:schemeClr val="bg1"/>
                    </a:gs>
                  </a:gsLst>
                  <a:lin ang="5400000" scaled="1"/>
                  <a:tileRect/>
                </a:gradFill>
                <a:effectLst>
                  <a:outerShdw blurRad="50800" dist="50800" dir="5400000" algn="ctr" rotWithShape="0">
                    <a:schemeClr val="tx1"/>
                  </a:outerShdw>
                  <a:reflection blurRad="6350" stA="60000" endA="900" endPos="58000" dir="5400000" sy="-100000" algn="bl" rotWithShape="0"/>
                </a:effectLst>
                <a:latin typeface="Cooper Black" pitchFamily="18" charset="0"/>
              </a:rPr>
              <a:t>ACTIONS</a:t>
            </a:r>
          </a:p>
        </p:txBody>
      </p:sp>
      <p:sp>
        <p:nvSpPr>
          <p:cNvPr id="67" name="TextBox 66"/>
          <p:cNvSpPr txBox="1"/>
          <p:nvPr/>
        </p:nvSpPr>
        <p:spPr>
          <a:xfrm>
            <a:off x="1631504" y="116633"/>
            <a:ext cx="3002640" cy="461665"/>
          </a:xfrm>
          <a:prstGeom prst="rect">
            <a:avLst/>
          </a:prstGeom>
          <a:solidFill>
            <a:srgbClr val="9E004F"/>
          </a:solidFill>
          <a:ln w="28575">
            <a:solidFill>
              <a:srgbClr val="CCFF33"/>
            </a:solidFill>
          </a:ln>
          <a:effectLst>
            <a:outerShdw blurRad="50800" dist="38100" dir="2700000" algn="tl" rotWithShape="0">
              <a:srgbClr val="008000"/>
            </a:outerShdw>
          </a:effectLst>
        </p:spPr>
        <p:txBody>
          <a:bodyPr wrap="square" rtlCol="0">
            <a:spAutoFit/>
          </a:bodyPr>
          <a:lstStyle/>
          <a:p>
            <a:pPr algn="ctr"/>
            <a:r>
              <a:rPr lang="en-US" dirty="0">
                <a:solidFill>
                  <a:srgbClr val="CCFF33"/>
                </a:solidFill>
                <a:latin typeface="Bernard MT Condensed" pitchFamily="18" charset="0"/>
              </a:rPr>
              <a:t>1.</a:t>
            </a:r>
            <a:r>
              <a:rPr lang="en-US" dirty="0">
                <a:solidFill>
                  <a:schemeClr val="bg1"/>
                </a:solidFill>
                <a:latin typeface="Bernard MT Condensed" pitchFamily="18" charset="0"/>
              </a:rPr>
              <a:t> ANDROGENS</a:t>
            </a:r>
          </a:p>
        </p:txBody>
      </p:sp>
      <p:sp>
        <p:nvSpPr>
          <p:cNvPr id="68" name="Down Arrow 67"/>
          <p:cNvSpPr/>
          <p:nvPr/>
        </p:nvSpPr>
        <p:spPr>
          <a:xfrm>
            <a:off x="3287688" y="1268760"/>
            <a:ext cx="1872208" cy="288032"/>
          </a:xfrm>
          <a:prstGeom prst="downArrow">
            <a:avLst/>
          </a:prstGeom>
          <a:gradFill flip="none" rotWithShape="1">
            <a:gsLst>
              <a:gs pos="0">
                <a:schemeClr val="accent1">
                  <a:tint val="66000"/>
                  <a:satMod val="160000"/>
                </a:schemeClr>
              </a:gs>
              <a:gs pos="50000">
                <a:srgbClr val="D9FF6D"/>
              </a:gs>
              <a:gs pos="100000">
                <a:srgbClr val="A5002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143672" y="1556793"/>
            <a:ext cx="2232248" cy="830997"/>
          </a:xfrm>
          <a:prstGeom prst="rect">
            <a:avLst/>
          </a:prstGeom>
          <a:noFill/>
        </p:spPr>
        <p:txBody>
          <a:bodyPr wrap="square" rtlCol="0">
            <a:spAutoFit/>
          </a:bodyPr>
          <a:lstStyle/>
          <a:p>
            <a:pPr algn="ctr"/>
            <a:r>
              <a:rPr lang="en-US" dirty="0">
                <a:solidFill>
                  <a:srgbClr val="003399"/>
                </a:solidFill>
                <a:latin typeface="Bernard MT Condensed" pitchFamily="18" charset="0"/>
              </a:rPr>
              <a:t>ACTIONS DIVIDED INTO </a:t>
            </a:r>
          </a:p>
        </p:txBody>
      </p:sp>
      <p:grpSp>
        <p:nvGrpSpPr>
          <p:cNvPr id="70" name="Group 69"/>
          <p:cNvGrpSpPr/>
          <p:nvPr/>
        </p:nvGrpSpPr>
        <p:grpSpPr>
          <a:xfrm>
            <a:off x="3215680" y="1916832"/>
            <a:ext cx="4867014" cy="3600400"/>
            <a:chOff x="4644008" y="4123726"/>
            <a:chExt cx="4079703" cy="2617642"/>
          </a:xfrm>
        </p:grpSpPr>
        <p:grpSp>
          <p:nvGrpSpPr>
            <p:cNvPr id="71" name="Group 38"/>
            <p:cNvGrpSpPr/>
            <p:nvPr/>
          </p:nvGrpSpPr>
          <p:grpSpPr>
            <a:xfrm>
              <a:off x="4644008" y="4123726"/>
              <a:ext cx="4079703" cy="2617642"/>
              <a:chOff x="4915001" y="4133058"/>
              <a:chExt cx="4079703" cy="2376264"/>
            </a:xfrm>
          </p:grpSpPr>
          <p:pic>
            <p:nvPicPr>
              <p:cNvPr id="76" name="Picture 2"/>
              <p:cNvPicPr>
                <a:picLocks noChangeAspect="1" noChangeArrowheads="1"/>
              </p:cNvPicPr>
              <p:nvPr/>
            </p:nvPicPr>
            <p:blipFill>
              <a:blip r:embed="rId3" cstate="print">
                <a:clrChange>
                  <a:clrFrom>
                    <a:srgbClr val="FFFFFF"/>
                  </a:clrFrom>
                  <a:clrTo>
                    <a:srgbClr val="FFFFFF">
                      <a:alpha val="0"/>
                    </a:srgbClr>
                  </a:clrTo>
                </a:clrChange>
                <a:lum bright="-30000" contrast="30000"/>
              </a:blip>
              <a:srcRect/>
              <a:stretch>
                <a:fillRect/>
              </a:stretch>
            </p:blipFill>
            <p:spPr bwMode="auto">
              <a:xfrm>
                <a:off x="4915001" y="4133058"/>
                <a:ext cx="4079703" cy="2376264"/>
              </a:xfrm>
              <a:prstGeom prst="rect">
                <a:avLst/>
              </a:prstGeom>
              <a:noFill/>
              <a:ln w="9525">
                <a:noFill/>
                <a:miter lim="800000"/>
                <a:headEnd/>
                <a:tailEnd/>
              </a:ln>
            </p:spPr>
          </p:pic>
          <p:cxnSp>
            <p:nvCxnSpPr>
              <p:cNvPr id="77" name="Straight Connector 76"/>
              <p:cNvCxnSpPr/>
              <p:nvPr/>
            </p:nvCxnSpPr>
            <p:spPr>
              <a:xfrm>
                <a:off x="5004048" y="4509120"/>
                <a:ext cx="1368152"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032041" y="5661248"/>
                <a:ext cx="1916223"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flipV="1">
              <a:off x="4716016" y="4280785"/>
              <a:ext cx="3972089" cy="1231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716016" y="6531957"/>
              <a:ext cx="3972089" cy="1204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476237" y="5400215"/>
              <a:ext cx="24482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7495254" y="5400215"/>
              <a:ext cx="24482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7968209" y="4149080"/>
            <a:ext cx="3317901" cy="1157658"/>
            <a:chOff x="6444208" y="4149080"/>
            <a:chExt cx="3317901" cy="1157658"/>
          </a:xfrm>
        </p:grpSpPr>
        <p:sp>
          <p:nvSpPr>
            <p:cNvPr id="80" name="Rectangle 79"/>
            <p:cNvSpPr/>
            <p:nvPr/>
          </p:nvSpPr>
          <p:spPr>
            <a:xfrm>
              <a:off x="6804248" y="4475741"/>
              <a:ext cx="2957861" cy="830997"/>
            </a:xfrm>
            <a:prstGeom prst="rect">
              <a:avLst/>
            </a:prstGeom>
          </p:spPr>
          <p:txBody>
            <a:bodyPr wrap="none">
              <a:spAutoFit/>
            </a:bodyPr>
            <a:lstStyle/>
            <a:p>
              <a:pPr>
                <a:buFont typeface="Wingdings 3"/>
                <a:buChar char="¡"/>
              </a:pPr>
              <a:r>
                <a:rPr lang="en-US" dirty="0">
                  <a:solidFill>
                    <a:srgbClr val="008000"/>
                  </a:solidFill>
                  <a:latin typeface="Bernard MT Condensed" pitchFamily="18" charset="0"/>
                  <a:sym typeface="Wingdings 3"/>
                </a:rPr>
                <a:t>Anabolic Steroids</a:t>
              </a:r>
            </a:p>
            <a:p>
              <a:r>
                <a:rPr lang="en-US" dirty="0">
                  <a:latin typeface="Bernard MT Condensed" pitchFamily="18" charset="0"/>
                  <a:sym typeface="Wingdings 3"/>
                </a:rPr>
                <a:t>Not used in infertility</a:t>
              </a:r>
              <a:endParaRPr lang="en-US" dirty="0"/>
            </a:p>
          </p:txBody>
        </p:sp>
        <p:sp>
          <p:nvSpPr>
            <p:cNvPr id="82" name="Right Brace 81"/>
            <p:cNvSpPr/>
            <p:nvPr/>
          </p:nvSpPr>
          <p:spPr>
            <a:xfrm>
              <a:off x="6444208" y="4149080"/>
              <a:ext cx="432048" cy="1008112"/>
            </a:xfrm>
            <a:prstGeom prst="rightBrace">
              <a:avLst/>
            </a:prstGeom>
            <a:ln w="2857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2"/>
          <p:cNvGrpSpPr/>
          <p:nvPr/>
        </p:nvGrpSpPr>
        <p:grpSpPr>
          <a:xfrm>
            <a:off x="8112225" y="2132856"/>
            <a:ext cx="2206895" cy="3024336"/>
            <a:chOff x="6588224" y="2132856"/>
            <a:chExt cx="2206895" cy="3024336"/>
          </a:xfrm>
        </p:grpSpPr>
        <p:sp>
          <p:nvSpPr>
            <p:cNvPr id="84" name="Rectangle 83"/>
            <p:cNvSpPr/>
            <p:nvPr/>
          </p:nvSpPr>
          <p:spPr>
            <a:xfrm>
              <a:off x="6850903" y="3338330"/>
              <a:ext cx="1944216" cy="1138773"/>
            </a:xfrm>
            <a:prstGeom prst="rect">
              <a:avLst/>
            </a:prstGeom>
          </p:spPr>
          <p:txBody>
            <a:bodyPr wrap="square">
              <a:spAutoFit/>
            </a:bodyPr>
            <a:lstStyle/>
            <a:p>
              <a:r>
                <a:rPr lang="en-US" sz="2000" dirty="0">
                  <a:solidFill>
                    <a:srgbClr val="008000"/>
                  </a:solidFill>
                  <a:latin typeface="Bernard MT Condensed" pitchFamily="18" charset="0"/>
                  <a:sym typeface="Wingdings 3"/>
                </a:rPr>
                <a:t> Testosterone &amp; </a:t>
              </a:r>
              <a:r>
                <a:rPr lang="en-US" dirty="0">
                  <a:solidFill>
                    <a:srgbClr val="008000"/>
                  </a:solidFill>
                  <a:latin typeface="Bernard MT Condensed" pitchFamily="18" charset="0"/>
                  <a:sym typeface="Wingdings 3"/>
                </a:rPr>
                <a:t>Synthetic Androgens </a:t>
              </a:r>
              <a:endParaRPr lang="en-US" dirty="0"/>
            </a:p>
          </p:txBody>
        </p:sp>
        <p:sp>
          <p:nvSpPr>
            <p:cNvPr id="85" name="Right Brace 84"/>
            <p:cNvSpPr/>
            <p:nvPr/>
          </p:nvSpPr>
          <p:spPr>
            <a:xfrm>
              <a:off x="6588224" y="2132856"/>
              <a:ext cx="432048" cy="3024336"/>
            </a:xfrm>
            <a:prstGeom prst="rightBrace">
              <a:avLst/>
            </a:prstGeom>
            <a:ln w="2857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up)">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arn(outHorizontal)">
                                      <p:cBhvr>
                                        <p:cTn id="12" dur="10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barn(outHorizontal)">
                                      <p:cBhvr>
                                        <p:cTn id="1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964667B-1ED8-4496-B246-0F42EE163F6D}"/>
              </a:ext>
            </a:extLst>
          </p:cNvPr>
          <p:cNvSpPr>
            <a:spLocks noGrp="1" noChangeArrowheads="1"/>
          </p:cNvSpPr>
          <p:nvPr>
            <p:ph type="title"/>
          </p:nvPr>
        </p:nvSpPr>
        <p:spPr/>
        <p:txBody>
          <a:bodyPr/>
          <a:lstStyle/>
          <a:p>
            <a:r>
              <a:rPr lang="en-US" altLang="cs-CZ"/>
              <a:t>Male Reproductive Physiology</a:t>
            </a:r>
            <a:br>
              <a:rPr lang="en-US" altLang="cs-CZ"/>
            </a:br>
            <a:r>
              <a:rPr lang="en-US" altLang="cs-CZ" sz="2400"/>
              <a:t>Accessory Gland Function</a:t>
            </a:r>
          </a:p>
        </p:txBody>
      </p:sp>
      <p:sp>
        <p:nvSpPr>
          <p:cNvPr id="41987" name="Rectangle 3">
            <a:extLst>
              <a:ext uri="{FF2B5EF4-FFF2-40B4-BE49-F238E27FC236}">
                <a16:creationId xmlns:a16="http://schemas.microsoft.com/office/drawing/2014/main" id="{8918A24E-8D5E-43C2-A341-CFEE67C8D6CA}"/>
              </a:ext>
            </a:extLst>
          </p:cNvPr>
          <p:cNvSpPr>
            <a:spLocks noGrp="1" noChangeArrowheads="1"/>
          </p:cNvSpPr>
          <p:nvPr>
            <p:ph type="body" idx="1"/>
          </p:nvPr>
        </p:nvSpPr>
        <p:spPr/>
        <p:txBody>
          <a:bodyPr/>
          <a:lstStyle/>
          <a:p>
            <a:pPr>
              <a:lnSpc>
                <a:spcPct val="80000"/>
              </a:lnSpc>
            </a:pPr>
            <a:r>
              <a:rPr lang="en-US" altLang="cs-CZ"/>
              <a:t>Job of the accessory glands is to</a:t>
            </a:r>
          </a:p>
          <a:p>
            <a:pPr lvl="1">
              <a:lnSpc>
                <a:spcPct val="80000"/>
              </a:lnSpc>
            </a:pPr>
            <a:r>
              <a:rPr lang="en-US" altLang="cs-CZ" sz="2400"/>
              <a:t>Secrete seminal fluid (99% of semen volume)</a:t>
            </a:r>
          </a:p>
          <a:p>
            <a:pPr lvl="2">
              <a:lnSpc>
                <a:spcPct val="80000"/>
              </a:lnSpc>
            </a:pPr>
            <a:r>
              <a:rPr lang="en-US" altLang="cs-CZ" sz="2000"/>
              <a:t>Components of seminal fluid</a:t>
            </a:r>
          </a:p>
          <a:p>
            <a:pPr lvl="3">
              <a:lnSpc>
                <a:spcPct val="80000"/>
              </a:lnSpc>
            </a:pPr>
            <a:r>
              <a:rPr lang="en-US" altLang="cs-CZ" sz="1800"/>
              <a:t>Mucus</a:t>
            </a:r>
          </a:p>
          <a:p>
            <a:pPr lvl="3">
              <a:lnSpc>
                <a:spcPct val="80000"/>
              </a:lnSpc>
            </a:pPr>
            <a:r>
              <a:rPr lang="en-US" altLang="cs-CZ" sz="1800"/>
              <a:t>Water</a:t>
            </a:r>
          </a:p>
          <a:p>
            <a:pPr lvl="3">
              <a:lnSpc>
                <a:spcPct val="80000"/>
              </a:lnSpc>
            </a:pPr>
            <a:r>
              <a:rPr lang="en-US" altLang="cs-CZ" sz="1800"/>
              <a:t>Nutrients</a:t>
            </a:r>
          </a:p>
          <a:p>
            <a:pPr lvl="3">
              <a:lnSpc>
                <a:spcPct val="80000"/>
              </a:lnSpc>
            </a:pPr>
            <a:r>
              <a:rPr lang="en-US" altLang="cs-CZ" sz="1800"/>
              <a:t>Buffers</a:t>
            </a:r>
          </a:p>
          <a:p>
            <a:pPr lvl="3">
              <a:lnSpc>
                <a:spcPct val="80000"/>
              </a:lnSpc>
            </a:pPr>
            <a:r>
              <a:rPr lang="en-US" altLang="cs-CZ" sz="1800"/>
              <a:t>Enzymes</a:t>
            </a:r>
          </a:p>
          <a:p>
            <a:pPr lvl="3">
              <a:lnSpc>
                <a:spcPct val="80000"/>
              </a:lnSpc>
            </a:pPr>
            <a:r>
              <a:rPr lang="en-US" altLang="cs-CZ" sz="1800"/>
              <a:t>Prostaglandins</a:t>
            </a:r>
          </a:p>
          <a:p>
            <a:pPr lvl="3">
              <a:lnSpc>
                <a:spcPct val="80000"/>
              </a:lnSpc>
            </a:pPr>
            <a:r>
              <a:rPr lang="en-US" altLang="cs-CZ" sz="1800"/>
              <a:t>Zinc?</a:t>
            </a:r>
          </a:p>
          <a:p>
            <a:pPr lvl="1">
              <a:lnSpc>
                <a:spcPct val="80000"/>
              </a:lnSpc>
            </a:pPr>
            <a:r>
              <a:rPr lang="en-US" altLang="cs-CZ" sz="2400"/>
              <a:t>Accessory Glands</a:t>
            </a:r>
          </a:p>
          <a:p>
            <a:pPr lvl="2">
              <a:lnSpc>
                <a:spcPct val="80000"/>
              </a:lnSpc>
            </a:pPr>
            <a:r>
              <a:rPr lang="en-US" altLang="cs-CZ" sz="2000"/>
              <a:t>Prostate</a:t>
            </a:r>
          </a:p>
          <a:p>
            <a:pPr lvl="2">
              <a:lnSpc>
                <a:spcPct val="80000"/>
              </a:lnSpc>
            </a:pPr>
            <a:r>
              <a:rPr lang="en-US" altLang="cs-CZ" sz="2000"/>
              <a:t>Seminal vesicles</a:t>
            </a:r>
          </a:p>
          <a:p>
            <a:pPr lvl="2">
              <a:lnSpc>
                <a:spcPct val="80000"/>
              </a:lnSpc>
            </a:pPr>
            <a:r>
              <a:rPr lang="en-US" altLang="cs-CZ" sz="2000"/>
              <a:t>Bulbourethral glands</a:t>
            </a:r>
          </a:p>
        </p:txBody>
      </p:sp>
      <p:pic>
        <p:nvPicPr>
          <p:cNvPr id="41988" name="Picture 4">
            <a:extLst>
              <a:ext uri="{FF2B5EF4-FFF2-40B4-BE49-F238E27FC236}">
                <a16:creationId xmlns:a16="http://schemas.microsoft.com/office/drawing/2014/main" id="{30769F51-F212-44CE-B8AC-9D33EE99C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1" t="1215" r="5846" b="5902"/>
          <a:stretch>
            <a:fillRect/>
          </a:stretch>
        </p:blipFill>
        <p:spPr bwMode="auto">
          <a:xfrm>
            <a:off x="5973763" y="2682876"/>
            <a:ext cx="4394200" cy="417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500"/>
                                        <p:tgtEl>
                                          <p:spTgt spid="41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fade">
                                      <p:cBhvr>
                                        <p:cTn id="12" dur="500"/>
                                        <p:tgtEl>
                                          <p:spTgt spid="41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fade">
                                      <p:cBhvr>
                                        <p:cTn id="17" dur="500"/>
                                        <p:tgtEl>
                                          <p:spTgt spid="419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fade">
                                      <p:cBhvr>
                                        <p:cTn id="22" dur="500"/>
                                        <p:tgtEl>
                                          <p:spTgt spid="419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animEffect transition="in" filter="fade">
                                      <p:cBhvr>
                                        <p:cTn id="27" dur="500"/>
                                        <p:tgtEl>
                                          <p:spTgt spid="4198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1987">
                                            <p:txEl>
                                              <p:pRg st="6" end="6"/>
                                            </p:txEl>
                                          </p:spTgt>
                                        </p:tgtEl>
                                        <p:attrNameLst>
                                          <p:attrName>style.visibility</p:attrName>
                                        </p:attrNameLst>
                                      </p:cBhvr>
                                      <p:to>
                                        <p:strVal val="visible"/>
                                      </p:to>
                                    </p:set>
                                    <p:animEffect transition="in" filter="fade">
                                      <p:cBhvr>
                                        <p:cTn id="32" dur="500"/>
                                        <p:tgtEl>
                                          <p:spTgt spid="4198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1987">
                                            <p:txEl>
                                              <p:pRg st="7" end="7"/>
                                            </p:txEl>
                                          </p:spTgt>
                                        </p:tgtEl>
                                        <p:attrNameLst>
                                          <p:attrName>style.visibility</p:attrName>
                                        </p:attrNameLst>
                                      </p:cBhvr>
                                      <p:to>
                                        <p:strVal val="visible"/>
                                      </p:to>
                                    </p:set>
                                    <p:animEffect transition="in" filter="fade">
                                      <p:cBhvr>
                                        <p:cTn id="37" dur="500"/>
                                        <p:tgtEl>
                                          <p:spTgt spid="4198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1987">
                                            <p:txEl>
                                              <p:pRg st="8" end="8"/>
                                            </p:txEl>
                                          </p:spTgt>
                                        </p:tgtEl>
                                        <p:attrNameLst>
                                          <p:attrName>style.visibility</p:attrName>
                                        </p:attrNameLst>
                                      </p:cBhvr>
                                      <p:to>
                                        <p:strVal val="visible"/>
                                      </p:to>
                                    </p:set>
                                    <p:animEffect transition="in" filter="fade">
                                      <p:cBhvr>
                                        <p:cTn id="42" dur="500"/>
                                        <p:tgtEl>
                                          <p:spTgt spid="4198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1987">
                                            <p:txEl>
                                              <p:pRg st="9" end="9"/>
                                            </p:txEl>
                                          </p:spTgt>
                                        </p:tgtEl>
                                        <p:attrNameLst>
                                          <p:attrName>style.visibility</p:attrName>
                                        </p:attrNameLst>
                                      </p:cBhvr>
                                      <p:to>
                                        <p:strVal val="visible"/>
                                      </p:to>
                                    </p:set>
                                    <p:animEffect transition="in" filter="fade">
                                      <p:cBhvr>
                                        <p:cTn id="47" dur="500"/>
                                        <p:tgtEl>
                                          <p:spTgt spid="41987">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1987">
                                            <p:txEl>
                                              <p:pRg st="10" end="10"/>
                                            </p:txEl>
                                          </p:spTgt>
                                        </p:tgtEl>
                                        <p:attrNameLst>
                                          <p:attrName>style.visibility</p:attrName>
                                        </p:attrNameLst>
                                      </p:cBhvr>
                                      <p:to>
                                        <p:strVal val="visible"/>
                                      </p:to>
                                    </p:set>
                                    <p:animEffect transition="in" filter="fade">
                                      <p:cBhvr>
                                        <p:cTn id="52" dur="500"/>
                                        <p:tgtEl>
                                          <p:spTgt spid="41987">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1987">
                                            <p:txEl>
                                              <p:pRg st="11" end="11"/>
                                            </p:txEl>
                                          </p:spTgt>
                                        </p:tgtEl>
                                        <p:attrNameLst>
                                          <p:attrName>style.visibility</p:attrName>
                                        </p:attrNameLst>
                                      </p:cBhvr>
                                      <p:to>
                                        <p:strVal val="visible"/>
                                      </p:to>
                                    </p:set>
                                    <p:animEffect transition="in" filter="fade">
                                      <p:cBhvr>
                                        <p:cTn id="57" dur="500"/>
                                        <p:tgtEl>
                                          <p:spTgt spid="41987">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41987">
                                            <p:txEl>
                                              <p:pRg st="12" end="12"/>
                                            </p:txEl>
                                          </p:spTgt>
                                        </p:tgtEl>
                                        <p:attrNameLst>
                                          <p:attrName>style.visibility</p:attrName>
                                        </p:attrNameLst>
                                      </p:cBhvr>
                                      <p:to>
                                        <p:strVal val="visible"/>
                                      </p:to>
                                    </p:set>
                                    <p:animEffect transition="in" filter="fade">
                                      <p:cBhvr>
                                        <p:cTn id="62" dur="500"/>
                                        <p:tgtEl>
                                          <p:spTgt spid="41987">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41987">
                                            <p:txEl>
                                              <p:pRg st="13" end="13"/>
                                            </p:txEl>
                                          </p:spTgt>
                                        </p:tgtEl>
                                        <p:attrNameLst>
                                          <p:attrName>style.visibility</p:attrName>
                                        </p:attrNameLst>
                                      </p:cBhvr>
                                      <p:to>
                                        <p:strVal val="visible"/>
                                      </p:to>
                                    </p:set>
                                    <p:animEffect transition="in" filter="fade">
                                      <p:cBhvr>
                                        <p:cTn id="67" dur="500"/>
                                        <p:tgtEl>
                                          <p:spTgt spid="4198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EB4BBF-06AA-4902-8C2F-484E631A5880}"/>
              </a:ext>
            </a:extLst>
          </p:cNvPr>
          <p:cNvSpPr>
            <a:spLocks noGrp="1" noChangeArrowheads="1"/>
          </p:cNvSpPr>
          <p:nvPr>
            <p:ph type="title"/>
          </p:nvPr>
        </p:nvSpPr>
        <p:spPr/>
        <p:txBody>
          <a:bodyPr/>
          <a:lstStyle/>
          <a:p>
            <a:r>
              <a:rPr lang="en-US" altLang="cs-CZ"/>
              <a:t>Male Reproductive Physiology</a:t>
            </a:r>
            <a:br>
              <a:rPr lang="en-US" altLang="cs-CZ"/>
            </a:br>
            <a:r>
              <a:rPr lang="en-US" altLang="cs-CZ" sz="2400"/>
              <a:t>Accessory Gland Function</a:t>
            </a:r>
          </a:p>
        </p:txBody>
      </p:sp>
      <p:sp>
        <p:nvSpPr>
          <p:cNvPr id="44035" name="Rectangle 3">
            <a:extLst>
              <a:ext uri="{FF2B5EF4-FFF2-40B4-BE49-F238E27FC236}">
                <a16:creationId xmlns:a16="http://schemas.microsoft.com/office/drawing/2014/main" id="{F3DCFEB6-C08C-4543-8C9E-A2CAA8792D9E}"/>
              </a:ext>
            </a:extLst>
          </p:cNvPr>
          <p:cNvSpPr>
            <a:spLocks noGrp="1" noChangeArrowheads="1"/>
          </p:cNvSpPr>
          <p:nvPr>
            <p:ph type="body" idx="1"/>
          </p:nvPr>
        </p:nvSpPr>
        <p:spPr>
          <a:xfrm>
            <a:off x="1981200" y="2838451"/>
            <a:ext cx="3657600" cy="1927225"/>
          </a:xfrm>
        </p:spPr>
        <p:txBody>
          <a:bodyPr/>
          <a:lstStyle/>
          <a:p>
            <a:pPr indent="3175"/>
            <a:r>
              <a:rPr lang="en-US" altLang="cs-CZ" sz="2400" b="1"/>
              <a:t>Seminal Fluid Components, Function and Location (source)</a:t>
            </a:r>
          </a:p>
          <a:p>
            <a:pPr indent="3175" algn="ctr"/>
            <a:r>
              <a:rPr lang="en-US" altLang="cs-CZ" sz="2000" i="1"/>
              <a:t>From Table 26-3</a:t>
            </a:r>
          </a:p>
        </p:txBody>
      </p:sp>
      <p:pic>
        <p:nvPicPr>
          <p:cNvPr id="44036" name="Picture 4">
            <a:extLst>
              <a:ext uri="{FF2B5EF4-FFF2-40B4-BE49-F238E27FC236}">
                <a16:creationId xmlns:a16="http://schemas.microsoft.com/office/drawing/2014/main" id="{363FBC56-D394-482B-8F4D-A07787A79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90" t="22380" r="4643" b="7129"/>
          <a:stretch>
            <a:fillRect/>
          </a:stretch>
        </p:blipFill>
        <p:spPr bwMode="auto">
          <a:xfrm>
            <a:off x="5327650" y="1384300"/>
            <a:ext cx="5018088" cy="547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C022840-E5C9-4859-A163-5638250A8A1C}"/>
              </a:ext>
            </a:extLst>
          </p:cNvPr>
          <p:cNvSpPr>
            <a:spLocks noGrp="1" noChangeArrowheads="1"/>
          </p:cNvSpPr>
          <p:nvPr>
            <p:ph type="title"/>
          </p:nvPr>
        </p:nvSpPr>
        <p:spPr/>
        <p:txBody>
          <a:bodyPr/>
          <a:lstStyle/>
          <a:p>
            <a:r>
              <a:rPr lang="en-US" altLang="cs-CZ"/>
              <a:t>Male Reproductive Physiology</a:t>
            </a:r>
            <a:br>
              <a:rPr lang="en-US" altLang="cs-CZ"/>
            </a:br>
            <a:r>
              <a:rPr lang="en-US" altLang="cs-CZ" sz="2400"/>
              <a:t>The sexual response</a:t>
            </a:r>
          </a:p>
        </p:txBody>
      </p:sp>
      <p:sp>
        <p:nvSpPr>
          <p:cNvPr id="45061" name="Rectangle 5">
            <a:extLst>
              <a:ext uri="{FF2B5EF4-FFF2-40B4-BE49-F238E27FC236}">
                <a16:creationId xmlns:a16="http://schemas.microsoft.com/office/drawing/2014/main" id="{98D33757-9ED2-41A0-8E5B-F6A020AA7627}"/>
              </a:ext>
            </a:extLst>
          </p:cNvPr>
          <p:cNvSpPr>
            <a:spLocks noGrp="1" noChangeArrowheads="1"/>
          </p:cNvSpPr>
          <p:nvPr>
            <p:ph type="body" idx="1"/>
          </p:nvPr>
        </p:nvSpPr>
        <p:spPr>
          <a:xfrm>
            <a:off x="1981200" y="1600200"/>
            <a:ext cx="8229600" cy="5257800"/>
          </a:xfrm>
        </p:spPr>
        <p:txBody>
          <a:bodyPr/>
          <a:lstStyle/>
          <a:p>
            <a:pPr>
              <a:lnSpc>
                <a:spcPct val="90000"/>
              </a:lnSpc>
            </a:pPr>
            <a:r>
              <a:rPr lang="en-US" altLang="cs-CZ"/>
              <a:t>Remember</a:t>
            </a:r>
          </a:p>
          <a:p>
            <a:pPr lvl="1">
              <a:lnSpc>
                <a:spcPct val="90000"/>
              </a:lnSpc>
            </a:pPr>
            <a:r>
              <a:rPr lang="en-US" altLang="cs-CZ"/>
              <a:t>Function of the reproductive system is to reproduce</a:t>
            </a:r>
          </a:p>
          <a:p>
            <a:pPr lvl="1">
              <a:lnSpc>
                <a:spcPct val="90000"/>
              </a:lnSpc>
            </a:pPr>
            <a:r>
              <a:rPr lang="en-US" altLang="cs-CZ"/>
              <a:t>Males contribution is</a:t>
            </a:r>
          </a:p>
          <a:p>
            <a:pPr lvl="2">
              <a:lnSpc>
                <a:spcPct val="90000"/>
              </a:lnSpc>
            </a:pPr>
            <a:r>
              <a:rPr lang="en-US" altLang="cs-CZ"/>
              <a:t>Deliver viable sperm into the vagina</a:t>
            </a:r>
          </a:p>
          <a:p>
            <a:pPr lvl="2">
              <a:lnSpc>
                <a:spcPct val="90000"/>
              </a:lnSpc>
            </a:pPr>
            <a:r>
              <a:rPr lang="en-US" altLang="cs-CZ"/>
              <a:t>Requires a complex neural reflex – the erection reflex</a:t>
            </a:r>
          </a:p>
          <a:p>
            <a:pPr lvl="3">
              <a:lnSpc>
                <a:spcPct val="90000"/>
              </a:lnSpc>
            </a:pPr>
            <a:r>
              <a:rPr lang="en-US" altLang="cs-CZ"/>
              <a:t>Creates changes in vascular condition within the penile arterioles</a:t>
            </a:r>
          </a:p>
          <a:p>
            <a:pPr lvl="4">
              <a:lnSpc>
                <a:spcPct val="90000"/>
              </a:lnSpc>
            </a:pPr>
            <a:r>
              <a:rPr lang="en-US" altLang="cs-CZ"/>
              <a:t>Initiated by erotic stimuli (visual, auditory, tactile, cerebral)</a:t>
            </a:r>
          </a:p>
          <a:p>
            <a:pPr lvl="4">
              <a:lnSpc>
                <a:spcPct val="90000"/>
              </a:lnSpc>
            </a:pPr>
            <a:r>
              <a:rPr lang="en-US" altLang="cs-CZ"/>
              <a:t>the parasympathetic division of the ANS causes vasodilation of the penile arterioles</a:t>
            </a:r>
          </a:p>
          <a:p>
            <a:pPr lvl="4">
              <a:lnSpc>
                <a:spcPct val="90000"/>
              </a:lnSpc>
            </a:pPr>
            <a:r>
              <a:rPr lang="en-US" altLang="cs-CZ"/>
              <a:t>Erectile tissue fills with blood creating an erection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61">
                                            <p:txEl>
                                              <p:pRg st="1" end="1"/>
                                            </p:txEl>
                                          </p:spTgt>
                                        </p:tgtEl>
                                        <p:attrNameLst>
                                          <p:attrName>style.visibility</p:attrName>
                                        </p:attrNameLst>
                                      </p:cBhvr>
                                      <p:to>
                                        <p:strVal val="visible"/>
                                      </p:to>
                                    </p:set>
                                    <p:animEffect transition="in" filter="fade">
                                      <p:cBhvr>
                                        <p:cTn id="7" dur="500"/>
                                        <p:tgtEl>
                                          <p:spTgt spid="4506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61">
                                            <p:txEl>
                                              <p:pRg st="2" end="2"/>
                                            </p:txEl>
                                          </p:spTgt>
                                        </p:tgtEl>
                                        <p:attrNameLst>
                                          <p:attrName>style.visibility</p:attrName>
                                        </p:attrNameLst>
                                      </p:cBhvr>
                                      <p:to>
                                        <p:strVal val="visible"/>
                                      </p:to>
                                    </p:set>
                                    <p:animEffect transition="in" filter="fade">
                                      <p:cBhvr>
                                        <p:cTn id="12" dur="500"/>
                                        <p:tgtEl>
                                          <p:spTgt spid="450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5061">
                                            <p:txEl>
                                              <p:pRg st="3" end="3"/>
                                            </p:txEl>
                                          </p:spTgt>
                                        </p:tgtEl>
                                        <p:attrNameLst>
                                          <p:attrName>style.visibility</p:attrName>
                                        </p:attrNameLst>
                                      </p:cBhvr>
                                      <p:to>
                                        <p:strVal val="visible"/>
                                      </p:to>
                                    </p:set>
                                    <p:animEffect transition="in" filter="fade">
                                      <p:cBhvr>
                                        <p:cTn id="17" dur="500"/>
                                        <p:tgtEl>
                                          <p:spTgt spid="4506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5061">
                                            <p:txEl>
                                              <p:pRg st="4" end="4"/>
                                            </p:txEl>
                                          </p:spTgt>
                                        </p:tgtEl>
                                        <p:attrNameLst>
                                          <p:attrName>style.visibility</p:attrName>
                                        </p:attrNameLst>
                                      </p:cBhvr>
                                      <p:to>
                                        <p:strVal val="visible"/>
                                      </p:to>
                                    </p:set>
                                    <p:animEffect transition="in" filter="fade">
                                      <p:cBhvr>
                                        <p:cTn id="22" dur="500"/>
                                        <p:tgtEl>
                                          <p:spTgt spid="4506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5061">
                                            <p:txEl>
                                              <p:pRg st="5" end="5"/>
                                            </p:txEl>
                                          </p:spTgt>
                                        </p:tgtEl>
                                        <p:attrNameLst>
                                          <p:attrName>style.visibility</p:attrName>
                                        </p:attrNameLst>
                                      </p:cBhvr>
                                      <p:to>
                                        <p:strVal val="visible"/>
                                      </p:to>
                                    </p:set>
                                    <p:animEffect transition="in" filter="fade">
                                      <p:cBhvr>
                                        <p:cTn id="27" dur="500"/>
                                        <p:tgtEl>
                                          <p:spTgt spid="4506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5061">
                                            <p:txEl>
                                              <p:pRg st="6" end="6"/>
                                            </p:txEl>
                                          </p:spTgt>
                                        </p:tgtEl>
                                        <p:attrNameLst>
                                          <p:attrName>style.visibility</p:attrName>
                                        </p:attrNameLst>
                                      </p:cBhvr>
                                      <p:to>
                                        <p:strVal val="visible"/>
                                      </p:to>
                                    </p:set>
                                    <p:animEffect transition="in" filter="fade">
                                      <p:cBhvr>
                                        <p:cTn id="32" dur="500"/>
                                        <p:tgtEl>
                                          <p:spTgt spid="4506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5061">
                                            <p:txEl>
                                              <p:pRg st="7" end="7"/>
                                            </p:txEl>
                                          </p:spTgt>
                                        </p:tgtEl>
                                        <p:attrNameLst>
                                          <p:attrName>style.visibility</p:attrName>
                                        </p:attrNameLst>
                                      </p:cBhvr>
                                      <p:to>
                                        <p:strVal val="visible"/>
                                      </p:to>
                                    </p:set>
                                    <p:animEffect transition="in" filter="fade">
                                      <p:cBhvr>
                                        <p:cTn id="37" dur="500"/>
                                        <p:tgtEl>
                                          <p:spTgt spid="4506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5061">
                                            <p:txEl>
                                              <p:pRg st="8" end="8"/>
                                            </p:txEl>
                                          </p:spTgt>
                                        </p:tgtEl>
                                        <p:attrNameLst>
                                          <p:attrName>style.visibility</p:attrName>
                                        </p:attrNameLst>
                                      </p:cBhvr>
                                      <p:to>
                                        <p:strVal val="visible"/>
                                      </p:to>
                                    </p:set>
                                    <p:animEffect transition="in" filter="fade">
                                      <p:cBhvr>
                                        <p:cTn id="42" dur="500"/>
                                        <p:tgtEl>
                                          <p:spTgt spid="450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7BCA2CF-1EA2-49CC-BAB2-E7AFA055F7E9}"/>
              </a:ext>
            </a:extLst>
          </p:cNvPr>
          <p:cNvSpPr>
            <a:spLocks noGrp="1" noChangeArrowheads="1"/>
          </p:cNvSpPr>
          <p:nvPr>
            <p:ph type="title"/>
          </p:nvPr>
        </p:nvSpPr>
        <p:spPr/>
        <p:txBody>
          <a:bodyPr/>
          <a:lstStyle/>
          <a:p>
            <a:r>
              <a:rPr lang="en-US" altLang="cs-CZ"/>
              <a:t>Male Reproductive Physiology</a:t>
            </a:r>
            <a:br>
              <a:rPr lang="en-US" altLang="cs-CZ"/>
            </a:br>
            <a:r>
              <a:rPr lang="en-US" altLang="cs-CZ" sz="2400"/>
              <a:t>The sexual response</a:t>
            </a:r>
          </a:p>
        </p:txBody>
      </p:sp>
      <p:sp>
        <p:nvSpPr>
          <p:cNvPr id="46083" name="Rectangle 3">
            <a:extLst>
              <a:ext uri="{FF2B5EF4-FFF2-40B4-BE49-F238E27FC236}">
                <a16:creationId xmlns:a16="http://schemas.microsoft.com/office/drawing/2014/main" id="{8B51459C-9F65-4358-A2F0-3A34E2DCBA66}"/>
              </a:ext>
            </a:extLst>
          </p:cNvPr>
          <p:cNvSpPr>
            <a:spLocks noGrp="1" noChangeArrowheads="1"/>
          </p:cNvSpPr>
          <p:nvPr>
            <p:ph type="body" idx="1"/>
          </p:nvPr>
        </p:nvSpPr>
        <p:spPr>
          <a:xfrm>
            <a:off x="1981200" y="1600200"/>
            <a:ext cx="8229600" cy="5257800"/>
          </a:xfrm>
        </p:spPr>
        <p:txBody>
          <a:bodyPr/>
          <a:lstStyle/>
          <a:p>
            <a:pPr>
              <a:lnSpc>
                <a:spcPct val="80000"/>
              </a:lnSpc>
            </a:pPr>
            <a:r>
              <a:rPr lang="en-US" altLang="cs-CZ"/>
              <a:t>Remember</a:t>
            </a:r>
          </a:p>
          <a:p>
            <a:pPr lvl="1">
              <a:lnSpc>
                <a:spcPct val="80000"/>
              </a:lnSpc>
            </a:pPr>
            <a:r>
              <a:rPr lang="en-US" altLang="cs-CZ" sz="2400"/>
              <a:t>Function of the reproductive system is to reproduce</a:t>
            </a:r>
          </a:p>
          <a:p>
            <a:pPr lvl="1">
              <a:lnSpc>
                <a:spcPct val="80000"/>
              </a:lnSpc>
            </a:pPr>
            <a:r>
              <a:rPr lang="en-US" altLang="cs-CZ" sz="2400"/>
              <a:t>Males contribution is</a:t>
            </a:r>
          </a:p>
          <a:p>
            <a:pPr lvl="2">
              <a:lnSpc>
                <a:spcPct val="80000"/>
              </a:lnSpc>
            </a:pPr>
            <a:r>
              <a:rPr lang="en-US" altLang="cs-CZ" sz="2000"/>
              <a:t>Deliver viable sperm into the vagina</a:t>
            </a:r>
          </a:p>
          <a:p>
            <a:pPr lvl="2">
              <a:lnSpc>
                <a:spcPct val="80000"/>
              </a:lnSpc>
            </a:pPr>
            <a:r>
              <a:rPr lang="en-US" altLang="cs-CZ" sz="2000"/>
              <a:t>Requires a complex neural reflexes</a:t>
            </a:r>
          </a:p>
          <a:p>
            <a:pPr lvl="3">
              <a:lnSpc>
                <a:spcPct val="80000"/>
              </a:lnSpc>
            </a:pPr>
            <a:r>
              <a:rPr lang="en-US" altLang="cs-CZ" sz="1800"/>
              <a:t>Starts with the erection reflex which creates changes in vascular condition within the penile arterioles</a:t>
            </a:r>
          </a:p>
          <a:p>
            <a:pPr lvl="4">
              <a:lnSpc>
                <a:spcPct val="80000"/>
              </a:lnSpc>
            </a:pPr>
            <a:r>
              <a:rPr lang="en-US" altLang="cs-CZ" sz="1800"/>
              <a:t>Initiated by erotic stimuli (visual, auditory, tactile, cerebral)</a:t>
            </a:r>
          </a:p>
          <a:p>
            <a:pPr lvl="4">
              <a:lnSpc>
                <a:spcPct val="80000"/>
              </a:lnSpc>
            </a:pPr>
            <a:r>
              <a:rPr lang="en-US" altLang="cs-CZ" sz="1800"/>
              <a:t>the parasympathetic division of the ANS causes vasodilation of the penile arterioles</a:t>
            </a:r>
          </a:p>
          <a:p>
            <a:pPr lvl="4">
              <a:lnSpc>
                <a:spcPct val="80000"/>
              </a:lnSpc>
            </a:pPr>
            <a:r>
              <a:rPr lang="en-US" altLang="cs-CZ" sz="1800"/>
              <a:t>Erectile tissue fills with blood creating an erection</a:t>
            </a:r>
          </a:p>
          <a:p>
            <a:pPr lvl="3">
              <a:lnSpc>
                <a:spcPct val="80000"/>
              </a:lnSpc>
            </a:pPr>
            <a:r>
              <a:rPr lang="en-US" altLang="cs-CZ" sz="1800"/>
              <a:t>Emission &amp; Ejaculation during climax</a:t>
            </a:r>
          </a:p>
          <a:p>
            <a:pPr lvl="4">
              <a:lnSpc>
                <a:spcPct val="80000"/>
              </a:lnSpc>
            </a:pPr>
            <a:r>
              <a:rPr lang="en-US" altLang="cs-CZ" sz="1800"/>
              <a:t>Emission is the movment of sperm from vas deferens into the urethra adding seminal fluid along the way, this is under sympathetic control</a:t>
            </a:r>
          </a:p>
          <a:p>
            <a:pPr lvl="4">
              <a:lnSpc>
                <a:spcPct val="80000"/>
              </a:lnSpc>
            </a:pPr>
            <a:r>
              <a:rPr lang="en-US" altLang="cs-CZ" sz="1800"/>
              <a:t>Ejaculation is the expulsion of semen due to strong muscular contractions – this is a spinal reflex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500"/>
                                        <p:tgtEl>
                                          <p:spTgt spid="46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500"/>
                                        <p:tgtEl>
                                          <p:spTgt spid="46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fade">
                                      <p:cBhvr>
                                        <p:cTn id="17" dur="500"/>
                                        <p:tgtEl>
                                          <p:spTgt spid="46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fade">
                                      <p:cBhvr>
                                        <p:cTn id="22" dur="500"/>
                                        <p:tgtEl>
                                          <p:spTgt spid="460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Effect transition="in" filter="fade">
                                      <p:cBhvr>
                                        <p:cTn id="27" dur="500"/>
                                        <p:tgtEl>
                                          <p:spTgt spid="460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6083">
                                            <p:txEl>
                                              <p:pRg st="6" end="6"/>
                                            </p:txEl>
                                          </p:spTgt>
                                        </p:tgtEl>
                                        <p:attrNameLst>
                                          <p:attrName>style.visibility</p:attrName>
                                        </p:attrNameLst>
                                      </p:cBhvr>
                                      <p:to>
                                        <p:strVal val="visible"/>
                                      </p:to>
                                    </p:set>
                                    <p:animEffect transition="in" filter="fade">
                                      <p:cBhvr>
                                        <p:cTn id="32" dur="500"/>
                                        <p:tgtEl>
                                          <p:spTgt spid="4608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6083">
                                            <p:txEl>
                                              <p:pRg st="7" end="7"/>
                                            </p:txEl>
                                          </p:spTgt>
                                        </p:tgtEl>
                                        <p:attrNameLst>
                                          <p:attrName>style.visibility</p:attrName>
                                        </p:attrNameLst>
                                      </p:cBhvr>
                                      <p:to>
                                        <p:strVal val="visible"/>
                                      </p:to>
                                    </p:set>
                                    <p:animEffect transition="in" filter="fade">
                                      <p:cBhvr>
                                        <p:cTn id="37" dur="500"/>
                                        <p:tgtEl>
                                          <p:spTgt spid="4608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6083">
                                            <p:txEl>
                                              <p:pRg st="8" end="8"/>
                                            </p:txEl>
                                          </p:spTgt>
                                        </p:tgtEl>
                                        <p:attrNameLst>
                                          <p:attrName>style.visibility</p:attrName>
                                        </p:attrNameLst>
                                      </p:cBhvr>
                                      <p:to>
                                        <p:strVal val="visible"/>
                                      </p:to>
                                    </p:set>
                                    <p:animEffect transition="in" filter="fade">
                                      <p:cBhvr>
                                        <p:cTn id="42" dur="500"/>
                                        <p:tgtEl>
                                          <p:spTgt spid="4608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6083">
                                            <p:txEl>
                                              <p:pRg st="9" end="9"/>
                                            </p:txEl>
                                          </p:spTgt>
                                        </p:tgtEl>
                                        <p:attrNameLst>
                                          <p:attrName>style.visibility</p:attrName>
                                        </p:attrNameLst>
                                      </p:cBhvr>
                                      <p:to>
                                        <p:strVal val="visible"/>
                                      </p:to>
                                    </p:set>
                                    <p:animEffect transition="in" filter="fade">
                                      <p:cBhvr>
                                        <p:cTn id="47" dur="500"/>
                                        <p:tgtEl>
                                          <p:spTgt spid="4608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6083">
                                            <p:txEl>
                                              <p:pRg st="10" end="10"/>
                                            </p:txEl>
                                          </p:spTgt>
                                        </p:tgtEl>
                                        <p:attrNameLst>
                                          <p:attrName>style.visibility</p:attrName>
                                        </p:attrNameLst>
                                      </p:cBhvr>
                                      <p:to>
                                        <p:strVal val="visible"/>
                                      </p:to>
                                    </p:set>
                                    <p:animEffect transition="in" filter="fade">
                                      <p:cBhvr>
                                        <p:cTn id="52" dur="500"/>
                                        <p:tgtEl>
                                          <p:spTgt spid="4608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6083">
                                            <p:txEl>
                                              <p:pRg st="11" end="11"/>
                                            </p:txEl>
                                          </p:spTgt>
                                        </p:tgtEl>
                                        <p:attrNameLst>
                                          <p:attrName>style.visibility</p:attrName>
                                        </p:attrNameLst>
                                      </p:cBhvr>
                                      <p:to>
                                        <p:strVal val="visible"/>
                                      </p:to>
                                    </p:set>
                                    <p:animEffect transition="in" filter="fade">
                                      <p:cBhvr>
                                        <p:cTn id="57" dur="500"/>
                                        <p:tgtEl>
                                          <p:spTgt spid="460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72F2329-B92C-4479-BD64-C711330F4579}"/>
              </a:ext>
            </a:extLst>
          </p:cNvPr>
          <p:cNvSpPr>
            <a:spLocks noGrp="1" noChangeArrowheads="1"/>
          </p:cNvSpPr>
          <p:nvPr>
            <p:ph type="title"/>
          </p:nvPr>
        </p:nvSpPr>
        <p:spPr/>
        <p:txBody>
          <a:bodyPr/>
          <a:lstStyle/>
          <a:p>
            <a:r>
              <a:rPr lang="en-US" altLang="cs-CZ"/>
              <a:t>The Basics</a:t>
            </a:r>
            <a:br>
              <a:rPr lang="en-US" altLang="cs-CZ"/>
            </a:br>
            <a:r>
              <a:rPr lang="en-US" altLang="cs-CZ" sz="2400"/>
              <a:t>Gametogenesis</a:t>
            </a:r>
          </a:p>
        </p:txBody>
      </p:sp>
      <p:sp>
        <p:nvSpPr>
          <p:cNvPr id="15363" name="Rectangle 3">
            <a:extLst>
              <a:ext uri="{FF2B5EF4-FFF2-40B4-BE49-F238E27FC236}">
                <a16:creationId xmlns:a16="http://schemas.microsoft.com/office/drawing/2014/main" id="{B0A2C810-F4A9-4EC7-8446-1723E32956EE}"/>
              </a:ext>
            </a:extLst>
          </p:cNvPr>
          <p:cNvSpPr>
            <a:spLocks noGrp="1" noChangeArrowheads="1"/>
          </p:cNvSpPr>
          <p:nvPr>
            <p:ph type="body" idx="1"/>
          </p:nvPr>
        </p:nvSpPr>
        <p:spPr/>
        <p:txBody>
          <a:bodyPr/>
          <a:lstStyle/>
          <a:p>
            <a:pPr marL="533400" indent="-533400"/>
            <a:r>
              <a:rPr lang="en-US" altLang="cs-CZ"/>
              <a:t>Spermiation</a:t>
            </a:r>
          </a:p>
          <a:p>
            <a:pPr marL="914400" lvl="1" indent="-457200"/>
            <a:r>
              <a:rPr lang="en-US" altLang="cs-CZ"/>
              <a:t>The spermatozoa that are formed are initially unable to move.</a:t>
            </a:r>
          </a:p>
          <a:p>
            <a:pPr marL="914400" lvl="1" indent="-457200"/>
            <a:r>
              <a:rPr lang="en-US" altLang="cs-CZ"/>
              <a:t>The flagella must become motile</a:t>
            </a:r>
          </a:p>
          <a:p>
            <a:pPr marL="1295400" lvl="2" indent="-381000"/>
            <a:r>
              <a:rPr lang="en-US" altLang="cs-CZ"/>
              <a:t>Not used however until ejaculated</a:t>
            </a:r>
          </a:p>
          <a:p>
            <a:pPr marL="1295400" lvl="2" indent="-381000"/>
            <a:r>
              <a:rPr lang="en-US" altLang="cs-CZ"/>
              <a:t>Prior movement through the male reproductive tract is via peristalsis</a:t>
            </a:r>
          </a:p>
          <a:p>
            <a:pPr marL="1295400" lvl="2" indent="-381000"/>
            <a:endParaRPr lang="en-US" altLang="cs-CZ"/>
          </a:p>
        </p:txBody>
      </p:sp>
      <p:pic>
        <p:nvPicPr>
          <p:cNvPr id="15364" name="Picture 4">
            <a:extLst>
              <a:ext uri="{FF2B5EF4-FFF2-40B4-BE49-F238E27FC236}">
                <a16:creationId xmlns:a16="http://schemas.microsoft.com/office/drawing/2014/main" id="{C645FA92-3D01-4119-BF4A-951CB71B6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98" b="72849"/>
          <a:stretch>
            <a:fillRect/>
          </a:stretch>
        </p:blipFill>
        <p:spPr bwMode="auto">
          <a:xfrm>
            <a:off x="3854450" y="4922839"/>
            <a:ext cx="6503988" cy="1679575"/>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a:extLst>
              <a:ext uri="{FF2B5EF4-FFF2-40B4-BE49-F238E27FC236}">
                <a16:creationId xmlns:a16="http://schemas.microsoft.com/office/drawing/2014/main" id="{1482F0DF-67F7-41B6-AE67-394E6D8B202D}"/>
              </a:ext>
            </a:extLst>
          </p:cNvPr>
          <p:cNvSpPr txBox="1">
            <a:spLocks noChangeArrowheads="1"/>
          </p:cNvSpPr>
          <p:nvPr/>
        </p:nvSpPr>
        <p:spPr bwMode="auto">
          <a:xfrm>
            <a:off x="2103438" y="5530851"/>
            <a:ext cx="156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a:solidFill>
                  <a:schemeClr val="bg1"/>
                </a:solidFill>
              </a:rPr>
              <a:t>End result!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fade">
                                      <p:cBhvr>
                                        <p:cTn id="17" dur="500"/>
                                        <p:tgtEl>
                                          <p:spTgt spid="153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fade">
                                      <p:cBhvr>
                                        <p:cTn id="2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C75DDF-AE72-4AF5-9793-4A67A9B7B557}"/>
              </a:ext>
            </a:extLst>
          </p:cNvPr>
          <p:cNvSpPr>
            <a:spLocks noGrp="1" noChangeArrowheads="1"/>
          </p:cNvSpPr>
          <p:nvPr>
            <p:ph type="title"/>
          </p:nvPr>
        </p:nvSpPr>
        <p:spPr/>
        <p:txBody>
          <a:bodyPr/>
          <a:lstStyle/>
          <a:p>
            <a:r>
              <a:rPr lang="en-US" altLang="cs-CZ" dirty="0"/>
              <a:t>Male Reproductive P</a:t>
            </a:r>
            <a:r>
              <a:rPr lang="cs-CZ" altLang="cs-CZ" dirty="0" err="1"/>
              <a:t>athop</a:t>
            </a:r>
            <a:r>
              <a:rPr lang="en-US" altLang="cs-CZ" dirty="0" err="1"/>
              <a:t>hysiology</a:t>
            </a:r>
            <a:br>
              <a:rPr lang="en-US" altLang="cs-CZ" dirty="0"/>
            </a:br>
            <a:r>
              <a:rPr lang="en-US" altLang="cs-CZ" sz="2400" dirty="0"/>
              <a:t>The sexual response</a:t>
            </a:r>
          </a:p>
        </p:txBody>
      </p:sp>
      <p:sp>
        <p:nvSpPr>
          <p:cNvPr id="48131" name="Rectangle 3">
            <a:extLst>
              <a:ext uri="{FF2B5EF4-FFF2-40B4-BE49-F238E27FC236}">
                <a16:creationId xmlns:a16="http://schemas.microsoft.com/office/drawing/2014/main" id="{ED302521-68B2-453A-A554-10D25E13BA5D}"/>
              </a:ext>
            </a:extLst>
          </p:cNvPr>
          <p:cNvSpPr>
            <a:spLocks noGrp="1" noChangeArrowheads="1"/>
          </p:cNvSpPr>
          <p:nvPr>
            <p:ph type="body" idx="1"/>
          </p:nvPr>
        </p:nvSpPr>
        <p:spPr>
          <a:xfrm>
            <a:off x="1981200" y="1600200"/>
            <a:ext cx="8229600" cy="5257800"/>
          </a:xfrm>
        </p:spPr>
        <p:txBody>
          <a:bodyPr/>
          <a:lstStyle/>
          <a:p>
            <a:pPr lvl="2"/>
            <a:r>
              <a:rPr lang="en-US" altLang="cs-CZ"/>
              <a:t>Emission &amp; Ejaculation during climax</a:t>
            </a:r>
          </a:p>
          <a:p>
            <a:pPr lvl="3"/>
            <a:r>
              <a:rPr lang="en-US" altLang="cs-CZ"/>
              <a:t>Emission is the movement of sperm from vas deferens into the urethra adding seminal fluid along the way, this is under sympathetic control</a:t>
            </a:r>
          </a:p>
          <a:p>
            <a:pPr lvl="3"/>
            <a:r>
              <a:rPr lang="en-US" altLang="cs-CZ"/>
              <a:t>Ejaculation is the expulsion of semen due to strong muscular contractions – this is a spinal reflex</a:t>
            </a:r>
          </a:p>
          <a:p>
            <a:pPr lvl="4"/>
            <a:r>
              <a:rPr lang="en-US" altLang="cs-CZ"/>
              <a:t>Started with the contraction of the bulbospongiosus muscle</a:t>
            </a:r>
          </a:p>
          <a:p>
            <a:r>
              <a:rPr lang="en-US" altLang="cs-CZ"/>
              <a:t>Disorders</a:t>
            </a:r>
          </a:p>
          <a:p>
            <a:pPr lvl="1"/>
            <a:r>
              <a:rPr lang="en-US" altLang="cs-CZ"/>
              <a:t>Erectile dysfunction (ED)</a:t>
            </a:r>
          </a:p>
          <a:p>
            <a:pPr lvl="1"/>
            <a:r>
              <a:rPr lang="en-US" altLang="cs-CZ"/>
              <a:t>Premature ejaculation</a:t>
            </a:r>
          </a:p>
          <a:p>
            <a:pPr lvl="1"/>
            <a:r>
              <a:rPr lang="en-US" altLang="cs-CZ"/>
              <a:t>Prolonged ejaculation / anorgasmic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500"/>
                                        <p:tgtEl>
                                          <p:spTgt spid="48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fade">
                                      <p:cBhvr>
                                        <p:cTn id="32" dur="500"/>
                                        <p:tgtEl>
                                          <p:spTgt spid="481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fade">
                                      <p:cBhvr>
                                        <p:cTn id="37" dur="500"/>
                                        <p:tgtEl>
                                          <p:spTgt spid="481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8131">
                                            <p:txEl>
                                              <p:pRg st="7" end="7"/>
                                            </p:txEl>
                                          </p:spTgt>
                                        </p:tgtEl>
                                        <p:attrNameLst>
                                          <p:attrName>style.visibility</p:attrName>
                                        </p:attrNameLst>
                                      </p:cBhvr>
                                      <p:to>
                                        <p:strVal val="visible"/>
                                      </p:to>
                                    </p:set>
                                    <p:animEffect transition="in" filter="fade">
                                      <p:cBhvr>
                                        <p:cTn id="42" dur="500"/>
                                        <p:tgtEl>
                                          <p:spTgt spid="48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C892A4-BC3D-411D-AA17-40272A304F38}"/>
              </a:ext>
            </a:extLst>
          </p:cNvPr>
          <p:cNvSpPr>
            <a:spLocks noGrp="1"/>
          </p:cNvSpPr>
          <p:nvPr>
            <p:ph type="title"/>
          </p:nvPr>
        </p:nvSpPr>
        <p:spPr/>
        <p:txBody>
          <a:bodyPr/>
          <a:lstStyle/>
          <a:p>
            <a:r>
              <a:rPr lang="cs-CZ" dirty="0"/>
              <a:t>Male infertility</a:t>
            </a:r>
          </a:p>
        </p:txBody>
      </p:sp>
      <p:pic>
        <p:nvPicPr>
          <p:cNvPr id="7" name="Zástupný obsah 6">
            <a:extLst>
              <a:ext uri="{FF2B5EF4-FFF2-40B4-BE49-F238E27FC236}">
                <a16:creationId xmlns:a16="http://schemas.microsoft.com/office/drawing/2014/main" id="{C2A878AD-B783-42C6-9552-FAF84C4413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110" y="1346723"/>
            <a:ext cx="7390670" cy="5223928"/>
          </a:xfrm>
        </p:spPr>
      </p:pic>
      <p:sp>
        <p:nvSpPr>
          <p:cNvPr id="4" name="Zástupný symbol pro zápatí 3">
            <a:extLst>
              <a:ext uri="{FF2B5EF4-FFF2-40B4-BE49-F238E27FC236}">
                <a16:creationId xmlns:a16="http://schemas.microsoft.com/office/drawing/2014/main" id="{2142F1CB-CE8C-445F-A904-8FEE873076F2}"/>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47330409-076A-428E-B12C-7DDCF9DEC97E}"/>
              </a:ext>
            </a:extLst>
          </p:cNvPr>
          <p:cNvSpPr>
            <a:spLocks noGrp="1"/>
          </p:cNvSpPr>
          <p:nvPr>
            <p:ph type="sldNum" sz="quarter" idx="12"/>
          </p:nvPr>
        </p:nvSpPr>
        <p:spPr/>
        <p:txBody>
          <a:bodyPr/>
          <a:lstStyle/>
          <a:p>
            <a:fld id="{D260C8C6-BC3F-4E08-AECA-936007778DDD}" type="slidenum">
              <a:rPr lang="en-US" altLang="cs-CZ" smtClean="0"/>
              <a:pPr/>
              <a:t>61</a:t>
            </a:fld>
            <a:endParaRPr lang="en-US" altLang="cs-CZ"/>
          </a:p>
        </p:txBody>
      </p:sp>
    </p:spTree>
    <p:extLst>
      <p:ext uri="{BB962C8B-B14F-4D97-AF65-F5344CB8AC3E}">
        <p14:creationId xmlns:p14="http://schemas.microsoft.com/office/powerpoint/2010/main" val="2531100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C74447-AB6B-4417-A8C4-CA40559096F0}"/>
              </a:ext>
            </a:extLst>
          </p:cNvPr>
          <p:cNvSpPr>
            <a:spLocks noGrp="1"/>
          </p:cNvSpPr>
          <p:nvPr>
            <p:ph type="title"/>
          </p:nvPr>
        </p:nvSpPr>
        <p:spPr/>
        <p:txBody>
          <a:bodyPr/>
          <a:lstStyle/>
          <a:p>
            <a:r>
              <a:rPr lang="cs-CZ" dirty="0"/>
              <a:t>Male infertility - </a:t>
            </a:r>
            <a:r>
              <a:rPr lang="cs-CZ" dirty="0" err="1"/>
              <a:t>causes</a:t>
            </a:r>
            <a:endParaRPr lang="cs-CZ" dirty="0"/>
          </a:p>
        </p:txBody>
      </p:sp>
      <p:sp>
        <p:nvSpPr>
          <p:cNvPr id="3" name="Zástupný obsah 2">
            <a:extLst>
              <a:ext uri="{FF2B5EF4-FFF2-40B4-BE49-F238E27FC236}">
                <a16:creationId xmlns:a16="http://schemas.microsoft.com/office/drawing/2014/main" id="{D5C64DB9-FC63-4FE5-B0B1-F5B363CC3973}"/>
              </a:ext>
            </a:extLst>
          </p:cNvPr>
          <p:cNvSpPr>
            <a:spLocks noGrp="1"/>
          </p:cNvSpPr>
          <p:nvPr>
            <p:ph idx="1"/>
          </p:nvPr>
        </p:nvSpPr>
        <p:spPr/>
        <p:txBody>
          <a:bodyPr/>
          <a:lstStyle/>
          <a:p>
            <a:r>
              <a:rPr lang="en-US" sz="2000" dirty="0"/>
              <a:t>There are multiple causes for male infertility, which can be broadly classified due to their general underlying etiology.  These include endocrine disorders (usually due to hypogonadism) at an estimated 2% to 5%, sperm transport disorders (such as vasectomy) at 5%, primary testicular defects (which includes abnormal sperm parameters without any identifiable cause) at 65% to 80% and idiopathic (where an infertile male has normal sperm and semen parameters) at 10% to 20%. These are broad estimates only as accurate statistics are unavailable due to general underreporting, cultural factors, and regional variations.  Patients sent to a tertiary referral center are more likely to have their condition reported, while private patients may never have their data collected. </a:t>
            </a:r>
            <a:endParaRPr lang="cs-CZ" sz="2000" dirty="0"/>
          </a:p>
          <a:p>
            <a:r>
              <a:rPr lang="en-US" sz="1400" dirty="0"/>
              <a:t>The causes underlying male infertility are numerous and best categorized by effects at one or more of the following levels: pretesticular, testicular, and </a:t>
            </a:r>
            <a:r>
              <a:rPr lang="en-US" sz="1400" dirty="0" err="1"/>
              <a:t>posttesticular</a:t>
            </a:r>
            <a:r>
              <a:rPr lang="en-US" sz="1400" dirty="0"/>
              <a:t>.</a:t>
            </a:r>
            <a:endParaRPr lang="en-US" sz="2000" dirty="0"/>
          </a:p>
        </p:txBody>
      </p:sp>
      <p:sp>
        <p:nvSpPr>
          <p:cNvPr id="4" name="Zástupný symbol pro zápatí 3">
            <a:extLst>
              <a:ext uri="{FF2B5EF4-FFF2-40B4-BE49-F238E27FC236}">
                <a16:creationId xmlns:a16="http://schemas.microsoft.com/office/drawing/2014/main" id="{580D06DD-1040-4FE5-80D7-35832EC21AD7}"/>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54BAC6D5-4C31-423E-84ED-631C1AF4609E}"/>
              </a:ext>
            </a:extLst>
          </p:cNvPr>
          <p:cNvSpPr>
            <a:spLocks noGrp="1"/>
          </p:cNvSpPr>
          <p:nvPr>
            <p:ph type="sldNum" sz="quarter" idx="12"/>
          </p:nvPr>
        </p:nvSpPr>
        <p:spPr/>
        <p:txBody>
          <a:bodyPr/>
          <a:lstStyle/>
          <a:p>
            <a:fld id="{D260C8C6-BC3F-4E08-AECA-936007778DDD}" type="slidenum">
              <a:rPr lang="en-US" altLang="cs-CZ" smtClean="0"/>
              <a:pPr/>
              <a:t>62</a:t>
            </a:fld>
            <a:endParaRPr lang="en-US" altLang="cs-CZ"/>
          </a:p>
        </p:txBody>
      </p:sp>
    </p:spTree>
    <p:extLst>
      <p:ext uri="{BB962C8B-B14F-4D97-AF65-F5344CB8AC3E}">
        <p14:creationId xmlns:p14="http://schemas.microsoft.com/office/powerpoint/2010/main" val="278196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5FE138-64E0-4987-B9C5-E21DC7D79D2E}"/>
              </a:ext>
            </a:extLst>
          </p:cNvPr>
          <p:cNvSpPr>
            <a:spLocks noGrp="1"/>
          </p:cNvSpPr>
          <p:nvPr>
            <p:ph type="title"/>
          </p:nvPr>
        </p:nvSpPr>
        <p:spPr/>
        <p:txBody>
          <a:bodyPr/>
          <a:lstStyle/>
          <a:p>
            <a:r>
              <a:rPr lang="cs-CZ" dirty="0" err="1"/>
              <a:t>Pretesticular</a:t>
            </a:r>
            <a:r>
              <a:rPr lang="cs-CZ" dirty="0"/>
              <a:t> </a:t>
            </a:r>
            <a:r>
              <a:rPr lang="cs-CZ" dirty="0" err="1"/>
              <a:t>causes</a:t>
            </a:r>
            <a:r>
              <a:rPr lang="cs-CZ" dirty="0"/>
              <a:t> </a:t>
            </a:r>
            <a:r>
              <a:rPr lang="cs-CZ" dirty="0" err="1"/>
              <a:t>of</a:t>
            </a:r>
            <a:r>
              <a:rPr lang="cs-CZ" dirty="0"/>
              <a:t> male infertility</a:t>
            </a:r>
          </a:p>
        </p:txBody>
      </p:sp>
      <p:sp>
        <p:nvSpPr>
          <p:cNvPr id="3" name="Zástupný obsah 2">
            <a:extLst>
              <a:ext uri="{FF2B5EF4-FFF2-40B4-BE49-F238E27FC236}">
                <a16:creationId xmlns:a16="http://schemas.microsoft.com/office/drawing/2014/main" id="{82882404-83DC-4E11-9015-3BB18BC2E903}"/>
              </a:ext>
            </a:extLst>
          </p:cNvPr>
          <p:cNvSpPr>
            <a:spLocks noGrp="1"/>
          </p:cNvSpPr>
          <p:nvPr>
            <p:ph idx="1"/>
          </p:nvPr>
        </p:nvSpPr>
        <p:spPr/>
        <p:txBody>
          <a:bodyPr/>
          <a:lstStyle/>
          <a:p>
            <a:r>
              <a:rPr lang="cs-CZ" b="1" dirty="0" err="1"/>
              <a:t>Hypothalamic</a:t>
            </a:r>
            <a:r>
              <a:rPr lang="cs-CZ" b="1" dirty="0"/>
              <a:t> </a:t>
            </a:r>
            <a:r>
              <a:rPr lang="cs-CZ" b="1" dirty="0" err="1"/>
              <a:t>Disease</a:t>
            </a:r>
            <a:endParaRPr lang="cs-CZ" b="1" dirty="0"/>
          </a:p>
          <a:p>
            <a:r>
              <a:rPr lang="cs-CZ" b="1" dirty="0"/>
              <a:t>Gonadotropin </a:t>
            </a:r>
            <a:r>
              <a:rPr lang="cs-CZ" b="1" dirty="0" err="1"/>
              <a:t>Deficiency</a:t>
            </a:r>
            <a:r>
              <a:rPr lang="cs-CZ" b="1" dirty="0"/>
              <a:t> (</a:t>
            </a:r>
            <a:r>
              <a:rPr lang="cs-CZ" b="1" dirty="0" err="1"/>
              <a:t>Kallmann</a:t>
            </a:r>
            <a:r>
              <a:rPr lang="cs-CZ" b="1" dirty="0"/>
              <a:t> Syndrome)</a:t>
            </a:r>
          </a:p>
          <a:p>
            <a:r>
              <a:rPr lang="en-US" sz="1400" i="1" dirty="0" err="1"/>
              <a:t>Kallmann</a:t>
            </a:r>
            <a:r>
              <a:rPr lang="en-US" sz="1400" i="1" dirty="0"/>
              <a:t> syndrome (1:30,000)</a:t>
            </a:r>
            <a:r>
              <a:rPr lang="en-US" sz="1400" dirty="0"/>
              <a:t> is characterized by central hypogonadism, delayed in puberty, and infertility. Other clinical features include anosmia, small testes and occasionally renal agenesis, bimanual </a:t>
            </a:r>
            <a:r>
              <a:rPr lang="en-US" sz="1400" dirty="0" err="1"/>
              <a:t>synkinesia</a:t>
            </a:r>
            <a:r>
              <a:rPr lang="en-US" sz="1400" dirty="0"/>
              <a:t>, cleft lip, and dental agenesis. When anosmia is not present, the condition is termed idiopathic </a:t>
            </a:r>
            <a:r>
              <a:rPr lang="en-US" sz="1400" dirty="0" err="1"/>
              <a:t>hypogonadotrophic</a:t>
            </a:r>
            <a:r>
              <a:rPr lang="en-US" sz="1400" dirty="0"/>
              <a:t> hypogonadism (IHH). The clinical diagnosis of </a:t>
            </a:r>
            <a:r>
              <a:rPr lang="en-US" sz="1400" dirty="0" err="1"/>
              <a:t>Kallmann</a:t>
            </a:r>
            <a:r>
              <a:rPr lang="en-US" sz="1400" dirty="0"/>
              <a:t> syndrome is confirmed by hormonal assessment revealing low testosterone, low LH, low FSH, and normal prolactin levels. Infertility is treatable with gonadotropin (LH and FSH) replacement over 12–18 months, which induces sperm in the ejaculate in 80% of men. The condition is inherited as a familial disorder in one-third of cases and both X-linked and autosomal inheritance patterns have been described.</a:t>
            </a:r>
            <a:endParaRPr lang="cs-CZ" sz="1400" dirty="0"/>
          </a:p>
          <a:p>
            <a:r>
              <a:rPr lang="cs-CZ" b="1" dirty="0" err="1"/>
              <a:t>Isolated</a:t>
            </a:r>
            <a:r>
              <a:rPr lang="cs-CZ" b="1" dirty="0"/>
              <a:t> Gonadotropin </a:t>
            </a:r>
            <a:r>
              <a:rPr lang="cs-CZ" b="1" dirty="0" err="1"/>
              <a:t>Deficiencies</a:t>
            </a:r>
            <a:endParaRPr lang="cs-CZ" b="1" dirty="0"/>
          </a:p>
          <a:p>
            <a:r>
              <a:rPr lang="en-US" sz="1050" dirty="0"/>
              <a:t>These deficiencies are rare. As the result of a partial LH deficit, there is enough LH to stimulate intratesticular testosterone production and spermatogenesis but insufficient testosterone to promote virilization. The results are a eunuchoid body habitus, variable virilization, and gynecomastia. These men usually have normal size testes, but sperm concentration is low. Plasma FSH levels are normal, but serum LH and testosterone levels are low normal.</a:t>
            </a:r>
          </a:p>
          <a:p>
            <a:r>
              <a:rPr lang="en-US" sz="1050" dirty="0"/>
              <a:t>With insufficient FSH production by the pituitary, patients are normally virilized, testicular size is normal, and LH and testosterone levels are normal. FSH levels are uniformly low and do not respond to stimulation with GnRH. Sperm counts range from azoospermia to severely low numbers (oligospermia).</a:t>
            </a:r>
          </a:p>
          <a:p>
            <a:endParaRPr lang="cs-CZ" sz="1400" dirty="0"/>
          </a:p>
        </p:txBody>
      </p:sp>
      <p:sp>
        <p:nvSpPr>
          <p:cNvPr id="4" name="Zástupný symbol pro zápatí 3">
            <a:extLst>
              <a:ext uri="{FF2B5EF4-FFF2-40B4-BE49-F238E27FC236}">
                <a16:creationId xmlns:a16="http://schemas.microsoft.com/office/drawing/2014/main" id="{439B605E-CC24-4583-BB16-A3D0E61CA201}"/>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510ECF2C-6B10-4A41-A0A3-58BBD9C95C72}"/>
              </a:ext>
            </a:extLst>
          </p:cNvPr>
          <p:cNvSpPr>
            <a:spLocks noGrp="1"/>
          </p:cNvSpPr>
          <p:nvPr>
            <p:ph type="sldNum" sz="quarter" idx="12"/>
          </p:nvPr>
        </p:nvSpPr>
        <p:spPr/>
        <p:txBody>
          <a:bodyPr/>
          <a:lstStyle/>
          <a:p>
            <a:fld id="{D260C8C6-BC3F-4E08-AECA-936007778DDD}" type="slidenum">
              <a:rPr lang="en-US" altLang="cs-CZ" smtClean="0"/>
              <a:pPr/>
              <a:t>63</a:t>
            </a:fld>
            <a:endParaRPr lang="en-US" altLang="cs-CZ"/>
          </a:p>
        </p:txBody>
      </p:sp>
    </p:spTree>
    <p:extLst>
      <p:ext uri="{BB962C8B-B14F-4D97-AF65-F5344CB8AC3E}">
        <p14:creationId xmlns:p14="http://schemas.microsoft.com/office/powerpoint/2010/main" val="1703695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50E6FE-083C-4052-9C2C-13DF9C243612}"/>
              </a:ext>
            </a:extLst>
          </p:cNvPr>
          <p:cNvSpPr>
            <a:spLocks noGrp="1"/>
          </p:cNvSpPr>
          <p:nvPr>
            <p:ph type="title"/>
          </p:nvPr>
        </p:nvSpPr>
        <p:spPr/>
        <p:txBody>
          <a:bodyPr/>
          <a:lstStyle/>
          <a:p>
            <a:r>
              <a:rPr lang="cs-CZ" b="1" dirty="0" err="1"/>
              <a:t>Congenital</a:t>
            </a:r>
            <a:r>
              <a:rPr lang="cs-CZ" b="1" dirty="0"/>
              <a:t> </a:t>
            </a:r>
            <a:r>
              <a:rPr lang="cs-CZ" b="1" dirty="0" err="1"/>
              <a:t>Hypogonadotrophic</a:t>
            </a:r>
            <a:r>
              <a:rPr lang="cs-CZ" b="1" dirty="0"/>
              <a:t> </a:t>
            </a:r>
            <a:r>
              <a:rPr lang="cs-CZ" b="1" dirty="0" err="1"/>
              <a:t>Syndromes</a:t>
            </a:r>
            <a:br>
              <a:rPr lang="cs-CZ" b="1" dirty="0"/>
            </a:br>
            <a:endParaRPr lang="cs-CZ" dirty="0"/>
          </a:p>
        </p:txBody>
      </p:sp>
      <p:sp>
        <p:nvSpPr>
          <p:cNvPr id="3" name="Zástupný obsah 2">
            <a:extLst>
              <a:ext uri="{FF2B5EF4-FFF2-40B4-BE49-F238E27FC236}">
                <a16:creationId xmlns:a16="http://schemas.microsoft.com/office/drawing/2014/main" id="{FEFA6027-11DC-4A87-B3FB-D93227DC0E2B}"/>
              </a:ext>
            </a:extLst>
          </p:cNvPr>
          <p:cNvSpPr>
            <a:spLocks noGrp="1"/>
          </p:cNvSpPr>
          <p:nvPr>
            <p:ph idx="1"/>
          </p:nvPr>
        </p:nvSpPr>
        <p:spPr>
          <a:xfrm>
            <a:off x="414000" y="1937674"/>
            <a:ext cx="7226715" cy="4200326"/>
          </a:xfrm>
          <a:solidFill>
            <a:schemeClr val="accent4">
              <a:lumMod val="20000"/>
              <a:lumOff val="80000"/>
            </a:schemeClr>
          </a:solidFill>
        </p:spPr>
        <p:txBody>
          <a:bodyPr/>
          <a:lstStyle/>
          <a:p>
            <a:pPr algn="just"/>
            <a:r>
              <a:rPr lang="en-US" sz="1600" dirty="0"/>
              <a:t>Several syndromes may be associated with secondary hypogonadism. Prader–Willi syndrome (1:20,000) is characterized by obesity, mental retardation, small extremities, and hypogonadism and is caused by a deficiency of hypothalamic GnRH. The cause of this condition appears to be a single gene deletion on chromosome 15. Similar to </a:t>
            </a:r>
            <a:r>
              <a:rPr lang="en-US" sz="1600" dirty="0" err="1"/>
              <a:t>Kallmann</a:t>
            </a:r>
            <a:r>
              <a:rPr lang="en-US" sz="1600" dirty="0"/>
              <a:t> syndrome, spermatogenesis can be induced by treatment with FSH and LH. Bardet–Biedl syndrome is an autosomal recessive form of </a:t>
            </a:r>
            <a:r>
              <a:rPr lang="en-US" sz="1600" dirty="0" err="1"/>
              <a:t>hypogonadotrophic</a:t>
            </a:r>
            <a:r>
              <a:rPr lang="en-US" sz="1600" dirty="0"/>
              <a:t> hypogonadism that also results from GnRH deficiency. It is characterized by mental retardation, retinitis pigmentosa, polydactyly, and hypogonadism. The presentation is similar to </a:t>
            </a:r>
            <a:r>
              <a:rPr lang="en-US" sz="1600" dirty="0" err="1"/>
              <a:t>Kallmann</a:t>
            </a:r>
            <a:r>
              <a:rPr lang="en-US" sz="1600" dirty="0"/>
              <a:t> syndrome but includes obesity and may also be treated with gonadotropin administration. Cerebellar ataxia can be associated with </a:t>
            </a:r>
            <a:r>
              <a:rPr lang="en-US" sz="1600" dirty="0" err="1"/>
              <a:t>hypogonadotrophic</a:t>
            </a:r>
            <a:r>
              <a:rPr lang="en-US" sz="1600" dirty="0"/>
              <a:t> hypogonadism. Cerebellar involvement includes abnormalities of speech and gait and these patients can have a eunuchoid appearance with atrophic testes. Hypothalamic–pituitary dysfunction due to pathologic changes in cerebral white matter is thought to underlie infertility.</a:t>
            </a:r>
            <a:endParaRPr lang="cs-CZ" sz="1600" dirty="0"/>
          </a:p>
        </p:txBody>
      </p:sp>
      <p:sp>
        <p:nvSpPr>
          <p:cNvPr id="4" name="Zástupný symbol pro zápatí 3">
            <a:extLst>
              <a:ext uri="{FF2B5EF4-FFF2-40B4-BE49-F238E27FC236}">
                <a16:creationId xmlns:a16="http://schemas.microsoft.com/office/drawing/2014/main" id="{35FDFF49-41FE-4938-9456-ED606AA6F09B}"/>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9D89B84A-06D0-4122-8A54-308BBEDC9E67}"/>
              </a:ext>
            </a:extLst>
          </p:cNvPr>
          <p:cNvSpPr>
            <a:spLocks noGrp="1"/>
          </p:cNvSpPr>
          <p:nvPr>
            <p:ph type="sldNum" sz="quarter" idx="12"/>
          </p:nvPr>
        </p:nvSpPr>
        <p:spPr/>
        <p:txBody>
          <a:bodyPr/>
          <a:lstStyle/>
          <a:p>
            <a:fld id="{D260C8C6-BC3F-4E08-AECA-936007778DDD}" type="slidenum">
              <a:rPr lang="en-US" altLang="cs-CZ" smtClean="0"/>
              <a:pPr/>
              <a:t>64</a:t>
            </a:fld>
            <a:endParaRPr lang="en-US" altLang="cs-CZ"/>
          </a:p>
        </p:txBody>
      </p:sp>
      <p:pic>
        <p:nvPicPr>
          <p:cNvPr id="7" name="Obrázek 6">
            <a:extLst>
              <a:ext uri="{FF2B5EF4-FFF2-40B4-BE49-F238E27FC236}">
                <a16:creationId xmlns:a16="http://schemas.microsoft.com/office/drawing/2014/main" id="{422A67E2-CC55-444C-97D9-9DAFCBA9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515" y="1475720"/>
            <a:ext cx="3934097" cy="4878280"/>
          </a:xfrm>
          <a:prstGeom prst="rect">
            <a:avLst/>
          </a:prstGeom>
        </p:spPr>
      </p:pic>
    </p:spTree>
    <p:extLst>
      <p:ext uri="{BB962C8B-B14F-4D97-AF65-F5344CB8AC3E}">
        <p14:creationId xmlns:p14="http://schemas.microsoft.com/office/powerpoint/2010/main" val="1753699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E4866-7AEF-44A1-B7BF-E6F62FE0FE81}"/>
              </a:ext>
            </a:extLst>
          </p:cNvPr>
          <p:cNvSpPr>
            <a:spLocks noGrp="1"/>
          </p:cNvSpPr>
          <p:nvPr>
            <p:ph type="title"/>
          </p:nvPr>
        </p:nvSpPr>
        <p:spPr/>
        <p:txBody>
          <a:bodyPr/>
          <a:lstStyle/>
          <a:p>
            <a:r>
              <a:rPr lang="cs-CZ" b="1" dirty="0" err="1"/>
              <a:t>Pituitary</a:t>
            </a:r>
            <a:r>
              <a:rPr lang="cs-CZ" b="1" dirty="0"/>
              <a:t> </a:t>
            </a:r>
            <a:r>
              <a:rPr lang="cs-CZ" b="1" dirty="0" err="1"/>
              <a:t>Disease</a:t>
            </a:r>
            <a:br>
              <a:rPr lang="cs-CZ" b="1" dirty="0"/>
            </a:br>
            <a:r>
              <a:rPr lang="cs-CZ" b="1" dirty="0" err="1"/>
              <a:t>Pituitary</a:t>
            </a:r>
            <a:r>
              <a:rPr lang="cs-CZ" b="1" dirty="0"/>
              <a:t> </a:t>
            </a:r>
            <a:r>
              <a:rPr lang="cs-CZ" b="1" dirty="0" err="1"/>
              <a:t>Insufficiency</a:t>
            </a:r>
            <a:br>
              <a:rPr lang="cs-CZ" b="1" dirty="0"/>
            </a:br>
            <a:endParaRPr lang="cs-CZ" dirty="0"/>
          </a:p>
        </p:txBody>
      </p:sp>
      <p:sp>
        <p:nvSpPr>
          <p:cNvPr id="3" name="Zástupný obsah 2">
            <a:extLst>
              <a:ext uri="{FF2B5EF4-FFF2-40B4-BE49-F238E27FC236}">
                <a16:creationId xmlns:a16="http://schemas.microsoft.com/office/drawing/2014/main" id="{9260F11C-8794-4D69-B303-92BA98B3E73A}"/>
              </a:ext>
            </a:extLst>
          </p:cNvPr>
          <p:cNvSpPr>
            <a:spLocks noGrp="1"/>
          </p:cNvSpPr>
          <p:nvPr>
            <p:ph idx="1"/>
          </p:nvPr>
        </p:nvSpPr>
        <p:spPr>
          <a:xfrm>
            <a:off x="718800" y="1872000"/>
            <a:ext cx="7004773" cy="3960000"/>
          </a:xfrm>
        </p:spPr>
        <p:txBody>
          <a:bodyPr/>
          <a:lstStyle/>
          <a:p>
            <a:pPr algn="just"/>
            <a:r>
              <a:rPr lang="en-US" sz="2000" b="1" dirty="0"/>
              <a:t>Pituitary insufficiency </a:t>
            </a:r>
            <a:r>
              <a:rPr lang="en-US" sz="2000" dirty="0"/>
              <a:t>may result from tumors, infarcts, surgery, radiation, or infiltrative and granulomatous processes. In sickle cell anemia, pituitary and testicular microinfarcts result from sickling of red blood cells potentially leading to both hypogonadism and spermatogenic failure. Men with </a:t>
            </a:r>
            <a:r>
              <a:rPr lang="en-US" sz="2000" b="1" dirty="0"/>
              <a:t>sickle cell anemia </a:t>
            </a:r>
            <a:r>
              <a:rPr lang="en-US" sz="2000" dirty="0"/>
              <a:t>have decreased testosterone and variable LH and FSH levels. </a:t>
            </a:r>
            <a:r>
              <a:rPr lang="en-US" sz="2000" b="1" dirty="0"/>
              <a:t>Beta-thalassemia</a:t>
            </a:r>
            <a:r>
              <a:rPr lang="en-US" sz="2000" dirty="0"/>
              <a:t> occurs primarily in patients of Mediterranean or African origin and is caused by mutations in the beta-globulin that leads to abnormal hemoglobin composition and subsequent red cell lysis. Infertility results from the deposition of hemosiderin in the pituitary gland and testes. Similarly, </a:t>
            </a:r>
            <a:r>
              <a:rPr lang="en-US" sz="2000" b="1" dirty="0"/>
              <a:t>hemochromatosis</a:t>
            </a:r>
            <a:r>
              <a:rPr lang="en-US" sz="2000" dirty="0"/>
              <a:t> results in iron deposition within the liver, testis, and pituitary and is associated with testicular dysfunction in 80% of cases.</a:t>
            </a:r>
            <a:endParaRPr lang="cs-CZ" sz="2000" dirty="0"/>
          </a:p>
        </p:txBody>
      </p:sp>
      <p:sp>
        <p:nvSpPr>
          <p:cNvPr id="4" name="Zástupný symbol pro zápatí 3">
            <a:extLst>
              <a:ext uri="{FF2B5EF4-FFF2-40B4-BE49-F238E27FC236}">
                <a16:creationId xmlns:a16="http://schemas.microsoft.com/office/drawing/2014/main" id="{DE0F1B02-A532-46B3-979E-AB0F8299ABC7}"/>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980A638A-E518-4821-B142-C67259B207CE}"/>
              </a:ext>
            </a:extLst>
          </p:cNvPr>
          <p:cNvSpPr>
            <a:spLocks noGrp="1"/>
          </p:cNvSpPr>
          <p:nvPr>
            <p:ph type="sldNum" sz="quarter" idx="12"/>
          </p:nvPr>
        </p:nvSpPr>
        <p:spPr/>
        <p:txBody>
          <a:bodyPr/>
          <a:lstStyle/>
          <a:p>
            <a:fld id="{D260C8C6-BC3F-4E08-AECA-936007778DDD}" type="slidenum">
              <a:rPr lang="en-US" altLang="cs-CZ" smtClean="0"/>
              <a:pPr/>
              <a:t>65</a:t>
            </a:fld>
            <a:endParaRPr lang="en-US" altLang="cs-CZ"/>
          </a:p>
        </p:txBody>
      </p:sp>
      <p:pic>
        <p:nvPicPr>
          <p:cNvPr id="9" name="Obrázek 8">
            <a:extLst>
              <a:ext uri="{FF2B5EF4-FFF2-40B4-BE49-F238E27FC236}">
                <a16:creationId xmlns:a16="http://schemas.microsoft.com/office/drawing/2014/main" id="{E415B527-A78E-4BE6-B5B8-39FEBA2F46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7687" y="1790601"/>
            <a:ext cx="4019192" cy="4563399"/>
          </a:xfrm>
          <a:prstGeom prst="rect">
            <a:avLst/>
          </a:prstGeom>
        </p:spPr>
      </p:pic>
    </p:spTree>
    <p:extLst>
      <p:ext uri="{BB962C8B-B14F-4D97-AF65-F5344CB8AC3E}">
        <p14:creationId xmlns:p14="http://schemas.microsoft.com/office/powerpoint/2010/main" val="2326072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FE8212-8EC0-4A01-B57A-88595F78D456}"/>
              </a:ext>
            </a:extLst>
          </p:cNvPr>
          <p:cNvSpPr>
            <a:spLocks noGrp="1"/>
          </p:cNvSpPr>
          <p:nvPr>
            <p:ph type="title"/>
          </p:nvPr>
        </p:nvSpPr>
        <p:spPr/>
        <p:txBody>
          <a:bodyPr/>
          <a:lstStyle/>
          <a:p>
            <a:r>
              <a:rPr lang="cs-CZ" b="1" dirty="0" err="1"/>
              <a:t>Exogenous</a:t>
            </a:r>
            <a:r>
              <a:rPr lang="cs-CZ" b="1" dirty="0"/>
              <a:t> </a:t>
            </a:r>
            <a:r>
              <a:rPr lang="cs-CZ" b="1" dirty="0" err="1"/>
              <a:t>or</a:t>
            </a:r>
            <a:r>
              <a:rPr lang="cs-CZ" b="1" dirty="0"/>
              <a:t> </a:t>
            </a:r>
            <a:r>
              <a:rPr lang="cs-CZ" b="1" dirty="0" err="1"/>
              <a:t>Endogenous</a:t>
            </a:r>
            <a:r>
              <a:rPr lang="cs-CZ" b="1" dirty="0"/>
              <a:t> </a:t>
            </a:r>
            <a:r>
              <a:rPr lang="cs-CZ" b="1" dirty="0" err="1"/>
              <a:t>Hormones</a:t>
            </a:r>
            <a:br>
              <a:rPr lang="cs-CZ" b="1" dirty="0"/>
            </a:br>
            <a:endParaRPr lang="cs-CZ" dirty="0"/>
          </a:p>
        </p:txBody>
      </p:sp>
      <p:sp>
        <p:nvSpPr>
          <p:cNvPr id="3" name="Zástupný obsah 2">
            <a:extLst>
              <a:ext uri="{FF2B5EF4-FFF2-40B4-BE49-F238E27FC236}">
                <a16:creationId xmlns:a16="http://schemas.microsoft.com/office/drawing/2014/main" id="{E61DBA40-D2F6-4A24-B241-CEA6911229B5}"/>
              </a:ext>
            </a:extLst>
          </p:cNvPr>
          <p:cNvSpPr>
            <a:spLocks noGrp="1"/>
          </p:cNvSpPr>
          <p:nvPr>
            <p:ph idx="1"/>
          </p:nvPr>
        </p:nvSpPr>
        <p:spPr>
          <a:xfrm>
            <a:off x="718800" y="1872000"/>
            <a:ext cx="6010474" cy="3960000"/>
          </a:xfrm>
        </p:spPr>
        <p:txBody>
          <a:bodyPr/>
          <a:lstStyle/>
          <a:p>
            <a:r>
              <a:rPr lang="en-US" sz="1800" b="1" dirty="0"/>
              <a:t>Estrogens</a:t>
            </a:r>
          </a:p>
          <a:p>
            <a:r>
              <a:rPr lang="en-US" sz="1800" dirty="0"/>
              <a:t>An excess of sex steroids, either estrogens or androgens, may cause infertility due to an imbalance of the testosterone estrogen ratio, which is normally 10:1. Liver cirrhosis increases endogenous estrogens due to augmented aromatase activity within the diseased liver. Likewise, obesity may be associated with testosterone and estrogen imbalance owing to increased peripheral aromatase activity in adipocytes. Less commonly, adrenocortical tumors, Sertoli cell tumors, and interstitial testis tumors may produce estrogens. Excess estrogens cause spermatogenic failure by decreasing pituitary gonadotropin secretion, thus inducing secondary testis failure.</a:t>
            </a:r>
          </a:p>
          <a:p>
            <a:endParaRPr lang="cs-CZ" sz="1800" dirty="0"/>
          </a:p>
        </p:txBody>
      </p:sp>
      <p:sp>
        <p:nvSpPr>
          <p:cNvPr id="4" name="Zástupný symbol pro zápatí 3">
            <a:extLst>
              <a:ext uri="{FF2B5EF4-FFF2-40B4-BE49-F238E27FC236}">
                <a16:creationId xmlns:a16="http://schemas.microsoft.com/office/drawing/2014/main" id="{D12421D7-6DE0-4259-913F-2E88783194D4}"/>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A6898C06-4474-4D8F-8D61-79CAA2D2BEC1}"/>
              </a:ext>
            </a:extLst>
          </p:cNvPr>
          <p:cNvSpPr>
            <a:spLocks noGrp="1"/>
          </p:cNvSpPr>
          <p:nvPr>
            <p:ph type="sldNum" sz="quarter" idx="12"/>
          </p:nvPr>
        </p:nvSpPr>
        <p:spPr/>
        <p:txBody>
          <a:bodyPr/>
          <a:lstStyle/>
          <a:p>
            <a:fld id="{D260C8C6-BC3F-4E08-AECA-936007778DDD}" type="slidenum">
              <a:rPr lang="en-US" altLang="cs-CZ" smtClean="0"/>
              <a:pPr/>
              <a:t>66</a:t>
            </a:fld>
            <a:endParaRPr lang="en-US" altLang="cs-CZ"/>
          </a:p>
        </p:txBody>
      </p:sp>
      <p:pic>
        <p:nvPicPr>
          <p:cNvPr id="7" name="Obrázek 6">
            <a:extLst>
              <a:ext uri="{FF2B5EF4-FFF2-40B4-BE49-F238E27FC236}">
                <a16:creationId xmlns:a16="http://schemas.microsoft.com/office/drawing/2014/main" id="{B05E7047-7B7D-4C70-800B-8C7A08BFC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295" y="2260357"/>
            <a:ext cx="4904518" cy="3571643"/>
          </a:xfrm>
          <a:prstGeom prst="rect">
            <a:avLst/>
          </a:prstGeom>
        </p:spPr>
      </p:pic>
    </p:spTree>
    <p:extLst>
      <p:ext uri="{BB962C8B-B14F-4D97-AF65-F5344CB8AC3E}">
        <p14:creationId xmlns:p14="http://schemas.microsoft.com/office/powerpoint/2010/main" val="40841926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648013-31F5-458A-9829-8D40AB2436ED}"/>
              </a:ext>
            </a:extLst>
          </p:cNvPr>
          <p:cNvSpPr>
            <a:spLocks noGrp="1"/>
          </p:cNvSpPr>
          <p:nvPr>
            <p:ph type="title"/>
          </p:nvPr>
        </p:nvSpPr>
        <p:spPr/>
        <p:txBody>
          <a:bodyPr/>
          <a:lstStyle/>
          <a:p>
            <a:r>
              <a:rPr lang="cs-CZ" b="1" dirty="0" err="1"/>
              <a:t>Exogenous</a:t>
            </a:r>
            <a:r>
              <a:rPr lang="cs-CZ" b="1" dirty="0"/>
              <a:t> </a:t>
            </a:r>
            <a:r>
              <a:rPr lang="cs-CZ" b="1" dirty="0" err="1"/>
              <a:t>or</a:t>
            </a:r>
            <a:r>
              <a:rPr lang="cs-CZ" b="1" dirty="0"/>
              <a:t> </a:t>
            </a:r>
            <a:r>
              <a:rPr lang="cs-CZ" b="1" dirty="0" err="1"/>
              <a:t>Endogenous</a:t>
            </a:r>
            <a:r>
              <a:rPr lang="cs-CZ" b="1" dirty="0"/>
              <a:t> </a:t>
            </a:r>
            <a:r>
              <a:rPr lang="cs-CZ" b="1" dirty="0" err="1"/>
              <a:t>Hormones</a:t>
            </a:r>
            <a:endParaRPr lang="cs-CZ" dirty="0"/>
          </a:p>
        </p:txBody>
      </p:sp>
      <p:sp>
        <p:nvSpPr>
          <p:cNvPr id="3" name="Zástupný obsah 2">
            <a:extLst>
              <a:ext uri="{FF2B5EF4-FFF2-40B4-BE49-F238E27FC236}">
                <a16:creationId xmlns:a16="http://schemas.microsoft.com/office/drawing/2014/main" id="{3550BA29-B7DF-42C9-8BE6-EBF26BFAE95D}"/>
              </a:ext>
            </a:extLst>
          </p:cNvPr>
          <p:cNvSpPr>
            <a:spLocks noGrp="1"/>
          </p:cNvSpPr>
          <p:nvPr>
            <p:ph idx="1"/>
          </p:nvPr>
        </p:nvSpPr>
        <p:spPr>
          <a:xfrm>
            <a:off x="718800" y="1872000"/>
            <a:ext cx="7697231" cy="3960000"/>
          </a:xfrm>
        </p:spPr>
        <p:txBody>
          <a:bodyPr/>
          <a:lstStyle/>
          <a:p>
            <a:r>
              <a:rPr lang="en-US" sz="1400" b="1" dirty="0"/>
              <a:t>Androgens</a:t>
            </a:r>
          </a:p>
          <a:p>
            <a:r>
              <a:rPr lang="en-US" sz="1400" dirty="0"/>
              <a:t>An excess of androgens can suppress pituitary gonadotropin secretion and lead to secondary testis failure. The use of exogenous androgenic steroids (anabolic steroids) by as many as 15% of high school athletes, 30% of college athletes, and 70% of professional athletes may result in temporary sterility due to suppression of the normal HPG axis. Treatment includes immediate discontinuation of steroids and reevaluation of semen quality every 3–6 months until spermatogenesis returns. The most common reason for excess endogenous androgens is congenital adrenal hyperplasia caused by 21-hydroxylase deficiency. The resultant absence of cortisol synthesis and excessive adrenocorticotropic hormone production leads to elevated androgenic steroids by the adrenal cortex. High androgen levels in prepubertal boys result in precocious puberty, with premature development of secondary sex characteristics and abnormal enlargement of the phallus. The testes are characteristically small because of central gonadotropin inhibition by androgens. In young girls, virilization occurs with clitoral enlargement. In cases of classic congenital adrenal hyperplasia that presents in childhood, normal sperm counts and fertility have been reported, even without glucocorticoid treatment. This disorder is one of the few intersex conditions associated with potentially normal fertility. Other sources of endogenous androgens include hormonally active adrenocortical tumors or Leydig cell tumors of the testis.</a:t>
            </a:r>
          </a:p>
          <a:p>
            <a:endParaRPr lang="cs-CZ" sz="1400" dirty="0"/>
          </a:p>
        </p:txBody>
      </p:sp>
      <p:sp>
        <p:nvSpPr>
          <p:cNvPr id="4" name="Zástupný symbol pro zápatí 3">
            <a:extLst>
              <a:ext uri="{FF2B5EF4-FFF2-40B4-BE49-F238E27FC236}">
                <a16:creationId xmlns:a16="http://schemas.microsoft.com/office/drawing/2014/main" id="{6A35BBF5-BEB4-4FBD-A411-A513990B1C6A}"/>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161BFF8F-2C01-49CE-AD79-C2A0235EE7FF}"/>
              </a:ext>
            </a:extLst>
          </p:cNvPr>
          <p:cNvSpPr>
            <a:spLocks noGrp="1"/>
          </p:cNvSpPr>
          <p:nvPr>
            <p:ph type="sldNum" sz="quarter" idx="12"/>
          </p:nvPr>
        </p:nvSpPr>
        <p:spPr/>
        <p:txBody>
          <a:bodyPr/>
          <a:lstStyle/>
          <a:p>
            <a:fld id="{D260C8C6-BC3F-4E08-AECA-936007778DDD}" type="slidenum">
              <a:rPr lang="en-US" altLang="cs-CZ" smtClean="0"/>
              <a:pPr/>
              <a:t>67</a:t>
            </a:fld>
            <a:endParaRPr lang="en-US" altLang="cs-CZ"/>
          </a:p>
        </p:txBody>
      </p:sp>
      <p:pic>
        <p:nvPicPr>
          <p:cNvPr id="7" name="Obrázek 6">
            <a:extLst>
              <a:ext uri="{FF2B5EF4-FFF2-40B4-BE49-F238E27FC236}">
                <a16:creationId xmlns:a16="http://schemas.microsoft.com/office/drawing/2014/main" id="{50DE11DC-A8EB-41BC-BB9B-82CEEE764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2003953"/>
            <a:ext cx="3094264" cy="3828047"/>
          </a:xfrm>
          <a:prstGeom prst="rect">
            <a:avLst/>
          </a:prstGeom>
        </p:spPr>
      </p:pic>
    </p:spTree>
    <p:extLst>
      <p:ext uri="{BB962C8B-B14F-4D97-AF65-F5344CB8AC3E}">
        <p14:creationId xmlns:p14="http://schemas.microsoft.com/office/powerpoint/2010/main" val="727417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6A6868-FDA1-4E6C-8DD7-3916E3A3C6DC}"/>
              </a:ext>
            </a:extLst>
          </p:cNvPr>
          <p:cNvSpPr>
            <a:spLocks noGrp="1"/>
          </p:cNvSpPr>
          <p:nvPr>
            <p:ph type="title"/>
          </p:nvPr>
        </p:nvSpPr>
        <p:spPr/>
        <p:txBody>
          <a:bodyPr/>
          <a:lstStyle/>
          <a:p>
            <a:r>
              <a:rPr lang="cs-CZ" dirty="0"/>
              <a:t>Male infertility</a:t>
            </a:r>
          </a:p>
        </p:txBody>
      </p:sp>
      <p:sp>
        <p:nvSpPr>
          <p:cNvPr id="3" name="Zástupný obsah 2">
            <a:extLst>
              <a:ext uri="{FF2B5EF4-FFF2-40B4-BE49-F238E27FC236}">
                <a16:creationId xmlns:a16="http://schemas.microsoft.com/office/drawing/2014/main" id="{86352FDB-F212-4E7B-ACD8-4F0DC9EC61A4}"/>
              </a:ext>
            </a:extLst>
          </p:cNvPr>
          <p:cNvSpPr>
            <a:spLocks noGrp="1"/>
          </p:cNvSpPr>
          <p:nvPr>
            <p:ph idx="1"/>
          </p:nvPr>
        </p:nvSpPr>
        <p:spPr/>
        <p:txBody>
          <a:bodyPr/>
          <a:lstStyle/>
          <a:p>
            <a:r>
              <a:rPr lang="en-US" dirty="0"/>
              <a:t>Male infertility contributes to approximately half of all cases of infertility and affects 7% of the male population. For the majority of these men the cause remains unexplained. Despite a clear role for genetic causes in male infertility, there is a distinct lack of diagnostically relevant genes and at least 40% of all cases are classified as idiopathic</a:t>
            </a:r>
            <a:endParaRPr lang="cs-CZ" dirty="0"/>
          </a:p>
        </p:txBody>
      </p:sp>
      <p:sp>
        <p:nvSpPr>
          <p:cNvPr id="4" name="Zástupný symbol pro zápatí 3">
            <a:extLst>
              <a:ext uri="{FF2B5EF4-FFF2-40B4-BE49-F238E27FC236}">
                <a16:creationId xmlns:a16="http://schemas.microsoft.com/office/drawing/2014/main" id="{F79C408E-14A6-4702-83AB-752472490BF3}"/>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53DA2247-9A75-4F79-9BEB-9F281C0F6980}"/>
              </a:ext>
            </a:extLst>
          </p:cNvPr>
          <p:cNvSpPr>
            <a:spLocks noGrp="1"/>
          </p:cNvSpPr>
          <p:nvPr>
            <p:ph type="sldNum" sz="quarter" idx="12"/>
          </p:nvPr>
        </p:nvSpPr>
        <p:spPr/>
        <p:txBody>
          <a:bodyPr/>
          <a:lstStyle/>
          <a:p>
            <a:fld id="{D260C8C6-BC3F-4E08-AECA-936007778DDD}" type="slidenum">
              <a:rPr lang="en-US" altLang="cs-CZ" smtClean="0"/>
              <a:pPr/>
              <a:t>68</a:t>
            </a:fld>
            <a:endParaRPr lang="en-US" altLang="cs-CZ"/>
          </a:p>
        </p:txBody>
      </p:sp>
    </p:spTree>
    <p:extLst>
      <p:ext uri="{BB962C8B-B14F-4D97-AF65-F5344CB8AC3E}">
        <p14:creationId xmlns:p14="http://schemas.microsoft.com/office/powerpoint/2010/main" val="2010755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A0CF26-BB9F-44C3-A3B4-D107451E7BA6}"/>
              </a:ext>
            </a:extLst>
          </p:cNvPr>
          <p:cNvSpPr>
            <a:spLocks noGrp="1"/>
          </p:cNvSpPr>
          <p:nvPr>
            <p:ph type="title"/>
          </p:nvPr>
        </p:nvSpPr>
        <p:spPr/>
        <p:txBody>
          <a:bodyPr/>
          <a:lstStyle/>
          <a:p>
            <a:r>
              <a:rPr lang="cs-CZ" dirty="0" err="1"/>
              <a:t>Testicular</a:t>
            </a:r>
            <a:r>
              <a:rPr lang="cs-CZ" dirty="0"/>
              <a:t> </a:t>
            </a:r>
            <a:r>
              <a:rPr lang="cs-CZ" dirty="0" err="1"/>
              <a:t>causes</a:t>
            </a:r>
            <a:endParaRPr lang="cs-CZ" dirty="0"/>
          </a:p>
        </p:txBody>
      </p:sp>
      <p:sp>
        <p:nvSpPr>
          <p:cNvPr id="3" name="Zástupný obsah 2">
            <a:extLst>
              <a:ext uri="{FF2B5EF4-FFF2-40B4-BE49-F238E27FC236}">
                <a16:creationId xmlns:a16="http://schemas.microsoft.com/office/drawing/2014/main" id="{7D7D3927-6F63-44B5-AAA4-0A011A04B4F3}"/>
              </a:ext>
            </a:extLst>
          </p:cNvPr>
          <p:cNvSpPr>
            <a:spLocks noGrp="1"/>
          </p:cNvSpPr>
          <p:nvPr>
            <p:ph idx="1"/>
          </p:nvPr>
        </p:nvSpPr>
        <p:spPr/>
        <p:txBody>
          <a:bodyPr/>
          <a:lstStyle/>
          <a:p>
            <a:r>
              <a:rPr lang="cs-CZ" b="1" dirty="0" err="1"/>
              <a:t>The</a:t>
            </a:r>
            <a:r>
              <a:rPr lang="cs-CZ" b="1" dirty="0"/>
              <a:t> </a:t>
            </a:r>
            <a:r>
              <a:rPr lang="cs-CZ" b="1" dirty="0" err="1"/>
              <a:t>Testis</a:t>
            </a:r>
            <a:endParaRPr lang="cs-CZ" b="1" dirty="0"/>
          </a:p>
          <a:p>
            <a:r>
              <a:rPr lang="en-US" dirty="0"/>
              <a:t>Normal male reproduction requires that the testes have both endocrine (steroid production) and exocrine (sperm maturation and excretion) function. Both of these functions are under the control of the HPG axis. Steroidogenesis occurs in the interstitial compartment, where Leydig cells reside. Spermatogenesis occurs in the seminiferous tubules with the support of Sertoli cells.</a:t>
            </a:r>
            <a:endParaRPr lang="cs-CZ" dirty="0"/>
          </a:p>
        </p:txBody>
      </p:sp>
      <p:sp>
        <p:nvSpPr>
          <p:cNvPr id="4" name="Zástupný symbol pro zápatí 3">
            <a:extLst>
              <a:ext uri="{FF2B5EF4-FFF2-40B4-BE49-F238E27FC236}">
                <a16:creationId xmlns:a16="http://schemas.microsoft.com/office/drawing/2014/main" id="{8119A585-87EF-4B60-A159-42D9D4D82125}"/>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FF845F1E-25E4-4898-A774-3D4A241F87C0}"/>
              </a:ext>
            </a:extLst>
          </p:cNvPr>
          <p:cNvSpPr>
            <a:spLocks noGrp="1"/>
          </p:cNvSpPr>
          <p:nvPr>
            <p:ph type="sldNum" sz="quarter" idx="12"/>
          </p:nvPr>
        </p:nvSpPr>
        <p:spPr/>
        <p:txBody>
          <a:bodyPr/>
          <a:lstStyle/>
          <a:p>
            <a:fld id="{D260C8C6-BC3F-4E08-AECA-936007778DDD}" type="slidenum">
              <a:rPr lang="en-US" altLang="cs-CZ" smtClean="0"/>
              <a:pPr/>
              <a:t>69</a:t>
            </a:fld>
            <a:endParaRPr lang="en-US" altLang="cs-CZ"/>
          </a:p>
        </p:txBody>
      </p:sp>
    </p:spTree>
    <p:extLst>
      <p:ext uri="{BB962C8B-B14F-4D97-AF65-F5344CB8AC3E}">
        <p14:creationId xmlns:p14="http://schemas.microsoft.com/office/powerpoint/2010/main" val="15797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F8B1D47-2AE9-43B0-B03A-3A3809C82177}"/>
              </a:ext>
            </a:extLst>
          </p:cNvPr>
          <p:cNvSpPr>
            <a:spLocks noGrp="1" noChangeArrowheads="1"/>
          </p:cNvSpPr>
          <p:nvPr>
            <p:ph type="title"/>
          </p:nvPr>
        </p:nvSpPr>
        <p:spPr/>
        <p:txBody>
          <a:bodyPr/>
          <a:lstStyle/>
          <a:p>
            <a:r>
              <a:rPr lang="en-US" altLang="cs-CZ"/>
              <a:t>The Basics</a:t>
            </a:r>
            <a:br>
              <a:rPr lang="en-US" altLang="cs-CZ"/>
            </a:br>
            <a:r>
              <a:rPr lang="en-US" altLang="cs-CZ" sz="2400"/>
              <a:t>Gametogenesis</a:t>
            </a:r>
          </a:p>
        </p:txBody>
      </p:sp>
      <p:sp>
        <p:nvSpPr>
          <p:cNvPr id="17411" name="Rectangle 3">
            <a:extLst>
              <a:ext uri="{FF2B5EF4-FFF2-40B4-BE49-F238E27FC236}">
                <a16:creationId xmlns:a16="http://schemas.microsoft.com/office/drawing/2014/main" id="{003A553D-4612-4FB5-BC63-ED61100206A7}"/>
              </a:ext>
            </a:extLst>
          </p:cNvPr>
          <p:cNvSpPr>
            <a:spLocks noGrp="1" noChangeArrowheads="1"/>
          </p:cNvSpPr>
          <p:nvPr>
            <p:ph type="body" idx="1"/>
          </p:nvPr>
        </p:nvSpPr>
        <p:spPr/>
        <p:txBody>
          <a:bodyPr/>
          <a:lstStyle/>
          <a:p>
            <a:pPr marL="533400" indent="-533400">
              <a:lnSpc>
                <a:spcPct val="80000"/>
              </a:lnSpc>
            </a:pPr>
            <a:r>
              <a:rPr lang="en-US" altLang="cs-CZ"/>
              <a:t>Oogenesis</a:t>
            </a:r>
          </a:p>
          <a:p>
            <a:pPr marL="914400" lvl="1" indent="-457200">
              <a:lnSpc>
                <a:spcPct val="80000"/>
              </a:lnSpc>
            </a:pPr>
            <a:r>
              <a:rPr lang="en-US" altLang="cs-CZ" sz="2400"/>
              <a:t>Results in formation of secondary oocyte which is released during ovulation</a:t>
            </a:r>
          </a:p>
          <a:p>
            <a:pPr marL="1295400" lvl="2" indent="-381000">
              <a:lnSpc>
                <a:spcPct val="80000"/>
              </a:lnSpc>
            </a:pPr>
            <a:r>
              <a:rPr lang="en-US" altLang="cs-CZ" sz="2000"/>
              <a:t>If no fertilization occurs, meiosis II will not occur.</a:t>
            </a:r>
          </a:p>
          <a:p>
            <a:pPr marL="914400" lvl="1" indent="-457200">
              <a:lnSpc>
                <a:spcPct val="80000"/>
              </a:lnSpc>
            </a:pPr>
            <a:r>
              <a:rPr lang="en-US" altLang="cs-CZ" sz="2400"/>
              <a:t>Stages of oogenesis</a:t>
            </a:r>
          </a:p>
          <a:p>
            <a:pPr marL="1295400" lvl="2" indent="-381000">
              <a:lnSpc>
                <a:spcPct val="80000"/>
              </a:lnSpc>
              <a:buFontTx/>
              <a:buAutoNum type="arabicPeriod"/>
            </a:pPr>
            <a:r>
              <a:rPr lang="en-US" altLang="cs-CZ" sz="2000"/>
              <a:t>Oocytogenesis</a:t>
            </a:r>
          </a:p>
          <a:p>
            <a:pPr marL="1714500" lvl="3" indent="-342900">
              <a:lnSpc>
                <a:spcPct val="80000"/>
              </a:lnSpc>
            </a:pPr>
            <a:r>
              <a:rPr lang="en-US" altLang="cs-CZ" sz="1800"/>
              <a:t>Forms o</a:t>
            </a:r>
            <a:r>
              <a:rPr lang="en-US" altLang="cs-CZ" sz="1800">
                <a:cs typeface="Arial" panose="020B0604020202020204" pitchFamily="34" charset="0"/>
              </a:rPr>
              <a:t>ö</a:t>
            </a:r>
            <a:r>
              <a:rPr lang="en-US" altLang="cs-CZ" sz="1800"/>
              <a:t>gonia</a:t>
            </a:r>
          </a:p>
          <a:p>
            <a:pPr marL="1714500" lvl="3" indent="-342900">
              <a:lnSpc>
                <a:spcPct val="80000"/>
              </a:lnSpc>
            </a:pPr>
            <a:r>
              <a:rPr lang="en-US" altLang="cs-CZ" sz="1800"/>
              <a:t>During fetal development starting at week 10 and completing around birth</a:t>
            </a:r>
          </a:p>
          <a:p>
            <a:pPr marL="1714500" lvl="3" indent="-342900">
              <a:lnSpc>
                <a:spcPct val="80000"/>
              </a:lnSpc>
            </a:pPr>
            <a:r>
              <a:rPr lang="en-US" altLang="cs-CZ" sz="1800"/>
              <a:t>Results in formation of primary oocytes (~1/2 million)</a:t>
            </a:r>
          </a:p>
          <a:p>
            <a:pPr marL="1295400" lvl="2" indent="-381000">
              <a:lnSpc>
                <a:spcPct val="80000"/>
              </a:lnSpc>
              <a:buFontTx/>
              <a:buAutoNum type="arabicPeriod"/>
            </a:pPr>
            <a:r>
              <a:rPr lang="en-US" altLang="cs-CZ" sz="2000"/>
              <a:t>Ootidogenesis</a:t>
            </a:r>
          </a:p>
          <a:p>
            <a:pPr marL="1714500" lvl="3" indent="-342900">
              <a:lnSpc>
                <a:spcPct val="80000"/>
              </a:lnSpc>
            </a:pPr>
            <a:r>
              <a:rPr lang="en-US" altLang="cs-CZ" sz="1800"/>
              <a:t>Results in the formation of secondary oocytes</a:t>
            </a:r>
          </a:p>
          <a:p>
            <a:pPr marL="1714500" lvl="3" indent="-342900">
              <a:lnSpc>
                <a:spcPct val="80000"/>
              </a:lnSpc>
            </a:pPr>
            <a:r>
              <a:rPr lang="en-US" altLang="cs-CZ" sz="1800"/>
              <a:t>These are dictyate in prophase I</a:t>
            </a:r>
          </a:p>
          <a:p>
            <a:pPr marL="1295400" lvl="2" indent="-381000">
              <a:lnSpc>
                <a:spcPct val="80000"/>
              </a:lnSpc>
              <a:buFontTx/>
              <a:buAutoNum type="arabicPeriod"/>
            </a:pPr>
            <a:r>
              <a:rPr lang="en-US" altLang="cs-CZ" sz="2000"/>
              <a:t>Formation of ovum (if fertilization occurs)</a:t>
            </a:r>
          </a:p>
          <a:p>
            <a:pPr marL="1295400" lvl="2" indent="-381000">
              <a:lnSpc>
                <a:spcPct val="80000"/>
              </a:lnSpc>
            </a:pPr>
            <a:endParaRPr lang="en-US" altLang="cs-CZ" sz="2000"/>
          </a:p>
          <a:p>
            <a:pPr marL="1295400" lvl="2" indent="-381000">
              <a:lnSpc>
                <a:spcPct val="80000"/>
              </a:lnSpc>
            </a:pPr>
            <a:endParaRPr lang="en-US" altLang="cs-CZ"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500"/>
                                        <p:tgtEl>
                                          <p:spTgt spid="17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fade">
                                      <p:cBhvr>
                                        <p:cTn id="27" dur="500"/>
                                        <p:tgtEl>
                                          <p:spTgt spid="174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fade">
                                      <p:cBhvr>
                                        <p:cTn id="32" dur="500"/>
                                        <p:tgtEl>
                                          <p:spTgt spid="174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Effect transition="in" filter="fade">
                                      <p:cBhvr>
                                        <p:cTn id="37" dur="500"/>
                                        <p:tgtEl>
                                          <p:spTgt spid="1741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411">
                                            <p:txEl>
                                              <p:pRg st="8" end="8"/>
                                            </p:txEl>
                                          </p:spTgt>
                                        </p:tgtEl>
                                        <p:attrNameLst>
                                          <p:attrName>style.visibility</p:attrName>
                                        </p:attrNameLst>
                                      </p:cBhvr>
                                      <p:to>
                                        <p:strVal val="visible"/>
                                      </p:to>
                                    </p:set>
                                    <p:animEffect transition="in" filter="fade">
                                      <p:cBhvr>
                                        <p:cTn id="42" dur="500"/>
                                        <p:tgtEl>
                                          <p:spTgt spid="1741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7411">
                                            <p:txEl>
                                              <p:pRg st="9" end="9"/>
                                            </p:txEl>
                                          </p:spTgt>
                                        </p:tgtEl>
                                        <p:attrNameLst>
                                          <p:attrName>style.visibility</p:attrName>
                                        </p:attrNameLst>
                                      </p:cBhvr>
                                      <p:to>
                                        <p:strVal val="visible"/>
                                      </p:to>
                                    </p:set>
                                    <p:animEffect transition="in" filter="fade">
                                      <p:cBhvr>
                                        <p:cTn id="47" dur="500"/>
                                        <p:tgtEl>
                                          <p:spTgt spid="1741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411">
                                            <p:txEl>
                                              <p:pRg st="10" end="10"/>
                                            </p:txEl>
                                          </p:spTgt>
                                        </p:tgtEl>
                                        <p:attrNameLst>
                                          <p:attrName>style.visibility</p:attrName>
                                        </p:attrNameLst>
                                      </p:cBhvr>
                                      <p:to>
                                        <p:strVal val="visible"/>
                                      </p:to>
                                    </p:set>
                                    <p:animEffect transition="in" filter="fade">
                                      <p:cBhvr>
                                        <p:cTn id="52" dur="500"/>
                                        <p:tgtEl>
                                          <p:spTgt spid="17411">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7411">
                                            <p:txEl>
                                              <p:pRg st="11" end="11"/>
                                            </p:txEl>
                                          </p:spTgt>
                                        </p:tgtEl>
                                        <p:attrNameLst>
                                          <p:attrName>style.visibility</p:attrName>
                                        </p:attrNameLst>
                                      </p:cBhvr>
                                      <p:to>
                                        <p:strVal val="visible"/>
                                      </p:to>
                                    </p:set>
                                    <p:animEffect transition="in" filter="fade">
                                      <p:cBhvr>
                                        <p:cTn id="57" dur="500"/>
                                        <p:tgtEl>
                                          <p:spTgt spid="174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DA4512-CE1D-4ECA-9BB6-11DD4F9BE12A}"/>
              </a:ext>
            </a:extLst>
          </p:cNvPr>
          <p:cNvSpPr>
            <a:spLocks noGrp="1"/>
          </p:cNvSpPr>
          <p:nvPr>
            <p:ph type="title"/>
          </p:nvPr>
        </p:nvSpPr>
        <p:spPr/>
        <p:txBody>
          <a:bodyPr/>
          <a:lstStyle/>
          <a:p>
            <a:r>
              <a:rPr lang="cs-CZ" b="1" dirty="0" err="1"/>
              <a:t>Endocrine</a:t>
            </a:r>
            <a:r>
              <a:rPr lang="cs-CZ" b="1" dirty="0"/>
              <a:t> </a:t>
            </a:r>
            <a:r>
              <a:rPr lang="cs-CZ" b="1" dirty="0" err="1"/>
              <a:t>Testis</a:t>
            </a:r>
            <a:br>
              <a:rPr lang="cs-CZ" b="1" dirty="0"/>
            </a:br>
            <a:endParaRPr lang="cs-CZ" dirty="0"/>
          </a:p>
        </p:txBody>
      </p:sp>
      <p:sp>
        <p:nvSpPr>
          <p:cNvPr id="3" name="Zástupný obsah 2">
            <a:extLst>
              <a:ext uri="{FF2B5EF4-FFF2-40B4-BE49-F238E27FC236}">
                <a16:creationId xmlns:a16="http://schemas.microsoft.com/office/drawing/2014/main" id="{90C42337-1717-435D-ABD5-ECCC751D9C25}"/>
              </a:ext>
            </a:extLst>
          </p:cNvPr>
          <p:cNvSpPr>
            <a:spLocks noGrp="1"/>
          </p:cNvSpPr>
          <p:nvPr>
            <p:ph idx="1"/>
          </p:nvPr>
        </p:nvSpPr>
        <p:spPr/>
        <p:txBody>
          <a:bodyPr/>
          <a:lstStyle/>
          <a:p>
            <a:r>
              <a:rPr lang="en-US" dirty="0"/>
              <a:t>Testosterone is metabolized into two primary metabolites in target tissues: (1) dihydrotestosterone (DHT) by the enzyme 5-alpha-reductase and (2) estradiol by the enzyme aromatase. DHT is a more potent androgen than testosterone, and in many tissues, the conversion of testosterone to DHT is required for androgen action. While aromatase is present in many tissues, adipocytes play a significant role in the aromatization of testosterone to estradiol. While the mechanisms are still being elucidated, estradiol appears to have a pivotal role in the regulation of the HPG axis.</a:t>
            </a:r>
            <a:endParaRPr lang="cs-CZ" dirty="0"/>
          </a:p>
        </p:txBody>
      </p:sp>
      <p:sp>
        <p:nvSpPr>
          <p:cNvPr id="4" name="Zástupný symbol pro zápatí 3">
            <a:extLst>
              <a:ext uri="{FF2B5EF4-FFF2-40B4-BE49-F238E27FC236}">
                <a16:creationId xmlns:a16="http://schemas.microsoft.com/office/drawing/2014/main" id="{20216401-785A-4683-B0A0-5E0333E88B63}"/>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8F61EDB5-CA27-4EE1-968B-3EF1D57942C2}"/>
              </a:ext>
            </a:extLst>
          </p:cNvPr>
          <p:cNvSpPr>
            <a:spLocks noGrp="1"/>
          </p:cNvSpPr>
          <p:nvPr>
            <p:ph type="sldNum" sz="quarter" idx="12"/>
          </p:nvPr>
        </p:nvSpPr>
        <p:spPr/>
        <p:txBody>
          <a:bodyPr/>
          <a:lstStyle/>
          <a:p>
            <a:fld id="{D260C8C6-BC3F-4E08-AECA-936007778DDD}" type="slidenum">
              <a:rPr lang="en-US" altLang="cs-CZ" smtClean="0"/>
              <a:pPr/>
              <a:t>70</a:t>
            </a:fld>
            <a:endParaRPr lang="en-US" altLang="cs-CZ"/>
          </a:p>
        </p:txBody>
      </p:sp>
    </p:spTree>
    <p:extLst>
      <p:ext uri="{BB962C8B-B14F-4D97-AF65-F5344CB8AC3E}">
        <p14:creationId xmlns:p14="http://schemas.microsoft.com/office/powerpoint/2010/main" val="1108269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C073F7-C00F-480C-BF30-639EEEE5F1B6}"/>
              </a:ext>
            </a:extLst>
          </p:cNvPr>
          <p:cNvSpPr>
            <a:spLocks noGrp="1"/>
          </p:cNvSpPr>
          <p:nvPr>
            <p:ph type="title"/>
          </p:nvPr>
        </p:nvSpPr>
        <p:spPr/>
        <p:txBody>
          <a:bodyPr/>
          <a:lstStyle/>
          <a:p>
            <a:r>
              <a:rPr lang="cs-CZ" dirty="0" err="1"/>
              <a:t>Exocrine</a:t>
            </a:r>
            <a:r>
              <a:rPr lang="cs-CZ" dirty="0"/>
              <a:t> </a:t>
            </a:r>
            <a:r>
              <a:rPr lang="cs-CZ" dirty="0" err="1"/>
              <a:t>Testis</a:t>
            </a:r>
            <a:endParaRPr lang="cs-CZ" dirty="0"/>
          </a:p>
        </p:txBody>
      </p:sp>
      <p:sp>
        <p:nvSpPr>
          <p:cNvPr id="3" name="Zástupný obsah 2">
            <a:extLst>
              <a:ext uri="{FF2B5EF4-FFF2-40B4-BE49-F238E27FC236}">
                <a16:creationId xmlns:a16="http://schemas.microsoft.com/office/drawing/2014/main" id="{BFE07729-84E7-4CB4-BEAE-B6F9B45ED963}"/>
              </a:ext>
            </a:extLst>
          </p:cNvPr>
          <p:cNvSpPr>
            <a:spLocks noGrp="1"/>
          </p:cNvSpPr>
          <p:nvPr>
            <p:ph idx="1"/>
          </p:nvPr>
        </p:nvSpPr>
        <p:spPr/>
        <p:txBody>
          <a:bodyPr/>
          <a:lstStyle/>
          <a:p>
            <a:r>
              <a:rPr lang="en-US" dirty="0"/>
              <a:t>FSH acts primarily on Sertoli cells within the seminiferous tubules to induce the production of a number of proteins necessary for spermatogenesis, including androgen-binding protein, transferrin, lactate, ceruloplasmin, </a:t>
            </a:r>
            <a:r>
              <a:rPr lang="en-US" dirty="0" err="1"/>
              <a:t>clusterin</a:t>
            </a:r>
            <a:r>
              <a:rPr lang="en-US" dirty="0"/>
              <a:t>, plasminogen activator, prostaglandins, and several growth factors. Through these actions, seminiferous tubule growth is stimulated during development, and sperm production is initiated during puberty and maintained in adulthood.</a:t>
            </a:r>
            <a:endParaRPr lang="cs-CZ" dirty="0"/>
          </a:p>
        </p:txBody>
      </p:sp>
      <p:sp>
        <p:nvSpPr>
          <p:cNvPr id="4" name="Zástupný symbol pro zápatí 3">
            <a:extLst>
              <a:ext uri="{FF2B5EF4-FFF2-40B4-BE49-F238E27FC236}">
                <a16:creationId xmlns:a16="http://schemas.microsoft.com/office/drawing/2014/main" id="{BA389E82-D8E7-4414-A9B4-76A9B761ED5F}"/>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3D5720C6-F4CB-4745-A411-8090B0E02038}"/>
              </a:ext>
            </a:extLst>
          </p:cNvPr>
          <p:cNvSpPr>
            <a:spLocks noGrp="1"/>
          </p:cNvSpPr>
          <p:nvPr>
            <p:ph type="sldNum" sz="quarter" idx="12"/>
          </p:nvPr>
        </p:nvSpPr>
        <p:spPr/>
        <p:txBody>
          <a:bodyPr/>
          <a:lstStyle/>
          <a:p>
            <a:fld id="{D260C8C6-BC3F-4E08-AECA-936007778DDD}" type="slidenum">
              <a:rPr lang="en-US" altLang="cs-CZ" smtClean="0"/>
              <a:pPr/>
              <a:t>71</a:t>
            </a:fld>
            <a:endParaRPr lang="en-US" altLang="cs-CZ"/>
          </a:p>
        </p:txBody>
      </p:sp>
    </p:spTree>
    <p:extLst>
      <p:ext uri="{BB962C8B-B14F-4D97-AF65-F5344CB8AC3E}">
        <p14:creationId xmlns:p14="http://schemas.microsoft.com/office/powerpoint/2010/main" val="900072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78838-B637-4704-9EDD-29867B3D3FC3}"/>
              </a:ext>
            </a:extLst>
          </p:cNvPr>
          <p:cNvSpPr>
            <a:spLocks noGrp="1"/>
          </p:cNvSpPr>
          <p:nvPr>
            <p:ph type="title"/>
          </p:nvPr>
        </p:nvSpPr>
        <p:spPr/>
        <p:txBody>
          <a:bodyPr/>
          <a:lstStyle/>
          <a:p>
            <a:r>
              <a:rPr lang="cs-CZ" b="1" dirty="0" err="1"/>
              <a:t>Common</a:t>
            </a:r>
            <a:r>
              <a:rPr lang="cs-CZ" b="1" dirty="0"/>
              <a:t> </a:t>
            </a:r>
            <a:r>
              <a:rPr lang="cs-CZ" b="1" dirty="0" err="1"/>
              <a:t>Genetic</a:t>
            </a:r>
            <a:r>
              <a:rPr lang="cs-CZ" b="1" dirty="0"/>
              <a:t> </a:t>
            </a:r>
            <a:r>
              <a:rPr lang="cs-CZ" b="1" dirty="0" err="1"/>
              <a:t>Causes</a:t>
            </a:r>
            <a:br>
              <a:rPr lang="cs-CZ" b="1" dirty="0"/>
            </a:br>
            <a:endParaRPr lang="cs-CZ" dirty="0"/>
          </a:p>
        </p:txBody>
      </p:sp>
      <p:sp>
        <p:nvSpPr>
          <p:cNvPr id="3" name="Zástupný obsah 2">
            <a:extLst>
              <a:ext uri="{FF2B5EF4-FFF2-40B4-BE49-F238E27FC236}">
                <a16:creationId xmlns:a16="http://schemas.microsoft.com/office/drawing/2014/main" id="{89BAEBBD-13A1-480D-90B1-71D85040307E}"/>
              </a:ext>
            </a:extLst>
          </p:cNvPr>
          <p:cNvSpPr>
            <a:spLocks noGrp="1"/>
          </p:cNvSpPr>
          <p:nvPr>
            <p:ph idx="1"/>
          </p:nvPr>
        </p:nvSpPr>
        <p:spPr/>
        <p:txBody>
          <a:bodyPr/>
          <a:lstStyle/>
          <a:p>
            <a:r>
              <a:rPr lang="en-US" sz="1600" b="1" dirty="0"/>
              <a:t>Y Chromosome Microdeletions</a:t>
            </a:r>
          </a:p>
          <a:p>
            <a:r>
              <a:rPr lang="en-US" sz="1600" dirty="0"/>
              <a:t>Approximately 7% of men with low sperm counts and 13% of men with azoospermia have a structural alteration in the long arm of the Y chromosome (</a:t>
            </a:r>
            <a:r>
              <a:rPr lang="en-US" sz="1600" dirty="0" err="1"/>
              <a:t>Yq</a:t>
            </a:r>
            <a:r>
              <a:rPr lang="en-US" sz="1600" dirty="0"/>
              <a:t>). The testis-determining region genes that control testis differentiation are intact, but there may be gross deletions in other regions that may lead to defective spermatogenesis. The recent explosion in molecular genetics has allowed for sophisticated analysis of the Y chromosome. At present, three gene sites are being investigated as putative AZF (azoospermia factor) candidates: </a:t>
            </a:r>
            <a:r>
              <a:rPr lang="en-US" sz="1600" i="1" dirty="0" err="1"/>
              <a:t>AZFa</a:t>
            </a:r>
            <a:r>
              <a:rPr lang="en-US" sz="1600" dirty="0"/>
              <a:t>, </a:t>
            </a:r>
            <a:r>
              <a:rPr lang="en-US" sz="1600" i="1" dirty="0"/>
              <a:t>b</a:t>
            </a:r>
            <a:r>
              <a:rPr lang="en-US" sz="1600" dirty="0"/>
              <a:t>, and </a:t>
            </a:r>
            <a:r>
              <a:rPr lang="en-US" sz="1600" i="1" dirty="0"/>
              <a:t>c</a:t>
            </a:r>
            <a:r>
              <a:rPr lang="en-US" sz="1600" dirty="0"/>
              <a:t>. The most promising site is </a:t>
            </a:r>
            <a:r>
              <a:rPr lang="en-US" sz="1600" i="1" dirty="0" err="1"/>
              <a:t>AZFc</a:t>
            </a:r>
            <a:r>
              <a:rPr lang="en-US" sz="1600" dirty="0"/>
              <a:t>, which contains the </a:t>
            </a:r>
            <a:r>
              <a:rPr lang="en-US" sz="1600" i="1" dirty="0"/>
              <a:t>DAZ</a:t>
            </a:r>
            <a:r>
              <a:rPr lang="en-US" sz="1600" dirty="0"/>
              <a:t> gene region. The gene, of which there are at least six copies in this region, appears to encode a ribonucleic acid (RNA)-binding protein that regulate the meiotic pathway during germ cell production. Homologs of the </a:t>
            </a:r>
            <a:r>
              <a:rPr lang="en-US" sz="1600" i="1" dirty="0"/>
              <a:t>DAZ</a:t>
            </a:r>
            <a:r>
              <a:rPr lang="en-US" sz="1600" dirty="0"/>
              <a:t> gene are found in many other animals, including mouse and </a:t>
            </a:r>
            <a:r>
              <a:rPr lang="en-US" sz="1600" i="1" dirty="0"/>
              <a:t>Drosophila</a:t>
            </a:r>
            <a:r>
              <a:rPr lang="en-US" sz="1600" dirty="0"/>
              <a:t>. A quantitative polymerase chain reaction–based assay is used to test blood for these deletions. In the future, sperm DNA may also be tested as part of a semen analysis. Since men with these microdeletions can have sperm in the ejaculate, they are likely to pass them on to offspring if ART is used.</a:t>
            </a:r>
          </a:p>
          <a:p>
            <a:endParaRPr lang="cs-CZ" sz="1600" dirty="0"/>
          </a:p>
        </p:txBody>
      </p:sp>
      <p:sp>
        <p:nvSpPr>
          <p:cNvPr id="4" name="Zástupný symbol pro zápatí 3">
            <a:extLst>
              <a:ext uri="{FF2B5EF4-FFF2-40B4-BE49-F238E27FC236}">
                <a16:creationId xmlns:a16="http://schemas.microsoft.com/office/drawing/2014/main" id="{78725DEC-A74F-41F5-82E5-07D0C32EC570}"/>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759861AB-55D2-45C3-B0C7-F13B0095D388}"/>
              </a:ext>
            </a:extLst>
          </p:cNvPr>
          <p:cNvSpPr>
            <a:spLocks noGrp="1"/>
          </p:cNvSpPr>
          <p:nvPr>
            <p:ph type="sldNum" sz="quarter" idx="12"/>
          </p:nvPr>
        </p:nvSpPr>
        <p:spPr/>
        <p:txBody>
          <a:bodyPr/>
          <a:lstStyle/>
          <a:p>
            <a:fld id="{D260C8C6-BC3F-4E08-AECA-936007778DDD}" type="slidenum">
              <a:rPr lang="en-US" altLang="cs-CZ" smtClean="0"/>
              <a:pPr/>
              <a:t>72</a:t>
            </a:fld>
            <a:endParaRPr lang="en-US" altLang="cs-CZ"/>
          </a:p>
        </p:txBody>
      </p:sp>
    </p:spTree>
    <p:extLst>
      <p:ext uri="{BB962C8B-B14F-4D97-AF65-F5344CB8AC3E}">
        <p14:creationId xmlns:p14="http://schemas.microsoft.com/office/powerpoint/2010/main" val="17270734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B041CC-408F-423C-A045-FD60CBB2A3BE}"/>
              </a:ext>
            </a:extLst>
          </p:cNvPr>
          <p:cNvSpPr>
            <a:spLocks noGrp="1"/>
          </p:cNvSpPr>
          <p:nvPr>
            <p:ph type="title"/>
          </p:nvPr>
        </p:nvSpPr>
        <p:spPr/>
        <p:txBody>
          <a:bodyPr/>
          <a:lstStyle/>
          <a:p>
            <a:r>
              <a:rPr lang="cs-CZ" b="1" dirty="0" err="1"/>
              <a:t>Klinefelter</a:t>
            </a:r>
            <a:r>
              <a:rPr lang="cs-CZ" b="1" dirty="0"/>
              <a:t> Syndrome</a:t>
            </a:r>
            <a:br>
              <a:rPr lang="cs-CZ" b="1" dirty="0"/>
            </a:br>
            <a:endParaRPr lang="cs-CZ" dirty="0"/>
          </a:p>
        </p:txBody>
      </p:sp>
      <p:sp>
        <p:nvSpPr>
          <p:cNvPr id="3" name="Zástupný obsah 2">
            <a:extLst>
              <a:ext uri="{FF2B5EF4-FFF2-40B4-BE49-F238E27FC236}">
                <a16:creationId xmlns:a16="http://schemas.microsoft.com/office/drawing/2014/main" id="{8A6C3648-D3A8-4867-BF06-CB55B07BE8F0}"/>
              </a:ext>
            </a:extLst>
          </p:cNvPr>
          <p:cNvSpPr>
            <a:spLocks noGrp="1"/>
          </p:cNvSpPr>
          <p:nvPr>
            <p:ph idx="1"/>
          </p:nvPr>
        </p:nvSpPr>
        <p:spPr>
          <a:xfrm>
            <a:off x="718800" y="1171576"/>
            <a:ext cx="7084672" cy="3960000"/>
          </a:xfrm>
        </p:spPr>
        <p:txBody>
          <a:bodyPr/>
          <a:lstStyle/>
          <a:p>
            <a:r>
              <a:rPr lang="en-US" sz="1800" dirty="0"/>
              <a:t>Abnormalities in chromosomal constitution are well-recognized causes of male infertility. In a study of 1263 infertile couples, a 6.2% overall prevalence of chromosomal abnormalities was detected. Among men whose sperm count was &lt;10 million/mL, the prevalence was 11%. In </a:t>
            </a:r>
            <a:r>
              <a:rPr lang="en-US" sz="1800" dirty="0" err="1"/>
              <a:t>azoospermic</a:t>
            </a:r>
            <a:r>
              <a:rPr lang="en-US" sz="1800" dirty="0"/>
              <a:t> men, 21% had significant chromosomal abnormalities. For this reason, cytogenetic analysis (karyotype) of autosomal and sex chromosomal anomalies should be considered in men with severe oligospermia and azoospermia.</a:t>
            </a:r>
          </a:p>
          <a:p>
            <a:r>
              <a:rPr lang="en-US" sz="1800" dirty="0"/>
              <a:t>Klinefelter syndrome is the most common chromosomal aneuploidy and a common genetic cause of azoospermia, accounting for up to 14% of cases in some series (overall incidence 1:500 males). The classic triad of findings is small, firm testes; gynecomastia; and azoospermia. Some men may present with delayed sexual maturation, increased height, decreased intelligence, varicosities, obesity, diabetes, leukemia, increased likelihood of extragonadal germ cell tumors, and breast cancer (20-fold higher than in normal men). </a:t>
            </a:r>
            <a:endParaRPr lang="cs-CZ" sz="1800" dirty="0"/>
          </a:p>
        </p:txBody>
      </p:sp>
      <p:sp>
        <p:nvSpPr>
          <p:cNvPr id="4" name="Zástupný symbol pro zápatí 3">
            <a:extLst>
              <a:ext uri="{FF2B5EF4-FFF2-40B4-BE49-F238E27FC236}">
                <a16:creationId xmlns:a16="http://schemas.microsoft.com/office/drawing/2014/main" id="{D8272CA0-5745-4D18-BD37-029127B888FE}"/>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55418156-0861-485D-9111-5B74B1766200}"/>
              </a:ext>
            </a:extLst>
          </p:cNvPr>
          <p:cNvSpPr>
            <a:spLocks noGrp="1"/>
          </p:cNvSpPr>
          <p:nvPr>
            <p:ph type="sldNum" sz="quarter" idx="12"/>
          </p:nvPr>
        </p:nvSpPr>
        <p:spPr/>
        <p:txBody>
          <a:bodyPr/>
          <a:lstStyle/>
          <a:p>
            <a:fld id="{D260C8C6-BC3F-4E08-AECA-936007778DDD}" type="slidenum">
              <a:rPr lang="en-US" altLang="cs-CZ" smtClean="0"/>
              <a:pPr/>
              <a:t>73</a:t>
            </a:fld>
            <a:endParaRPr lang="en-US" altLang="cs-CZ"/>
          </a:p>
        </p:txBody>
      </p:sp>
      <p:pic>
        <p:nvPicPr>
          <p:cNvPr id="7" name="Obrázek 6" descr="Obsah obrázku text&#10;&#10;Popis byl vytvořen automaticky">
            <a:extLst>
              <a:ext uri="{FF2B5EF4-FFF2-40B4-BE49-F238E27FC236}">
                <a16:creationId xmlns:a16="http://schemas.microsoft.com/office/drawing/2014/main" id="{B81C53BE-C22F-4623-BF08-80641DFFA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892" y="227490"/>
            <a:ext cx="4452984" cy="3343228"/>
          </a:xfrm>
          <a:prstGeom prst="rect">
            <a:avLst/>
          </a:prstGeom>
        </p:spPr>
      </p:pic>
      <p:pic>
        <p:nvPicPr>
          <p:cNvPr id="9" name="Obrázek 8">
            <a:extLst>
              <a:ext uri="{FF2B5EF4-FFF2-40B4-BE49-F238E27FC236}">
                <a16:creationId xmlns:a16="http://schemas.microsoft.com/office/drawing/2014/main" id="{DB643D7F-BE35-4202-9520-F1A9B0B5A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538" y="3600085"/>
            <a:ext cx="1997596" cy="3062981"/>
          </a:xfrm>
          <a:prstGeom prst="rect">
            <a:avLst/>
          </a:prstGeom>
        </p:spPr>
      </p:pic>
    </p:spTree>
    <p:extLst>
      <p:ext uri="{BB962C8B-B14F-4D97-AF65-F5344CB8AC3E}">
        <p14:creationId xmlns:p14="http://schemas.microsoft.com/office/powerpoint/2010/main" val="19619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95FA93-B80A-46CD-9741-32A3B381E9F7}"/>
              </a:ext>
            </a:extLst>
          </p:cNvPr>
          <p:cNvSpPr>
            <a:spLocks noGrp="1"/>
          </p:cNvSpPr>
          <p:nvPr>
            <p:ph type="title"/>
          </p:nvPr>
        </p:nvSpPr>
        <p:spPr/>
        <p:txBody>
          <a:bodyPr/>
          <a:lstStyle/>
          <a:p>
            <a:r>
              <a:rPr lang="cs-CZ" dirty="0" err="1"/>
              <a:t>Klinefelter</a:t>
            </a:r>
            <a:r>
              <a:rPr lang="cs-CZ" dirty="0"/>
              <a:t> syndrome</a:t>
            </a:r>
          </a:p>
        </p:txBody>
      </p:sp>
      <p:sp>
        <p:nvSpPr>
          <p:cNvPr id="3" name="Zástupný obsah 2">
            <a:extLst>
              <a:ext uri="{FF2B5EF4-FFF2-40B4-BE49-F238E27FC236}">
                <a16:creationId xmlns:a16="http://schemas.microsoft.com/office/drawing/2014/main" id="{6D5D2849-99EC-470C-A505-7C774A0BDD54}"/>
              </a:ext>
            </a:extLst>
          </p:cNvPr>
          <p:cNvSpPr>
            <a:spLocks noGrp="1"/>
          </p:cNvSpPr>
          <p:nvPr>
            <p:ph idx="1"/>
          </p:nvPr>
        </p:nvSpPr>
        <p:spPr/>
        <p:txBody>
          <a:bodyPr/>
          <a:lstStyle/>
          <a:p>
            <a:r>
              <a:rPr lang="en-US" sz="2000" dirty="0"/>
              <a:t>Among men with Klinefelter syndrome, 90% have an extra X chromosome (47,XXY) and 10% are mosaic, with a combination of XXY/XY chromosomes. The testes are usually &lt;2 cm in length and always &lt;3.5 cm; biopsies show sclerosis and hyalinization of the seminiferous tubules with normal numbers of Leydig cells. Hormones usually demonstrate decreased testosterone and frankly elevated LH and FSH levels. Serum estradiol levels may also be elevated. With age, testosterone levels decline, and most men will require androgen replacement therapy both for virilization and for normal sexual function. Paternity with this syndrome is rare but more likely in the mosaic or milder form of the disease. Some men will have limited spermatogenesis, whereby sperm may be retrieved from the testicles and used with ICSI to cause pregnancy.</a:t>
            </a:r>
          </a:p>
          <a:p>
            <a:endParaRPr lang="cs-CZ" sz="2000" dirty="0"/>
          </a:p>
        </p:txBody>
      </p:sp>
      <p:sp>
        <p:nvSpPr>
          <p:cNvPr id="4" name="Zástupný symbol pro zápatí 3">
            <a:extLst>
              <a:ext uri="{FF2B5EF4-FFF2-40B4-BE49-F238E27FC236}">
                <a16:creationId xmlns:a16="http://schemas.microsoft.com/office/drawing/2014/main" id="{4F5C9ADA-8692-430A-8CBB-C0AC3025F059}"/>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026DF05C-61FF-4261-A82E-DAC05D8988D0}"/>
              </a:ext>
            </a:extLst>
          </p:cNvPr>
          <p:cNvSpPr>
            <a:spLocks noGrp="1"/>
          </p:cNvSpPr>
          <p:nvPr>
            <p:ph type="sldNum" sz="quarter" idx="12"/>
          </p:nvPr>
        </p:nvSpPr>
        <p:spPr/>
        <p:txBody>
          <a:bodyPr/>
          <a:lstStyle/>
          <a:p>
            <a:fld id="{D260C8C6-BC3F-4E08-AECA-936007778DDD}" type="slidenum">
              <a:rPr lang="en-US" altLang="cs-CZ" smtClean="0"/>
              <a:pPr/>
              <a:t>74</a:t>
            </a:fld>
            <a:endParaRPr lang="en-US" altLang="cs-CZ"/>
          </a:p>
        </p:txBody>
      </p:sp>
    </p:spTree>
    <p:extLst>
      <p:ext uri="{BB962C8B-B14F-4D97-AF65-F5344CB8AC3E}">
        <p14:creationId xmlns:p14="http://schemas.microsoft.com/office/powerpoint/2010/main" val="727230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0BFAF-7B26-4E46-B2A1-BC97C0C5C2F4}"/>
              </a:ext>
            </a:extLst>
          </p:cNvPr>
          <p:cNvSpPr>
            <a:spLocks noGrp="1"/>
          </p:cNvSpPr>
          <p:nvPr>
            <p:ph type="title"/>
          </p:nvPr>
        </p:nvSpPr>
        <p:spPr/>
        <p:txBody>
          <a:bodyPr/>
          <a:lstStyle/>
          <a:p>
            <a:r>
              <a:rPr lang="en-US" b="1" dirty="0"/>
              <a:t>Other Genetic Causes and Syndromes</a:t>
            </a:r>
            <a:br>
              <a:rPr lang="en-US" b="1" dirty="0"/>
            </a:br>
            <a:endParaRPr lang="cs-CZ" dirty="0"/>
          </a:p>
        </p:txBody>
      </p:sp>
      <p:sp>
        <p:nvSpPr>
          <p:cNvPr id="3" name="Zástupný obsah 2">
            <a:extLst>
              <a:ext uri="{FF2B5EF4-FFF2-40B4-BE49-F238E27FC236}">
                <a16:creationId xmlns:a16="http://schemas.microsoft.com/office/drawing/2014/main" id="{4455E174-217B-4CF1-8123-97930F03B23E}"/>
              </a:ext>
            </a:extLst>
          </p:cNvPr>
          <p:cNvSpPr>
            <a:spLocks noGrp="1"/>
          </p:cNvSpPr>
          <p:nvPr>
            <p:ph idx="1"/>
          </p:nvPr>
        </p:nvSpPr>
        <p:spPr>
          <a:xfrm>
            <a:off x="540000" y="1534649"/>
            <a:ext cx="8593876" cy="3960000"/>
          </a:xfrm>
        </p:spPr>
        <p:txBody>
          <a:bodyPr/>
          <a:lstStyle/>
          <a:p>
            <a:r>
              <a:rPr lang="cs-CZ" b="1" dirty="0"/>
              <a:t>XX Male Syndrome (De la </a:t>
            </a:r>
            <a:r>
              <a:rPr lang="cs-CZ" b="1" dirty="0" err="1"/>
              <a:t>Chapelle</a:t>
            </a:r>
            <a:r>
              <a:rPr lang="cs-CZ" b="1" dirty="0"/>
              <a:t> syndrome)</a:t>
            </a:r>
          </a:p>
          <a:p>
            <a:r>
              <a:rPr lang="en-US" sz="2000" dirty="0"/>
              <a:t>XX male syndrome is a structural and numerical chromosomal condition, a variant of Klinefelter syndrome that presents as gynecomastia at puberty or as azoospermia in adults. Average height is below normal, and hypospadias is common. Male external and internal genitalia are otherwise normal. The prevalence of mental deficiency is not increased. Hormone evaluation shows elevated FSH and LH and low or normal testosterone levels. Testis biopsy reveals absent spermatogenesis with fibrosis and Leydig cell clumping. The most obvious explanation is that sex-determining ratio (SRY), or the testis-determining region, is translocated from the Y to the X chromosome. Thus, testis differentiation is present; however, the genes that control spermatogenesis on the Y chromosome are not similarly translocated, resulting in azoospermia.</a:t>
            </a:r>
            <a:endParaRPr lang="cs-CZ" sz="2000" dirty="0"/>
          </a:p>
        </p:txBody>
      </p:sp>
      <p:sp>
        <p:nvSpPr>
          <p:cNvPr id="4" name="Zástupný symbol pro zápatí 3">
            <a:extLst>
              <a:ext uri="{FF2B5EF4-FFF2-40B4-BE49-F238E27FC236}">
                <a16:creationId xmlns:a16="http://schemas.microsoft.com/office/drawing/2014/main" id="{975202AA-A565-4827-B793-42EBF6169657}"/>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B54C4A04-44FE-48D0-A1AB-E4E14478485B}"/>
              </a:ext>
            </a:extLst>
          </p:cNvPr>
          <p:cNvSpPr>
            <a:spLocks noGrp="1"/>
          </p:cNvSpPr>
          <p:nvPr>
            <p:ph type="sldNum" sz="quarter" idx="12"/>
          </p:nvPr>
        </p:nvSpPr>
        <p:spPr/>
        <p:txBody>
          <a:bodyPr/>
          <a:lstStyle/>
          <a:p>
            <a:fld id="{D260C8C6-BC3F-4E08-AECA-936007778DDD}" type="slidenum">
              <a:rPr lang="en-US" altLang="cs-CZ" smtClean="0"/>
              <a:pPr/>
              <a:t>75</a:t>
            </a:fld>
            <a:endParaRPr lang="en-US" altLang="cs-CZ"/>
          </a:p>
        </p:txBody>
      </p:sp>
      <p:pic>
        <p:nvPicPr>
          <p:cNvPr id="7" name="Obrázek 6">
            <a:extLst>
              <a:ext uri="{FF2B5EF4-FFF2-40B4-BE49-F238E27FC236}">
                <a16:creationId xmlns:a16="http://schemas.microsoft.com/office/drawing/2014/main" id="{61BD7410-C483-49E7-8F00-AC4FB7E4A2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3876" y="1944209"/>
            <a:ext cx="3152095" cy="3724183"/>
          </a:xfrm>
          <a:prstGeom prst="rect">
            <a:avLst/>
          </a:prstGeom>
        </p:spPr>
      </p:pic>
    </p:spTree>
    <p:extLst>
      <p:ext uri="{BB962C8B-B14F-4D97-AF65-F5344CB8AC3E}">
        <p14:creationId xmlns:p14="http://schemas.microsoft.com/office/powerpoint/2010/main" val="2073622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89B74F-B061-477D-B6F8-5CD1B43934C9}"/>
              </a:ext>
            </a:extLst>
          </p:cNvPr>
          <p:cNvSpPr>
            <a:spLocks noGrp="1"/>
          </p:cNvSpPr>
          <p:nvPr>
            <p:ph type="title"/>
          </p:nvPr>
        </p:nvSpPr>
        <p:spPr/>
        <p:txBody>
          <a:bodyPr/>
          <a:lstStyle/>
          <a:p>
            <a:r>
              <a:rPr lang="cs-CZ" b="1" dirty="0" err="1"/>
              <a:t>Gonadotoxins</a:t>
            </a:r>
            <a:br>
              <a:rPr lang="cs-CZ" b="1" dirty="0"/>
            </a:br>
            <a:endParaRPr lang="cs-CZ" dirty="0"/>
          </a:p>
        </p:txBody>
      </p:sp>
      <p:sp>
        <p:nvSpPr>
          <p:cNvPr id="3" name="Zástupný obsah 2">
            <a:extLst>
              <a:ext uri="{FF2B5EF4-FFF2-40B4-BE49-F238E27FC236}">
                <a16:creationId xmlns:a16="http://schemas.microsoft.com/office/drawing/2014/main" id="{458D7839-4043-47E4-BD97-D7D0C621FF17}"/>
              </a:ext>
            </a:extLst>
          </p:cNvPr>
          <p:cNvSpPr>
            <a:spLocks noGrp="1"/>
          </p:cNvSpPr>
          <p:nvPr>
            <p:ph idx="1"/>
          </p:nvPr>
        </p:nvSpPr>
        <p:spPr/>
        <p:txBody>
          <a:bodyPr/>
          <a:lstStyle/>
          <a:p>
            <a:r>
              <a:rPr lang="cs-CZ" b="1" dirty="0" err="1"/>
              <a:t>Radiation</a:t>
            </a:r>
            <a:endParaRPr lang="cs-CZ" b="1" dirty="0"/>
          </a:p>
          <a:p>
            <a:r>
              <a:rPr lang="en-US" sz="2000" dirty="0"/>
              <a:t>The effects of radiotherapy on sperm production have been well described. </a:t>
            </a:r>
            <a:r>
              <a:rPr lang="en-US" sz="2000" dirty="0">
                <a:hlinkClick r:id="rId2"/>
              </a:rPr>
              <a:t>Clifton and </a:t>
            </a:r>
            <a:r>
              <a:rPr lang="en-US" sz="2000" dirty="0" err="1">
                <a:hlinkClick r:id="rId2"/>
              </a:rPr>
              <a:t>Bremner</a:t>
            </a:r>
            <a:r>
              <a:rPr lang="en-US" sz="2000" dirty="0">
                <a:hlinkClick r:id="rId2"/>
              </a:rPr>
              <a:t> (1983)</a:t>
            </a:r>
            <a:r>
              <a:rPr lang="en-US" sz="2000" dirty="0"/>
              <a:t> examined the effects of ionizing irradiation on semen quality and spermatogenesis among a population of healthy prisoners in the 1960s. Before a vasectomy, each of the volunteers was exposed to various levels of radiation and found a distinct dose-dependent, inverse relationship between irradiation and sperm count. Sperm count was significantly reduced at 15 </a:t>
            </a:r>
            <a:r>
              <a:rPr lang="en-US" sz="2000" dirty="0" err="1"/>
              <a:t>cGy</a:t>
            </a:r>
            <a:r>
              <a:rPr lang="en-US" sz="2000" dirty="0"/>
              <a:t>, and azoospermia was temporarily induced at 50 </a:t>
            </a:r>
            <a:r>
              <a:rPr lang="en-US" sz="2000" dirty="0" err="1"/>
              <a:t>cGy</a:t>
            </a:r>
            <a:r>
              <a:rPr lang="en-US" sz="2000" dirty="0"/>
              <a:t>. Persistent azoospermia was induced at 400 </a:t>
            </a:r>
            <a:r>
              <a:rPr lang="en-US" sz="2000" dirty="0" err="1"/>
              <a:t>cGy</a:t>
            </a:r>
            <a:r>
              <a:rPr lang="en-US" sz="2000" dirty="0"/>
              <a:t>, without evidence of recovery for a minimum of 40 weeks. In most subjects, sperm counts rebounded to </a:t>
            </a:r>
            <a:r>
              <a:rPr lang="en-US" sz="2000" dirty="0" err="1"/>
              <a:t>preirradiation</a:t>
            </a:r>
            <a:r>
              <a:rPr lang="en-US" sz="2000" dirty="0"/>
              <a:t> levels with cessation of exposure.</a:t>
            </a:r>
            <a:endParaRPr lang="cs-CZ" sz="2000" dirty="0"/>
          </a:p>
        </p:txBody>
      </p:sp>
      <p:sp>
        <p:nvSpPr>
          <p:cNvPr id="4" name="Zástupný symbol pro zápatí 3">
            <a:extLst>
              <a:ext uri="{FF2B5EF4-FFF2-40B4-BE49-F238E27FC236}">
                <a16:creationId xmlns:a16="http://schemas.microsoft.com/office/drawing/2014/main" id="{F0294678-5297-4189-BD63-E09A8E049A39}"/>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2E9B0632-057E-4E9D-85AF-E6FA8C16BF87}"/>
              </a:ext>
            </a:extLst>
          </p:cNvPr>
          <p:cNvSpPr>
            <a:spLocks noGrp="1"/>
          </p:cNvSpPr>
          <p:nvPr>
            <p:ph type="sldNum" sz="quarter" idx="12"/>
          </p:nvPr>
        </p:nvSpPr>
        <p:spPr/>
        <p:txBody>
          <a:bodyPr/>
          <a:lstStyle/>
          <a:p>
            <a:fld id="{D260C8C6-BC3F-4E08-AECA-936007778DDD}" type="slidenum">
              <a:rPr lang="en-US" altLang="cs-CZ" smtClean="0"/>
              <a:pPr/>
              <a:t>76</a:t>
            </a:fld>
            <a:endParaRPr lang="en-US" altLang="cs-CZ"/>
          </a:p>
        </p:txBody>
      </p:sp>
    </p:spTree>
    <p:extLst>
      <p:ext uri="{BB962C8B-B14F-4D97-AF65-F5344CB8AC3E}">
        <p14:creationId xmlns:p14="http://schemas.microsoft.com/office/powerpoint/2010/main" val="1079275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F1D196-9208-4306-A90D-22CDE3C6F04B}"/>
              </a:ext>
            </a:extLst>
          </p:cNvPr>
          <p:cNvSpPr>
            <a:spLocks noGrp="1"/>
          </p:cNvSpPr>
          <p:nvPr>
            <p:ph type="title"/>
          </p:nvPr>
        </p:nvSpPr>
        <p:spPr/>
        <p:txBody>
          <a:bodyPr/>
          <a:lstStyle/>
          <a:p>
            <a:r>
              <a:rPr lang="cs-CZ" dirty="0" err="1"/>
              <a:t>Drugs</a:t>
            </a:r>
            <a:endParaRPr lang="cs-CZ" dirty="0"/>
          </a:p>
        </p:txBody>
      </p:sp>
      <p:sp>
        <p:nvSpPr>
          <p:cNvPr id="3" name="Zástupný obsah 2">
            <a:extLst>
              <a:ext uri="{FF2B5EF4-FFF2-40B4-BE49-F238E27FC236}">
                <a16:creationId xmlns:a16="http://schemas.microsoft.com/office/drawing/2014/main" id="{B854A944-BC91-4B26-AB5A-FFEB3DF9EE86}"/>
              </a:ext>
            </a:extLst>
          </p:cNvPr>
          <p:cNvSpPr>
            <a:spLocks noGrp="1"/>
          </p:cNvSpPr>
          <p:nvPr>
            <p:ph idx="1"/>
          </p:nvPr>
        </p:nvSpPr>
        <p:spPr/>
        <p:txBody>
          <a:bodyPr/>
          <a:lstStyle/>
          <a:p>
            <a:r>
              <a:rPr lang="cs-CZ" sz="2400" dirty="0" err="1"/>
              <a:t>Exposure</a:t>
            </a:r>
            <a:r>
              <a:rPr lang="cs-CZ" sz="2400" dirty="0"/>
              <a:t> to </a:t>
            </a:r>
            <a:r>
              <a:rPr lang="cs-CZ" sz="2400" dirty="0" err="1"/>
              <a:t>gonadotropic</a:t>
            </a:r>
            <a:r>
              <a:rPr lang="cs-CZ" sz="2400" dirty="0"/>
              <a:t> </a:t>
            </a:r>
            <a:r>
              <a:rPr lang="cs-CZ" sz="2400" dirty="0" err="1"/>
              <a:t>drugs</a:t>
            </a:r>
            <a:r>
              <a:rPr lang="cs-CZ" sz="2400" dirty="0"/>
              <a:t> </a:t>
            </a:r>
            <a:r>
              <a:rPr lang="cs-CZ" sz="2400" dirty="0" err="1"/>
              <a:t>can</a:t>
            </a:r>
            <a:r>
              <a:rPr lang="cs-CZ" sz="2400" dirty="0"/>
              <a:t> </a:t>
            </a:r>
            <a:r>
              <a:rPr lang="en-US" sz="2400" dirty="0"/>
              <a:t>result in infertility by various mechanisms. Ketoconazole, spironolactone, and alcohol inhibit testosterone synthesis, whereas cimetidine is an androgen antagonist. Recreational drugs such as marijuana, heroin, and methadone are associated with lower testosterone levels. Certain pesticides, like </a:t>
            </a:r>
            <a:r>
              <a:rPr lang="en-US" sz="2400" dirty="0" err="1"/>
              <a:t>dibromochloropropane</a:t>
            </a:r>
            <a:r>
              <a:rPr lang="en-US" sz="2400" dirty="0"/>
              <a:t>, are likely to have estrogen-like activity. Importantly, the gonadotoxic potential of many pharmaceutical and over-the-counter medications is unknown. Therefore, couples should consider discontinuing and unnecessary medication or supplements prior to their attempt to conceive.</a:t>
            </a:r>
            <a:endParaRPr lang="cs-CZ" sz="2400" dirty="0"/>
          </a:p>
        </p:txBody>
      </p:sp>
      <p:sp>
        <p:nvSpPr>
          <p:cNvPr id="4" name="Zástupný symbol pro zápatí 3">
            <a:extLst>
              <a:ext uri="{FF2B5EF4-FFF2-40B4-BE49-F238E27FC236}">
                <a16:creationId xmlns:a16="http://schemas.microsoft.com/office/drawing/2014/main" id="{6E3FEEF2-0B34-4D6F-BF3E-2ED1E0725878}"/>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F424F8B7-1511-4E4B-AAFF-548711E47D58}"/>
              </a:ext>
            </a:extLst>
          </p:cNvPr>
          <p:cNvSpPr>
            <a:spLocks noGrp="1"/>
          </p:cNvSpPr>
          <p:nvPr>
            <p:ph type="sldNum" sz="quarter" idx="12"/>
          </p:nvPr>
        </p:nvSpPr>
        <p:spPr/>
        <p:txBody>
          <a:bodyPr/>
          <a:lstStyle/>
          <a:p>
            <a:fld id="{D260C8C6-BC3F-4E08-AECA-936007778DDD}" type="slidenum">
              <a:rPr lang="en-US" altLang="cs-CZ" smtClean="0"/>
              <a:pPr/>
              <a:t>77</a:t>
            </a:fld>
            <a:endParaRPr lang="en-US" altLang="cs-CZ"/>
          </a:p>
        </p:txBody>
      </p:sp>
    </p:spTree>
    <p:extLst>
      <p:ext uri="{BB962C8B-B14F-4D97-AF65-F5344CB8AC3E}">
        <p14:creationId xmlns:p14="http://schemas.microsoft.com/office/powerpoint/2010/main" val="1867574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3C76A7-7399-4D02-9984-75BB4F4EB6E0}"/>
              </a:ext>
            </a:extLst>
          </p:cNvPr>
          <p:cNvSpPr>
            <a:spLocks noGrp="1"/>
          </p:cNvSpPr>
          <p:nvPr>
            <p:ph type="title"/>
          </p:nvPr>
        </p:nvSpPr>
        <p:spPr/>
        <p:txBody>
          <a:bodyPr/>
          <a:lstStyle/>
          <a:p>
            <a:r>
              <a:rPr lang="cs-CZ" dirty="0" err="1"/>
              <a:t>Traumatic</a:t>
            </a:r>
            <a:r>
              <a:rPr lang="cs-CZ" dirty="0"/>
              <a:t> </a:t>
            </a:r>
            <a:r>
              <a:rPr lang="cs-CZ" dirty="0" err="1"/>
              <a:t>injury</a:t>
            </a:r>
            <a:r>
              <a:rPr lang="cs-CZ" dirty="0"/>
              <a:t> </a:t>
            </a:r>
            <a:r>
              <a:rPr lang="cs-CZ" dirty="0" err="1"/>
              <a:t>of</a:t>
            </a:r>
            <a:r>
              <a:rPr lang="cs-CZ" dirty="0"/>
              <a:t> </a:t>
            </a:r>
            <a:r>
              <a:rPr lang="cs-CZ" dirty="0" err="1"/>
              <a:t>testes</a:t>
            </a:r>
            <a:endParaRPr lang="cs-CZ" dirty="0"/>
          </a:p>
        </p:txBody>
      </p:sp>
      <p:sp>
        <p:nvSpPr>
          <p:cNvPr id="3" name="Zástupný obsah 2">
            <a:extLst>
              <a:ext uri="{FF2B5EF4-FFF2-40B4-BE49-F238E27FC236}">
                <a16:creationId xmlns:a16="http://schemas.microsoft.com/office/drawing/2014/main" id="{42C17F0B-ACC3-43A2-AE9A-EAB9853FEE70}"/>
              </a:ext>
            </a:extLst>
          </p:cNvPr>
          <p:cNvSpPr>
            <a:spLocks noGrp="1"/>
          </p:cNvSpPr>
          <p:nvPr>
            <p:ph idx="1"/>
          </p:nvPr>
        </p:nvSpPr>
        <p:spPr/>
        <p:txBody>
          <a:bodyPr/>
          <a:lstStyle/>
          <a:p>
            <a:r>
              <a:rPr lang="en-US" sz="1800" b="1" dirty="0"/>
              <a:t>Torsion</a:t>
            </a:r>
          </a:p>
          <a:p>
            <a:r>
              <a:rPr lang="en-US" sz="1800" dirty="0"/>
              <a:t>Ischemic injury to the testis secondary to twisting of the testis on the spermatic cord pedicle is common in prepubertal and early </a:t>
            </a:r>
            <a:r>
              <a:rPr lang="en-US" sz="1800" dirty="0" err="1"/>
              <a:t>postpubertal</a:t>
            </a:r>
            <a:r>
              <a:rPr lang="en-US" sz="1800" dirty="0"/>
              <a:t> boys. When diagnosed and corrected surgically within 6 hours of occurrence, the testis can usually be saved. Torsion may result in inoculation of the immune system with testis antigens that may predispose to later immunological infertility. It recognized that the “normal” contralateral mate of a </a:t>
            </a:r>
            <a:r>
              <a:rPr lang="en-US" sz="1800" dirty="0" err="1"/>
              <a:t>torsed</a:t>
            </a:r>
            <a:r>
              <a:rPr lang="en-US" sz="1800" dirty="0"/>
              <a:t> testis could also exhibit histologic abnormalities. It has not been clearly demonstrated whether this is related to the actual torsion or to an underlying abnormality in testes predisposed to torsion.</a:t>
            </a:r>
          </a:p>
          <a:p>
            <a:r>
              <a:rPr lang="en-US" sz="1800" b="1" dirty="0"/>
              <a:t>Trauma</a:t>
            </a:r>
          </a:p>
          <a:p>
            <a:r>
              <a:rPr lang="en-US" sz="1800" dirty="0"/>
              <a:t>Trauma to the testis can result in infertility. Because of the unique immunologic status of the testis in the body (</a:t>
            </a:r>
            <a:r>
              <a:rPr lang="en-US" sz="1800" dirty="0" err="1"/>
              <a:t>ie</a:t>
            </a:r>
            <a:r>
              <a:rPr lang="en-US" sz="1800" dirty="0"/>
              <a:t>, it is an immunologically privileged site), trauma to the testis can invoke an abnormal immune response in addition to atrophy resulting from injury. Both may contribute to infertility. Trauma to the testis that results in fracture of the testis tunica albuginea should be surgically explored and repaired to minimize exposure of testis tissue to the body.</a:t>
            </a:r>
          </a:p>
          <a:p>
            <a:endParaRPr lang="cs-CZ" sz="1800" dirty="0"/>
          </a:p>
        </p:txBody>
      </p:sp>
      <p:sp>
        <p:nvSpPr>
          <p:cNvPr id="4" name="Zástupný symbol pro zápatí 3">
            <a:extLst>
              <a:ext uri="{FF2B5EF4-FFF2-40B4-BE49-F238E27FC236}">
                <a16:creationId xmlns:a16="http://schemas.microsoft.com/office/drawing/2014/main" id="{42AD86E6-B7FB-4FA4-A553-EC1855DC71D3}"/>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FB431AF6-73AD-421C-B0F8-1FAAD56FBD77}"/>
              </a:ext>
            </a:extLst>
          </p:cNvPr>
          <p:cNvSpPr>
            <a:spLocks noGrp="1"/>
          </p:cNvSpPr>
          <p:nvPr>
            <p:ph type="sldNum" sz="quarter" idx="12"/>
          </p:nvPr>
        </p:nvSpPr>
        <p:spPr/>
        <p:txBody>
          <a:bodyPr/>
          <a:lstStyle/>
          <a:p>
            <a:fld id="{D260C8C6-BC3F-4E08-AECA-936007778DDD}" type="slidenum">
              <a:rPr lang="en-US" altLang="cs-CZ" smtClean="0"/>
              <a:pPr/>
              <a:t>78</a:t>
            </a:fld>
            <a:endParaRPr lang="en-US" altLang="cs-CZ"/>
          </a:p>
        </p:txBody>
      </p:sp>
    </p:spTree>
    <p:extLst>
      <p:ext uri="{BB962C8B-B14F-4D97-AF65-F5344CB8AC3E}">
        <p14:creationId xmlns:p14="http://schemas.microsoft.com/office/powerpoint/2010/main" val="3337511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BA3EC3-77D1-42EA-9215-E30868209972}"/>
              </a:ext>
            </a:extLst>
          </p:cNvPr>
          <p:cNvSpPr>
            <a:spLocks noGrp="1"/>
          </p:cNvSpPr>
          <p:nvPr>
            <p:ph type="title"/>
          </p:nvPr>
        </p:nvSpPr>
        <p:spPr/>
        <p:txBody>
          <a:bodyPr/>
          <a:lstStyle/>
          <a:p>
            <a:r>
              <a:rPr lang="cs-CZ" b="1" dirty="0" err="1"/>
              <a:t>Varicocele</a:t>
            </a:r>
            <a:br>
              <a:rPr lang="cs-CZ" b="1" dirty="0"/>
            </a:br>
            <a:endParaRPr lang="cs-CZ" dirty="0"/>
          </a:p>
        </p:txBody>
      </p:sp>
      <p:sp>
        <p:nvSpPr>
          <p:cNvPr id="3" name="Zástupný obsah 2">
            <a:extLst>
              <a:ext uri="{FF2B5EF4-FFF2-40B4-BE49-F238E27FC236}">
                <a16:creationId xmlns:a16="http://schemas.microsoft.com/office/drawing/2014/main" id="{FF93BBE6-E331-4CB4-B167-EE9806055B5A}"/>
              </a:ext>
            </a:extLst>
          </p:cNvPr>
          <p:cNvSpPr>
            <a:spLocks noGrp="1"/>
          </p:cNvSpPr>
          <p:nvPr>
            <p:ph idx="1"/>
          </p:nvPr>
        </p:nvSpPr>
        <p:spPr>
          <a:xfrm>
            <a:off x="896353" y="1449000"/>
            <a:ext cx="6711810" cy="3960000"/>
          </a:xfrm>
        </p:spPr>
        <p:txBody>
          <a:bodyPr/>
          <a:lstStyle/>
          <a:p>
            <a:r>
              <a:rPr lang="en-US" sz="2000" dirty="0"/>
              <a:t>Varicocele is defined as dilated and incompetent veins within the pampiniform plexus of spermatic cord. Varicocele has been described as the most common surgically correctable cause of male subfertility. This is a disease that develops during puberty when both endocrine and exocrine function of the testicle dramatically increases, along with testicular blood flow. Varicocele is only rarely detected in boys &lt;10 years of age. A left-sided varicocele is found in 15% of healthy young men. In contrast, the incidence of a left varicocele in </a:t>
            </a:r>
            <a:r>
              <a:rPr lang="en-US" sz="2000" dirty="0" err="1"/>
              <a:t>subfertile</a:t>
            </a:r>
            <a:r>
              <a:rPr lang="en-US" sz="2000" dirty="0"/>
              <a:t> men approaches 40%. Bilateral varicoceles are uncommon in healthy men (&lt;10%) but are palpated in up to 20% of </a:t>
            </a:r>
            <a:r>
              <a:rPr lang="en-US" sz="2000" dirty="0" err="1"/>
              <a:t>subfertile</a:t>
            </a:r>
            <a:r>
              <a:rPr lang="en-US" sz="2000" dirty="0"/>
              <a:t> men. In general, varicoceles do not spontaneously regress. An accurate physical examination remains the cornerstone of varicocele diagnosis.</a:t>
            </a:r>
            <a:endParaRPr lang="cs-CZ" sz="2000" dirty="0"/>
          </a:p>
        </p:txBody>
      </p:sp>
      <p:sp>
        <p:nvSpPr>
          <p:cNvPr id="4" name="Zástupný symbol pro zápatí 3">
            <a:extLst>
              <a:ext uri="{FF2B5EF4-FFF2-40B4-BE49-F238E27FC236}">
                <a16:creationId xmlns:a16="http://schemas.microsoft.com/office/drawing/2014/main" id="{691FA04D-B4BE-4BE9-AF01-8A4A1F21E406}"/>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6EB2AD97-F464-4543-A9DB-A402012E37CC}"/>
              </a:ext>
            </a:extLst>
          </p:cNvPr>
          <p:cNvSpPr>
            <a:spLocks noGrp="1"/>
          </p:cNvSpPr>
          <p:nvPr>
            <p:ph type="sldNum" sz="quarter" idx="12"/>
          </p:nvPr>
        </p:nvSpPr>
        <p:spPr/>
        <p:txBody>
          <a:bodyPr/>
          <a:lstStyle/>
          <a:p>
            <a:fld id="{D260C8C6-BC3F-4E08-AECA-936007778DDD}" type="slidenum">
              <a:rPr lang="en-US" altLang="cs-CZ" smtClean="0"/>
              <a:pPr/>
              <a:t>79</a:t>
            </a:fld>
            <a:endParaRPr lang="en-US" altLang="cs-CZ"/>
          </a:p>
        </p:txBody>
      </p:sp>
      <p:pic>
        <p:nvPicPr>
          <p:cNvPr id="7" name="Obrázek 6">
            <a:extLst>
              <a:ext uri="{FF2B5EF4-FFF2-40B4-BE49-F238E27FC236}">
                <a16:creationId xmlns:a16="http://schemas.microsoft.com/office/drawing/2014/main" id="{F240A59B-E33F-46FD-92A4-9C2818884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948" y="1069803"/>
            <a:ext cx="4825014" cy="3112134"/>
          </a:xfrm>
          <a:prstGeom prst="rect">
            <a:avLst/>
          </a:prstGeom>
        </p:spPr>
      </p:pic>
    </p:spTree>
    <p:extLst>
      <p:ext uri="{BB962C8B-B14F-4D97-AF65-F5344CB8AC3E}">
        <p14:creationId xmlns:p14="http://schemas.microsoft.com/office/powerpoint/2010/main" val="14525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94A73A0-FC5F-471A-89C1-7600DDE2046F}"/>
              </a:ext>
            </a:extLst>
          </p:cNvPr>
          <p:cNvSpPr>
            <a:spLocks noGrp="1" noChangeArrowheads="1"/>
          </p:cNvSpPr>
          <p:nvPr>
            <p:ph type="title"/>
          </p:nvPr>
        </p:nvSpPr>
        <p:spPr>
          <a:xfrm>
            <a:off x="1524000" y="241300"/>
            <a:ext cx="8229600" cy="1143000"/>
          </a:xfrm>
        </p:spPr>
        <p:txBody>
          <a:bodyPr/>
          <a:lstStyle/>
          <a:p>
            <a:r>
              <a:rPr lang="en-US" altLang="cs-CZ"/>
              <a:t>The </a:t>
            </a:r>
            <a:br>
              <a:rPr lang="en-US" altLang="cs-CZ"/>
            </a:br>
            <a:r>
              <a:rPr lang="en-US" altLang="cs-CZ"/>
              <a:t>Basics</a:t>
            </a:r>
            <a:br>
              <a:rPr lang="en-US" altLang="cs-CZ"/>
            </a:br>
            <a:r>
              <a:rPr lang="en-US" altLang="cs-CZ" sz="2400"/>
              <a:t>Gametogenesis</a:t>
            </a:r>
          </a:p>
        </p:txBody>
      </p:sp>
      <p:pic>
        <p:nvPicPr>
          <p:cNvPr id="5" name="Obrázek 4">
            <a:extLst>
              <a:ext uri="{FF2B5EF4-FFF2-40B4-BE49-F238E27FC236}">
                <a16:creationId xmlns:a16="http://schemas.microsoft.com/office/drawing/2014/main" id="{C9723EAE-DD8E-4F86-B1B6-82DD00BF1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895" y="2053007"/>
            <a:ext cx="5372100" cy="4048125"/>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C0786C-5FF5-4913-A74B-FBFE6DCBE1FC}"/>
              </a:ext>
            </a:extLst>
          </p:cNvPr>
          <p:cNvSpPr>
            <a:spLocks noGrp="1"/>
          </p:cNvSpPr>
          <p:nvPr>
            <p:ph type="title"/>
          </p:nvPr>
        </p:nvSpPr>
        <p:spPr/>
        <p:txBody>
          <a:bodyPr/>
          <a:lstStyle/>
          <a:p>
            <a:r>
              <a:rPr lang="cs-CZ" dirty="0" err="1"/>
              <a:t>Posttesticular</a:t>
            </a:r>
            <a:r>
              <a:rPr lang="cs-CZ" dirty="0"/>
              <a:t> </a:t>
            </a:r>
            <a:r>
              <a:rPr lang="cs-CZ" dirty="0" err="1"/>
              <a:t>causes</a:t>
            </a:r>
            <a:r>
              <a:rPr lang="cs-CZ" dirty="0"/>
              <a:t> </a:t>
            </a:r>
            <a:r>
              <a:rPr lang="cs-CZ" dirty="0" err="1"/>
              <a:t>of</a:t>
            </a:r>
            <a:r>
              <a:rPr lang="cs-CZ" dirty="0"/>
              <a:t> male infertility</a:t>
            </a:r>
          </a:p>
        </p:txBody>
      </p:sp>
      <p:sp>
        <p:nvSpPr>
          <p:cNvPr id="3" name="Zástupný obsah 2">
            <a:extLst>
              <a:ext uri="{FF2B5EF4-FFF2-40B4-BE49-F238E27FC236}">
                <a16:creationId xmlns:a16="http://schemas.microsoft.com/office/drawing/2014/main" id="{23F148A3-4E30-442A-8635-F82C43311984}"/>
              </a:ext>
            </a:extLst>
          </p:cNvPr>
          <p:cNvSpPr>
            <a:spLocks noGrp="1"/>
          </p:cNvSpPr>
          <p:nvPr>
            <p:ph idx="1"/>
          </p:nvPr>
        </p:nvSpPr>
        <p:spPr/>
        <p:txBody>
          <a:bodyPr/>
          <a:lstStyle/>
          <a:p>
            <a:r>
              <a:rPr lang="en-US" sz="1600" b="1" dirty="0"/>
              <a:t>Congenital Blockages</a:t>
            </a:r>
          </a:p>
          <a:p>
            <a:r>
              <a:rPr lang="en-US" sz="1600" b="1" dirty="0"/>
              <a:t>Cystic Fibrosis</a:t>
            </a:r>
          </a:p>
          <a:p>
            <a:r>
              <a:rPr lang="en-US" sz="1600" dirty="0"/>
              <a:t>CF is the most common autosomal recessive genetic disorder in the United States with a carrier frequency of 1:20 among Caucasians. The disease is caused by defective chloride ion transport across cell membranes resulting in fluid and electrolyte abnormalities (abnormal chloride–sweat test). CF typically presents with chronic lung obstruction and pulmonary infections, pancreatic insufficiency, and infertility. More than 95% of men with CF also have congenital bilateral absence of the vas deferens (CBAVD). In addition to the vas, parts of the epididymis, seminal vesicles, and ejaculatory ducts may be atrophic or absent, causing obstruction. Although spermatogenesis is quantitatively normal, recent data suggest that sperm from men with CF may lack the normal capacity to fertilize an egg. Furthermore, some carriers of abnormal CF genes may also have functional sperm defects. CBAVD accounts for 1–2% of infertility cases. On physical examination, no palpable vas deferens is observed on one or both sides. As in CF, the rest of the reproductive tract ducts may also be abnormal and </a:t>
            </a:r>
            <a:r>
              <a:rPr lang="en-US" sz="1600" dirty="0" err="1"/>
              <a:t>unreconstructable</a:t>
            </a:r>
            <a:r>
              <a:rPr lang="en-US" sz="1600" dirty="0"/>
              <a:t>. This disease is related to CF. Even though most of these men demonstrate no symptoms of CF, up to 80% of patients will harbor a detectable CF mutation. In addition, 15% of these men will have renal malformations, most commonly unilateral agenesis.</a:t>
            </a:r>
          </a:p>
          <a:p>
            <a:endParaRPr lang="cs-CZ" sz="1600" dirty="0"/>
          </a:p>
        </p:txBody>
      </p:sp>
      <p:sp>
        <p:nvSpPr>
          <p:cNvPr id="4" name="Zástupný symbol pro zápatí 3">
            <a:extLst>
              <a:ext uri="{FF2B5EF4-FFF2-40B4-BE49-F238E27FC236}">
                <a16:creationId xmlns:a16="http://schemas.microsoft.com/office/drawing/2014/main" id="{FAD2945B-EC48-40C1-8112-4CCDA1BEE1B7}"/>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797D94D3-3CAA-423B-887A-6C79FDC0080E}"/>
              </a:ext>
            </a:extLst>
          </p:cNvPr>
          <p:cNvSpPr>
            <a:spLocks noGrp="1"/>
          </p:cNvSpPr>
          <p:nvPr>
            <p:ph type="sldNum" sz="quarter" idx="12"/>
          </p:nvPr>
        </p:nvSpPr>
        <p:spPr/>
        <p:txBody>
          <a:bodyPr/>
          <a:lstStyle/>
          <a:p>
            <a:fld id="{D260C8C6-BC3F-4E08-AECA-936007778DDD}" type="slidenum">
              <a:rPr lang="en-US" altLang="cs-CZ" smtClean="0"/>
              <a:pPr/>
              <a:t>80</a:t>
            </a:fld>
            <a:endParaRPr lang="en-US" altLang="cs-CZ"/>
          </a:p>
        </p:txBody>
      </p:sp>
    </p:spTree>
    <p:extLst>
      <p:ext uri="{BB962C8B-B14F-4D97-AF65-F5344CB8AC3E}">
        <p14:creationId xmlns:p14="http://schemas.microsoft.com/office/powerpoint/2010/main" val="4291400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C8820-91CC-4244-9E34-902DBCDBF0F5}"/>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A40B785E-D861-49BF-94EC-B8BB9440E0FC}"/>
              </a:ext>
            </a:extLst>
          </p:cNvPr>
          <p:cNvSpPr>
            <a:spLocks noGrp="1"/>
          </p:cNvSpPr>
          <p:nvPr>
            <p:ph idx="1"/>
          </p:nvPr>
        </p:nvSpPr>
        <p:spPr>
          <a:xfrm>
            <a:off x="720000" y="1587914"/>
            <a:ext cx="10753200" cy="3960000"/>
          </a:xfrm>
        </p:spPr>
        <p:txBody>
          <a:bodyPr/>
          <a:lstStyle/>
          <a:p>
            <a:r>
              <a:rPr lang="en-US" sz="2400" b="1" dirty="0"/>
              <a:t>Idiopathic Epididymal Obstruction</a:t>
            </a:r>
          </a:p>
          <a:p>
            <a:r>
              <a:rPr lang="en-US" sz="2400" dirty="0"/>
              <a:t>Idiopathic epididymal obstruction is a relatively uncommon condition found in otherwise healthy men. There is recent evidence linking this condition to CF in that one-third of men so obstructed may harbor CF gene mutations.</a:t>
            </a:r>
          </a:p>
          <a:p>
            <a:r>
              <a:rPr lang="en-US" sz="2400" b="1" dirty="0"/>
              <a:t>Adult Polycystic Kidney Disease</a:t>
            </a:r>
          </a:p>
          <a:p>
            <a:r>
              <a:rPr lang="en-US" sz="2400" dirty="0"/>
              <a:t>Adult polycystic kidney disease is an autosomal dominant disorder associated with numerous cysts of the kidney, liver, spleen, pancreas, epididymis, seminal vesicle, and testis. Disease onset usually occurs in the twenties or thirties with symptoms of abdominal pain, hypertension, and renal failure. Infertility with this disease is usually secondary to obstructing cysts in the epididymis or seminal vesicle.</a:t>
            </a:r>
          </a:p>
          <a:p>
            <a:endParaRPr lang="cs-CZ" sz="2400" dirty="0"/>
          </a:p>
        </p:txBody>
      </p:sp>
      <p:sp>
        <p:nvSpPr>
          <p:cNvPr id="4" name="Zástupný symbol pro zápatí 3">
            <a:extLst>
              <a:ext uri="{FF2B5EF4-FFF2-40B4-BE49-F238E27FC236}">
                <a16:creationId xmlns:a16="http://schemas.microsoft.com/office/drawing/2014/main" id="{2A0F853A-A191-4F54-BBF7-0AA2261E7700}"/>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C31E4EC0-C47C-409C-9539-610B4DC80B15}"/>
              </a:ext>
            </a:extLst>
          </p:cNvPr>
          <p:cNvSpPr>
            <a:spLocks noGrp="1"/>
          </p:cNvSpPr>
          <p:nvPr>
            <p:ph type="sldNum" sz="quarter" idx="12"/>
          </p:nvPr>
        </p:nvSpPr>
        <p:spPr/>
        <p:txBody>
          <a:bodyPr/>
          <a:lstStyle/>
          <a:p>
            <a:fld id="{D260C8C6-BC3F-4E08-AECA-936007778DDD}" type="slidenum">
              <a:rPr lang="en-US" altLang="cs-CZ" smtClean="0"/>
              <a:pPr/>
              <a:t>81</a:t>
            </a:fld>
            <a:endParaRPr lang="en-US" altLang="cs-CZ"/>
          </a:p>
        </p:txBody>
      </p:sp>
    </p:spTree>
    <p:extLst>
      <p:ext uri="{BB962C8B-B14F-4D97-AF65-F5344CB8AC3E}">
        <p14:creationId xmlns:p14="http://schemas.microsoft.com/office/powerpoint/2010/main" val="32627991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D7BFA8-1E49-45DE-8FD4-E4D666CD57D1}"/>
              </a:ext>
            </a:extLst>
          </p:cNvPr>
          <p:cNvSpPr>
            <a:spLocks noGrp="1"/>
          </p:cNvSpPr>
          <p:nvPr>
            <p:ph type="title"/>
          </p:nvPr>
        </p:nvSpPr>
        <p:spPr/>
        <p:txBody>
          <a:bodyPr/>
          <a:lstStyle/>
          <a:p>
            <a:r>
              <a:rPr lang="cs-CZ" dirty="0" err="1"/>
              <a:t>Acquired</a:t>
            </a:r>
            <a:r>
              <a:rPr lang="cs-CZ" dirty="0"/>
              <a:t> </a:t>
            </a:r>
            <a:r>
              <a:rPr lang="cs-CZ" dirty="0" err="1"/>
              <a:t>blockages</a:t>
            </a:r>
            <a:endParaRPr lang="cs-CZ" dirty="0"/>
          </a:p>
        </p:txBody>
      </p:sp>
      <p:sp>
        <p:nvSpPr>
          <p:cNvPr id="3" name="Zástupný obsah 2">
            <a:extLst>
              <a:ext uri="{FF2B5EF4-FFF2-40B4-BE49-F238E27FC236}">
                <a16:creationId xmlns:a16="http://schemas.microsoft.com/office/drawing/2014/main" id="{A7B54C2A-7A32-4CAD-A491-EF9635F4E41D}"/>
              </a:ext>
            </a:extLst>
          </p:cNvPr>
          <p:cNvSpPr>
            <a:spLocks noGrp="1"/>
          </p:cNvSpPr>
          <p:nvPr>
            <p:ph idx="1"/>
          </p:nvPr>
        </p:nvSpPr>
        <p:spPr/>
        <p:txBody>
          <a:bodyPr/>
          <a:lstStyle/>
          <a:p>
            <a:r>
              <a:rPr lang="en-US" b="1" dirty="0"/>
              <a:t>Groin and Hernia Surgery</a:t>
            </a:r>
          </a:p>
          <a:p>
            <a:r>
              <a:rPr lang="en-US" dirty="0"/>
              <a:t>Groin and hernia surgery can result in inguinal vas deferens obstruction in 1% of cases. There has been concern that </a:t>
            </a:r>
            <a:r>
              <a:rPr lang="en-US" dirty="0" err="1"/>
              <a:t>Marlex</a:t>
            </a:r>
            <a:r>
              <a:rPr lang="en-US" dirty="0"/>
              <a:t> mesh used for hernia repairs may add to </a:t>
            </a:r>
            <a:r>
              <a:rPr lang="en-US" dirty="0" err="1"/>
              <a:t>perivasal</a:t>
            </a:r>
            <a:r>
              <a:rPr lang="en-US" dirty="0"/>
              <a:t> inflammation and increase the likelihood of vassal obstruction.</a:t>
            </a:r>
          </a:p>
          <a:p>
            <a:r>
              <a:rPr lang="en-US" b="1" dirty="0"/>
              <a:t>Bacterial Infections</a:t>
            </a:r>
          </a:p>
          <a:p>
            <a:r>
              <a:rPr lang="en-US" dirty="0"/>
              <a:t>Bacterial infections (</a:t>
            </a:r>
            <a:r>
              <a:rPr lang="en-US" i="1" dirty="0"/>
              <a:t>E. coli</a:t>
            </a:r>
            <a:r>
              <a:rPr lang="en-US" dirty="0"/>
              <a:t> in men age &gt;35 or </a:t>
            </a:r>
            <a:r>
              <a:rPr lang="en-US" i="1" dirty="0"/>
              <a:t>Chlamydia trachomatis</a:t>
            </a:r>
            <a:r>
              <a:rPr lang="en-US" dirty="0"/>
              <a:t> in young men) may involve the epididymis, with scarring and obstruction.</a:t>
            </a:r>
          </a:p>
          <a:p>
            <a:endParaRPr lang="cs-CZ" dirty="0"/>
          </a:p>
        </p:txBody>
      </p:sp>
      <p:sp>
        <p:nvSpPr>
          <p:cNvPr id="4" name="Zástupný symbol pro zápatí 3">
            <a:extLst>
              <a:ext uri="{FF2B5EF4-FFF2-40B4-BE49-F238E27FC236}">
                <a16:creationId xmlns:a16="http://schemas.microsoft.com/office/drawing/2014/main" id="{4546426B-192E-4A45-AC1B-569710DA7C5D}"/>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2316B722-BB63-4BBD-8B89-A012543E8C0F}"/>
              </a:ext>
            </a:extLst>
          </p:cNvPr>
          <p:cNvSpPr>
            <a:spLocks noGrp="1"/>
          </p:cNvSpPr>
          <p:nvPr>
            <p:ph type="sldNum" sz="quarter" idx="12"/>
          </p:nvPr>
        </p:nvSpPr>
        <p:spPr/>
        <p:txBody>
          <a:bodyPr/>
          <a:lstStyle/>
          <a:p>
            <a:fld id="{D260C8C6-BC3F-4E08-AECA-936007778DDD}" type="slidenum">
              <a:rPr lang="en-US" altLang="cs-CZ" smtClean="0"/>
              <a:pPr/>
              <a:t>82</a:t>
            </a:fld>
            <a:endParaRPr lang="en-US" altLang="cs-CZ"/>
          </a:p>
        </p:txBody>
      </p:sp>
    </p:spTree>
    <p:extLst>
      <p:ext uri="{BB962C8B-B14F-4D97-AF65-F5344CB8AC3E}">
        <p14:creationId xmlns:p14="http://schemas.microsoft.com/office/powerpoint/2010/main" val="29192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4166C5-95CA-4285-9FED-8E703F037CA3}"/>
              </a:ext>
            </a:extLst>
          </p:cNvPr>
          <p:cNvSpPr>
            <a:spLocks noGrp="1"/>
          </p:cNvSpPr>
          <p:nvPr>
            <p:ph type="title"/>
          </p:nvPr>
        </p:nvSpPr>
        <p:spPr/>
        <p:txBody>
          <a:bodyPr/>
          <a:lstStyle/>
          <a:p>
            <a:r>
              <a:rPr lang="en-US" b="1" dirty="0"/>
              <a:t>Disorders of Sperm Function or Motility</a:t>
            </a:r>
            <a:br>
              <a:rPr lang="en-US" b="1" dirty="0"/>
            </a:br>
            <a:endParaRPr lang="cs-CZ" dirty="0"/>
          </a:p>
        </p:txBody>
      </p:sp>
      <p:sp>
        <p:nvSpPr>
          <p:cNvPr id="3" name="Zástupný obsah 2">
            <a:extLst>
              <a:ext uri="{FF2B5EF4-FFF2-40B4-BE49-F238E27FC236}">
                <a16:creationId xmlns:a16="http://schemas.microsoft.com/office/drawing/2014/main" id="{F36B27BB-2669-4034-AACE-FC21E4B867EC}"/>
              </a:ext>
            </a:extLst>
          </p:cNvPr>
          <p:cNvSpPr>
            <a:spLocks noGrp="1"/>
          </p:cNvSpPr>
          <p:nvPr>
            <p:ph idx="1"/>
          </p:nvPr>
        </p:nvSpPr>
        <p:spPr>
          <a:xfrm>
            <a:off x="720000" y="1449000"/>
            <a:ext cx="10753200" cy="3960000"/>
          </a:xfrm>
        </p:spPr>
        <p:txBody>
          <a:bodyPr/>
          <a:lstStyle/>
          <a:p>
            <a:r>
              <a:rPr lang="en-US" sz="2000" b="1" dirty="0"/>
              <a:t>Immotile Cilia Syndromes</a:t>
            </a:r>
          </a:p>
          <a:p>
            <a:r>
              <a:rPr lang="en-US" sz="2000" dirty="0"/>
              <a:t>Immotile cilia syndromes are a heterogeneous group of disorders (1:20,000 males) in which sperm motility is reduced or absent. The sperm defects are due to abnormalities in the motor apparatus or axoneme of sperm and other ciliated cells. Normally, nine pairs of microtubules are organized around a central microtubule pair within the sperm tail and are connected by dynein arms (ATPase) that regulate microtubule and therefore sperm tail motion. Various defects in the dynein arms cause deficits in ciliary and sperm activity. Kartagener syndrome is a subset of this disorder (1:40,000 males) that presents with the triad of chronic sinusitis, bronchiectasis, and situs inversus. Most immotile cilia cases are diagnosed in childhood with respiratory and sinus difficulties. Cilia present in the retina and ear may also be defective and lead to retinitis pigmentosa and deafness in Usher's syndrome. Men with immotile cilia characteristically have nonmotile but viable sperm in normal numbers. The diagnosis can only be confirmed with electron microscopy of sperm.</a:t>
            </a:r>
          </a:p>
          <a:p>
            <a:endParaRPr lang="cs-CZ" sz="2000" dirty="0"/>
          </a:p>
        </p:txBody>
      </p:sp>
      <p:sp>
        <p:nvSpPr>
          <p:cNvPr id="4" name="Zástupný symbol pro zápatí 3">
            <a:extLst>
              <a:ext uri="{FF2B5EF4-FFF2-40B4-BE49-F238E27FC236}">
                <a16:creationId xmlns:a16="http://schemas.microsoft.com/office/drawing/2014/main" id="{73FBE533-4FBB-4DBA-8EF5-9E726D2088E5}"/>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EA855768-FEAC-4221-B54B-31650DEB9A52}"/>
              </a:ext>
            </a:extLst>
          </p:cNvPr>
          <p:cNvSpPr>
            <a:spLocks noGrp="1"/>
          </p:cNvSpPr>
          <p:nvPr>
            <p:ph type="sldNum" sz="quarter" idx="12"/>
          </p:nvPr>
        </p:nvSpPr>
        <p:spPr/>
        <p:txBody>
          <a:bodyPr/>
          <a:lstStyle/>
          <a:p>
            <a:fld id="{D260C8C6-BC3F-4E08-AECA-936007778DDD}" type="slidenum">
              <a:rPr lang="en-US" altLang="cs-CZ" smtClean="0"/>
              <a:pPr/>
              <a:t>83</a:t>
            </a:fld>
            <a:endParaRPr lang="en-US" altLang="cs-CZ"/>
          </a:p>
        </p:txBody>
      </p:sp>
    </p:spTree>
    <p:extLst>
      <p:ext uri="{BB962C8B-B14F-4D97-AF65-F5344CB8AC3E}">
        <p14:creationId xmlns:p14="http://schemas.microsoft.com/office/powerpoint/2010/main" val="29475923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9B962-9C8D-4076-B5E8-0F48AA40B928}"/>
              </a:ext>
            </a:extLst>
          </p:cNvPr>
          <p:cNvSpPr>
            <a:spLocks noGrp="1"/>
          </p:cNvSpPr>
          <p:nvPr>
            <p:ph type="title"/>
          </p:nvPr>
        </p:nvSpPr>
        <p:spPr/>
        <p:txBody>
          <a:bodyPr/>
          <a:lstStyle/>
          <a:p>
            <a:r>
              <a:rPr lang="en-US" b="1" dirty="0"/>
              <a:t>Disorders of Sperm Function or Motility</a:t>
            </a:r>
            <a:br>
              <a:rPr lang="en-US" b="1" dirty="0"/>
            </a:br>
            <a:endParaRPr lang="cs-CZ" dirty="0"/>
          </a:p>
        </p:txBody>
      </p:sp>
      <p:sp>
        <p:nvSpPr>
          <p:cNvPr id="3" name="Zástupný obsah 2">
            <a:extLst>
              <a:ext uri="{FF2B5EF4-FFF2-40B4-BE49-F238E27FC236}">
                <a16:creationId xmlns:a16="http://schemas.microsoft.com/office/drawing/2014/main" id="{83E230C8-07C0-4322-B026-E6684CC55DF8}"/>
              </a:ext>
            </a:extLst>
          </p:cNvPr>
          <p:cNvSpPr>
            <a:spLocks noGrp="1"/>
          </p:cNvSpPr>
          <p:nvPr>
            <p:ph idx="1"/>
          </p:nvPr>
        </p:nvSpPr>
        <p:spPr/>
        <p:txBody>
          <a:bodyPr/>
          <a:lstStyle/>
          <a:p>
            <a:r>
              <a:rPr lang="en-US" sz="2400" b="1" dirty="0"/>
              <a:t>Immunologic Infertility</a:t>
            </a:r>
          </a:p>
          <a:p>
            <a:r>
              <a:rPr lang="en-US" sz="2400" dirty="0"/>
              <a:t>Autoimmune infertility has been implicated as a cause of infertility in 10% of infertile couples. The testis is an immunologically privileged site, probably owing to the blood–testis barrier, which consists of Sertoli cell tight junctions and locally downregulated cellular immunity. Autoimmune infertility may result from an abnormal exposure to sperm antigens as the result of vasectomy, testis torsion, or biopsy, which then incites a pathologic immune response. Antibodies may disturb sperm transport or disrupt sperm–egg interaction. Many assays are available to detect ASAs, but assays that detect sperm-bound, and not serum, antibodies are the most clinically relevant.</a:t>
            </a:r>
          </a:p>
          <a:p>
            <a:endParaRPr lang="cs-CZ" sz="2400" dirty="0"/>
          </a:p>
        </p:txBody>
      </p:sp>
      <p:sp>
        <p:nvSpPr>
          <p:cNvPr id="4" name="Zástupný symbol pro zápatí 3">
            <a:extLst>
              <a:ext uri="{FF2B5EF4-FFF2-40B4-BE49-F238E27FC236}">
                <a16:creationId xmlns:a16="http://schemas.microsoft.com/office/drawing/2014/main" id="{9FF68FBE-D00A-4001-BCAF-B4F25CA86DB2}"/>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4B33271B-6271-48C5-89AF-9108AC71A1B7}"/>
              </a:ext>
            </a:extLst>
          </p:cNvPr>
          <p:cNvSpPr>
            <a:spLocks noGrp="1"/>
          </p:cNvSpPr>
          <p:nvPr>
            <p:ph type="sldNum" sz="quarter" idx="12"/>
          </p:nvPr>
        </p:nvSpPr>
        <p:spPr/>
        <p:txBody>
          <a:bodyPr/>
          <a:lstStyle/>
          <a:p>
            <a:fld id="{D260C8C6-BC3F-4E08-AECA-936007778DDD}" type="slidenum">
              <a:rPr lang="en-US" altLang="cs-CZ" smtClean="0"/>
              <a:pPr/>
              <a:t>84</a:t>
            </a:fld>
            <a:endParaRPr lang="en-US" altLang="cs-CZ"/>
          </a:p>
        </p:txBody>
      </p:sp>
    </p:spTree>
    <p:extLst>
      <p:ext uri="{BB962C8B-B14F-4D97-AF65-F5344CB8AC3E}">
        <p14:creationId xmlns:p14="http://schemas.microsoft.com/office/powerpoint/2010/main" val="13761134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4CEC32-2035-4A78-AA48-B5B9762AF451}"/>
              </a:ext>
            </a:extLst>
          </p:cNvPr>
          <p:cNvSpPr>
            <a:spLocks noGrp="1"/>
          </p:cNvSpPr>
          <p:nvPr>
            <p:ph type="title"/>
          </p:nvPr>
        </p:nvSpPr>
        <p:spPr/>
        <p:txBody>
          <a:bodyPr/>
          <a:lstStyle/>
          <a:p>
            <a:r>
              <a:rPr lang="cs-CZ" dirty="0" err="1"/>
              <a:t>Infections</a:t>
            </a:r>
            <a:endParaRPr lang="cs-CZ" dirty="0"/>
          </a:p>
        </p:txBody>
      </p:sp>
      <p:sp>
        <p:nvSpPr>
          <p:cNvPr id="3" name="Zástupný obsah 2">
            <a:extLst>
              <a:ext uri="{FF2B5EF4-FFF2-40B4-BE49-F238E27FC236}">
                <a16:creationId xmlns:a16="http://schemas.microsoft.com/office/drawing/2014/main" id="{ED76B4B0-F8C6-4E0D-9A48-1E20613CFF20}"/>
              </a:ext>
            </a:extLst>
          </p:cNvPr>
          <p:cNvSpPr>
            <a:spLocks noGrp="1"/>
          </p:cNvSpPr>
          <p:nvPr>
            <p:ph idx="1"/>
          </p:nvPr>
        </p:nvSpPr>
        <p:spPr/>
        <p:txBody>
          <a:bodyPr/>
          <a:lstStyle/>
          <a:p>
            <a:r>
              <a:rPr lang="en-US" sz="2000" dirty="0"/>
              <a:t>Various products of activated leukocytes can exist in infected semen. A correlation exists between leukocytes in semen and the generation of superoxide anions, hydrogen peroxide, and hydroxyl radicals (reactive oxygen species), all of which can damage sperm membranes. Sperm are highly susceptible to the effects of oxidative stress because they possess little cytoplasm and therefore little antioxidant activity. Damage to sperm from oxidative stress has been correlated to loss of function and damaged DNA. Although genital tract infection has been linked to infertility in epidemiologic studies, the correlation between individual organisms and infertility is unclear. Uncontrolled studies suggest that pregnancy rates may improve after treatment, but controlled studies do not confirm these findings.</a:t>
            </a:r>
            <a:endParaRPr lang="cs-CZ" sz="2000" dirty="0"/>
          </a:p>
        </p:txBody>
      </p:sp>
      <p:sp>
        <p:nvSpPr>
          <p:cNvPr id="4" name="Zástupný symbol pro zápatí 3">
            <a:extLst>
              <a:ext uri="{FF2B5EF4-FFF2-40B4-BE49-F238E27FC236}">
                <a16:creationId xmlns:a16="http://schemas.microsoft.com/office/drawing/2014/main" id="{BA395D66-3050-4E34-9182-784C5CABF62C}"/>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744FA4C1-23AB-486B-B680-051D39929D64}"/>
              </a:ext>
            </a:extLst>
          </p:cNvPr>
          <p:cNvSpPr>
            <a:spLocks noGrp="1"/>
          </p:cNvSpPr>
          <p:nvPr>
            <p:ph type="sldNum" sz="quarter" idx="12"/>
          </p:nvPr>
        </p:nvSpPr>
        <p:spPr/>
        <p:txBody>
          <a:bodyPr/>
          <a:lstStyle/>
          <a:p>
            <a:fld id="{D260C8C6-BC3F-4E08-AECA-936007778DDD}" type="slidenum">
              <a:rPr lang="en-US" altLang="cs-CZ" smtClean="0"/>
              <a:pPr/>
              <a:t>85</a:t>
            </a:fld>
            <a:endParaRPr lang="en-US" altLang="cs-CZ"/>
          </a:p>
        </p:txBody>
      </p:sp>
    </p:spTree>
    <p:extLst>
      <p:ext uri="{BB962C8B-B14F-4D97-AF65-F5344CB8AC3E}">
        <p14:creationId xmlns:p14="http://schemas.microsoft.com/office/powerpoint/2010/main" val="11274719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95C10D-DE97-4FC8-A550-A86BC1DA13AB}"/>
              </a:ext>
            </a:extLst>
          </p:cNvPr>
          <p:cNvSpPr>
            <a:spLocks noGrp="1"/>
          </p:cNvSpPr>
          <p:nvPr>
            <p:ph type="title"/>
          </p:nvPr>
        </p:nvSpPr>
        <p:spPr/>
        <p:txBody>
          <a:bodyPr/>
          <a:lstStyle/>
          <a:p>
            <a:r>
              <a:rPr lang="cs-CZ" b="1" dirty="0" err="1"/>
              <a:t>Disorders</a:t>
            </a:r>
            <a:r>
              <a:rPr lang="cs-CZ" b="1" dirty="0"/>
              <a:t> </a:t>
            </a:r>
            <a:r>
              <a:rPr lang="cs-CZ" b="1" dirty="0" err="1"/>
              <a:t>of</a:t>
            </a:r>
            <a:r>
              <a:rPr lang="cs-CZ" b="1" dirty="0"/>
              <a:t> </a:t>
            </a:r>
            <a:r>
              <a:rPr lang="cs-CZ" b="1" dirty="0" err="1"/>
              <a:t>Coitus</a:t>
            </a:r>
            <a:br>
              <a:rPr lang="cs-CZ" b="1" dirty="0"/>
            </a:br>
            <a:endParaRPr lang="cs-CZ" dirty="0"/>
          </a:p>
        </p:txBody>
      </p:sp>
      <p:sp>
        <p:nvSpPr>
          <p:cNvPr id="3" name="Zástupný obsah 2">
            <a:extLst>
              <a:ext uri="{FF2B5EF4-FFF2-40B4-BE49-F238E27FC236}">
                <a16:creationId xmlns:a16="http://schemas.microsoft.com/office/drawing/2014/main" id="{222F4A28-CCE9-4BDF-A1EC-F029E7A39343}"/>
              </a:ext>
            </a:extLst>
          </p:cNvPr>
          <p:cNvSpPr>
            <a:spLocks noGrp="1"/>
          </p:cNvSpPr>
          <p:nvPr>
            <p:ph idx="1"/>
          </p:nvPr>
        </p:nvSpPr>
        <p:spPr/>
        <p:txBody>
          <a:bodyPr/>
          <a:lstStyle/>
          <a:p>
            <a:r>
              <a:rPr lang="en-US" sz="2400" b="1" dirty="0"/>
              <a:t>Impotence</a:t>
            </a:r>
          </a:p>
          <a:p>
            <a:r>
              <a:rPr lang="en-US" sz="2400" dirty="0"/>
              <a:t>Sexual dysfunction stemming from low libido or impotence is a frequent cause of infertility. The male hormonal evaluation can detect organic reasons for such problems. Most cases of situational impotence, in which the stress of attempting to conceive results in poor erections, are treated with sexual counseling and oral phosphodiesterase inhibitors.</a:t>
            </a:r>
          </a:p>
          <a:p>
            <a:r>
              <a:rPr lang="en-US" sz="2400" b="1" dirty="0"/>
              <a:t>Hypospadias</a:t>
            </a:r>
          </a:p>
          <a:p>
            <a:r>
              <a:rPr lang="en-US" sz="2400" dirty="0"/>
              <a:t>Anatomic problems like hypospadias can cause inappropriate placement of the seminal coagulum too distant from the cervix and result in infertility.</a:t>
            </a:r>
          </a:p>
          <a:p>
            <a:endParaRPr lang="cs-CZ" sz="2400" dirty="0"/>
          </a:p>
        </p:txBody>
      </p:sp>
      <p:sp>
        <p:nvSpPr>
          <p:cNvPr id="4" name="Zástupný symbol pro zápatí 3">
            <a:extLst>
              <a:ext uri="{FF2B5EF4-FFF2-40B4-BE49-F238E27FC236}">
                <a16:creationId xmlns:a16="http://schemas.microsoft.com/office/drawing/2014/main" id="{0331DDC6-EFF5-4578-983A-F6313CAA6E73}"/>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282D0717-FF4C-45D2-8826-4439FFBED2EE}"/>
              </a:ext>
            </a:extLst>
          </p:cNvPr>
          <p:cNvSpPr>
            <a:spLocks noGrp="1"/>
          </p:cNvSpPr>
          <p:nvPr>
            <p:ph type="sldNum" sz="quarter" idx="12"/>
          </p:nvPr>
        </p:nvSpPr>
        <p:spPr/>
        <p:txBody>
          <a:bodyPr/>
          <a:lstStyle/>
          <a:p>
            <a:fld id="{D260C8C6-BC3F-4E08-AECA-936007778DDD}" type="slidenum">
              <a:rPr lang="en-US" altLang="cs-CZ" smtClean="0"/>
              <a:pPr/>
              <a:t>86</a:t>
            </a:fld>
            <a:endParaRPr lang="en-US" altLang="cs-CZ"/>
          </a:p>
        </p:txBody>
      </p:sp>
    </p:spTree>
    <p:extLst>
      <p:ext uri="{BB962C8B-B14F-4D97-AF65-F5344CB8AC3E}">
        <p14:creationId xmlns:p14="http://schemas.microsoft.com/office/powerpoint/2010/main" val="2389360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E8C02-155F-499B-9677-3FEB63DAD2D7}"/>
              </a:ext>
            </a:extLst>
          </p:cNvPr>
          <p:cNvSpPr>
            <a:spLocks noGrp="1"/>
          </p:cNvSpPr>
          <p:nvPr>
            <p:ph type="title"/>
          </p:nvPr>
        </p:nvSpPr>
        <p:spPr/>
        <p:txBody>
          <a:bodyPr/>
          <a:lstStyle/>
          <a:p>
            <a:r>
              <a:rPr lang="cs-CZ" dirty="0" err="1"/>
              <a:t>The</a:t>
            </a:r>
            <a:r>
              <a:rPr lang="cs-CZ" dirty="0"/>
              <a:t> </a:t>
            </a:r>
            <a:r>
              <a:rPr lang="cs-CZ" dirty="0" err="1"/>
              <a:t>next</a:t>
            </a:r>
            <a:r>
              <a:rPr lang="cs-CZ" dirty="0"/>
              <a:t> </a:t>
            </a:r>
            <a:r>
              <a:rPr lang="cs-CZ" dirty="0" err="1"/>
              <a:t>week</a:t>
            </a:r>
            <a:r>
              <a:rPr lang="cs-CZ" dirty="0"/>
              <a:t> </a:t>
            </a:r>
            <a:r>
              <a:rPr lang="cs-CZ" dirty="0" err="1"/>
              <a:t>plan</a:t>
            </a:r>
            <a:endParaRPr lang="cs-CZ" dirty="0"/>
          </a:p>
        </p:txBody>
      </p:sp>
      <p:sp>
        <p:nvSpPr>
          <p:cNvPr id="3" name="Zástupný obsah 2">
            <a:extLst>
              <a:ext uri="{FF2B5EF4-FFF2-40B4-BE49-F238E27FC236}">
                <a16:creationId xmlns:a16="http://schemas.microsoft.com/office/drawing/2014/main" id="{8C8BB60C-EDDC-4D46-B73D-E8D82838D41E}"/>
              </a:ext>
            </a:extLst>
          </p:cNvPr>
          <p:cNvSpPr>
            <a:spLocks noGrp="1"/>
          </p:cNvSpPr>
          <p:nvPr>
            <p:ph idx="1"/>
          </p:nvPr>
        </p:nvSpPr>
        <p:spPr/>
        <p:txBody>
          <a:bodyPr/>
          <a:lstStyle/>
          <a:p>
            <a:r>
              <a:rPr lang="cs-CZ" dirty="0" err="1"/>
              <a:t>Pathophysiology</a:t>
            </a:r>
            <a:r>
              <a:rPr lang="cs-CZ" dirty="0"/>
              <a:t> </a:t>
            </a:r>
            <a:r>
              <a:rPr lang="cs-CZ" dirty="0" err="1"/>
              <a:t>of</a:t>
            </a:r>
            <a:r>
              <a:rPr lang="cs-CZ" dirty="0"/>
              <a:t> </a:t>
            </a:r>
            <a:r>
              <a:rPr lang="cs-CZ" dirty="0" err="1"/>
              <a:t>pregnancy</a:t>
            </a:r>
            <a:endParaRPr lang="cs-CZ" dirty="0"/>
          </a:p>
          <a:p>
            <a:r>
              <a:rPr lang="cs-CZ" dirty="0" err="1"/>
              <a:t>Pathophysiology</a:t>
            </a:r>
            <a:r>
              <a:rPr lang="cs-CZ" dirty="0"/>
              <a:t> </a:t>
            </a:r>
            <a:r>
              <a:rPr lang="cs-CZ" dirty="0" err="1"/>
              <a:t>of</a:t>
            </a:r>
            <a:r>
              <a:rPr lang="cs-CZ" dirty="0"/>
              <a:t> </a:t>
            </a:r>
            <a:r>
              <a:rPr lang="cs-CZ" dirty="0" err="1"/>
              <a:t>birth</a:t>
            </a:r>
            <a:endParaRPr lang="cs-CZ" dirty="0"/>
          </a:p>
          <a:p>
            <a:r>
              <a:rPr lang="cs-CZ" dirty="0" err="1"/>
              <a:t>Pathophysiology</a:t>
            </a:r>
            <a:r>
              <a:rPr lang="cs-CZ" dirty="0"/>
              <a:t> </a:t>
            </a:r>
            <a:r>
              <a:rPr lang="cs-CZ" dirty="0" err="1"/>
              <a:t>of</a:t>
            </a:r>
            <a:r>
              <a:rPr lang="cs-CZ" dirty="0"/>
              <a:t> early post-</a:t>
            </a:r>
            <a:r>
              <a:rPr lang="cs-CZ" dirty="0" err="1"/>
              <a:t>partum</a:t>
            </a:r>
            <a:r>
              <a:rPr lang="cs-CZ" dirty="0"/>
              <a:t> </a:t>
            </a:r>
            <a:r>
              <a:rPr lang="cs-CZ" dirty="0" err="1"/>
              <a:t>adaptation</a:t>
            </a:r>
            <a:endParaRPr lang="cs-CZ" dirty="0"/>
          </a:p>
        </p:txBody>
      </p:sp>
      <p:sp>
        <p:nvSpPr>
          <p:cNvPr id="4" name="Zástupný symbol pro zápatí 3">
            <a:extLst>
              <a:ext uri="{FF2B5EF4-FFF2-40B4-BE49-F238E27FC236}">
                <a16:creationId xmlns:a16="http://schemas.microsoft.com/office/drawing/2014/main" id="{5DED713C-F6B6-40ED-9573-C8674E5CF819}"/>
              </a:ext>
            </a:extLst>
          </p:cNvPr>
          <p:cNvSpPr>
            <a:spLocks noGrp="1"/>
          </p:cNvSpPr>
          <p:nvPr>
            <p:ph type="ftr" sz="quarter" idx="11"/>
          </p:nvPr>
        </p:nvSpPr>
        <p:spPr/>
        <p:txBody>
          <a:bodyPr/>
          <a:lstStyle/>
          <a:p>
            <a:endParaRPr lang="en-US" altLang="cs-CZ"/>
          </a:p>
        </p:txBody>
      </p:sp>
      <p:sp>
        <p:nvSpPr>
          <p:cNvPr id="5" name="Zástupný symbol pro číslo snímku 4">
            <a:extLst>
              <a:ext uri="{FF2B5EF4-FFF2-40B4-BE49-F238E27FC236}">
                <a16:creationId xmlns:a16="http://schemas.microsoft.com/office/drawing/2014/main" id="{F2C8FDCC-345A-45E4-8AAD-CEE8014295C9}"/>
              </a:ext>
            </a:extLst>
          </p:cNvPr>
          <p:cNvSpPr>
            <a:spLocks noGrp="1"/>
          </p:cNvSpPr>
          <p:nvPr>
            <p:ph type="sldNum" sz="quarter" idx="12"/>
          </p:nvPr>
        </p:nvSpPr>
        <p:spPr/>
        <p:txBody>
          <a:bodyPr/>
          <a:lstStyle/>
          <a:p>
            <a:fld id="{D260C8C6-BC3F-4E08-AECA-936007778DDD}" type="slidenum">
              <a:rPr lang="en-US" altLang="cs-CZ" smtClean="0"/>
              <a:pPr/>
              <a:t>87</a:t>
            </a:fld>
            <a:endParaRPr lang="en-US" altLang="cs-CZ"/>
          </a:p>
        </p:txBody>
      </p:sp>
    </p:spTree>
    <p:extLst>
      <p:ext uri="{BB962C8B-B14F-4D97-AF65-F5344CB8AC3E}">
        <p14:creationId xmlns:p14="http://schemas.microsoft.com/office/powerpoint/2010/main" val="32486529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a:extLst>
              <a:ext uri="{FF2B5EF4-FFF2-40B4-BE49-F238E27FC236}">
                <a16:creationId xmlns:a16="http://schemas.microsoft.com/office/drawing/2014/main" id="{D24E1DA5-481F-4CA8-89E7-020179E1D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75" y="1577976"/>
            <a:ext cx="415925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E6A43A8-7B01-4C26-8D78-5C68FFEFEDC0}"/>
              </a:ext>
            </a:extLst>
          </p:cNvPr>
          <p:cNvSpPr>
            <a:spLocks noGrp="1" noChangeArrowheads="1"/>
          </p:cNvSpPr>
          <p:nvPr>
            <p:ph type="title"/>
          </p:nvPr>
        </p:nvSpPr>
        <p:spPr/>
        <p:txBody>
          <a:bodyPr/>
          <a:lstStyle/>
          <a:p>
            <a:r>
              <a:rPr lang="en-US" altLang="cs-CZ"/>
              <a:t>The Basics</a:t>
            </a:r>
            <a:br>
              <a:rPr lang="en-US" altLang="cs-CZ"/>
            </a:br>
            <a:r>
              <a:rPr lang="en-US" altLang="cs-CZ" sz="2400"/>
              <a:t>Gender Determination</a:t>
            </a:r>
          </a:p>
        </p:txBody>
      </p:sp>
      <p:sp>
        <p:nvSpPr>
          <p:cNvPr id="5123" name="Rectangle 3">
            <a:extLst>
              <a:ext uri="{FF2B5EF4-FFF2-40B4-BE49-F238E27FC236}">
                <a16:creationId xmlns:a16="http://schemas.microsoft.com/office/drawing/2014/main" id="{6EA66A6D-C02F-4DE4-A348-8161B30511DB}"/>
              </a:ext>
            </a:extLst>
          </p:cNvPr>
          <p:cNvSpPr>
            <a:spLocks noGrp="1" noChangeArrowheads="1"/>
          </p:cNvSpPr>
          <p:nvPr>
            <p:ph type="body" idx="1"/>
          </p:nvPr>
        </p:nvSpPr>
        <p:spPr/>
        <p:txBody>
          <a:bodyPr/>
          <a:lstStyle/>
          <a:p>
            <a:pPr>
              <a:lnSpc>
                <a:spcPct val="90000"/>
              </a:lnSpc>
            </a:pPr>
            <a:r>
              <a:rPr lang="en-US" altLang="cs-CZ" sz="2400"/>
              <a:t>Chromosomes determine gender</a:t>
            </a:r>
          </a:p>
          <a:p>
            <a:pPr lvl="1">
              <a:lnSpc>
                <a:spcPct val="90000"/>
              </a:lnSpc>
            </a:pPr>
            <a:r>
              <a:rPr lang="en-US" altLang="cs-CZ" sz="2000"/>
              <a:t>23 donated by egg (n)</a:t>
            </a:r>
          </a:p>
          <a:p>
            <a:pPr lvl="1">
              <a:lnSpc>
                <a:spcPct val="90000"/>
              </a:lnSpc>
            </a:pPr>
            <a:r>
              <a:rPr lang="en-US" altLang="cs-CZ" sz="2000"/>
              <a:t>23 donated by sperm (n)</a:t>
            </a:r>
          </a:p>
          <a:p>
            <a:pPr>
              <a:lnSpc>
                <a:spcPct val="90000"/>
              </a:lnSpc>
            </a:pPr>
            <a:r>
              <a:rPr lang="en-US" altLang="cs-CZ" sz="2400"/>
              <a:t>Syngamy</a:t>
            </a:r>
          </a:p>
          <a:p>
            <a:pPr lvl="1">
              <a:lnSpc>
                <a:spcPct val="90000"/>
              </a:lnSpc>
            </a:pPr>
            <a:r>
              <a:rPr lang="en-US" altLang="cs-CZ" sz="2000"/>
              <a:t>The fusion of gametes to form a zygote</a:t>
            </a:r>
          </a:p>
          <a:p>
            <a:pPr lvl="1">
              <a:lnSpc>
                <a:spcPct val="90000"/>
              </a:lnSpc>
            </a:pPr>
            <a:r>
              <a:rPr lang="en-US" altLang="cs-CZ" sz="2000"/>
              <a:t>Consists of</a:t>
            </a:r>
          </a:p>
          <a:p>
            <a:pPr lvl="2">
              <a:lnSpc>
                <a:spcPct val="90000"/>
              </a:lnSpc>
            </a:pPr>
            <a:r>
              <a:rPr lang="en-US" altLang="cs-CZ" sz="1800"/>
              <a:t>plasmogamy</a:t>
            </a:r>
          </a:p>
          <a:p>
            <a:pPr lvl="3">
              <a:lnSpc>
                <a:spcPct val="90000"/>
              </a:lnSpc>
            </a:pPr>
            <a:r>
              <a:rPr lang="en-US" altLang="cs-CZ" sz="1600"/>
              <a:t>union of cell membranes and cytosol</a:t>
            </a:r>
          </a:p>
          <a:p>
            <a:pPr lvl="2">
              <a:lnSpc>
                <a:spcPct val="90000"/>
              </a:lnSpc>
            </a:pPr>
            <a:r>
              <a:rPr lang="en-US" altLang="cs-CZ" sz="1800"/>
              <a:t>Karyogamy</a:t>
            </a:r>
          </a:p>
          <a:p>
            <a:pPr lvl="3">
              <a:lnSpc>
                <a:spcPct val="90000"/>
              </a:lnSpc>
            </a:pPr>
            <a:r>
              <a:rPr lang="en-US" altLang="cs-CZ" sz="1600"/>
              <a:t>union of genetic material</a:t>
            </a:r>
          </a:p>
          <a:p>
            <a:pPr lvl="3">
              <a:lnSpc>
                <a:spcPct val="90000"/>
              </a:lnSpc>
            </a:pPr>
            <a:r>
              <a:rPr lang="en-US" altLang="cs-CZ" sz="1600"/>
              <a:t>Autosomes: 44 or 22 pair</a:t>
            </a:r>
          </a:p>
          <a:p>
            <a:pPr lvl="3">
              <a:lnSpc>
                <a:spcPct val="90000"/>
              </a:lnSpc>
            </a:pPr>
            <a:r>
              <a:rPr lang="en-US" altLang="cs-CZ" sz="1600"/>
              <a:t>Sex chromosomes: 2 or 1 pair</a:t>
            </a:r>
          </a:p>
          <a:p>
            <a:pPr lvl="4">
              <a:lnSpc>
                <a:spcPct val="90000"/>
              </a:lnSpc>
            </a:pPr>
            <a:r>
              <a:rPr lang="en-US" altLang="cs-CZ" sz="1600"/>
              <a:t>XX chromosomes = female</a:t>
            </a:r>
          </a:p>
          <a:p>
            <a:pPr lvl="4">
              <a:lnSpc>
                <a:spcPct val="90000"/>
              </a:lnSpc>
            </a:pPr>
            <a:r>
              <a:rPr lang="en-US" altLang="cs-CZ" sz="1600"/>
              <a:t>XY chromosomes = male</a:t>
            </a:r>
          </a:p>
        </p:txBody>
      </p:sp>
      <p:pic>
        <p:nvPicPr>
          <p:cNvPr id="5124" name="Picture 4">
            <a:extLst>
              <a:ext uri="{FF2B5EF4-FFF2-40B4-BE49-F238E27FC236}">
                <a16:creationId xmlns:a16="http://schemas.microsoft.com/office/drawing/2014/main" id="{2D1CE802-6E0D-4075-B4B6-E5BBACC179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939"/>
          <a:stretch>
            <a:fillRect/>
          </a:stretch>
        </p:blipFill>
        <p:spPr bwMode="auto">
          <a:xfrm>
            <a:off x="7297738" y="2220914"/>
            <a:ext cx="3370262" cy="3305175"/>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 Box 5">
            <a:extLst>
              <a:ext uri="{FF2B5EF4-FFF2-40B4-BE49-F238E27FC236}">
                <a16:creationId xmlns:a16="http://schemas.microsoft.com/office/drawing/2014/main" id="{50ECB2B8-93CF-4BB9-96E2-7FCB733C2673}"/>
              </a:ext>
            </a:extLst>
          </p:cNvPr>
          <p:cNvSpPr txBox="1">
            <a:spLocks noChangeArrowheads="1"/>
          </p:cNvSpPr>
          <p:nvPr/>
        </p:nvSpPr>
        <p:spPr bwMode="auto">
          <a:xfrm>
            <a:off x="2092325" y="6269039"/>
            <a:ext cx="4916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a:solidFill>
                  <a:schemeClr val="bg1"/>
                </a:solidFill>
              </a:rPr>
              <a:t>What happens if karyogamy of sex chromosomes is different?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fade">
                                      <p:cBhvr>
                                        <p:cTn id="57" dur="500"/>
                                        <p:tgtEl>
                                          <p:spTgt spid="512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5123">
                                            <p:txEl>
                                              <p:pRg st="11" end="11"/>
                                            </p:txEl>
                                          </p:spTgt>
                                        </p:tgtEl>
                                        <p:attrNameLst>
                                          <p:attrName>style.visibility</p:attrName>
                                        </p:attrNameLst>
                                      </p:cBhvr>
                                      <p:to>
                                        <p:strVal val="visible"/>
                                      </p:to>
                                    </p:set>
                                    <p:animEffect transition="in" filter="fade">
                                      <p:cBhvr>
                                        <p:cTn id="62" dur="500"/>
                                        <p:tgtEl>
                                          <p:spTgt spid="512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5123">
                                            <p:txEl>
                                              <p:pRg st="12" end="12"/>
                                            </p:txEl>
                                          </p:spTgt>
                                        </p:tgtEl>
                                        <p:attrNameLst>
                                          <p:attrName>style.visibility</p:attrName>
                                        </p:attrNameLst>
                                      </p:cBhvr>
                                      <p:to>
                                        <p:strVal val="visible"/>
                                      </p:to>
                                    </p:set>
                                    <p:animEffect transition="in" filter="fade">
                                      <p:cBhvr>
                                        <p:cTn id="67" dur="500"/>
                                        <p:tgtEl>
                                          <p:spTgt spid="5123">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5123">
                                            <p:txEl>
                                              <p:pRg st="13" end="13"/>
                                            </p:txEl>
                                          </p:spTgt>
                                        </p:tgtEl>
                                        <p:attrNameLst>
                                          <p:attrName>style.visibility</p:attrName>
                                        </p:attrNameLst>
                                      </p:cBhvr>
                                      <p:to>
                                        <p:strVal val="visible"/>
                                      </p:to>
                                    </p:set>
                                    <p:animEffect transition="in" filter="fade">
                                      <p:cBhvr>
                                        <p:cTn id="72" dur="500"/>
                                        <p:tgtEl>
                                          <p:spTgt spid="5123">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5124"/>
                                        </p:tgtEl>
                                        <p:attrNameLst>
                                          <p:attrName>style.visibility</p:attrName>
                                        </p:attrNameLst>
                                      </p:cBhvr>
                                      <p:to>
                                        <p:strVal val="visible"/>
                                      </p:to>
                                    </p:set>
                                    <p:animEffect transition="in" filter="fade">
                                      <p:cBhvr>
                                        <p:cTn id="77" dur="500"/>
                                        <p:tgtEl>
                                          <p:spTgt spid="51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125"/>
                                        </p:tgtEl>
                                        <p:attrNameLst>
                                          <p:attrName>style.visibility</p:attrName>
                                        </p:attrNameLst>
                                      </p:cBhvr>
                                      <p:to>
                                        <p:strVal val="visible"/>
                                      </p:to>
                                    </p:set>
                                    <p:animEffect transition="in" filter="fade">
                                      <p:cBhvr>
                                        <p:cTn id="8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thophysiology of reproduction fertility sterility" id="{DC2A1593-F5F8-457A-841F-4B5C7A5CBD24}" vid="{AC867E92-A2B2-41A1-8425-F6A9FA00C648}"/>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1281</TotalTime>
  <Words>8277</Words>
  <Application>Microsoft Office PowerPoint</Application>
  <PresentationFormat>Širokoúhlá obrazovka</PresentationFormat>
  <Paragraphs>538</Paragraphs>
  <Slides>88</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88</vt:i4>
      </vt:variant>
    </vt:vector>
  </HeadingPairs>
  <TitlesOfParts>
    <vt:vector size="96" baseType="lpstr">
      <vt:lpstr>Arial</vt:lpstr>
      <vt:lpstr>Arial Narrow</vt:lpstr>
      <vt:lpstr>Bernard MT Condensed</vt:lpstr>
      <vt:lpstr>Cooper Black</vt:lpstr>
      <vt:lpstr>Tahoma</vt:lpstr>
      <vt:lpstr>Wingdings</vt:lpstr>
      <vt:lpstr>Wingdings 3</vt:lpstr>
      <vt:lpstr>Presentation_MU_EN</vt:lpstr>
      <vt:lpstr>Pathophysiology of reproduction – sterility, infertility</vt:lpstr>
      <vt:lpstr>Lecture Outline</vt:lpstr>
      <vt:lpstr>The Basics Gametogenesis</vt:lpstr>
      <vt:lpstr>The Basics Gametogenesis</vt:lpstr>
      <vt:lpstr>The Basics Gametogenesis</vt:lpstr>
      <vt:lpstr>The Basics Gametogenesis</vt:lpstr>
      <vt:lpstr>The Basics Gametogenesis</vt:lpstr>
      <vt:lpstr>The  Basics Gametogenesis</vt:lpstr>
      <vt:lpstr>The Basics Gender Determination</vt:lpstr>
      <vt:lpstr>The Basics Gender Determination</vt:lpstr>
      <vt:lpstr>The Basics Gender Determination</vt:lpstr>
      <vt:lpstr>The Basics Gender Determination</vt:lpstr>
      <vt:lpstr>The Basics Gender Determination</vt:lpstr>
      <vt:lpstr>The Basics Gender Determination</vt:lpstr>
      <vt:lpstr>Lecture Outline</vt:lpstr>
      <vt:lpstr>The Pituitary-Gonad Axis</vt:lpstr>
      <vt:lpstr>Lecture Outline</vt:lpstr>
      <vt:lpstr>Female Reproductive Physiology Basics</vt:lpstr>
      <vt:lpstr>Female Reproductive Physiology The Cycles</vt:lpstr>
      <vt:lpstr>Female Reproductive Physiology The Cycles</vt:lpstr>
      <vt:lpstr>Female Reproductive Physiology The Cycles</vt:lpstr>
      <vt:lpstr>Female Reproductive Physiology All together</vt:lpstr>
      <vt:lpstr>Female Reproductive Physiology Fertilization Effects</vt:lpstr>
      <vt:lpstr>Female Reproductive Physiology Fertilization Effects</vt:lpstr>
      <vt:lpstr>Pathophysiology of female reproduction</vt:lpstr>
      <vt:lpstr>Infertility definition</vt:lpstr>
      <vt:lpstr>PATHOLOGICAL PROCESSES, THEIR IMPLICATIONS, AND THERAPEUTIC OPTIONS </vt:lpstr>
      <vt:lpstr>Turner syndrome</vt:lpstr>
      <vt:lpstr>B. Ovulation 1. Hypogonadotrophic hypogonadism </vt:lpstr>
      <vt:lpstr>2. Hyperprolactinemia </vt:lpstr>
      <vt:lpstr>3. Polycystic ovary syndrome </vt:lpstr>
      <vt:lpstr>PCOS</vt:lpstr>
      <vt:lpstr>Ovarian hyperstimulation syndrome</vt:lpstr>
      <vt:lpstr>C. Fallopian Tube Function </vt:lpstr>
      <vt:lpstr>D. Implantation </vt:lpstr>
      <vt:lpstr>2. Celiac disease </vt:lpstr>
      <vt:lpstr>3. Subclinical hypothyroidism </vt:lpstr>
      <vt:lpstr>4. Thrombophilia </vt:lpstr>
      <vt:lpstr>5. Natural killer cells</vt:lpstr>
      <vt:lpstr>6. Endometrial and myometrial (endometriosis, leiomyomas, hydrosalpines, PCOS, obesity, endometrial polyps) </vt:lpstr>
      <vt:lpstr>7. Embryonic </vt:lpstr>
      <vt:lpstr>F. Early Pregnancy Failure </vt:lpstr>
      <vt:lpstr>1. Genetic polymorphisms </vt:lpstr>
      <vt:lpstr>IV. LIFESTYLE INFLUENCES INFLUENCING OVULATION, FALLOPIAN TUBE FUNCTION, IMPLANTATION, AND MISCARRIAGE </vt:lpstr>
      <vt:lpstr>Stress</vt:lpstr>
      <vt:lpstr>Lecture Outline</vt:lpstr>
      <vt:lpstr>Male Reproductive Physiology Basic Functions</vt:lpstr>
      <vt:lpstr>Male Reproductive Physiology Testes</vt:lpstr>
      <vt:lpstr>Male Reproductive Physiology Testis</vt:lpstr>
      <vt:lpstr>Male Reproductive Physiology Testis</vt:lpstr>
      <vt:lpstr>Male Reproductive Phsyiology Testes</vt:lpstr>
      <vt:lpstr>Male Reproductive Physiology Testes</vt:lpstr>
      <vt:lpstr>Prezentace aplikace PowerPoint</vt:lpstr>
      <vt:lpstr>Prezentace aplikace PowerPoint</vt:lpstr>
      <vt:lpstr>Prezentace aplikace PowerPoint</vt:lpstr>
      <vt:lpstr>Male Reproductive Physiology Accessory Gland Function</vt:lpstr>
      <vt:lpstr>Male Reproductive Physiology Accessory Gland Function</vt:lpstr>
      <vt:lpstr>Male Reproductive Physiology The sexual response</vt:lpstr>
      <vt:lpstr>Male Reproductive Physiology The sexual response</vt:lpstr>
      <vt:lpstr>Male Reproductive Pathophysiology The sexual response</vt:lpstr>
      <vt:lpstr>Male infertility</vt:lpstr>
      <vt:lpstr>Male infertility - causes</vt:lpstr>
      <vt:lpstr>Pretesticular causes of male infertility</vt:lpstr>
      <vt:lpstr>Congenital Hypogonadotrophic Syndromes </vt:lpstr>
      <vt:lpstr>Pituitary Disease Pituitary Insufficiency </vt:lpstr>
      <vt:lpstr>Exogenous or Endogenous Hormones </vt:lpstr>
      <vt:lpstr>Exogenous or Endogenous Hormones</vt:lpstr>
      <vt:lpstr>Male infertility</vt:lpstr>
      <vt:lpstr>Testicular causes</vt:lpstr>
      <vt:lpstr>Endocrine Testis </vt:lpstr>
      <vt:lpstr>Exocrine Testis</vt:lpstr>
      <vt:lpstr>Common Genetic Causes </vt:lpstr>
      <vt:lpstr>Klinefelter Syndrome </vt:lpstr>
      <vt:lpstr>Klinefelter syndrome</vt:lpstr>
      <vt:lpstr>Other Genetic Causes and Syndromes </vt:lpstr>
      <vt:lpstr>Gonadotoxins </vt:lpstr>
      <vt:lpstr>Drugs</vt:lpstr>
      <vt:lpstr>Traumatic injury of testes</vt:lpstr>
      <vt:lpstr>Varicocele </vt:lpstr>
      <vt:lpstr>Posttesticular causes of male infertility</vt:lpstr>
      <vt:lpstr>Prezentace aplikace PowerPoint</vt:lpstr>
      <vt:lpstr>Acquired blockages</vt:lpstr>
      <vt:lpstr>Disorders of Sperm Function or Motility </vt:lpstr>
      <vt:lpstr>Disorders of Sperm Function or Motility </vt:lpstr>
      <vt:lpstr>Infections</vt:lpstr>
      <vt:lpstr>Disorders of Coitus </vt:lpstr>
      <vt:lpstr>The next week plan</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MED</dc:title>
  <dc:creator>Masaryk University</dc:creator>
  <cp:lastModifiedBy>Julie Dobrovolná</cp:lastModifiedBy>
  <cp:revision>17</cp:revision>
  <cp:lastPrinted>1601-01-01T00:00:00Z</cp:lastPrinted>
  <dcterms:created xsi:type="dcterms:W3CDTF">2020-11-27T17:01:56Z</dcterms:created>
  <dcterms:modified xsi:type="dcterms:W3CDTF">2022-03-15T14:39:23Z</dcterms:modified>
</cp:coreProperties>
</file>