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media/image53.jpg" ContentType="image/jpg"/>
  <Override PartName="/ppt/media/image54.jpg" ContentType="image/jpg"/>
  <Override PartName="/ppt/media/image70.jpg" ContentType="image/jpg"/>
  <Override PartName="/ppt/theme/themeOverride3.xml" ContentType="application/vnd.openxmlformats-officedocument.themeOverride+xml"/>
  <Override PartName="/ppt/media/image71.jpg" ContentType="image/jpg"/>
  <Override PartName="/ppt/theme/themeOverride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4"/>
  </p:notesMasterIdLst>
  <p:handoutMasterIdLst>
    <p:handoutMasterId r:id="rId65"/>
  </p:handoutMasterIdLst>
  <p:sldIdLst>
    <p:sldId id="256" r:id="rId2"/>
    <p:sldId id="382" r:id="rId3"/>
    <p:sldId id="441" r:id="rId4"/>
    <p:sldId id="451" r:id="rId5"/>
    <p:sldId id="416" r:id="rId6"/>
    <p:sldId id="284" r:id="rId7"/>
    <p:sldId id="285" r:id="rId8"/>
    <p:sldId id="293" r:id="rId9"/>
    <p:sldId id="294" r:id="rId10"/>
    <p:sldId id="296" r:id="rId11"/>
    <p:sldId id="299" r:id="rId12"/>
    <p:sldId id="300" r:id="rId13"/>
    <p:sldId id="302" r:id="rId14"/>
    <p:sldId id="341" r:id="rId15"/>
    <p:sldId id="396" r:id="rId16"/>
    <p:sldId id="438" r:id="rId17"/>
    <p:sldId id="339" r:id="rId18"/>
    <p:sldId id="383" r:id="rId19"/>
    <p:sldId id="384" r:id="rId20"/>
    <p:sldId id="386" r:id="rId21"/>
    <p:sldId id="447" r:id="rId22"/>
    <p:sldId id="453" r:id="rId23"/>
    <p:sldId id="455" r:id="rId24"/>
    <p:sldId id="456" r:id="rId25"/>
    <p:sldId id="457" r:id="rId26"/>
    <p:sldId id="268" r:id="rId27"/>
    <p:sldId id="458" r:id="rId28"/>
    <p:sldId id="270" r:id="rId29"/>
    <p:sldId id="271" r:id="rId30"/>
    <p:sldId id="272" r:id="rId31"/>
    <p:sldId id="273" r:id="rId32"/>
    <p:sldId id="274" r:id="rId33"/>
    <p:sldId id="277" r:id="rId34"/>
    <p:sldId id="278" r:id="rId35"/>
    <p:sldId id="279" r:id="rId36"/>
    <p:sldId id="281" r:id="rId37"/>
    <p:sldId id="442" r:id="rId38"/>
    <p:sldId id="448" r:id="rId39"/>
    <p:sldId id="257" r:id="rId40"/>
    <p:sldId id="443" r:id="rId41"/>
    <p:sldId id="452" r:id="rId42"/>
    <p:sldId id="259" r:id="rId43"/>
    <p:sldId id="260" r:id="rId44"/>
    <p:sldId id="261" r:id="rId45"/>
    <p:sldId id="263" r:id="rId46"/>
    <p:sldId id="264" r:id="rId47"/>
    <p:sldId id="265" r:id="rId48"/>
    <p:sldId id="266" r:id="rId49"/>
    <p:sldId id="446" r:id="rId50"/>
    <p:sldId id="459" r:id="rId51"/>
    <p:sldId id="306" r:id="rId52"/>
    <p:sldId id="313" r:id="rId53"/>
    <p:sldId id="316" r:id="rId54"/>
    <p:sldId id="314" r:id="rId55"/>
    <p:sldId id="317" r:id="rId56"/>
    <p:sldId id="449" r:id="rId57"/>
    <p:sldId id="269" r:id="rId58"/>
    <p:sldId id="307" r:id="rId59"/>
    <p:sldId id="258" r:id="rId60"/>
    <p:sldId id="267" r:id="rId61"/>
    <p:sldId id="262" r:id="rId62"/>
    <p:sldId id="439" r:id="rId6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754" autoAdjust="0"/>
  </p:normalViewPr>
  <p:slideViewPr>
    <p:cSldViewPr snapToGrid="0">
      <p:cViewPr varScale="1">
        <p:scale>
          <a:sx n="86" d="100"/>
          <a:sy n="86" d="100"/>
        </p:scale>
        <p:origin x="562" y="5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450DAAB-C576-4429-8ABD-64A3D1CB8483}"/>
              </a:ext>
            </a:extLst>
          </p:cNvPr>
          <p:cNvSpPr>
            <a:spLocks noGrp="1" noRot="1" noChangeAspect="1" noChangeArrowheads="1" noTextEdit="1"/>
          </p:cNvSpPr>
          <p:nvPr>
            <p:ph type="sldImg"/>
          </p:nvPr>
        </p:nvSpPr>
        <p:spPr>
          <a:xfrm>
            <a:off x="374650" y="993775"/>
            <a:ext cx="6045200" cy="3400425"/>
          </a:xfrm>
          <a:solidFill>
            <a:srgbClr val="FFFFFF"/>
          </a:solidFill>
          <a:ln/>
        </p:spPr>
      </p:sp>
      <p:sp>
        <p:nvSpPr>
          <p:cNvPr id="62467" name="Rectangle 3">
            <a:extLst>
              <a:ext uri="{FF2B5EF4-FFF2-40B4-BE49-F238E27FC236}">
                <a16:creationId xmlns:a16="http://schemas.microsoft.com/office/drawing/2014/main" id="{6B5993E1-5E86-4204-BBFF-4C59DB6E15AF}"/>
              </a:ext>
            </a:extLst>
          </p:cNvPr>
          <p:cNvSpPr>
            <a:spLocks noGrp="1" noChangeArrowheads="1"/>
          </p:cNvSpPr>
          <p:nvPr>
            <p:ph type="body" idx="1"/>
          </p:nvPr>
        </p:nvSpPr>
        <p:spPr>
          <a:xfrm>
            <a:off x="1036638" y="4722813"/>
            <a:ext cx="4725987" cy="3776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nb-NO" altLang="cs-CZ"/>
          </a:p>
        </p:txBody>
      </p:sp>
    </p:spTree>
    <p:extLst>
      <p:ext uri="{BB962C8B-B14F-4D97-AF65-F5344CB8AC3E}">
        <p14:creationId xmlns:p14="http://schemas.microsoft.com/office/powerpoint/2010/main" val="127412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848E17A6-7BDE-419C-AA5F-4B8362F45A54}"/>
              </a:ext>
            </a:extLst>
          </p:cNvPr>
          <p:cNvSpPr txBox="1">
            <a:spLocks noGrp="1" noChangeArrowheads="1"/>
          </p:cNvSpPr>
          <p:nvPr/>
        </p:nvSpPr>
        <p:spPr bwMode="auto">
          <a:xfrm>
            <a:off x="3849688" y="9424988"/>
            <a:ext cx="294481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3" rIns="91385" bIns="45693"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2E9ADAF8-D81C-4CBF-8831-B9DAAA306078}" type="slidenum">
              <a:rPr lang="en-GB" altLang="cs-CZ" sz="1200">
                <a:latin typeface="Times New Roman" panose="02020603050405020304" pitchFamily="18" charset="0"/>
              </a:rPr>
              <a:pPr algn="r" eaLnBrk="1" hangingPunct="1"/>
              <a:t>54</a:t>
            </a:fld>
            <a:endParaRPr lang="en-GB" altLang="cs-CZ" sz="1200">
              <a:latin typeface="Times New Roman" panose="02020603050405020304" pitchFamily="18" charset="0"/>
            </a:endParaRPr>
          </a:p>
        </p:txBody>
      </p:sp>
      <p:sp>
        <p:nvSpPr>
          <p:cNvPr id="45059" name="Rectangle 2">
            <a:extLst>
              <a:ext uri="{FF2B5EF4-FFF2-40B4-BE49-F238E27FC236}">
                <a16:creationId xmlns:a16="http://schemas.microsoft.com/office/drawing/2014/main" id="{7866C792-45D7-4439-BA02-9F8589F9F666}"/>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B44A936-C5F8-4AEB-8635-37FAFF226D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cs-CZ"/>
              <a:t>Serum leptin levels increase with increasing percent fat mass of the body, and decline during weight loss periods.</a:t>
            </a:r>
          </a:p>
        </p:txBody>
      </p:sp>
    </p:spTree>
    <p:extLst>
      <p:ext uri="{BB962C8B-B14F-4D97-AF65-F5344CB8AC3E}">
        <p14:creationId xmlns:p14="http://schemas.microsoft.com/office/powerpoint/2010/main" val="2130376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cs-CZ" b="1">
                <a:solidFill>
                  <a:srgbClr val="002060"/>
                </a:solidFill>
              </a:rPr>
              <a:t>Nongenomic transmission across generations of maternal behavior and stress responses in the rat.</a:t>
            </a:r>
            <a:r>
              <a:rPr lang="it-IT" altLang="cs-CZ" sz="800">
                <a:solidFill>
                  <a:srgbClr val="002060"/>
                </a:solidFill>
              </a:rPr>
              <a:t> </a:t>
            </a:r>
            <a:r>
              <a:rPr lang="it-IT" altLang="cs-CZ" sz="800" i="1">
                <a:solidFill>
                  <a:srgbClr val="002060"/>
                </a:solidFill>
              </a:rPr>
              <a:t>Francis D, Science 1999;286:1155–1158.</a:t>
            </a:r>
          </a:p>
          <a:p>
            <a:pPr eaLnBrk="1" hangingPunct="1">
              <a:spcBef>
                <a:spcPct val="0"/>
              </a:spcBef>
            </a:pPr>
            <a:endParaRPr lang="cs-CZ" altLang="cs-CZ"/>
          </a:p>
        </p:txBody>
      </p:sp>
      <p:sp>
        <p:nvSpPr>
          <p:cNvPr id="276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C37EB0F-FC11-46E3-82D1-DF74F1D277C4}" type="slidenum">
              <a:rPr lang="cs-CZ" altLang="cs-CZ"/>
              <a:pPr/>
              <a:t>57</a:t>
            </a:fld>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Diagram ilustrující vztahy</a:t>
            </a:r>
            <a:r>
              <a:rPr lang="cs-CZ" baseline="0" dirty="0"/>
              <a:t> mezi </a:t>
            </a:r>
            <a:r>
              <a:rPr lang="cs-CZ" baseline="0" dirty="0" err="1"/>
              <a:t>suboptimálními</a:t>
            </a:r>
            <a:r>
              <a:rPr lang="cs-CZ" baseline="0" dirty="0"/>
              <a:t> intrauterinními podmínkami, programováním endokrinních systémů během časného období po porodu a cirkulujícími koncentracemi hormonů a následným rozvojem metabolické dysfunkce</a:t>
            </a:r>
            <a:r>
              <a:rPr lang="en-US" dirty="0"/>
              <a:t>. Endocrine systems in square boxes. Circulating hormones in ovals. Metabolic dysfunctions in ovoid boxes. (+) Positive effect; (−) negative effect. */</a:t>
            </a:r>
            <a:r>
              <a:rPr lang="en-US" baseline="30000" dirty="0"/>
              <a:t>+</a:t>
            </a:r>
            <a:r>
              <a:rPr lang="en-US" dirty="0"/>
              <a:t> Hormones that appear twice on the diagram.</a:t>
            </a:r>
            <a:endParaRPr lang="cs-CZ" dirty="0"/>
          </a:p>
        </p:txBody>
      </p:sp>
      <p:sp>
        <p:nvSpPr>
          <p:cNvPr id="4" name="Zástupný symbol pro číslo snímku 3"/>
          <p:cNvSpPr>
            <a:spLocks noGrp="1"/>
          </p:cNvSpPr>
          <p:nvPr>
            <p:ph type="sldNum" sz="quarter" idx="10"/>
          </p:nvPr>
        </p:nvSpPr>
        <p:spPr/>
        <p:txBody>
          <a:bodyPr/>
          <a:lstStyle/>
          <a:p>
            <a:fld id="{D6155168-0E8F-4058-9F27-A2110C0F8A90}" type="slidenum">
              <a:rPr lang="cs-CZ" smtClean="0"/>
              <a:t>58</a:t>
            </a:fld>
            <a:endParaRPr lang="cs-CZ"/>
          </a:p>
        </p:txBody>
      </p:sp>
    </p:spTree>
    <p:extLst>
      <p:ext uri="{BB962C8B-B14F-4D97-AF65-F5344CB8AC3E}">
        <p14:creationId xmlns:p14="http://schemas.microsoft.com/office/powerpoint/2010/main" val="1817368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28675" name="Text Box 2"/>
          <p:cNvSpPr>
            <a:spLocks noGrp="1" noChangeArrowheads="1"/>
          </p:cNvSpPr>
          <p:nvPr>
            <p:ph type="body"/>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cs-CZ" altLang="cs-CZ">
                <a:solidFill>
                  <a:srgbClr val="000000"/>
                </a:solidFill>
                <a:latin typeface="Times New Roman" panose="02020603050405020304" pitchFamily="18" charset="0"/>
              </a:rPr>
              <a:t>Mismatchové paradigma metabolického onemocnění. Vyvíjející se organismus vnímá environmentální stimuly zprostředkované matkou, jako je podvýživa, a to jak během prenatálního, tak zčásti postnatální života. Vývojová plasticita v rámci odpovědi na tyto podněty modifikuje nastavenou trajektorii metabolismu definovanou zděděným fetálním genomem a epigenomem podle toho, zda je okolní prostředí vnímáno jako adekvátní (tmavé pozadí) nebo neadekvátní (světlé pozadí), což má za následek úpravu metabolického nastavení. Pokud následně okolní prostředí, ať už adekvátní či deprivované, odpovídá predikci, je riziko metabolického onemocnění později v životě nízké. Jestliže mezi predikovaným a aktuálním obdobím ovšem nastane nesouladem, zejména v tom smyslu, že aktuální prostředí je na živiny bohatší než prostředí predikované, riziko metabolického onemocnění se zvyšuje.</a:t>
            </a:r>
          </a:p>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cs-CZ">
              <a:solidFill>
                <a:srgbClr val="000000"/>
              </a:solidFill>
              <a:latin typeface="Arial" panose="020B0604020202020204" pitchFamily="34" charset="0"/>
              <a:ea typeface="msgothic"/>
              <a:cs typeface="ms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29699" name="Text Box 2"/>
          <p:cNvSpPr>
            <a:spLocks noGrp="1" noChangeArrowheads="1"/>
          </p:cNvSpPr>
          <p:nvPr>
            <p:ph type="body"/>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cs-CZ" altLang="cs-CZ">
                <a:solidFill>
                  <a:srgbClr val="000000"/>
                </a:solidFill>
                <a:latin typeface="Times New Roman" panose="02020603050405020304" pitchFamily="18" charset="0"/>
              </a:rPr>
              <a:t>Epigenotypový model vývojového původu onemocnění. Environmentální faktory působící během časné fáze života mají následky, které se mohou manifestovat zvýšeným rizikem onemocnění později v životě. Období života, ve kterém mohou externí faktory ovlivňovat biologické procesy, sahají od početí přes neonatální období až do časného dětství. Má se za to, že dítě dostává od matky informace o stavu vnějšího prostředí, do kterého se narodí a modifikuje svůj metabolismus a veškeré fyziologické procesy včetně trajektorie růstu tak, aby postnatálně maximalizovalo svoje šance na přežití. Tyto adaptace se nicméně mohou stát škodlivými, jestliže podmínky, do kterých se dítě narodí, se významně odlišují od podmínek očekávaných během prenatálního období. Tyto adaptace zahrnují metabolické i endokrinní změny, které mohou vést k celoživotním změnám ve fungování a struktuře těla – koncept zvaný programování. Epigenetické znaky mohou být modulovány environmentálními faktory, jsou dědičné a jsou podkladem změn genové exprese, které mohou přispívat ke vzniku onemocnění později během života.</a:t>
            </a:r>
          </a:p>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cs-CZ">
              <a:solidFill>
                <a:srgbClr val="000000"/>
              </a:solidFill>
              <a:latin typeface="Arial" panose="020B0604020202020204" pitchFamily="34" charset="0"/>
              <a:ea typeface="msgothic"/>
              <a:cs typeface="msgothic"/>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0" y="6228000"/>
            <a:ext cx="7920000" cy="252000"/>
          </a:xfrm>
          <a:prstGeom prst="rect">
            <a:avLst/>
          </a:prstGeom>
        </p:spPr>
        <p:txBody>
          <a:bodyPr/>
          <a:lstStyle>
            <a:lvl1pPr>
              <a:defRPr/>
            </a:lvl1pPr>
          </a:lstStyle>
          <a:p>
            <a:r>
              <a:rPr lang="cs-CZ" dirty="0"/>
              <a:t>Definujte zápatí – název prezentace nebo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a:xfrm>
            <a:off x="414000" y="6228000"/>
            <a:ext cx="252000" cy="252000"/>
          </a:xfrm>
          <a:prstGeom prst="rect">
            <a:avLst/>
          </a:prstGeom>
        </p:spPr>
        <p:txBody>
          <a:bodyPr/>
          <a:lstStyle/>
          <a:p>
            <a:fld id="{0DE708CC-0C3F-4567-9698-B54C0F35BD31}" type="slidenum">
              <a:rPr lang="cs-CZ" altLang="cs-CZ" smtClean="0"/>
              <a:pPr/>
              <a:t>‹#›</a:t>
            </a:fld>
            <a:endParaRPr lang="cs-CZ" altLang="cs-CZ" dirty="0"/>
          </a:p>
        </p:txBody>
      </p:sp>
      <p:sp>
        <p:nvSpPr>
          <p:cNvPr id="12" name="Nadpis 6">
            <a:extLst>
              <a:ext uri="{FF2B5EF4-FFF2-40B4-BE49-F238E27FC236}">
                <a16:creationId xmlns:a16="http://schemas.microsoft.com/office/drawing/2014/main" id="{F31C6098-45F4-4855-8153-FB7904CE4FE3}"/>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13" name="Obrázek 12">
            <a:extLst>
              <a:ext uri="{FF2B5EF4-FFF2-40B4-BE49-F238E27FC236}">
                <a16:creationId xmlns:a16="http://schemas.microsoft.com/office/drawing/2014/main" id="{44BB26B4-1DB3-416F-8DA4-AFF4E665D6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4" name="Podnadpis 2">
            <a:extLst>
              <a:ext uri="{FF2B5EF4-FFF2-40B4-BE49-F238E27FC236}">
                <a16:creationId xmlns:a16="http://schemas.microsoft.com/office/drawing/2014/main" id="{6623C95A-60BE-40EB-9BC7-25260893EBB3}"/>
              </a:ext>
            </a:extLst>
          </p:cNvPr>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21" name="Zástupný symbol pro obsah 12">
            <a:extLst>
              <a:ext uri="{FF2B5EF4-FFF2-40B4-BE49-F238E27FC236}">
                <a16:creationId xmlns:a16="http://schemas.microsoft.com/office/drawing/2014/main" id="{9547EBDF-D870-4615-B89A-66FC8E0A0F0C}"/>
              </a:ext>
            </a:extLst>
          </p:cNvPr>
          <p:cNvSpPr>
            <a:spLocks noGrp="1"/>
          </p:cNvSpPr>
          <p:nvPr>
            <p:ph sz="quarter" idx="24"/>
          </p:nvPr>
        </p:nvSpPr>
        <p:spPr>
          <a:xfrm>
            <a:off x="719997" y="718712"/>
            <a:ext cx="5220001" cy="3204001"/>
          </a:xfrm>
        </p:spPr>
        <p:txBody>
          <a:bodyPr/>
          <a:lstStyle/>
          <a:p>
            <a:pPr lvl="0"/>
            <a:r>
              <a:rPr lang="cs-CZ"/>
              <a:t>Po kliknutí můžete upravovat styly textu v předloze.</a:t>
            </a:r>
          </a:p>
        </p:txBody>
      </p:sp>
      <p:sp>
        <p:nvSpPr>
          <p:cNvPr id="22" name="Zástupný symbol pro text 5">
            <a:extLst>
              <a:ext uri="{FF2B5EF4-FFF2-40B4-BE49-F238E27FC236}">
                <a16:creationId xmlns:a16="http://schemas.microsoft.com/office/drawing/2014/main" id="{FE825788-55A0-4392-9284-0099917A1B96}"/>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23" name="Zástupný symbol pro text 13">
            <a:extLst>
              <a:ext uri="{FF2B5EF4-FFF2-40B4-BE49-F238E27FC236}">
                <a16:creationId xmlns:a16="http://schemas.microsoft.com/office/drawing/2014/main" id="{BB6DC7A3-6070-4788-8925-ECEF5D270E06}"/>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Po kliknutí můžete upravovat styly textu v předloze.</a:t>
            </a:r>
          </a:p>
        </p:txBody>
      </p:sp>
      <p:sp>
        <p:nvSpPr>
          <p:cNvPr id="24" name="Zástupný symbol pro text 5">
            <a:extLst>
              <a:ext uri="{FF2B5EF4-FFF2-40B4-BE49-F238E27FC236}">
                <a16:creationId xmlns:a16="http://schemas.microsoft.com/office/drawing/2014/main" id="{7B2FBDD4-6F42-4D3A-ABC8-DAF530179BD2}"/>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25" name="Zástupný symbol pro text 13">
            <a:extLst>
              <a:ext uri="{FF2B5EF4-FFF2-40B4-BE49-F238E27FC236}">
                <a16:creationId xmlns:a16="http://schemas.microsoft.com/office/drawing/2014/main" id="{6559EC12-76DD-40DE-8DB8-8B359A47CC54}"/>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Po kliknutí můžete upravovat styly textu v předloze.</a:t>
            </a:r>
          </a:p>
        </p:txBody>
      </p:sp>
      <p:sp>
        <p:nvSpPr>
          <p:cNvPr id="26" name="Zástupný symbol pro obsah 12">
            <a:extLst>
              <a:ext uri="{FF2B5EF4-FFF2-40B4-BE49-F238E27FC236}">
                <a16:creationId xmlns:a16="http://schemas.microsoft.com/office/drawing/2014/main" id="{137F4524-A39B-43FB-9E07-67C451992724}"/>
              </a:ext>
            </a:extLst>
          </p:cNvPr>
          <p:cNvSpPr>
            <a:spLocks noGrp="1"/>
          </p:cNvSpPr>
          <p:nvPr>
            <p:ph sz="quarter" idx="25"/>
          </p:nvPr>
        </p:nvSpPr>
        <p:spPr>
          <a:xfrm>
            <a:off x="6251278" y="718712"/>
            <a:ext cx="5220001" cy="3204001"/>
          </a:xfrm>
        </p:spPr>
        <p:txBody>
          <a:bodyPr/>
          <a:lstStyle/>
          <a:p>
            <a:pPr lvl="0"/>
            <a:r>
              <a:rPr lang="cs-CZ"/>
              <a:t>Po kliknutí můžete upravovat styly textu v předloze.</a:t>
            </a:r>
          </a:p>
        </p:txBody>
      </p:sp>
      <p:pic>
        <p:nvPicPr>
          <p:cNvPr id="27" name="Obrázek 26">
            <a:extLst>
              <a:ext uri="{FF2B5EF4-FFF2-40B4-BE49-F238E27FC236}">
                <a16:creationId xmlns:a16="http://schemas.microsoft.com/office/drawing/2014/main" id="{6838A12A-82A1-4709-9D33-F39AFA8AFA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28" name="Rectangle 17">
            <a:extLst>
              <a:ext uri="{FF2B5EF4-FFF2-40B4-BE49-F238E27FC236}">
                <a16:creationId xmlns:a16="http://schemas.microsoft.com/office/drawing/2014/main" id="{DE0BEEF4-6DAC-4D6C-AD80-575053D4229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29" name="Rectangle 18">
            <a:extLst>
              <a:ext uri="{FF2B5EF4-FFF2-40B4-BE49-F238E27FC236}">
                <a16:creationId xmlns:a16="http://schemas.microsoft.com/office/drawing/2014/main" id="{D54EEC6B-F6F3-491F-AF84-5FBBB3FC67C7}"/>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693E3813-A8A0-4605-A751-A0C706248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7" name="Rectangle 17">
            <a:extLst>
              <a:ext uri="{FF2B5EF4-FFF2-40B4-BE49-F238E27FC236}">
                <a16:creationId xmlns:a16="http://schemas.microsoft.com/office/drawing/2014/main" id="{77EDFCFB-BDDB-45EE-9574-EB8FA8F88673}"/>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8" name="Rectangle 18">
            <a:extLst>
              <a:ext uri="{FF2B5EF4-FFF2-40B4-BE49-F238E27FC236}">
                <a16:creationId xmlns:a16="http://schemas.microsoft.com/office/drawing/2014/main" id="{560DCD67-AE12-4FF8-B224-2C33488C5A4B}"/>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6" name="Zástupný symbol pro obrázek 7">
            <a:extLst>
              <a:ext uri="{FF2B5EF4-FFF2-40B4-BE49-F238E27FC236}">
                <a16:creationId xmlns:a16="http://schemas.microsoft.com/office/drawing/2014/main" id="{F4024E46-62E6-44CE-9E2C-14E827C7CC91}"/>
              </a:ext>
            </a:extLst>
          </p:cNvPr>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083CAA91-E696-4AD2-90D7-33C983810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9" name="Rectangle 17">
            <a:extLst>
              <a:ext uri="{FF2B5EF4-FFF2-40B4-BE49-F238E27FC236}">
                <a16:creationId xmlns:a16="http://schemas.microsoft.com/office/drawing/2014/main" id="{D1C4BF70-4C1E-4AF7-81E0-104F006A02E4}"/>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chemeClr val="bg1"/>
                </a:solidFill>
                <a:effectLst/>
                <a:latin typeface="+mj-lt"/>
              </a:defRPr>
            </a:lvl1pPr>
          </a:lstStyle>
          <a:p>
            <a:r>
              <a:rPr lang="cs-CZ"/>
              <a:t>Definujte zápatí – název prezentace nebo pracoviště</a:t>
            </a:r>
            <a:endParaRPr lang="cs-CZ" dirty="0"/>
          </a:p>
        </p:txBody>
      </p:sp>
      <p:sp>
        <p:nvSpPr>
          <p:cNvPr id="10" name="Rectangle 18">
            <a:extLst>
              <a:ext uri="{FF2B5EF4-FFF2-40B4-BE49-F238E27FC236}">
                <a16:creationId xmlns:a16="http://schemas.microsoft.com/office/drawing/2014/main" id="{3E5CFC32-FE61-424D-B52A-0545883D659D}"/>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bg1"/>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MED">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16480462-23C7-4E09-BE59-6229F8EBE2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0709FAC-F4F0-43EE-B6EA-905A02AB753D}" type="datetimeFigureOut">
              <a:rPr lang="cs-CZ" smtClean="0"/>
              <a:t>22.03.2022</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32330DF3-0630-41F6-A5E9-2495C3B5865F}" type="slidenum">
              <a:rPr lang="cs-CZ" smtClean="0"/>
              <a:t>‹#›</a:t>
            </a:fld>
            <a:endParaRPr lang="cs-CZ"/>
          </a:p>
        </p:txBody>
      </p:sp>
    </p:spTree>
    <p:extLst>
      <p:ext uri="{BB962C8B-B14F-4D97-AF65-F5344CB8AC3E}">
        <p14:creationId xmlns:p14="http://schemas.microsoft.com/office/powerpoint/2010/main" val="242386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B0709FAC-F4F0-43EE-B6EA-905A02AB753D}" type="datetimeFigureOut">
              <a:rPr lang="cs-CZ" smtClean="0"/>
              <a:t>22.03.2022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2330DF3-0630-41F6-A5E9-2495C3B5865F}" type="slidenum">
              <a:rPr lang="cs-CZ" smtClean="0"/>
              <a:t>‹#›</a:t>
            </a:fld>
            <a:endParaRPr lang="cs-CZ"/>
          </a:p>
        </p:txBody>
      </p:sp>
    </p:spTree>
    <p:extLst>
      <p:ext uri="{BB962C8B-B14F-4D97-AF65-F5344CB8AC3E}">
        <p14:creationId xmlns:p14="http://schemas.microsoft.com/office/powerpoint/2010/main" val="1066444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609600" y="6245225"/>
            <a:ext cx="2844800" cy="476250"/>
          </a:xfrm>
        </p:spPr>
        <p:txBody>
          <a:bodyPr/>
          <a:lstStyle>
            <a:lvl1pPr>
              <a:defRPr/>
            </a:lvl1pPr>
          </a:lstStyle>
          <a:p>
            <a:endParaRPr lang="en-US"/>
          </a:p>
        </p:txBody>
      </p:sp>
      <p:sp>
        <p:nvSpPr>
          <p:cNvPr id="6" name="Zástupný symbol pro zápatí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Zástupný symbol pro číslo snímku 6"/>
          <p:cNvSpPr>
            <a:spLocks noGrp="1"/>
          </p:cNvSpPr>
          <p:nvPr>
            <p:ph type="sldNum" sz="quarter" idx="12"/>
          </p:nvPr>
        </p:nvSpPr>
        <p:spPr>
          <a:xfrm>
            <a:off x="8737600" y="6245225"/>
            <a:ext cx="2844800" cy="476250"/>
          </a:xfrm>
        </p:spPr>
        <p:txBody>
          <a:bodyPr/>
          <a:lstStyle>
            <a:lvl1pPr>
              <a:defRPr/>
            </a:lvl1pPr>
          </a:lstStyle>
          <a:p>
            <a:fld id="{05E6BF97-E38A-4747-8EE3-55864BD12C4B}" type="slidenum">
              <a:rPr lang="en-US"/>
              <a:pPr/>
              <a:t>‹#›</a:t>
            </a:fld>
            <a:endParaRPr lang="en-US"/>
          </a:p>
        </p:txBody>
      </p:sp>
    </p:spTree>
    <p:extLst>
      <p:ext uri="{BB962C8B-B14F-4D97-AF65-F5344CB8AC3E}">
        <p14:creationId xmlns:p14="http://schemas.microsoft.com/office/powerpoint/2010/main" val="4047838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tabulku 2"/>
          <p:cNvSpPr>
            <a:spLocks noGrp="1"/>
          </p:cNvSpPr>
          <p:nvPr>
            <p:ph type="tbl" idx="1"/>
          </p:nvPr>
        </p:nvSpPr>
        <p:spPr>
          <a:xfrm>
            <a:off x="609600" y="1600201"/>
            <a:ext cx="10972800" cy="4525963"/>
          </a:xfrm>
        </p:spPr>
        <p:txBody>
          <a:bodyPr/>
          <a:lstStyle/>
          <a:p>
            <a:endParaRPr lang="cs-CZ"/>
          </a:p>
        </p:txBody>
      </p:sp>
      <p:sp>
        <p:nvSpPr>
          <p:cNvPr id="4" name="Zástupný symbol pro datum 3"/>
          <p:cNvSpPr>
            <a:spLocks noGrp="1"/>
          </p:cNvSpPr>
          <p:nvPr>
            <p:ph type="dt" sz="half" idx="10"/>
          </p:nvPr>
        </p:nvSpPr>
        <p:spPr>
          <a:xfrm>
            <a:off x="609600" y="6245225"/>
            <a:ext cx="2844800" cy="476250"/>
          </a:xfrm>
        </p:spPr>
        <p:txBody>
          <a:bodyPr/>
          <a:lstStyle>
            <a:lvl1pPr>
              <a:defRPr/>
            </a:lvl1pPr>
          </a:lstStyle>
          <a:p>
            <a:endParaRPr lang="en-US"/>
          </a:p>
        </p:txBody>
      </p:sp>
      <p:sp>
        <p:nvSpPr>
          <p:cNvPr id="5" name="Zástupný symbol pro zápatí 4"/>
          <p:cNvSpPr>
            <a:spLocks noGrp="1"/>
          </p:cNvSpPr>
          <p:nvPr>
            <p:ph type="ftr" sz="quarter" idx="11"/>
          </p:nvPr>
        </p:nvSpPr>
        <p:spPr>
          <a:xfrm>
            <a:off x="4165600" y="6245225"/>
            <a:ext cx="3860800" cy="476250"/>
          </a:xfrm>
        </p:spPr>
        <p:txBody>
          <a:bodyPr/>
          <a:lstStyle>
            <a:lvl1pPr>
              <a:defRPr/>
            </a:lvl1pPr>
          </a:lstStyle>
          <a:p>
            <a:endParaRPr lang="en-US"/>
          </a:p>
        </p:txBody>
      </p:sp>
      <p:sp>
        <p:nvSpPr>
          <p:cNvPr id="6" name="Zástupný symbol pro číslo snímku 5"/>
          <p:cNvSpPr>
            <a:spLocks noGrp="1"/>
          </p:cNvSpPr>
          <p:nvPr>
            <p:ph type="sldNum" sz="quarter" idx="12"/>
          </p:nvPr>
        </p:nvSpPr>
        <p:spPr>
          <a:xfrm>
            <a:off x="8737600" y="6245225"/>
            <a:ext cx="2844800" cy="476250"/>
          </a:xfrm>
        </p:spPr>
        <p:txBody>
          <a:bodyPr/>
          <a:lstStyle>
            <a:lvl1pPr>
              <a:defRPr/>
            </a:lvl1pPr>
          </a:lstStyle>
          <a:p>
            <a:fld id="{F09CA62A-C3DF-4E17-A30C-EA01DEA108F4}" type="slidenum">
              <a:rPr lang="en-US"/>
              <a:pPr/>
              <a:t>‹#›</a:t>
            </a:fld>
            <a:endParaRPr lang="en-US"/>
          </a:p>
        </p:txBody>
      </p:sp>
    </p:spTree>
    <p:extLst>
      <p:ext uri="{BB962C8B-B14F-4D97-AF65-F5344CB8AC3E}">
        <p14:creationId xmlns:p14="http://schemas.microsoft.com/office/powerpoint/2010/main" val="2929434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1682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10" name="Nadpis 6">
            <a:extLst>
              <a:ext uri="{FF2B5EF4-FFF2-40B4-BE49-F238E27FC236}">
                <a16:creationId xmlns:a16="http://schemas.microsoft.com/office/drawing/2014/main" id="{A863908E-35CD-40EF-A9BC-99C58ABB70B5}"/>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11" name="Podnadpis 2">
            <a:extLst>
              <a:ext uri="{FF2B5EF4-FFF2-40B4-BE49-F238E27FC236}">
                <a16:creationId xmlns:a16="http://schemas.microsoft.com/office/drawing/2014/main" id="{B6C1BCC2-A34F-44AA-A794-995C12271BB1}"/>
              </a:ext>
            </a:extLst>
          </p:cNvPr>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2" name="Obrázek 11">
            <a:extLst>
              <a:ext uri="{FF2B5EF4-FFF2-40B4-BE49-F238E27FC236}">
                <a16:creationId xmlns:a16="http://schemas.microsoft.com/office/drawing/2014/main" id="{A5A4303E-2B43-4D3D-A41D-FED699B96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3" name="Rectangle 17">
            <a:extLst>
              <a:ext uri="{FF2B5EF4-FFF2-40B4-BE49-F238E27FC236}">
                <a16:creationId xmlns:a16="http://schemas.microsoft.com/office/drawing/2014/main" id="{7870222A-3184-483B-8432-BC2DC270157E}"/>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chemeClr val="bg1"/>
                </a:solidFill>
                <a:effectLst/>
                <a:latin typeface="+mj-lt"/>
              </a:defRPr>
            </a:lvl1pPr>
          </a:lstStyle>
          <a:p>
            <a:r>
              <a:rPr lang="cs-CZ"/>
              <a:t>Definujte zápatí – název prezentace nebo pracoviště</a:t>
            </a:r>
            <a:endParaRPr lang="cs-CZ" dirty="0"/>
          </a:p>
        </p:txBody>
      </p:sp>
      <p:sp>
        <p:nvSpPr>
          <p:cNvPr id="14" name="Rectangle 18">
            <a:extLst>
              <a:ext uri="{FF2B5EF4-FFF2-40B4-BE49-F238E27FC236}">
                <a16:creationId xmlns:a16="http://schemas.microsoft.com/office/drawing/2014/main" id="{9151A81E-EB70-4E3D-8B26-0F63114D610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bg1"/>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06597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805423" y="3246121"/>
            <a:ext cx="47413" cy="17145"/>
          </a:xfrm>
          <a:custGeom>
            <a:avLst/>
            <a:gdLst/>
            <a:ahLst/>
            <a:cxnLst/>
            <a:rect l="l" t="t" r="r" b="b"/>
            <a:pathLst>
              <a:path w="35560" h="17145">
                <a:moveTo>
                  <a:pt x="35051" y="0"/>
                </a:moveTo>
                <a:lnTo>
                  <a:pt x="0" y="0"/>
                </a:lnTo>
                <a:lnTo>
                  <a:pt x="0" y="16763"/>
                </a:lnTo>
                <a:lnTo>
                  <a:pt x="35051" y="16763"/>
                </a:lnTo>
                <a:lnTo>
                  <a:pt x="35051" y="0"/>
                </a:lnTo>
                <a:close/>
              </a:path>
            </a:pathLst>
          </a:custGeom>
          <a:solidFill>
            <a:srgbClr val="000068"/>
          </a:solidFill>
        </p:spPr>
        <p:txBody>
          <a:bodyPr wrap="square" lIns="0" tIns="0" rIns="0" bIns="0" rtlCol="0"/>
          <a:lstStyle/>
          <a:p>
            <a:endParaRPr sz="2400"/>
          </a:p>
        </p:txBody>
      </p:sp>
      <p:sp>
        <p:nvSpPr>
          <p:cNvPr id="17" name="bg object 17"/>
          <p:cNvSpPr/>
          <p:nvPr/>
        </p:nvSpPr>
        <p:spPr>
          <a:xfrm>
            <a:off x="4639055" y="3558541"/>
            <a:ext cx="2854960" cy="2615565"/>
          </a:xfrm>
          <a:custGeom>
            <a:avLst/>
            <a:gdLst/>
            <a:ahLst/>
            <a:cxnLst/>
            <a:rect l="l" t="t" r="r" b="b"/>
            <a:pathLst>
              <a:path w="2141220" h="2615565">
                <a:moveTo>
                  <a:pt x="1068324" y="0"/>
                </a:moveTo>
                <a:lnTo>
                  <a:pt x="959485" y="8509"/>
                </a:lnTo>
                <a:lnTo>
                  <a:pt x="808609" y="37337"/>
                </a:lnTo>
                <a:lnTo>
                  <a:pt x="632841" y="105029"/>
                </a:lnTo>
                <a:lnTo>
                  <a:pt x="448563" y="213106"/>
                </a:lnTo>
                <a:lnTo>
                  <a:pt x="276733" y="367792"/>
                </a:lnTo>
                <a:lnTo>
                  <a:pt x="133731" y="581660"/>
                </a:lnTo>
                <a:lnTo>
                  <a:pt x="33400" y="866267"/>
                </a:lnTo>
                <a:lnTo>
                  <a:pt x="0" y="1221613"/>
                </a:lnTo>
                <a:lnTo>
                  <a:pt x="0" y="1284605"/>
                </a:lnTo>
                <a:lnTo>
                  <a:pt x="17145" y="1384935"/>
                </a:lnTo>
                <a:lnTo>
                  <a:pt x="50546" y="1510157"/>
                </a:lnTo>
                <a:lnTo>
                  <a:pt x="108838" y="1657096"/>
                </a:lnTo>
                <a:lnTo>
                  <a:pt x="196723" y="1815719"/>
                </a:lnTo>
                <a:lnTo>
                  <a:pt x="318770" y="1991487"/>
                </a:lnTo>
                <a:lnTo>
                  <a:pt x="485902" y="2167267"/>
                </a:lnTo>
                <a:lnTo>
                  <a:pt x="703580" y="2343010"/>
                </a:lnTo>
                <a:lnTo>
                  <a:pt x="716026" y="2367889"/>
                </a:lnTo>
                <a:lnTo>
                  <a:pt x="737108" y="2392781"/>
                </a:lnTo>
                <a:lnTo>
                  <a:pt x="808609" y="2464320"/>
                </a:lnTo>
                <a:lnTo>
                  <a:pt x="825754" y="2485313"/>
                </a:lnTo>
                <a:lnTo>
                  <a:pt x="842010" y="2501646"/>
                </a:lnTo>
                <a:lnTo>
                  <a:pt x="850519" y="2522639"/>
                </a:lnTo>
                <a:lnTo>
                  <a:pt x="859155" y="2539758"/>
                </a:lnTo>
                <a:lnTo>
                  <a:pt x="875411" y="2564638"/>
                </a:lnTo>
                <a:lnTo>
                  <a:pt x="896493" y="2585631"/>
                </a:lnTo>
                <a:lnTo>
                  <a:pt x="925957" y="2601963"/>
                </a:lnTo>
                <a:lnTo>
                  <a:pt x="955548" y="2615184"/>
                </a:lnTo>
                <a:lnTo>
                  <a:pt x="984250" y="2615184"/>
                </a:lnTo>
                <a:lnTo>
                  <a:pt x="1013841" y="2606624"/>
                </a:lnTo>
                <a:lnTo>
                  <a:pt x="1047242" y="2581744"/>
                </a:lnTo>
                <a:lnTo>
                  <a:pt x="1055878" y="2564638"/>
                </a:lnTo>
                <a:lnTo>
                  <a:pt x="1059688" y="2543644"/>
                </a:lnTo>
                <a:lnTo>
                  <a:pt x="1051941" y="2522639"/>
                </a:lnTo>
                <a:lnTo>
                  <a:pt x="1043432" y="2497759"/>
                </a:lnTo>
                <a:lnTo>
                  <a:pt x="1030986" y="2476766"/>
                </a:lnTo>
                <a:lnTo>
                  <a:pt x="1017778" y="2460434"/>
                </a:lnTo>
                <a:lnTo>
                  <a:pt x="1009904" y="2443327"/>
                </a:lnTo>
                <a:lnTo>
                  <a:pt x="1009904" y="2430881"/>
                </a:lnTo>
                <a:lnTo>
                  <a:pt x="1013841" y="2422334"/>
                </a:lnTo>
                <a:lnTo>
                  <a:pt x="1017778" y="2409888"/>
                </a:lnTo>
                <a:lnTo>
                  <a:pt x="1030986" y="2397442"/>
                </a:lnTo>
                <a:lnTo>
                  <a:pt x="1038733" y="2385009"/>
                </a:lnTo>
                <a:lnTo>
                  <a:pt x="1047242" y="2367889"/>
                </a:lnTo>
                <a:lnTo>
                  <a:pt x="1055878" y="2351570"/>
                </a:lnTo>
                <a:lnTo>
                  <a:pt x="1055878" y="2339124"/>
                </a:lnTo>
                <a:lnTo>
                  <a:pt x="1051941" y="2322017"/>
                </a:lnTo>
                <a:lnTo>
                  <a:pt x="1034796" y="2297125"/>
                </a:lnTo>
                <a:lnTo>
                  <a:pt x="950849" y="2230259"/>
                </a:lnTo>
                <a:lnTo>
                  <a:pt x="896493" y="2192147"/>
                </a:lnTo>
                <a:lnTo>
                  <a:pt x="838200" y="2154821"/>
                </a:lnTo>
                <a:lnTo>
                  <a:pt x="783717" y="2116721"/>
                </a:lnTo>
                <a:lnTo>
                  <a:pt x="741680" y="2091829"/>
                </a:lnTo>
                <a:lnTo>
                  <a:pt x="708279" y="2070836"/>
                </a:lnTo>
                <a:lnTo>
                  <a:pt x="674878" y="2045957"/>
                </a:lnTo>
                <a:lnTo>
                  <a:pt x="611886" y="1995424"/>
                </a:lnTo>
                <a:lnTo>
                  <a:pt x="540385" y="1924685"/>
                </a:lnTo>
                <a:lnTo>
                  <a:pt x="461010" y="1828165"/>
                </a:lnTo>
                <a:lnTo>
                  <a:pt x="381000" y="1715516"/>
                </a:lnTo>
                <a:lnTo>
                  <a:pt x="318770" y="1585595"/>
                </a:lnTo>
                <a:lnTo>
                  <a:pt x="272161" y="1439418"/>
                </a:lnTo>
                <a:lnTo>
                  <a:pt x="259715" y="1280033"/>
                </a:lnTo>
                <a:lnTo>
                  <a:pt x="272161" y="1108964"/>
                </a:lnTo>
                <a:lnTo>
                  <a:pt x="305562" y="928497"/>
                </a:lnTo>
                <a:lnTo>
                  <a:pt x="359918" y="744982"/>
                </a:lnTo>
                <a:lnTo>
                  <a:pt x="443992" y="576961"/>
                </a:lnTo>
                <a:lnTo>
                  <a:pt x="552831" y="426974"/>
                </a:lnTo>
                <a:lnTo>
                  <a:pt x="691134" y="305562"/>
                </a:lnTo>
                <a:lnTo>
                  <a:pt x="862965" y="226314"/>
                </a:lnTo>
                <a:lnTo>
                  <a:pt x="1068324" y="192024"/>
                </a:lnTo>
                <a:lnTo>
                  <a:pt x="1273556" y="221615"/>
                </a:lnTo>
                <a:lnTo>
                  <a:pt x="1445387" y="305562"/>
                </a:lnTo>
                <a:lnTo>
                  <a:pt x="1583817" y="422275"/>
                </a:lnTo>
                <a:lnTo>
                  <a:pt x="1692656" y="573151"/>
                </a:lnTo>
                <a:lnTo>
                  <a:pt x="1776603" y="740283"/>
                </a:lnTo>
                <a:lnTo>
                  <a:pt x="1834896" y="924560"/>
                </a:lnTo>
                <a:lnTo>
                  <a:pt x="1868297" y="1104265"/>
                </a:lnTo>
                <a:lnTo>
                  <a:pt x="1881505" y="1276096"/>
                </a:lnTo>
                <a:lnTo>
                  <a:pt x="1864487" y="1439418"/>
                </a:lnTo>
                <a:lnTo>
                  <a:pt x="1818513" y="1581658"/>
                </a:lnTo>
                <a:lnTo>
                  <a:pt x="1755521" y="1715516"/>
                </a:lnTo>
                <a:lnTo>
                  <a:pt x="1680210" y="1828165"/>
                </a:lnTo>
                <a:lnTo>
                  <a:pt x="1600073" y="1920748"/>
                </a:lnTo>
                <a:lnTo>
                  <a:pt x="1524635" y="1995424"/>
                </a:lnTo>
                <a:lnTo>
                  <a:pt x="1466342" y="2042071"/>
                </a:lnTo>
                <a:lnTo>
                  <a:pt x="1429004" y="2070836"/>
                </a:lnTo>
                <a:lnTo>
                  <a:pt x="1399540" y="2087943"/>
                </a:lnTo>
                <a:lnTo>
                  <a:pt x="1353566" y="2116721"/>
                </a:lnTo>
                <a:lnTo>
                  <a:pt x="1298448" y="2150160"/>
                </a:lnTo>
                <a:lnTo>
                  <a:pt x="1243965" y="2188260"/>
                </a:lnTo>
                <a:lnTo>
                  <a:pt x="1185672" y="2225586"/>
                </a:lnTo>
                <a:lnTo>
                  <a:pt x="1139825" y="2263698"/>
                </a:lnTo>
                <a:lnTo>
                  <a:pt x="1101725" y="2292464"/>
                </a:lnTo>
                <a:lnTo>
                  <a:pt x="1085342" y="2318131"/>
                </a:lnTo>
                <a:lnTo>
                  <a:pt x="1080770" y="2334463"/>
                </a:lnTo>
                <a:lnTo>
                  <a:pt x="1085342" y="2346896"/>
                </a:lnTo>
                <a:lnTo>
                  <a:pt x="1089279" y="2364003"/>
                </a:lnTo>
                <a:lnTo>
                  <a:pt x="1097788" y="2380335"/>
                </a:lnTo>
                <a:lnTo>
                  <a:pt x="1110234" y="2392781"/>
                </a:lnTo>
                <a:lnTo>
                  <a:pt x="1118870" y="2406002"/>
                </a:lnTo>
                <a:lnTo>
                  <a:pt x="1127379" y="2418448"/>
                </a:lnTo>
                <a:lnTo>
                  <a:pt x="1131316" y="2426995"/>
                </a:lnTo>
                <a:lnTo>
                  <a:pt x="1131316" y="2439441"/>
                </a:lnTo>
                <a:lnTo>
                  <a:pt x="1122680" y="2455773"/>
                </a:lnTo>
                <a:lnTo>
                  <a:pt x="1085342" y="2518752"/>
                </a:lnTo>
                <a:lnTo>
                  <a:pt x="1080770" y="2539758"/>
                </a:lnTo>
                <a:lnTo>
                  <a:pt x="1080770" y="2560751"/>
                </a:lnTo>
                <a:lnTo>
                  <a:pt x="1093216" y="2581744"/>
                </a:lnTo>
                <a:lnTo>
                  <a:pt x="1122680" y="2601963"/>
                </a:lnTo>
                <a:lnTo>
                  <a:pt x="1152271" y="2610523"/>
                </a:lnTo>
                <a:lnTo>
                  <a:pt x="1185672" y="2610523"/>
                </a:lnTo>
                <a:lnTo>
                  <a:pt x="1240155" y="2581744"/>
                </a:lnTo>
                <a:lnTo>
                  <a:pt x="1278255" y="2535085"/>
                </a:lnTo>
                <a:lnTo>
                  <a:pt x="1286002" y="2518752"/>
                </a:lnTo>
                <a:lnTo>
                  <a:pt x="1294511" y="2501646"/>
                </a:lnTo>
                <a:lnTo>
                  <a:pt x="1327912" y="2460434"/>
                </a:lnTo>
                <a:lnTo>
                  <a:pt x="1353566" y="2434767"/>
                </a:lnTo>
                <a:lnTo>
                  <a:pt x="1378458" y="2413774"/>
                </a:lnTo>
                <a:lnTo>
                  <a:pt x="1420495" y="2364003"/>
                </a:lnTo>
                <a:lnTo>
                  <a:pt x="1436751" y="2339124"/>
                </a:lnTo>
                <a:lnTo>
                  <a:pt x="1650619" y="2163381"/>
                </a:lnTo>
                <a:lnTo>
                  <a:pt x="1818513" y="1987677"/>
                </a:lnTo>
                <a:lnTo>
                  <a:pt x="1943735" y="1811909"/>
                </a:lnTo>
                <a:lnTo>
                  <a:pt x="2032381" y="1652524"/>
                </a:lnTo>
                <a:lnTo>
                  <a:pt x="2086737" y="1506220"/>
                </a:lnTo>
                <a:lnTo>
                  <a:pt x="2120265" y="1380363"/>
                </a:lnTo>
                <a:lnTo>
                  <a:pt x="2136521" y="1284605"/>
                </a:lnTo>
                <a:lnTo>
                  <a:pt x="2141220" y="1217803"/>
                </a:lnTo>
                <a:lnTo>
                  <a:pt x="2103120" y="866267"/>
                </a:lnTo>
                <a:lnTo>
                  <a:pt x="2002790" y="590169"/>
                </a:lnTo>
                <a:lnTo>
                  <a:pt x="1860550" y="376428"/>
                </a:lnTo>
                <a:lnTo>
                  <a:pt x="1688719" y="217678"/>
                </a:lnTo>
                <a:lnTo>
                  <a:pt x="1504442" y="108839"/>
                </a:lnTo>
                <a:lnTo>
                  <a:pt x="1327912" y="42037"/>
                </a:lnTo>
                <a:lnTo>
                  <a:pt x="1177163" y="8509"/>
                </a:lnTo>
                <a:lnTo>
                  <a:pt x="1068324" y="0"/>
                </a:lnTo>
                <a:close/>
              </a:path>
            </a:pathLst>
          </a:custGeom>
          <a:solidFill>
            <a:srgbClr val="0000FF"/>
          </a:solidFill>
        </p:spPr>
        <p:txBody>
          <a:bodyPr wrap="square" lIns="0" tIns="0" rIns="0" bIns="0" rtlCol="0"/>
          <a:lstStyle/>
          <a:p>
            <a:endParaRPr sz="2400"/>
          </a:p>
        </p:txBody>
      </p:sp>
      <p:sp>
        <p:nvSpPr>
          <p:cNvPr id="18" name="bg object 18"/>
          <p:cNvSpPr/>
          <p:nvPr/>
        </p:nvSpPr>
        <p:spPr>
          <a:xfrm>
            <a:off x="5130799" y="3874008"/>
            <a:ext cx="1876213" cy="1772920"/>
          </a:xfrm>
          <a:custGeom>
            <a:avLst/>
            <a:gdLst/>
            <a:ahLst/>
            <a:cxnLst/>
            <a:rect l="l" t="t" r="r" b="b"/>
            <a:pathLst>
              <a:path w="1407160" h="1772920">
                <a:moveTo>
                  <a:pt x="741045" y="0"/>
                </a:moveTo>
                <a:lnTo>
                  <a:pt x="703707" y="0"/>
                </a:lnTo>
                <a:lnTo>
                  <a:pt x="632205" y="3937"/>
                </a:lnTo>
                <a:lnTo>
                  <a:pt x="560832" y="16256"/>
                </a:lnTo>
                <a:lnTo>
                  <a:pt x="494029" y="37338"/>
                </a:lnTo>
                <a:lnTo>
                  <a:pt x="431038" y="66802"/>
                </a:lnTo>
                <a:lnTo>
                  <a:pt x="368173" y="104140"/>
                </a:lnTo>
                <a:lnTo>
                  <a:pt x="309879" y="149987"/>
                </a:lnTo>
                <a:lnTo>
                  <a:pt x="255524" y="200533"/>
                </a:lnTo>
                <a:lnTo>
                  <a:pt x="205104" y="258699"/>
                </a:lnTo>
                <a:lnTo>
                  <a:pt x="159258" y="321691"/>
                </a:lnTo>
                <a:lnTo>
                  <a:pt x="121158" y="388493"/>
                </a:lnTo>
                <a:lnTo>
                  <a:pt x="83947" y="463931"/>
                </a:lnTo>
                <a:lnTo>
                  <a:pt x="54355" y="539242"/>
                </a:lnTo>
                <a:lnTo>
                  <a:pt x="29463" y="622427"/>
                </a:lnTo>
                <a:lnTo>
                  <a:pt x="12446" y="706374"/>
                </a:lnTo>
                <a:lnTo>
                  <a:pt x="4699" y="794131"/>
                </a:lnTo>
                <a:lnTo>
                  <a:pt x="0" y="839978"/>
                </a:lnTo>
                <a:lnTo>
                  <a:pt x="0" y="885825"/>
                </a:lnTo>
                <a:lnTo>
                  <a:pt x="4699" y="973582"/>
                </a:lnTo>
                <a:lnTo>
                  <a:pt x="12446" y="1065276"/>
                </a:lnTo>
                <a:lnTo>
                  <a:pt x="29463" y="1149223"/>
                </a:lnTo>
                <a:lnTo>
                  <a:pt x="54355" y="1228471"/>
                </a:lnTo>
                <a:lnTo>
                  <a:pt x="83947" y="1308481"/>
                </a:lnTo>
                <a:lnTo>
                  <a:pt x="121158" y="1379220"/>
                </a:lnTo>
                <a:lnTo>
                  <a:pt x="159258" y="1449959"/>
                </a:lnTo>
                <a:lnTo>
                  <a:pt x="205104" y="1512824"/>
                </a:lnTo>
                <a:lnTo>
                  <a:pt x="255524" y="1571117"/>
                </a:lnTo>
                <a:lnTo>
                  <a:pt x="309879" y="1621663"/>
                </a:lnTo>
                <a:lnTo>
                  <a:pt x="368173" y="1663573"/>
                </a:lnTo>
                <a:lnTo>
                  <a:pt x="431038" y="1700911"/>
                </a:lnTo>
                <a:lnTo>
                  <a:pt x="494029" y="1730451"/>
                </a:lnTo>
                <a:lnTo>
                  <a:pt x="560832" y="1755317"/>
                </a:lnTo>
                <a:lnTo>
                  <a:pt x="632205" y="1767751"/>
                </a:lnTo>
                <a:lnTo>
                  <a:pt x="703707" y="1772412"/>
                </a:lnTo>
                <a:lnTo>
                  <a:pt x="741045" y="1772412"/>
                </a:lnTo>
                <a:lnTo>
                  <a:pt x="845820" y="1755317"/>
                </a:lnTo>
                <a:lnTo>
                  <a:pt x="912622" y="1730451"/>
                </a:lnTo>
                <a:lnTo>
                  <a:pt x="975613" y="1700911"/>
                </a:lnTo>
                <a:lnTo>
                  <a:pt x="1038478" y="1663573"/>
                </a:lnTo>
                <a:lnTo>
                  <a:pt x="1096772" y="1621663"/>
                </a:lnTo>
                <a:lnTo>
                  <a:pt x="1151127" y="1571117"/>
                </a:lnTo>
                <a:lnTo>
                  <a:pt x="1201547" y="1512824"/>
                </a:lnTo>
                <a:lnTo>
                  <a:pt x="1247394" y="1449959"/>
                </a:lnTo>
                <a:lnTo>
                  <a:pt x="1285494" y="1379220"/>
                </a:lnTo>
                <a:lnTo>
                  <a:pt x="1322704" y="1308481"/>
                </a:lnTo>
                <a:lnTo>
                  <a:pt x="1352296" y="1228471"/>
                </a:lnTo>
                <a:lnTo>
                  <a:pt x="1373251" y="1149223"/>
                </a:lnTo>
                <a:lnTo>
                  <a:pt x="1394205" y="1065276"/>
                </a:lnTo>
                <a:lnTo>
                  <a:pt x="1401952" y="973582"/>
                </a:lnTo>
                <a:lnTo>
                  <a:pt x="1406652" y="885825"/>
                </a:lnTo>
                <a:lnTo>
                  <a:pt x="1406652" y="839978"/>
                </a:lnTo>
                <a:lnTo>
                  <a:pt x="1401952" y="794131"/>
                </a:lnTo>
                <a:lnTo>
                  <a:pt x="1394205" y="706374"/>
                </a:lnTo>
                <a:lnTo>
                  <a:pt x="1352296" y="539242"/>
                </a:lnTo>
                <a:lnTo>
                  <a:pt x="1335151" y="501142"/>
                </a:lnTo>
                <a:lnTo>
                  <a:pt x="1322704" y="463931"/>
                </a:lnTo>
                <a:lnTo>
                  <a:pt x="1285494" y="388493"/>
                </a:lnTo>
                <a:lnTo>
                  <a:pt x="1247394" y="321691"/>
                </a:lnTo>
                <a:lnTo>
                  <a:pt x="1201547" y="258699"/>
                </a:lnTo>
                <a:lnTo>
                  <a:pt x="1151127" y="200533"/>
                </a:lnTo>
                <a:lnTo>
                  <a:pt x="1096772" y="149987"/>
                </a:lnTo>
                <a:lnTo>
                  <a:pt x="1038478" y="104140"/>
                </a:lnTo>
                <a:lnTo>
                  <a:pt x="975613" y="66802"/>
                </a:lnTo>
                <a:lnTo>
                  <a:pt x="912622" y="37338"/>
                </a:lnTo>
                <a:lnTo>
                  <a:pt x="845820" y="16256"/>
                </a:lnTo>
                <a:lnTo>
                  <a:pt x="774446" y="3937"/>
                </a:lnTo>
                <a:lnTo>
                  <a:pt x="741045" y="0"/>
                </a:lnTo>
                <a:close/>
              </a:path>
            </a:pathLst>
          </a:custGeom>
          <a:solidFill>
            <a:srgbClr val="000080"/>
          </a:solidFill>
        </p:spPr>
        <p:txBody>
          <a:bodyPr wrap="square" lIns="0" tIns="0" rIns="0" bIns="0" rtlCol="0"/>
          <a:lstStyle/>
          <a:p>
            <a:endParaRPr sz="2400"/>
          </a:p>
        </p:txBody>
      </p:sp>
      <p:sp>
        <p:nvSpPr>
          <p:cNvPr id="19" name="bg object 19"/>
          <p:cNvSpPr/>
          <p:nvPr/>
        </p:nvSpPr>
        <p:spPr>
          <a:xfrm>
            <a:off x="5557519" y="4137660"/>
            <a:ext cx="955040" cy="1285240"/>
          </a:xfrm>
          <a:custGeom>
            <a:avLst/>
            <a:gdLst/>
            <a:ahLst/>
            <a:cxnLst/>
            <a:rect l="l" t="t" r="r" b="b"/>
            <a:pathLst>
              <a:path w="716279" h="1285239">
                <a:moveTo>
                  <a:pt x="368300" y="96392"/>
                </a:moveTo>
                <a:lnTo>
                  <a:pt x="322452" y="100329"/>
                </a:lnTo>
                <a:lnTo>
                  <a:pt x="243205" y="121284"/>
                </a:lnTo>
                <a:lnTo>
                  <a:pt x="167767" y="196722"/>
                </a:lnTo>
                <a:lnTo>
                  <a:pt x="108712" y="272160"/>
                </a:lnTo>
                <a:lnTo>
                  <a:pt x="59055" y="381126"/>
                </a:lnTo>
                <a:lnTo>
                  <a:pt x="25654" y="506221"/>
                </a:lnTo>
                <a:lnTo>
                  <a:pt x="0" y="661034"/>
                </a:lnTo>
                <a:lnTo>
                  <a:pt x="25654" y="782319"/>
                </a:lnTo>
                <a:lnTo>
                  <a:pt x="80010" y="870203"/>
                </a:lnTo>
                <a:lnTo>
                  <a:pt x="134365" y="933195"/>
                </a:lnTo>
                <a:lnTo>
                  <a:pt x="150749" y="996188"/>
                </a:lnTo>
                <a:lnTo>
                  <a:pt x="155321" y="1000125"/>
                </a:lnTo>
                <a:lnTo>
                  <a:pt x="155321" y="1050670"/>
                </a:lnTo>
                <a:lnTo>
                  <a:pt x="167767" y="1105027"/>
                </a:lnTo>
                <a:lnTo>
                  <a:pt x="192659" y="1175892"/>
                </a:lnTo>
                <a:lnTo>
                  <a:pt x="226060" y="1209293"/>
                </a:lnTo>
                <a:lnTo>
                  <a:pt x="272669" y="1251330"/>
                </a:lnTo>
                <a:lnTo>
                  <a:pt x="330962" y="1284731"/>
                </a:lnTo>
                <a:lnTo>
                  <a:pt x="393826" y="1280795"/>
                </a:lnTo>
                <a:lnTo>
                  <a:pt x="460629" y="1263777"/>
                </a:lnTo>
                <a:lnTo>
                  <a:pt x="539876" y="1221739"/>
                </a:lnTo>
                <a:lnTo>
                  <a:pt x="598932" y="1167256"/>
                </a:lnTo>
                <a:lnTo>
                  <a:pt x="615314" y="1121409"/>
                </a:lnTo>
                <a:lnTo>
                  <a:pt x="640969" y="1045971"/>
                </a:lnTo>
                <a:lnTo>
                  <a:pt x="636270" y="979042"/>
                </a:lnTo>
                <a:lnTo>
                  <a:pt x="607568" y="908303"/>
                </a:lnTo>
                <a:lnTo>
                  <a:pt x="577976" y="866394"/>
                </a:lnTo>
                <a:lnTo>
                  <a:pt x="548513" y="850010"/>
                </a:lnTo>
                <a:lnTo>
                  <a:pt x="548513" y="824357"/>
                </a:lnTo>
                <a:lnTo>
                  <a:pt x="539876" y="824357"/>
                </a:lnTo>
                <a:lnTo>
                  <a:pt x="544576" y="799464"/>
                </a:lnTo>
                <a:lnTo>
                  <a:pt x="536701" y="795527"/>
                </a:lnTo>
                <a:lnTo>
                  <a:pt x="498729" y="795527"/>
                </a:lnTo>
                <a:lnTo>
                  <a:pt x="501529" y="774572"/>
                </a:lnTo>
                <a:lnTo>
                  <a:pt x="292862" y="774572"/>
                </a:lnTo>
                <a:lnTo>
                  <a:pt x="292862" y="769873"/>
                </a:lnTo>
                <a:lnTo>
                  <a:pt x="310007" y="744982"/>
                </a:lnTo>
                <a:lnTo>
                  <a:pt x="341503" y="681989"/>
                </a:lnTo>
                <a:lnTo>
                  <a:pt x="121920" y="681989"/>
                </a:lnTo>
                <a:lnTo>
                  <a:pt x="117348" y="678179"/>
                </a:lnTo>
                <a:lnTo>
                  <a:pt x="167767" y="648588"/>
                </a:lnTo>
                <a:lnTo>
                  <a:pt x="217550" y="606551"/>
                </a:lnTo>
                <a:lnTo>
                  <a:pt x="225954" y="598910"/>
                </a:lnTo>
                <a:lnTo>
                  <a:pt x="243205" y="581659"/>
                </a:lnTo>
                <a:lnTo>
                  <a:pt x="254917" y="572574"/>
                </a:lnTo>
                <a:lnTo>
                  <a:pt x="267970" y="560704"/>
                </a:lnTo>
                <a:lnTo>
                  <a:pt x="334772" y="510920"/>
                </a:lnTo>
                <a:lnTo>
                  <a:pt x="352088" y="505893"/>
                </a:lnTo>
                <a:lnTo>
                  <a:pt x="360425" y="489965"/>
                </a:lnTo>
                <a:lnTo>
                  <a:pt x="372872" y="468883"/>
                </a:lnTo>
                <a:lnTo>
                  <a:pt x="381508" y="447928"/>
                </a:lnTo>
                <a:lnTo>
                  <a:pt x="372872" y="423037"/>
                </a:lnTo>
                <a:lnTo>
                  <a:pt x="351917" y="397382"/>
                </a:lnTo>
                <a:lnTo>
                  <a:pt x="343408" y="381126"/>
                </a:lnTo>
                <a:lnTo>
                  <a:pt x="330962" y="368681"/>
                </a:lnTo>
                <a:lnTo>
                  <a:pt x="322452" y="351535"/>
                </a:lnTo>
                <a:lnTo>
                  <a:pt x="320601" y="348024"/>
                </a:lnTo>
                <a:lnTo>
                  <a:pt x="306070" y="330453"/>
                </a:lnTo>
                <a:lnTo>
                  <a:pt x="302140" y="323476"/>
                </a:lnTo>
                <a:lnTo>
                  <a:pt x="301371" y="322706"/>
                </a:lnTo>
                <a:lnTo>
                  <a:pt x="292862" y="309498"/>
                </a:lnTo>
                <a:lnTo>
                  <a:pt x="291858" y="305218"/>
                </a:lnTo>
                <a:lnTo>
                  <a:pt x="285114" y="293242"/>
                </a:lnTo>
                <a:lnTo>
                  <a:pt x="285114" y="284606"/>
                </a:lnTo>
                <a:lnTo>
                  <a:pt x="490950" y="284606"/>
                </a:lnTo>
                <a:lnTo>
                  <a:pt x="486713" y="267484"/>
                </a:lnTo>
                <a:lnTo>
                  <a:pt x="473075" y="234822"/>
                </a:lnTo>
                <a:lnTo>
                  <a:pt x="473075" y="205358"/>
                </a:lnTo>
                <a:lnTo>
                  <a:pt x="469264" y="201421"/>
                </a:lnTo>
                <a:lnTo>
                  <a:pt x="443611" y="163321"/>
                </a:lnTo>
                <a:lnTo>
                  <a:pt x="406273" y="129920"/>
                </a:lnTo>
                <a:lnTo>
                  <a:pt x="368300" y="96392"/>
                </a:lnTo>
                <a:close/>
              </a:path>
              <a:path w="716279" h="1285239">
                <a:moveTo>
                  <a:pt x="527558" y="790956"/>
                </a:moveTo>
                <a:lnTo>
                  <a:pt x="502665" y="795527"/>
                </a:lnTo>
                <a:lnTo>
                  <a:pt x="536701" y="795527"/>
                </a:lnTo>
                <a:lnTo>
                  <a:pt x="527558" y="790956"/>
                </a:lnTo>
                <a:close/>
              </a:path>
              <a:path w="716279" h="1285239">
                <a:moveTo>
                  <a:pt x="406273" y="720089"/>
                </a:moveTo>
                <a:lnTo>
                  <a:pt x="381508" y="732535"/>
                </a:lnTo>
                <a:lnTo>
                  <a:pt x="330962" y="757427"/>
                </a:lnTo>
                <a:lnTo>
                  <a:pt x="292862" y="774572"/>
                </a:lnTo>
                <a:lnTo>
                  <a:pt x="501529" y="774572"/>
                </a:lnTo>
                <a:lnTo>
                  <a:pt x="502665" y="766063"/>
                </a:lnTo>
                <a:lnTo>
                  <a:pt x="485521" y="748919"/>
                </a:lnTo>
                <a:lnTo>
                  <a:pt x="473075" y="741171"/>
                </a:lnTo>
                <a:lnTo>
                  <a:pt x="448310" y="741171"/>
                </a:lnTo>
                <a:lnTo>
                  <a:pt x="435863" y="732535"/>
                </a:lnTo>
                <a:lnTo>
                  <a:pt x="427227" y="727963"/>
                </a:lnTo>
                <a:lnTo>
                  <a:pt x="406273" y="720089"/>
                </a:lnTo>
                <a:close/>
              </a:path>
              <a:path w="716279" h="1285239">
                <a:moveTo>
                  <a:pt x="630973" y="674242"/>
                </a:moveTo>
                <a:lnTo>
                  <a:pt x="397763" y="674242"/>
                </a:lnTo>
                <a:lnTo>
                  <a:pt x="439674" y="681989"/>
                </a:lnTo>
                <a:lnTo>
                  <a:pt x="473075" y="703071"/>
                </a:lnTo>
                <a:lnTo>
                  <a:pt x="494030" y="724026"/>
                </a:lnTo>
                <a:lnTo>
                  <a:pt x="539876" y="757427"/>
                </a:lnTo>
                <a:lnTo>
                  <a:pt x="577976" y="748919"/>
                </a:lnTo>
                <a:lnTo>
                  <a:pt x="557022" y="748919"/>
                </a:lnTo>
                <a:lnTo>
                  <a:pt x="577976" y="736472"/>
                </a:lnTo>
                <a:lnTo>
                  <a:pt x="598932" y="732535"/>
                </a:lnTo>
                <a:lnTo>
                  <a:pt x="595588" y="720089"/>
                </a:lnTo>
                <a:lnTo>
                  <a:pt x="577976" y="720089"/>
                </a:lnTo>
                <a:lnTo>
                  <a:pt x="594360" y="715517"/>
                </a:lnTo>
                <a:lnTo>
                  <a:pt x="602869" y="715517"/>
                </a:lnTo>
                <a:lnTo>
                  <a:pt x="611377" y="707644"/>
                </a:lnTo>
                <a:lnTo>
                  <a:pt x="611377" y="686688"/>
                </a:lnTo>
                <a:lnTo>
                  <a:pt x="628523" y="678179"/>
                </a:lnTo>
                <a:lnTo>
                  <a:pt x="630973" y="674242"/>
                </a:lnTo>
                <a:close/>
              </a:path>
              <a:path w="716279" h="1285239">
                <a:moveTo>
                  <a:pt x="594760" y="717007"/>
                </a:moveTo>
                <a:lnTo>
                  <a:pt x="577976" y="720089"/>
                </a:lnTo>
                <a:lnTo>
                  <a:pt x="595588" y="720089"/>
                </a:lnTo>
                <a:lnTo>
                  <a:pt x="594760" y="717007"/>
                </a:lnTo>
                <a:close/>
              </a:path>
              <a:path w="716279" h="1285239">
                <a:moveTo>
                  <a:pt x="602869" y="715517"/>
                </a:moveTo>
                <a:lnTo>
                  <a:pt x="594360" y="715517"/>
                </a:lnTo>
                <a:lnTo>
                  <a:pt x="594760" y="717007"/>
                </a:lnTo>
                <a:lnTo>
                  <a:pt x="602869" y="715517"/>
                </a:lnTo>
                <a:close/>
              </a:path>
              <a:path w="716279" h="1285239">
                <a:moveTo>
                  <a:pt x="393826" y="493775"/>
                </a:moveTo>
                <a:lnTo>
                  <a:pt x="352088" y="505893"/>
                </a:lnTo>
                <a:lnTo>
                  <a:pt x="351917" y="506221"/>
                </a:lnTo>
                <a:lnTo>
                  <a:pt x="334772" y="514857"/>
                </a:lnTo>
                <a:lnTo>
                  <a:pt x="318515" y="523366"/>
                </a:lnTo>
                <a:lnTo>
                  <a:pt x="301370" y="535813"/>
                </a:lnTo>
                <a:lnTo>
                  <a:pt x="289051" y="552957"/>
                </a:lnTo>
                <a:lnTo>
                  <a:pt x="264160" y="565403"/>
                </a:lnTo>
                <a:lnTo>
                  <a:pt x="254917" y="572574"/>
                </a:lnTo>
                <a:lnTo>
                  <a:pt x="225954" y="598910"/>
                </a:lnTo>
                <a:lnTo>
                  <a:pt x="213613" y="611251"/>
                </a:lnTo>
                <a:lnTo>
                  <a:pt x="184150" y="640079"/>
                </a:lnTo>
                <a:lnTo>
                  <a:pt x="159258" y="657097"/>
                </a:lnTo>
                <a:lnTo>
                  <a:pt x="129794" y="678179"/>
                </a:lnTo>
                <a:lnTo>
                  <a:pt x="121920" y="681989"/>
                </a:lnTo>
                <a:lnTo>
                  <a:pt x="341503" y="681989"/>
                </a:lnTo>
                <a:lnTo>
                  <a:pt x="343408" y="678179"/>
                </a:lnTo>
                <a:lnTo>
                  <a:pt x="351917" y="674242"/>
                </a:lnTo>
                <a:lnTo>
                  <a:pt x="630973" y="674242"/>
                </a:lnTo>
                <a:lnTo>
                  <a:pt x="636270" y="665733"/>
                </a:lnTo>
                <a:lnTo>
                  <a:pt x="615314" y="648588"/>
                </a:lnTo>
                <a:lnTo>
                  <a:pt x="577976" y="615188"/>
                </a:lnTo>
                <a:lnTo>
                  <a:pt x="544576" y="615188"/>
                </a:lnTo>
                <a:lnTo>
                  <a:pt x="502665" y="577850"/>
                </a:lnTo>
                <a:lnTo>
                  <a:pt x="460629" y="544321"/>
                </a:lnTo>
                <a:lnTo>
                  <a:pt x="439674" y="523366"/>
                </a:lnTo>
                <a:lnTo>
                  <a:pt x="393826" y="493775"/>
                </a:lnTo>
                <a:close/>
              </a:path>
              <a:path w="716279" h="1285239">
                <a:moveTo>
                  <a:pt x="490950" y="284606"/>
                </a:moveTo>
                <a:lnTo>
                  <a:pt x="285114" y="284606"/>
                </a:lnTo>
                <a:lnTo>
                  <a:pt x="289051" y="293242"/>
                </a:lnTo>
                <a:lnTo>
                  <a:pt x="291858" y="305218"/>
                </a:lnTo>
                <a:lnTo>
                  <a:pt x="302140" y="323476"/>
                </a:lnTo>
                <a:lnTo>
                  <a:pt x="313817" y="335152"/>
                </a:lnTo>
                <a:lnTo>
                  <a:pt x="320601" y="348024"/>
                </a:lnTo>
                <a:lnTo>
                  <a:pt x="347980" y="381126"/>
                </a:lnTo>
                <a:lnTo>
                  <a:pt x="397763" y="444119"/>
                </a:lnTo>
                <a:lnTo>
                  <a:pt x="473075" y="510920"/>
                </a:lnTo>
                <a:lnTo>
                  <a:pt x="527558" y="539750"/>
                </a:lnTo>
                <a:lnTo>
                  <a:pt x="553085" y="518667"/>
                </a:lnTo>
                <a:lnTo>
                  <a:pt x="581913" y="493775"/>
                </a:lnTo>
                <a:lnTo>
                  <a:pt x="615314" y="397382"/>
                </a:lnTo>
                <a:lnTo>
                  <a:pt x="615314" y="351535"/>
                </a:lnTo>
                <a:lnTo>
                  <a:pt x="536067" y="351535"/>
                </a:lnTo>
                <a:lnTo>
                  <a:pt x="494030" y="297052"/>
                </a:lnTo>
                <a:lnTo>
                  <a:pt x="490950" y="284606"/>
                </a:lnTo>
                <a:close/>
              </a:path>
              <a:path w="716279" h="1285239">
                <a:moveTo>
                  <a:pt x="619887" y="0"/>
                </a:moveTo>
                <a:lnTo>
                  <a:pt x="581913" y="8508"/>
                </a:lnTo>
                <a:lnTo>
                  <a:pt x="539876" y="20954"/>
                </a:lnTo>
                <a:lnTo>
                  <a:pt x="485521" y="25653"/>
                </a:lnTo>
                <a:lnTo>
                  <a:pt x="452120" y="42037"/>
                </a:lnTo>
                <a:lnTo>
                  <a:pt x="464565" y="87883"/>
                </a:lnTo>
                <a:lnTo>
                  <a:pt x="481711" y="138429"/>
                </a:lnTo>
                <a:lnTo>
                  <a:pt x="473075" y="163321"/>
                </a:lnTo>
                <a:lnTo>
                  <a:pt x="473075" y="205358"/>
                </a:lnTo>
                <a:lnTo>
                  <a:pt x="481711" y="247269"/>
                </a:lnTo>
                <a:lnTo>
                  <a:pt x="486713" y="267484"/>
                </a:lnTo>
                <a:lnTo>
                  <a:pt x="502665" y="305688"/>
                </a:lnTo>
                <a:lnTo>
                  <a:pt x="532130" y="343788"/>
                </a:lnTo>
                <a:lnTo>
                  <a:pt x="536067" y="351535"/>
                </a:lnTo>
                <a:lnTo>
                  <a:pt x="615314" y="351535"/>
                </a:lnTo>
                <a:lnTo>
                  <a:pt x="615314" y="347598"/>
                </a:lnTo>
                <a:lnTo>
                  <a:pt x="607568" y="289306"/>
                </a:lnTo>
                <a:lnTo>
                  <a:pt x="594360" y="217804"/>
                </a:lnTo>
                <a:lnTo>
                  <a:pt x="577976" y="138429"/>
                </a:lnTo>
                <a:lnTo>
                  <a:pt x="586486" y="121284"/>
                </a:lnTo>
                <a:lnTo>
                  <a:pt x="615314" y="108838"/>
                </a:lnTo>
                <a:lnTo>
                  <a:pt x="653414" y="100329"/>
                </a:lnTo>
                <a:lnTo>
                  <a:pt x="699135" y="100329"/>
                </a:lnTo>
                <a:lnTo>
                  <a:pt x="705712" y="92582"/>
                </a:lnTo>
                <a:lnTo>
                  <a:pt x="674370" y="92582"/>
                </a:lnTo>
                <a:lnTo>
                  <a:pt x="703834" y="71500"/>
                </a:lnTo>
                <a:lnTo>
                  <a:pt x="701484" y="62991"/>
                </a:lnTo>
                <a:lnTo>
                  <a:pt x="665734" y="62991"/>
                </a:lnTo>
                <a:lnTo>
                  <a:pt x="678180" y="42037"/>
                </a:lnTo>
                <a:lnTo>
                  <a:pt x="644779" y="42037"/>
                </a:lnTo>
                <a:lnTo>
                  <a:pt x="665734" y="33400"/>
                </a:lnTo>
                <a:lnTo>
                  <a:pt x="657225" y="20954"/>
                </a:lnTo>
                <a:lnTo>
                  <a:pt x="619887" y="20954"/>
                </a:lnTo>
                <a:lnTo>
                  <a:pt x="636270" y="12445"/>
                </a:lnTo>
                <a:lnTo>
                  <a:pt x="619887" y="0"/>
                </a:lnTo>
                <a:close/>
              </a:path>
              <a:path w="716279" h="1285239">
                <a:moveTo>
                  <a:pt x="716280" y="80137"/>
                </a:moveTo>
                <a:lnTo>
                  <a:pt x="674370" y="92582"/>
                </a:lnTo>
                <a:lnTo>
                  <a:pt x="705712" y="92582"/>
                </a:lnTo>
                <a:lnTo>
                  <a:pt x="716280" y="80137"/>
                </a:lnTo>
                <a:close/>
              </a:path>
              <a:path w="716279" h="1285239">
                <a:moveTo>
                  <a:pt x="699135" y="54482"/>
                </a:moveTo>
                <a:lnTo>
                  <a:pt x="665734" y="62991"/>
                </a:lnTo>
                <a:lnTo>
                  <a:pt x="701484" y="62991"/>
                </a:lnTo>
                <a:lnTo>
                  <a:pt x="699135" y="54482"/>
                </a:lnTo>
                <a:close/>
              </a:path>
              <a:path w="716279" h="1285239">
                <a:moveTo>
                  <a:pt x="678180" y="33400"/>
                </a:moveTo>
                <a:lnTo>
                  <a:pt x="644779" y="42037"/>
                </a:lnTo>
                <a:lnTo>
                  <a:pt x="678180" y="42037"/>
                </a:lnTo>
                <a:lnTo>
                  <a:pt x="678180" y="33400"/>
                </a:lnTo>
                <a:close/>
              </a:path>
            </a:pathLst>
          </a:custGeom>
          <a:solidFill>
            <a:srgbClr val="FF8080"/>
          </a:solidFill>
        </p:spPr>
        <p:txBody>
          <a:bodyPr wrap="square" lIns="0" tIns="0" rIns="0" bIns="0" rtlCol="0"/>
          <a:lstStyle/>
          <a:p>
            <a:endParaRPr sz="2400"/>
          </a:p>
        </p:txBody>
      </p:sp>
      <p:sp>
        <p:nvSpPr>
          <p:cNvPr id="20" name="bg object 20"/>
          <p:cNvSpPr/>
          <p:nvPr/>
        </p:nvSpPr>
        <p:spPr>
          <a:xfrm>
            <a:off x="5783607" y="6108954"/>
            <a:ext cx="651933" cy="533400"/>
          </a:xfrm>
          <a:custGeom>
            <a:avLst/>
            <a:gdLst/>
            <a:ahLst/>
            <a:cxnLst/>
            <a:rect l="l" t="t" r="r" b="b"/>
            <a:pathLst>
              <a:path w="488950" h="533400">
                <a:moveTo>
                  <a:pt x="352404" y="0"/>
                </a:moveTo>
                <a:lnTo>
                  <a:pt x="390708" y="29836"/>
                </a:lnTo>
                <a:lnTo>
                  <a:pt x="426238" y="64496"/>
                </a:lnTo>
                <a:lnTo>
                  <a:pt x="455935" y="108520"/>
                </a:lnTo>
                <a:lnTo>
                  <a:pt x="476737" y="166446"/>
                </a:lnTo>
                <a:lnTo>
                  <a:pt x="483688" y="207343"/>
                </a:lnTo>
                <a:lnTo>
                  <a:pt x="487389" y="253558"/>
                </a:lnTo>
                <a:lnTo>
                  <a:pt x="488400" y="304206"/>
                </a:lnTo>
                <a:lnTo>
                  <a:pt x="487280" y="358401"/>
                </a:lnTo>
                <a:lnTo>
                  <a:pt x="484590" y="415255"/>
                </a:lnTo>
                <a:lnTo>
                  <a:pt x="480889" y="473883"/>
                </a:lnTo>
                <a:lnTo>
                  <a:pt x="476737" y="533400"/>
                </a:lnTo>
              </a:path>
              <a:path w="488950" h="533400">
                <a:moveTo>
                  <a:pt x="135996" y="0"/>
                </a:moveTo>
                <a:lnTo>
                  <a:pt x="97691" y="29836"/>
                </a:lnTo>
                <a:lnTo>
                  <a:pt x="62161" y="64496"/>
                </a:lnTo>
                <a:lnTo>
                  <a:pt x="32465" y="108520"/>
                </a:lnTo>
                <a:lnTo>
                  <a:pt x="11663" y="166446"/>
                </a:lnTo>
                <a:lnTo>
                  <a:pt x="4711" y="207343"/>
                </a:lnTo>
                <a:lnTo>
                  <a:pt x="1010" y="253558"/>
                </a:lnTo>
                <a:lnTo>
                  <a:pt x="0" y="304206"/>
                </a:lnTo>
                <a:lnTo>
                  <a:pt x="1119" y="358401"/>
                </a:lnTo>
                <a:lnTo>
                  <a:pt x="3809" y="415255"/>
                </a:lnTo>
                <a:lnTo>
                  <a:pt x="7511" y="473883"/>
                </a:lnTo>
                <a:lnTo>
                  <a:pt x="11663" y="533400"/>
                </a:lnTo>
              </a:path>
            </a:pathLst>
          </a:custGeom>
          <a:ln w="126492">
            <a:solidFill>
              <a:srgbClr val="0000FF"/>
            </a:solidFill>
          </a:ln>
        </p:spPr>
        <p:txBody>
          <a:bodyPr wrap="square" lIns="0" tIns="0" rIns="0" bIns="0" rtlCol="0"/>
          <a:lstStyle/>
          <a:p>
            <a:endParaRPr sz="2400"/>
          </a:p>
        </p:txBody>
      </p:sp>
      <p:sp>
        <p:nvSpPr>
          <p:cNvPr id="2" name="Holder 2"/>
          <p:cNvSpPr>
            <a:spLocks noGrp="1"/>
          </p:cNvSpPr>
          <p:nvPr>
            <p:ph type="title"/>
          </p:nvPr>
        </p:nvSpPr>
        <p:spPr/>
        <p:txBody>
          <a:bodyPr lIns="0" tIns="0" rIns="0" bIns="0"/>
          <a:lstStyle>
            <a:lvl1pPr>
              <a:defRPr sz="3600" b="0" i="0">
                <a:solidFill>
                  <a:schemeClr val="bg1"/>
                </a:solidFill>
                <a:latin typeface="Arial MT"/>
                <a:cs typeface="Arial MT"/>
              </a:defRPr>
            </a:lvl1pPr>
          </a:lstStyle>
          <a:p>
            <a:endParaRPr/>
          </a:p>
        </p:txBody>
      </p:sp>
      <p:sp>
        <p:nvSpPr>
          <p:cNvPr id="3" name="Holder 3"/>
          <p:cNvSpPr>
            <a:spLocks noGrp="1"/>
          </p:cNvSpPr>
          <p:nvPr>
            <p:ph sz="half" idx="2"/>
          </p:nvPr>
        </p:nvSpPr>
        <p:spPr>
          <a:xfrm>
            <a:off x="853440" y="1751076"/>
            <a:ext cx="5303520" cy="430887"/>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6339839" y="1751076"/>
            <a:ext cx="5303520" cy="430887"/>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2846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8" name="Nadpis 12">
            <a:extLst>
              <a:ext uri="{FF2B5EF4-FFF2-40B4-BE49-F238E27FC236}">
                <a16:creationId xmlns:a16="http://schemas.microsoft.com/office/drawing/2014/main" id="{FB42411C-CED0-4ED2-B4E8-5D353B0A354E}"/>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pic>
        <p:nvPicPr>
          <p:cNvPr id="10" name="Obrázek 9">
            <a:extLst>
              <a:ext uri="{FF2B5EF4-FFF2-40B4-BE49-F238E27FC236}">
                <a16:creationId xmlns:a16="http://schemas.microsoft.com/office/drawing/2014/main" id="{521D70DC-2864-41C2-B8C6-05CA897F7C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2FD3E81E-40FE-4E13-9B11-5767EF4D1D74}"/>
              </a:ext>
            </a:extLst>
          </p:cNvPr>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12" name="Rectangle 17">
            <a:extLst>
              <a:ext uri="{FF2B5EF4-FFF2-40B4-BE49-F238E27FC236}">
                <a16:creationId xmlns:a16="http://schemas.microsoft.com/office/drawing/2014/main" id="{3B718662-BCEF-4F53-80CB-8B7864BBF9F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14" name="Rectangle 18">
            <a:extLst>
              <a:ext uri="{FF2B5EF4-FFF2-40B4-BE49-F238E27FC236}">
                <a16:creationId xmlns:a16="http://schemas.microsoft.com/office/drawing/2014/main" id="{817F25E5-B573-488B-992B-821062693CAE}"/>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1655828-74E8-4C8C-9A46-D37055D42135}"/>
              </a:ext>
            </a:extLst>
          </p:cNvPr>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10" name="Zástupný symbol pro text 7">
            <a:extLst>
              <a:ext uri="{FF2B5EF4-FFF2-40B4-BE49-F238E27FC236}">
                <a16:creationId xmlns:a16="http://schemas.microsoft.com/office/drawing/2014/main" id="{75DC10B1-1F87-4724-A431-B37F17D5CC79}"/>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1" name="Nadpis 12">
            <a:extLst>
              <a:ext uri="{FF2B5EF4-FFF2-40B4-BE49-F238E27FC236}">
                <a16:creationId xmlns:a16="http://schemas.microsoft.com/office/drawing/2014/main" id="{AC2C2C02-70BC-4CA2-A448-691E5EA52A73}"/>
              </a:ext>
            </a:extLst>
          </p:cNvPr>
          <p:cNvSpPr>
            <a:spLocks noGrp="1"/>
          </p:cNvSpPr>
          <p:nvPr>
            <p:ph type="title"/>
          </p:nvPr>
        </p:nvSpPr>
        <p:spPr>
          <a:xfrm>
            <a:off x="720000" y="720000"/>
            <a:ext cx="10753200" cy="451576"/>
          </a:xfrm>
        </p:spPr>
        <p:txBody>
          <a:bodyPr/>
          <a:lstStyle/>
          <a:p>
            <a:r>
              <a:rPr lang="cs-CZ"/>
              <a:t>Kliknutím lze upravit styl.</a:t>
            </a:r>
          </a:p>
        </p:txBody>
      </p:sp>
      <p:pic>
        <p:nvPicPr>
          <p:cNvPr id="12" name="Obrázek 11">
            <a:extLst>
              <a:ext uri="{FF2B5EF4-FFF2-40B4-BE49-F238E27FC236}">
                <a16:creationId xmlns:a16="http://schemas.microsoft.com/office/drawing/2014/main" id="{B250CC6C-D8E6-4BFA-8121-125E87CAF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4" name="Zástupný symbol pro zápatí 1">
            <a:extLst>
              <a:ext uri="{FF2B5EF4-FFF2-40B4-BE49-F238E27FC236}">
                <a16:creationId xmlns:a16="http://schemas.microsoft.com/office/drawing/2014/main" id="{7031899D-0AAE-4B99-AEF8-0822F14C8E1E}"/>
              </a:ext>
            </a:extLst>
          </p:cNvPr>
          <p:cNvSpPr>
            <a:spLocks noGrp="1"/>
          </p:cNvSpPr>
          <p:nvPr>
            <p:ph type="ftr" sz="quarter" idx="10"/>
          </p:nvPr>
        </p:nvSpPr>
        <p:spPr>
          <a:xfrm>
            <a:off x="720000" y="6228000"/>
            <a:ext cx="7920000" cy="252000"/>
          </a:xfrm>
          <a:prstGeom prst="rect">
            <a:avLst/>
          </a:prstGeom>
        </p:spPr>
        <p:txBody>
          <a:bodyPr/>
          <a:lstStyle>
            <a:lvl1pPr>
              <a:defRPr/>
            </a:lvl1pPr>
          </a:lstStyle>
          <a:p>
            <a:r>
              <a:rPr lang="cs-CZ" dirty="0"/>
              <a:t>Definujte zápatí – název prezentace nebo pracoviště</a:t>
            </a:r>
          </a:p>
        </p:txBody>
      </p:sp>
      <p:sp>
        <p:nvSpPr>
          <p:cNvPr id="15" name="Zástupný symbol pro číslo snímku 2">
            <a:extLst>
              <a:ext uri="{FF2B5EF4-FFF2-40B4-BE49-F238E27FC236}">
                <a16:creationId xmlns:a16="http://schemas.microsoft.com/office/drawing/2014/main" id="{D92A2384-FACF-4740-A29F-249FD2ADBF59}"/>
              </a:ext>
            </a:extLst>
          </p:cNvPr>
          <p:cNvSpPr>
            <a:spLocks noGrp="1"/>
          </p:cNvSpPr>
          <p:nvPr>
            <p:ph type="sldNum" sz="quarter" idx="11"/>
          </p:nvPr>
        </p:nvSpPr>
        <p:spPr>
          <a:xfrm>
            <a:off x="414000" y="6228000"/>
            <a:ext cx="252000" cy="252000"/>
          </a:xfrm>
          <a:prstGeom prst="rect">
            <a:avLst/>
          </a:prstGeom>
        </p:spPr>
        <p:txBody>
          <a:bodyPr/>
          <a:lstStyle>
            <a:lvl1pPr>
              <a:defRPr/>
            </a:lvl1pPr>
          </a:lstStyle>
          <a:p>
            <a:fld id="{D6D6C118-631F-4A80-9886-907009361577}" type="slidenum">
              <a:rPr lang="cs-CZ" altLang="cs-CZ"/>
              <a:pPr/>
              <a:t>‹#›</a:t>
            </a:fld>
            <a:endParaRPr lang="cs-CZ" altLang="cs-CZ" dirty="0"/>
          </a:p>
        </p:txBody>
      </p:sp>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11" name="Zástupný symbol pro text 7">
            <a:extLst>
              <a:ext uri="{FF2B5EF4-FFF2-40B4-BE49-F238E27FC236}">
                <a16:creationId xmlns:a16="http://schemas.microsoft.com/office/drawing/2014/main" id="{D4C2477F-94C0-46AB-8F78-23BC6DD4FC02}"/>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2" name="Nadpis 12">
            <a:extLst>
              <a:ext uri="{FF2B5EF4-FFF2-40B4-BE49-F238E27FC236}">
                <a16:creationId xmlns:a16="http://schemas.microsoft.com/office/drawing/2014/main" id="{C4106739-3F30-4F60-A2E3-CF2394B80FA6}"/>
              </a:ext>
            </a:extLst>
          </p:cNvPr>
          <p:cNvSpPr>
            <a:spLocks noGrp="1"/>
          </p:cNvSpPr>
          <p:nvPr>
            <p:ph type="title"/>
          </p:nvPr>
        </p:nvSpPr>
        <p:spPr>
          <a:xfrm>
            <a:off x="720000" y="720000"/>
            <a:ext cx="10753200" cy="451576"/>
          </a:xfrm>
        </p:spPr>
        <p:txBody>
          <a:bodyPr/>
          <a:lstStyle/>
          <a:p>
            <a:r>
              <a:rPr lang="cs-CZ"/>
              <a:t>Kliknutím lze upravit styl.</a:t>
            </a:r>
          </a:p>
        </p:txBody>
      </p:sp>
      <p:sp>
        <p:nvSpPr>
          <p:cNvPr id="13" name="Zástupný symbol pro text 7">
            <a:extLst>
              <a:ext uri="{FF2B5EF4-FFF2-40B4-BE49-F238E27FC236}">
                <a16:creationId xmlns:a16="http://schemas.microsoft.com/office/drawing/2014/main" id="{E339B93E-CBDC-488E-BF9A-45D7166AC8D0}"/>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4" name="Zástupný symbol pro obsah 2">
            <a:extLst>
              <a:ext uri="{FF2B5EF4-FFF2-40B4-BE49-F238E27FC236}">
                <a16:creationId xmlns:a16="http://schemas.microsoft.com/office/drawing/2014/main" id="{BFD74342-09BD-4472-B28E-114F4330FAF5}"/>
              </a:ext>
            </a:extLst>
          </p:cNvPr>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15" name="Zástupný symbol pro obsah 2">
            <a:extLst>
              <a:ext uri="{FF2B5EF4-FFF2-40B4-BE49-F238E27FC236}">
                <a16:creationId xmlns:a16="http://schemas.microsoft.com/office/drawing/2014/main" id="{AD2DE495-3325-41DE-A9F8-9591CFE84142}"/>
              </a:ext>
            </a:extLst>
          </p:cNvPr>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7" name="Obrázek 16">
            <a:extLst>
              <a:ext uri="{FF2B5EF4-FFF2-40B4-BE49-F238E27FC236}">
                <a16:creationId xmlns:a16="http://schemas.microsoft.com/office/drawing/2014/main" id="{1764A665-A1E3-4A8F-B626-FB65BDBAF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9" name="Rectangle 17">
            <a:extLst>
              <a:ext uri="{FF2B5EF4-FFF2-40B4-BE49-F238E27FC236}">
                <a16:creationId xmlns:a16="http://schemas.microsoft.com/office/drawing/2014/main" id="{ADC4F307-3DF9-4410-8992-A762F2877648}"/>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20" name="Rectangle 18">
            <a:extLst>
              <a:ext uri="{FF2B5EF4-FFF2-40B4-BE49-F238E27FC236}">
                <a16:creationId xmlns:a16="http://schemas.microsoft.com/office/drawing/2014/main" id="{437C06DE-EC9E-4277-9F01-ABCD1D78511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27" name="Zástupný symbol pro obsah 12">
            <a:extLst>
              <a:ext uri="{FF2B5EF4-FFF2-40B4-BE49-F238E27FC236}">
                <a16:creationId xmlns:a16="http://schemas.microsoft.com/office/drawing/2014/main" id="{3CE5E861-D1D4-4121-A3EE-54C338DE09BB}"/>
              </a:ext>
            </a:extLst>
          </p:cNvPr>
          <p:cNvSpPr>
            <a:spLocks noGrp="1"/>
          </p:cNvSpPr>
          <p:nvPr>
            <p:ph sz="quarter" idx="24"/>
          </p:nvPr>
        </p:nvSpPr>
        <p:spPr>
          <a:xfrm>
            <a:off x="719137" y="1695074"/>
            <a:ext cx="5218413" cy="3896711"/>
          </a:xfrm>
        </p:spPr>
        <p:txBody>
          <a:bodyPr/>
          <a:lstStyle/>
          <a:p>
            <a:pPr lvl="0"/>
            <a:r>
              <a:rPr lang="cs-CZ"/>
              <a:t>Po kliknutí můžete upravovat styly textu v předloze.</a:t>
            </a:r>
          </a:p>
        </p:txBody>
      </p:sp>
      <p:sp>
        <p:nvSpPr>
          <p:cNvPr id="28" name="Nadpis 3">
            <a:extLst>
              <a:ext uri="{FF2B5EF4-FFF2-40B4-BE49-F238E27FC236}">
                <a16:creationId xmlns:a16="http://schemas.microsoft.com/office/drawing/2014/main" id="{F7E125D3-8983-4C68-BE8E-3E28EE0434C6}"/>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29" name="Zástupný symbol pro text 13">
            <a:extLst>
              <a:ext uri="{FF2B5EF4-FFF2-40B4-BE49-F238E27FC236}">
                <a16:creationId xmlns:a16="http://schemas.microsoft.com/office/drawing/2014/main" id="{437D9636-8187-40FB-9014-91A485647AB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pic>
        <p:nvPicPr>
          <p:cNvPr id="30" name="Obrázek 29">
            <a:extLst>
              <a:ext uri="{FF2B5EF4-FFF2-40B4-BE49-F238E27FC236}">
                <a16:creationId xmlns:a16="http://schemas.microsoft.com/office/drawing/2014/main" id="{338E8CF6-8E6E-495F-9305-499E00CAA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31" name="Zástupný symbol pro obsah 2">
            <a:extLst>
              <a:ext uri="{FF2B5EF4-FFF2-40B4-BE49-F238E27FC236}">
                <a16:creationId xmlns:a16="http://schemas.microsoft.com/office/drawing/2014/main" id="{F1218642-4B36-47A8-993D-095CD9ED7856}"/>
              </a:ext>
            </a:extLst>
          </p:cNvPr>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32" name="Rectangle 17">
            <a:extLst>
              <a:ext uri="{FF2B5EF4-FFF2-40B4-BE49-F238E27FC236}">
                <a16:creationId xmlns:a16="http://schemas.microsoft.com/office/drawing/2014/main" id="{B6B70499-49FF-4F72-990E-E50DCAF49705}"/>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33" name="Rectangle 18">
            <a:extLst>
              <a:ext uri="{FF2B5EF4-FFF2-40B4-BE49-F238E27FC236}">
                <a16:creationId xmlns:a16="http://schemas.microsoft.com/office/drawing/2014/main" id="{306C7E2E-0F6D-4FCC-BEBB-E477C0EDE1A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7" name="Zástupný symbol pro obsah 12">
            <a:extLst>
              <a:ext uri="{FF2B5EF4-FFF2-40B4-BE49-F238E27FC236}">
                <a16:creationId xmlns:a16="http://schemas.microsoft.com/office/drawing/2014/main" id="{8CE0E250-5D3F-4EB8-8C80-318156771048}"/>
              </a:ext>
            </a:extLst>
          </p:cNvPr>
          <p:cNvSpPr>
            <a:spLocks noGrp="1"/>
          </p:cNvSpPr>
          <p:nvPr>
            <p:ph sz="quarter" idx="22"/>
          </p:nvPr>
        </p:nvSpPr>
        <p:spPr>
          <a:xfrm>
            <a:off x="4440000" y="1692002"/>
            <a:ext cx="3311525" cy="2230711"/>
          </a:xfrm>
        </p:spPr>
        <p:txBody>
          <a:bodyPr/>
          <a:lstStyle/>
          <a:p>
            <a:pPr lvl="0"/>
            <a:r>
              <a:rPr lang="cs-CZ"/>
              <a:t>Po kliknutí můžete upravovat styly textu v předloze.</a:t>
            </a:r>
          </a:p>
        </p:txBody>
      </p:sp>
      <p:sp>
        <p:nvSpPr>
          <p:cNvPr id="23" name="Zástupný symbol pro text 5">
            <a:extLst>
              <a:ext uri="{FF2B5EF4-FFF2-40B4-BE49-F238E27FC236}">
                <a16:creationId xmlns:a16="http://schemas.microsoft.com/office/drawing/2014/main" id="{0F223511-4560-47CD-B05A-BADF3B3D1471}"/>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24" name="Zástupný symbol pro text 5">
            <a:extLst>
              <a:ext uri="{FF2B5EF4-FFF2-40B4-BE49-F238E27FC236}">
                <a16:creationId xmlns:a16="http://schemas.microsoft.com/office/drawing/2014/main" id="{3AFBD400-6ACB-4E94-8A8F-EF5BE8395260}"/>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25" name="Zástupný symbol pro text 5">
            <a:extLst>
              <a:ext uri="{FF2B5EF4-FFF2-40B4-BE49-F238E27FC236}">
                <a16:creationId xmlns:a16="http://schemas.microsoft.com/office/drawing/2014/main" id="{F6BCDF9B-5557-4C01-BFEA-AC54389E0489}"/>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26" name="Zástupný symbol pro text 13">
            <a:extLst>
              <a:ext uri="{FF2B5EF4-FFF2-40B4-BE49-F238E27FC236}">
                <a16:creationId xmlns:a16="http://schemas.microsoft.com/office/drawing/2014/main" id="{978AEBEE-D3B8-4F1E-84B5-BAC5E748B03D}"/>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27" name="Zástupný symbol pro text 13">
            <a:extLst>
              <a:ext uri="{FF2B5EF4-FFF2-40B4-BE49-F238E27FC236}">
                <a16:creationId xmlns:a16="http://schemas.microsoft.com/office/drawing/2014/main" id="{8BEF53DA-BDCC-402C-8853-0C952D6B00FE}"/>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28" name="Zástupný symbol pro text 13">
            <a:extLst>
              <a:ext uri="{FF2B5EF4-FFF2-40B4-BE49-F238E27FC236}">
                <a16:creationId xmlns:a16="http://schemas.microsoft.com/office/drawing/2014/main" id="{1B869AE0-B815-43F3-9C57-774B126513C2}"/>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29" name="Zástupný symbol pro obsah 12">
            <a:extLst>
              <a:ext uri="{FF2B5EF4-FFF2-40B4-BE49-F238E27FC236}">
                <a16:creationId xmlns:a16="http://schemas.microsoft.com/office/drawing/2014/main" id="{7EE296DF-188D-46CD-A248-5E32B38204A8}"/>
              </a:ext>
            </a:extLst>
          </p:cNvPr>
          <p:cNvSpPr>
            <a:spLocks noGrp="1"/>
          </p:cNvSpPr>
          <p:nvPr>
            <p:ph sz="quarter" idx="23"/>
          </p:nvPr>
        </p:nvSpPr>
        <p:spPr>
          <a:xfrm>
            <a:off x="719999" y="1692002"/>
            <a:ext cx="3311525" cy="2230711"/>
          </a:xfrm>
        </p:spPr>
        <p:txBody>
          <a:bodyPr/>
          <a:lstStyle/>
          <a:p>
            <a:pPr lvl="0"/>
            <a:r>
              <a:rPr lang="cs-CZ"/>
              <a:t>Po kliknutí můžete upravovat styly textu v předloze.</a:t>
            </a:r>
          </a:p>
        </p:txBody>
      </p:sp>
      <p:sp>
        <p:nvSpPr>
          <p:cNvPr id="30" name="Zástupný symbol pro obsah 12">
            <a:extLst>
              <a:ext uri="{FF2B5EF4-FFF2-40B4-BE49-F238E27FC236}">
                <a16:creationId xmlns:a16="http://schemas.microsoft.com/office/drawing/2014/main" id="{86567007-60CB-42DC-93EA-A0AFB168C810}"/>
              </a:ext>
            </a:extLst>
          </p:cNvPr>
          <p:cNvSpPr>
            <a:spLocks noGrp="1"/>
          </p:cNvSpPr>
          <p:nvPr>
            <p:ph sz="quarter" idx="24"/>
          </p:nvPr>
        </p:nvSpPr>
        <p:spPr>
          <a:xfrm>
            <a:off x="8160001" y="1692002"/>
            <a:ext cx="3311525" cy="2230711"/>
          </a:xfrm>
        </p:spPr>
        <p:txBody>
          <a:bodyPr/>
          <a:lstStyle/>
          <a:p>
            <a:pPr lvl="0"/>
            <a:r>
              <a:rPr lang="cs-CZ"/>
              <a:t>Po kliknutí můžete upravovat styly textu v předloze.</a:t>
            </a:r>
          </a:p>
        </p:txBody>
      </p:sp>
      <p:sp>
        <p:nvSpPr>
          <p:cNvPr id="31" name="Zástupný symbol pro text 7">
            <a:extLst>
              <a:ext uri="{FF2B5EF4-FFF2-40B4-BE49-F238E27FC236}">
                <a16:creationId xmlns:a16="http://schemas.microsoft.com/office/drawing/2014/main" id="{F1BE8CEB-F37E-4115-BEAE-2A66158C125A}"/>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32" name="Nadpis 12">
            <a:extLst>
              <a:ext uri="{FF2B5EF4-FFF2-40B4-BE49-F238E27FC236}">
                <a16:creationId xmlns:a16="http://schemas.microsoft.com/office/drawing/2014/main" id="{9063DEBF-5704-4C60-927D-4EE182D48D4E}"/>
              </a:ext>
            </a:extLst>
          </p:cNvPr>
          <p:cNvSpPr>
            <a:spLocks noGrp="1"/>
          </p:cNvSpPr>
          <p:nvPr>
            <p:ph type="title"/>
          </p:nvPr>
        </p:nvSpPr>
        <p:spPr>
          <a:xfrm>
            <a:off x="720000" y="720000"/>
            <a:ext cx="10753200" cy="451576"/>
          </a:xfrm>
        </p:spPr>
        <p:txBody>
          <a:bodyPr/>
          <a:lstStyle/>
          <a:p>
            <a:r>
              <a:rPr lang="cs-CZ"/>
              <a:t>Kliknutím lze upravit styl.</a:t>
            </a:r>
          </a:p>
        </p:txBody>
      </p:sp>
      <p:pic>
        <p:nvPicPr>
          <p:cNvPr id="33" name="Obrázek 32">
            <a:extLst>
              <a:ext uri="{FF2B5EF4-FFF2-40B4-BE49-F238E27FC236}">
                <a16:creationId xmlns:a16="http://schemas.microsoft.com/office/drawing/2014/main" id="{C1E17AD7-C41E-4941-82E2-9E0085CDE6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34" name="Rectangle 17">
            <a:extLst>
              <a:ext uri="{FF2B5EF4-FFF2-40B4-BE49-F238E27FC236}">
                <a16:creationId xmlns:a16="http://schemas.microsoft.com/office/drawing/2014/main" id="{2019F1A4-69A0-4FF8-8995-9B76480FDF94}"/>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35" name="Rectangle 18">
            <a:extLst>
              <a:ext uri="{FF2B5EF4-FFF2-40B4-BE49-F238E27FC236}">
                <a16:creationId xmlns:a16="http://schemas.microsoft.com/office/drawing/2014/main" id="{70B6F527-4F6F-407F-ACB8-3642D3D05B9F}"/>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11" name="Zástupný symbol pro obsah 2">
            <a:extLst>
              <a:ext uri="{FF2B5EF4-FFF2-40B4-BE49-F238E27FC236}">
                <a16:creationId xmlns:a16="http://schemas.microsoft.com/office/drawing/2014/main" id="{6D2A4ADF-EE22-48A9-9D57-09381DE87AB6}"/>
              </a:ext>
            </a:extLst>
          </p:cNvPr>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5327AD19-2866-498E-B141-60DB67C20A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3" name="Zástupný symbol pro obsah 12">
            <a:extLst>
              <a:ext uri="{FF2B5EF4-FFF2-40B4-BE49-F238E27FC236}">
                <a16:creationId xmlns:a16="http://schemas.microsoft.com/office/drawing/2014/main" id="{F362095D-69A9-4E7E-B0AD-45833F6F0960}"/>
              </a:ext>
            </a:extLst>
          </p:cNvPr>
          <p:cNvSpPr>
            <a:spLocks noGrp="1"/>
          </p:cNvSpPr>
          <p:nvPr>
            <p:ph sz="quarter" idx="24"/>
          </p:nvPr>
        </p:nvSpPr>
        <p:spPr>
          <a:xfrm>
            <a:off x="719137" y="692150"/>
            <a:ext cx="5218413" cy="4899635"/>
          </a:xfrm>
        </p:spPr>
        <p:txBody>
          <a:body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816C4316-2D20-4A0F-97F8-1B81D6F3D27C}"/>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sp>
        <p:nvSpPr>
          <p:cNvPr id="16" name="Rectangle 17">
            <a:extLst>
              <a:ext uri="{FF2B5EF4-FFF2-40B4-BE49-F238E27FC236}">
                <a16:creationId xmlns:a16="http://schemas.microsoft.com/office/drawing/2014/main" id="{479503A6-16CC-4F01-AF35-CF704ACE787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17" name="Rectangle 18">
            <a:extLst>
              <a:ext uri="{FF2B5EF4-FFF2-40B4-BE49-F238E27FC236}">
                <a16:creationId xmlns:a16="http://schemas.microsoft.com/office/drawing/2014/main" id="{0C31BCEF-D9FF-4796-A774-A41223BD563F}"/>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7" name="Zástupný symbol pro obsah 2">
            <a:extLst>
              <a:ext uri="{FF2B5EF4-FFF2-40B4-BE49-F238E27FC236}">
                <a16:creationId xmlns:a16="http://schemas.microsoft.com/office/drawing/2014/main" id="{8A9C999D-0177-4D2E-B8A6-1E94C72C47BF}"/>
              </a:ext>
            </a:extLst>
          </p:cNvPr>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9166C581-4BC7-43C0-A297-97463012AF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9" name="Rectangle 17">
            <a:extLst>
              <a:ext uri="{FF2B5EF4-FFF2-40B4-BE49-F238E27FC236}">
                <a16:creationId xmlns:a16="http://schemas.microsoft.com/office/drawing/2014/main" id="{804A2AC6-8CD7-45FD-9072-6BC53E42A30C}"/>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11" name="Rectangle 18">
            <a:extLst>
              <a:ext uri="{FF2B5EF4-FFF2-40B4-BE49-F238E27FC236}">
                <a16:creationId xmlns:a16="http://schemas.microsoft.com/office/drawing/2014/main" id="{CB7837D4-109B-4305-835D-58924C78A80A}"/>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Zástupný nadpis 1">
            <a:extLst>
              <a:ext uri="{FF2B5EF4-FFF2-40B4-BE49-F238E27FC236}">
                <a16:creationId xmlns:a16="http://schemas.microsoft.com/office/drawing/2014/main" id="{357E978C-D332-46B0-BCEB-191876BAED30}"/>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7" name="Zástupný symbol pro text 4">
            <a:extLst>
              <a:ext uri="{FF2B5EF4-FFF2-40B4-BE49-F238E27FC236}">
                <a16:creationId xmlns:a16="http://schemas.microsoft.com/office/drawing/2014/main" id="{BF356BAA-D86E-48F6-AB0E-D85145D01EBA}"/>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
        <p:nvSpPr>
          <p:cNvPr id="8" name="Rectangle 17">
            <a:extLst>
              <a:ext uri="{FF2B5EF4-FFF2-40B4-BE49-F238E27FC236}">
                <a16:creationId xmlns:a16="http://schemas.microsoft.com/office/drawing/2014/main" id="{04A51A6C-23BF-41AD-B682-A75C089948D1}"/>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9" name="Rectangle 18">
            <a:extLst>
              <a:ext uri="{FF2B5EF4-FFF2-40B4-BE49-F238E27FC236}">
                <a16:creationId xmlns:a16="http://schemas.microsoft.com/office/drawing/2014/main" id="{F8DFAB6E-B377-4196-8D95-E94BE6B31EBC}"/>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695" r:id="rId15"/>
    <p:sldLayoutId id="2147483696" r:id="rId16"/>
    <p:sldLayoutId id="2147483697" r:id="rId17"/>
    <p:sldLayoutId id="2147483698" r:id="rId18"/>
    <p:sldLayoutId id="2147483699" r:id="rId19"/>
    <p:sldLayoutId id="2147483700" r:id="rId20"/>
    <p:sldLayoutId id="2147483701" r:id="rId21"/>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slideLayout" Target="../slideLayouts/slideLayout16.xml"/><Relationship Id="rId1" Type="http://schemas.openxmlformats.org/officeDocument/2006/relationships/themeOverride" Target="../theme/themeOverride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6.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1.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hyperlink" Target="https://physoc.onlinelibrary.wiley.com/action/doSearch?ContribAuthorStored=Bennet%2C+Laura" TargetMode="External"/><Relationship Id="rId2" Type="http://schemas.openxmlformats.org/officeDocument/2006/relationships/image" Target="../media/image66.jpg"/><Relationship Id="rId1" Type="http://schemas.openxmlformats.org/officeDocument/2006/relationships/slideLayout" Target="../slideLayouts/slideLayout18.xml"/><Relationship Id="rId6" Type="http://schemas.openxmlformats.org/officeDocument/2006/relationships/hyperlink" Target="https://doi.org/10.1113/JP274950" TargetMode="External"/><Relationship Id="rId5" Type="http://schemas.openxmlformats.org/officeDocument/2006/relationships/hyperlink" Target="https://physoc.onlinelibrary.wiley.com/action/doSearch?ContribAuthorStored=Horne%2C+Rosemary+S+C" TargetMode="External"/><Relationship Id="rId4" Type="http://schemas.openxmlformats.org/officeDocument/2006/relationships/hyperlink" Target="https://physoc.onlinelibrary.wiley.com/action/doSearch?ContribAuthorStored=Walker%2C+David+W"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researchgate.net/deref/http%3A%2F%2Fdx.doi.org%2F10.5772%2Fintechopen.89049?_sg%5B0%5D=CoBWHy-eWXK8gPNmAfYRW--XljVdymrEvZieNwC4JQYbhtM68T6qJDt3DEhQQNFdlXhcv8mOhVGwTSPf34tzGHo7ng.bt_PqRI9OP-Q8m0DqqxZ4xHhn-3FqXCCWxYFUJzEreguUiuK2n0Dd_LfSMJUe33UeNklvHPRtMEBptXHIt8SGA" TargetMode="External"/><Relationship Id="rId2" Type="http://schemas.openxmlformats.org/officeDocument/2006/relationships/image" Target="../media/image67.png"/><Relationship Id="rId1" Type="http://schemas.openxmlformats.org/officeDocument/2006/relationships/slideLayout" Target="../slideLayouts/slideLayout18.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hemeOverride" Target="../theme/themeOverride3.xml"/></Relationships>
</file>

<file path=ppt/slides/_rels/slide45.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16.xml"/><Relationship Id="rId1" Type="http://schemas.openxmlformats.org/officeDocument/2006/relationships/themeOverride" Target="../theme/themeOverride4.xml"/></Relationships>
</file>

<file path=ppt/slides/_rels/slide4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hyperlink" Target="https://www.researchgate.net/deref/http%3A%2F%2Fdx.doi.org%2F10.13140%2FRG.2.2.30083.81445?_sg%5B0%5D=SnpTy66qKSsZbX3uNDh8Kr13VKoxwZUnx9Oj6D4kS9DdyMkvdGGXvIgemmWqDKN8ljVQLL-DHUYpGOu2LMONwO1tFA.Bph_PQ15jfbFF9GuOU86BDQItcBiYGvpksREwMQnJv4cnBNxcQmGWy2G2iz7e9Hso1oH9rCm6bw4i9rFyuA4uQ" TargetMode="External"/><Relationship Id="rId1" Type="http://schemas.openxmlformats.org/officeDocument/2006/relationships/slideLayout" Target="../slideLayouts/slideLayout18.xml"/><Relationship Id="rId5" Type="http://schemas.openxmlformats.org/officeDocument/2006/relationships/hyperlink" Target="https://www.ncbi.nlm.nih.gov/pubmed/30232399" TargetMode="External"/><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hyperlink" Target="http://content.nejm.org/content/vol334/issue5/images/large/03f1.jpe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78.png"/><Relationship Id="rId5" Type="http://schemas.openxmlformats.org/officeDocument/2006/relationships/hyperlink" Target="http://content.nejm.org/content/vol334/issue5/images/large/03f3.jpeg" TargetMode="External"/><Relationship Id="rId4" Type="http://schemas.openxmlformats.org/officeDocument/2006/relationships/image" Target="../media/image77.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80.jpeg"/><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xml"/><Relationship Id="rId5" Type="http://schemas.openxmlformats.org/officeDocument/2006/relationships/image" Target="../media/image84.jpg"/><Relationship Id="rId4" Type="http://schemas.openxmlformats.org/officeDocument/2006/relationships/image" Target="../media/image83.jpeg"/></Relationships>
</file>

<file path=ppt/slides/_rels/slide5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hyperlink" Target="https://www.nature.com/pr" TargetMode="External"/><Relationship Id="rId3" Type="http://schemas.openxmlformats.org/officeDocument/2006/relationships/image" Target="../media/image86.png"/><Relationship Id="rId7" Type="http://schemas.openxmlformats.org/officeDocument/2006/relationships/hyperlink" Target="https://www.nature.com/articles/pr20132#auth-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nature.com/articles/pr20132#auth-3" TargetMode="External"/><Relationship Id="rId5" Type="http://schemas.openxmlformats.org/officeDocument/2006/relationships/hyperlink" Target="https://www.nature.com/articles/pr20132#auth-2" TargetMode="External"/><Relationship Id="rId4" Type="http://schemas.openxmlformats.org/officeDocument/2006/relationships/hyperlink" Target="https://www.nature.com/articles/pr20132#auth-1"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hyperlink" Target="https://www.ncbi.nlm.nih.gov/pubmed/1561196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8" Type="http://schemas.openxmlformats.org/officeDocument/2006/relationships/hyperlink" Target="https://science.sciencemag.org/content/362/6410/91/tab-figures-data#aff-3" TargetMode="External"/><Relationship Id="rId13" Type="http://schemas.openxmlformats.org/officeDocument/2006/relationships/hyperlink" Target="https://science.sciencemag.org/content/362/6410/91/tab-figures-data#aff-8" TargetMode="External"/><Relationship Id="rId3" Type="http://schemas.openxmlformats.org/officeDocument/2006/relationships/image" Target="../media/image89.jpeg"/><Relationship Id="rId7" Type="http://schemas.openxmlformats.org/officeDocument/2006/relationships/hyperlink" Target="https://science.sciencemag.org/content/362/6410/91/tab-figures-data#aff-2" TargetMode="External"/><Relationship Id="rId12" Type="http://schemas.openxmlformats.org/officeDocument/2006/relationships/hyperlink" Target="https://science.sciencemag.org/content/362/6410/91/tab-figures-data#aff-7" TargetMode="External"/><Relationship Id="rId2" Type="http://schemas.openxmlformats.org/officeDocument/2006/relationships/image" Target="../media/image88.png"/><Relationship Id="rId16" Type="http://schemas.openxmlformats.org/officeDocument/2006/relationships/hyperlink" Target="https://science.sciencemag.org/content/362/6410/91/tab-figures-data#corresp-1" TargetMode="External"/><Relationship Id="rId1" Type="http://schemas.openxmlformats.org/officeDocument/2006/relationships/slideLayout" Target="../slideLayouts/slideLayout15.xml"/><Relationship Id="rId6" Type="http://schemas.openxmlformats.org/officeDocument/2006/relationships/hyperlink" Target="https://science.sciencemag.org/content/362/6410/91/tab-figures-data#aff-1" TargetMode="External"/><Relationship Id="rId11" Type="http://schemas.openxmlformats.org/officeDocument/2006/relationships/hyperlink" Target="https://science.sciencemag.org/content/362/6410/91/tab-figures-data#aff-6" TargetMode="External"/><Relationship Id="rId5" Type="http://schemas.openxmlformats.org/officeDocument/2006/relationships/image" Target="../media/image91.jpg"/><Relationship Id="rId15" Type="http://schemas.openxmlformats.org/officeDocument/2006/relationships/hyperlink" Target="https://science.sciencemag.org/content/362/6410/91/tab-figures-data#aff-10" TargetMode="External"/><Relationship Id="rId10" Type="http://schemas.openxmlformats.org/officeDocument/2006/relationships/hyperlink" Target="https://science.sciencemag.org/content/362/6410/91/tab-figures-data#aff-5" TargetMode="External"/><Relationship Id="rId4" Type="http://schemas.openxmlformats.org/officeDocument/2006/relationships/image" Target="../media/image90.jpeg"/><Relationship Id="rId9" Type="http://schemas.openxmlformats.org/officeDocument/2006/relationships/hyperlink" Target="https://science.sciencemag.org/content/362/6410/91/tab-figures-data#aff-4" TargetMode="External"/><Relationship Id="rId14" Type="http://schemas.openxmlformats.org/officeDocument/2006/relationships/hyperlink" Target="https://science.sciencemag.org/content/362/6410/91/tab-figures-data#aff-9"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8B558AC-51D0-4909-9280-DFADFF3E4F7C}"/>
              </a:ext>
            </a:extLst>
          </p:cNvPr>
          <p:cNvSpPr>
            <a:spLocks noGrp="1"/>
          </p:cNvSpPr>
          <p:nvPr>
            <p:ph type="ftr" sz="quarter" idx="10"/>
          </p:nvPr>
        </p:nvSpPr>
        <p:spPr/>
        <p:txBody>
          <a:bodyPr/>
          <a:lstStyle/>
          <a:p>
            <a:r>
              <a:rPr lang="cs-CZ" dirty="0"/>
              <a:t>Patofyziologie reprodukce – Ústav patologické fyziologie LF MU</a:t>
            </a:r>
          </a:p>
        </p:txBody>
      </p:sp>
      <p:sp>
        <p:nvSpPr>
          <p:cNvPr id="3" name="Zástupný symbol pro číslo snímku 2">
            <a:extLst>
              <a:ext uri="{FF2B5EF4-FFF2-40B4-BE49-F238E27FC236}">
                <a16:creationId xmlns:a16="http://schemas.microsoft.com/office/drawing/2014/main" id="{1EB3A40B-444D-435F-B70A-CCC2947E9EEC}"/>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7E774A14-908D-4E3B-8EC0-C4CA6FFE7A14}"/>
              </a:ext>
            </a:extLst>
          </p:cNvPr>
          <p:cNvSpPr>
            <a:spLocks noGrp="1"/>
          </p:cNvSpPr>
          <p:nvPr>
            <p:ph type="title"/>
          </p:nvPr>
        </p:nvSpPr>
        <p:spPr/>
        <p:txBody>
          <a:bodyPr/>
          <a:lstStyle/>
          <a:p>
            <a:r>
              <a:rPr lang="cs-CZ" dirty="0" err="1"/>
              <a:t>Pathophysiology</a:t>
            </a:r>
            <a:r>
              <a:rPr lang="cs-CZ" dirty="0"/>
              <a:t> </a:t>
            </a:r>
            <a:r>
              <a:rPr lang="cs-CZ" dirty="0" err="1"/>
              <a:t>of</a:t>
            </a:r>
            <a:r>
              <a:rPr lang="cs-CZ" dirty="0"/>
              <a:t> </a:t>
            </a:r>
            <a:r>
              <a:rPr lang="cs-CZ" dirty="0" err="1"/>
              <a:t>reproduction</a:t>
            </a:r>
            <a:r>
              <a:rPr lang="cs-CZ"/>
              <a:t> II</a:t>
            </a:r>
            <a:endParaRPr lang="cs-CZ" dirty="0"/>
          </a:p>
        </p:txBody>
      </p:sp>
      <p:sp>
        <p:nvSpPr>
          <p:cNvPr id="5" name="Podnadpis 4">
            <a:extLst>
              <a:ext uri="{FF2B5EF4-FFF2-40B4-BE49-F238E27FC236}">
                <a16:creationId xmlns:a16="http://schemas.microsoft.com/office/drawing/2014/main" id="{D77B803E-0BB6-40DA-BAF4-6770481AF5CB}"/>
              </a:ext>
            </a:extLst>
          </p:cNvPr>
          <p:cNvSpPr>
            <a:spLocks noGrp="1"/>
          </p:cNvSpPr>
          <p:nvPr>
            <p:ph type="subTitle" idx="1"/>
          </p:nvPr>
        </p:nvSpPr>
        <p:spPr/>
        <p:txBody>
          <a:bodyPr/>
          <a:lstStyle/>
          <a:p>
            <a:r>
              <a:rPr lang="cs-CZ" dirty="0"/>
              <a:t>Julie Dobrovolná</a:t>
            </a:r>
          </a:p>
        </p:txBody>
      </p:sp>
    </p:spTree>
    <p:extLst>
      <p:ext uri="{BB962C8B-B14F-4D97-AF65-F5344CB8AC3E}">
        <p14:creationId xmlns:p14="http://schemas.microsoft.com/office/powerpoint/2010/main" val="105239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1524000" y="609600"/>
            <a:ext cx="9144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7526" name="Rectangle 6"/>
          <p:cNvSpPr>
            <a:spLocks noGrp="1" noChangeArrowheads="1"/>
          </p:cNvSpPr>
          <p:nvPr>
            <p:ph type="title"/>
          </p:nvPr>
        </p:nvSpPr>
        <p:spPr>
          <a:xfrm>
            <a:off x="1752600" y="76201"/>
            <a:ext cx="8763000" cy="968375"/>
          </a:xfrm>
        </p:spPr>
        <p:txBody>
          <a:bodyPr>
            <a:normAutofit fontScale="90000"/>
          </a:bodyPr>
          <a:lstStyle/>
          <a:p>
            <a:r>
              <a:rPr lang="cs-CZ" dirty="0" err="1"/>
              <a:t>Internal</a:t>
            </a:r>
            <a:r>
              <a:rPr lang="cs-CZ" dirty="0"/>
              <a:t> </a:t>
            </a:r>
            <a:r>
              <a:rPr lang="cs-CZ" dirty="0" err="1"/>
              <a:t>cellular</a:t>
            </a:r>
            <a:r>
              <a:rPr lang="cs-CZ" dirty="0"/>
              <a:t> </a:t>
            </a:r>
            <a:r>
              <a:rPr lang="cs-CZ" dirty="0" err="1"/>
              <a:t>mass</a:t>
            </a:r>
            <a:r>
              <a:rPr lang="cs-CZ" dirty="0"/>
              <a:t> and </a:t>
            </a:r>
            <a:r>
              <a:rPr lang="cs-CZ" dirty="0" err="1"/>
              <a:t>gastrulation</a:t>
            </a:r>
            <a:endParaRPr lang="en-US" dirty="0"/>
          </a:p>
        </p:txBody>
      </p:sp>
      <p:pic>
        <p:nvPicPr>
          <p:cNvPr id="107527" name="Picture 7" descr="&#10;29-04ab_1.jpg                                                  00000941Sarah                          B9D5FA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97000"/>
            <a:ext cx="8991600" cy="469900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D0DF0EC2-2602-4632-8FE1-489C8E06E425}"/>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2835548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dissolve">
                                      <p:cBhvr>
                                        <p:cTn id="7" dur="500"/>
                                        <p:tgtEl>
                                          <p:spTgt spid="10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7" name="Rectangle 3"/>
          <p:cNvSpPr>
            <a:spLocks noChangeArrowheads="1"/>
          </p:cNvSpPr>
          <p:nvPr/>
        </p:nvSpPr>
        <p:spPr bwMode="auto">
          <a:xfrm>
            <a:off x="1524000" y="609600"/>
            <a:ext cx="9144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669" name="Rectangle 5"/>
          <p:cNvSpPr>
            <a:spLocks noGrp="1" noChangeArrowheads="1"/>
          </p:cNvSpPr>
          <p:nvPr>
            <p:ph type="title"/>
          </p:nvPr>
        </p:nvSpPr>
        <p:spPr>
          <a:xfrm>
            <a:off x="944732" y="440185"/>
            <a:ext cx="8763000" cy="968375"/>
          </a:xfrm>
        </p:spPr>
        <p:txBody>
          <a:bodyPr>
            <a:normAutofit/>
          </a:bodyPr>
          <a:lstStyle/>
          <a:p>
            <a:r>
              <a:rPr lang="cs-CZ" dirty="0" err="1"/>
              <a:t>Extraembryonic</a:t>
            </a:r>
            <a:r>
              <a:rPr lang="cs-CZ" dirty="0"/>
              <a:t> </a:t>
            </a:r>
            <a:r>
              <a:rPr lang="cs-CZ" dirty="0" err="1"/>
              <a:t>membranes</a:t>
            </a:r>
            <a:endParaRPr lang="en-US" dirty="0"/>
          </a:p>
        </p:txBody>
      </p:sp>
      <p:pic>
        <p:nvPicPr>
          <p:cNvPr id="113671" name="Picture 7" descr="&#10;29-05ab_1.jpg                                                  00000941Sarah                          B9D5FA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17688"/>
            <a:ext cx="8915400" cy="3744912"/>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94410826-83BF-4A06-AB48-CB65BAC7D340}"/>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2172863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dissolve">
                                      <p:cBhvr>
                                        <p:cTn id="7" dur="5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7" name="Rectangle 3"/>
          <p:cNvSpPr>
            <a:spLocks noChangeArrowheads="1"/>
          </p:cNvSpPr>
          <p:nvPr/>
        </p:nvSpPr>
        <p:spPr bwMode="auto">
          <a:xfrm>
            <a:off x="1524000" y="609600"/>
            <a:ext cx="9144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64868" name="Rectangle 4"/>
          <p:cNvSpPr>
            <a:spLocks noChangeArrowheads="1"/>
          </p:cNvSpPr>
          <p:nvPr/>
        </p:nvSpPr>
        <p:spPr bwMode="auto">
          <a:xfrm>
            <a:off x="1524000" y="1066800"/>
            <a:ext cx="9144000" cy="76200"/>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64869" name="Rectangle 5"/>
          <p:cNvSpPr>
            <a:spLocks noGrp="1" noChangeArrowheads="1"/>
          </p:cNvSpPr>
          <p:nvPr>
            <p:ph type="title"/>
          </p:nvPr>
        </p:nvSpPr>
        <p:spPr>
          <a:xfrm>
            <a:off x="776057" y="239712"/>
            <a:ext cx="8763000" cy="968375"/>
          </a:xfrm>
        </p:spPr>
        <p:txBody>
          <a:bodyPr>
            <a:normAutofit/>
          </a:bodyPr>
          <a:lstStyle/>
          <a:p>
            <a:r>
              <a:rPr lang="cs-CZ" sz="3600" dirty="0" err="1"/>
              <a:t>Placental</a:t>
            </a:r>
            <a:r>
              <a:rPr lang="cs-CZ" sz="3600" dirty="0"/>
              <a:t> development</a:t>
            </a:r>
            <a:endParaRPr lang="en-US" sz="3600" dirty="0"/>
          </a:p>
        </p:txBody>
      </p:sp>
      <p:pic>
        <p:nvPicPr>
          <p:cNvPr id="164871" name="Picture 7" descr="&#10;29-05cd_1.jpg                                                  00000941Sarah                          B9D5FA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79" y="1044576"/>
            <a:ext cx="7696200" cy="5348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29-05e_1.jpg                                                   00000941Sarah                          B9D5FA8B:">
            <a:extLst>
              <a:ext uri="{FF2B5EF4-FFF2-40B4-BE49-F238E27FC236}">
                <a16:creationId xmlns:a16="http://schemas.microsoft.com/office/drawing/2014/main" id="{ED9088B2-DA3A-4A50-B418-1854CF5D6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1917" y="982664"/>
            <a:ext cx="4330083"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a:extLst>
              <a:ext uri="{FF2B5EF4-FFF2-40B4-BE49-F238E27FC236}">
                <a16:creationId xmlns:a16="http://schemas.microsoft.com/office/drawing/2014/main" id="{C52FAB5B-8A66-4647-A5A2-54960EDAC6D7}"/>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400169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4868"/>
                                        </p:tgtEl>
                                        <p:attrNameLst>
                                          <p:attrName>style.visibility</p:attrName>
                                        </p:attrNameLst>
                                      </p:cBhvr>
                                      <p:to>
                                        <p:strVal val="visible"/>
                                      </p:to>
                                    </p:set>
                                    <p:anim calcmode="lin" valueType="num">
                                      <p:cBhvr>
                                        <p:cTn id="7" dur="500" fill="hold"/>
                                        <p:tgtEl>
                                          <p:spTgt spid="164868"/>
                                        </p:tgtEl>
                                        <p:attrNameLst>
                                          <p:attrName>ppt_w</p:attrName>
                                        </p:attrNameLst>
                                      </p:cBhvr>
                                      <p:tavLst>
                                        <p:tav tm="0">
                                          <p:val>
                                            <p:fltVal val="0"/>
                                          </p:val>
                                        </p:tav>
                                        <p:tav tm="100000">
                                          <p:val>
                                            <p:strVal val="#ppt_w"/>
                                          </p:val>
                                        </p:tav>
                                      </p:tavLst>
                                    </p:anim>
                                    <p:anim calcmode="lin" valueType="num">
                                      <p:cBhvr>
                                        <p:cTn id="8" dur="500" fill="hold"/>
                                        <p:tgtEl>
                                          <p:spTgt spid="16486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64869"/>
                                        </p:tgtEl>
                                        <p:attrNameLst>
                                          <p:attrName>style.visibility</p:attrName>
                                        </p:attrNameLst>
                                      </p:cBhvr>
                                      <p:to>
                                        <p:strVal val="visible"/>
                                      </p:to>
                                    </p:set>
                                    <p:animEffect transition="in" filter="dissolve">
                                      <p:cBhvr>
                                        <p:cTn id="12" dur="500"/>
                                        <p:tgtEl>
                                          <p:spTgt spid="164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animBg="1"/>
      <p:bldP spid="16486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1027"/>
          <p:cNvSpPr>
            <a:spLocks noGrp="1" noChangeArrowheads="1"/>
          </p:cNvSpPr>
          <p:nvPr>
            <p:ph type="title"/>
          </p:nvPr>
        </p:nvSpPr>
        <p:spPr/>
        <p:txBody>
          <a:bodyPr/>
          <a:lstStyle/>
          <a:p>
            <a:r>
              <a:rPr lang="cs-CZ" sz="2800" dirty="0"/>
              <a:t>Embryo anatomy</a:t>
            </a:r>
            <a:endParaRPr lang="en-US" sz="2800" dirty="0"/>
          </a:p>
        </p:txBody>
      </p:sp>
      <p:sp>
        <p:nvSpPr>
          <p:cNvPr id="168962" name="Rectangle 1026"/>
          <p:cNvSpPr>
            <a:spLocks noGrp="1" noChangeArrowheads="1"/>
          </p:cNvSpPr>
          <p:nvPr>
            <p:ph idx="1"/>
          </p:nvPr>
        </p:nvSpPr>
        <p:spPr>
          <a:xfrm>
            <a:off x="1409700" y="1656040"/>
            <a:ext cx="8610600" cy="4324350"/>
          </a:xfrm>
        </p:spPr>
        <p:txBody>
          <a:bodyPr/>
          <a:lstStyle/>
          <a:p>
            <a:r>
              <a:rPr lang="cs-CZ" dirty="0" err="1"/>
              <a:t>Yolk</a:t>
            </a:r>
            <a:r>
              <a:rPr lang="cs-CZ" dirty="0"/>
              <a:t> </a:t>
            </a:r>
            <a:r>
              <a:rPr lang="cs-CZ" dirty="0" err="1"/>
              <a:t>sac</a:t>
            </a:r>
            <a:endParaRPr lang="en-US" dirty="0"/>
          </a:p>
          <a:p>
            <a:pPr lvl="1"/>
            <a:r>
              <a:rPr lang="cs-CZ" dirty="0" err="1"/>
              <a:t>Where</a:t>
            </a:r>
            <a:r>
              <a:rPr lang="cs-CZ" dirty="0"/>
              <a:t> </a:t>
            </a:r>
            <a:r>
              <a:rPr lang="cs-CZ" dirty="0" err="1"/>
              <a:t>blood</a:t>
            </a:r>
            <a:r>
              <a:rPr lang="cs-CZ" dirty="0"/>
              <a:t> </a:t>
            </a:r>
            <a:r>
              <a:rPr lang="cs-CZ" dirty="0" err="1"/>
              <a:t>cells</a:t>
            </a:r>
            <a:r>
              <a:rPr lang="cs-CZ" dirty="0"/>
              <a:t> are </a:t>
            </a:r>
            <a:r>
              <a:rPr lang="cs-CZ" dirty="0" err="1"/>
              <a:t>produced</a:t>
            </a:r>
            <a:endParaRPr lang="en-US" dirty="0"/>
          </a:p>
          <a:p>
            <a:r>
              <a:rPr lang="en-US" dirty="0"/>
              <a:t>Amnion</a:t>
            </a:r>
          </a:p>
          <a:p>
            <a:pPr lvl="1"/>
            <a:r>
              <a:rPr lang="cs-CZ" dirty="0" err="1"/>
              <a:t>Encompasses</a:t>
            </a:r>
            <a:r>
              <a:rPr lang="cs-CZ" dirty="0"/>
              <a:t> </a:t>
            </a:r>
            <a:r>
              <a:rPr lang="cs-CZ" dirty="0" err="1"/>
              <a:t>the</a:t>
            </a:r>
            <a:r>
              <a:rPr lang="cs-CZ" dirty="0"/>
              <a:t> fluid </a:t>
            </a:r>
            <a:r>
              <a:rPr lang="cs-CZ" dirty="0" err="1"/>
              <a:t>around</a:t>
            </a:r>
            <a:r>
              <a:rPr lang="cs-CZ" dirty="0"/>
              <a:t> embryo</a:t>
            </a:r>
            <a:endParaRPr lang="en-US" dirty="0"/>
          </a:p>
          <a:p>
            <a:r>
              <a:rPr lang="en-US" dirty="0"/>
              <a:t>Allantois</a:t>
            </a:r>
          </a:p>
          <a:p>
            <a:pPr lvl="1"/>
            <a:r>
              <a:rPr lang="cs-CZ" dirty="0" err="1"/>
              <a:t>Bladder</a:t>
            </a:r>
            <a:endParaRPr lang="en-US" dirty="0"/>
          </a:p>
          <a:p>
            <a:r>
              <a:rPr lang="en-US" dirty="0" err="1"/>
              <a:t>Chorion</a:t>
            </a:r>
            <a:endParaRPr lang="en-US" dirty="0"/>
          </a:p>
        </p:txBody>
      </p:sp>
      <p:pic>
        <p:nvPicPr>
          <p:cNvPr id="4" name="Picture 6" descr="29-06a_1.jpg                                                   00000941Sarah                          B9D5FA8B:">
            <a:extLst>
              <a:ext uri="{FF2B5EF4-FFF2-40B4-BE49-F238E27FC236}">
                <a16:creationId xmlns:a16="http://schemas.microsoft.com/office/drawing/2014/main" id="{C8963E9C-A736-4FF2-BC1E-867A2ED57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798" y="1950221"/>
            <a:ext cx="5192348" cy="432435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FF8E48A4-453B-4B4E-94B3-BA15CB899980}"/>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4135696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cs-CZ" sz="2800" dirty="0" err="1"/>
              <a:t>Characteristic</a:t>
            </a:r>
            <a:r>
              <a:rPr lang="cs-CZ" sz="2800" dirty="0"/>
              <a:t> </a:t>
            </a:r>
            <a:r>
              <a:rPr lang="cs-CZ" sz="2800" dirty="0" err="1"/>
              <a:t>features</a:t>
            </a:r>
            <a:r>
              <a:rPr lang="cs-CZ" sz="2800" dirty="0"/>
              <a:t> </a:t>
            </a:r>
            <a:r>
              <a:rPr lang="cs-CZ" sz="2800" dirty="0" err="1"/>
              <a:t>of</a:t>
            </a:r>
            <a:r>
              <a:rPr lang="cs-CZ" sz="2800" dirty="0"/>
              <a:t> </a:t>
            </a:r>
            <a:r>
              <a:rPr lang="cs-CZ" sz="2800" dirty="0" err="1"/>
              <a:t>feto-placental</a:t>
            </a:r>
            <a:r>
              <a:rPr lang="cs-CZ" sz="2800" dirty="0"/>
              <a:t> </a:t>
            </a:r>
            <a:r>
              <a:rPr lang="cs-CZ" sz="2800" dirty="0" err="1"/>
              <a:t>circulation</a:t>
            </a:r>
            <a:endParaRPr lang="en-US" sz="2800" dirty="0"/>
          </a:p>
        </p:txBody>
      </p:sp>
      <p:sp>
        <p:nvSpPr>
          <p:cNvPr id="6147" name="Rectangle 3"/>
          <p:cNvSpPr>
            <a:spLocks noGrp="1" noRot="1" noChangeArrowheads="1"/>
          </p:cNvSpPr>
          <p:nvPr>
            <p:ph type="body" idx="1"/>
          </p:nvPr>
        </p:nvSpPr>
        <p:spPr/>
        <p:txBody>
          <a:bodyPr/>
          <a:lstStyle/>
          <a:p>
            <a:pPr marL="457200" indent="-457200">
              <a:lnSpc>
                <a:spcPct val="90000"/>
              </a:lnSpc>
              <a:buFont typeface="Arial" panose="020B0604020202020204" pitchFamily="34" charset="0"/>
              <a:buChar char="•"/>
            </a:pPr>
            <a:endParaRPr lang="cs-CZ" dirty="0"/>
          </a:p>
          <a:p>
            <a:pPr marL="457200" indent="-457200">
              <a:lnSpc>
                <a:spcPct val="90000"/>
              </a:lnSpc>
              <a:buFont typeface="Arial" panose="020B0604020202020204" pitchFamily="34" charset="0"/>
              <a:buChar char="•"/>
            </a:pPr>
            <a:r>
              <a:rPr lang="en-US" dirty="0"/>
              <a:t>Parallel arrangement of two arterial systems and corresponding </a:t>
            </a:r>
            <a:r>
              <a:rPr lang="cs-CZ" dirty="0" err="1"/>
              <a:t>chambers</a:t>
            </a:r>
            <a:endParaRPr lang="en-US" dirty="0"/>
          </a:p>
          <a:p>
            <a:pPr marL="457200" indent="-457200">
              <a:lnSpc>
                <a:spcPct val="90000"/>
              </a:lnSpc>
              <a:buFont typeface="Arial" panose="020B0604020202020204" pitchFamily="34" charset="0"/>
              <a:buChar char="•"/>
            </a:pPr>
            <a:r>
              <a:rPr lang="en-US" dirty="0"/>
              <a:t>M</a:t>
            </a:r>
            <a:r>
              <a:rPr lang="cs-CZ" dirty="0" err="1"/>
              <a:t>ixed</a:t>
            </a:r>
            <a:r>
              <a:rPr lang="en-US" dirty="0"/>
              <a:t> venous return and preferential blood flow.</a:t>
            </a:r>
          </a:p>
          <a:p>
            <a:pPr marL="457200" indent="-457200">
              <a:lnSpc>
                <a:spcPct val="90000"/>
              </a:lnSpc>
              <a:buFont typeface="Arial" panose="020B0604020202020204" pitchFamily="34" charset="0"/>
              <a:buChar char="•"/>
            </a:pPr>
            <a:r>
              <a:rPr lang="en-US" dirty="0"/>
              <a:t>High resistance and low </a:t>
            </a:r>
            <a:r>
              <a:rPr lang="cs-CZ" dirty="0" err="1"/>
              <a:t>real</a:t>
            </a:r>
            <a:r>
              <a:rPr lang="cs-CZ" dirty="0"/>
              <a:t> </a:t>
            </a:r>
            <a:r>
              <a:rPr lang="cs-CZ" dirty="0" err="1"/>
              <a:t>circulation</a:t>
            </a:r>
            <a:r>
              <a:rPr lang="cs-CZ" dirty="0"/>
              <a:t> in </a:t>
            </a:r>
            <a:r>
              <a:rPr lang="cs-CZ" dirty="0" err="1"/>
              <a:t>lung</a:t>
            </a:r>
            <a:r>
              <a:rPr lang="cs-CZ" dirty="0"/>
              <a:t> </a:t>
            </a:r>
            <a:r>
              <a:rPr lang="cs-CZ" dirty="0" err="1"/>
              <a:t>circuit</a:t>
            </a:r>
            <a:endParaRPr lang="en-US" dirty="0"/>
          </a:p>
          <a:p>
            <a:pPr marL="457200" indent="-457200">
              <a:lnSpc>
                <a:spcPct val="90000"/>
              </a:lnSpc>
              <a:buFont typeface="Arial" panose="020B0604020202020204" pitchFamily="34" charset="0"/>
              <a:buChar char="•"/>
            </a:pPr>
            <a:r>
              <a:rPr lang="en-US" dirty="0"/>
              <a:t>Low resistance and </a:t>
            </a:r>
            <a:r>
              <a:rPr lang="en-US" dirty="0" err="1"/>
              <a:t>hig</a:t>
            </a:r>
            <a:r>
              <a:rPr lang="cs-CZ" dirty="0"/>
              <a:t>h-</a:t>
            </a:r>
            <a:r>
              <a:rPr lang="cs-CZ" dirty="0" err="1"/>
              <a:t>flow</a:t>
            </a:r>
            <a:r>
              <a:rPr lang="cs-CZ" dirty="0"/>
              <a:t> </a:t>
            </a:r>
            <a:r>
              <a:rPr lang="cs-CZ" dirty="0" err="1"/>
              <a:t>circulation</a:t>
            </a:r>
            <a:r>
              <a:rPr lang="cs-CZ" dirty="0"/>
              <a:t> in placenta</a:t>
            </a:r>
            <a:r>
              <a:rPr lang="en-US" dirty="0"/>
              <a:t>.</a:t>
            </a:r>
          </a:p>
          <a:p>
            <a:pPr marL="457200" indent="-457200">
              <a:lnSpc>
                <a:spcPct val="90000"/>
              </a:lnSpc>
              <a:buFont typeface="Arial" panose="020B0604020202020204" pitchFamily="34" charset="0"/>
              <a:buChar char="•"/>
            </a:pPr>
            <a:r>
              <a:rPr lang="en-US" dirty="0"/>
              <a:t>Shunt presence</a:t>
            </a:r>
            <a:r>
              <a:rPr lang="cs-CZ" dirty="0"/>
              <a:t> (</a:t>
            </a:r>
            <a:r>
              <a:rPr lang="en-US" dirty="0"/>
              <a:t>3 shunt</a:t>
            </a:r>
            <a:r>
              <a:rPr lang="cs-CZ" dirty="0"/>
              <a:t>s</a:t>
            </a:r>
            <a:endParaRPr lang="en-US" dirty="0"/>
          </a:p>
          <a:p>
            <a:pPr>
              <a:lnSpc>
                <a:spcPct val="90000"/>
              </a:lnSpc>
            </a:pPr>
            <a:r>
              <a:rPr lang="en-US" dirty="0"/>
              <a:t>	- Ductus venosus</a:t>
            </a:r>
          </a:p>
          <a:p>
            <a:pPr>
              <a:lnSpc>
                <a:spcPct val="90000"/>
              </a:lnSpc>
            </a:pPr>
            <a:r>
              <a:rPr lang="en-US" dirty="0"/>
              <a:t>	- Foramen </a:t>
            </a:r>
            <a:r>
              <a:rPr lang="en-US" dirty="0" err="1"/>
              <a:t>ovale</a:t>
            </a:r>
            <a:r>
              <a:rPr lang="en-US" dirty="0"/>
              <a:t> </a:t>
            </a:r>
          </a:p>
          <a:p>
            <a:pPr>
              <a:lnSpc>
                <a:spcPct val="90000"/>
              </a:lnSpc>
            </a:pPr>
            <a:r>
              <a:rPr lang="en-US" dirty="0"/>
              <a:t>	- Ductus arteriosus</a:t>
            </a:r>
          </a:p>
          <a:p>
            <a:pPr marL="457200" indent="-457200">
              <a:lnSpc>
                <a:spcPct val="90000"/>
              </a:lnSpc>
              <a:buFont typeface="Arial" panose="020B0604020202020204" pitchFamily="34" charset="0"/>
              <a:buChar char="•"/>
            </a:pPr>
            <a:endParaRPr lang="en-US" dirty="0"/>
          </a:p>
        </p:txBody>
      </p:sp>
    </p:spTree>
    <p:extLst>
      <p:ext uri="{BB962C8B-B14F-4D97-AF65-F5344CB8AC3E}">
        <p14:creationId xmlns:p14="http://schemas.microsoft.com/office/powerpoint/2010/main" val="210611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ei_0181"/>
          <p:cNvSpPr>
            <a:spLocks noChangeAspect="1" noChangeArrowheads="1"/>
          </p:cNvSpPr>
          <p:nvPr/>
        </p:nvSpPr>
        <p:spPr bwMode="auto">
          <a:xfrm>
            <a:off x="5948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cs-CZ"/>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685" y="494891"/>
            <a:ext cx="7823721" cy="6432997"/>
          </a:xfrm>
          <a:prstGeom prst="rect">
            <a:avLst/>
          </a:prstGeom>
        </p:spPr>
      </p:pic>
      <p:sp>
        <p:nvSpPr>
          <p:cNvPr id="4" name="Obdélník 3">
            <a:extLst>
              <a:ext uri="{FF2B5EF4-FFF2-40B4-BE49-F238E27FC236}">
                <a16:creationId xmlns:a16="http://schemas.microsoft.com/office/drawing/2014/main" id="{CF1CE26C-5230-46AD-9845-17F104FFBDE7}"/>
              </a:ext>
            </a:extLst>
          </p:cNvPr>
          <p:cNvSpPr/>
          <p:nvPr/>
        </p:nvSpPr>
        <p:spPr>
          <a:xfrm>
            <a:off x="284480" y="6618427"/>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2922787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18-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90600"/>
            <a:ext cx="8001000" cy="5257800"/>
          </a:xfrm>
          <a:prstGeom prst="rect">
            <a:avLst/>
          </a:prstGeom>
          <a:noFill/>
          <a:extLst>
            <a:ext uri="{909E8E84-426E-40DD-AFC4-6F175D3DCCD1}">
              <a14:hiddenFill xmlns:a14="http://schemas.microsoft.com/office/drawing/2010/main">
                <a:solidFill>
                  <a:srgbClr val="FFFFFF"/>
                </a:solidFill>
              </a14:hiddenFill>
            </a:ext>
          </a:extLst>
        </p:spPr>
      </p:pic>
      <p:sp>
        <p:nvSpPr>
          <p:cNvPr id="25607" name="Text Box 7"/>
          <p:cNvSpPr txBox="1">
            <a:spLocks noChangeArrowheads="1"/>
          </p:cNvSpPr>
          <p:nvPr/>
        </p:nvSpPr>
        <p:spPr bwMode="auto">
          <a:xfrm>
            <a:off x="2667000" y="6324600"/>
            <a:ext cx="800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1600"/>
              <a:t>Source: http://www.colorado.edu/intphys/Class/IPHY3430-200/image/18-12.jpg</a:t>
            </a:r>
          </a:p>
        </p:txBody>
      </p:sp>
    </p:spTree>
    <p:extLst>
      <p:ext uri="{BB962C8B-B14F-4D97-AF65-F5344CB8AC3E}">
        <p14:creationId xmlns:p14="http://schemas.microsoft.com/office/powerpoint/2010/main" val="299708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ei_0181"/>
          <p:cNvSpPr>
            <a:spLocks noChangeAspect="1" noChangeArrowheads="1"/>
          </p:cNvSpPr>
          <p:nvPr/>
        </p:nvSpPr>
        <p:spPr bwMode="auto">
          <a:xfrm>
            <a:off x="5948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cs-CZ"/>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526" y="361726"/>
            <a:ext cx="7823721" cy="6432997"/>
          </a:xfrm>
          <a:prstGeom prst="rect">
            <a:avLst/>
          </a:prstGeom>
        </p:spPr>
      </p:pic>
      <p:sp>
        <p:nvSpPr>
          <p:cNvPr id="4" name="Obdélník 3">
            <a:extLst>
              <a:ext uri="{FF2B5EF4-FFF2-40B4-BE49-F238E27FC236}">
                <a16:creationId xmlns:a16="http://schemas.microsoft.com/office/drawing/2014/main" id="{3F198709-67F0-430C-9051-077A38D6B438}"/>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4163149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13928" y="125414"/>
            <a:ext cx="8229600" cy="1143000"/>
          </a:xfrm>
        </p:spPr>
        <p:txBody>
          <a:bodyPr/>
          <a:lstStyle/>
          <a:p>
            <a:r>
              <a:rPr lang="cs-CZ" sz="2800" dirty="0" err="1"/>
              <a:t>Fetal</a:t>
            </a:r>
            <a:r>
              <a:rPr lang="cs-CZ" sz="2800" dirty="0"/>
              <a:t> </a:t>
            </a:r>
            <a:r>
              <a:rPr lang="cs-CZ" sz="2800" dirty="0" err="1"/>
              <a:t>blood</a:t>
            </a:r>
            <a:r>
              <a:rPr lang="cs-CZ" sz="2800" dirty="0"/>
              <a:t> </a:t>
            </a:r>
            <a:r>
              <a:rPr lang="cs-CZ" sz="2800" dirty="0" err="1"/>
              <a:t>flow</a:t>
            </a:r>
            <a:r>
              <a:rPr lang="cs-CZ" sz="2800" dirty="0"/>
              <a:t> I</a:t>
            </a:r>
            <a:endParaRPr lang="en-US" sz="2800" dirty="0"/>
          </a:p>
        </p:txBody>
      </p:sp>
      <p:sp>
        <p:nvSpPr>
          <p:cNvPr id="29699" name="Rectangle 3"/>
          <p:cNvSpPr>
            <a:spLocks noGrp="1" noChangeArrowheads="1"/>
          </p:cNvSpPr>
          <p:nvPr>
            <p:ph type="body" sz="half" idx="1"/>
          </p:nvPr>
        </p:nvSpPr>
        <p:spPr>
          <a:xfrm>
            <a:off x="1335323" y="478633"/>
            <a:ext cx="4608512" cy="5976937"/>
          </a:xfrm>
        </p:spPr>
        <p:txBody>
          <a:bodyPr/>
          <a:lstStyle/>
          <a:p>
            <a:pPr>
              <a:lnSpc>
                <a:spcPct val="90000"/>
              </a:lnSpc>
              <a:buClr>
                <a:srgbClr val="FFFF66"/>
              </a:buClr>
            </a:pPr>
            <a:endParaRPr lang="en-US" sz="2000" dirty="0"/>
          </a:p>
          <a:p>
            <a:pPr>
              <a:lnSpc>
                <a:spcPct val="90000"/>
              </a:lnSpc>
              <a:buClr>
                <a:srgbClr val="FFFF66"/>
              </a:buClr>
            </a:pPr>
            <a:endParaRPr lang="en-US" sz="2000" dirty="0"/>
          </a:p>
          <a:p>
            <a:pPr>
              <a:lnSpc>
                <a:spcPct val="90000"/>
              </a:lnSpc>
              <a:buClr>
                <a:srgbClr val="FFFF66"/>
              </a:buClr>
            </a:pPr>
            <a:r>
              <a:rPr lang="en-US" sz="2000" dirty="0"/>
              <a:t>When oxygenated blood from the mother enters the right side of the heart it flows into the upper chamber (the right atrium). Most of the blood flows across to the left atrium through a shunt called the foramen </a:t>
            </a:r>
            <a:r>
              <a:rPr lang="en-US" sz="2000" dirty="0" err="1"/>
              <a:t>ovale</a:t>
            </a:r>
            <a:r>
              <a:rPr lang="en-US" sz="2000" dirty="0"/>
              <a:t>.</a:t>
            </a:r>
          </a:p>
          <a:p>
            <a:pPr>
              <a:lnSpc>
                <a:spcPct val="90000"/>
              </a:lnSpc>
              <a:buClr>
                <a:srgbClr val="FFFF66"/>
              </a:buClr>
            </a:pPr>
            <a:endParaRPr lang="en-US" sz="2000" dirty="0"/>
          </a:p>
          <a:p>
            <a:pPr>
              <a:lnSpc>
                <a:spcPct val="90000"/>
              </a:lnSpc>
              <a:buClr>
                <a:srgbClr val="FFFF66"/>
              </a:buClr>
            </a:pPr>
            <a:r>
              <a:rPr lang="en-US" sz="2000" dirty="0"/>
              <a:t>From the left atrium, blood moves down into the lower chamber of the heart (the left ventricle). It's then pumped into the first part of the large artery coming from the heart (the ascending aorta).</a:t>
            </a:r>
          </a:p>
          <a:p>
            <a:pPr>
              <a:lnSpc>
                <a:spcPct val="90000"/>
              </a:lnSpc>
              <a:buClr>
                <a:srgbClr val="FFFF66"/>
              </a:buClr>
            </a:pPr>
            <a:endParaRPr lang="en-US" sz="2000" dirty="0"/>
          </a:p>
          <a:p>
            <a:pPr>
              <a:lnSpc>
                <a:spcPct val="90000"/>
              </a:lnSpc>
              <a:buClr>
                <a:srgbClr val="FFFF66"/>
              </a:buClr>
            </a:pPr>
            <a:r>
              <a:rPr lang="en-US" sz="2000" dirty="0"/>
              <a:t>From the aorta, the oxygen-rich blood is sent to the brain and to the heart muscle itself. Blood is also sent to the lower body.</a:t>
            </a:r>
          </a:p>
          <a:p>
            <a:pPr>
              <a:lnSpc>
                <a:spcPct val="90000"/>
              </a:lnSpc>
              <a:buClr>
                <a:srgbClr val="FFFF66"/>
              </a:buClr>
            </a:pPr>
            <a:endParaRPr lang="en-US" sz="2000" dirty="0" err="1"/>
          </a:p>
        </p:txBody>
      </p:sp>
      <p:pic>
        <p:nvPicPr>
          <p:cNvPr id="29700" name="Picture 4" descr="26_02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1597" r="21597"/>
          <a:stretch>
            <a:fillRect/>
          </a:stretch>
        </p:blipFill>
        <p:spPr>
          <a:xfrm>
            <a:off x="6565229" y="696914"/>
            <a:ext cx="3694113" cy="496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Obdélník 5">
            <a:extLst>
              <a:ext uri="{FF2B5EF4-FFF2-40B4-BE49-F238E27FC236}">
                <a16:creationId xmlns:a16="http://schemas.microsoft.com/office/drawing/2014/main" id="{C8F59785-4BA0-4316-9990-EAED7FAAFF01}"/>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3507443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cs-CZ" sz="2800" dirty="0" err="1"/>
              <a:t>Fetal</a:t>
            </a:r>
            <a:r>
              <a:rPr lang="cs-CZ" sz="2800" dirty="0"/>
              <a:t> </a:t>
            </a:r>
            <a:r>
              <a:rPr lang="cs-CZ" sz="2800" dirty="0" err="1"/>
              <a:t>blood</a:t>
            </a:r>
            <a:r>
              <a:rPr lang="cs-CZ" sz="2800" dirty="0"/>
              <a:t> </a:t>
            </a:r>
            <a:r>
              <a:rPr lang="cs-CZ" sz="2800" dirty="0" err="1"/>
              <a:t>flow</a:t>
            </a:r>
            <a:r>
              <a:rPr lang="cs-CZ" sz="2800" dirty="0"/>
              <a:t> II</a:t>
            </a:r>
            <a:endParaRPr lang="en-US" sz="2800" dirty="0"/>
          </a:p>
        </p:txBody>
      </p:sp>
      <p:pic>
        <p:nvPicPr>
          <p:cNvPr id="30724" name="Picture 4" descr="26_02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1597" r="21597"/>
          <a:stretch>
            <a:fillRect/>
          </a:stretch>
        </p:blipFill>
        <p:spPr>
          <a:xfrm>
            <a:off x="6560475" y="995362"/>
            <a:ext cx="3786188" cy="4867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Zástupný text 2">
            <a:extLst>
              <a:ext uri="{FF2B5EF4-FFF2-40B4-BE49-F238E27FC236}">
                <a16:creationId xmlns:a16="http://schemas.microsoft.com/office/drawing/2014/main" id="{31254883-E000-4289-89F1-6A5ACE106BE7}"/>
              </a:ext>
            </a:extLst>
          </p:cNvPr>
          <p:cNvSpPr>
            <a:spLocks noGrp="1"/>
          </p:cNvSpPr>
          <p:nvPr>
            <p:ph type="body" sz="half" idx="1"/>
          </p:nvPr>
        </p:nvSpPr>
        <p:spPr/>
        <p:txBody>
          <a:bodyPr/>
          <a:lstStyle/>
          <a:p>
            <a:pPr algn="just"/>
            <a:r>
              <a:rPr lang="en-US" sz="2000" dirty="0"/>
              <a:t>Blood returning to the heart from the fetal body contains carbon dioxide and waste products as it enters the right atrium. It flows down into the right ventricle, where it normally would be sent to the lungs to be oxygenated. Instead, it bypasses the lungs and flows through the ductus arteriosus into the descending aorta, which connects to the umbilical arteries. From there, blood flows back into the placenta. There the carbon dioxide and waste products are released into the mother's circulatory system. Oxygen and nutrients from the mother's blood are transferred across the placenta. Then the cycle starts again.   </a:t>
            </a:r>
            <a:endParaRPr lang="cs-CZ" sz="2000" dirty="0"/>
          </a:p>
        </p:txBody>
      </p:sp>
      <p:sp>
        <p:nvSpPr>
          <p:cNvPr id="7" name="Obdélník 6">
            <a:extLst>
              <a:ext uri="{FF2B5EF4-FFF2-40B4-BE49-F238E27FC236}">
                <a16:creationId xmlns:a16="http://schemas.microsoft.com/office/drawing/2014/main" id="{8C59EFB2-D40D-43E8-90E6-54DD6FEC2516}"/>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428917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interiér, stůl, život, místnost&#10;&#10;Popis byl vytvořen automaticky">
            <a:extLst>
              <a:ext uri="{FF2B5EF4-FFF2-40B4-BE49-F238E27FC236}">
                <a16:creationId xmlns:a16="http://schemas.microsoft.com/office/drawing/2014/main" id="{43727EB4-63C4-4633-B535-6F4AFA70E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590" y="298050"/>
            <a:ext cx="8107809" cy="5791292"/>
          </a:xfrm>
          <a:prstGeom prst="rect">
            <a:avLst/>
          </a:prstGeom>
        </p:spPr>
      </p:pic>
    </p:spTree>
    <p:extLst>
      <p:ext uri="{BB962C8B-B14F-4D97-AF65-F5344CB8AC3E}">
        <p14:creationId xmlns:p14="http://schemas.microsoft.com/office/powerpoint/2010/main" val="211011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cs-CZ" sz="2800" dirty="0" err="1"/>
              <a:t>Fetal</a:t>
            </a:r>
            <a:r>
              <a:rPr lang="cs-CZ" sz="2800" dirty="0"/>
              <a:t> </a:t>
            </a:r>
            <a:r>
              <a:rPr lang="cs-CZ" sz="2800" dirty="0" err="1"/>
              <a:t>blood</a:t>
            </a:r>
            <a:r>
              <a:rPr lang="cs-CZ" sz="2800" dirty="0"/>
              <a:t> </a:t>
            </a:r>
            <a:r>
              <a:rPr lang="cs-CZ" sz="2800" dirty="0" err="1"/>
              <a:t>flow</a:t>
            </a:r>
            <a:r>
              <a:rPr lang="cs-CZ" sz="2800" dirty="0"/>
              <a:t> III</a:t>
            </a:r>
            <a:endParaRPr lang="en-US" sz="2800" dirty="0"/>
          </a:p>
        </p:txBody>
      </p:sp>
      <p:sp>
        <p:nvSpPr>
          <p:cNvPr id="32771" name="Rectangle 3"/>
          <p:cNvSpPr>
            <a:spLocks noGrp="1" noChangeArrowheads="1"/>
          </p:cNvSpPr>
          <p:nvPr>
            <p:ph type="body" sz="half" idx="1"/>
          </p:nvPr>
        </p:nvSpPr>
        <p:spPr>
          <a:xfrm>
            <a:off x="1033146" y="1169036"/>
            <a:ext cx="4244975" cy="4968875"/>
          </a:xfrm>
        </p:spPr>
        <p:txBody>
          <a:bodyPr>
            <a:normAutofit/>
          </a:bodyPr>
          <a:lstStyle/>
          <a:p>
            <a:r>
              <a:rPr lang="en-US" sz="2400" dirty="0"/>
              <a:t>At birth, major changes take place. The umbilical cord is clamped and the baby no longer receives oxygen and nutrients from the mother. With the first breaths of air, the lungs start to expand, and the ductus arteriosus and the foramen </a:t>
            </a:r>
            <a:r>
              <a:rPr lang="en-US" sz="2400" dirty="0" err="1"/>
              <a:t>ovale</a:t>
            </a:r>
            <a:r>
              <a:rPr lang="en-US" sz="2400" dirty="0"/>
              <a:t> both close. The baby's circulation and blood flow through the heart now function like an adult's.</a:t>
            </a:r>
            <a:endParaRPr lang="cs-CZ" sz="2400" dirty="0"/>
          </a:p>
          <a:p>
            <a:endParaRPr lang="en-US" sz="2400" dirty="0"/>
          </a:p>
        </p:txBody>
      </p:sp>
      <p:pic>
        <p:nvPicPr>
          <p:cNvPr id="32775" name="Picture 7" descr="26_02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1597" r="21597"/>
          <a:stretch>
            <a:fillRect/>
          </a:stretch>
        </p:blipFill>
        <p:spPr>
          <a:xfrm>
            <a:off x="6183313" y="1341439"/>
            <a:ext cx="3943350" cy="496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Obdélník 4">
            <a:extLst>
              <a:ext uri="{FF2B5EF4-FFF2-40B4-BE49-F238E27FC236}">
                <a16:creationId xmlns:a16="http://schemas.microsoft.com/office/drawing/2014/main" id="{E887E78F-7839-4448-9C14-D449BDFFBF94}"/>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2591756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0220CB-FF13-4F4A-B012-14EF66AB93EF}"/>
              </a:ext>
            </a:extLst>
          </p:cNvPr>
          <p:cNvSpPr>
            <a:spLocks noGrp="1"/>
          </p:cNvSpPr>
          <p:nvPr>
            <p:ph type="title"/>
          </p:nvPr>
        </p:nvSpPr>
        <p:spPr/>
        <p:txBody>
          <a:bodyPr/>
          <a:lstStyle/>
          <a:p>
            <a:r>
              <a:rPr lang="cs-CZ" dirty="0" err="1"/>
              <a:t>Pathophysiology</a:t>
            </a:r>
            <a:r>
              <a:rPr lang="cs-CZ" dirty="0"/>
              <a:t> </a:t>
            </a:r>
            <a:r>
              <a:rPr lang="cs-CZ" dirty="0" err="1"/>
              <a:t>of</a:t>
            </a:r>
            <a:r>
              <a:rPr lang="cs-CZ" dirty="0"/>
              <a:t> </a:t>
            </a:r>
            <a:r>
              <a:rPr lang="cs-CZ" dirty="0" err="1"/>
              <a:t>preterm</a:t>
            </a:r>
            <a:r>
              <a:rPr lang="cs-CZ" dirty="0"/>
              <a:t> </a:t>
            </a:r>
            <a:r>
              <a:rPr lang="cs-CZ" dirty="0" err="1"/>
              <a:t>birth</a:t>
            </a:r>
            <a:endParaRPr lang="cs-CZ" dirty="0"/>
          </a:p>
        </p:txBody>
      </p:sp>
      <p:sp>
        <p:nvSpPr>
          <p:cNvPr id="3" name="Zástupný symbol pro tabulku 2">
            <a:extLst>
              <a:ext uri="{FF2B5EF4-FFF2-40B4-BE49-F238E27FC236}">
                <a16:creationId xmlns:a16="http://schemas.microsoft.com/office/drawing/2014/main" id="{D1354F13-BE4E-4D16-B458-0094D36EA191}"/>
              </a:ext>
            </a:extLst>
          </p:cNvPr>
          <p:cNvSpPr>
            <a:spLocks noGrp="1"/>
          </p:cNvSpPr>
          <p:nvPr>
            <p:ph type="tbl" idx="1"/>
          </p:nvPr>
        </p:nvSpPr>
        <p:spPr/>
      </p:sp>
      <p:sp>
        <p:nvSpPr>
          <p:cNvPr id="4" name="Zástupný symbol pro zápatí 3">
            <a:extLst>
              <a:ext uri="{FF2B5EF4-FFF2-40B4-BE49-F238E27FC236}">
                <a16:creationId xmlns:a16="http://schemas.microsoft.com/office/drawing/2014/main" id="{617CA642-BAA5-4772-AF1E-B9B0FB07AA9E}"/>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07D34B8D-7D92-49C7-8A49-91E5393B2FA0}"/>
              </a:ext>
            </a:extLst>
          </p:cNvPr>
          <p:cNvSpPr>
            <a:spLocks noGrp="1"/>
          </p:cNvSpPr>
          <p:nvPr>
            <p:ph type="sldNum" sz="quarter" idx="12"/>
          </p:nvPr>
        </p:nvSpPr>
        <p:spPr/>
        <p:txBody>
          <a:bodyPr/>
          <a:lstStyle/>
          <a:p>
            <a:fld id="{F09CA62A-C3DF-4E17-A30C-EA01DEA108F4}" type="slidenum">
              <a:rPr lang="en-US" smtClean="0"/>
              <a:pPr/>
              <a:t>21</a:t>
            </a:fld>
            <a:endParaRPr lang="en-US"/>
          </a:p>
        </p:txBody>
      </p:sp>
      <p:pic>
        <p:nvPicPr>
          <p:cNvPr id="7" name="Obrázek 6" descr="Obsah obrázku interiér, bílá, místnost, život&#10;&#10;Popis byl vytvořen automaticky">
            <a:extLst>
              <a:ext uri="{FF2B5EF4-FFF2-40B4-BE49-F238E27FC236}">
                <a16:creationId xmlns:a16="http://schemas.microsoft.com/office/drawing/2014/main" id="{ED62E545-9B4B-45D9-AA23-28104AEBDE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0304" y="1955134"/>
            <a:ext cx="5797296" cy="3816096"/>
          </a:xfrm>
          <a:prstGeom prst="rect">
            <a:avLst/>
          </a:prstGeom>
        </p:spPr>
      </p:pic>
    </p:spTree>
    <p:extLst>
      <p:ext uri="{BB962C8B-B14F-4D97-AF65-F5344CB8AC3E}">
        <p14:creationId xmlns:p14="http://schemas.microsoft.com/office/powerpoint/2010/main" val="3261259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p:nvPr/>
        </p:nvSpPr>
        <p:spPr>
          <a:xfrm>
            <a:off x="2027224" y="6589471"/>
            <a:ext cx="1668780" cy="79702"/>
          </a:xfrm>
          <a:prstGeom prst="rect">
            <a:avLst/>
          </a:prstGeom>
        </p:spPr>
        <p:txBody>
          <a:bodyPr vert="horz" wrap="square" lIns="0" tIns="0" rIns="0" bIns="0" rtlCol="0">
            <a:spAutoFit/>
          </a:bodyPr>
          <a:lstStyle/>
          <a:p>
            <a:pPr>
              <a:lnSpc>
                <a:spcPts val="635"/>
              </a:lnSpc>
            </a:pPr>
            <a:r>
              <a:rPr sz="650" spc="10" dirty="0">
                <a:latin typeface="Calibri"/>
                <a:cs typeface="Calibri"/>
              </a:rPr>
              <a:t>Proprietary</a:t>
            </a:r>
            <a:r>
              <a:rPr sz="650" spc="-20" dirty="0">
                <a:latin typeface="Calibri"/>
                <a:cs typeface="Calibri"/>
              </a:rPr>
              <a:t> </a:t>
            </a:r>
            <a:r>
              <a:rPr sz="650" spc="5" dirty="0">
                <a:latin typeface="Calibri"/>
                <a:cs typeface="Calibri"/>
              </a:rPr>
              <a:t>and confidential</a:t>
            </a:r>
            <a:r>
              <a:rPr sz="650" spc="-10" dirty="0">
                <a:latin typeface="Calibri"/>
                <a:cs typeface="Calibri"/>
              </a:rPr>
              <a:t> </a:t>
            </a:r>
            <a:r>
              <a:rPr sz="650" spc="15" dirty="0">
                <a:latin typeface="Calibri"/>
                <a:cs typeface="Calibri"/>
              </a:rPr>
              <a:t>— </a:t>
            </a:r>
            <a:r>
              <a:rPr sz="650" spc="5" dirty="0">
                <a:latin typeface="Calibri"/>
                <a:cs typeface="Calibri"/>
              </a:rPr>
              <a:t>do</a:t>
            </a:r>
            <a:r>
              <a:rPr sz="650" spc="-10" dirty="0">
                <a:latin typeface="Calibri"/>
                <a:cs typeface="Calibri"/>
              </a:rPr>
              <a:t> </a:t>
            </a:r>
            <a:r>
              <a:rPr sz="650" spc="10" dirty="0">
                <a:latin typeface="Calibri"/>
                <a:cs typeface="Calibri"/>
              </a:rPr>
              <a:t>not</a:t>
            </a:r>
            <a:r>
              <a:rPr sz="650" dirty="0">
                <a:latin typeface="Calibri"/>
                <a:cs typeface="Calibri"/>
              </a:rPr>
              <a:t> </a:t>
            </a:r>
            <a:r>
              <a:rPr sz="650" spc="5" dirty="0">
                <a:latin typeface="Calibri"/>
                <a:cs typeface="Calibri"/>
              </a:rPr>
              <a:t>distribute</a:t>
            </a:r>
            <a:endParaRPr sz="650">
              <a:latin typeface="Calibri"/>
              <a:cs typeface="Calibri"/>
            </a:endParaRPr>
          </a:p>
        </p:txBody>
      </p:sp>
      <p:sp>
        <p:nvSpPr>
          <p:cNvPr id="3" name="object 3"/>
          <p:cNvSpPr txBox="1">
            <a:spLocks noGrp="1"/>
          </p:cNvSpPr>
          <p:nvPr>
            <p:ph type="title"/>
          </p:nvPr>
        </p:nvSpPr>
        <p:spPr>
          <a:xfrm>
            <a:off x="267689" y="0"/>
            <a:ext cx="6856629" cy="629018"/>
          </a:xfrm>
          <a:prstGeom prst="rect">
            <a:avLst/>
          </a:prstGeom>
        </p:spPr>
        <p:txBody>
          <a:bodyPr vert="horz" wrap="square" lIns="0" tIns="13335" rIns="0" bIns="0" rtlCol="0" anchor="t" anchorCtr="0">
            <a:spAutoFit/>
          </a:bodyPr>
          <a:lstStyle/>
          <a:p>
            <a:pPr marL="12700">
              <a:lnSpc>
                <a:spcPct val="100000"/>
              </a:lnSpc>
              <a:spcBef>
                <a:spcPts val="105"/>
              </a:spcBef>
            </a:pPr>
            <a:r>
              <a:rPr dirty="0"/>
              <a:t>Preterm Labor</a:t>
            </a:r>
          </a:p>
        </p:txBody>
      </p:sp>
      <p:sp>
        <p:nvSpPr>
          <p:cNvPr id="4" name="object 4"/>
          <p:cNvSpPr txBox="1"/>
          <p:nvPr/>
        </p:nvSpPr>
        <p:spPr>
          <a:xfrm>
            <a:off x="2054860" y="1342771"/>
            <a:ext cx="8080375" cy="4476750"/>
          </a:xfrm>
          <a:prstGeom prst="rect">
            <a:avLst/>
          </a:prstGeom>
        </p:spPr>
        <p:txBody>
          <a:bodyPr vert="horz" wrap="square" lIns="0" tIns="64135" rIns="0" bIns="0" rtlCol="0">
            <a:spAutoFit/>
          </a:bodyPr>
          <a:lstStyle/>
          <a:p>
            <a:pPr marL="406400" marR="46355" indent="-342900">
              <a:lnSpc>
                <a:spcPts val="3240"/>
              </a:lnSpc>
              <a:spcBef>
                <a:spcPts val="505"/>
              </a:spcBef>
              <a:buFont typeface="Arial MT"/>
              <a:buChar char="•"/>
              <a:tabLst>
                <a:tab pos="405765" algn="l"/>
                <a:tab pos="406400" algn="l"/>
              </a:tabLst>
            </a:pPr>
            <a:r>
              <a:rPr sz="3000" spc="-15" dirty="0">
                <a:latin typeface="Calibri"/>
                <a:cs typeface="Calibri"/>
              </a:rPr>
              <a:t>Preterm </a:t>
            </a:r>
            <a:r>
              <a:rPr sz="3000" dirty="0">
                <a:latin typeface="Calibri"/>
                <a:cs typeface="Calibri"/>
              </a:rPr>
              <a:t>labor is </a:t>
            </a:r>
            <a:r>
              <a:rPr sz="3000" spc="-15" dirty="0">
                <a:latin typeface="Calibri"/>
                <a:cs typeface="Calibri"/>
              </a:rPr>
              <a:t>defined </a:t>
            </a:r>
            <a:r>
              <a:rPr sz="3000" dirty="0">
                <a:latin typeface="Calibri"/>
                <a:cs typeface="Calibri"/>
              </a:rPr>
              <a:t>as the </a:t>
            </a:r>
            <a:r>
              <a:rPr sz="3000" spc="-10" dirty="0">
                <a:latin typeface="Calibri"/>
                <a:cs typeface="Calibri"/>
              </a:rPr>
              <a:t>onset </a:t>
            </a:r>
            <a:r>
              <a:rPr sz="3000" spc="-5" dirty="0">
                <a:latin typeface="Calibri"/>
                <a:cs typeface="Calibri"/>
              </a:rPr>
              <a:t>of </a:t>
            </a:r>
            <a:r>
              <a:rPr sz="3000" spc="-10" dirty="0">
                <a:latin typeface="Calibri"/>
                <a:cs typeface="Calibri"/>
              </a:rPr>
              <a:t>uterine </a:t>
            </a:r>
            <a:r>
              <a:rPr sz="3000" spc="-5" dirty="0">
                <a:latin typeface="Calibri"/>
                <a:cs typeface="Calibri"/>
              </a:rPr>
              <a:t> </a:t>
            </a:r>
            <a:r>
              <a:rPr sz="3000" spc="-10" dirty="0">
                <a:latin typeface="Calibri"/>
                <a:cs typeface="Calibri"/>
              </a:rPr>
              <a:t>contraction </a:t>
            </a:r>
            <a:r>
              <a:rPr sz="3000" spc="-5" dirty="0">
                <a:latin typeface="Calibri"/>
                <a:cs typeface="Calibri"/>
              </a:rPr>
              <a:t>of </a:t>
            </a:r>
            <a:r>
              <a:rPr sz="3000" spc="-15" dirty="0">
                <a:latin typeface="Calibri"/>
                <a:cs typeface="Calibri"/>
              </a:rPr>
              <a:t>adequate </a:t>
            </a:r>
            <a:r>
              <a:rPr sz="3000" spc="-20" dirty="0">
                <a:latin typeface="Calibri"/>
                <a:cs typeface="Calibri"/>
              </a:rPr>
              <a:t>strength </a:t>
            </a:r>
            <a:r>
              <a:rPr sz="3000" dirty="0">
                <a:latin typeface="Calibri"/>
                <a:cs typeface="Calibri"/>
              </a:rPr>
              <a:t>and </a:t>
            </a:r>
            <a:r>
              <a:rPr sz="3000" spc="-15" dirty="0">
                <a:latin typeface="Calibri"/>
                <a:cs typeface="Calibri"/>
              </a:rPr>
              <a:t>frequency </a:t>
            </a:r>
            <a:r>
              <a:rPr sz="3000" spc="-10" dirty="0">
                <a:latin typeface="Calibri"/>
                <a:cs typeface="Calibri"/>
              </a:rPr>
              <a:t> </a:t>
            </a:r>
            <a:r>
              <a:rPr sz="3000" spc="-15" dirty="0">
                <a:latin typeface="Calibri"/>
                <a:cs typeface="Calibri"/>
              </a:rPr>
              <a:t>to</a:t>
            </a:r>
            <a:r>
              <a:rPr sz="3000" spc="-25" dirty="0">
                <a:latin typeface="Calibri"/>
                <a:cs typeface="Calibri"/>
              </a:rPr>
              <a:t> </a:t>
            </a:r>
            <a:r>
              <a:rPr sz="3000" spc="-5" dirty="0">
                <a:latin typeface="Calibri"/>
                <a:cs typeface="Calibri"/>
              </a:rPr>
              <a:t>cause</a:t>
            </a:r>
            <a:r>
              <a:rPr sz="3000" spc="-15" dirty="0">
                <a:latin typeface="Calibri"/>
                <a:cs typeface="Calibri"/>
              </a:rPr>
              <a:t> progressive </a:t>
            </a:r>
            <a:r>
              <a:rPr sz="3000" spc="-10" dirty="0">
                <a:latin typeface="Calibri"/>
                <a:cs typeface="Calibri"/>
              </a:rPr>
              <a:t>dilatation</a:t>
            </a:r>
            <a:r>
              <a:rPr sz="3000" spc="-25" dirty="0">
                <a:latin typeface="Calibri"/>
                <a:cs typeface="Calibri"/>
              </a:rPr>
              <a:t> </a:t>
            </a:r>
            <a:r>
              <a:rPr sz="3000" dirty="0">
                <a:latin typeface="Calibri"/>
                <a:cs typeface="Calibri"/>
              </a:rPr>
              <a:t>and </a:t>
            </a:r>
            <a:r>
              <a:rPr sz="3000" spc="-15" dirty="0">
                <a:latin typeface="Calibri"/>
                <a:cs typeface="Calibri"/>
              </a:rPr>
              <a:t>effacement</a:t>
            </a:r>
            <a:r>
              <a:rPr sz="3000" spc="-35" dirty="0">
                <a:latin typeface="Calibri"/>
                <a:cs typeface="Calibri"/>
              </a:rPr>
              <a:t> </a:t>
            </a:r>
            <a:r>
              <a:rPr sz="3000" spc="-5" dirty="0">
                <a:latin typeface="Calibri"/>
                <a:cs typeface="Calibri"/>
              </a:rPr>
              <a:t>of</a:t>
            </a:r>
            <a:endParaRPr sz="3000">
              <a:latin typeface="Calibri"/>
              <a:cs typeface="Calibri"/>
            </a:endParaRPr>
          </a:p>
          <a:p>
            <a:pPr marL="407670">
              <a:spcBef>
                <a:spcPts val="315"/>
              </a:spcBef>
            </a:pPr>
            <a:r>
              <a:rPr sz="3000" dirty="0">
                <a:latin typeface="Calibri"/>
                <a:cs typeface="Calibri"/>
              </a:rPr>
              <a:t>cervix</a:t>
            </a:r>
            <a:r>
              <a:rPr sz="3000" spc="-35" dirty="0">
                <a:latin typeface="Calibri"/>
                <a:cs typeface="Calibri"/>
              </a:rPr>
              <a:t> </a:t>
            </a:r>
            <a:r>
              <a:rPr sz="3000" spc="-10" dirty="0">
                <a:latin typeface="Calibri"/>
                <a:cs typeface="Calibri"/>
              </a:rPr>
              <a:t>between </a:t>
            </a:r>
            <a:r>
              <a:rPr sz="3000" dirty="0">
                <a:latin typeface="Calibri"/>
                <a:cs typeface="Calibri"/>
              </a:rPr>
              <a:t>20</a:t>
            </a:r>
            <a:r>
              <a:rPr sz="3000" spc="-10" dirty="0">
                <a:latin typeface="Calibri"/>
                <a:cs typeface="Calibri"/>
              </a:rPr>
              <a:t> </a:t>
            </a:r>
            <a:r>
              <a:rPr sz="3000" dirty="0">
                <a:latin typeface="Calibri"/>
                <a:cs typeface="Calibri"/>
              </a:rPr>
              <a:t>and</a:t>
            </a:r>
            <a:r>
              <a:rPr sz="3000" spc="-10" dirty="0">
                <a:latin typeface="Calibri"/>
                <a:cs typeface="Calibri"/>
              </a:rPr>
              <a:t> </a:t>
            </a:r>
            <a:r>
              <a:rPr sz="3000" dirty="0">
                <a:latin typeface="Calibri"/>
                <a:cs typeface="Calibri"/>
              </a:rPr>
              <a:t>37 </a:t>
            </a:r>
            <a:r>
              <a:rPr sz="3000" spc="-15" dirty="0">
                <a:latin typeface="Calibri"/>
                <a:cs typeface="Calibri"/>
              </a:rPr>
              <a:t>weeks</a:t>
            </a:r>
            <a:r>
              <a:rPr sz="3000" spc="-5" dirty="0">
                <a:latin typeface="Calibri"/>
                <a:cs typeface="Calibri"/>
              </a:rPr>
              <a:t> of</a:t>
            </a:r>
            <a:r>
              <a:rPr sz="3000" spc="-20" dirty="0">
                <a:latin typeface="Calibri"/>
                <a:cs typeface="Calibri"/>
              </a:rPr>
              <a:t> </a:t>
            </a:r>
            <a:r>
              <a:rPr sz="3000" spc="-15" dirty="0">
                <a:latin typeface="Calibri"/>
                <a:cs typeface="Calibri"/>
              </a:rPr>
              <a:t>gestation</a:t>
            </a:r>
            <a:r>
              <a:rPr sz="3000" spc="-22" baseline="25000" dirty="0">
                <a:latin typeface="Calibri"/>
                <a:cs typeface="Calibri"/>
              </a:rPr>
              <a:t>1</a:t>
            </a:r>
            <a:endParaRPr sz="3000" baseline="25000">
              <a:latin typeface="Calibri"/>
              <a:cs typeface="Calibri"/>
            </a:endParaRPr>
          </a:p>
          <a:p>
            <a:pPr>
              <a:spcBef>
                <a:spcPts val="30"/>
              </a:spcBef>
            </a:pPr>
            <a:endParaRPr sz="3850">
              <a:latin typeface="Calibri"/>
              <a:cs typeface="Calibri"/>
            </a:endParaRPr>
          </a:p>
          <a:p>
            <a:pPr marL="406400" marR="932815" indent="-342900">
              <a:lnSpc>
                <a:spcPts val="3240"/>
              </a:lnSpc>
              <a:buFont typeface="Arial MT"/>
              <a:buChar char="•"/>
              <a:tabLst>
                <a:tab pos="405765" algn="l"/>
                <a:tab pos="406400" algn="l"/>
              </a:tabLst>
            </a:pPr>
            <a:r>
              <a:rPr sz="3000" spc="-15" dirty="0">
                <a:latin typeface="Calibri"/>
                <a:cs typeface="Calibri"/>
              </a:rPr>
              <a:t>Preterm</a:t>
            </a:r>
            <a:r>
              <a:rPr sz="3000" spc="-30" dirty="0">
                <a:latin typeface="Calibri"/>
                <a:cs typeface="Calibri"/>
              </a:rPr>
              <a:t> </a:t>
            </a:r>
            <a:r>
              <a:rPr sz="3000" dirty="0">
                <a:latin typeface="Calibri"/>
                <a:cs typeface="Calibri"/>
              </a:rPr>
              <a:t>labor is</a:t>
            </a:r>
            <a:r>
              <a:rPr sz="3000" spc="-20" dirty="0">
                <a:latin typeface="Calibri"/>
                <a:cs typeface="Calibri"/>
              </a:rPr>
              <a:t> </a:t>
            </a:r>
            <a:r>
              <a:rPr sz="3000" spc="-5" dirty="0">
                <a:latin typeface="Calibri"/>
                <a:cs typeface="Calibri"/>
              </a:rPr>
              <a:t>one</a:t>
            </a:r>
            <a:r>
              <a:rPr sz="3000" spc="-10" dirty="0">
                <a:latin typeface="Calibri"/>
                <a:cs typeface="Calibri"/>
              </a:rPr>
              <a:t> </a:t>
            </a:r>
            <a:r>
              <a:rPr sz="3000" spc="-5" dirty="0">
                <a:latin typeface="Calibri"/>
                <a:cs typeface="Calibri"/>
              </a:rPr>
              <a:t>of</a:t>
            </a:r>
            <a:r>
              <a:rPr sz="3000" spc="-10" dirty="0">
                <a:latin typeface="Calibri"/>
                <a:cs typeface="Calibri"/>
              </a:rPr>
              <a:t> </a:t>
            </a:r>
            <a:r>
              <a:rPr sz="3000" dirty="0">
                <a:latin typeface="Calibri"/>
                <a:cs typeface="Calibri"/>
              </a:rPr>
              <a:t>the</a:t>
            </a:r>
            <a:r>
              <a:rPr sz="3000" spc="-30" dirty="0">
                <a:latin typeface="Calibri"/>
                <a:cs typeface="Calibri"/>
              </a:rPr>
              <a:t> </a:t>
            </a:r>
            <a:r>
              <a:rPr sz="3000" spc="-5" dirty="0">
                <a:latin typeface="Calibri"/>
                <a:cs typeface="Calibri"/>
              </a:rPr>
              <a:t>leading</a:t>
            </a:r>
            <a:r>
              <a:rPr sz="3000" spc="-10" dirty="0">
                <a:latin typeface="Calibri"/>
                <a:cs typeface="Calibri"/>
              </a:rPr>
              <a:t> </a:t>
            </a:r>
            <a:r>
              <a:rPr sz="3000" spc="-5" dirty="0">
                <a:latin typeface="Calibri"/>
                <a:cs typeface="Calibri"/>
              </a:rPr>
              <a:t>cause</a:t>
            </a:r>
            <a:r>
              <a:rPr sz="3000" spc="-30" dirty="0">
                <a:latin typeface="Calibri"/>
                <a:cs typeface="Calibri"/>
              </a:rPr>
              <a:t> </a:t>
            </a:r>
            <a:r>
              <a:rPr sz="3000" spc="-5" dirty="0">
                <a:latin typeface="Calibri"/>
                <a:cs typeface="Calibri"/>
              </a:rPr>
              <a:t>of </a:t>
            </a:r>
            <a:r>
              <a:rPr sz="3000" spc="-665" dirty="0">
                <a:latin typeface="Calibri"/>
                <a:cs typeface="Calibri"/>
              </a:rPr>
              <a:t> </a:t>
            </a:r>
            <a:r>
              <a:rPr sz="3000" spc="-10" dirty="0">
                <a:latin typeface="Calibri"/>
                <a:cs typeface="Calibri"/>
              </a:rPr>
              <a:t>perinatal </a:t>
            </a:r>
            <a:r>
              <a:rPr sz="3000" spc="-5" dirty="0">
                <a:latin typeface="Calibri"/>
                <a:cs typeface="Calibri"/>
              </a:rPr>
              <a:t>morbidity</a:t>
            </a:r>
            <a:r>
              <a:rPr sz="3000" spc="15" dirty="0">
                <a:latin typeface="Calibri"/>
                <a:cs typeface="Calibri"/>
              </a:rPr>
              <a:t> </a:t>
            </a:r>
            <a:r>
              <a:rPr sz="3000" dirty="0">
                <a:latin typeface="Calibri"/>
                <a:cs typeface="Calibri"/>
              </a:rPr>
              <a:t>and</a:t>
            </a:r>
            <a:r>
              <a:rPr sz="3000" spc="5" dirty="0">
                <a:latin typeface="Calibri"/>
                <a:cs typeface="Calibri"/>
              </a:rPr>
              <a:t> </a:t>
            </a:r>
            <a:r>
              <a:rPr sz="3000" spc="-10" dirty="0">
                <a:latin typeface="Calibri"/>
                <a:cs typeface="Calibri"/>
              </a:rPr>
              <a:t>mortality</a:t>
            </a:r>
            <a:r>
              <a:rPr sz="3000" spc="-15" baseline="25000" dirty="0">
                <a:latin typeface="Calibri"/>
                <a:cs typeface="Calibri"/>
              </a:rPr>
              <a:t>2</a:t>
            </a:r>
            <a:endParaRPr sz="3000" baseline="25000">
              <a:latin typeface="Calibri"/>
              <a:cs typeface="Calibri"/>
            </a:endParaRPr>
          </a:p>
          <a:p>
            <a:pPr>
              <a:spcBef>
                <a:spcPts val="5"/>
              </a:spcBef>
              <a:buFont typeface="Arial MT"/>
              <a:buChar char="•"/>
            </a:pPr>
            <a:endParaRPr sz="2750">
              <a:latin typeface="Calibri"/>
              <a:cs typeface="Calibri"/>
            </a:endParaRPr>
          </a:p>
          <a:p>
            <a:pPr marL="406400" marR="43180" indent="-342900">
              <a:lnSpc>
                <a:spcPts val="3240"/>
              </a:lnSpc>
              <a:buFont typeface="Arial MT"/>
              <a:buChar char="•"/>
              <a:tabLst>
                <a:tab pos="405765" algn="l"/>
                <a:tab pos="406400" algn="l"/>
                <a:tab pos="6156960" algn="l"/>
              </a:tabLst>
            </a:pPr>
            <a:r>
              <a:rPr sz="3000" dirty="0">
                <a:latin typeface="Calibri"/>
                <a:cs typeface="Calibri"/>
              </a:rPr>
              <a:t>P</a:t>
            </a:r>
            <a:r>
              <a:rPr sz="3000" spc="-45" dirty="0">
                <a:latin typeface="Calibri"/>
                <a:cs typeface="Calibri"/>
              </a:rPr>
              <a:t>r</a:t>
            </a:r>
            <a:r>
              <a:rPr sz="3000" spc="-20" dirty="0">
                <a:latin typeface="Calibri"/>
                <a:cs typeface="Calibri"/>
              </a:rPr>
              <a:t>e</a:t>
            </a:r>
            <a:r>
              <a:rPr sz="3000" spc="-35" dirty="0">
                <a:latin typeface="Calibri"/>
                <a:cs typeface="Calibri"/>
              </a:rPr>
              <a:t>t</a:t>
            </a:r>
            <a:r>
              <a:rPr sz="3000" dirty="0">
                <a:latin typeface="Calibri"/>
                <a:cs typeface="Calibri"/>
              </a:rPr>
              <a:t>erm</a:t>
            </a:r>
            <a:r>
              <a:rPr sz="3000" spc="-10" dirty="0">
                <a:latin typeface="Calibri"/>
                <a:cs typeface="Calibri"/>
              </a:rPr>
              <a:t> </a:t>
            </a:r>
            <a:r>
              <a:rPr sz="3000" spc="-5" dirty="0">
                <a:latin typeface="Calibri"/>
                <a:cs typeface="Calibri"/>
              </a:rPr>
              <a:t>de</a:t>
            </a:r>
            <a:r>
              <a:rPr sz="3000" spc="-15" dirty="0">
                <a:latin typeface="Calibri"/>
                <a:cs typeface="Calibri"/>
              </a:rPr>
              <a:t>l</a:t>
            </a:r>
            <a:r>
              <a:rPr sz="3000" dirty="0">
                <a:latin typeface="Calibri"/>
                <a:cs typeface="Calibri"/>
              </a:rPr>
              <a:t>i</a:t>
            </a:r>
            <a:r>
              <a:rPr sz="3000" spc="-30" dirty="0">
                <a:latin typeface="Calibri"/>
                <a:cs typeface="Calibri"/>
              </a:rPr>
              <a:t>v</a:t>
            </a:r>
            <a:r>
              <a:rPr sz="3000" dirty="0">
                <a:latin typeface="Calibri"/>
                <a:cs typeface="Calibri"/>
              </a:rPr>
              <a:t>ery</a:t>
            </a:r>
            <a:r>
              <a:rPr sz="3000" spc="20" dirty="0">
                <a:latin typeface="Calibri"/>
                <a:cs typeface="Calibri"/>
              </a:rPr>
              <a:t> </a:t>
            </a:r>
            <a:r>
              <a:rPr sz="3000" spc="-30" dirty="0">
                <a:latin typeface="Calibri"/>
                <a:cs typeface="Calibri"/>
              </a:rPr>
              <a:t>ef</a:t>
            </a:r>
            <a:r>
              <a:rPr sz="3000" spc="-80" dirty="0">
                <a:latin typeface="Calibri"/>
                <a:cs typeface="Calibri"/>
              </a:rPr>
              <a:t>f</a:t>
            </a:r>
            <a:r>
              <a:rPr sz="3000" dirty="0">
                <a:latin typeface="Calibri"/>
                <a:cs typeface="Calibri"/>
              </a:rPr>
              <a:t>ects</a:t>
            </a:r>
            <a:r>
              <a:rPr sz="3000" spc="-25" dirty="0">
                <a:latin typeface="Calibri"/>
                <a:cs typeface="Calibri"/>
              </a:rPr>
              <a:t> </a:t>
            </a:r>
            <a:r>
              <a:rPr sz="3000" dirty="0">
                <a:latin typeface="Calibri"/>
                <a:cs typeface="Calibri"/>
              </a:rPr>
              <a:t>almo</a:t>
            </a:r>
            <a:r>
              <a:rPr sz="3000" spc="-30" dirty="0">
                <a:latin typeface="Calibri"/>
                <a:cs typeface="Calibri"/>
              </a:rPr>
              <a:t>s</a:t>
            </a:r>
            <a:r>
              <a:rPr sz="3000" dirty="0">
                <a:latin typeface="Calibri"/>
                <a:cs typeface="Calibri"/>
              </a:rPr>
              <a:t>t 23%	</a:t>
            </a:r>
            <a:r>
              <a:rPr sz="3000" spc="-5" dirty="0">
                <a:latin typeface="Calibri"/>
                <a:cs typeface="Calibri"/>
              </a:rPr>
              <a:t>p</a:t>
            </a:r>
            <a:r>
              <a:rPr sz="3000" spc="-40" dirty="0">
                <a:latin typeface="Calibri"/>
                <a:cs typeface="Calibri"/>
              </a:rPr>
              <a:t>r</a:t>
            </a:r>
            <a:r>
              <a:rPr sz="3000" dirty="0">
                <a:latin typeface="Calibri"/>
                <a:cs typeface="Calibri"/>
              </a:rPr>
              <a:t>egnancies  in</a:t>
            </a:r>
            <a:r>
              <a:rPr sz="3000" spc="-5" dirty="0">
                <a:latin typeface="Calibri"/>
                <a:cs typeface="Calibri"/>
              </a:rPr>
              <a:t> </a:t>
            </a:r>
            <a:r>
              <a:rPr sz="3000" spc="-10" dirty="0">
                <a:latin typeface="Calibri"/>
                <a:cs typeface="Calibri"/>
              </a:rPr>
              <a:t>developing</a:t>
            </a:r>
            <a:r>
              <a:rPr sz="3000" spc="-5" dirty="0">
                <a:latin typeface="Calibri"/>
                <a:cs typeface="Calibri"/>
              </a:rPr>
              <a:t> </a:t>
            </a:r>
            <a:r>
              <a:rPr sz="3000" spc="-10" dirty="0">
                <a:latin typeface="Calibri"/>
                <a:cs typeface="Calibri"/>
              </a:rPr>
              <a:t>countries</a:t>
            </a:r>
            <a:r>
              <a:rPr sz="3000" dirty="0">
                <a:latin typeface="Calibri"/>
                <a:cs typeface="Calibri"/>
              </a:rPr>
              <a:t> </a:t>
            </a:r>
            <a:r>
              <a:rPr sz="3000" spc="-30" dirty="0">
                <a:latin typeface="Calibri"/>
                <a:cs typeface="Calibri"/>
              </a:rPr>
              <a:t>like</a:t>
            </a:r>
            <a:r>
              <a:rPr sz="3000" spc="-10" dirty="0">
                <a:latin typeface="Calibri"/>
                <a:cs typeface="Calibri"/>
              </a:rPr>
              <a:t> India</a:t>
            </a:r>
            <a:r>
              <a:rPr sz="3000" spc="-15" baseline="25000" dirty="0">
                <a:latin typeface="Calibri"/>
                <a:cs typeface="Calibri"/>
              </a:rPr>
              <a:t>3</a:t>
            </a:r>
            <a:endParaRPr sz="3000" baseline="25000">
              <a:latin typeface="Calibri"/>
              <a:cs typeface="Calibri"/>
            </a:endParaRPr>
          </a:p>
        </p:txBody>
      </p:sp>
      <p:sp>
        <p:nvSpPr>
          <p:cNvPr id="5" name="object 5"/>
          <p:cNvSpPr/>
          <p:nvPr/>
        </p:nvSpPr>
        <p:spPr>
          <a:xfrm>
            <a:off x="1905000" y="6324600"/>
            <a:ext cx="8229600" cy="365760"/>
          </a:xfrm>
          <a:custGeom>
            <a:avLst/>
            <a:gdLst/>
            <a:ahLst/>
            <a:cxnLst/>
            <a:rect l="l" t="t" r="r" b="b"/>
            <a:pathLst>
              <a:path w="8229600" h="365759">
                <a:moveTo>
                  <a:pt x="8229600" y="0"/>
                </a:moveTo>
                <a:lnTo>
                  <a:pt x="0" y="0"/>
                </a:lnTo>
                <a:lnTo>
                  <a:pt x="0" y="365760"/>
                </a:lnTo>
                <a:lnTo>
                  <a:pt x="8229600" y="365760"/>
                </a:lnTo>
                <a:lnTo>
                  <a:pt x="8229600" y="0"/>
                </a:lnTo>
                <a:close/>
              </a:path>
            </a:pathLst>
          </a:custGeom>
          <a:solidFill>
            <a:schemeClr val="tx2">
              <a:lumMod val="20000"/>
              <a:lumOff val="80000"/>
            </a:schemeClr>
          </a:solidFill>
        </p:spPr>
        <p:txBody>
          <a:bodyPr wrap="square" lIns="0" tIns="0" rIns="0" bIns="0" rtlCol="0"/>
          <a:lstStyle/>
          <a:p>
            <a:endParaRPr/>
          </a:p>
        </p:txBody>
      </p:sp>
      <p:sp>
        <p:nvSpPr>
          <p:cNvPr id="6" name="object 6"/>
          <p:cNvSpPr txBox="1"/>
          <p:nvPr/>
        </p:nvSpPr>
        <p:spPr>
          <a:xfrm>
            <a:off x="3975481" y="6305195"/>
            <a:ext cx="92075" cy="135935"/>
          </a:xfrm>
          <a:prstGeom prst="rect">
            <a:avLst/>
          </a:prstGeom>
        </p:spPr>
        <p:txBody>
          <a:bodyPr vert="horz" wrap="square" lIns="0" tIns="12700" rIns="0" bIns="0" rtlCol="0">
            <a:spAutoFit/>
          </a:bodyPr>
          <a:lstStyle/>
          <a:p>
            <a:pPr>
              <a:spcBef>
                <a:spcPts val="100"/>
              </a:spcBef>
            </a:pPr>
            <a:r>
              <a:rPr sz="800" b="1" dirty="0">
                <a:solidFill>
                  <a:srgbClr val="888888"/>
                </a:solidFill>
                <a:latin typeface="Calibri"/>
                <a:cs typeface="Calibri"/>
              </a:rPr>
              <a:t>1.</a:t>
            </a:r>
            <a:endParaRPr sz="800">
              <a:latin typeface="Calibri"/>
              <a:cs typeface="Calibri"/>
            </a:endParaRPr>
          </a:p>
        </p:txBody>
      </p:sp>
      <p:sp>
        <p:nvSpPr>
          <p:cNvPr id="7" name="object 7"/>
          <p:cNvSpPr txBox="1"/>
          <p:nvPr/>
        </p:nvSpPr>
        <p:spPr>
          <a:xfrm>
            <a:off x="4318762" y="6305195"/>
            <a:ext cx="3757929" cy="259045"/>
          </a:xfrm>
          <a:prstGeom prst="rect">
            <a:avLst/>
          </a:prstGeom>
        </p:spPr>
        <p:txBody>
          <a:bodyPr vert="horz" wrap="square" lIns="0" tIns="12700" rIns="0" bIns="0" rtlCol="0">
            <a:spAutoFit/>
          </a:bodyPr>
          <a:lstStyle/>
          <a:p>
            <a:pPr>
              <a:spcBef>
                <a:spcPts val="100"/>
              </a:spcBef>
            </a:pPr>
            <a:r>
              <a:rPr sz="800" b="1" spc="-5" dirty="0">
                <a:solidFill>
                  <a:srgbClr val="888888"/>
                </a:solidFill>
                <a:latin typeface="Calibri"/>
                <a:cs typeface="Calibri"/>
              </a:rPr>
              <a:t>Revisiting</a:t>
            </a:r>
            <a:r>
              <a:rPr sz="800" b="1" spc="-25" dirty="0">
                <a:solidFill>
                  <a:srgbClr val="888888"/>
                </a:solidFill>
                <a:latin typeface="Calibri"/>
                <a:cs typeface="Calibri"/>
              </a:rPr>
              <a:t> </a:t>
            </a:r>
            <a:r>
              <a:rPr sz="800" b="1" dirty="0">
                <a:solidFill>
                  <a:srgbClr val="888888"/>
                </a:solidFill>
                <a:latin typeface="Calibri"/>
                <a:cs typeface="Calibri"/>
              </a:rPr>
              <a:t>the</a:t>
            </a:r>
            <a:r>
              <a:rPr sz="800" b="1" spc="-10" dirty="0">
                <a:solidFill>
                  <a:srgbClr val="888888"/>
                </a:solidFill>
                <a:latin typeface="Calibri"/>
                <a:cs typeface="Calibri"/>
              </a:rPr>
              <a:t> </a:t>
            </a:r>
            <a:r>
              <a:rPr sz="800" b="1" dirty="0">
                <a:solidFill>
                  <a:srgbClr val="888888"/>
                </a:solidFill>
                <a:latin typeface="Calibri"/>
                <a:cs typeface="Calibri"/>
              </a:rPr>
              <a:t>use</a:t>
            </a:r>
            <a:r>
              <a:rPr sz="800" b="1" spc="-25" dirty="0">
                <a:solidFill>
                  <a:srgbClr val="888888"/>
                </a:solidFill>
                <a:latin typeface="Calibri"/>
                <a:cs typeface="Calibri"/>
              </a:rPr>
              <a:t> </a:t>
            </a:r>
            <a:r>
              <a:rPr sz="800" b="1" dirty="0">
                <a:solidFill>
                  <a:srgbClr val="888888"/>
                </a:solidFill>
                <a:latin typeface="Calibri"/>
                <a:cs typeface="Calibri"/>
              </a:rPr>
              <a:t>of</a:t>
            </a:r>
            <a:r>
              <a:rPr sz="800" b="1" spc="-15" dirty="0">
                <a:solidFill>
                  <a:srgbClr val="888888"/>
                </a:solidFill>
                <a:latin typeface="Calibri"/>
                <a:cs typeface="Calibri"/>
              </a:rPr>
              <a:t> </a:t>
            </a:r>
            <a:r>
              <a:rPr sz="800" b="1" dirty="0">
                <a:solidFill>
                  <a:srgbClr val="888888"/>
                </a:solidFill>
                <a:latin typeface="Calibri"/>
                <a:cs typeface="Calibri"/>
              </a:rPr>
              <a:t>Isoxsuprine</a:t>
            </a:r>
            <a:r>
              <a:rPr sz="800" b="1" spc="-45" dirty="0">
                <a:solidFill>
                  <a:srgbClr val="888888"/>
                </a:solidFill>
                <a:latin typeface="Calibri"/>
                <a:cs typeface="Calibri"/>
              </a:rPr>
              <a:t> </a:t>
            </a:r>
            <a:r>
              <a:rPr sz="800" b="1" spc="-5" dirty="0">
                <a:solidFill>
                  <a:srgbClr val="888888"/>
                </a:solidFill>
                <a:latin typeface="Calibri"/>
                <a:cs typeface="Calibri"/>
              </a:rPr>
              <a:t>in</a:t>
            </a:r>
            <a:r>
              <a:rPr sz="800" b="1" dirty="0">
                <a:solidFill>
                  <a:srgbClr val="888888"/>
                </a:solidFill>
                <a:latin typeface="Calibri"/>
                <a:cs typeface="Calibri"/>
              </a:rPr>
              <a:t> Preterm</a:t>
            </a:r>
            <a:r>
              <a:rPr sz="800" b="1" spc="-40" dirty="0">
                <a:solidFill>
                  <a:srgbClr val="888888"/>
                </a:solidFill>
                <a:latin typeface="Calibri"/>
                <a:cs typeface="Calibri"/>
              </a:rPr>
              <a:t> </a:t>
            </a:r>
            <a:r>
              <a:rPr sz="800" b="1" dirty="0">
                <a:solidFill>
                  <a:srgbClr val="888888"/>
                </a:solidFill>
                <a:latin typeface="Calibri"/>
                <a:cs typeface="Calibri"/>
              </a:rPr>
              <a:t>Labor</a:t>
            </a:r>
            <a:r>
              <a:rPr sz="800" b="1" spc="-10" dirty="0">
                <a:solidFill>
                  <a:srgbClr val="888888"/>
                </a:solidFill>
                <a:latin typeface="Calibri"/>
                <a:cs typeface="Calibri"/>
              </a:rPr>
              <a:t> </a:t>
            </a:r>
            <a:r>
              <a:rPr sz="800" b="1" dirty="0">
                <a:solidFill>
                  <a:srgbClr val="888888"/>
                </a:solidFill>
                <a:latin typeface="Calibri"/>
                <a:cs typeface="Calibri"/>
              </a:rPr>
              <a:t>–</a:t>
            </a:r>
            <a:r>
              <a:rPr sz="800" b="1" spc="-10" dirty="0">
                <a:solidFill>
                  <a:srgbClr val="888888"/>
                </a:solidFill>
                <a:latin typeface="Calibri"/>
                <a:cs typeface="Calibri"/>
              </a:rPr>
              <a:t> </a:t>
            </a:r>
            <a:r>
              <a:rPr sz="800" b="1" dirty="0">
                <a:solidFill>
                  <a:srgbClr val="888888"/>
                </a:solidFill>
                <a:latin typeface="Calibri"/>
                <a:cs typeface="Calibri"/>
              </a:rPr>
              <a:t>Indian</a:t>
            </a:r>
            <a:r>
              <a:rPr sz="800" b="1" spc="-15" dirty="0">
                <a:solidFill>
                  <a:srgbClr val="888888"/>
                </a:solidFill>
                <a:latin typeface="Calibri"/>
                <a:cs typeface="Calibri"/>
              </a:rPr>
              <a:t> </a:t>
            </a:r>
            <a:r>
              <a:rPr sz="800" b="1" dirty="0">
                <a:solidFill>
                  <a:srgbClr val="888888"/>
                </a:solidFill>
                <a:latin typeface="Calibri"/>
                <a:cs typeface="Calibri"/>
              </a:rPr>
              <a:t>Consensus</a:t>
            </a:r>
            <a:r>
              <a:rPr sz="800" b="1" spc="-35" dirty="0">
                <a:solidFill>
                  <a:srgbClr val="888888"/>
                </a:solidFill>
                <a:latin typeface="Calibri"/>
                <a:cs typeface="Calibri"/>
              </a:rPr>
              <a:t> </a:t>
            </a:r>
            <a:r>
              <a:rPr sz="800" b="1" dirty="0">
                <a:solidFill>
                  <a:srgbClr val="888888"/>
                </a:solidFill>
                <a:latin typeface="Calibri"/>
                <a:cs typeface="Calibri"/>
              </a:rPr>
              <a:t>Document</a:t>
            </a:r>
            <a:r>
              <a:rPr sz="800" b="1" spc="-55" dirty="0">
                <a:solidFill>
                  <a:srgbClr val="888888"/>
                </a:solidFill>
                <a:latin typeface="Calibri"/>
                <a:cs typeface="Calibri"/>
              </a:rPr>
              <a:t> </a:t>
            </a:r>
            <a:r>
              <a:rPr sz="800" b="1" dirty="0">
                <a:solidFill>
                  <a:srgbClr val="888888"/>
                </a:solidFill>
                <a:latin typeface="Calibri"/>
                <a:cs typeface="Calibri"/>
              </a:rPr>
              <a:t>by</a:t>
            </a:r>
            <a:r>
              <a:rPr sz="800" b="1" spc="-20" dirty="0">
                <a:solidFill>
                  <a:srgbClr val="888888"/>
                </a:solidFill>
                <a:latin typeface="Calibri"/>
                <a:cs typeface="Calibri"/>
              </a:rPr>
              <a:t> </a:t>
            </a:r>
            <a:r>
              <a:rPr sz="800" b="1" dirty="0">
                <a:solidFill>
                  <a:srgbClr val="888888"/>
                </a:solidFill>
                <a:latin typeface="Calibri"/>
                <a:cs typeface="Calibri"/>
              </a:rPr>
              <a:t>ISSRF</a:t>
            </a:r>
            <a:endParaRPr sz="800">
              <a:latin typeface="Calibri"/>
              <a:cs typeface="Calibri"/>
            </a:endParaRPr>
          </a:p>
          <a:p>
            <a:pPr marL="222250">
              <a:tabLst>
                <a:tab pos="565150" algn="l"/>
              </a:tabLst>
            </a:pPr>
            <a:r>
              <a:rPr sz="800" b="1" dirty="0">
                <a:solidFill>
                  <a:srgbClr val="888888"/>
                </a:solidFill>
                <a:latin typeface="Calibri"/>
                <a:cs typeface="Calibri"/>
              </a:rPr>
              <a:t>2.	BJOG.</a:t>
            </a:r>
            <a:r>
              <a:rPr sz="800" b="1" spc="-30" dirty="0">
                <a:solidFill>
                  <a:srgbClr val="888888"/>
                </a:solidFill>
                <a:latin typeface="Calibri"/>
                <a:cs typeface="Calibri"/>
              </a:rPr>
              <a:t> </a:t>
            </a:r>
            <a:r>
              <a:rPr sz="800" b="1" dirty="0">
                <a:solidFill>
                  <a:srgbClr val="888888"/>
                </a:solidFill>
                <a:latin typeface="Calibri"/>
                <a:cs typeface="Calibri"/>
              </a:rPr>
              <a:t>Volume</a:t>
            </a:r>
            <a:r>
              <a:rPr sz="800" b="1" spc="-35" dirty="0">
                <a:solidFill>
                  <a:srgbClr val="888888"/>
                </a:solidFill>
                <a:latin typeface="Calibri"/>
                <a:cs typeface="Calibri"/>
              </a:rPr>
              <a:t> </a:t>
            </a:r>
            <a:r>
              <a:rPr sz="800" b="1" dirty="0">
                <a:solidFill>
                  <a:srgbClr val="888888"/>
                </a:solidFill>
                <a:latin typeface="Calibri"/>
                <a:cs typeface="Calibri"/>
              </a:rPr>
              <a:t>120,</a:t>
            </a:r>
            <a:r>
              <a:rPr sz="800" b="1" spc="-15" dirty="0">
                <a:solidFill>
                  <a:srgbClr val="888888"/>
                </a:solidFill>
                <a:latin typeface="Calibri"/>
                <a:cs typeface="Calibri"/>
              </a:rPr>
              <a:t> </a:t>
            </a:r>
            <a:r>
              <a:rPr sz="800" b="1" dirty="0">
                <a:solidFill>
                  <a:srgbClr val="888888"/>
                </a:solidFill>
                <a:latin typeface="Calibri"/>
                <a:cs typeface="Calibri"/>
              </a:rPr>
              <a:t>Issue</a:t>
            </a:r>
            <a:r>
              <a:rPr sz="800" b="1" spc="-25" dirty="0">
                <a:solidFill>
                  <a:srgbClr val="888888"/>
                </a:solidFill>
                <a:latin typeface="Calibri"/>
                <a:cs typeface="Calibri"/>
              </a:rPr>
              <a:t> </a:t>
            </a:r>
            <a:r>
              <a:rPr sz="800" b="1" dirty="0">
                <a:solidFill>
                  <a:srgbClr val="888888"/>
                </a:solidFill>
                <a:latin typeface="Calibri"/>
                <a:cs typeface="Calibri"/>
              </a:rPr>
              <a:t>13</a:t>
            </a:r>
            <a:r>
              <a:rPr sz="800" b="1" spc="-25" dirty="0">
                <a:solidFill>
                  <a:srgbClr val="888888"/>
                </a:solidFill>
                <a:latin typeface="Calibri"/>
                <a:cs typeface="Calibri"/>
              </a:rPr>
              <a:t> </a:t>
            </a:r>
            <a:r>
              <a:rPr sz="800" b="1" dirty="0">
                <a:solidFill>
                  <a:srgbClr val="888888"/>
                </a:solidFill>
                <a:latin typeface="Calibri"/>
                <a:cs typeface="Calibri"/>
              </a:rPr>
              <a:t>December</a:t>
            </a:r>
            <a:r>
              <a:rPr sz="800" b="1" spc="-45" dirty="0">
                <a:solidFill>
                  <a:srgbClr val="888888"/>
                </a:solidFill>
                <a:latin typeface="Calibri"/>
                <a:cs typeface="Calibri"/>
              </a:rPr>
              <a:t> </a:t>
            </a:r>
            <a:r>
              <a:rPr sz="800" b="1" dirty="0">
                <a:solidFill>
                  <a:srgbClr val="888888"/>
                </a:solidFill>
                <a:latin typeface="Calibri"/>
                <a:cs typeface="Calibri"/>
              </a:rPr>
              <a:t>2013</a:t>
            </a:r>
            <a:r>
              <a:rPr sz="800" b="1" spc="145" dirty="0">
                <a:solidFill>
                  <a:srgbClr val="888888"/>
                </a:solidFill>
                <a:latin typeface="Calibri"/>
                <a:cs typeface="Calibri"/>
              </a:rPr>
              <a:t> </a:t>
            </a:r>
            <a:r>
              <a:rPr sz="800" b="1" dirty="0">
                <a:solidFill>
                  <a:srgbClr val="888888"/>
                </a:solidFill>
                <a:latin typeface="Calibri"/>
                <a:cs typeface="Calibri"/>
              </a:rPr>
              <a:t>Pages</a:t>
            </a:r>
            <a:r>
              <a:rPr sz="800" b="1" spc="-25" dirty="0">
                <a:solidFill>
                  <a:srgbClr val="888888"/>
                </a:solidFill>
                <a:latin typeface="Calibri"/>
                <a:cs typeface="Calibri"/>
              </a:rPr>
              <a:t> </a:t>
            </a:r>
            <a:r>
              <a:rPr sz="800" b="1" spc="-5" dirty="0">
                <a:solidFill>
                  <a:srgbClr val="888888"/>
                </a:solidFill>
                <a:latin typeface="Calibri"/>
                <a:cs typeface="Calibri"/>
              </a:rPr>
              <a:t>1588–1598</a:t>
            </a:r>
            <a:endParaRPr sz="800">
              <a:latin typeface="Calibri"/>
              <a:cs typeface="Calibri"/>
            </a:endParaRPr>
          </a:p>
        </p:txBody>
      </p:sp>
      <p:sp>
        <p:nvSpPr>
          <p:cNvPr id="8" name="object 8"/>
          <p:cNvSpPr txBox="1"/>
          <p:nvPr/>
        </p:nvSpPr>
        <p:spPr>
          <a:xfrm>
            <a:off x="2835529" y="6549035"/>
            <a:ext cx="92075" cy="135935"/>
          </a:xfrm>
          <a:prstGeom prst="rect">
            <a:avLst/>
          </a:prstGeom>
        </p:spPr>
        <p:txBody>
          <a:bodyPr vert="horz" wrap="square" lIns="0" tIns="12700" rIns="0" bIns="0" rtlCol="0">
            <a:spAutoFit/>
          </a:bodyPr>
          <a:lstStyle/>
          <a:p>
            <a:pPr>
              <a:spcBef>
                <a:spcPts val="100"/>
              </a:spcBef>
            </a:pPr>
            <a:r>
              <a:rPr sz="800" b="1" dirty="0">
                <a:solidFill>
                  <a:srgbClr val="888888"/>
                </a:solidFill>
                <a:latin typeface="Calibri"/>
                <a:cs typeface="Calibri"/>
              </a:rPr>
              <a:t>3.</a:t>
            </a:r>
            <a:endParaRPr sz="800">
              <a:latin typeface="Calibri"/>
              <a:cs typeface="Calibri"/>
            </a:endParaRPr>
          </a:p>
        </p:txBody>
      </p:sp>
      <p:sp>
        <p:nvSpPr>
          <p:cNvPr id="9" name="object 9"/>
          <p:cNvSpPr txBox="1"/>
          <p:nvPr/>
        </p:nvSpPr>
        <p:spPr>
          <a:xfrm>
            <a:off x="3178430" y="6549035"/>
            <a:ext cx="6039485" cy="135935"/>
          </a:xfrm>
          <a:prstGeom prst="rect">
            <a:avLst/>
          </a:prstGeom>
        </p:spPr>
        <p:txBody>
          <a:bodyPr vert="horz" wrap="square" lIns="0" tIns="12700" rIns="0" bIns="0" rtlCol="0">
            <a:spAutoFit/>
          </a:bodyPr>
          <a:lstStyle/>
          <a:p>
            <a:pPr>
              <a:spcBef>
                <a:spcPts val="100"/>
              </a:spcBef>
            </a:pPr>
            <a:r>
              <a:rPr sz="800" b="1" dirty="0">
                <a:solidFill>
                  <a:srgbClr val="888888"/>
                </a:solidFill>
                <a:latin typeface="Calibri"/>
                <a:cs typeface="Calibri"/>
              </a:rPr>
              <a:t>International</a:t>
            </a:r>
            <a:r>
              <a:rPr sz="800" b="1" spc="-30" dirty="0">
                <a:solidFill>
                  <a:srgbClr val="888888"/>
                </a:solidFill>
                <a:latin typeface="Calibri"/>
                <a:cs typeface="Calibri"/>
              </a:rPr>
              <a:t> </a:t>
            </a:r>
            <a:r>
              <a:rPr sz="800" b="1" dirty="0">
                <a:solidFill>
                  <a:srgbClr val="888888"/>
                </a:solidFill>
                <a:latin typeface="Calibri"/>
                <a:cs typeface="Calibri"/>
              </a:rPr>
              <a:t>Journal</a:t>
            </a:r>
            <a:r>
              <a:rPr sz="800" b="1" spc="-15" dirty="0">
                <a:solidFill>
                  <a:srgbClr val="888888"/>
                </a:solidFill>
                <a:latin typeface="Calibri"/>
                <a:cs typeface="Calibri"/>
              </a:rPr>
              <a:t> </a:t>
            </a:r>
            <a:r>
              <a:rPr sz="800" b="1" dirty="0">
                <a:solidFill>
                  <a:srgbClr val="888888"/>
                </a:solidFill>
                <a:latin typeface="Calibri"/>
                <a:cs typeface="Calibri"/>
              </a:rPr>
              <a:t>of</a:t>
            </a:r>
            <a:r>
              <a:rPr sz="800" b="1" spc="-10" dirty="0">
                <a:solidFill>
                  <a:srgbClr val="888888"/>
                </a:solidFill>
                <a:latin typeface="Calibri"/>
                <a:cs typeface="Calibri"/>
              </a:rPr>
              <a:t> </a:t>
            </a:r>
            <a:r>
              <a:rPr sz="800" b="1" dirty="0">
                <a:solidFill>
                  <a:srgbClr val="888888"/>
                </a:solidFill>
                <a:latin typeface="Calibri"/>
                <a:cs typeface="Calibri"/>
              </a:rPr>
              <a:t>Basic</a:t>
            </a:r>
            <a:r>
              <a:rPr sz="800" b="1" spc="10" dirty="0">
                <a:solidFill>
                  <a:srgbClr val="888888"/>
                </a:solidFill>
                <a:latin typeface="Calibri"/>
                <a:cs typeface="Calibri"/>
              </a:rPr>
              <a:t> </a:t>
            </a:r>
            <a:r>
              <a:rPr sz="800" b="1" dirty="0">
                <a:solidFill>
                  <a:srgbClr val="888888"/>
                </a:solidFill>
                <a:latin typeface="Calibri"/>
                <a:cs typeface="Calibri"/>
              </a:rPr>
              <a:t>and</a:t>
            </a:r>
            <a:r>
              <a:rPr sz="800" b="1" spc="-10" dirty="0">
                <a:solidFill>
                  <a:srgbClr val="888888"/>
                </a:solidFill>
                <a:latin typeface="Calibri"/>
                <a:cs typeface="Calibri"/>
              </a:rPr>
              <a:t> </a:t>
            </a:r>
            <a:r>
              <a:rPr sz="800" b="1" spc="-5" dirty="0">
                <a:solidFill>
                  <a:srgbClr val="888888"/>
                </a:solidFill>
                <a:latin typeface="Calibri"/>
                <a:cs typeface="Calibri"/>
              </a:rPr>
              <a:t>Applied</a:t>
            </a:r>
            <a:r>
              <a:rPr sz="800" b="1" spc="-20" dirty="0">
                <a:solidFill>
                  <a:srgbClr val="888888"/>
                </a:solidFill>
                <a:latin typeface="Calibri"/>
                <a:cs typeface="Calibri"/>
              </a:rPr>
              <a:t> </a:t>
            </a:r>
            <a:r>
              <a:rPr sz="800" b="1" spc="-5" dirty="0">
                <a:solidFill>
                  <a:srgbClr val="888888"/>
                </a:solidFill>
                <a:latin typeface="Calibri"/>
                <a:cs typeface="Calibri"/>
              </a:rPr>
              <a:t>Medical</a:t>
            </a:r>
            <a:r>
              <a:rPr sz="800" b="1" spc="-20" dirty="0">
                <a:solidFill>
                  <a:srgbClr val="888888"/>
                </a:solidFill>
                <a:latin typeface="Calibri"/>
                <a:cs typeface="Calibri"/>
              </a:rPr>
              <a:t> </a:t>
            </a:r>
            <a:r>
              <a:rPr sz="800" b="1" spc="-5" dirty="0">
                <a:solidFill>
                  <a:srgbClr val="888888"/>
                </a:solidFill>
                <a:latin typeface="Calibri"/>
                <a:cs typeface="Calibri"/>
              </a:rPr>
              <a:t>Sciences</a:t>
            </a:r>
            <a:r>
              <a:rPr sz="800" b="1" spc="-15" dirty="0">
                <a:solidFill>
                  <a:srgbClr val="888888"/>
                </a:solidFill>
                <a:latin typeface="Calibri"/>
                <a:cs typeface="Calibri"/>
              </a:rPr>
              <a:t> </a:t>
            </a:r>
            <a:r>
              <a:rPr sz="800" b="1" dirty="0">
                <a:solidFill>
                  <a:srgbClr val="888888"/>
                </a:solidFill>
                <a:latin typeface="Calibri"/>
                <a:cs typeface="Calibri"/>
              </a:rPr>
              <a:t>ISSN:</a:t>
            </a:r>
            <a:r>
              <a:rPr sz="800" b="1" spc="-30" dirty="0">
                <a:solidFill>
                  <a:srgbClr val="888888"/>
                </a:solidFill>
                <a:latin typeface="Calibri"/>
                <a:cs typeface="Calibri"/>
              </a:rPr>
              <a:t> </a:t>
            </a:r>
            <a:r>
              <a:rPr sz="800" b="1" dirty="0">
                <a:solidFill>
                  <a:srgbClr val="888888"/>
                </a:solidFill>
                <a:latin typeface="Calibri"/>
                <a:cs typeface="Calibri"/>
              </a:rPr>
              <a:t>2277</a:t>
            </a:r>
            <a:r>
              <a:rPr sz="800" b="1" spc="-35" dirty="0">
                <a:solidFill>
                  <a:srgbClr val="888888"/>
                </a:solidFill>
                <a:latin typeface="Calibri"/>
                <a:cs typeface="Calibri"/>
              </a:rPr>
              <a:t> </a:t>
            </a:r>
            <a:r>
              <a:rPr sz="800" b="1" dirty="0">
                <a:solidFill>
                  <a:srgbClr val="888888"/>
                </a:solidFill>
                <a:latin typeface="Calibri"/>
                <a:cs typeface="Calibri"/>
              </a:rPr>
              <a:t>:</a:t>
            </a:r>
            <a:r>
              <a:rPr sz="800" b="1" spc="10" dirty="0">
                <a:solidFill>
                  <a:srgbClr val="888888"/>
                </a:solidFill>
                <a:latin typeface="Calibri"/>
                <a:cs typeface="Calibri"/>
              </a:rPr>
              <a:t> </a:t>
            </a:r>
            <a:r>
              <a:rPr sz="800" b="1" dirty="0">
                <a:solidFill>
                  <a:srgbClr val="888888"/>
                </a:solidFill>
                <a:latin typeface="Calibri"/>
                <a:cs typeface="Calibri"/>
              </a:rPr>
              <a:t>An</a:t>
            </a:r>
            <a:r>
              <a:rPr sz="800" b="1" spc="-15" dirty="0">
                <a:solidFill>
                  <a:srgbClr val="888888"/>
                </a:solidFill>
                <a:latin typeface="Calibri"/>
                <a:cs typeface="Calibri"/>
              </a:rPr>
              <a:t> </a:t>
            </a:r>
            <a:r>
              <a:rPr sz="800" b="1" dirty="0">
                <a:solidFill>
                  <a:srgbClr val="888888"/>
                </a:solidFill>
                <a:latin typeface="Calibri"/>
                <a:cs typeface="Calibri"/>
              </a:rPr>
              <a:t>Open</a:t>
            </a:r>
            <a:r>
              <a:rPr sz="800" b="1" spc="-20" dirty="0">
                <a:solidFill>
                  <a:srgbClr val="888888"/>
                </a:solidFill>
                <a:latin typeface="Calibri"/>
                <a:cs typeface="Calibri"/>
              </a:rPr>
              <a:t> </a:t>
            </a:r>
            <a:r>
              <a:rPr sz="800" b="1" dirty="0">
                <a:solidFill>
                  <a:srgbClr val="888888"/>
                </a:solidFill>
                <a:latin typeface="Calibri"/>
                <a:cs typeface="Calibri"/>
              </a:rPr>
              <a:t>Access, </a:t>
            </a:r>
            <a:r>
              <a:rPr sz="800" b="1" spc="-5" dirty="0">
                <a:solidFill>
                  <a:srgbClr val="888888"/>
                </a:solidFill>
                <a:latin typeface="Calibri"/>
                <a:cs typeface="Calibri"/>
              </a:rPr>
              <a:t>Online</a:t>
            </a:r>
            <a:r>
              <a:rPr sz="800" b="1" spc="-20" dirty="0">
                <a:solidFill>
                  <a:srgbClr val="888888"/>
                </a:solidFill>
                <a:latin typeface="Calibri"/>
                <a:cs typeface="Calibri"/>
              </a:rPr>
              <a:t> </a:t>
            </a:r>
            <a:r>
              <a:rPr sz="800" b="1" dirty="0">
                <a:solidFill>
                  <a:srgbClr val="888888"/>
                </a:solidFill>
                <a:latin typeface="Calibri"/>
                <a:cs typeface="Calibri"/>
              </a:rPr>
              <a:t>International</a:t>
            </a:r>
            <a:r>
              <a:rPr sz="800" b="1" spc="-30" dirty="0">
                <a:solidFill>
                  <a:srgbClr val="888888"/>
                </a:solidFill>
                <a:latin typeface="Calibri"/>
                <a:cs typeface="Calibri"/>
              </a:rPr>
              <a:t> </a:t>
            </a:r>
            <a:r>
              <a:rPr sz="800" b="1" dirty="0">
                <a:solidFill>
                  <a:srgbClr val="888888"/>
                </a:solidFill>
                <a:latin typeface="Calibri"/>
                <a:cs typeface="Calibri"/>
              </a:rPr>
              <a:t>Journal2015</a:t>
            </a:r>
            <a:r>
              <a:rPr sz="800" b="1" spc="-40" dirty="0">
                <a:solidFill>
                  <a:srgbClr val="888888"/>
                </a:solidFill>
                <a:latin typeface="Calibri"/>
                <a:cs typeface="Calibri"/>
              </a:rPr>
              <a:t> </a:t>
            </a:r>
            <a:r>
              <a:rPr sz="800" b="1" dirty="0">
                <a:solidFill>
                  <a:srgbClr val="888888"/>
                </a:solidFill>
                <a:latin typeface="Calibri"/>
                <a:cs typeface="Calibri"/>
              </a:rPr>
              <a:t>Vol.</a:t>
            </a:r>
            <a:r>
              <a:rPr sz="800" b="1" spc="-10" dirty="0">
                <a:solidFill>
                  <a:srgbClr val="888888"/>
                </a:solidFill>
                <a:latin typeface="Calibri"/>
                <a:cs typeface="Calibri"/>
              </a:rPr>
              <a:t> </a:t>
            </a:r>
            <a:r>
              <a:rPr sz="800" b="1" dirty="0">
                <a:solidFill>
                  <a:srgbClr val="888888"/>
                </a:solidFill>
                <a:latin typeface="Calibri"/>
                <a:cs typeface="Calibri"/>
              </a:rPr>
              <a:t>5</a:t>
            </a:r>
            <a:r>
              <a:rPr sz="800" b="1" spc="-10" dirty="0">
                <a:solidFill>
                  <a:srgbClr val="888888"/>
                </a:solidFill>
                <a:latin typeface="Calibri"/>
                <a:cs typeface="Calibri"/>
              </a:rPr>
              <a:t> </a:t>
            </a:r>
            <a:r>
              <a:rPr sz="800" b="1" dirty="0">
                <a:solidFill>
                  <a:srgbClr val="888888"/>
                </a:solidFill>
                <a:latin typeface="Calibri"/>
                <a:cs typeface="Calibri"/>
              </a:rPr>
              <a:t>(3)</a:t>
            </a:r>
            <a:r>
              <a:rPr sz="800" b="1" spc="-10" dirty="0">
                <a:solidFill>
                  <a:srgbClr val="888888"/>
                </a:solidFill>
                <a:latin typeface="Calibri"/>
                <a:cs typeface="Calibri"/>
              </a:rPr>
              <a:t> </a:t>
            </a:r>
            <a:r>
              <a:rPr sz="800" b="1" spc="-5" dirty="0">
                <a:solidFill>
                  <a:srgbClr val="888888"/>
                </a:solidFill>
                <a:latin typeface="Calibri"/>
                <a:cs typeface="Calibri"/>
              </a:rPr>
              <a:t>September</a:t>
            </a:r>
            <a:endParaRPr sz="800">
              <a:latin typeface="Calibri"/>
              <a:cs typeface="Calibri"/>
            </a:endParaRPr>
          </a:p>
        </p:txBody>
      </p:sp>
      <p:sp>
        <p:nvSpPr>
          <p:cNvPr id="10" name="object 10"/>
          <p:cNvSpPr txBox="1"/>
          <p:nvPr/>
        </p:nvSpPr>
        <p:spPr>
          <a:xfrm>
            <a:off x="10041381" y="6426809"/>
            <a:ext cx="90170" cy="197490"/>
          </a:xfrm>
          <a:prstGeom prst="rect">
            <a:avLst/>
          </a:prstGeom>
        </p:spPr>
        <p:txBody>
          <a:bodyPr vert="horz" wrap="square" lIns="0" tIns="12700" rIns="0" bIns="0" rtlCol="0">
            <a:spAutoFit/>
          </a:bodyPr>
          <a:lstStyle/>
          <a:p>
            <a:pPr>
              <a:spcBef>
                <a:spcPts val="100"/>
              </a:spcBef>
            </a:pPr>
            <a:r>
              <a:rPr sz="1200" dirty="0">
                <a:solidFill>
                  <a:srgbClr val="888888"/>
                </a:solidFill>
                <a:latin typeface="Calibri"/>
                <a:cs typeface="Calibri"/>
              </a:rPr>
              <a:t>2</a:t>
            </a:r>
            <a:endParaRPr sz="1200">
              <a:latin typeface="Calibri"/>
              <a:cs typeface="Calibri"/>
            </a:endParaRP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55402" y="195271"/>
            <a:ext cx="10753200" cy="1243930"/>
          </a:xfrm>
          <a:prstGeom prst="rect">
            <a:avLst/>
          </a:prstGeom>
        </p:spPr>
        <p:txBody>
          <a:bodyPr vert="horz" wrap="square" lIns="0" tIns="12700" rIns="0" bIns="0" rtlCol="0" anchor="t" anchorCtr="0">
            <a:spAutoFit/>
          </a:bodyPr>
          <a:lstStyle/>
          <a:p>
            <a:pPr marL="946785" marR="5080" indent="886460">
              <a:lnSpc>
                <a:spcPct val="100000"/>
              </a:lnSpc>
              <a:spcBef>
                <a:spcPts val="100"/>
              </a:spcBef>
            </a:pPr>
            <a:r>
              <a:rPr dirty="0"/>
              <a:t>Clinical Circumstances  Associated with Preterm Birth</a:t>
            </a:r>
          </a:p>
        </p:txBody>
      </p:sp>
      <p:sp>
        <p:nvSpPr>
          <p:cNvPr id="7" name="object 7"/>
          <p:cNvSpPr txBox="1"/>
          <p:nvPr/>
        </p:nvSpPr>
        <p:spPr>
          <a:xfrm>
            <a:off x="1783902" y="1703794"/>
            <a:ext cx="7696200" cy="1056315"/>
          </a:xfrm>
          <a:prstGeom prst="rect">
            <a:avLst/>
          </a:prstGeom>
          <a:ln w="38100">
            <a:solidFill>
              <a:srgbClr val="0000FF"/>
            </a:solidFill>
          </a:ln>
        </p:spPr>
        <p:txBody>
          <a:bodyPr vert="horz" wrap="square" lIns="0" tIns="0" rIns="0" bIns="0" rtlCol="0">
            <a:spAutoFit/>
          </a:bodyPr>
          <a:lstStyle/>
          <a:p>
            <a:pPr marL="608965" marR="669925" indent="-366395">
              <a:lnSpc>
                <a:spcPct val="110000"/>
              </a:lnSpc>
              <a:spcBef>
                <a:spcPts val="2865"/>
              </a:spcBef>
              <a:buFont typeface="Arial MT"/>
              <a:buChar char="•"/>
              <a:tabLst>
                <a:tab pos="608965" algn="l"/>
                <a:tab pos="609600" algn="l"/>
              </a:tabLst>
            </a:pPr>
            <a:r>
              <a:rPr sz="3200" spc="-10" dirty="0">
                <a:latin typeface="Calibri"/>
                <a:cs typeface="Calibri"/>
              </a:rPr>
              <a:t>Spontaneous</a:t>
            </a:r>
            <a:r>
              <a:rPr sz="3200" spc="5" dirty="0">
                <a:latin typeface="Calibri"/>
                <a:cs typeface="Calibri"/>
              </a:rPr>
              <a:t> </a:t>
            </a:r>
            <a:r>
              <a:rPr sz="3200" spc="-15" dirty="0">
                <a:latin typeface="Calibri"/>
                <a:cs typeface="Calibri"/>
              </a:rPr>
              <a:t>preterm</a:t>
            </a:r>
            <a:r>
              <a:rPr sz="3200" spc="-20" dirty="0">
                <a:latin typeface="Calibri"/>
                <a:cs typeface="Calibri"/>
              </a:rPr>
              <a:t> </a:t>
            </a:r>
            <a:r>
              <a:rPr sz="3200" dirty="0">
                <a:latin typeface="Calibri"/>
                <a:cs typeface="Calibri"/>
              </a:rPr>
              <a:t>labor</a:t>
            </a:r>
            <a:r>
              <a:rPr sz="3200" spc="-5" dirty="0">
                <a:latin typeface="Calibri"/>
                <a:cs typeface="Calibri"/>
              </a:rPr>
              <a:t> </a:t>
            </a:r>
            <a:r>
              <a:rPr sz="3200" dirty="0">
                <a:latin typeface="Calibri"/>
                <a:cs typeface="Calibri"/>
              </a:rPr>
              <a:t>with</a:t>
            </a:r>
            <a:r>
              <a:rPr sz="3200" spc="5" dirty="0">
                <a:latin typeface="Calibri"/>
                <a:cs typeface="Calibri"/>
              </a:rPr>
              <a:t> </a:t>
            </a:r>
            <a:r>
              <a:rPr sz="3200" spc="-15" dirty="0">
                <a:latin typeface="Calibri"/>
                <a:cs typeface="Calibri"/>
              </a:rPr>
              <a:t>intact </a:t>
            </a:r>
            <a:r>
              <a:rPr sz="3200" spc="-705" dirty="0">
                <a:latin typeface="Calibri"/>
                <a:cs typeface="Calibri"/>
              </a:rPr>
              <a:t> </a:t>
            </a:r>
            <a:r>
              <a:rPr sz="3200" spc="-10" dirty="0">
                <a:latin typeface="Calibri"/>
                <a:cs typeface="Calibri"/>
              </a:rPr>
              <a:t>membranes</a:t>
            </a:r>
            <a:endParaRPr sz="3200" dirty="0">
              <a:latin typeface="Calibri"/>
              <a:cs typeface="Calibri"/>
            </a:endParaRPr>
          </a:p>
        </p:txBody>
      </p:sp>
      <p:sp>
        <p:nvSpPr>
          <p:cNvPr id="8" name="object 8"/>
          <p:cNvSpPr txBox="1"/>
          <p:nvPr/>
        </p:nvSpPr>
        <p:spPr>
          <a:xfrm>
            <a:off x="2073996" y="3024702"/>
            <a:ext cx="5599430" cy="2410460"/>
          </a:xfrm>
          <a:prstGeom prst="rect">
            <a:avLst/>
          </a:prstGeom>
        </p:spPr>
        <p:txBody>
          <a:bodyPr vert="horz" wrap="square" lIns="0" tIns="159385" rIns="0" bIns="0" rtlCol="0">
            <a:spAutoFit/>
          </a:bodyPr>
          <a:lstStyle/>
          <a:p>
            <a:pPr marL="378460" indent="-366395">
              <a:spcBef>
                <a:spcPts val="1255"/>
              </a:spcBef>
              <a:buFont typeface="Arial MT"/>
              <a:buChar char="•"/>
              <a:tabLst>
                <a:tab pos="378460" algn="l"/>
                <a:tab pos="379095" algn="l"/>
              </a:tabLst>
            </a:pPr>
            <a:r>
              <a:rPr sz="3200" spc="-15" dirty="0">
                <a:latin typeface="Calibri"/>
                <a:cs typeface="Calibri"/>
              </a:rPr>
              <a:t>Preterm</a:t>
            </a:r>
            <a:r>
              <a:rPr sz="3200" spc="-70" dirty="0">
                <a:latin typeface="Calibri"/>
                <a:cs typeface="Calibri"/>
              </a:rPr>
              <a:t> </a:t>
            </a:r>
            <a:r>
              <a:rPr sz="3200" spc="-10" dirty="0">
                <a:latin typeface="Calibri"/>
                <a:cs typeface="Calibri"/>
              </a:rPr>
              <a:t>PROM</a:t>
            </a:r>
            <a:endParaRPr sz="3200">
              <a:latin typeface="Calibri"/>
              <a:cs typeface="Calibri"/>
            </a:endParaRPr>
          </a:p>
          <a:p>
            <a:pPr marL="378460" indent="-366395">
              <a:spcBef>
                <a:spcPts val="1155"/>
              </a:spcBef>
              <a:buFont typeface="Arial MT"/>
              <a:buChar char="•"/>
              <a:tabLst>
                <a:tab pos="378460" algn="l"/>
                <a:tab pos="379095" algn="l"/>
              </a:tabLst>
            </a:pPr>
            <a:r>
              <a:rPr sz="3200" u="heavy" spc="-15" dirty="0">
                <a:uFill>
                  <a:solidFill>
                    <a:srgbClr val="000000"/>
                  </a:solidFill>
                </a:uFill>
                <a:latin typeface="Calibri"/>
                <a:cs typeface="Calibri"/>
              </a:rPr>
              <a:t>Indicated</a:t>
            </a:r>
            <a:r>
              <a:rPr sz="3200" u="heavy" spc="5" dirty="0">
                <a:uFill>
                  <a:solidFill>
                    <a:srgbClr val="000000"/>
                  </a:solidFill>
                </a:uFill>
                <a:latin typeface="Calibri"/>
                <a:cs typeface="Calibri"/>
              </a:rPr>
              <a:t> </a:t>
            </a:r>
            <a:r>
              <a:rPr sz="3200" u="heavy" spc="-15" dirty="0">
                <a:uFill>
                  <a:solidFill>
                    <a:srgbClr val="000000"/>
                  </a:solidFill>
                </a:uFill>
                <a:latin typeface="Calibri"/>
                <a:cs typeface="Calibri"/>
              </a:rPr>
              <a:t>preterm </a:t>
            </a:r>
            <a:r>
              <a:rPr sz="3200" u="heavy" spc="-10" dirty="0">
                <a:uFill>
                  <a:solidFill>
                    <a:srgbClr val="000000"/>
                  </a:solidFill>
                </a:uFill>
                <a:latin typeface="Calibri"/>
                <a:cs typeface="Calibri"/>
              </a:rPr>
              <a:t>delivery</a:t>
            </a:r>
            <a:endParaRPr sz="3200">
              <a:latin typeface="Calibri"/>
              <a:cs typeface="Calibri"/>
            </a:endParaRPr>
          </a:p>
          <a:p>
            <a:pPr marL="744220" lvl="1" indent="-366395">
              <a:spcBef>
                <a:spcPts val="1060"/>
              </a:spcBef>
              <a:buFont typeface="Arial MT"/>
              <a:buChar char="–"/>
              <a:tabLst>
                <a:tab pos="744220" algn="l"/>
                <a:tab pos="744855" algn="l"/>
              </a:tabLst>
            </a:pPr>
            <a:r>
              <a:rPr sz="2800" spc="-10" dirty="0">
                <a:latin typeface="Calibri"/>
                <a:cs typeface="Calibri"/>
              </a:rPr>
              <a:t>Maternal</a:t>
            </a:r>
            <a:r>
              <a:rPr sz="2800" spc="-30" dirty="0">
                <a:latin typeface="Calibri"/>
                <a:cs typeface="Calibri"/>
              </a:rPr>
              <a:t> </a:t>
            </a:r>
            <a:r>
              <a:rPr sz="2800" dirty="0">
                <a:latin typeface="Calibri"/>
                <a:cs typeface="Calibri"/>
              </a:rPr>
              <a:t>(e.g.</a:t>
            </a:r>
            <a:r>
              <a:rPr sz="2800" spc="5" dirty="0">
                <a:latin typeface="Calibri"/>
                <a:cs typeface="Calibri"/>
              </a:rPr>
              <a:t> </a:t>
            </a:r>
            <a:r>
              <a:rPr sz="2800" spc="-10" dirty="0">
                <a:latin typeface="Calibri"/>
                <a:cs typeface="Calibri"/>
              </a:rPr>
              <a:t>pre-eclampsia)</a:t>
            </a:r>
            <a:endParaRPr sz="2800">
              <a:latin typeface="Calibri"/>
              <a:cs typeface="Calibri"/>
            </a:endParaRPr>
          </a:p>
          <a:p>
            <a:pPr marL="744220" lvl="1" indent="-366395">
              <a:spcBef>
                <a:spcPts val="1010"/>
              </a:spcBef>
              <a:buFont typeface="Arial MT"/>
              <a:buChar char="–"/>
              <a:tabLst>
                <a:tab pos="744220" algn="l"/>
                <a:tab pos="744855" algn="l"/>
              </a:tabLst>
            </a:pPr>
            <a:r>
              <a:rPr sz="2800" spc="-20" dirty="0">
                <a:latin typeface="Calibri"/>
                <a:cs typeface="Calibri"/>
              </a:rPr>
              <a:t>Fetal</a:t>
            </a:r>
            <a:r>
              <a:rPr sz="2800" spc="-30" dirty="0">
                <a:latin typeface="Calibri"/>
                <a:cs typeface="Calibri"/>
              </a:rPr>
              <a:t> </a:t>
            </a:r>
            <a:r>
              <a:rPr sz="2800" dirty="0">
                <a:latin typeface="Calibri"/>
                <a:cs typeface="Calibri"/>
              </a:rPr>
              <a:t>(e.g.</a:t>
            </a:r>
            <a:r>
              <a:rPr sz="2800" spc="-15" dirty="0">
                <a:latin typeface="Calibri"/>
                <a:cs typeface="Calibri"/>
              </a:rPr>
              <a:t> </a:t>
            </a:r>
            <a:r>
              <a:rPr sz="2800" spc="-20" dirty="0">
                <a:latin typeface="Calibri"/>
                <a:cs typeface="Calibri"/>
              </a:rPr>
              <a:t>SGA/fetal</a:t>
            </a:r>
            <a:r>
              <a:rPr sz="2800" spc="-10" dirty="0">
                <a:latin typeface="Calibri"/>
                <a:cs typeface="Calibri"/>
              </a:rPr>
              <a:t> </a:t>
            </a:r>
            <a:r>
              <a:rPr sz="2800" spc="-15" dirty="0">
                <a:latin typeface="Calibri"/>
                <a:cs typeface="Calibri"/>
              </a:rPr>
              <a:t>compromise)</a:t>
            </a:r>
            <a:endParaRPr sz="28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306212" y="146086"/>
            <a:ext cx="4383263" cy="629018"/>
          </a:xfrm>
          <a:prstGeom prst="rect">
            <a:avLst/>
          </a:prstGeom>
        </p:spPr>
        <p:txBody>
          <a:bodyPr vert="horz" wrap="square" lIns="0" tIns="13335" rIns="0" bIns="0" rtlCol="0" anchor="t" anchorCtr="0">
            <a:spAutoFit/>
          </a:bodyPr>
          <a:lstStyle/>
          <a:p>
            <a:pPr marL="12700">
              <a:lnSpc>
                <a:spcPct val="100000"/>
              </a:lnSpc>
              <a:spcBef>
                <a:spcPts val="105"/>
              </a:spcBef>
            </a:pPr>
            <a:r>
              <a:rPr dirty="0"/>
              <a:t>Risk Factors</a:t>
            </a:r>
          </a:p>
        </p:txBody>
      </p:sp>
      <p:grpSp>
        <p:nvGrpSpPr>
          <p:cNvPr id="4" name="object 4"/>
          <p:cNvGrpSpPr/>
          <p:nvPr/>
        </p:nvGrpSpPr>
        <p:grpSpPr>
          <a:xfrm>
            <a:off x="1934972" y="1511359"/>
            <a:ext cx="8324215" cy="1521460"/>
            <a:chOff x="455676" y="1466088"/>
            <a:chExt cx="8324215" cy="1521460"/>
          </a:xfrm>
        </p:grpSpPr>
        <p:pic>
          <p:nvPicPr>
            <p:cNvPr id="5" name="object 5"/>
            <p:cNvPicPr/>
            <p:nvPr/>
          </p:nvPicPr>
          <p:blipFill>
            <a:blip r:embed="rId3" cstate="print"/>
            <a:stretch>
              <a:fillRect/>
            </a:stretch>
          </p:blipFill>
          <p:spPr>
            <a:xfrm>
              <a:off x="455676" y="1466088"/>
              <a:ext cx="8324088" cy="1520952"/>
            </a:xfrm>
            <a:prstGeom prst="rect">
              <a:avLst/>
            </a:prstGeom>
          </p:spPr>
        </p:pic>
        <p:sp>
          <p:nvSpPr>
            <p:cNvPr id="6" name="object 6"/>
            <p:cNvSpPr/>
            <p:nvPr/>
          </p:nvSpPr>
          <p:spPr>
            <a:xfrm>
              <a:off x="502920" y="1490472"/>
              <a:ext cx="8229600" cy="1426845"/>
            </a:xfrm>
            <a:custGeom>
              <a:avLst/>
              <a:gdLst/>
              <a:ahLst/>
              <a:cxnLst/>
              <a:rect l="l" t="t" r="r" b="b"/>
              <a:pathLst>
                <a:path w="8229600" h="1426845">
                  <a:moveTo>
                    <a:pt x="8229600" y="0"/>
                  </a:moveTo>
                  <a:lnTo>
                    <a:pt x="0" y="0"/>
                  </a:lnTo>
                  <a:lnTo>
                    <a:pt x="0" y="1426464"/>
                  </a:lnTo>
                  <a:lnTo>
                    <a:pt x="8229600" y="1426464"/>
                  </a:lnTo>
                  <a:lnTo>
                    <a:pt x="8229600" y="0"/>
                  </a:lnTo>
                  <a:close/>
                </a:path>
              </a:pathLst>
            </a:custGeom>
            <a:solidFill>
              <a:srgbClr val="1F487C"/>
            </a:solidFill>
          </p:spPr>
          <p:txBody>
            <a:bodyPr wrap="square" lIns="0" tIns="0" rIns="0" bIns="0" rtlCol="0"/>
            <a:lstStyle/>
            <a:p>
              <a:endParaRPr/>
            </a:p>
          </p:txBody>
        </p:sp>
        <p:sp>
          <p:nvSpPr>
            <p:cNvPr id="7" name="object 7"/>
            <p:cNvSpPr/>
            <p:nvPr/>
          </p:nvSpPr>
          <p:spPr>
            <a:xfrm>
              <a:off x="502920" y="1490472"/>
              <a:ext cx="8229600" cy="1426845"/>
            </a:xfrm>
            <a:custGeom>
              <a:avLst/>
              <a:gdLst/>
              <a:ahLst/>
              <a:cxnLst/>
              <a:rect l="l" t="t" r="r" b="b"/>
              <a:pathLst>
                <a:path w="8229600" h="1426845">
                  <a:moveTo>
                    <a:pt x="0" y="1426464"/>
                  </a:moveTo>
                  <a:lnTo>
                    <a:pt x="8229600" y="1426464"/>
                  </a:lnTo>
                  <a:lnTo>
                    <a:pt x="8229600" y="0"/>
                  </a:lnTo>
                  <a:lnTo>
                    <a:pt x="0" y="0"/>
                  </a:lnTo>
                  <a:lnTo>
                    <a:pt x="0" y="1426464"/>
                  </a:lnTo>
                  <a:close/>
                </a:path>
              </a:pathLst>
            </a:custGeom>
            <a:ln w="9144">
              <a:solidFill>
                <a:srgbClr val="1F487C"/>
              </a:solidFill>
            </a:ln>
          </p:spPr>
          <p:txBody>
            <a:bodyPr wrap="square" lIns="0" tIns="0" rIns="0" bIns="0" rtlCol="0"/>
            <a:lstStyle/>
            <a:p>
              <a:endParaRPr/>
            </a:p>
          </p:txBody>
        </p:sp>
      </p:grpSp>
      <p:sp>
        <p:nvSpPr>
          <p:cNvPr id="8" name="object 8"/>
          <p:cNvSpPr txBox="1"/>
          <p:nvPr/>
        </p:nvSpPr>
        <p:spPr>
          <a:xfrm>
            <a:off x="4689476" y="2027632"/>
            <a:ext cx="2906395" cy="300355"/>
          </a:xfrm>
          <a:prstGeom prst="rect">
            <a:avLst/>
          </a:prstGeom>
        </p:spPr>
        <p:txBody>
          <a:bodyPr vert="horz" wrap="square" lIns="0" tIns="12700" rIns="0" bIns="0" rtlCol="0">
            <a:spAutoFit/>
          </a:bodyPr>
          <a:lstStyle/>
          <a:p>
            <a:pPr marL="12700">
              <a:spcBef>
                <a:spcPts val="100"/>
              </a:spcBef>
            </a:pPr>
            <a:r>
              <a:rPr sz="1800" b="1" spc="-5" dirty="0">
                <a:solidFill>
                  <a:srgbClr val="FFFFFF"/>
                </a:solidFill>
                <a:latin typeface="Calibri"/>
                <a:cs typeface="Calibri"/>
              </a:rPr>
              <a:t>Clinic</a:t>
            </a:r>
            <a:r>
              <a:rPr sz="1800" b="1" spc="-20" dirty="0">
                <a:solidFill>
                  <a:srgbClr val="FFFFFF"/>
                </a:solidFill>
                <a:latin typeface="Calibri"/>
                <a:cs typeface="Calibri"/>
              </a:rPr>
              <a:t> </a:t>
            </a:r>
            <a:r>
              <a:rPr sz="1800" b="1" spc="-15" dirty="0">
                <a:solidFill>
                  <a:srgbClr val="FFFFFF"/>
                </a:solidFill>
                <a:latin typeface="Calibri"/>
                <a:cs typeface="Calibri"/>
              </a:rPr>
              <a:t>Factors</a:t>
            </a:r>
            <a:r>
              <a:rPr sz="1800" b="1" spc="-20" dirty="0">
                <a:solidFill>
                  <a:srgbClr val="FFFFFF"/>
                </a:solidFill>
                <a:latin typeface="Calibri"/>
                <a:cs typeface="Calibri"/>
              </a:rPr>
              <a:t> </a:t>
            </a:r>
            <a:r>
              <a:rPr sz="1800" b="1" dirty="0">
                <a:solidFill>
                  <a:srgbClr val="FFFFFF"/>
                </a:solidFill>
                <a:latin typeface="Calibri"/>
                <a:cs typeface="Calibri"/>
              </a:rPr>
              <a:t>in</a:t>
            </a:r>
            <a:r>
              <a:rPr sz="1800" b="1" spc="-15" dirty="0">
                <a:solidFill>
                  <a:srgbClr val="FFFFFF"/>
                </a:solidFill>
                <a:latin typeface="Calibri"/>
                <a:cs typeface="Calibri"/>
              </a:rPr>
              <a:t> </a:t>
            </a:r>
            <a:r>
              <a:rPr sz="1800" b="1" spc="-10" dirty="0">
                <a:solidFill>
                  <a:srgbClr val="FFFFFF"/>
                </a:solidFill>
                <a:latin typeface="Calibri"/>
                <a:cs typeface="Calibri"/>
              </a:rPr>
              <a:t>preterm </a:t>
            </a:r>
            <a:r>
              <a:rPr sz="1800" b="1" spc="-5" dirty="0">
                <a:solidFill>
                  <a:srgbClr val="FFFFFF"/>
                </a:solidFill>
                <a:latin typeface="Calibri"/>
                <a:cs typeface="Calibri"/>
              </a:rPr>
              <a:t>Labor</a:t>
            </a:r>
            <a:endParaRPr sz="1800">
              <a:latin typeface="Calibri"/>
              <a:cs typeface="Calibri"/>
            </a:endParaRPr>
          </a:p>
        </p:txBody>
      </p:sp>
      <p:grpSp>
        <p:nvGrpSpPr>
          <p:cNvPr id="9" name="object 9"/>
          <p:cNvGrpSpPr/>
          <p:nvPr/>
        </p:nvGrpSpPr>
        <p:grpSpPr>
          <a:xfrm>
            <a:off x="1984248" y="2904745"/>
            <a:ext cx="2825750" cy="3095625"/>
            <a:chOff x="460248" y="2904744"/>
            <a:chExt cx="2825750" cy="3095625"/>
          </a:xfrm>
        </p:grpSpPr>
        <p:pic>
          <p:nvPicPr>
            <p:cNvPr id="10" name="object 10"/>
            <p:cNvPicPr/>
            <p:nvPr/>
          </p:nvPicPr>
          <p:blipFill>
            <a:blip r:embed="rId4" cstate="print"/>
            <a:stretch>
              <a:fillRect/>
            </a:stretch>
          </p:blipFill>
          <p:spPr>
            <a:xfrm>
              <a:off x="460248" y="2904744"/>
              <a:ext cx="2825495" cy="3095243"/>
            </a:xfrm>
            <a:prstGeom prst="rect">
              <a:avLst/>
            </a:prstGeom>
          </p:spPr>
        </p:pic>
        <p:pic>
          <p:nvPicPr>
            <p:cNvPr id="11" name="object 11"/>
            <p:cNvPicPr/>
            <p:nvPr/>
          </p:nvPicPr>
          <p:blipFill>
            <a:blip r:embed="rId5" cstate="print"/>
            <a:stretch>
              <a:fillRect/>
            </a:stretch>
          </p:blipFill>
          <p:spPr>
            <a:xfrm>
              <a:off x="912876" y="3090672"/>
              <a:ext cx="1920239" cy="2734055"/>
            </a:xfrm>
            <a:prstGeom prst="rect">
              <a:avLst/>
            </a:prstGeom>
          </p:spPr>
        </p:pic>
        <p:sp>
          <p:nvSpPr>
            <p:cNvPr id="12" name="object 12"/>
            <p:cNvSpPr/>
            <p:nvPr/>
          </p:nvSpPr>
          <p:spPr>
            <a:xfrm>
              <a:off x="502920" y="2924556"/>
              <a:ext cx="2740660" cy="3009900"/>
            </a:xfrm>
            <a:custGeom>
              <a:avLst/>
              <a:gdLst/>
              <a:ahLst/>
              <a:cxnLst/>
              <a:rect l="l" t="t" r="r" b="b"/>
              <a:pathLst>
                <a:path w="2740660" h="3009900">
                  <a:moveTo>
                    <a:pt x="2740152" y="0"/>
                  </a:moveTo>
                  <a:lnTo>
                    <a:pt x="0" y="0"/>
                  </a:lnTo>
                  <a:lnTo>
                    <a:pt x="0" y="3009900"/>
                  </a:lnTo>
                  <a:lnTo>
                    <a:pt x="2740152" y="3009900"/>
                  </a:lnTo>
                  <a:lnTo>
                    <a:pt x="2740152" y="0"/>
                  </a:lnTo>
                  <a:close/>
                </a:path>
              </a:pathLst>
            </a:custGeom>
            <a:solidFill>
              <a:srgbClr val="C5D9F0"/>
            </a:solidFill>
          </p:spPr>
          <p:txBody>
            <a:bodyPr wrap="square" lIns="0" tIns="0" rIns="0" bIns="0" rtlCol="0"/>
            <a:lstStyle/>
            <a:p>
              <a:endParaRPr/>
            </a:p>
          </p:txBody>
        </p:sp>
      </p:grpSp>
      <p:sp>
        <p:nvSpPr>
          <p:cNvPr id="13" name="object 13"/>
          <p:cNvSpPr txBox="1"/>
          <p:nvPr/>
        </p:nvSpPr>
        <p:spPr>
          <a:xfrm>
            <a:off x="2575356" y="3052348"/>
            <a:ext cx="1644014" cy="2601595"/>
          </a:xfrm>
          <a:prstGeom prst="rect">
            <a:avLst/>
          </a:prstGeom>
        </p:spPr>
        <p:txBody>
          <a:bodyPr vert="horz" wrap="square" lIns="0" tIns="118110" rIns="0" bIns="0" rtlCol="0">
            <a:spAutoFit/>
          </a:bodyPr>
          <a:lstStyle/>
          <a:p>
            <a:pPr algn="ctr">
              <a:spcBef>
                <a:spcPts val="930"/>
              </a:spcBef>
            </a:pPr>
            <a:r>
              <a:rPr sz="1800" b="1" spc="-10" dirty="0">
                <a:latin typeface="Calibri"/>
                <a:cs typeface="Calibri"/>
              </a:rPr>
              <a:t>Maternal</a:t>
            </a:r>
            <a:endParaRPr sz="1800">
              <a:latin typeface="Calibri"/>
              <a:cs typeface="Calibri"/>
            </a:endParaRPr>
          </a:p>
          <a:p>
            <a:pPr marL="116205" marR="107950" algn="ctr">
              <a:lnSpc>
                <a:spcPct val="127299"/>
              </a:lnSpc>
              <a:spcBef>
                <a:spcPts val="195"/>
              </a:spcBef>
            </a:pPr>
            <a:r>
              <a:rPr sz="1400" spc="-5" dirty="0">
                <a:latin typeface="Calibri"/>
                <a:cs typeface="Calibri"/>
              </a:rPr>
              <a:t>Low</a:t>
            </a:r>
            <a:r>
              <a:rPr sz="1400" spc="-70" dirty="0">
                <a:latin typeface="Calibri"/>
                <a:cs typeface="Calibri"/>
              </a:rPr>
              <a:t> </a:t>
            </a:r>
            <a:r>
              <a:rPr sz="1400" spc="-5" dirty="0">
                <a:latin typeface="Calibri"/>
                <a:cs typeface="Calibri"/>
              </a:rPr>
              <a:t>socioeconomic </a:t>
            </a:r>
            <a:r>
              <a:rPr sz="1400" spc="-300" dirty="0">
                <a:latin typeface="Calibri"/>
                <a:cs typeface="Calibri"/>
              </a:rPr>
              <a:t> </a:t>
            </a:r>
            <a:r>
              <a:rPr sz="1400" spc="-10" dirty="0">
                <a:latin typeface="Calibri"/>
                <a:cs typeface="Calibri"/>
              </a:rPr>
              <a:t>status</a:t>
            </a:r>
            <a:endParaRPr sz="1400">
              <a:latin typeface="Calibri"/>
              <a:cs typeface="Calibri"/>
            </a:endParaRPr>
          </a:p>
          <a:p>
            <a:pPr marL="67310" marR="60960" algn="ctr">
              <a:lnSpc>
                <a:spcPct val="127099"/>
              </a:lnSpc>
            </a:pPr>
            <a:r>
              <a:rPr sz="1400" spc="-5" dirty="0">
                <a:latin typeface="Calibri"/>
                <a:cs typeface="Calibri"/>
              </a:rPr>
              <a:t>Age</a:t>
            </a:r>
            <a:r>
              <a:rPr sz="1400" spc="-25" dirty="0">
                <a:latin typeface="Calibri"/>
                <a:cs typeface="Calibri"/>
              </a:rPr>
              <a:t> </a:t>
            </a:r>
            <a:r>
              <a:rPr sz="1400" spc="-5" dirty="0">
                <a:latin typeface="Calibri"/>
                <a:cs typeface="Calibri"/>
              </a:rPr>
              <a:t>&lt;18</a:t>
            </a:r>
            <a:r>
              <a:rPr sz="1400" spc="-10" dirty="0">
                <a:latin typeface="Calibri"/>
                <a:cs typeface="Calibri"/>
              </a:rPr>
              <a:t> years</a:t>
            </a:r>
            <a:r>
              <a:rPr sz="1400" spc="-25" dirty="0">
                <a:latin typeface="Calibri"/>
                <a:cs typeface="Calibri"/>
              </a:rPr>
              <a:t> </a:t>
            </a:r>
            <a:r>
              <a:rPr sz="1400" spc="-5" dirty="0">
                <a:latin typeface="Calibri"/>
                <a:cs typeface="Calibri"/>
              </a:rPr>
              <a:t>or</a:t>
            </a:r>
            <a:r>
              <a:rPr sz="1400" spc="-25" dirty="0">
                <a:latin typeface="Calibri"/>
                <a:cs typeface="Calibri"/>
              </a:rPr>
              <a:t> </a:t>
            </a:r>
            <a:r>
              <a:rPr sz="1400" spc="-5" dirty="0">
                <a:latin typeface="Calibri"/>
                <a:cs typeface="Calibri"/>
              </a:rPr>
              <a:t>&gt;40 </a:t>
            </a:r>
            <a:r>
              <a:rPr sz="1400" spc="-300" dirty="0">
                <a:latin typeface="Calibri"/>
                <a:cs typeface="Calibri"/>
              </a:rPr>
              <a:t> </a:t>
            </a:r>
            <a:r>
              <a:rPr sz="1400" spc="-10" dirty="0">
                <a:latin typeface="Calibri"/>
                <a:cs typeface="Calibri"/>
              </a:rPr>
              <a:t>years</a:t>
            </a:r>
            <a:endParaRPr sz="1400">
              <a:latin typeface="Calibri"/>
              <a:cs typeface="Calibri"/>
            </a:endParaRPr>
          </a:p>
          <a:p>
            <a:pPr marL="12700" marR="5080" algn="ctr">
              <a:lnSpc>
                <a:spcPct val="127099"/>
              </a:lnSpc>
            </a:pPr>
            <a:r>
              <a:rPr sz="1400" spc="-5" dirty="0">
                <a:latin typeface="Calibri"/>
                <a:cs typeface="Calibri"/>
              </a:rPr>
              <a:t>Low </a:t>
            </a:r>
            <a:r>
              <a:rPr sz="1400" spc="-10" dirty="0">
                <a:latin typeface="Calibri"/>
                <a:cs typeface="Calibri"/>
              </a:rPr>
              <a:t>pregnancy </a:t>
            </a:r>
            <a:r>
              <a:rPr sz="1400" spc="-5" dirty="0">
                <a:latin typeface="Calibri"/>
                <a:cs typeface="Calibri"/>
              </a:rPr>
              <a:t>weight </a:t>
            </a:r>
            <a:r>
              <a:rPr sz="1400" spc="-305" dirty="0">
                <a:latin typeface="Calibri"/>
                <a:cs typeface="Calibri"/>
              </a:rPr>
              <a:t> </a:t>
            </a:r>
            <a:r>
              <a:rPr sz="1400" spc="-5" dirty="0">
                <a:latin typeface="Calibri"/>
                <a:cs typeface="Calibri"/>
              </a:rPr>
              <a:t>Smoking</a:t>
            </a:r>
            <a:endParaRPr sz="1400">
              <a:latin typeface="Calibri"/>
              <a:cs typeface="Calibri"/>
            </a:endParaRPr>
          </a:p>
          <a:p>
            <a:pPr marL="217804" marR="211454" algn="ctr">
              <a:lnSpc>
                <a:spcPts val="2140"/>
              </a:lnSpc>
              <a:spcBef>
                <a:spcPts val="95"/>
              </a:spcBef>
            </a:pPr>
            <a:r>
              <a:rPr sz="1400" spc="-10" dirty="0">
                <a:latin typeface="Calibri"/>
                <a:cs typeface="Calibri"/>
              </a:rPr>
              <a:t>Substance </a:t>
            </a:r>
            <a:r>
              <a:rPr sz="1400" spc="-5" dirty="0">
                <a:latin typeface="Calibri"/>
                <a:cs typeface="Calibri"/>
              </a:rPr>
              <a:t>abuse </a:t>
            </a:r>
            <a:r>
              <a:rPr sz="1400" spc="-310" dirty="0">
                <a:latin typeface="Calibri"/>
                <a:cs typeface="Calibri"/>
              </a:rPr>
              <a:t> </a:t>
            </a:r>
            <a:r>
              <a:rPr sz="1400" dirty="0">
                <a:latin typeface="Calibri"/>
                <a:cs typeface="Calibri"/>
              </a:rPr>
              <a:t>Multiparity</a:t>
            </a:r>
            <a:endParaRPr sz="1400">
              <a:latin typeface="Calibri"/>
              <a:cs typeface="Calibri"/>
            </a:endParaRPr>
          </a:p>
        </p:txBody>
      </p:sp>
      <p:grpSp>
        <p:nvGrpSpPr>
          <p:cNvPr id="14" name="object 14"/>
          <p:cNvGrpSpPr/>
          <p:nvPr/>
        </p:nvGrpSpPr>
        <p:grpSpPr>
          <a:xfrm>
            <a:off x="4728972" y="2947416"/>
            <a:ext cx="2825750" cy="3093720"/>
            <a:chOff x="3204972" y="2947416"/>
            <a:chExt cx="2825750" cy="3093720"/>
          </a:xfrm>
        </p:grpSpPr>
        <p:pic>
          <p:nvPicPr>
            <p:cNvPr id="15" name="object 15"/>
            <p:cNvPicPr/>
            <p:nvPr/>
          </p:nvPicPr>
          <p:blipFill>
            <a:blip r:embed="rId6" cstate="print"/>
            <a:stretch>
              <a:fillRect/>
            </a:stretch>
          </p:blipFill>
          <p:spPr>
            <a:xfrm>
              <a:off x="3204972" y="2947416"/>
              <a:ext cx="2825496" cy="3093719"/>
            </a:xfrm>
            <a:prstGeom prst="rect">
              <a:avLst/>
            </a:prstGeom>
          </p:spPr>
        </p:pic>
        <p:pic>
          <p:nvPicPr>
            <p:cNvPr id="16" name="object 16"/>
            <p:cNvPicPr/>
            <p:nvPr/>
          </p:nvPicPr>
          <p:blipFill>
            <a:blip r:embed="rId7" cstate="print"/>
            <a:stretch>
              <a:fillRect/>
            </a:stretch>
          </p:blipFill>
          <p:spPr>
            <a:xfrm>
              <a:off x="3409188" y="3133344"/>
              <a:ext cx="2414016" cy="2467355"/>
            </a:xfrm>
            <a:prstGeom prst="rect">
              <a:avLst/>
            </a:prstGeom>
          </p:spPr>
        </p:pic>
        <p:sp>
          <p:nvSpPr>
            <p:cNvPr id="17" name="object 17"/>
            <p:cNvSpPr/>
            <p:nvPr/>
          </p:nvSpPr>
          <p:spPr>
            <a:xfrm>
              <a:off x="3247644" y="2967228"/>
              <a:ext cx="2740660" cy="3008630"/>
            </a:xfrm>
            <a:custGeom>
              <a:avLst/>
              <a:gdLst/>
              <a:ahLst/>
              <a:cxnLst/>
              <a:rect l="l" t="t" r="r" b="b"/>
              <a:pathLst>
                <a:path w="2740660" h="3008629">
                  <a:moveTo>
                    <a:pt x="2740152" y="0"/>
                  </a:moveTo>
                  <a:lnTo>
                    <a:pt x="0" y="0"/>
                  </a:lnTo>
                  <a:lnTo>
                    <a:pt x="0" y="3008376"/>
                  </a:lnTo>
                  <a:lnTo>
                    <a:pt x="2740152" y="3008376"/>
                  </a:lnTo>
                  <a:lnTo>
                    <a:pt x="2740152" y="0"/>
                  </a:lnTo>
                  <a:close/>
                </a:path>
              </a:pathLst>
            </a:custGeom>
            <a:solidFill>
              <a:srgbClr val="C5D9F0"/>
            </a:solidFill>
          </p:spPr>
          <p:txBody>
            <a:bodyPr wrap="square" lIns="0" tIns="0" rIns="0" bIns="0" rtlCol="0"/>
            <a:lstStyle/>
            <a:p>
              <a:endParaRPr/>
            </a:p>
          </p:txBody>
        </p:sp>
      </p:grpSp>
      <p:sp>
        <p:nvSpPr>
          <p:cNvPr id="18" name="object 18"/>
          <p:cNvSpPr txBox="1"/>
          <p:nvPr/>
        </p:nvSpPr>
        <p:spPr>
          <a:xfrm>
            <a:off x="5103621" y="3199638"/>
            <a:ext cx="2075814" cy="299720"/>
          </a:xfrm>
          <a:prstGeom prst="rect">
            <a:avLst/>
          </a:prstGeom>
        </p:spPr>
        <p:txBody>
          <a:bodyPr vert="horz" wrap="square" lIns="0" tIns="12700" rIns="0" bIns="0" rtlCol="0">
            <a:spAutoFit/>
          </a:bodyPr>
          <a:lstStyle/>
          <a:p>
            <a:pPr marL="12700">
              <a:spcBef>
                <a:spcPts val="100"/>
              </a:spcBef>
            </a:pPr>
            <a:r>
              <a:rPr sz="1800" b="1" spc="-15" dirty="0">
                <a:latin typeface="Calibri"/>
                <a:cs typeface="Calibri"/>
              </a:rPr>
              <a:t>Past</a:t>
            </a:r>
            <a:r>
              <a:rPr sz="1800" b="1" spc="-35" dirty="0">
                <a:latin typeface="Calibri"/>
                <a:cs typeface="Calibri"/>
              </a:rPr>
              <a:t> </a:t>
            </a:r>
            <a:r>
              <a:rPr sz="1800" b="1" spc="-10" dirty="0">
                <a:latin typeface="Calibri"/>
                <a:cs typeface="Calibri"/>
              </a:rPr>
              <a:t>Obstetric</a:t>
            </a:r>
            <a:r>
              <a:rPr sz="1800" b="1" spc="-35" dirty="0">
                <a:latin typeface="Calibri"/>
                <a:cs typeface="Calibri"/>
              </a:rPr>
              <a:t> </a:t>
            </a:r>
            <a:r>
              <a:rPr sz="1800" b="1" spc="-5" dirty="0">
                <a:latin typeface="Calibri"/>
                <a:cs typeface="Calibri"/>
              </a:rPr>
              <a:t>History</a:t>
            </a:r>
            <a:endParaRPr sz="1800">
              <a:latin typeface="Calibri"/>
              <a:cs typeface="Calibri"/>
            </a:endParaRPr>
          </a:p>
        </p:txBody>
      </p:sp>
      <p:sp>
        <p:nvSpPr>
          <p:cNvPr id="19" name="object 19"/>
          <p:cNvSpPr txBox="1"/>
          <p:nvPr/>
        </p:nvSpPr>
        <p:spPr>
          <a:xfrm>
            <a:off x="5362702" y="3836061"/>
            <a:ext cx="1558290" cy="1574165"/>
          </a:xfrm>
          <a:prstGeom prst="rect">
            <a:avLst/>
          </a:prstGeom>
        </p:spPr>
        <p:txBody>
          <a:bodyPr vert="horz" wrap="square" lIns="0" tIns="12065" rIns="0" bIns="0" rtlCol="0">
            <a:spAutoFit/>
          </a:bodyPr>
          <a:lstStyle/>
          <a:p>
            <a:pPr marL="12700" marR="5080" indent="-635" algn="ctr">
              <a:lnSpc>
                <a:spcPct val="127099"/>
              </a:lnSpc>
              <a:spcBef>
                <a:spcPts val="95"/>
              </a:spcBef>
            </a:pPr>
            <a:r>
              <a:rPr sz="1600" spc="-10" dirty="0">
                <a:latin typeface="Calibri"/>
                <a:cs typeface="Calibri"/>
              </a:rPr>
              <a:t>Previous history of </a:t>
            </a:r>
            <a:r>
              <a:rPr sz="1600" spc="-350" dirty="0">
                <a:latin typeface="Calibri"/>
                <a:cs typeface="Calibri"/>
              </a:rPr>
              <a:t> </a:t>
            </a:r>
            <a:r>
              <a:rPr sz="1600" spc="-15" dirty="0">
                <a:latin typeface="Calibri"/>
                <a:cs typeface="Calibri"/>
              </a:rPr>
              <a:t>preterm</a:t>
            </a:r>
            <a:r>
              <a:rPr sz="1600" spc="-5" dirty="0">
                <a:latin typeface="Calibri"/>
                <a:cs typeface="Calibri"/>
              </a:rPr>
              <a:t> delivery </a:t>
            </a:r>
            <a:r>
              <a:rPr sz="1600" dirty="0">
                <a:latin typeface="Calibri"/>
                <a:cs typeface="Calibri"/>
              </a:rPr>
              <a:t> </a:t>
            </a:r>
            <a:r>
              <a:rPr sz="1600" spc="-10" dirty="0">
                <a:latin typeface="Calibri"/>
                <a:cs typeface="Calibri"/>
              </a:rPr>
              <a:t>Previous history of </a:t>
            </a:r>
            <a:r>
              <a:rPr sz="1600" spc="-350" dirty="0">
                <a:latin typeface="Calibri"/>
                <a:cs typeface="Calibri"/>
              </a:rPr>
              <a:t> </a:t>
            </a:r>
            <a:r>
              <a:rPr sz="1600" spc="-10" dirty="0">
                <a:latin typeface="Calibri"/>
                <a:cs typeface="Calibri"/>
              </a:rPr>
              <a:t>second</a:t>
            </a:r>
            <a:r>
              <a:rPr sz="1600" spc="-5" dirty="0">
                <a:latin typeface="Calibri"/>
                <a:cs typeface="Calibri"/>
              </a:rPr>
              <a:t> </a:t>
            </a:r>
            <a:r>
              <a:rPr sz="1600" spc="-10" dirty="0">
                <a:latin typeface="Calibri"/>
                <a:cs typeface="Calibri"/>
              </a:rPr>
              <a:t>trimester </a:t>
            </a:r>
            <a:r>
              <a:rPr sz="1600" spc="-5" dirty="0">
                <a:latin typeface="Calibri"/>
                <a:cs typeface="Calibri"/>
              </a:rPr>
              <a:t> abortion</a:t>
            </a:r>
            <a:endParaRPr sz="1600">
              <a:latin typeface="Calibri"/>
              <a:cs typeface="Calibri"/>
            </a:endParaRPr>
          </a:p>
        </p:txBody>
      </p:sp>
      <p:grpSp>
        <p:nvGrpSpPr>
          <p:cNvPr id="20" name="object 20"/>
          <p:cNvGrpSpPr/>
          <p:nvPr/>
        </p:nvGrpSpPr>
        <p:grpSpPr>
          <a:xfrm>
            <a:off x="7473696" y="2912365"/>
            <a:ext cx="2825750" cy="3080385"/>
            <a:chOff x="5949696" y="2912364"/>
            <a:chExt cx="2825750" cy="3080385"/>
          </a:xfrm>
        </p:grpSpPr>
        <p:pic>
          <p:nvPicPr>
            <p:cNvPr id="21" name="object 21"/>
            <p:cNvPicPr/>
            <p:nvPr/>
          </p:nvPicPr>
          <p:blipFill>
            <a:blip r:embed="rId8" cstate="print"/>
            <a:stretch>
              <a:fillRect/>
            </a:stretch>
          </p:blipFill>
          <p:spPr>
            <a:xfrm>
              <a:off x="5949696" y="2912364"/>
              <a:ext cx="2825496" cy="3080004"/>
            </a:xfrm>
            <a:prstGeom prst="rect">
              <a:avLst/>
            </a:prstGeom>
          </p:spPr>
        </p:pic>
        <p:pic>
          <p:nvPicPr>
            <p:cNvPr id="22" name="object 22"/>
            <p:cNvPicPr/>
            <p:nvPr/>
          </p:nvPicPr>
          <p:blipFill>
            <a:blip r:embed="rId9" cstate="print"/>
            <a:stretch>
              <a:fillRect/>
            </a:stretch>
          </p:blipFill>
          <p:spPr>
            <a:xfrm>
              <a:off x="6455664" y="3226308"/>
              <a:ext cx="1860804" cy="2462783"/>
            </a:xfrm>
            <a:prstGeom prst="rect">
              <a:avLst/>
            </a:prstGeom>
          </p:spPr>
        </p:pic>
        <p:sp>
          <p:nvSpPr>
            <p:cNvPr id="23" name="object 23"/>
            <p:cNvSpPr/>
            <p:nvPr/>
          </p:nvSpPr>
          <p:spPr>
            <a:xfrm>
              <a:off x="5992368" y="2932176"/>
              <a:ext cx="2740660" cy="2994660"/>
            </a:xfrm>
            <a:custGeom>
              <a:avLst/>
              <a:gdLst/>
              <a:ahLst/>
              <a:cxnLst/>
              <a:rect l="l" t="t" r="r" b="b"/>
              <a:pathLst>
                <a:path w="2740659" h="2994660">
                  <a:moveTo>
                    <a:pt x="2740151" y="0"/>
                  </a:moveTo>
                  <a:lnTo>
                    <a:pt x="0" y="0"/>
                  </a:lnTo>
                  <a:lnTo>
                    <a:pt x="0" y="2994660"/>
                  </a:lnTo>
                  <a:lnTo>
                    <a:pt x="2740151" y="2994660"/>
                  </a:lnTo>
                  <a:lnTo>
                    <a:pt x="2740151" y="0"/>
                  </a:lnTo>
                  <a:close/>
                </a:path>
              </a:pathLst>
            </a:custGeom>
            <a:solidFill>
              <a:srgbClr val="C5D9F0"/>
            </a:solidFill>
          </p:spPr>
          <p:txBody>
            <a:bodyPr wrap="square" lIns="0" tIns="0" rIns="0" bIns="0" rtlCol="0"/>
            <a:lstStyle/>
            <a:p>
              <a:endParaRPr/>
            </a:p>
          </p:txBody>
        </p:sp>
      </p:grpSp>
      <p:sp>
        <p:nvSpPr>
          <p:cNvPr id="24" name="object 24"/>
          <p:cNvSpPr txBox="1"/>
          <p:nvPr/>
        </p:nvSpPr>
        <p:spPr>
          <a:xfrm>
            <a:off x="8150098" y="3187983"/>
            <a:ext cx="1471295" cy="2329815"/>
          </a:xfrm>
          <a:prstGeom prst="rect">
            <a:avLst/>
          </a:prstGeom>
        </p:spPr>
        <p:txBody>
          <a:bodyPr vert="horz" wrap="square" lIns="0" tIns="118110" rIns="0" bIns="0" rtlCol="0">
            <a:spAutoFit/>
          </a:bodyPr>
          <a:lstStyle/>
          <a:p>
            <a:pPr algn="ctr">
              <a:spcBef>
                <a:spcPts val="930"/>
              </a:spcBef>
            </a:pPr>
            <a:r>
              <a:rPr sz="1800" b="1" spc="-10" dirty="0">
                <a:latin typeface="Calibri"/>
                <a:cs typeface="Calibri"/>
              </a:rPr>
              <a:t>Uterine</a:t>
            </a:r>
            <a:r>
              <a:rPr sz="1800" b="1" spc="-40" dirty="0">
                <a:latin typeface="Calibri"/>
                <a:cs typeface="Calibri"/>
              </a:rPr>
              <a:t> </a:t>
            </a:r>
            <a:r>
              <a:rPr sz="1800" b="1" spc="-15" dirty="0">
                <a:latin typeface="Calibri"/>
                <a:cs typeface="Calibri"/>
              </a:rPr>
              <a:t>Factors</a:t>
            </a:r>
            <a:endParaRPr sz="1800">
              <a:latin typeface="Calibri"/>
              <a:cs typeface="Calibri"/>
            </a:endParaRPr>
          </a:p>
          <a:p>
            <a:pPr marL="27940" marR="18415" indent="-635" algn="ctr">
              <a:lnSpc>
                <a:spcPct val="127200"/>
              </a:lnSpc>
              <a:spcBef>
                <a:spcPts val="195"/>
              </a:spcBef>
            </a:pPr>
            <a:r>
              <a:rPr sz="1400" spc="-5" dirty="0">
                <a:latin typeface="Calibri"/>
                <a:cs typeface="Calibri"/>
              </a:rPr>
              <a:t>Uterine volume </a:t>
            </a:r>
            <a:r>
              <a:rPr sz="1400" dirty="0">
                <a:latin typeface="Calibri"/>
                <a:cs typeface="Calibri"/>
              </a:rPr>
              <a:t> </a:t>
            </a:r>
            <a:r>
              <a:rPr sz="1400" spc="-5" dirty="0">
                <a:latin typeface="Calibri"/>
                <a:cs typeface="Calibri"/>
              </a:rPr>
              <a:t>increased: </a:t>
            </a:r>
            <a:r>
              <a:rPr sz="1400" dirty="0">
                <a:latin typeface="Calibri"/>
                <a:cs typeface="Calibri"/>
              </a:rPr>
              <a:t> </a:t>
            </a:r>
            <a:r>
              <a:rPr sz="1400" spc="-10" dirty="0">
                <a:latin typeface="Calibri"/>
                <a:cs typeface="Calibri"/>
              </a:rPr>
              <a:t>Polyhydramnios, </a:t>
            </a:r>
            <a:r>
              <a:rPr sz="1400" spc="-5" dirty="0">
                <a:latin typeface="Calibri"/>
                <a:cs typeface="Calibri"/>
              </a:rPr>
              <a:t> </a:t>
            </a:r>
            <a:r>
              <a:rPr sz="1400" dirty="0">
                <a:latin typeface="Calibri"/>
                <a:cs typeface="Calibri"/>
              </a:rPr>
              <a:t>M</a:t>
            </a:r>
            <a:r>
              <a:rPr sz="1400" spc="-10" dirty="0">
                <a:latin typeface="Calibri"/>
                <a:cs typeface="Calibri"/>
              </a:rPr>
              <a:t>u</a:t>
            </a:r>
            <a:r>
              <a:rPr sz="1400" dirty="0">
                <a:latin typeface="Calibri"/>
                <a:cs typeface="Calibri"/>
              </a:rPr>
              <a:t>lti</a:t>
            </a:r>
            <a:r>
              <a:rPr sz="1400" spc="-35" dirty="0">
                <a:latin typeface="Calibri"/>
                <a:cs typeface="Calibri"/>
              </a:rPr>
              <a:t>f</a:t>
            </a:r>
            <a:r>
              <a:rPr sz="1400" spc="-15" dirty="0">
                <a:latin typeface="Calibri"/>
                <a:cs typeface="Calibri"/>
              </a:rPr>
              <a:t>et</a:t>
            </a:r>
            <a:r>
              <a:rPr sz="1400" dirty="0">
                <a:latin typeface="Calibri"/>
                <a:cs typeface="Calibri"/>
              </a:rPr>
              <a:t>al</a:t>
            </a:r>
            <a:r>
              <a:rPr sz="1400" spc="-20" dirty="0">
                <a:latin typeface="Calibri"/>
                <a:cs typeface="Calibri"/>
              </a:rPr>
              <a:t> </a:t>
            </a:r>
            <a:r>
              <a:rPr sz="1400" spc="-15" dirty="0">
                <a:latin typeface="Calibri"/>
                <a:cs typeface="Calibri"/>
              </a:rPr>
              <a:t>g</a:t>
            </a:r>
            <a:r>
              <a:rPr sz="1400" dirty="0">
                <a:latin typeface="Calibri"/>
                <a:cs typeface="Calibri"/>
              </a:rPr>
              <a:t>e</a:t>
            </a:r>
            <a:r>
              <a:rPr sz="1400" spc="-15" dirty="0">
                <a:latin typeface="Calibri"/>
                <a:cs typeface="Calibri"/>
              </a:rPr>
              <a:t>sta</a:t>
            </a:r>
            <a:r>
              <a:rPr sz="1400" dirty="0">
                <a:latin typeface="Calibri"/>
                <a:cs typeface="Calibri"/>
              </a:rPr>
              <a:t>tion  </a:t>
            </a:r>
            <a:r>
              <a:rPr sz="1400" spc="-5" dirty="0">
                <a:latin typeface="Calibri"/>
                <a:cs typeface="Calibri"/>
              </a:rPr>
              <a:t>Uterine anomalies </a:t>
            </a:r>
            <a:r>
              <a:rPr sz="1400" dirty="0">
                <a:latin typeface="Calibri"/>
                <a:cs typeface="Calibri"/>
              </a:rPr>
              <a:t> </a:t>
            </a:r>
            <a:r>
              <a:rPr sz="1400" spc="-20" dirty="0">
                <a:latin typeface="Calibri"/>
                <a:cs typeface="Calibri"/>
              </a:rPr>
              <a:t>Trauma</a:t>
            </a:r>
            <a:endParaRPr sz="1400">
              <a:latin typeface="Calibri"/>
              <a:cs typeface="Calibri"/>
            </a:endParaRPr>
          </a:p>
          <a:p>
            <a:pPr marL="2540" algn="ctr">
              <a:spcBef>
                <a:spcPts val="455"/>
              </a:spcBef>
            </a:pPr>
            <a:r>
              <a:rPr sz="1400" spc="-10" dirty="0">
                <a:latin typeface="Calibri"/>
                <a:cs typeface="Calibri"/>
              </a:rPr>
              <a:t>Infection</a:t>
            </a:r>
            <a:endParaRPr sz="1400">
              <a:latin typeface="Calibri"/>
              <a:cs typeface="Calibri"/>
            </a:endParaRPr>
          </a:p>
        </p:txBody>
      </p:sp>
      <p:grpSp>
        <p:nvGrpSpPr>
          <p:cNvPr id="25" name="object 25"/>
          <p:cNvGrpSpPr/>
          <p:nvPr/>
        </p:nvGrpSpPr>
        <p:grpSpPr>
          <a:xfrm>
            <a:off x="1984249" y="5891784"/>
            <a:ext cx="8315325" cy="419100"/>
            <a:chOff x="460248" y="5891784"/>
            <a:chExt cx="8315325" cy="419100"/>
          </a:xfrm>
        </p:grpSpPr>
        <p:pic>
          <p:nvPicPr>
            <p:cNvPr id="26" name="object 26"/>
            <p:cNvPicPr/>
            <p:nvPr/>
          </p:nvPicPr>
          <p:blipFill>
            <a:blip r:embed="rId10" cstate="print"/>
            <a:stretch>
              <a:fillRect/>
            </a:stretch>
          </p:blipFill>
          <p:spPr>
            <a:xfrm>
              <a:off x="460248" y="5891784"/>
              <a:ext cx="8314944" cy="419100"/>
            </a:xfrm>
            <a:prstGeom prst="rect">
              <a:avLst/>
            </a:prstGeom>
          </p:spPr>
        </p:pic>
        <p:sp>
          <p:nvSpPr>
            <p:cNvPr id="27" name="object 27"/>
            <p:cNvSpPr/>
            <p:nvPr/>
          </p:nvSpPr>
          <p:spPr>
            <a:xfrm>
              <a:off x="502920" y="5911596"/>
              <a:ext cx="8229600" cy="334010"/>
            </a:xfrm>
            <a:custGeom>
              <a:avLst/>
              <a:gdLst/>
              <a:ahLst/>
              <a:cxnLst/>
              <a:rect l="l" t="t" r="r" b="b"/>
              <a:pathLst>
                <a:path w="8229600" h="334010">
                  <a:moveTo>
                    <a:pt x="8229600" y="0"/>
                  </a:moveTo>
                  <a:lnTo>
                    <a:pt x="0" y="0"/>
                  </a:lnTo>
                  <a:lnTo>
                    <a:pt x="0" y="333755"/>
                  </a:lnTo>
                  <a:lnTo>
                    <a:pt x="8229600" y="333755"/>
                  </a:lnTo>
                  <a:lnTo>
                    <a:pt x="8229600" y="0"/>
                  </a:lnTo>
                  <a:close/>
                </a:path>
              </a:pathLst>
            </a:custGeom>
            <a:solidFill>
              <a:srgbClr val="1F487C"/>
            </a:solidFill>
          </p:spPr>
          <p:txBody>
            <a:bodyPr wrap="square" lIns="0" tIns="0" rIns="0" bIns="0" rtlCol="0"/>
            <a:lstStyle/>
            <a:p>
              <a:endParaRPr/>
            </a:p>
          </p:txBody>
        </p:sp>
      </p:grpSp>
      <p:sp>
        <p:nvSpPr>
          <p:cNvPr id="30" name="object 30"/>
          <p:cNvSpPr txBox="1"/>
          <p:nvPr/>
        </p:nvSpPr>
        <p:spPr>
          <a:xfrm>
            <a:off x="9950958" y="6426809"/>
            <a:ext cx="180975" cy="197490"/>
          </a:xfrm>
          <a:prstGeom prst="rect">
            <a:avLst/>
          </a:prstGeom>
        </p:spPr>
        <p:txBody>
          <a:bodyPr vert="horz" wrap="square" lIns="0" tIns="12700" rIns="0" bIns="0" rtlCol="0">
            <a:spAutoFit/>
          </a:bodyPr>
          <a:lstStyle/>
          <a:p>
            <a:pPr marL="12700">
              <a:spcBef>
                <a:spcPts val="100"/>
              </a:spcBef>
            </a:pPr>
            <a:r>
              <a:rPr sz="1200" dirty="0">
                <a:solidFill>
                  <a:srgbClr val="888888"/>
                </a:solidFill>
                <a:latin typeface="Calibri"/>
                <a:cs typeface="Calibri"/>
              </a:rPr>
              <a:t>11</a:t>
            </a:r>
            <a:endParaRPr sz="1200">
              <a:latin typeface="Calibri"/>
              <a:cs typeface="Calibri"/>
            </a:endParaRP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27224" y="6589471"/>
            <a:ext cx="1668780" cy="79702"/>
          </a:xfrm>
          <a:prstGeom prst="rect">
            <a:avLst/>
          </a:prstGeom>
        </p:spPr>
        <p:txBody>
          <a:bodyPr vert="horz" wrap="square" lIns="0" tIns="0" rIns="0" bIns="0" rtlCol="0">
            <a:spAutoFit/>
          </a:bodyPr>
          <a:lstStyle/>
          <a:p>
            <a:pPr>
              <a:lnSpc>
                <a:spcPts val="635"/>
              </a:lnSpc>
            </a:pPr>
            <a:r>
              <a:rPr sz="650" spc="10" dirty="0">
                <a:latin typeface="Calibri"/>
                <a:cs typeface="Calibri"/>
              </a:rPr>
              <a:t>Proprietary</a:t>
            </a:r>
            <a:r>
              <a:rPr sz="650" spc="-20" dirty="0">
                <a:latin typeface="Calibri"/>
                <a:cs typeface="Calibri"/>
              </a:rPr>
              <a:t> </a:t>
            </a:r>
            <a:r>
              <a:rPr sz="650" spc="5" dirty="0">
                <a:latin typeface="Calibri"/>
                <a:cs typeface="Calibri"/>
              </a:rPr>
              <a:t>and confidential</a:t>
            </a:r>
            <a:r>
              <a:rPr sz="650" spc="-10" dirty="0">
                <a:latin typeface="Calibri"/>
                <a:cs typeface="Calibri"/>
              </a:rPr>
              <a:t> </a:t>
            </a:r>
            <a:r>
              <a:rPr sz="650" spc="15" dirty="0">
                <a:latin typeface="Calibri"/>
                <a:cs typeface="Calibri"/>
              </a:rPr>
              <a:t>— </a:t>
            </a:r>
            <a:r>
              <a:rPr sz="650" spc="5" dirty="0">
                <a:latin typeface="Calibri"/>
                <a:cs typeface="Calibri"/>
              </a:rPr>
              <a:t>do</a:t>
            </a:r>
            <a:r>
              <a:rPr sz="650" spc="-10" dirty="0">
                <a:latin typeface="Calibri"/>
                <a:cs typeface="Calibri"/>
              </a:rPr>
              <a:t> </a:t>
            </a:r>
            <a:r>
              <a:rPr sz="650" spc="10" dirty="0">
                <a:latin typeface="Calibri"/>
                <a:cs typeface="Calibri"/>
              </a:rPr>
              <a:t>not</a:t>
            </a:r>
            <a:r>
              <a:rPr sz="650" dirty="0">
                <a:latin typeface="Calibri"/>
                <a:cs typeface="Calibri"/>
              </a:rPr>
              <a:t> </a:t>
            </a:r>
            <a:r>
              <a:rPr sz="650" spc="5" dirty="0">
                <a:latin typeface="Calibri"/>
                <a:cs typeface="Calibri"/>
              </a:rPr>
              <a:t>distribute</a:t>
            </a:r>
            <a:endParaRPr sz="650">
              <a:latin typeface="Calibri"/>
              <a:cs typeface="Calibri"/>
            </a:endParaRPr>
          </a:p>
        </p:txBody>
      </p:sp>
      <p:sp>
        <p:nvSpPr>
          <p:cNvPr id="3" name="object 3"/>
          <p:cNvSpPr txBox="1">
            <a:spLocks noGrp="1"/>
          </p:cNvSpPr>
          <p:nvPr>
            <p:ph type="title"/>
          </p:nvPr>
        </p:nvSpPr>
        <p:spPr>
          <a:xfrm>
            <a:off x="274123" y="108037"/>
            <a:ext cx="7449449" cy="627736"/>
          </a:xfrm>
          <a:prstGeom prst="rect">
            <a:avLst/>
          </a:prstGeom>
        </p:spPr>
        <p:txBody>
          <a:bodyPr vert="horz" wrap="square" lIns="0" tIns="12065" rIns="0" bIns="0" rtlCol="0" anchor="t" anchorCtr="0">
            <a:spAutoFit/>
          </a:bodyPr>
          <a:lstStyle/>
          <a:p>
            <a:pPr marL="12700">
              <a:lnSpc>
                <a:spcPct val="100000"/>
              </a:lnSpc>
              <a:spcBef>
                <a:spcPts val="95"/>
              </a:spcBef>
            </a:pPr>
            <a:r>
              <a:rPr dirty="0"/>
              <a:t>Mechanism of Preterm </a:t>
            </a:r>
            <a:r>
              <a:rPr spc="-5" dirty="0">
                <a:solidFill>
                  <a:srgbClr val="000000"/>
                </a:solidFill>
                <a:latin typeface="Calibri"/>
                <a:cs typeface="Calibri"/>
              </a:rPr>
              <a:t>Labor</a:t>
            </a:r>
            <a:endParaRPr dirty="0">
              <a:latin typeface="Calibri"/>
              <a:cs typeface="Calibri"/>
            </a:endParaRPr>
          </a:p>
        </p:txBody>
      </p:sp>
      <p:graphicFrame>
        <p:nvGraphicFramePr>
          <p:cNvPr id="4" name="object 4"/>
          <p:cNvGraphicFramePr>
            <a:graphicFrameLocks noGrp="1"/>
          </p:cNvGraphicFramePr>
          <p:nvPr>
            <p:extLst>
              <p:ext uri="{D42A27DB-BD31-4B8C-83A1-F6EECF244321}">
                <p14:modId xmlns:p14="http://schemas.microsoft.com/office/powerpoint/2010/main" val="1080613132"/>
              </p:ext>
            </p:extLst>
          </p:nvPr>
        </p:nvGraphicFramePr>
        <p:xfrm>
          <a:off x="2219416" y="735773"/>
          <a:ext cx="7985034" cy="6484358"/>
        </p:xfrm>
        <a:graphic>
          <a:graphicData uri="http://schemas.openxmlformats.org/drawingml/2006/table">
            <a:tbl>
              <a:tblPr firstRow="1" bandRow="1">
                <a:tableStyleId>{2D5ABB26-0587-4C30-8999-92F81FD0307C}</a:tableStyleId>
              </a:tblPr>
              <a:tblGrid>
                <a:gridCol w="3992517">
                  <a:extLst>
                    <a:ext uri="{9D8B030D-6E8A-4147-A177-3AD203B41FA5}">
                      <a16:colId xmlns:a16="http://schemas.microsoft.com/office/drawing/2014/main" val="20000"/>
                    </a:ext>
                  </a:extLst>
                </a:gridCol>
                <a:gridCol w="3992517">
                  <a:extLst>
                    <a:ext uri="{9D8B030D-6E8A-4147-A177-3AD203B41FA5}">
                      <a16:colId xmlns:a16="http://schemas.microsoft.com/office/drawing/2014/main" val="20001"/>
                    </a:ext>
                  </a:extLst>
                </a:gridCol>
              </a:tblGrid>
              <a:tr h="404804">
                <a:tc>
                  <a:txBody>
                    <a:bodyPr/>
                    <a:lstStyle/>
                    <a:p>
                      <a:pPr marL="91440">
                        <a:lnSpc>
                          <a:spcPct val="100000"/>
                        </a:lnSpc>
                        <a:spcBef>
                          <a:spcPts val="325"/>
                        </a:spcBef>
                      </a:pPr>
                      <a:r>
                        <a:rPr sz="2400" b="1" spc="-5" dirty="0">
                          <a:solidFill>
                            <a:srgbClr val="FFFFFF"/>
                          </a:solidFill>
                          <a:latin typeface="Calibri"/>
                          <a:cs typeface="Calibri"/>
                        </a:rPr>
                        <a:t>Causes</a:t>
                      </a:r>
                      <a:endParaRPr sz="2400" dirty="0">
                        <a:latin typeface="Calibri"/>
                        <a:cs typeface="Calibri"/>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92075">
                        <a:lnSpc>
                          <a:spcPct val="100000"/>
                        </a:lnSpc>
                        <a:spcBef>
                          <a:spcPts val="325"/>
                        </a:spcBef>
                      </a:pPr>
                      <a:r>
                        <a:rPr sz="2400" b="1" spc="-5" dirty="0">
                          <a:solidFill>
                            <a:srgbClr val="FFFFFF"/>
                          </a:solidFill>
                          <a:latin typeface="Calibri"/>
                          <a:cs typeface="Calibri"/>
                        </a:rPr>
                        <a:t>Mechanism</a:t>
                      </a:r>
                      <a:endParaRPr sz="2400">
                        <a:latin typeface="Calibri"/>
                        <a:cs typeface="Calibri"/>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extLst>
                  <a:ext uri="{0D108BD9-81ED-4DB2-BD59-A6C34878D82A}">
                    <a16:rowId xmlns:a16="http://schemas.microsoft.com/office/drawing/2014/main" val="10000"/>
                  </a:ext>
                </a:extLst>
              </a:tr>
              <a:tr h="1922824">
                <a:tc>
                  <a:txBody>
                    <a:bodyPr/>
                    <a:lstStyle/>
                    <a:p>
                      <a:pPr marL="311785" indent="-220979">
                        <a:lnSpc>
                          <a:spcPct val="100000"/>
                        </a:lnSpc>
                        <a:spcBef>
                          <a:spcPts val="325"/>
                        </a:spcBef>
                        <a:buChar char="•"/>
                        <a:tabLst>
                          <a:tab pos="312420" algn="l"/>
                        </a:tabLst>
                      </a:pPr>
                      <a:r>
                        <a:rPr sz="2400" spc="-10" dirty="0">
                          <a:latin typeface="Calibri"/>
                          <a:cs typeface="Calibri"/>
                        </a:rPr>
                        <a:t>Stress</a:t>
                      </a:r>
                      <a:endParaRPr sz="2400">
                        <a:latin typeface="Calibri"/>
                        <a:cs typeface="Calibri"/>
                      </a:endParaRPr>
                    </a:p>
                    <a:p>
                      <a:pPr marL="91440" marR="875665">
                        <a:lnSpc>
                          <a:spcPct val="100000"/>
                        </a:lnSpc>
                        <a:buChar char="•"/>
                        <a:tabLst>
                          <a:tab pos="312420" algn="l"/>
                        </a:tabLst>
                      </a:pPr>
                      <a:r>
                        <a:rPr sz="2400" spc="-10" dirty="0">
                          <a:latin typeface="Calibri"/>
                          <a:cs typeface="Calibri"/>
                        </a:rPr>
                        <a:t>Premature</a:t>
                      </a:r>
                      <a:r>
                        <a:rPr sz="2400" spc="-40" dirty="0">
                          <a:latin typeface="Calibri"/>
                          <a:cs typeface="Calibri"/>
                        </a:rPr>
                        <a:t> </a:t>
                      </a:r>
                      <a:r>
                        <a:rPr sz="2400" spc="-10" dirty="0">
                          <a:latin typeface="Calibri"/>
                          <a:cs typeface="Calibri"/>
                        </a:rPr>
                        <a:t>activation</a:t>
                      </a:r>
                      <a:r>
                        <a:rPr sz="2400" spc="-50" dirty="0">
                          <a:latin typeface="Calibri"/>
                          <a:cs typeface="Calibri"/>
                        </a:rPr>
                        <a:t> </a:t>
                      </a:r>
                      <a:r>
                        <a:rPr sz="2400" spc="-5" dirty="0">
                          <a:latin typeface="Calibri"/>
                          <a:cs typeface="Calibri"/>
                        </a:rPr>
                        <a:t>of </a:t>
                      </a:r>
                      <a:r>
                        <a:rPr sz="2400" spc="-530" dirty="0">
                          <a:latin typeface="Calibri"/>
                          <a:cs typeface="Calibri"/>
                        </a:rPr>
                        <a:t> </a:t>
                      </a:r>
                      <a:r>
                        <a:rPr sz="2400" spc="-10" dirty="0">
                          <a:latin typeface="Calibri"/>
                          <a:cs typeface="Calibri"/>
                        </a:rPr>
                        <a:t>physiological</a:t>
                      </a:r>
                      <a:r>
                        <a:rPr sz="2400" spc="-30" dirty="0">
                          <a:latin typeface="Calibri"/>
                          <a:cs typeface="Calibri"/>
                        </a:rPr>
                        <a:t> </a:t>
                      </a:r>
                      <a:r>
                        <a:rPr sz="2400" spc="-20" dirty="0">
                          <a:latin typeface="Calibri"/>
                          <a:cs typeface="Calibri"/>
                        </a:rPr>
                        <a:t>effectors</a:t>
                      </a:r>
                      <a:endParaRPr sz="2400">
                        <a:latin typeface="Calibri"/>
                        <a:cs typeface="Calibri"/>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5D9F0"/>
                    </a:solidFill>
                  </a:tcPr>
                </a:tc>
                <a:tc>
                  <a:txBody>
                    <a:bodyPr/>
                    <a:lstStyle/>
                    <a:p>
                      <a:pPr marL="92075" marR="612775">
                        <a:lnSpc>
                          <a:spcPct val="100000"/>
                        </a:lnSpc>
                        <a:spcBef>
                          <a:spcPts val="325"/>
                        </a:spcBef>
                      </a:pPr>
                      <a:r>
                        <a:rPr sz="2400" spc="-10" dirty="0">
                          <a:latin typeface="Calibri"/>
                          <a:cs typeface="Calibri"/>
                        </a:rPr>
                        <a:t>Activation</a:t>
                      </a:r>
                      <a:r>
                        <a:rPr sz="2400" spc="-50" dirty="0">
                          <a:latin typeface="Calibri"/>
                          <a:cs typeface="Calibri"/>
                        </a:rPr>
                        <a:t> </a:t>
                      </a:r>
                      <a:r>
                        <a:rPr sz="2400" spc="-5" dirty="0">
                          <a:latin typeface="Calibri"/>
                          <a:cs typeface="Calibri"/>
                        </a:rPr>
                        <a:t>of</a:t>
                      </a:r>
                      <a:r>
                        <a:rPr sz="2400" spc="-40" dirty="0">
                          <a:latin typeface="Calibri"/>
                          <a:cs typeface="Calibri"/>
                        </a:rPr>
                        <a:t> </a:t>
                      </a:r>
                      <a:r>
                        <a:rPr sz="2400" spc="-10" dirty="0">
                          <a:latin typeface="Calibri"/>
                          <a:cs typeface="Calibri"/>
                        </a:rPr>
                        <a:t>maternal-fetal </a:t>
                      </a:r>
                      <a:r>
                        <a:rPr sz="2400" spc="-525" dirty="0">
                          <a:latin typeface="Calibri"/>
                          <a:cs typeface="Calibri"/>
                        </a:rPr>
                        <a:t> </a:t>
                      </a:r>
                      <a:r>
                        <a:rPr sz="2400" spc="-30" dirty="0">
                          <a:latin typeface="Calibri"/>
                          <a:cs typeface="Calibri"/>
                        </a:rPr>
                        <a:t>HPA-axis</a:t>
                      </a:r>
                      <a:endParaRPr sz="2400">
                        <a:latin typeface="Calibri"/>
                        <a:cs typeface="Calibri"/>
                      </a:endParaRPr>
                    </a:p>
                    <a:p>
                      <a:pPr marL="92075" marR="1258570">
                        <a:lnSpc>
                          <a:spcPct val="100000"/>
                        </a:lnSpc>
                        <a:buChar char="•"/>
                        <a:tabLst>
                          <a:tab pos="313055" algn="l"/>
                        </a:tabLst>
                      </a:pPr>
                      <a:r>
                        <a:rPr sz="2400" dirty="0">
                          <a:latin typeface="Calibri"/>
                          <a:cs typeface="Calibri"/>
                        </a:rPr>
                        <a:t>CRH</a:t>
                      </a:r>
                      <a:r>
                        <a:rPr sz="2400" spc="-55" dirty="0">
                          <a:latin typeface="Calibri"/>
                          <a:cs typeface="Calibri"/>
                        </a:rPr>
                        <a:t> </a:t>
                      </a:r>
                      <a:r>
                        <a:rPr sz="2400" dirty="0">
                          <a:latin typeface="Calibri"/>
                          <a:cs typeface="Calibri"/>
                        </a:rPr>
                        <a:t>→</a:t>
                      </a:r>
                      <a:r>
                        <a:rPr sz="2400" spc="-35" dirty="0">
                          <a:latin typeface="Calibri"/>
                          <a:cs typeface="Calibri"/>
                        </a:rPr>
                        <a:t> </a:t>
                      </a:r>
                      <a:r>
                        <a:rPr sz="2400" spc="-15" dirty="0">
                          <a:latin typeface="Calibri"/>
                          <a:cs typeface="Calibri"/>
                        </a:rPr>
                        <a:t>Fetal</a:t>
                      </a:r>
                      <a:r>
                        <a:rPr sz="2400" spc="-45" dirty="0">
                          <a:latin typeface="Calibri"/>
                          <a:cs typeface="Calibri"/>
                        </a:rPr>
                        <a:t> </a:t>
                      </a:r>
                      <a:r>
                        <a:rPr sz="2400" spc="-5" dirty="0">
                          <a:latin typeface="Calibri"/>
                          <a:cs typeface="Calibri"/>
                        </a:rPr>
                        <a:t>adrenal </a:t>
                      </a:r>
                      <a:r>
                        <a:rPr sz="2400" spc="-530" dirty="0">
                          <a:latin typeface="Calibri"/>
                          <a:cs typeface="Calibri"/>
                        </a:rPr>
                        <a:t> </a:t>
                      </a:r>
                      <a:r>
                        <a:rPr sz="2400" spc="-10" dirty="0">
                          <a:latin typeface="Calibri"/>
                          <a:cs typeface="Calibri"/>
                        </a:rPr>
                        <a:t>androgens</a:t>
                      </a:r>
                      <a:endParaRPr sz="2400">
                        <a:latin typeface="Calibri"/>
                        <a:cs typeface="Calibri"/>
                      </a:endParaRPr>
                    </a:p>
                    <a:p>
                      <a:pPr marL="92075" marR="982344">
                        <a:lnSpc>
                          <a:spcPct val="100000"/>
                        </a:lnSpc>
                        <a:buChar char="•"/>
                        <a:tabLst>
                          <a:tab pos="313055" algn="l"/>
                        </a:tabLst>
                      </a:pPr>
                      <a:r>
                        <a:rPr sz="2400" spc="-5" dirty="0">
                          <a:latin typeface="Calibri"/>
                          <a:cs typeface="Calibri"/>
                        </a:rPr>
                        <a:t>Placental</a:t>
                      </a:r>
                      <a:r>
                        <a:rPr sz="2400" spc="-65" dirty="0">
                          <a:latin typeface="Calibri"/>
                          <a:cs typeface="Calibri"/>
                        </a:rPr>
                        <a:t> </a:t>
                      </a:r>
                      <a:r>
                        <a:rPr sz="2400" spc="-15" dirty="0">
                          <a:latin typeface="Calibri"/>
                          <a:cs typeface="Calibri"/>
                        </a:rPr>
                        <a:t>estrogen</a:t>
                      </a:r>
                      <a:r>
                        <a:rPr sz="2400" spc="-50" dirty="0">
                          <a:latin typeface="Calibri"/>
                          <a:cs typeface="Calibri"/>
                        </a:rPr>
                        <a:t> </a:t>
                      </a:r>
                      <a:r>
                        <a:rPr sz="2400" dirty="0">
                          <a:latin typeface="Calibri"/>
                          <a:cs typeface="Calibri"/>
                        </a:rPr>
                        <a:t>and </a:t>
                      </a:r>
                      <a:r>
                        <a:rPr sz="2400" spc="-525" dirty="0">
                          <a:latin typeface="Calibri"/>
                          <a:cs typeface="Calibri"/>
                        </a:rPr>
                        <a:t> </a:t>
                      </a:r>
                      <a:r>
                        <a:rPr sz="2400" spc="-15" dirty="0">
                          <a:latin typeface="Calibri"/>
                          <a:cs typeface="Calibri"/>
                        </a:rPr>
                        <a:t>progesterone</a:t>
                      </a:r>
                      <a:endParaRPr sz="2400">
                        <a:latin typeface="Calibri"/>
                        <a:cs typeface="Calibri"/>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5D9F0"/>
                    </a:solidFill>
                  </a:tcPr>
                </a:tc>
                <a:extLst>
                  <a:ext uri="{0D108BD9-81ED-4DB2-BD59-A6C34878D82A}">
                    <a16:rowId xmlns:a16="http://schemas.microsoft.com/office/drawing/2014/main" val="10001"/>
                  </a:ext>
                </a:extLst>
              </a:tr>
              <a:tr h="1012012">
                <a:tc>
                  <a:txBody>
                    <a:bodyPr/>
                    <a:lstStyle/>
                    <a:p>
                      <a:pPr marL="311785" indent="-220979">
                        <a:lnSpc>
                          <a:spcPct val="100000"/>
                        </a:lnSpc>
                        <a:spcBef>
                          <a:spcPts val="330"/>
                        </a:spcBef>
                        <a:buChar char="•"/>
                        <a:tabLst>
                          <a:tab pos="312420" algn="l"/>
                        </a:tabLst>
                      </a:pPr>
                      <a:r>
                        <a:rPr sz="2400" spc="-5" dirty="0">
                          <a:latin typeface="Calibri"/>
                          <a:cs typeface="Calibri"/>
                        </a:rPr>
                        <a:t>Inflammation</a:t>
                      </a:r>
                      <a:r>
                        <a:rPr sz="2400" spc="-60" dirty="0">
                          <a:latin typeface="Calibri"/>
                          <a:cs typeface="Calibri"/>
                        </a:rPr>
                        <a:t> </a:t>
                      </a:r>
                      <a:r>
                        <a:rPr sz="2400" dirty="0">
                          <a:latin typeface="Calibri"/>
                          <a:cs typeface="Calibri"/>
                        </a:rPr>
                        <a:t>and</a:t>
                      </a:r>
                      <a:r>
                        <a:rPr sz="2400" spc="-30" dirty="0">
                          <a:latin typeface="Calibri"/>
                          <a:cs typeface="Calibri"/>
                        </a:rPr>
                        <a:t> </a:t>
                      </a:r>
                      <a:r>
                        <a:rPr sz="2400" spc="-10" dirty="0">
                          <a:latin typeface="Calibri"/>
                          <a:cs typeface="Calibri"/>
                        </a:rPr>
                        <a:t>infection</a:t>
                      </a:r>
                      <a:endParaRPr sz="2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5D9F0"/>
                    </a:solidFill>
                  </a:tcPr>
                </a:tc>
                <a:tc>
                  <a:txBody>
                    <a:bodyPr/>
                    <a:lstStyle/>
                    <a:p>
                      <a:pPr marL="312420" indent="-220979">
                        <a:lnSpc>
                          <a:spcPct val="100000"/>
                        </a:lnSpc>
                        <a:spcBef>
                          <a:spcPts val="330"/>
                        </a:spcBef>
                        <a:buChar char="•"/>
                        <a:tabLst>
                          <a:tab pos="313055" algn="l"/>
                        </a:tabLst>
                      </a:pPr>
                      <a:r>
                        <a:rPr sz="2400" spc="-10" dirty="0">
                          <a:latin typeface="Calibri"/>
                          <a:cs typeface="Calibri"/>
                        </a:rPr>
                        <a:t>Pro-inflammatory</a:t>
                      </a:r>
                      <a:r>
                        <a:rPr sz="2400" spc="-50" dirty="0">
                          <a:latin typeface="Calibri"/>
                          <a:cs typeface="Calibri"/>
                        </a:rPr>
                        <a:t> </a:t>
                      </a:r>
                      <a:r>
                        <a:rPr sz="2400" spc="-5" dirty="0">
                          <a:latin typeface="Calibri"/>
                          <a:cs typeface="Calibri"/>
                        </a:rPr>
                        <a:t>cytokines</a:t>
                      </a:r>
                      <a:endParaRPr sz="2400">
                        <a:latin typeface="Calibri"/>
                        <a:cs typeface="Calibri"/>
                      </a:endParaRPr>
                    </a:p>
                    <a:p>
                      <a:pPr marL="312420" indent="-220979">
                        <a:lnSpc>
                          <a:spcPct val="100000"/>
                        </a:lnSpc>
                        <a:buChar char="•"/>
                        <a:tabLst>
                          <a:tab pos="313055" algn="l"/>
                        </a:tabLst>
                      </a:pPr>
                      <a:r>
                        <a:rPr sz="2400" spc="-15" dirty="0">
                          <a:latin typeface="Calibri"/>
                          <a:cs typeface="Calibri"/>
                        </a:rPr>
                        <a:t>Fetal</a:t>
                      </a:r>
                      <a:r>
                        <a:rPr sz="2400" spc="-40" dirty="0">
                          <a:latin typeface="Calibri"/>
                          <a:cs typeface="Calibri"/>
                        </a:rPr>
                        <a:t> </a:t>
                      </a:r>
                      <a:r>
                        <a:rPr sz="2400" spc="-10" dirty="0">
                          <a:latin typeface="Calibri"/>
                          <a:cs typeface="Calibri"/>
                        </a:rPr>
                        <a:t>inflammatory</a:t>
                      </a:r>
                      <a:r>
                        <a:rPr sz="2400" spc="-30" dirty="0">
                          <a:latin typeface="Calibri"/>
                          <a:cs typeface="Calibri"/>
                        </a:rPr>
                        <a:t> </a:t>
                      </a:r>
                      <a:r>
                        <a:rPr sz="2400" spc="-10" dirty="0">
                          <a:latin typeface="Calibri"/>
                          <a:cs typeface="Calibri"/>
                        </a:rPr>
                        <a:t>response</a:t>
                      </a:r>
                      <a:endParaRPr sz="2400">
                        <a:latin typeface="Calibri"/>
                        <a:cs typeface="Calibri"/>
                      </a:endParaRPr>
                    </a:p>
                    <a:p>
                      <a:pPr marL="92075">
                        <a:lnSpc>
                          <a:spcPct val="100000"/>
                        </a:lnSpc>
                      </a:pPr>
                      <a:r>
                        <a:rPr sz="2400" spc="-15" dirty="0">
                          <a:latin typeface="Calibri"/>
                          <a:cs typeface="Calibri"/>
                        </a:rPr>
                        <a:t>syndrome</a:t>
                      </a:r>
                      <a:endParaRPr sz="2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5D9F0"/>
                    </a:solidFill>
                  </a:tcPr>
                </a:tc>
                <a:extLst>
                  <a:ext uri="{0D108BD9-81ED-4DB2-BD59-A6C34878D82A}">
                    <a16:rowId xmlns:a16="http://schemas.microsoft.com/office/drawing/2014/main" val="10002"/>
                  </a:ext>
                </a:extLst>
              </a:tr>
              <a:tr h="410392">
                <a:tc>
                  <a:txBody>
                    <a:bodyPr/>
                    <a:lstStyle/>
                    <a:p>
                      <a:pPr marL="311785" indent="-220979">
                        <a:lnSpc>
                          <a:spcPct val="100000"/>
                        </a:lnSpc>
                        <a:spcBef>
                          <a:spcPts val="330"/>
                        </a:spcBef>
                        <a:buChar char="•"/>
                        <a:tabLst>
                          <a:tab pos="312420" algn="l"/>
                        </a:tabLst>
                      </a:pPr>
                      <a:r>
                        <a:rPr sz="2400" dirty="0">
                          <a:latin typeface="Calibri"/>
                          <a:cs typeface="Calibri"/>
                        </a:rPr>
                        <a:t>Ischemia</a:t>
                      </a:r>
                      <a:r>
                        <a:rPr sz="2400" spc="-45" dirty="0">
                          <a:latin typeface="Calibri"/>
                          <a:cs typeface="Calibri"/>
                        </a:rPr>
                        <a:t> </a:t>
                      </a:r>
                      <a:r>
                        <a:rPr sz="2400" spc="-5" dirty="0">
                          <a:latin typeface="Calibri"/>
                          <a:cs typeface="Calibri"/>
                        </a:rPr>
                        <a:t>or</a:t>
                      </a:r>
                      <a:r>
                        <a:rPr sz="2400" spc="-20" dirty="0">
                          <a:latin typeface="Calibri"/>
                          <a:cs typeface="Calibri"/>
                        </a:rPr>
                        <a:t> </a:t>
                      </a:r>
                      <a:r>
                        <a:rPr sz="2400" spc="-10" dirty="0">
                          <a:latin typeface="Calibri"/>
                          <a:cs typeface="Calibri"/>
                        </a:rPr>
                        <a:t>hemorrhage</a:t>
                      </a:r>
                      <a:endParaRPr sz="2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5D9F0"/>
                    </a:solidFill>
                  </a:tcPr>
                </a:tc>
                <a:tc>
                  <a:txBody>
                    <a:bodyPr/>
                    <a:lstStyle/>
                    <a:p>
                      <a:pPr marL="312420" indent="-220979">
                        <a:lnSpc>
                          <a:spcPct val="100000"/>
                        </a:lnSpc>
                        <a:spcBef>
                          <a:spcPts val="330"/>
                        </a:spcBef>
                        <a:buChar char="•"/>
                        <a:tabLst>
                          <a:tab pos="313055" algn="l"/>
                        </a:tabLst>
                      </a:pPr>
                      <a:r>
                        <a:rPr sz="2400" spc="-10" dirty="0">
                          <a:latin typeface="Calibri"/>
                          <a:cs typeface="Calibri"/>
                        </a:rPr>
                        <a:t>Thrombin</a:t>
                      </a:r>
                      <a:r>
                        <a:rPr sz="2400" spc="-30" dirty="0">
                          <a:latin typeface="Calibri"/>
                          <a:cs typeface="Calibri"/>
                        </a:rPr>
                        <a:t> </a:t>
                      </a:r>
                      <a:r>
                        <a:rPr sz="2400" spc="-10" dirty="0">
                          <a:latin typeface="Calibri"/>
                          <a:cs typeface="Calibri"/>
                        </a:rPr>
                        <a:t>activation</a:t>
                      </a:r>
                      <a:endParaRPr sz="2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5D9F0"/>
                    </a:solidFill>
                  </a:tcPr>
                </a:tc>
                <a:extLst>
                  <a:ext uri="{0D108BD9-81ED-4DB2-BD59-A6C34878D82A}">
                    <a16:rowId xmlns:a16="http://schemas.microsoft.com/office/drawing/2014/main" val="10003"/>
                  </a:ext>
                </a:extLst>
              </a:tr>
              <a:tr h="1619220">
                <a:tc>
                  <a:txBody>
                    <a:bodyPr/>
                    <a:lstStyle/>
                    <a:p>
                      <a:pPr marL="311785" indent="-220979">
                        <a:lnSpc>
                          <a:spcPct val="100000"/>
                        </a:lnSpc>
                        <a:spcBef>
                          <a:spcPts val="330"/>
                        </a:spcBef>
                        <a:buChar char="•"/>
                        <a:tabLst>
                          <a:tab pos="312420" algn="l"/>
                        </a:tabLst>
                      </a:pPr>
                      <a:r>
                        <a:rPr sz="2400" spc="-10" dirty="0">
                          <a:latin typeface="Calibri"/>
                          <a:cs typeface="Calibri"/>
                        </a:rPr>
                        <a:t>Pathological</a:t>
                      </a:r>
                      <a:r>
                        <a:rPr sz="2400" spc="-65" dirty="0">
                          <a:latin typeface="Calibri"/>
                          <a:cs typeface="Calibri"/>
                        </a:rPr>
                        <a:t> </a:t>
                      </a:r>
                      <a:r>
                        <a:rPr sz="2400" spc="-5" dirty="0">
                          <a:latin typeface="Calibri"/>
                          <a:cs typeface="Calibri"/>
                        </a:rPr>
                        <a:t>Uterine</a:t>
                      </a:r>
                      <a:endParaRPr sz="2400">
                        <a:latin typeface="Calibri"/>
                        <a:cs typeface="Calibri"/>
                      </a:endParaRPr>
                    </a:p>
                    <a:p>
                      <a:pPr marL="91440">
                        <a:lnSpc>
                          <a:spcPct val="100000"/>
                        </a:lnSpc>
                      </a:pPr>
                      <a:r>
                        <a:rPr sz="2400" spc="-10" dirty="0">
                          <a:latin typeface="Calibri"/>
                          <a:cs typeface="Calibri"/>
                        </a:rPr>
                        <a:t>distension</a:t>
                      </a:r>
                      <a:endParaRPr sz="2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5D9F0"/>
                    </a:solidFill>
                  </a:tcPr>
                </a:tc>
                <a:tc>
                  <a:txBody>
                    <a:bodyPr/>
                    <a:lstStyle/>
                    <a:p>
                      <a:pPr marL="92075" marR="83820">
                        <a:lnSpc>
                          <a:spcPct val="100000"/>
                        </a:lnSpc>
                        <a:spcBef>
                          <a:spcPts val="330"/>
                        </a:spcBef>
                        <a:buChar char="•"/>
                        <a:tabLst>
                          <a:tab pos="313055" algn="l"/>
                          <a:tab pos="3867150" algn="l"/>
                        </a:tabLst>
                      </a:pPr>
                      <a:r>
                        <a:rPr sz="2400" spc="-5" dirty="0">
                          <a:latin typeface="Calibri"/>
                          <a:cs typeface="Calibri"/>
                        </a:rPr>
                        <a:t>Increased </a:t>
                      </a:r>
                      <a:r>
                        <a:rPr sz="2400" spc="-20" dirty="0">
                          <a:latin typeface="Calibri"/>
                          <a:cs typeface="Calibri"/>
                        </a:rPr>
                        <a:t>gap </a:t>
                      </a:r>
                      <a:r>
                        <a:rPr sz="2400" spc="-5" dirty="0">
                          <a:latin typeface="Calibri"/>
                          <a:cs typeface="Calibri"/>
                        </a:rPr>
                        <a:t>junction along </a:t>
                      </a:r>
                      <a:r>
                        <a:rPr sz="2400" dirty="0">
                          <a:latin typeface="Calibri"/>
                          <a:cs typeface="Calibri"/>
                        </a:rPr>
                        <a:t> with </a:t>
                      </a:r>
                      <a:r>
                        <a:rPr sz="2400" spc="-10" dirty="0">
                          <a:latin typeface="Calibri"/>
                          <a:cs typeface="Calibri"/>
                        </a:rPr>
                        <a:t>contraction associated </a:t>
                      </a:r>
                      <a:r>
                        <a:rPr sz="2400" spc="-5" dirty="0">
                          <a:latin typeface="Calibri"/>
                          <a:cs typeface="Calibri"/>
                        </a:rPr>
                        <a:t> </a:t>
                      </a:r>
                      <a:r>
                        <a:rPr sz="2400" spc="-10" dirty="0">
                          <a:latin typeface="Calibri"/>
                          <a:cs typeface="Calibri"/>
                        </a:rPr>
                        <a:t>protiens </a:t>
                      </a:r>
                      <a:r>
                        <a:rPr sz="2400" dirty="0">
                          <a:latin typeface="Calibri"/>
                          <a:cs typeface="Calibri"/>
                        </a:rPr>
                        <a:t>and </a:t>
                      </a:r>
                      <a:r>
                        <a:rPr sz="2400" spc="-10" dirty="0">
                          <a:latin typeface="Calibri"/>
                          <a:cs typeface="Calibri"/>
                        </a:rPr>
                        <a:t>upregulation </a:t>
                      </a:r>
                      <a:r>
                        <a:rPr sz="2400" spc="-5" dirty="0">
                          <a:latin typeface="Calibri"/>
                          <a:cs typeface="Calibri"/>
                        </a:rPr>
                        <a:t>of </a:t>
                      </a:r>
                      <a:r>
                        <a:rPr sz="2400" dirty="0">
                          <a:latin typeface="Calibri"/>
                          <a:cs typeface="Calibri"/>
                        </a:rPr>
                        <a:t> </a:t>
                      </a:r>
                      <a:r>
                        <a:rPr sz="2400" spc="-10" dirty="0">
                          <a:latin typeface="Calibri"/>
                          <a:cs typeface="Calibri"/>
                        </a:rPr>
                        <a:t>prostaglandins </a:t>
                      </a:r>
                      <a:r>
                        <a:rPr sz="2400" dirty="0">
                          <a:latin typeface="Calibri"/>
                          <a:cs typeface="Calibri"/>
                        </a:rPr>
                        <a:t>and </a:t>
                      </a:r>
                      <a:r>
                        <a:rPr sz="2400" spc="-15" dirty="0">
                          <a:latin typeface="Calibri"/>
                          <a:cs typeface="Calibri"/>
                        </a:rPr>
                        <a:t>oxytocin </a:t>
                      </a:r>
                      <a:r>
                        <a:rPr sz="2400" spc="-10" dirty="0">
                          <a:latin typeface="Calibri"/>
                          <a:cs typeface="Calibri"/>
                        </a:rPr>
                        <a:t> </a:t>
                      </a:r>
                      <a:r>
                        <a:rPr sz="2400" spc="-35" dirty="0">
                          <a:latin typeface="Calibri"/>
                          <a:cs typeface="Calibri"/>
                        </a:rPr>
                        <a:t>r</a:t>
                      </a:r>
                      <a:r>
                        <a:rPr sz="2400" dirty="0">
                          <a:latin typeface="Calibri"/>
                          <a:cs typeface="Calibri"/>
                        </a:rPr>
                        <a:t>e</a:t>
                      </a:r>
                      <a:r>
                        <a:rPr sz="2400" spc="5" dirty="0">
                          <a:latin typeface="Calibri"/>
                          <a:cs typeface="Calibri"/>
                        </a:rPr>
                        <a:t>c</a:t>
                      </a:r>
                      <a:r>
                        <a:rPr sz="2400" dirty="0">
                          <a:latin typeface="Calibri"/>
                          <a:cs typeface="Calibri"/>
                        </a:rPr>
                        <a:t>e</a:t>
                      </a:r>
                      <a:r>
                        <a:rPr sz="2400" spc="-10" dirty="0">
                          <a:latin typeface="Calibri"/>
                          <a:cs typeface="Calibri"/>
                        </a:rPr>
                        <a:t>p</a:t>
                      </a:r>
                      <a:r>
                        <a:rPr sz="2400" spc="-25" dirty="0">
                          <a:latin typeface="Calibri"/>
                          <a:cs typeface="Calibri"/>
                        </a:rPr>
                        <a:t>t</a:t>
                      </a:r>
                      <a:r>
                        <a:rPr sz="2400" spc="-5" dirty="0">
                          <a:latin typeface="Calibri"/>
                          <a:cs typeface="Calibri"/>
                        </a:rPr>
                        <a:t>o</a:t>
                      </a:r>
                      <a:r>
                        <a:rPr sz="2400" spc="-45" dirty="0">
                          <a:latin typeface="Calibri"/>
                          <a:cs typeface="Calibri"/>
                        </a:rPr>
                        <a:t>r</a:t>
                      </a:r>
                      <a:r>
                        <a:rPr sz="2400" dirty="0">
                          <a:latin typeface="Calibri"/>
                          <a:cs typeface="Calibri"/>
                        </a:rPr>
                        <a:t>s	</a:t>
                      </a:r>
                      <a:r>
                        <a:rPr sz="1800" baseline="46296" dirty="0">
                          <a:solidFill>
                            <a:srgbClr val="888888"/>
                          </a:solidFill>
                          <a:latin typeface="Calibri"/>
                          <a:cs typeface="Calibri"/>
                        </a:rPr>
                        <a:t>12</a:t>
                      </a:r>
                      <a:endParaRPr sz="1800" baseline="46296" dirty="0">
                        <a:latin typeface="Calibri"/>
                        <a:cs typeface="Calibri"/>
                      </a:endParaRPr>
                    </a:p>
                    <a:p>
                      <a:pPr marL="175895">
                        <a:lnSpc>
                          <a:spcPts val="345"/>
                        </a:lnSpc>
                      </a:pPr>
                      <a:r>
                        <a:rPr sz="800" spc="-5" dirty="0">
                          <a:solidFill>
                            <a:srgbClr val="888888"/>
                          </a:solidFill>
                          <a:latin typeface="Calibri"/>
                          <a:cs typeface="Calibri"/>
                        </a:rPr>
                        <a:t>Revisiting</a:t>
                      </a:r>
                      <a:r>
                        <a:rPr sz="800" spc="20" dirty="0">
                          <a:solidFill>
                            <a:srgbClr val="888888"/>
                          </a:solidFill>
                          <a:latin typeface="Calibri"/>
                          <a:cs typeface="Calibri"/>
                        </a:rPr>
                        <a:t> </a:t>
                      </a:r>
                      <a:r>
                        <a:rPr sz="800" spc="-5" dirty="0">
                          <a:solidFill>
                            <a:srgbClr val="888888"/>
                          </a:solidFill>
                          <a:latin typeface="Calibri"/>
                          <a:cs typeface="Calibri"/>
                        </a:rPr>
                        <a:t>the use</a:t>
                      </a:r>
                      <a:r>
                        <a:rPr sz="800" spc="5" dirty="0">
                          <a:solidFill>
                            <a:srgbClr val="888888"/>
                          </a:solidFill>
                          <a:latin typeface="Calibri"/>
                          <a:cs typeface="Calibri"/>
                        </a:rPr>
                        <a:t> </a:t>
                      </a:r>
                      <a:r>
                        <a:rPr sz="800" spc="-5" dirty="0">
                          <a:solidFill>
                            <a:srgbClr val="888888"/>
                          </a:solidFill>
                          <a:latin typeface="Calibri"/>
                          <a:cs typeface="Calibri"/>
                        </a:rPr>
                        <a:t>of</a:t>
                      </a:r>
                      <a:r>
                        <a:rPr sz="800" spc="5" dirty="0">
                          <a:solidFill>
                            <a:srgbClr val="888888"/>
                          </a:solidFill>
                          <a:latin typeface="Calibri"/>
                          <a:cs typeface="Calibri"/>
                        </a:rPr>
                        <a:t> </a:t>
                      </a:r>
                      <a:r>
                        <a:rPr sz="800" spc="-5" dirty="0">
                          <a:solidFill>
                            <a:srgbClr val="888888"/>
                          </a:solidFill>
                          <a:latin typeface="Calibri"/>
                          <a:cs typeface="Calibri"/>
                        </a:rPr>
                        <a:t>Isoxsuprine</a:t>
                      </a:r>
                      <a:r>
                        <a:rPr sz="800" spc="20" dirty="0">
                          <a:solidFill>
                            <a:srgbClr val="888888"/>
                          </a:solidFill>
                          <a:latin typeface="Calibri"/>
                          <a:cs typeface="Calibri"/>
                        </a:rPr>
                        <a:t> </a:t>
                      </a:r>
                      <a:r>
                        <a:rPr sz="800" spc="-5" dirty="0">
                          <a:solidFill>
                            <a:srgbClr val="888888"/>
                          </a:solidFill>
                          <a:latin typeface="Calibri"/>
                          <a:cs typeface="Calibri"/>
                        </a:rPr>
                        <a:t>in</a:t>
                      </a:r>
                      <a:r>
                        <a:rPr sz="800" spc="10" dirty="0">
                          <a:solidFill>
                            <a:srgbClr val="888888"/>
                          </a:solidFill>
                          <a:latin typeface="Calibri"/>
                          <a:cs typeface="Calibri"/>
                        </a:rPr>
                        <a:t> </a:t>
                      </a:r>
                      <a:r>
                        <a:rPr sz="800" spc="-5" dirty="0">
                          <a:solidFill>
                            <a:srgbClr val="888888"/>
                          </a:solidFill>
                          <a:latin typeface="Calibri"/>
                          <a:cs typeface="Calibri"/>
                        </a:rPr>
                        <a:t>Preterm Labor</a:t>
                      </a:r>
                      <a:r>
                        <a:rPr sz="800" dirty="0">
                          <a:solidFill>
                            <a:srgbClr val="888888"/>
                          </a:solidFill>
                          <a:latin typeface="Calibri"/>
                          <a:cs typeface="Calibri"/>
                        </a:rPr>
                        <a:t> –</a:t>
                      </a:r>
                      <a:r>
                        <a:rPr sz="800" spc="-10" dirty="0">
                          <a:solidFill>
                            <a:srgbClr val="888888"/>
                          </a:solidFill>
                          <a:latin typeface="Calibri"/>
                          <a:cs typeface="Calibri"/>
                        </a:rPr>
                        <a:t> </a:t>
                      </a:r>
                      <a:r>
                        <a:rPr sz="800" dirty="0">
                          <a:solidFill>
                            <a:srgbClr val="888888"/>
                          </a:solidFill>
                          <a:latin typeface="Calibri"/>
                          <a:cs typeface="Calibri"/>
                        </a:rPr>
                        <a:t>Indian</a:t>
                      </a:r>
                      <a:r>
                        <a:rPr sz="800" spc="20" dirty="0">
                          <a:solidFill>
                            <a:srgbClr val="888888"/>
                          </a:solidFill>
                          <a:latin typeface="Calibri"/>
                          <a:cs typeface="Calibri"/>
                        </a:rPr>
                        <a:t> </a:t>
                      </a:r>
                      <a:r>
                        <a:rPr sz="800" spc="-5" dirty="0">
                          <a:solidFill>
                            <a:srgbClr val="888888"/>
                          </a:solidFill>
                          <a:latin typeface="Calibri"/>
                          <a:cs typeface="Calibri"/>
                        </a:rPr>
                        <a:t>Consensus</a:t>
                      </a:r>
                      <a:r>
                        <a:rPr sz="800" spc="10" dirty="0">
                          <a:solidFill>
                            <a:srgbClr val="888888"/>
                          </a:solidFill>
                          <a:latin typeface="Calibri"/>
                          <a:cs typeface="Calibri"/>
                        </a:rPr>
                        <a:t> </a:t>
                      </a:r>
                      <a:r>
                        <a:rPr sz="800" spc="-5" dirty="0">
                          <a:solidFill>
                            <a:srgbClr val="888888"/>
                          </a:solidFill>
                          <a:latin typeface="Calibri"/>
                          <a:cs typeface="Calibri"/>
                        </a:rPr>
                        <a:t>Document by</a:t>
                      </a:r>
                      <a:r>
                        <a:rPr sz="800" dirty="0">
                          <a:solidFill>
                            <a:srgbClr val="888888"/>
                          </a:solidFill>
                          <a:latin typeface="Calibri"/>
                          <a:cs typeface="Calibri"/>
                        </a:rPr>
                        <a:t> ISSRF</a:t>
                      </a:r>
                      <a:endParaRPr sz="800" dirty="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5D9F0"/>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579953" y="115684"/>
            <a:ext cx="10753200" cy="1243930"/>
          </a:xfrm>
          <a:prstGeom prst="rect">
            <a:avLst/>
          </a:prstGeom>
        </p:spPr>
        <p:txBody>
          <a:bodyPr vert="horz" wrap="square" lIns="0" tIns="12700" rIns="0" bIns="0" rtlCol="0" anchor="t" anchorCtr="0">
            <a:spAutoFit/>
          </a:bodyPr>
          <a:lstStyle/>
          <a:p>
            <a:pPr marL="2204085" marR="5080" indent="-1805305">
              <a:lnSpc>
                <a:spcPct val="100000"/>
              </a:lnSpc>
              <a:spcBef>
                <a:spcPts val="100"/>
              </a:spcBef>
            </a:pPr>
            <a:r>
              <a:rPr dirty="0"/>
              <a:t>Common Uterine Features of Term  and Preterm Labor</a:t>
            </a:r>
          </a:p>
        </p:txBody>
      </p:sp>
      <p:sp>
        <p:nvSpPr>
          <p:cNvPr id="17" name="object 17"/>
          <p:cNvSpPr txBox="1"/>
          <p:nvPr/>
        </p:nvSpPr>
        <p:spPr>
          <a:xfrm>
            <a:off x="1609789" y="1638289"/>
            <a:ext cx="7723505" cy="2270125"/>
          </a:xfrm>
          <a:prstGeom prst="rect">
            <a:avLst/>
          </a:prstGeom>
        </p:spPr>
        <p:txBody>
          <a:bodyPr vert="horz" wrap="square" lIns="0" tIns="13335" rIns="0" bIns="0" rtlCol="0">
            <a:spAutoFit/>
          </a:bodyPr>
          <a:lstStyle/>
          <a:p>
            <a:pPr marL="355600" indent="-342900">
              <a:spcBef>
                <a:spcPts val="105"/>
              </a:spcBef>
              <a:buFont typeface="Arial MT"/>
              <a:buChar char="•"/>
              <a:tabLst>
                <a:tab pos="354965" algn="l"/>
                <a:tab pos="355600" algn="l"/>
              </a:tabLst>
            </a:pPr>
            <a:r>
              <a:rPr sz="3200" spc="-5" dirty="0">
                <a:latin typeface="Calibri"/>
                <a:cs typeface="Calibri"/>
              </a:rPr>
              <a:t>Increased</a:t>
            </a:r>
            <a:r>
              <a:rPr sz="3200" spc="-40" dirty="0">
                <a:latin typeface="Calibri"/>
                <a:cs typeface="Calibri"/>
              </a:rPr>
              <a:t> </a:t>
            </a:r>
            <a:r>
              <a:rPr sz="3200" spc="-15" dirty="0">
                <a:latin typeface="Calibri"/>
                <a:cs typeface="Calibri"/>
              </a:rPr>
              <a:t>myometrial</a:t>
            </a:r>
            <a:r>
              <a:rPr sz="3200" dirty="0">
                <a:latin typeface="Calibri"/>
                <a:cs typeface="Calibri"/>
              </a:rPr>
              <a:t> </a:t>
            </a:r>
            <a:r>
              <a:rPr sz="3200" spc="-10" dirty="0">
                <a:latin typeface="Calibri"/>
                <a:cs typeface="Calibri"/>
              </a:rPr>
              <a:t>contractility</a:t>
            </a:r>
            <a:endParaRPr sz="3200" dirty="0">
              <a:latin typeface="Calibri"/>
              <a:cs typeface="Calibri"/>
            </a:endParaRPr>
          </a:p>
          <a:p>
            <a:pPr marL="355600" indent="-342900">
              <a:spcBef>
                <a:spcPts val="3070"/>
              </a:spcBef>
              <a:buFont typeface="Arial MT"/>
              <a:buChar char="•"/>
              <a:tabLst>
                <a:tab pos="354965" algn="l"/>
                <a:tab pos="355600" algn="l"/>
              </a:tabLst>
            </a:pPr>
            <a:r>
              <a:rPr sz="3200" spc="-5" dirty="0">
                <a:latin typeface="Calibri"/>
                <a:cs typeface="Calibri"/>
              </a:rPr>
              <a:t>Cervical</a:t>
            </a:r>
            <a:r>
              <a:rPr sz="3200" spc="10" dirty="0">
                <a:latin typeface="Calibri"/>
                <a:cs typeface="Calibri"/>
              </a:rPr>
              <a:t> </a:t>
            </a:r>
            <a:r>
              <a:rPr sz="3200" spc="-5" dirty="0">
                <a:latin typeface="Calibri"/>
                <a:cs typeface="Calibri"/>
              </a:rPr>
              <a:t>ripening</a:t>
            </a:r>
            <a:r>
              <a:rPr sz="3200" spc="20" dirty="0">
                <a:latin typeface="Calibri"/>
                <a:cs typeface="Calibri"/>
              </a:rPr>
              <a:t> </a:t>
            </a:r>
            <a:r>
              <a:rPr sz="3200" spc="-15" dirty="0">
                <a:latin typeface="Calibri"/>
                <a:cs typeface="Calibri"/>
              </a:rPr>
              <a:t>(dilatation</a:t>
            </a:r>
            <a:r>
              <a:rPr sz="3200" spc="35" dirty="0">
                <a:latin typeface="Calibri"/>
                <a:cs typeface="Calibri"/>
              </a:rPr>
              <a:t> </a:t>
            </a:r>
            <a:r>
              <a:rPr sz="3200" dirty="0">
                <a:latin typeface="Calibri"/>
                <a:cs typeface="Calibri"/>
              </a:rPr>
              <a:t>and</a:t>
            </a:r>
            <a:r>
              <a:rPr sz="3200" spc="20" dirty="0">
                <a:latin typeface="Calibri"/>
                <a:cs typeface="Calibri"/>
              </a:rPr>
              <a:t> </a:t>
            </a:r>
            <a:r>
              <a:rPr sz="3200" spc="-15" dirty="0">
                <a:latin typeface="Calibri"/>
                <a:cs typeface="Calibri"/>
              </a:rPr>
              <a:t>effacement)</a:t>
            </a:r>
            <a:endParaRPr sz="3200" dirty="0">
              <a:latin typeface="Calibri"/>
              <a:cs typeface="Calibri"/>
            </a:endParaRPr>
          </a:p>
          <a:p>
            <a:pPr marL="355600" indent="-342900">
              <a:spcBef>
                <a:spcPts val="3075"/>
              </a:spcBef>
              <a:buFont typeface="Arial MT"/>
              <a:buChar char="•"/>
              <a:tabLst>
                <a:tab pos="354965" algn="l"/>
                <a:tab pos="355600" algn="l"/>
              </a:tabLst>
            </a:pPr>
            <a:r>
              <a:rPr sz="3200" spc="-10" dirty="0">
                <a:latin typeface="Calibri"/>
                <a:cs typeface="Calibri"/>
              </a:rPr>
              <a:t>Decidual/membrane</a:t>
            </a:r>
            <a:r>
              <a:rPr sz="3200" spc="15" dirty="0">
                <a:latin typeface="Calibri"/>
                <a:cs typeface="Calibri"/>
              </a:rPr>
              <a:t> </a:t>
            </a:r>
            <a:r>
              <a:rPr sz="3200" spc="-10" dirty="0">
                <a:latin typeface="Calibri"/>
                <a:cs typeface="Calibri"/>
              </a:rPr>
              <a:t>activation</a:t>
            </a:r>
            <a:endParaRPr sz="3200" dirty="0">
              <a:latin typeface="Calibri"/>
              <a:cs typeface="Calibri"/>
            </a:endParaRPr>
          </a:p>
        </p:txBody>
      </p:sp>
      <p:sp>
        <p:nvSpPr>
          <p:cNvPr id="18" name="object 18"/>
          <p:cNvSpPr txBox="1"/>
          <p:nvPr/>
        </p:nvSpPr>
        <p:spPr>
          <a:xfrm>
            <a:off x="2364739" y="6499047"/>
            <a:ext cx="7169784" cy="228268"/>
          </a:xfrm>
          <a:prstGeom prst="rect">
            <a:avLst/>
          </a:prstGeom>
        </p:spPr>
        <p:txBody>
          <a:bodyPr vert="horz" wrap="square" lIns="0" tIns="12700" rIns="0" bIns="0" rtlCol="0">
            <a:spAutoFit/>
          </a:bodyPr>
          <a:lstStyle/>
          <a:p>
            <a:pPr marL="12700">
              <a:spcBef>
                <a:spcPts val="100"/>
              </a:spcBef>
            </a:pPr>
            <a:r>
              <a:rPr sz="1400" b="1" spc="-5" dirty="0">
                <a:latin typeface="Calibri"/>
                <a:cs typeface="Calibri"/>
              </a:rPr>
              <a:t>Romero</a:t>
            </a:r>
            <a:r>
              <a:rPr sz="1400" b="1" spc="-45" dirty="0">
                <a:latin typeface="Calibri"/>
                <a:cs typeface="Calibri"/>
              </a:rPr>
              <a:t> </a:t>
            </a:r>
            <a:r>
              <a:rPr sz="1400" b="1" dirty="0">
                <a:latin typeface="Calibri"/>
                <a:cs typeface="Calibri"/>
              </a:rPr>
              <a:t>R,</a:t>
            </a:r>
            <a:r>
              <a:rPr sz="1400" b="1" spc="-10" dirty="0">
                <a:latin typeface="Calibri"/>
                <a:cs typeface="Calibri"/>
              </a:rPr>
              <a:t> </a:t>
            </a:r>
            <a:r>
              <a:rPr sz="1400" b="1" spc="-5" dirty="0">
                <a:latin typeface="Calibri"/>
                <a:cs typeface="Calibri"/>
              </a:rPr>
              <a:t>Mazor</a:t>
            </a:r>
            <a:r>
              <a:rPr sz="1400" b="1" spc="-20" dirty="0">
                <a:latin typeface="Calibri"/>
                <a:cs typeface="Calibri"/>
              </a:rPr>
              <a:t> </a:t>
            </a:r>
            <a:r>
              <a:rPr sz="1400" b="1" dirty="0">
                <a:latin typeface="Calibri"/>
                <a:cs typeface="Calibri"/>
              </a:rPr>
              <a:t>M,</a:t>
            </a:r>
            <a:r>
              <a:rPr sz="1400" b="1" spc="5" dirty="0">
                <a:latin typeface="Calibri"/>
                <a:cs typeface="Calibri"/>
              </a:rPr>
              <a:t> </a:t>
            </a:r>
            <a:r>
              <a:rPr sz="1400" b="1" dirty="0">
                <a:latin typeface="Calibri"/>
                <a:cs typeface="Calibri"/>
              </a:rPr>
              <a:t>Munoz</a:t>
            </a:r>
            <a:r>
              <a:rPr sz="1400" b="1" spc="-20" dirty="0">
                <a:latin typeface="Calibri"/>
                <a:cs typeface="Calibri"/>
              </a:rPr>
              <a:t> </a:t>
            </a:r>
            <a:r>
              <a:rPr sz="1400" b="1" dirty="0">
                <a:latin typeface="Calibri"/>
                <a:cs typeface="Calibri"/>
              </a:rPr>
              <a:t>H</a:t>
            </a:r>
            <a:r>
              <a:rPr sz="1400" b="1" spc="5" dirty="0">
                <a:latin typeface="Calibri"/>
                <a:cs typeface="Calibri"/>
              </a:rPr>
              <a:t> </a:t>
            </a:r>
            <a:r>
              <a:rPr sz="1400" b="1" spc="-10" dirty="0">
                <a:latin typeface="Calibri"/>
                <a:cs typeface="Calibri"/>
              </a:rPr>
              <a:t>et </a:t>
            </a:r>
            <a:r>
              <a:rPr sz="1400" b="1" dirty="0">
                <a:latin typeface="Calibri"/>
                <a:cs typeface="Calibri"/>
              </a:rPr>
              <a:t>al:</a:t>
            </a:r>
            <a:r>
              <a:rPr sz="1400" b="1" spc="-5" dirty="0">
                <a:latin typeface="Calibri"/>
                <a:cs typeface="Calibri"/>
              </a:rPr>
              <a:t> The</a:t>
            </a:r>
            <a:r>
              <a:rPr sz="1400" b="1" spc="-25" dirty="0">
                <a:latin typeface="Calibri"/>
                <a:cs typeface="Calibri"/>
              </a:rPr>
              <a:t> </a:t>
            </a:r>
            <a:r>
              <a:rPr sz="1400" b="1" spc="-5" dirty="0">
                <a:latin typeface="Calibri"/>
                <a:cs typeface="Calibri"/>
              </a:rPr>
              <a:t>Preterm</a:t>
            </a:r>
            <a:r>
              <a:rPr sz="1400" b="1" spc="-30" dirty="0">
                <a:latin typeface="Calibri"/>
                <a:cs typeface="Calibri"/>
              </a:rPr>
              <a:t> </a:t>
            </a:r>
            <a:r>
              <a:rPr sz="1400" b="1" spc="-5" dirty="0">
                <a:latin typeface="Calibri"/>
                <a:cs typeface="Calibri"/>
              </a:rPr>
              <a:t>Labor</a:t>
            </a:r>
            <a:r>
              <a:rPr sz="1400" b="1" spc="-20" dirty="0">
                <a:latin typeface="Calibri"/>
                <a:cs typeface="Calibri"/>
              </a:rPr>
              <a:t> </a:t>
            </a:r>
            <a:r>
              <a:rPr sz="1400" b="1" spc="-5" dirty="0">
                <a:latin typeface="Calibri"/>
                <a:cs typeface="Calibri"/>
              </a:rPr>
              <a:t>Syndrome.</a:t>
            </a:r>
            <a:r>
              <a:rPr sz="1400" b="1" spc="-45" dirty="0">
                <a:latin typeface="Calibri"/>
                <a:cs typeface="Calibri"/>
              </a:rPr>
              <a:t> </a:t>
            </a:r>
            <a:r>
              <a:rPr sz="1400" b="1" dirty="0">
                <a:latin typeface="Calibri"/>
                <a:cs typeface="Calibri"/>
              </a:rPr>
              <a:t>Ann</a:t>
            </a:r>
            <a:r>
              <a:rPr sz="1400" b="1" spc="-10" dirty="0">
                <a:latin typeface="Calibri"/>
                <a:cs typeface="Calibri"/>
              </a:rPr>
              <a:t> </a:t>
            </a:r>
            <a:r>
              <a:rPr sz="1400" b="1" dirty="0">
                <a:latin typeface="Calibri"/>
                <a:cs typeface="Calibri"/>
              </a:rPr>
              <a:t>NY</a:t>
            </a:r>
            <a:r>
              <a:rPr sz="1400" b="1" spc="10" dirty="0">
                <a:latin typeface="Calibri"/>
                <a:cs typeface="Calibri"/>
              </a:rPr>
              <a:t> </a:t>
            </a:r>
            <a:r>
              <a:rPr sz="1400" b="1" spc="-5" dirty="0">
                <a:latin typeface="Calibri"/>
                <a:cs typeface="Calibri"/>
              </a:rPr>
              <a:t>Acad</a:t>
            </a:r>
            <a:r>
              <a:rPr sz="1400" b="1" spc="-10" dirty="0">
                <a:latin typeface="Calibri"/>
                <a:cs typeface="Calibri"/>
              </a:rPr>
              <a:t> </a:t>
            </a:r>
            <a:r>
              <a:rPr sz="1400" b="1" dirty="0">
                <a:latin typeface="Calibri"/>
                <a:cs typeface="Calibri"/>
              </a:rPr>
              <a:t>Sci</a:t>
            </a:r>
            <a:r>
              <a:rPr sz="1400" b="1" spc="-5" dirty="0">
                <a:latin typeface="Calibri"/>
                <a:cs typeface="Calibri"/>
              </a:rPr>
              <a:t> 1994;734:414</a:t>
            </a:r>
            <a:endParaRPr sz="1400">
              <a:latin typeface="Calibri"/>
              <a:cs typeface="Calibri"/>
            </a:endParaRPr>
          </a:p>
        </p:txBody>
      </p:sp>
      <p:grpSp>
        <p:nvGrpSpPr>
          <p:cNvPr id="19" name="object 19"/>
          <p:cNvGrpSpPr/>
          <p:nvPr/>
        </p:nvGrpSpPr>
        <p:grpSpPr>
          <a:xfrm>
            <a:off x="1792288" y="4017188"/>
            <a:ext cx="7954009" cy="2155190"/>
            <a:chOff x="371856" y="3765803"/>
            <a:chExt cx="7954009" cy="2155190"/>
          </a:xfrm>
        </p:grpSpPr>
        <p:sp>
          <p:nvSpPr>
            <p:cNvPr id="20" name="object 20"/>
            <p:cNvSpPr/>
            <p:nvPr/>
          </p:nvSpPr>
          <p:spPr>
            <a:xfrm>
              <a:off x="1112520" y="4131563"/>
              <a:ext cx="2819400" cy="1323340"/>
            </a:xfrm>
            <a:custGeom>
              <a:avLst/>
              <a:gdLst/>
              <a:ahLst/>
              <a:cxnLst/>
              <a:rect l="l" t="t" r="r" b="b"/>
              <a:pathLst>
                <a:path w="2819400" h="1323339">
                  <a:moveTo>
                    <a:pt x="1404874" y="0"/>
                  </a:moveTo>
                  <a:lnTo>
                    <a:pt x="1261999" y="3937"/>
                  </a:lnTo>
                  <a:lnTo>
                    <a:pt x="1119124" y="15875"/>
                  </a:lnTo>
                  <a:lnTo>
                    <a:pt x="987425" y="31750"/>
                  </a:lnTo>
                  <a:lnTo>
                    <a:pt x="863600" y="51562"/>
                  </a:lnTo>
                  <a:lnTo>
                    <a:pt x="739775" y="79375"/>
                  </a:lnTo>
                  <a:lnTo>
                    <a:pt x="615950" y="114427"/>
                  </a:lnTo>
                  <a:lnTo>
                    <a:pt x="511175" y="150113"/>
                  </a:lnTo>
                  <a:lnTo>
                    <a:pt x="407924" y="193675"/>
                  </a:lnTo>
                  <a:lnTo>
                    <a:pt x="322199" y="241300"/>
                  </a:lnTo>
                  <a:lnTo>
                    <a:pt x="236474" y="292227"/>
                  </a:lnTo>
                  <a:lnTo>
                    <a:pt x="169799" y="347725"/>
                  </a:lnTo>
                  <a:lnTo>
                    <a:pt x="112712" y="402590"/>
                  </a:lnTo>
                  <a:lnTo>
                    <a:pt x="65087" y="466090"/>
                  </a:lnTo>
                  <a:lnTo>
                    <a:pt x="26987" y="528828"/>
                  </a:lnTo>
                  <a:lnTo>
                    <a:pt x="9525" y="596265"/>
                  </a:lnTo>
                  <a:lnTo>
                    <a:pt x="0" y="663702"/>
                  </a:lnTo>
                  <a:lnTo>
                    <a:pt x="9525" y="730504"/>
                  </a:lnTo>
                  <a:lnTo>
                    <a:pt x="26987" y="794004"/>
                  </a:lnTo>
                  <a:lnTo>
                    <a:pt x="65087" y="856742"/>
                  </a:lnTo>
                  <a:lnTo>
                    <a:pt x="112712" y="920242"/>
                  </a:lnTo>
                  <a:lnTo>
                    <a:pt x="169799" y="975106"/>
                  </a:lnTo>
                  <a:lnTo>
                    <a:pt x="236474" y="1030605"/>
                  </a:lnTo>
                  <a:lnTo>
                    <a:pt x="322199" y="1082167"/>
                  </a:lnTo>
                  <a:lnTo>
                    <a:pt x="407924" y="1129157"/>
                  </a:lnTo>
                  <a:lnTo>
                    <a:pt x="511175" y="1172718"/>
                  </a:lnTo>
                  <a:lnTo>
                    <a:pt x="615950" y="1212469"/>
                  </a:lnTo>
                  <a:lnTo>
                    <a:pt x="739775" y="1243457"/>
                  </a:lnTo>
                  <a:lnTo>
                    <a:pt x="863600" y="1271270"/>
                  </a:lnTo>
                  <a:lnTo>
                    <a:pt x="987425" y="1295019"/>
                  </a:lnTo>
                  <a:lnTo>
                    <a:pt x="1119124" y="1310894"/>
                  </a:lnTo>
                  <a:lnTo>
                    <a:pt x="1261999" y="1318895"/>
                  </a:lnTo>
                  <a:lnTo>
                    <a:pt x="1404874" y="1322832"/>
                  </a:lnTo>
                  <a:lnTo>
                    <a:pt x="1555750" y="1318895"/>
                  </a:lnTo>
                  <a:lnTo>
                    <a:pt x="1689100" y="1310894"/>
                  </a:lnTo>
                  <a:lnTo>
                    <a:pt x="1831975" y="1295019"/>
                  </a:lnTo>
                  <a:lnTo>
                    <a:pt x="1955800" y="1271270"/>
                  </a:lnTo>
                  <a:lnTo>
                    <a:pt x="2077974" y="1243457"/>
                  </a:lnTo>
                  <a:lnTo>
                    <a:pt x="2192274" y="1212469"/>
                  </a:lnTo>
                  <a:lnTo>
                    <a:pt x="2306574" y="1172718"/>
                  </a:lnTo>
                  <a:lnTo>
                    <a:pt x="2401824" y="1129157"/>
                  </a:lnTo>
                  <a:lnTo>
                    <a:pt x="2497074" y="1082167"/>
                  </a:lnTo>
                  <a:lnTo>
                    <a:pt x="2581275" y="1030605"/>
                  </a:lnTo>
                  <a:lnTo>
                    <a:pt x="2647950" y="975106"/>
                  </a:lnTo>
                  <a:lnTo>
                    <a:pt x="2705100" y="920242"/>
                  </a:lnTo>
                  <a:lnTo>
                    <a:pt x="2752725" y="856742"/>
                  </a:lnTo>
                  <a:lnTo>
                    <a:pt x="2790825" y="794004"/>
                  </a:lnTo>
                  <a:lnTo>
                    <a:pt x="2809875" y="730504"/>
                  </a:lnTo>
                  <a:lnTo>
                    <a:pt x="2819400" y="663702"/>
                  </a:lnTo>
                  <a:lnTo>
                    <a:pt x="2809875" y="596265"/>
                  </a:lnTo>
                  <a:lnTo>
                    <a:pt x="2790825" y="528828"/>
                  </a:lnTo>
                  <a:lnTo>
                    <a:pt x="2752725" y="466090"/>
                  </a:lnTo>
                  <a:lnTo>
                    <a:pt x="2705100" y="402590"/>
                  </a:lnTo>
                  <a:lnTo>
                    <a:pt x="2647950" y="347725"/>
                  </a:lnTo>
                  <a:lnTo>
                    <a:pt x="2581275" y="292227"/>
                  </a:lnTo>
                  <a:lnTo>
                    <a:pt x="2497074" y="241300"/>
                  </a:lnTo>
                  <a:lnTo>
                    <a:pt x="2401824" y="193675"/>
                  </a:lnTo>
                  <a:lnTo>
                    <a:pt x="2306574" y="150113"/>
                  </a:lnTo>
                  <a:lnTo>
                    <a:pt x="2192274" y="114427"/>
                  </a:lnTo>
                  <a:lnTo>
                    <a:pt x="2077974" y="79375"/>
                  </a:lnTo>
                  <a:lnTo>
                    <a:pt x="1955800" y="51562"/>
                  </a:lnTo>
                  <a:lnTo>
                    <a:pt x="1831975" y="31750"/>
                  </a:lnTo>
                  <a:lnTo>
                    <a:pt x="1689100" y="15875"/>
                  </a:lnTo>
                  <a:lnTo>
                    <a:pt x="1555750" y="3937"/>
                  </a:lnTo>
                  <a:lnTo>
                    <a:pt x="1404874" y="0"/>
                  </a:lnTo>
                  <a:close/>
                </a:path>
              </a:pathLst>
            </a:custGeom>
            <a:solidFill>
              <a:srgbClr val="0000FF"/>
            </a:solidFill>
          </p:spPr>
          <p:txBody>
            <a:bodyPr wrap="square" lIns="0" tIns="0" rIns="0" bIns="0" rtlCol="0"/>
            <a:lstStyle/>
            <a:p>
              <a:endParaRPr/>
            </a:p>
          </p:txBody>
        </p:sp>
        <p:sp>
          <p:nvSpPr>
            <p:cNvPr id="21" name="object 21"/>
            <p:cNvSpPr/>
            <p:nvPr/>
          </p:nvSpPr>
          <p:spPr>
            <a:xfrm>
              <a:off x="371856" y="3886199"/>
              <a:ext cx="4168140" cy="1964689"/>
            </a:xfrm>
            <a:custGeom>
              <a:avLst/>
              <a:gdLst/>
              <a:ahLst/>
              <a:cxnLst/>
              <a:rect l="l" t="t" r="r" b="b"/>
              <a:pathLst>
                <a:path w="4168140" h="1964689">
                  <a:moveTo>
                    <a:pt x="2050795" y="0"/>
                  </a:moveTo>
                  <a:lnTo>
                    <a:pt x="1793620" y="8000"/>
                  </a:lnTo>
                  <a:lnTo>
                    <a:pt x="1538096" y="70866"/>
                  </a:lnTo>
                  <a:lnTo>
                    <a:pt x="1271396" y="90677"/>
                  </a:lnTo>
                  <a:lnTo>
                    <a:pt x="911097" y="197866"/>
                  </a:lnTo>
                  <a:lnTo>
                    <a:pt x="655535" y="340232"/>
                  </a:lnTo>
                  <a:lnTo>
                    <a:pt x="341261" y="454660"/>
                  </a:lnTo>
                  <a:lnTo>
                    <a:pt x="199999" y="644017"/>
                  </a:lnTo>
                  <a:lnTo>
                    <a:pt x="0" y="810132"/>
                  </a:lnTo>
                  <a:lnTo>
                    <a:pt x="28575" y="932561"/>
                  </a:lnTo>
                  <a:lnTo>
                    <a:pt x="38100" y="1043813"/>
                  </a:lnTo>
                  <a:lnTo>
                    <a:pt x="142849" y="1126489"/>
                  </a:lnTo>
                  <a:lnTo>
                    <a:pt x="219036" y="1248918"/>
                  </a:lnTo>
                  <a:lnTo>
                    <a:pt x="369836" y="1308481"/>
                  </a:lnTo>
                  <a:lnTo>
                    <a:pt x="598398" y="1434973"/>
                  </a:lnTo>
                  <a:lnTo>
                    <a:pt x="1101598" y="1601089"/>
                  </a:lnTo>
                  <a:lnTo>
                    <a:pt x="1414271" y="1758594"/>
                  </a:lnTo>
                  <a:lnTo>
                    <a:pt x="1442846" y="1778444"/>
                  </a:lnTo>
                  <a:lnTo>
                    <a:pt x="1480946" y="1798307"/>
                  </a:lnTo>
                  <a:lnTo>
                    <a:pt x="1528571" y="1814195"/>
                  </a:lnTo>
                  <a:lnTo>
                    <a:pt x="1576196" y="1834045"/>
                  </a:lnTo>
                  <a:lnTo>
                    <a:pt x="1623821" y="1849932"/>
                  </a:lnTo>
                  <a:lnTo>
                    <a:pt x="1661921" y="1865820"/>
                  </a:lnTo>
                  <a:lnTo>
                    <a:pt x="1690370" y="1881695"/>
                  </a:lnTo>
                  <a:lnTo>
                    <a:pt x="1709420" y="1892947"/>
                  </a:lnTo>
                  <a:lnTo>
                    <a:pt x="1728470" y="1908835"/>
                  </a:lnTo>
                  <a:lnTo>
                    <a:pt x="1755520" y="1924723"/>
                  </a:lnTo>
                  <a:lnTo>
                    <a:pt x="1803145" y="1940610"/>
                  </a:lnTo>
                  <a:lnTo>
                    <a:pt x="1850770" y="1952523"/>
                  </a:lnTo>
                  <a:lnTo>
                    <a:pt x="1907920" y="1960460"/>
                  </a:lnTo>
                  <a:lnTo>
                    <a:pt x="1974595" y="1964436"/>
                  </a:lnTo>
                  <a:lnTo>
                    <a:pt x="2041270" y="1956498"/>
                  </a:lnTo>
                  <a:lnTo>
                    <a:pt x="2098294" y="1940610"/>
                  </a:lnTo>
                  <a:lnTo>
                    <a:pt x="2117344" y="1924723"/>
                  </a:lnTo>
                  <a:lnTo>
                    <a:pt x="2126869" y="1908835"/>
                  </a:lnTo>
                  <a:lnTo>
                    <a:pt x="2107819" y="1892947"/>
                  </a:lnTo>
                  <a:lnTo>
                    <a:pt x="2088769" y="1877733"/>
                  </a:lnTo>
                  <a:lnTo>
                    <a:pt x="2060320" y="1861845"/>
                  </a:lnTo>
                  <a:lnTo>
                    <a:pt x="2041270" y="1845957"/>
                  </a:lnTo>
                  <a:lnTo>
                    <a:pt x="2022220" y="1838020"/>
                  </a:lnTo>
                  <a:lnTo>
                    <a:pt x="2022220" y="1826107"/>
                  </a:lnTo>
                  <a:lnTo>
                    <a:pt x="2041270" y="1810219"/>
                  </a:lnTo>
                  <a:lnTo>
                    <a:pt x="2060320" y="1798307"/>
                  </a:lnTo>
                  <a:lnTo>
                    <a:pt x="2088769" y="1790357"/>
                  </a:lnTo>
                  <a:lnTo>
                    <a:pt x="2107819" y="1778444"/>
                  </a:lnTo>
                  <a:lnTo>
                    <a:pt x="2117344" y="1766531"/>
                  </a:lnTo>
                  <a:lnTo>
                    <a:pt x="2117344" y="1754619"/>
                  </a:lnTo>
                  <a:lnTo>
                    <a:pt x="2069845" y="1727479"/>
                  </a:lnTo>
                  <a:lnTo>
                    <a:pt x="2003170" y="1703654"/>
                  </a:lnTo>
                  <a:lnTo>
                    <a:pt x="1907920" y="1675891"/>
                  </a:lnTo>
                  <a:lnTo>
                    <a:pt x="1793620" y="1648078"/>
                  </a:lnTo>
                  <a:lnTo>
                    <a:pt x="1680845" y="1620266"/>
                  </a:lnTo>
                  <a:lnTo>
                    <a:pt x="1576196" y="1593088"/>
                  </a:lnTo>
                  <a:lnTo>
                    <a:pt x="1480946" y="1573276"/>
                  </a:lnTo>
                  <a:lnTo>
                    <a:pt x="1423796" y="1557401"/>
                  </a:lnTo>
                  <a:lnTo>
                    <a:pt x="1347596" y="1537589"/>
                  </a:lnTo>
                  <a:lnTo>
                    <a:pt x="1234948" y="1501775"/>
                  </a:lnTo>
                  <a:lnTo>
                    <a:pt x="1082548" y="1446911"/>
                  </a:lnTo>
                  <a:lnTo>
                    <a:pt x="920622" y="1379347"/>
                  </a:lnTo>
                  <a:lnTo>
                    <a:pt x="768235" y="1292606"/>
                  </a:lnTo>
                  <a:lnTo>
                    <a:pt x="636485" y="1197356"/>
                  </a:lnTo>
                  <a:lnTo>
                    <a:pt x="550773" y="1086739"/>
                  </a:lnTo>
                  <a:lnTo>
                    <a:pt x="522211" y="968375"/>
                  </a:lnTo>
                  <a:lnTo>
                    <a:pt x="550773" y="841882"/>
                  </a:lnTo>
                  <a:lnTo>
                    <a:pt x="607923" y="703580"/>
                  </a:lnTo>
                  <a:lnTo>
                    <a:pt x="722198" y="569213"/>
                  </a:lnTo>
                  <a:lnTo>
                    <a:pt x="892035" y="442849"/>
                  </a:lnTo>
                  <a:lnTo>
                    <a:pt x="1111123" y="332231"/>
                  </a:lnTo>
                  <a:lnTo>
                    <a:pt x="1385696" y="240919"/>
                  </a:lnTo>
                  <a:lnTo>
                    <a:pt x="1728470" y="181991"/>
                  </a:lnTo>
                  <a:lnTo>
                    <a:pt x="2145919" y="158242"/>
                  </a:lnTo>
                  <a:lnTo>
                    <a:pt x="2553843" y="181991"/>
                  </a:lnTo>
                  <a:lnTo>
                    <a:pt x="2895219" y="240919"/>
                  </a:lnTo>
                  <a:lnTo>
                    <a:pt x="3171317" y="328294"/>
                  </a:lnTo>
                  <a:lnTo>
                    <a:pt x="3398266" y="438785"/>
                  </a:lnTo>
                  <a:lnTo>
                    <a:pt x="3560191" y="565276"/>
                  </a:lnTo>
                  <a:lnTo>
                    <a:pt x="3674491" y="703580"/>
                  </a:lnTo>
                  <a:lnTo>
                    <a:pt x="3741166" y="837945"/>
                  </a:lnTo>
                  <a:lnTo>
                    <a:pt x="3768090" y="964311"/>
                  </a:lnTo>
                  <a:lnTo>
                    <a:pt x="3741166" y="1086739"/>
                  </a:lnTo>
                  <a:lnTo>
                    <a:pt x="3645916" y="1193292"/>
                  </a:lnTo>
                  <a:lnTo>
                    <a:pt x="3522091" y="1292606"/>
                  </a:lnTo>
                  <a:lnTo>
                    <a:pt x="3360166" y="1375410"/>
                  </a:lnTo>
                  <a:lnTo>
                    <a:pt x="3209417" y="1446911"/>
                  </a:lnTo>
                  <a:lnTo>
                    <a:pt x="3057017" y="1497838"/>
                  </a:lnTo>
                  <a:lnTo>
                    <a:pt x="2933192" y="1537589"/>
                  </a:lnTo>
                  <a:lnTo>
                    <a:pt x="2866644" y="1557401"/>
                  </a:lnTo>
                  <a:lnTo>
                    <a:pt x="2799969" y="1569339"/>
                  </a:lnTo>
                  <a:lnTo>
                    <a:pt x="2715768" y="1589151"/>
                  </a:lnTo>
                  <a:lnTo>
                    <a:pt x="2610993" y="1616329"/>
                  </a:lnTo>
                  <a:lnTo>
                    <a:pt x="2487295" y="1644141"/>
                  </a:lnTo>
                  <a:lnTo>
                    <a:pt x="2382520" y="1675891"/>
                  </a:lnTo>
                  <a:lnTo>
                    <a:pt x="2287270" y="1699640"/>
                  </a:lnTo>
                  <a:lnTo>
                    <a:pt x="2212594" y="1723516"/>
                  </a:lnTo>
                  <a:lnTo>
                    <a:pt x="2174494" y="1739404"/>
                  </a:lnTo>
                  <a:lnTo>
                    <a:pt x="2174494" y="1762569"/>
                  </a:lnTo>
                  <a:lnTo>
                    <a:pt x="2184019" y="1774482"/>
                  </a:lnTo>
                  <a:lnTo>
                    <a:pt x="2222119" y="1798307"/>
                  </a:lnTo>
                  <a:lnTo>
                    <a:pt x="2241169" y="1806244"/>
                  </a:lnTo>
                  <a:lnTo>
                    <a:pt x="2258695" y="1814195"/>
                  </a:lnTo>
                  <a:lnTo>
                    <a:pt x="2268220" y="1822132"/>
                  </a:lnTo>
                  <a:lnTo>
                    <a:pt x="2258695" y="1834045"/>
                  </a:lnTo>
                  <a:lnTo>
                    <a:pt x="2250694" y="1845957"/>
                  </a:lnTo>
                  <a:lnTo>
                    <a:pt x="2222119" y="1857870"/>
                  </a:lnTo>
                  <a:lnTo>
                    <a:pt x="2203069" y="1873758"/>
                  </a:lnTo>
                  <a:lnTo>
                    <a:pt x="2174494" y="1889645"/>
                  </a:lnTo>
                  <a:lnTo>
                    <a:pt x="2164969" y="1904860"/>
                  </a:lnTo>
                  <a:lnTo>
                    <a:pt x="2164969" y="1920748"/>
                  </a:lnTo>
                  <a:lnTo>
                    <a:pt x="2193544" y="1936635"/>
                  </a:lnTo>
                  <a:lnTo>
                    <a:pt x="2250694" y="1952523"/>
                  </a:lnTo>
                  <a:lnTo>
                    <a:pt x="2315845" y="1960460"/>
                  </a:lnTo>
                  <a:lnTo>
                    <a:pt x="2372995" y="1960460"/>
                  </a:lnTo>
                  <a:lnTo>
                    <a:pt x="2487295" y="1936635"/>
                  </a:lnTo>
                  <a:lnTo>
                    <a:pt x="2563368" y="1904860"/>
                  </a:lnTo>
                  <a:lnTo>
                    <a:pt x="2582418" y="1889645"/>
                  </a:lnTo>
                  <a:lnTo>
                    <a:pt x="2601468" y="1877733"/>
                  </a:lnTo>
                  <a:lnTo>
                    <a:pt x="2630043" y="1861845"/>
                  </a:lnTo>
                  <a:lnTo>
                    <a:pt x="2668143" y="1845957"/>
                  </a:lnTo>
                  <a:lnTo>
                    <a:pt x="2715768" y="1830070"/>
                  </a:lnTo>
                  <a:lnTo>
                    <a:pt x="2761869" y="1814195"/>
                  </a:lnTo>
                  <a:lnTo>
                    <a:pt x="2809494" y="1794332"/>
                  </a:lnTo>
                  <a:lnTo>
                    <a:pt x="2847594" y="1774482"/>
                  </a:lnTo>
                  <a:lnTo>
                    <a:pt x="2876169" y="1758594"/>
                  </a:lnTo>
                  <a:lnTo>
                    <a:pt x="3228467" y="1589151"/>
                  </a:lnTo>
                  <a:lnTo>
                    <a:pt x="3645916" y="1493901"/>
                  </a:lnTo>
                  <a:lnTo>
                    <a:pt x="3825240" y="1320419"/>
                  </a:lnTo>
                  <a:lnTo>
                    <a:pt x="4072890" y="1244981"/>
                  </a:lnTo>
                  <a:lnTo>
                    <a:pt x="4110990" y="1110614"/>
                  </a:lnTo>
                  <a:lnTo>
                    <a:pt x="4082415" y="996061"/>
                  </a:lnTo>
                  <a:lnTo>
                    <a:pt x="4139565" y="893572"/>
                  </a:lnTo>
                  <a:lnTo>
                    <a:pt x="4168140" y="810132"/>
                  </a:lnTo>
                  <a:lnTo>
                    <a:pt x="4082415" y="651891"/>
                  </a:lnTo>
                  <a:lnTo>
                    <a:pt x="3910965" y="466598"/>
                  </a:lnTo>
                  <a:lnTo>
                    <a:pt x="3569716" y="351408"/>
                  </a:lnTo>
                  <a:lnTo>
                    <a:pt x="3388741" y="174117"/>
                  </a:lnTo>
                  <a:lnTo>
                    <a:pt x="3018917" y="94614"/>
                  </a:lnTo>
                  <a:lnTo>
                    <a:pt x="2572893" y="59562"/>
                  </a:lnTo>
                  <a:lnTo>
                    <a:pt x="2250694" y="8000"/>
                  </a:lnTo>
                  <a:lnTo>
                    <a:pt x="2050795" y="0"/>
                  </a:lnTo>
                  <a:close/>
                </a:path>
              </a:pathLst>
            </a:custGeom>
            <a:solidFill>
              <a:srgbClr val="800080"/>
            </a:solidFill>
          </p:spPr>
          <p:txBody>
            <a:bodyPr wrap="square" lIns="0" tIns="0" rIns="0" bIns="0" rtlCol="0"/>
            <a:lstStyle/>
            <a:p>
              <a:endParaRPr/>
            </a:p>
          </p:txBody>
        </p:sp>
        <p:sp>
          <p:nvSpPr>
            <p:cNvPr id="22" name="object 22"/>
            <p:cNvSpPr/>
            <p:nvPr/>
          </p:nvSpPr>
          <p:spPr>
            <a:xfrm>
              <a:off x="1463039" y="4268723"/>
              <a:ext cx="1957070" cy="1076325"/>
            </a:xfrm>
            <a:custGeom>
              <a:avLst/>
              <a:gdLst/>
              <a:ahLst/>
              <a:cxnLst/>
              <a:rect l="l" t="t" r="r" b="b"/>
              <a:pathLst>
                <a:path w="1957070" h="1076325">
                  <a:moveTo>
                    <a:pt x="1035558" y="27812"/>
                  </a:moveTo>
                  <a:lnTo>
                    <a:pt x="854455" y="27812"/>
                  </a:lnTo>
                  <a:lnTo>
                    <a:pt x="636904" y="79501"/>
                  </a:lnTo>
                  <a:lnTo>
                    <a:pt x="455803" y="130428"/>
                  </a:lnTo>
                  <a:lnTo>
                    <a:pt x="293878" y="213868"/>
                  </a:lnTo>
                  <a:lnTo>
                    <a:pt x="143001" y="316483"/>
                  </a:lnTo>
                  <a:lnTo>
                    <a:pt x="0" y="446913"/>
                  </a:lnTo>
                  <a:lnTo>
                    <a:pt x="0" y="557530"/>
                  </a:lnTo>
                  <a:lnTo>
                    <a:pt x="76200" y="644906"/>
                  </a:lnTo>
                  <a:lnTo>
                    <a:pt x="169926" y="711834"/>
                  </a:lnTo>
                  <a:lnTo>
                    <a:pt x="169926" y="771398"/>
                  </a:lnTo>
                  <a:lnTo>
                    <a:pt x="179451" y="775334"/>
                  </a:lnTo>
                  <a:lnTo>
                    <a:pt x="152526" y="818388"/>
                  </a:lnTo>
                  <a:lnTo>
                    <a:pt x="152526" y="874013"/>
                  </a:lnTo>
                  <a:lnTo>
                    <a:pt x="169926" y="937513"/>
                  </a:lnTo>
                  <a:lnTo>
                    <a:pt x="227076" y="976629"/>
                  </a:lnTo>
                  <a:lnTo>
                    <a:pt x="312928" y="1020317"/>
                  </a:lnTo>
                  <a:lnTo>
                    <a:pt x="427228" y="1064006"/>
                  </a:lnTo>
                  <a:lnTo>
                    <a:pt x="570229" y="1075944"/>
                  </a:lnTo>
                  <a:lnTo>
                    <a:pt x="740155" y="1075944"/>
                  </a:lnTo>
                  <a:lnTo>
                    <a:pt x="940308" y="1056132"/>
                  </a:lnTo>
                  <a:lnTo>
                    <a:pt x="1102360" y="1020317"/>
                  </a:lnTo>
                  <a:lnTo>
                    <a:pt x="1176909" y="984631"/>
                  </a:lnTo>
                  <a:lnTo>
                    <a:pt x="1272286" y="925702"/>
                  </a:lnTo>
                  <a:lnTo>
                    <a:pt x="1291336" y="862076"/>
                  </a:lnTo>
                  <a:lnTo>
                    <a:pt x="1272286" y="799211"/>
                  </a:lnTo>
                  <a:lnTo>
                    <a:pt x="1224661" y="751458"/>
                  </a:lnTo>
                  <a:lnTo>
                    <a:pt x="1159510" y="731646"/>
                  </a:lnTo>
                  <a:lnTo>
                    <a:pt x="1176909" y="711834"/>
                  </a:lnTo>
                  <a:lnTo>
                    <a:pt x="1149985" y="711834"/>
                  </a:lnTo>
                  <a:lnTo>
                    <a:pt x="1176909" y="687958"/>
                  </a:lnTo>
                  <a:lnTo>
                    <a:pt x="1149985" y="676020"/>
                  </a:lnTo>
                  <a:lnTo>
                    <a:pt x="1083183" y="672083"/>
                  </a:lnTo>
                  <a:lnTo>
                    <a:pt x="1073658" y="672083"/>
                  </a:lnTo>
                  <a:lnTo>
                    <a:pt x="1102360" y="648843"/>
                  </a:lnTo>
                  <a:lnTo>
                    <a:pt x="1064133" y="632968"/>
                  </a:lnTo>
                  <a:lnTo>
                    <a:pt x="1045083" y="621030"/>
                  </a:lnTo>
                  <a:lnTo>
                    <a:pt x="987933" y="613156"/>
                  </a:lnTo>
                  <a:lnTo>
                    <a:pt x="617854" y="613156"/>
                  </a:lnTo>
                  <a:lnTo>
                    <a:pt x="627379" y="605155"/>
                  </a:lnTo>
                  <a:lnTo>
                    <a:pt x="673480" y="589280"/>
                  </a:lnTo>
                  <a:lnTo>
                    <a:pt x="740155" y="557530"/>
                  </a:lnTo>
                  <a:lnTo>
                    <a:pt x="778255" y="537590"/>
                  </a:lnTo>
                  <a:lnTo>
                    <a:pt x="806830" y="533653"/>
                  </a:lnTo>
                  <a:lnTo>
                    <a:pt x="1310385" y="533653"/>
                  </a:lnTo>
                  <a:lnTo>
                    <a:pt x="1272286" y="529717"/>
                  </a:lnTo>
                  <a:lnTo>
                    <a:pt x="1211592" y="490600"/>
                  </a:lnTo>
                  <a:lnTo>
                    <a:pt x="265303" y="490600"/>
                  </a:lnTo>
                  <a:lnTo>
                    <a:pt x="265303" y="486663"/>
                  </a:lnTo>
                  <a:lnTo>
                    <a:pt x="385814" y="475875"/>
                  </a:lnTo>
                  <a:lnTo>
                    <a:pt x="434671" y="467220"/>
                  </a:lnTo>
                  <a:lnTo>
                    <a:pt x="513079" y="450850"/>
                  </a:lnTo>
                  <a:lnTo>
                    <a:pt x="560704" y="439038"/>
                  </a:lnTo>
                  <a:lnTo>
                    <a:pt x="598804" y="431038"/>
                  </a:lnTo>
                  <a:lnTo>
                    <a:pt x="636064" y="426462"/>
                  </a:lnTo>
                  <a:lnTo>
                    <a:pt x="673480" y="419100"/>
                  </a:lnTo>
                  <a:lnTo>
                    <a:pt x="854455" y="387984"/>
                  </a:lnTo>
                  <a:lnTo>
                    <a:pt x="901372" y="387984"/>
                  </a:lnTo>
                  <a:lnTo>
                    <a:pt x="911733" y="384048"/>
                  </a:lnTo>
                  <a:lnTo>
                    <a:pt x="921258" y="376046"/>
                  </a:lnTo>
                  <a:lnTo>
                    <a:pt x="968883" y="360171"/>
                  </a:lnTo>
                  <a:lnTo>
                    <a:pt x="987933" y="344296"/>
                  </a:lnTo>
                  <a:lnTo>
                    <a:pt x="997458" y="332358"/>
                  </a:lnTo>
                  <a:lnTo>
                    <a:pt x="987933" y="320420"/>
                  </a:lnTo>
                  <a:lnTo>
                    <a:pt x="959358" y="292607"/>
                  </a:lnTo>
                  <a:lnTo>
                    <a:pt x="940308" y="280796"/>
                  </a:lnTo>
                  <a:lnTo>
                    <a:pt x="902208" y="248919"/>
                  </a:lnTo>
                  <a:lnTo>
                    <a:pt x="892683" y="233680"/>
                  </a:lnTo>
                  <a:lnTo>
                    <a:pt x="883158" y="225806"/>
                  </a:lnTo>
                  <a:lnTo>
                    <a:pt x="883042" y="225646"/>
                  </a:lnTo>
                  <a:lnTo>
                    <a:pt x="873633" y="217805"/>
                  </a:lnTo>
                  <a:lnTo>
                    <a:pt x="864108" y="205867"/>
                  </a:lnTo>
                  <a:lnTo>
                    <a:pt x="864108" y="199422"/>
                  </a:lnTo>
                  <a:lnTo>
                    <a:pt x="854455" y="186055"/>
                  </a:lnTo>
                  <a:lnTo>
                    <a:pt x="854455" y="182118"/>
                  </a:lnTo>
                  <a:lnTo>
                    <a:pt x="1319911" y="182118"/>
                  </a:lnTo>
                  <a:lnTo>
                    <a:pt x="1336247" y="153147"/>
                  </a:lnTo>
                  <a:lnTo>
                    <a:pt x="1329436" y="150240"/>
                  </a:lnTo>
                  <a:lnTo>
                    <a:pt x="1291336" y="110617"/>
                  </a:lnTo>
                  <a:lnTo>
                    <a:pt x="1224661" y="71500"/>
                  </a:lnTo>
                  <a:lnTo>
                    <a:pt x="1149985" y="35813"/>
                  </a:lnTo>
                  <a:lnTo>
                    <a:pt x="1035558" y="27812"/>
                  </a:lnTo>
                  <a:close/>
                </a:path>
                <a:path w="1957070" h="1076325">
                  <a:moveTo>
                    <a:pt x="1310385" y="533653"/>
                  </a:moveTo>
                  <a:lnTo>
                    <a:pt x="806830" y="533653"/>
                  </a:lnTo>
                  <a:lnTo>
                    <a:pt x="854455" y="541655"/>
                  </a:lnTo>
                  <a:lnTo>
                    <a:pt x="902208" y="545592"/>
                  </a:lnTo>
                  <a:lnTo>
                    <a:pt x="1006983" y="561467"/>
                  </a:lnTo>
                  <a:lnTo>
                    <a:pt x="1073658" y="585343"/>
                  </a:lnTo>
                  <a:lnTo>
                    <a:pt x="1102360" y="609092"/>
                  </a:lnTo>
                  <a:lnTo>
                    <a:pt x="1195959" y="652907"/>
                  </a:lnTo>
                  <a:lnTo>
                    <a:pt x="1281811" y="652907"/>
                  </a:lnTo>
                  <a:lnTo>
                    <a:pt x="1234186" y="644906"/>
                  </a:lnTo>
                  <a:lnTo>
                    <a:pt x="1291336" y="640969"/>
                  </a:lnTo>
                  <a:lnTo>
                    <a:pt x="1338961" y="640969"/>
                  </a:lnTo>
                  <a:lnTo>
                    <a:pt x="1338961" y="627718"/>
                  </a:lnTo>
                  <a:lnTo>
                    <a:pt x="1300861" y="625094"/>
                  </a:lnTo>
                  <a:lnTo>
                    <a:pt x="1372071" y="625094"/>
                  </a:lnTo>
                  <a:lnTo>
                    <a:pt x="1386586" y="621030"/>
                  </a:lnTo>
                  <a:lnTo>
                    <a:pt x="1396111" y="605155"/>
                  </a:lnTo>
                  <a:lnTo>
                    <a:pt x="1443736" y="601218"/>
                  </a:lnTo>
                  <a:lnTo>
                    <a:pt x="1462786" y="589280"/>
                  </a:lnTo>
                  <a:lnTo>
                    <a:pt x="1424686" y="573405"/>
                  </a:lnTo>
                  <a:lnTo>
                    <a:pt x="1348486" y="537590"/>
                  </a:lnTo>
                  <a:lnTo>
                    <a:pt x="1310385" y="533653"/>
                  </a:lnTo>
                  <a:close/>
                </a:path>
                <a:path w="1957070" h="1076325">
                  <a:moveTo>
                    <a:pt x="1338961" y="640969"/>
                  </a:moveTo>
                  <a:lnTo>
                    <a:pt x="1291336" y="640969"/>
                  </a:lnTo>
                  <a:lnTo>
                    <a:pt x="1338961" y="644906"/>
                  </a:lnTo>
                  <a:lnTo>
                    <a:pt x="1338961" y="640969"/>
                  </a:lnTo>
                  <a:close/>
                </a:path>
                <a:path w="1957070" h="1076325">
                  <a:moveTo>
                    <a:pt x="1372071" y="625094"/>
                  </a:moveTo>
                  <a:lnTo>
                    <a:pt x="1338961" y="625094"/>
                  </a:lnTo>
                  <a:lnTo>
                    <a:pt x="1338961" y="627718"/>
                  </a:lnTo>
                  <a:lnTo>
                    <a:pt x="1358011" y="629031"/>
                  </a:lnTo>
                  <a:lnTo>
                    <a:pt x="1372071" y="625094"/>
                  </a:lnTo>
                  <a:close/>
                </a:path>
                <a:path w="1957070" h="1076325">
                  <a:moveTo>
                    <a:pt x="902208" y="589280"/>
                  </a:moveTo>
                  <a:lnTo>
                    <a:pt x="835405" y="593217"/>
                  </a:lnTo>
                  <a:lnTo>
                    <a:pt x="711580" y="605155"/>
                  </a:lnTo>
                  <a:lnTo>
                    <a:pt x="617854" y="613156"/>
                  </a:lnTo>
                  <a:lnTo>
                    <a:pt x="987933" y="613156"/>
                  </a:lnTo>
                  <a:lnTo>
                    <a:pt x="949833" y="597281"/>
                  </a:lnTo>
                  <a:lnTo>
                    <a:pt x="902208" y="589280"/>
                  </a:lnTo>
                  <a:close/>
                </a:path>
                <a:path w="1957070" h="1076325">
                  <a:moveTo>
                    <a:pt x="987933" y="387984"/>
                  </a:moveTo>
                  <a:lnTo>
                    <a:pt x="901372" y="387984"/>
                  </a:lnTo>
                  <a:lnTo>
                    <a:pt x="892683" y="391287"/>
                  </a:lnTo>
                  <a:lnTo>
                    <a:pt x="854455" y="395224"/>
                  </a:lnTo>
                  <a:lnTo>
                    <a:pt x="816355" y="395224"/>
                  </a:lnTo>
                  <a:lnTo>
                    <a:pt x="768730" y="403225"/>
                  </a:lnTo>
                  <a:lnTo>
                    <a:pt x="721105" y="415163"/>
                  </a:lnTo>
                  <a:lnTo>
                    <a:pt x="663955" y="423037"/>
                  </a:lnTo>
                  <a:lnTo>
                    <a:pt x="636064" y="426462"/>
                  </a:lnTo>
                  <a:lnTo>
                    <a:pt x="532129" y="446913"/>
                  </a:lnTo>
                  <a:lnTo>
                    <a:pt x="436753" y="466851"/>
                  </a:lnTo>
                  <a:lnTo>
                    <a:pt x="434671" y="467220"/>
                  </a:lnTo>
                  <a:lnTo>
                    <a:pt x="398653" y="474725"/>
                  </a:lnTo>
                  <a:lnTo>
                    <a:pt x="385814" y="475875"/>
                  </a:lnTo>
                  <a:lnTo>
                    <a:pt x="370078" y="478663"/>
                  </a:lnTo>
                  <a:lnTo>
                    <a:pt x="293878" y="490600"/>
                  </a:lnTo>
                  <a:lnTo>
                    <a:pt x="1211592" y="490600"/>
                  </a:lnTo>
                  <a:lnTo>
                    <a:pt x="1205484" y="486663"/>
                  </a:lnTo>
                  <a:lnTo>
                    <a:pt x="1130935" y="446913"/>
                  </a:lnTo>
                  <a:lnTo>
                    <a:pt x="1092708" y="423037"/>
                  </a:lnTo>
                  <a:lnTo>
                    <a:pt x="987933" y="387984"/>
                  </a:lnTo>
                  <a:close/>
                </a:path>
                <a:path w="1957070" h="1076325">
                  <a:moveTo>
                    <a:pt x="1319911" y="182118"/>
                  </a:moveTo>
                  <a:lnTo>
                    <a:pt x="854455" y="182118"/>
                  </a:lnTo>
                  <a:lnTo>
                    <a:pt x="864108" y="189992"/>
                  </a:lnTo>
                  <a:lnTo>
                    <a:pt x="864108" y="199422"/>
                  </a:lnTo>
                  <a:lnTo>
                    <a:pt x="949833" y="280796"/>
                  </a:lnTo>
                  <a:lnTo>
                    <a:pt x="1035558" y="348233"/>
                  </a:lnTo>
                  <a:lnTo>
                    <a:pt x="1167384" y="419100"/>
                  </a:lnTo>
                  <a:lnTo>
                    <a:pt x="1272286" y="458850"/>
                  </a:lnTo>
                  <a:lnTo>
                    <a:pt x="1348486" y="446913"/>
                  </a:lnTo>
                  <a:lnTo>
                    <a:pt x="1434211" y="427100"/>
                  </a:lnTo>
                  <a:lnTo>
                    <a:pt x="1558162" y="356234"/>
                  </a:lnTo>
                  <a:lnTo>
                    <a:pt x="1586737" y="308609"/>
                  </a:lnTo>
                  <a:lnTo>
                    <a:pt x="1588937" y="296671"/>
                  </a:lnTo>
                  <a:lnTo>
                    <a:pt x="1396111" y="296671"/>
                  </a:lnTo>
                  <a:lnTo>
                    <a:pt x="1353609" y="259109"/>
                  </a:lnTo>
                  <a:lnTo>
                    <a:pt x="1338961" y="248919"/>
                  </a:lnTo>
                  <a:lnTo>
                    <a:pt x="1337909" y="245233"/>
                  </a:lnTo>
                  <a:lnTo>
                    <a:pt x="1329436" y="237744"/>
                  </a:lnTo>
                  <a:lnTo>
                    <a:pt x="1329436" y="215519"/>
                  </a:lnTo>
                  <a:lnTo>
                    <a:pt x="1319911" y="182118"/>
                  </a:lnTo>
                  <a:close/>
                </a:path>
                <a:path w="1957070" h="1076325">
                  <a:moveTo>
                    <a:pt x="1462786" y="0"/>
                  </a:moveTo>
                  <a:lnTo>
                    <a:pt x="1367536" y="8000"/>
                  </a:lnTo>
                  <a:lnTo>
                    <a:pt x="1377061" y="47625"/>
                  </a:lnTo>
                  <a:lnTo>
                    <a:pt x="1386586" y="99313"/>
                  </a:lnTo>
                  <a:lnTo>
                    <a:pt x="1358011" y="114553"/>
                  </a:lnTo>
                  <a:lnTo>
                    <a:pt x="1336247" y="153147"/>
                  </a:lnTo>
                  <a:lnTo>
                    <a:pt x="1338961" y="154305"/>
                  </a:lnTo>
                  <a:lnTo>
                    <a:pt x="1329436" y="194056"/>
                  </a:lnTo>
                  <a:lnTo>
                    <a:pt x="1329436" y="215519"/>
                  </a:lnTo>
                  <a:lnTo>
                    <a:pt x="1337909" y="245233"/>
                  </a:lnTo>
                  <a:lnTo>
                    <a:pt x="1353609" y="259109"/>
                  </a:lnTo>
                  <a:lnTo>
                    <a:pt x="1396111" y="288670"/>
                  </a:lnTo>
                  <a:lnTo>
                    <a:pt x="1396111" y="296671"/>
                  </a:lnTo>
                  <a:lnTo>
                    <a:pt x="1588937" y="296671"/>
                  </a:lnTo>
                  <a:lnTo>
                    <a:pt x="1596262" y="256920"/>
                  </a:lnTo>
                  <a:lnTo>
                    <a:pt x="1605787" y="189992"/>
                  </a:lnTo>
                  <a:lnTo>
                    <a:pt x="1605787" y="118490"/>
                  </a:lnTo>
                  <a:lnTo>
                    <a:pt x="1643888" y="107314"/>
                  </a:lnTo>
                  <a:lnTo>
                    <a:pt x="1709039" y="99313"/>
                  </a:lnTo>
                  <a:lnTo>
                    <a:pt x="1861565" y="99313"/>
                  </a:lnTo>
                  <a:lnTo>
                    <a:pt x="1937765" y="87375"/>
                  </a:lnTo>
                  <a:lnTo>
                    <a:pt x="1928240" y="71500"/>
                  </a:lnTo>
                  <a:lnTo>
                    <a:pt x="1852040" y="71500"/>
                  </a:lnTo>
                  <a:lnTo>
                    <a:pt x="1890140" y="59562"/>
                  </a:lnTo>
                  <a:lnTo>
                    <a:pt x="1890140" y="51688"/>
                  </a:lnTo>
                  <a:lnTo>
                    <a:pt x="1813814" y="51688"/>
                  </a:lnTo>
                  <a:lnTo>
                    <a:pt x="1861565" y="47625"/>
                  </a:lnTo>
                  <a:lnTo>
                    <a:pt x="1852040" y="31750"/>
                  </a:lnTo>
                  <a:lnTo>
                    <a:pt x="1766189" y="23875"/>
                  </a:lnTo>
                  <a:lnTo>
                    <a:pt x="1813814" y="23875"/>
                  </a:lnTo>
                  <a:lnTo>
                    <a:pt x="1775714" y="8000"/>
                  </a:lnTo>
                  <a:lnTo>
                    <a:pt x="1586737" y="8000"/>
                  </a:lnTo>
                  <a:lnTo>
                    <a:pt x="1462786" y="0"/>
                  </a:lnTo>
                  <a:close/>
                </a:path>
                <a:path w="1957070" h="1076325">
                  <a:moveTo>
                    <a:pt x="1956815" y="99313"/>
                  </a:moveTo>
                  <a:lnTo>
                    <a:pt x="1709039" y="99313"/>
                  </a:lnTo>
                  <a:lnTo>
                    <a:pt x="1804289" y="103250"/>
                  </a:lnTo>
                  <a:lnTo>
                    <a:pt x="1909190" y="110617"/>
                  </a:lnTo>
                  <a:lnTo>
                    <a:pt x="1956815" y="99313"/>
                  </a:lnTo>
                  <a:close/>
                </a:path>
              </a:pathLst>
            </a:custGeom>
            <a:solidFill>
              <a:srgbClr val="FF8080"/>
            </a:solidFill>
          </p:spPr>
          <p:txBody>
            <a:bodyPr wrap="square" lIns="0" tIns="0" rIns="0" bIns="0" rtlCol="0"/>
            <a:lstStyle/>
            <a:p>
              <a:endParaRPr/>
            </a:p>
          </p:txBody>
        </p:sp>
        <p:sp>
          <p:nvSpPr>
            <p:cNvPr id="23" name="object 23"/>
            <p:cNvSpPr/>
            <p:nvPr/>
          </p:nvSpPr>
          <p:spPr>
            <a:xfrm>
              <a:off x="2212848" y="5518403"/>
              <a:ext cx="617220" cy="402590"/>
            </a:xfrm>
            <a:custGeom>
              <a:avLst/>
              <a:gdLst/>
              <a:ahLst/>
              <a:cxnLst/>
              <a:rect l="l" t="t" r="r" b="b"/>
              <a:pathLst>
                <a:path w="617219" h="402589">
                  <a:moveTo>
                    <a:pt x="304672" y="0"/>
                  </a:moveTo>
                  <a:lnTo>
                    <a:pt x="247522" y="3937"/>
                  </a:lnTo>
                  <a:lnTo>
                    <a:pt x="190372" y="15875"/>
                  </a:lnTo>
                  <a:lnTo>
                    <a:pt x="133222" y="35687"/>
                  </a:lnTo>
                  <a:lnTo>
                    <a:pt x="95250" y="59436"/>
                  </a:lnTo>
                  <a:lnTo>
                    <a:pt x="57150" y="91173"/>
                  </a:lnTo>
                  <a:lnTo>
                    <a:pt x="28575" y="122224"/>
                  </a:lnTo>
                  <a:lnTo>
                    <a:pt x="9525" y="161861"/>
                  </a:lnTo>
                  <a:lnTo>
                    <a:pt x="0" y="201498"/>
                  </a:lnTo>
                  <a:lnTo>
                    <a:pt x="9525" y="241134"/>
                  </a:lnTo>
                  <a:lnTo>
                    <a:pt x="28575" y="280111"/>
                  </a:lnTo>
                  <a:lnTo>
                    <a:pt x="57150" y="311823"/>
                  </a:lnTo>
                  <a:lnTo>
                    <a:pt x="95250" y="343535"/>
                  </a:lnTo>
                  <a:lnTo>
                    <a:pt x="133222" y="367322"/>
                  </a:lnTo>
                  <a:lnTo>
                    <a:pt x="190372" y="387146"/>
                  </a:lnTo>
                  <a:lnTo>
                    <a:pt x="247522" y="399034"/>
                  </a:lnTo>
                  <a:lnTo>
                    <a:pt x="304672" y="402336"/>
                  </a:lnTo>
                  <a:lnTo>
                    <a:pt x="371220" y="399034"/>
                  </a:lnTo>
                  <a:lnTo>
                    <a:pt x="426846" y="387146"/>
                  </a:lnTo>
                  <a:lnTo>
                    <a:pt x="474471" y="367322"/>
                  </a:lnTo>
                  <a:lnTo>
                    <a:pt x="521969" y="343535"/>
                  </a:lnTo>
                  <a:lnTo>
                    <a:pt x="560069" y="311823"/>
                  </a:lnTo>
                  <a:lnTo>
                    <a:pt x="588644" y="280111"/>
                  </a:lnTo>
                  <a:lnTo>
                    <a:pt x="607694" y="241134"/>
                  </a:lnTo>
                  <a:lnTo>
                    <a:pt x="617219" y="201498"/>
                  </a:lnTo>
                  <a:lnTo>
                    <a:pt x="607694" y="161861"/>
                  </a:lnTo>
                  <a:lnTo>
                    <a:pt x="588644" y="122224"/>
                  </a:lnTo>
                  <a:lnTo>
                    <a:pt x="560069" y="91173"/>
                  </a:lnTo>
                  <a:lnTo>
                    <a:pt x="521969" y="59436"/>
                  </a:lnTo>
                  <a:lnTo>
                    <a:pt x="474471" y="35687"/>
                  </a:lnTo>
                  <a:lnTo>
                    <a:pt x="426846" y="15875"/>
                  </a:lnTo>
                  <a:lnTo>
                    <a:pt x="371220" y="3937"/>
                  </a:lnTo>
                  <a:lnTo>
                    <a:pt x="304672" y="0"/>
                  </a:lnTo>
                  <a:close/>
                </a:path>
              </a:pathLst>
            </a:custGeom>
            <a:solidFill>
              <a:srgbClr val="000000"/>
            </a:solidFill>
          </p:spPr>
          <p:txBody>
            <a:bodyPr wrap="square" lIns="0" tIns="0" rIns="0" bIns="0" rtlCol="0"/>
            <a:lstStyle/>
            <a:p>
              <a:endParaRPr/>
            </a:p>
          </p:txBody>
        </p:sp>
        <p:pic>
          <p:nvPicPr>
            <p:cNvPr id="24" name="object 24"/>
            <p:cNvPicPr/>
            <p:nvPr/>
          </p:nvPicPr>
          <p:blipFill>
            <a:blip r:embed="rId2" cstate="print"/>
            <a:stretch>
              <a:fillRect/>
            </a:stretch>
          </p:blipFill>
          <p:spPr>
            <a:xfrm>
              <a:off x="2385060" y="5501639"/>
              <a:ext cx="123443" cy="76200"/>
            </a:xfrm>
            <a:prstGeom prst="rect">
              <a:avLst/>
            </a:prstGeom>
          </p:spPr>
        </p:pic>
        <p:pic>
          <p:nvPicPr>
            <p:cNvPr id="25" name="object 25"/>
            <p:cNvPicPr/>
            <p:nvPr/>
          </p:nvPicPr>
          <p:blipFill>
            <a:blip r:embed="rId3" cstate="print"/>
            <a:stretch>
              <a:fillRect/>
            </a:stretch>
          </p:blipFill>
          <p:spPr>
            <a:xfrm>
              <a:off x="2584704" y="5585459"/>
              <a:ext cx="112775" cy="70103"/>
            </a:xfrm>
            <a:prstGeom prst="rect">
              <a:avLst/>
            </a:prstGeom>
          </p:spPr>
        </p:pic>
        <p:pic>
          <p:nvPicPr>
            <p:cNvPr id="26" name="object 26"/>
            <p:cNvPicPr/>
            <p:nvPr/>
          </p:nvPicPr>
          <p:blipFill>
            <a:blip r:embed="rId4" cstate="print"/>
            <a:stretch>
              <a:fillRect/>
            </a:stretch>
          </p:blipFill>
          <p:spPr>
            <a:xfrm>
              <a:off x="2537460" y="5707379"/>
              <a:ext cx="121919" cy="71628"/>
            </a:xfrm>
            <a:prstGeom prst="rect">
              <a:avLst/>
            </a:prstGeom>
          </p:spPr>
        </p:pic>
        <p:pic>
          <p:nvPicPr>
            <p:cNvPr id="27" name="object 27"/>
            <p:cNvPicPr/>
            <p:nvPr/>
          </p:nvPicPr>
          <p:blipFill>
            <a:blip r:embed="rId5" cstate="print"/>
            <a:stretch>
              <a:fillRect/>
            </a:stretch>
          </p:blipFill>
          <p:spPr>
            <a:xfrm>
              <a:off x="2365248" y="5695187"/>
              <a:ext cx="114300" cy="71628"/>
            </a:xfrm>
            <a:prstGeom prst="rect">
              <a:avLst/>
            </a:prstGeom>
          </p:spPr>
        </p:pic>
        <p:sp>
          <p:nvSpPr>
            <p:cNvPr id="28" name="object 28"/>
            <p:cNvSpPr/>
            <p:nvPr/>
          </p:nvSpPr>
          <p:spPr>
            <a:xfrm>
              <a:off x="6416040" y="3966971"/>
              <a:ext cx="1568450" cy="1085215"/>
            </a:xfrm>
            <a:custGeom>
              <a:avLst/>
              <a:gdLst/>
              <a:ahLst/>
              <a:cxnLst/>
              <a:rect l="l" t="t" r="r" b="b"/>
              <a:pathLst>
                <a:path w="1568450" h="1085214">
                  <a:moveTo>
                    <a:pt x="788035" y="0"/>
                  </a:moveTo>
                  <a:lnTo>
                    <a:pt x="702310" y="5460"/>
                  </a:lnTo>
                  <a:lnTo>
                    <a:pt x="625983" y="10921"/>
                  </a:lnTo>
                  <a:lnTo>
                    <a:pt x="551307" y="27304"/>
                  </a:lnTo>
                  <a:lnTo>
                    <a:pt x="475107" y="43560"/>
                  </a:lnTo>
                  <a:lnTo>
                    <a:pt x="408305" y="64515"/>
                  </a:lnTo>
                  <a:lnTo>
                    <a:pt x="341630" y="91820"/>
                  </a:lnTo>
                  <a:lnTo>
                    <a:pt x="227203" y="157225"/>
                  </a:lnTo>
                  <a:lnTo>
                    <a:pt x="179578" y="200786"/>
                  </a:lnTo>
                  <a:lnTo>
                    <a:pt x="131826" y="239013"/>
                  </a:lnTo>
                  <a:lnTo>
                    <a:pt x="95377" y="281685"/>
                  </a:lnTo>
                  <a:lnTo>
                    <a:pt x="38100" y="379856"/>
                  </a:lnTo>
                  <a:lnTo>
                    <a:pt x="0" y="488060"/>
                  </a:lnTo>
                  <a:lnTo>
                    <a:pt x="0" y="597026"/>
                  </a:lnTo>
                  <a:lnTo>
                    <a:pt x="38100" y="705230"/>
                  </a:lnTo>
                  <a:lnTo>
                    <a:pt x="66675" y="754252"/>
                  </a:lnTo>
                  <a:lnTo>
                    <a:pt x="95377" y="797940"/>
                  </a:lnTo>
                  <a:lnTo>
                    <a:pt x="131826" y="846073"/>
                  </a:lnTo>
                  <a:lnTo>
                    <a:pt x="227203" y="922401"/>
                  </a:lnTo>
                  <a:lnTo>
                    <a:pt x="284353" y="960627"/>
                  </a:lnTo>
                  <a:lnTo>
                    <a:pt x="341630" y="987805"/>
                  </a:lnTo>
                  <a:lnTo>
                    <a:pt x="408305" y="1015110"/>
                  </a:lnTo>
                  <a:lnTo>
                    <a:pt x="475107" y="1041526"/>
                  </a:lnTo>
                  <a:lnTo>
                    <a:pt x="551307" y="1057783"/>
                  </a:lnTo>
                  <a:lnTo>
                    <a:pt x="702310" y="1079627"/>
                  </a:lnTo>
                  <a:lnTo>
                    <a:pt x="788035" y="1085088"/>
                  </a:lnTo>
                  <a:lnTo>
                    <a:pt x="864362" y="1079627"/>
                  </a:lnTo>
                  <a:lnTo>
                    <a:pt x="1016888" y="1057783"/>
                  </a:lnTo>
                  <a:lnTo>
                    <a:pt x="1093089" y="1041526"/>
                  </a:lnTo>
                  <a:lnTo>
                    <a:pt x="1225041" y="987805"/>
                  </a:lnTo>
                  <a:lnTo>
                    <a:pt x="1282191" y="960627"/>
                  </a:lnTo>
                  <a:lnTo>
                    <a:pt x="1339341" y="922401"/>
                  </a:lnTo>
                  <a:lnTo>
                    <a:pt x="1434718" y="846073"/>
                  </a:lnTo>
                  <a:lnTo>
                    <a:pt x="1472818" y="797940"/>
                  </a:lnTo>
                  <a:lnTo>
                    <a:pt x="1501520" y="754252"/>
                  </a:lnTo>
                  <a:lnTo>
                    <a:pt x="1530095" y="705230"/>
                  </a:lnTo>
                  <a:lnTo>
                    <a:pt x="1568195" y="597026"/>
                  </a:lnTo>
                  <a:lnTo>
                    <a:pt x="1568195" y="542544"/>
                  </a:lnTo>
                  <a:lnTo>
                    <a:pt x="1568195" y="488060"/>
                  </a:lnTo>
                  <a:lnTo>
                    <a:pt x="1530095" y="379856"/>
                  </a:lnTo>
                  <a:lnTo>
                    <a:pt x="1472818" y="281685"/>
                  </a:lnTo>
                  <a:lnTo>
                    <a:pt x="1434718" y="239013"/>
                  </a:lnTo>
                  <a:lnTo>
                    <a:pt x="1387093" y="200786"/>
                  </a:lnTo>
                  <a:lnTo>
                    <a:pt x="1339341" y="157225"/>
                  </a:lnTo>
                  <a:lnTo>
                    <a:pt x="1225041" y="91820"/>
                  </a:lnTo>
                  <a:lnTo>
                    <a:pt x="1158239" y="64515"/>
                  </a:lnTo>
                  <a:lnTo>
                    <a:pt x="1093089" y="43560"/>
                  </a:lnTo>
                  <a:lnTo>
                    <a:pt x="940562" y="10921"/>
                  </a:lnTo>
                  <a:lnTo>
                    <a:pt x="788035" y="0"/>
                  </a:lnTo>
                  <a:close/>
                </a:path>
              </a:pathLst>
            </a:custGeom>
            <a:solidFill>
              <a:srgbClr val="0000FF"/>
            </a:solidFill>
          </p:spPr>
          <p:txBody>
            <a:bodyPr wrap="square" lIns="0" tIns="0" rIns="0" bIns="0" rtlCol="0"/>
            <a:lstStyle/>
            <a:p>
              <a:endParaRPr/>
            </a:p>
          </p:txBody>
        </p:sp>
        <p:sp>
          <p:nvSpPr>
            <p:cNvPr id="29" name="object 29"/>
            <p:cNvSpPr/>
            <p:nvPr/>
          </p:nvSpPr>
          <p:spPr>
            <a:xfrm>
              <a:off x="5998464" y="3765803"/>
              <a:ext cx="2327275" cy="1607820"/>
            </a:xfrm>
            <a:custGeom>
              <a:avLst/>
              <a:gdLst/>
              <a:ahLst/>
              <a:cxnLst/>
              <a:rect l="l" t="t" r="r" b="b"/>
              <a:pathLst>
                <a:path w="2327275" h="1607820">
                  <a:moveTo>
                    <a:pt x="1148461" y="0"/>
                  </a:moveTo>
                  <a:lnTo>
                    <a:pt x="1007110" y="10922"/>
                  </a:lnTo>
                  <a:lnTo>
                    <a:pt x="864108" y="60071"/>
                  </a:lnTo>
                  <a:lnTo>
                    <a:pt x="711708" y="75565"/>
                  </a:lnTo>
                  <a:lnTo>
                    <a:pt x="513080" y="162814"/>
                  </a:lnTo>
                  <a:lnTo>
                    <a:pt x="370077" y="282067"/>
                  </a:lnTo>
                  <a:lnTo>
                    <a:pt x="198500" y="374904"/>
                  </a:lnTo>
                  <a:lnTo>
                    <a:pt x="112775" y="526796"/>
                  </a:lnTo>
                  <a:lnTo>
                    <a:pt x="0" y="662432"/>
                  </a:lnTo>
                  <a:lnTo>
                    <a:pt x="19050" y="766191"/>
                  </a:lnTo>
                  <a:lnTo>
                    <a:pt x="27050" y="858012"/>
                  </a:lnTo>
                  <a:lnTo>
                    <a:pt x="112775" y="918083"/>
                  </a:lnTo>
                  <a:lnTo>
                    <a:pt x="122300" y="1021842"/>
                  </a:lnTo>
                  <a:lnTo>
                    <a:pt x="208152" y="1070102"/>
                  </a:lnTo>
                  <a:lnTo>
                    <a:pt x="341502" y="1173734"/>
                  </a:lnTo>
                  <a:lnTo>
                    <a:pt x="616331" y="1309370"/>
                  </a:lnTo>
                  <a:lnTo>
                    <a:pt x="787908" y="1439545"/>
                  </a:lnTo>
                  <a:lnTo>
                    <a:pt x="826008" y="1472184"/>
                  </a:lnTo>
                  <a:lnTo>
                    <a:pt x="854583" y="1488567"/>
                  </a:lnTo>
                  <a:lnTo>
                    <a:pt x="883158" y="1499489"/>
                  </a:lnTo>
                  <a:lnTo>
                    <a:pt x="949960" y="1537716"/>
                  </a:lnTo>
                  <a:lnTo>
                    <a:pt x="959485" y="1548638"/>
                  </a:lnTo>
                  <a:lnTo>
                    <a:pt x="969010" y="1565021"/>
                  </a:lnTo>
                  <a:lnTo>
                    <a:pt x="1007110" y="1586865"/>
                  </a:lnTo>
                  <a:lnTo>
                    <a:pt x="1034161" y="1597787"/>
                  </a:lnTo>
                  <a:lnTo>
                    <a:pt x="1072261" y="1607820"/>
                  </a:lnTo>
                  <a:lnTo>
                    <a:pt x="1100836" y="1607820"/>
                  </a:lnTo>
                  <a:lnTo>
                    <a:pt x="1138936" y="1603248"/>
                  </a:lnTo>
                  <a:lnTo>
                    <a:pt x="1186561" y="1575943"/>
                  </a:lnTo>
                  <a:lnTo>
                    <a:pt x="1186561" y="1565021"/>
                  </a:lnTo>
                  <a:lnTo>
                    <a:pt x="1177036" y="1548638"/>
                  </a:lnTo>
                  <a:lnTo>
                    <a:pt x="1167511" y="1537716"/>
                  </a:lnTo>
                  <a:lnTo>
                    <a:pt x="1148461" y="1526794"/>
                  </a:lnTo>
                  <a:lnTo>
                    <a:pt x="1129411" y="1504950"/>
                  </a:lnTo>
                  <a:lnTo>
                    <a:pt x="1129411" y="1488567"/>
                  </a:lnTo>
                  <a:lnTo>
                    <a:pt x="1138936" y="1483106"/>
                  </a:lnTo>
                  <a:lnTo>
                    <a:pt x="1148461" y="1472184"/>
                  </a:lnTo>
                  <a:lnTo>
                    <a:pt x="1167511" y="1466723"/>
                  </a:lnTo>
                  <a:lnTo>
                    <a:pt x="1177036" y="1455801"/>
                  </a:lnTo>
                  <a:lnTo>
                    <a:pt x="1177036" y="1445006"/>
                  </a:lnTo>
                  <a:lnTo>
                    <a:pt x="1186561" y="1439545"/>
                  </a:lnTo>
                  <a:lnTo>
                    <a:pt x="1177036" y="1428623"/>
                  </a:lnTo>
                  <a:lnTo>
                    <a:pt x="1157986" y="1413129"/>
                  </a:lnTo>
                  <a:lnTo>
                    <a:pt x="1119886" y="1396746"/>
                  </a:lnTo>
                  <a:lnTo>
                    <a:pt x="1062736" y="1374902"/>
                  </a:lnTo>
                  <a:lnTo>
                    <a:pt x="1007110" y="1347597"/>
                  </a:lnTo>
                  <a:lnTo>
                    <a:pt x="940435" y="1325753"/>
                  </a:lnTo>
                  <a:lnTo>
                    <a:pt x="883158" y="1303909"/>
                  </a:lnTo>
                  <a:lnTo>
                    <a:pt x="835533" y="1287526"/>
                  </a:lnTo>
                  <a:lnTo>
                    <a:pt x="797433" y="1276604"/>
                  </a:lnTo>
                  <a:lnTo>
                    <a:pt x="759333" y="1260221"/>
                  </a:lnTo>
                  <a:lnTo>
                    <a:pt x="692531" y="1227455"/>
                  </a:lnTo>
                  <a:lnTo>
                    <a:pt x="606806" y="1184656"/>
                  </a:lnTo>
                  <a:lnTo>
                    <a:pt x="522605" y="1130173"/>
                  </a:lnTo>
                  <a:lnTo>
                    <a:pt x="436880" y="1059180"/>
                  </a:lnTo>
                  <a:lnTo>
                    <a:pt x="360552" y="978154"/>
                  </a:lnTo>
                  <a:lnTo>
                    <a:pt x="312927" y="890778"/>
                  </a:lnTo>
                  <a:lnTo>
                    <a:pt x="293877" y="793496"/>
                  </a:lnTo>
                  <a:lnTo>
                    <a:pt x="312927" y="689737"/>
                  </a:lnTo>
                  <a:lnTo>
                    <a:pt x="341502" y="575945"/>
                  </a:lnTo>
                  <a:lnTo>
                    <a:pt x="408305" y="466725"/>
                  </a:lnTo>
                  <a:lnTo>
                    <a:pt x="503555" y="363982"/>
                  </a:lnTo>
                  <a:lnTo>
                    <a:pt x="625856" y="271145"/>
                  </a:lnTo>
                  <a:lnTo>
                    <a:pt x="778383" y="201041"/>
                  </a:lnTo>
                  <a:lnTo>
                    <a:pt x="969010" y="146558"/>
                  </a:lnTo>
                  <a:lnTo>
                    <a:pt x="1196086" y="130175"/>
                  </a:lnTo>
                  <a:lnTo>
                    <a:pt x="1424939" y="146558"/>
                  </a:lnTo>
                  <a:lnTo>
                    <a:pt x="1613915" y="195580"/>
                  </a:lnTo>
                  <a:lnTo>
                    <a:pt x="1766442" y="271145"/>
                  </a:lnTo>
                  <a:lnTo>
                    <a:pt x="1890267" y="363982"/>
                  </a:lnTo>
                  <a:lnTo>
                    <a:pt x="1985644" y="466725"/>
                  </a:lnTo>
                  <a:lnTo>
                    <a:pt x="2050795" y="575945"/>
                  </a:lnTo>
                  <a:lnTo>
                    <a:pt x="2088895" y="684276"/>
                  </a:lnTo>
                  <a:lnTo>
                    <a:pt x="2098420" y="793496"/>
                  </a:lnTo>
                  <a:lnTo>
                    <a:pt x="2079370" y="890778"/>
                  </a:lnTo>
                  <a:lnTo>
                    <a:pt x="2031745" y="978154"/>
                  </a:lnTo>
                  <a:lnTo>
                    <a:pt x="1966594" y="1059180"/>
                  </a:lnTo>
                  <a:lnTo>
                    <a:pt x="1880742" y="1124712"/>
                  </a:lnTo>
                  <a:lnTo>
                    <a:pt x="1785492" y="1184656"/>
                  </a:lnTo>
                  <a:lnTo>
                    <a:pt x="1699640" y="1227455"/>
                  </a:lnTo>
                  <a:lnTo>
                    <a:pt x="1642490" y="1260221"/>
                  </a:lnTo>
                  <a:lnTo>
                    <a:pt x="1594865" y="1276604"/>
                  </a:lnTo>
                  <a:lnTo>
                    <a:pt x="1566290" y="1287526"/>
                  </a:lnTo>
                  <a:lnTo>
                    <a:pt x="1510664" y="1303909"/>
                  </a:lnTo>
                  <a:lnTo>
                    <a:pt x="1453514" y="1325753"/>
                  </a:lnTo>
                  <a:lnTo>
                    <a:pt x="1386713" y="1347597"/>
                  </a:lnTo>
                  <a:lnTo>
                    <a:pt x="1329563" y="1369441"/>
                  </a:lnTo>
                  <a:lnTo>
                    <a:pt x="1272413" y="1396746"/>
                  </a:lnTo>
                  <a:lnTo>
                    <a:pt x="1234313" y="1413129"/>
                  </a:lnTo>
                  <a:lnTo>
                    <a:pt x="1215263" y="1423162"/>
                  </a:lnTo>
                  <a:lnTo>
                    <a:pt x="1215263" y="1445006"/>
                  </a:lnTo>
                  <a:lnTo>
                    <a:pt x="1224788" y="1455801"/>
                  </a:lnTo>
                  <a:lnTo>
                    <a:pt x="1234313" y="1461262"/>
                  </a:lnTo>
                  <a:lnTo>
                    <a:pt x="1243838" y="1472184"/>
                  </a:lnTo>
                  <a:lnTo>
                    <a:pt x="1253363" y="1477645"/>
                  </a:lnTo>
                  <a:lnTo>
                    <a:pt x="1262888" y="1488567"/>
                  </a:lnTo>
                  <a:lnTo>
                    <a:pt x="1262888" y="1499489"/>
                  </a:lnTo>
                  <a:lnTo>
                    <a:pt x="1243838" y="1521333"/>
                  </a:lnTo>
                  <a:lnTo>
                    <a:pt x="1224788" y="1532255"/>
                  </a:lnTo>
                  <a:lnTo>
                    <a:pt x="1215263" y="1548638"/>
                  </a:lnTo>
                  <a:lnTo>
                    <a:pt x="1205611" y="1559560"/>
                  </a:lnTo>
                  <a:lnTo>
                    <a:pt x="1205611" y="1575943"/>
                  </a:lnTo>
                  <a:lnTo>
                    <a:pt x="1253363" y="1603248"/>
                  </a:lnTo>
                  <a:lnTo>
                    <a:pt x="1291463" y="1607820"/>
                  </a:lnTo>
                  <a:lnTo>
                    <a:pt x="1329563" y="1603248"/>
                  </a:lnTo>
                  <a:lnTo>
                    <a:pt x="1358138" y="1597787"/>
                  </a:lnTo>
                  <a:lnTo>
                    <a:pt x="1415288" y="1575943"/>
                  </a:lnTo>
                  <a:lnTo>
                    <a:pt x="1434464" y="1559560"/>
                  </a:lnTo>
                  <a:lnTo>
                    <a:pt x="1463039" y="1526794"/>
                  </a:lnTo>
                  <a:lnTo>
                    <a:pt x="1510664" y="1499489"/>
                  </a:lnTo>
                  <a:lnTo>
                    <a:pt x="1537715" y="1483106"/>
                  </a:lnTo>
                  <a:lnTo>
                    <a:pt x="1585340" y="1455801"/>
                  </a:lnTo>
                  <a:lnTo>
                    <a:pt x="1604390" y="1439545"/>
                  </a:lnTo>
                  <a:lnTo>
                    <a:pt x="1795017" y="1303909"/>
                  </a:lnTo>
                  <a:lnTo>
                    <a:pt x="2031745" y="1221994"/>
                  </a:lnTo>
                  <a:lnTo>
                    <a:pt x="2136520" y="1081024"/>
                  </a:lnTo>
                  <a:lnTo>
                    <a:pt x="2269997" y="1021842"/>
                  </a:lnTo>
                  <a:lnTo>
                    <a:pt x="2289047" y="912622"/>
                  </a:lnTo>
                  <a:lnTo>
                    <a:pt x="2279522" y="815340"/>
                  </a:lnTo>
                  <a:lnTo>
                    <a:pt x="2308097" y="733425"/>
                  </a:lnTo>
                  <a:lnTo>
                    <a:pt x="2327147" y="662432"/>
                  </a:lnTo>
                  <a:lnTo>
                    <a:pt x="2279522" y="537718"/>
                  </a:lnTo>
                  <a:lnTo>
                    <a:pt x="2184145" y="380365"/>
                  </a:lnTo>
                  <a:lnTo>
                    <a:pt x="1995169" y="287528"/>
                  </a:lnTo>
                  <a:lnTo>
                    <a:pt x="1890267" y="146558"/>
                  </a:lnTo>
                  <a:lnTo>
                    <a:pt x="1680590" y="81026"/>
                  </a:lnTo>
                  <a:lnTo>
                    <a:pt x="1434464" y="49149"/>
                  </a:lnTo>
                  <a:lnTo>
                    <a:pt x="1262888" y="10922"/>
                  </a:lnTo>
                  <a:lnTo>
                    <a:pt x="1148461" y="0"/>
                  </a:lnTo>
                  <a:close/>
                </a:path>
              </a:pathLst>
            </a:custGeom>
            <a:solidFill>
              <a:srgbClr val="800080"/>
            </a:solidFill>
          </p:spPr>
          <p:txBody>
            <a:bodyPr wrap="square" lIns="0" tIns="0" rIns="0" bIns="0" rtlCol="0"/>
            <a:lstStyle/>
            <a:p>
              <a:endParaRPr/>
            </a:p>
          </p:txBody>
        </p:sp>
        <p:sp>
          <p:nvSpPr>
            <p:cNvPr id="30" name="object 30"/>
            <p:cNvSpPr/>
            <p:nvPr/>
          </p:nvSpPr>
          <p:spPr>
            <a:xfrm>
              <a:off x="7033260" y="5102351"/>
              <a:ext cx="332740" cy="325120"/>
            </a:xfrm>
            <a:custGeom>
              <a:avLst/>
              <a:gdLst/>
              <a:ahLst/>
              <a:cxnLst/>
              <a:rect l="l" t="t" r="r" b="b"/>
              <a:pathLst>
                <a:path w="332740" h="325120">
                  <a:moveTo>
                    <a:pt x="170815" y="0"/>
                  </a:moveTo>
                  <a:lnTo>
                    <a:pt x="104394" y="16383"/>
                  </a:lnTo>
                  <a:lnTo>
                    <a:pt x="47498" y="49022"/>
                  </a:lnTo>
                  <a:lnTo>
                    <a:pt x="9525" y="97028"/>
                  </a:lnTo>
                  <a:lnTo>
                    <a:pt x="0" y="162306"/>
                  </a:lnTo>
                  <a:lnTo>
                    <a:pt x="9525" y="227584"/>
                  </a:lnTo>
                  <a:lnTo>
                    <a:pt x="47498" y="275590"/>
                  </a:lnTo>
                  <a:lnTo>
                    <a:pt x="104394" y="313690"/>
                  </a:lnTo>
                  <a:lnTo>
                    <a:pt x="170815" y="324612"/>
                  </a:lnTo>
                  <a:lnTo>
                    <a:pt x="227838" y="313690"/>
                  </a:lnTo>
                  <a:lnTo>
                    <a:pt x="284734" y="275590"/>
                  </a:lnTo>
                  <a:lnTo>
                    <a:pt x="322707" y="227584"/>
                  </a:lnTo>
                  <a:lnTo>
                    <a:pt x="332232" y="162306"/>
                  </a:lnTo>
                  <a:lnTo>
                    <a:pt x="322707" y="97028"/>
                  </a:lnTo>
                  <a:lnTo>
                    <a:pt x="284734" y="49022"/>
                  </a:lnTo>
                  <a:lnTo>
                    <a:pt x="227838" y="16383"/>
                  </a:lnTo>
                  <a:lnTo>
                    <a:pt x="170815" y="0"/>
                  </a:lnTo>
                  <a:close/>
                </a:path>
              </a:pathLst>
            </a:custGeom>
            <a:solidFill>
              <a:srgbClr val="000000"/>
            </a:solidFill>
          </p:spPr>
          <p:txBody>
            <a:bodyPr wrap="square" lIns="0" tIns="0" rIns="0" bIns="0" rtlCol="0"/>
            <a:lstStyle/>
            <a:p>
              <a:endParaRPr/>
            </a:p>
          </p:txBody>
        </p:sp>
        <p:sp>
          <p:nvSpPr>
            <p:cNvPr id="31" name="object 31"/>
            <p:cNvSpPr/>
            <p:nvPr/>
          </p:nvSpPr>
          <p:spPr>
            <a:xfrm>
              <a:off x="7109460" y="5091683"/>
              <a:ext cx="190500" cy="222885"/>
            </a:xfrm>
            <a:custGeom>
              <a:avLst/>
              <a:gdLst/>
              <a:ahLst/>
              <a:cxnLst/>
              <a:rect l="l" t="t" r="r" b="b"/>
              <a:pathLst>
                <a:path w="190500" h="222885">
                  <a:moveTo>
                    <a:pt x="65532" y="189865"/>
                  </a:moveTo>
                  <a:lnTo>
                    <a:pt x="56134" y="173482"/>
                  </a:lnTo>
                  <a:lnTo>
                    <a:pt x="37465" y="156972"/>
                  </a:lnTo>
                  <a:lnTo>
                    <a:pt x="28067" y="156972"/>
                  </a:lnTo>
                  <a:lnTo>
                    <a:pt x="9398" y="162433"/>
                  </a:lnTo>
                  <a:lnTo>
                    <a:pt x="0" y="178943"/>
                  </a:lnTo>
                  <a:lnTo>
                    <a:pt x="0" y="200914"/>
                  </a:lnTo>
                  <a:lnTo>
                    <a:pt x="18669" y="211836"/>
                  </a:lnTo>
                  <a:lnTo>
                    <a:pt x="37465" y="211836"/>
                  </a:lnTo>
                  <a:lnTo>
                    <a:pt x="65532" y="206375"/>
                  </a:lnTo>
                  <a:lnTo>
                    <a:pt x="65532" y="189865"/>
                  </a:lnTo>
                  <a:close/>
                </a:path>
                <a:path w="190500" h="222885">
                  <a:moveTo>
                    <a:pt x="85344" y="37846"/>
                  </a:moveTo>
                  <a:lnTo>
                    <a:pt x="66294" y="5461"/>
                  </a:lnTo>
                  <a:lnTo>
                    <a:pt x="47244" y="0"/>
                  </a:lnTo>
                  <a:lnTo>
                    <a:pt x="37719" y="5461"/>
                  </a:lnTo>
                  <a:lnTo>
                    <a:pt x="18669" y="21590"/>
                  </a:lnTo>
                  <a:lnTo>
                    <a:pt x="9144" y="37846"/>
                  </a:lnTo>
                  <a:lnTo>
                    <a:pt x="18669" y="53975"/>
                  </a:lnTo>
                  <a:lnTo>
                    <a:pt x="47244" y="59436"/>
                  </a:lnTo>
                  <a:lnTo>
                    <a:pt x="75819" y="53975"/>
                  </a:lnTo>
                  <a:lnTo>
                    <a:pt x="85344" y="37846"/>
                  </a:lnTo>
                  <a:close/>
                </a:path>
                <a:path w="190500" h="222885">
                  <a:moveTo>
                    <a:pt x="170688" y="200279"/>
                  </a:moveTo>
                  <a:lnTo>
                    <a:pt x="161163" y="183769"/>
                  </a:lnTo>
                  <a:lnTo>
                    <a:pt x="142113" y="167132"/>
                  </a:lnTo>
                  <a:lnTo>
                    <a:pt x="132588" y="161544"/>
                  </a:lnTo>
                  <a:lnTo>
                    <a:pt x="113538" y="172593"/>
                  </a:lnTo>
                  <a:lnTo>
                    <a:pt x="104013" y="183769"/>
                  </a:lnTo>
                  <a:lnTo>
                    <a:pt x="94488" y="205867"/>
                  </a:lnTo>
                  <a:lnTo>
                    <a:pt x="104013" y="216916"/>
                  </a:lnTo>
                  <a:lnTo>
                    <a:pt x="132588" y="222504"/>
                  </a:lnTo>
                  <a:lnTo>
                    <a:pt x="161163" y="216916"/>
                  </a:lnTo>
                  <a:lnTo>
                    <a:pt x="170688" y="200279"/>
                  </a:lnTo>
                  <a:close/>
                </a:path>
                <a:path w="190500" h="222885">
                  <a:moveTo>
                    <a:pt x="190500" y="86868"/>
                  </a:moveTo>
                  <a:lnTo>
                    <a:pt x="180975" y="70866"/>
                  </a:lnTo>
                  <a:lnTo>
                    <a:pt x="171323" y="65532"/>
                  </a:lnTo>
                  <a:lnTo>
                    <a:pt x="152146" y="70866"/>
                  </a:lnTo>
                  <a:lnTo>
                    <a:pt x="132969" y="81534"/>
                  </a:lnTo>
                  <a:lnTo>
                    <a:pt x="123444" y="96774"/>
                  </a:lnTo>
                  <a:lnTo>
                    <a:pt x="132969" y="112788"/>
                  </a:lnTo>
                  <a:lnTo>
                    <a:pt x="152146" y="123444"/>
                  </a:lnTo>
                  <a:lnTo>
                    <a:pt x="171323" y="123444"/>
                  </a:lnTo>
                  <a:lnTo>
                    <a:pt x="180975" y="118110"/>
                  </a:lnTo>
                  <a:lnTo>
                    <a:pt x="190500" y="107442"/>
                  </a:lnTo>
                  <a:lnTo>
                    <a:pt x="190500" y="86868"/>
                  </a:lnTo>
                  <a:close/>
                </a:path>
              </a:pathLst>
            </a:custGeom>
            <a:solidFill>
              <a:srgbClr val="0000FF"/>
            </a:solidFill>
          </p:spPr>
          <p:txBody>
            <a:bodyPr wrap="square" lIns="0" tIns="0" rIns="0" bIns="0" rtlCol="0"/>
            <a:lstStyle/>
            <a:p>
              <a:endParaRPr/>
            </a:p>
          </p:txBody>
        </p:sp>
        <p:sp>
          <p:nvSpPr>
            <p:cNvPr id="32" name="object 32"/>
            <p:cNvSpPr/>
            <p:nvPr/>
          </p:nvSpPr>
          <p:spPr>
            <a:xfrm>
              <a:off x="6846951" y="4161408"/>
              <a:ext cx="786130" cy="814705"/>
            </a:xfrm>
            <a:custGeom>
              <a:avLst/>
              <a:gdLst/>
              <a:ahLst/>
              <a:cxnLst/>
              <a:rect l="l" t="t" r="r" b="b"/>
              <a:pathLst>
                <a:path w="786129" h="814704">
                  <a:moveTo>
                    <a:pt x="484250" y="88265"/>
                  </a:moveTo>
                  <a:lnTo>
                    <a:pt x="445262" y="95123"/>
                  </a:lnTo>
                  <a:lnTo>
                    <a:pt x="371982" y="118618"/>
                  </a:lnTo>
                  <a:lnTo>
                    <a:pt x="291083" y="170180"/>
                  </a:lnTo>
                  <a:lnTo>
                    <a:pt x="212598" y="226695"/>
                  </a:lnTo>
                  <a:lnTo>
                    <a:pt x="140970" y="296926"/>
                  </a:lnTo>
                  <a:lnTo>
                    <a:pt x="84454" y="373126"/>
                  </a:lnTo>
                  <a:lnTo>
                    <a:pt x="16509" y="472948"/>
                  </a:lnTo>
                  <a:lnTo>
                    <a:pt x="0" y="547751"/>
                  </a:lnTo>
                  <a:lnTo>
                    <a:pt x="21081" y="591058"/>
                  </a:lnTo>
                  <a:lnTo>
                    <a:pt x="48768" y="626237"/>
                  </a:lnTo>
                  <a:lnTo>
                    <a:pt x="43688" y="659130"/>
                  </a:lnTo>
                  <a:lnTo>
                    <a:pt x="45974" y="663956"/>
                  </a:lnTo>
                  <a:lnTo>
                    <a:pt x="29845" y="696087"/>
                  </a:lnTo>
                  <a:lnTo>
                    <a:pt x="24765" y="728980"/>
                  </a:lnTo>
                  <a:lnTo>
                    <a:pt x="30099" y="761746"/>
                  </a:lnTo>
                  <a:lnTo>
                    <a:pt x="42037" y="786384"/>
                  </a:lnTo>
                  <a:lnTo>
                    <a:pt x="71120" y="802513"/>
                  </a:lnTo>
                  <a:lnTo>
                    <a:pt x="108839" y="814578"/>
                  </a:lnTo>
                  <a:lnTo>
                    <a:pt x="167385" y="804291"/>
                  </a:lnTo>
                  <a:lnTo>
                    <a:pt x="232028" y="784860"/>
                  </a:lnTo>
                  <a:lnTo>
                    <a:pt x="301498" y="757047"/>
                  </a:lnTo>
                  <a:lnTo>
                    <a:pt x="373760" y="709676"/>
                  </a:lnTo>
                  <a:lnTo>
                    <a:pt x="403225" y="683260"/>
                  </a:lnTo>
                  <a:lnTo>
                    <a:pt x="442722" y="633730"/>
                  </a:lnTo>
                  <a:lnTo>
                    <a:pt x="454025" y="591693"/>
                  </a:lnTo>
                  <a:lnTo>
                    <a:pt x="456819" y="553974"/>
                  </a:lnTo>
                  <a:lnTo>
                    <a:pt x="445262" y="530225"/>
                  </a:lnTo>
                  <a:lnTo>
                    <a:pt x="421004" y="523875"/>
                  </a:lnTo>
                  <a:lnTo>
                    <a:pt x="423706" y="513969"/>
                  </a:lnTo>
                  <a:lnTo>
                    <a:pt x="416178" y="513969"/>
                  </a:lnTo>
                  <a:lnTo>
                    <a:pt x="421261" y="506476"/>
                  </a:lnTo>
                  <a:lnTo>
                    <a:pt x="232409" y="506476"/>
                  </a:lnTo>
                  <a:lnTo>
                    <a:pt x="255650" y="488950"/>
                  </a:lnTo>
                  <a:lnTo>
                    <a:pt x="268214" y="470535"/>
                  </a:lnTo>
                  <a:lnTo>
                    <a:pt x="121284" y="470535"/>
                  </a:lnTo>
                  <a:lnTo>
                    <a:pt x="110363" y="469773"/>
                  </a:lnTo>
                  <a:lnTo>
                    <a:pt x="160274" y="445389"/>
                  </a:lnTo>
                  <a:lnTo>
                    <a:pt x="209296" y="415417"/>
                  </a:lnTo>
                  <a:lnTo>
                    <a:pt x="266826" y="381381"/>
                  </a:lnTo>
                  <a:lnTo>
                    <a:pt x="352425" y="339598"/>
                  </a:lnTo>
                  <a:lnTo>
                    <a:pt x="396621" y="299847"/>
                  </a:lnTo>
                  <a:lnTo>
                    <a:pt x="400430" y="285877"/>
                  </a:lnTo>
                  <a:lnTo>
                    <a:pt x="393319" y="271145"/>
                  </a:lnTo>
                  <a:lnTo>
                    <a:pt x="375157" y="255778"/>
                  </a:lnTo>
                  <a:lnTo>
                    <a:pt x="367919" y="241046"/>
                  </a:lnTo>
                  <a:lnTo>
                    <a:pt x="360806" y="226314"/>
                  </a:lnTo>
                  <a:lnTo>
                    <a:pt x="364617" y="212344"/>
                  </a:lnTo>
                  <a:lnTo>
                    <a:pt x="551841" y="212344"/>
                  </a:lnTo>
                  <a:lnTo>
                    <a:pt x="547914" y="208003"/>
                  </a:lnTo>
                  <a:lnTo>
                    <a:pt x="538860" y="200279"/>
                  </a:lnTo>
                  <a:lnTo>
                    <a:pt x="538881" y="198016"/>
                  </a:lnTo>
                  <a:lnTo>
                    <a:pt x="536448" y="195326"/>
                  </a:lnTo>
                  <a:lnTo>
                    <a:pt x="539051" y="178943"/>
                  </a:lnTo>
                  <a:lnTo>
                    <a:pt x="539242" y="157607"/>
                  </a:lnTo>
                  <a:lnTo>
                    <a:pt x="542640" y="149217"/>
                  </a:lnTo>
                  <a:lnTo>
                    <a:pt x="543051" y="143637"/>
                  </a:lnTo>
                  <a:lnTo>
                    <a:pt x="531114" y="119126"/>
                  </a:lnTo>
                  <a:lnTo>
                    <a:pt x="512952" y="103632"/>
                  </a:lnTo>
                  <a:lnTo>
                    <a:pt x="484250" y="88265"/>
                  </a:lnTo>
                  <a:close/>
                </a:path>
                <a:path w="786129" h="814704">
                  <a:moveTo>
                    <a:pt x="424815" y="509905"/>
                  </a:moveTo>
                  <a:lnTo>
                    <a:pt x="416178" y="513969"/>
                  </a:lnTo>
                  <a:lnTo>
                    <a:pt x="423706" y="513969"/>
                  </a:lnTo>
                  <a:lnTo>
                    <a:pt x="424815" y="509905"/>
                  </a:lnTo>
                  <a:close/>
                </a:path>
                <a:path w="786129" h="814704">
                  <a:moveTo>
                    <a:pt x="337566" y="461264"/>
                  </a:moveTo>
                  <a:lnTo>
                    <a:pt x="268985" y="494665"/>
                  </a:lnTo>
                  <a:lnTo>
                    <a:pt x="232409" y="506476"/>
                  </a:lnTo>
                  <a:lnTo>
                    <a:pt x="421261" y="506476"/>
                  </a:lnTo>
                  <a:lnTo>
                    <a:pt x="426602" y="498602"/>
                  </a:lnTo>
                  <a:lnTo>
                    <a:pt x="398018" y="498602"/>
                  </a:lnTo>
                  <a:lnTo>
                    <a:pt x="395731" y="493649"/>
                  </a:lnTo>
                  <a:lnTo>
                    <a:pt x="410464" y="480441"/>
                  </a:lnTo>
                  <a:lnTo>
                    <a:pt x="397128" y="474726"/>
                  </a:lnTo>
                  <a:lnTo>
                    <a:pt x="393995" y="468376"/>
                  </a:lnTo>
                  <a:lnTo>
                    <a:pt x="372745" y="468376"/>
                  </a:lnTo>
                  <a:lnTo>
                    <a:pt x="350900" y="466979"/>
                  </a:lnTo>
                  <a:lnTo>
                    <a:pt x="337566" y="461264"/>
                  </a:lnTo>
                  <a:close/>
                </a:path>
                <a:path w="786129" h="814704">
                  <a:moveTo>
                    <a:pt x="426212" y="490982"/>
                  </a:moveTo>
                  <a:lnTo>
                    <a:pt x="398018" y="498602"/>
                  </a:lnTo>
                  <a:lnTo>
                    <a:pt x="426602" y="498602"/>
                  </a:lnTo>
                  <a:lnTo>
                    <a:pt x="428498" y="495808"/>
                  </a:lnTo>
                  <a:lnTo>
                    <a:pt x="426212" y="490982"/>
                  </a:lnTo>
                  <a:close/>
                </a:path>
                <a:path w="786129" h="814704">
                  <a:moveTo>
                    <a:pt x="511191" y="433324"/>
                  </a:moveTo>
                  <a:lnTo>
                    <a:pt x="345058" y="433324"/>
                  </a:lnTo>
                  <a:lnTo>
                    <a:pt x="377951" y="435483"/>
                  </a:lnTo>
                  <a:lnTo>
                    <a:pt x="402208" y="441833"/>
                  </a:lnTo>
                  <a:lnTo>
                    <a:pt x="409448" y="456565"/>
                  </a:lnTo>
                  <a:lnTo>
                    <a:pt x="438530" y="472821"/>
                  </a:lnTo>
                  <a:lnTo>
                    <a:pt x="464488" y="464439"/>
                  </a:lnTo>
                  <a:lnTo>
                    <a:pt x="455675" y="464439"/>
                  </a:lnTo>
                  <a:lnTo>
                    <a:pt x="481329" y="451993"/>
                  </a:lnTo>
                  <a:lnTo>
                    <a:pt x="500888" y="448564"/>
                  </a:lnTo>
                  <a:lnTo>
                    <a:pt x="496062" y="438658"/>
                  </a:lnTo>
                  <a:lnTo>
                    <a:pt x="485140" y="437896"/>
                  </a:lnTo>
                  <a:lnTo>
                    <a:pt x="508035" y="437896"/>
                  </a:lnTo>
                  <a:lnTo>
                    <a:pt x="511191" y="433324"/>
                  </a:lnTo>
                  <a:close/>
                </a:path>
                <a:path w="786129" h="814704">
                  <a:moveTo>
                    <a:pt x="389127" y="327914"/>
                  </a:moveTo>
                  <a:lnTo>
                    <a:pt x="343916" y="343789"/>
                  </a:lnTo>
                  <a:lnTo>
                    <a:pt x="309625" y="360553"/>
                  </a:lnTo>
                  <a:lnTo>
                    <a:pt x="286384" y="377952"/>
                  </a:lnTo>
                  <a:lnTo>
                    <a:pt x="243458" y="398780"/>
                  </a:lnTo>
                  <a:lnTo>
                    <a:pt x="211708" y="420370"/>
                  </a:lnTo>
                  <a:lnTo>
                    <a:pt x="151765" y="449580"/>
                  </a:lnTo>
                  <a:lnTo>
                    <a:pt x="121284" y="470535"/>
                  </a:lnTo>
                  <a:lnTo>
                    <a:pt x="268214" y="470535"/>
                  </a:lnTo>
                  <a:lnTo>
                    <a:pt x="274193" y="461772"/>
                  </a:lnTo>
                  <a:lnTo>
                    <a:pt x="297433" y="444373"/>
                  </a:lnTo>
                  <a:lnTo>
                    <a:pt x="306070" y="440182"/>
                  </a:lnTo>
                  <a:lnTo>
                    <a:pt x="345058" y="433324"/>
                  </a:lnTo>
                  <a:lnTo>
                    <a:pt x="511191" y="433324"/>
                  </a:lnTo>
                  <a:lnTo>
                    <a:pt x="513206" y="430403"/>
                  </a:lnTo>
                  <a:lnTo>
                    <a:pt x="519302" y="421259"/>
                  </a:lnTo>
                  <a:lnTo>
                    <a:pt x="536448" y="412877"/>
                  </a:lnTo>
                  <a:lnTo>
                    <a:pt x="551179" y="399669"/>
                  </a:lnTo>
                  <a:lnTo>
                    <a:pt x="517467" y="385445"/>
                  </a:lnTo>
                  <a:lnTo>
                    <a:pt x="480695" y="385445"/>
                  </a:lnTo>
                  <a:lnTo>
                    <a:pt x="460248" y="365125"/>
                  </a:lnTo>
                  <a:lnTo>
                    <a:pt x="442087" y="349631"/>
                  </a:lnTo>
                  <a:lnTo>
                    <a:pt x="426720" y="339852"/>
                  </a:lnTo>
                  <a:lnTo>
                    <a:pt x="389127" y="327914"/>
                  </a:lnTo>
                  <a:close/>
                </a:path>
                <a:path w="786129" h="814704">
                  <a:moveTo>
                    <a:pt x="392302" y="464947"/>
                  </a:moveTo>
                  <a:lnTo>
                    <a:pt x="372745" y="468376"/>
                  </a:lnTo>
                  <a:lnTo>
                    <a:pt x="393995" y="468376"/>
                  </a:lnTo>
                  <a:lnTo>
                    <a:pt x="392302" y="464947"/>
                  </a:lnTo>
                  <a:close/>
                </a:path>
                <a:path w="786129" h="814704">
                  <a:moveTo>
                    <a:pt x="475106" y="461010"/>
                  </a:moveTo>
                  <a:lnTo>
                    <a:pt x="455675" y="464439"/>
                  </a:lnTo>
                  <a:lnTo>
                    <a:pt x="464488" y="464439"/>
                  </a:lnTo>
                  <a:lnTo>
                    <a:pt x="475106" y="461010"/>
                  </a:lnTo>
                  <a:close/>
                </a:path>
                <a:path w="786129" h="814704">
                  <a:moveTo>
                    <a:pt x="508035" y="437896"/>
                  </a:moveTo>
                  <a:lnTo>
                    <a:pt x="485140" y="437896"/>
                  </a:lnTo>
                  <a:lnTo>
                    <a:pt x="506983" y="439420"/>
                  </a:lnTo>
                  <a:lnTo>
                    <a:pt x="508035" y="437896"/>
                  </a:lnTo>
                  <a:close/>
                </a:path>
                <a:path w="786129" h="814704">
                  <a:moveTo>
                    <a:pt x="511175" y="382778"/>
                  </a:moveTo>
                  <a:lnTo>
                    <a:pt x="480695" y="385445"/>
                  </a:lnTo>
                  <a:lnTo>
                    <a:pt x="517467" y="385445"/>
                  </a:lnTo>
                  <a:lnTo>
                    <a:pt x="511175" y="382778"/>
                  </a:lnTo>
                  <a:close/>
                </a:path>
                <a:path w="786129" h="814704">
                  <a:moveTo>
                    <a:pt x="551841" y="212344"/>
                  </a:moveTo>
                  <a:lnTo>
                    <a:pt x="364617" y="212344"/>
                  </a:lnTo>
                  <a:lnTo>
                    <a:pt x="365632" y="236093"/>
                  </a:lnTo>
                  <a:lnTo>
                    <a:pt x="388493" y="261366"/>
                  </a:lnTo>
                  <a:lnTo>
                    <a:pt x="416178" y="296418"/>
                  </a:lnTo>
                  <a:lnTo>
                    <a:pt x="452374" y="327406"/>
                  </a:lnTo>
                  <a:lnTo>
                    <a:pt x="489712" y="338582"/>
                  </a:lnTo>
                  <a:lnTo>
                    <a:pt x="523875" y="321945"/>
                  </a:lnTo>
                  <a:lnTo>
                    <a:pt x="555751" y="300355"/>
                  </a:lnTo>
                  <a:lnTo>
                    <a:pt x="611251" y="243967"/>
                  </a:lnTo>
                  <a:lnTo>
                    <a:pt x="622981" y="220599"/>
                  </a:lnTo>
                  <a:lnTo>
                    <a:pt x="559307" y="220599"/>
                  </a:lnTo>
                  <a:lnTo>
                    <a:pt x="551841" y="212344"/>
                  </a:lnTo>
                  <a:close/>
                </a:path>
                <a:path w="786129" h="814704">
                  <a:moveTo>
                    <a:pt x="725551" y="0"/>
                  </a:moveTo>
                  <a:lnTo>
                    <a:pt x="688975" y="11811"/>
                  </a:lnTo>
                  <a:lnTo>
                    <a:pt x="652652" y="24384"/>
                  </a:lnTo>
                  <a:lnTo>
                    <a:pt x="602742" y="30480"/>
                  </a:lnTo>
                  <a:lnTo>
                    <a:pt x="568451" y="47244"/>
                  </a:lnTo>
                  <a:lnTo>
                    <a:pt x="569087" y="70231"/>
                  </a:lnTo>
                  <a:lnTo>
                    <a:pt x="572389" y="98933"/>
                  </a:lnTo>
                  <a:lnTo>
                    <a:pt x="557656" y="112141"/>
                  </a:lnTo>
                  <a:lnTo>
                    <a:pt x="542640" y="149217"/>
                  </a:lnTo>
                  <a:lnTo>
                    <a:pt x="541654" y="162560"/>
                  </a:lnTo>
                  <a:lnTo>
                    <a:pt x="539051" y="178943"/>
                  </a:lnTo>
                  <a:lnTo>
                    <a:pt x="538881" y="198016"/>
                  </a:lnTo>
                  <a:lnTo>
                    <a:pt x="547914" y="208003"/>
                  </a:lnTo>
                  <a:lnTo>
                    <a:pt x="557022" y="215773"/>
                  </a:lnTo>
                  <a:lnTo>
                    <a:pt x="559307" y="220599"/>
                  </a:lnTo>
                  <a:lnTo>
                    <a:pt x="622981" y="220599"/>
                  </a:lnTo>
                  <a:lnTo>
                    <a:pt x="627379" y="211836"/>
                  </a:lnTo>
                  <a:lnTo>
                    <a:pt x="632587" y="178943"/>
                  </a:lnTo>
                  <a:lnTo>
                    <a:pt x="643890" y="136906"/>
                  </a:lnTo>
                  <a:lnTo>
                    <a:pt x="652906" y="90043"/>
                  </a:lnTo>
                  <a:lnTo>
                    <a:pt x="693293" y="64262"/>
                  </a:lnTo>
                  <a:lnTo>
                    <a:pt x="754204" y="49149"/>
                  </a:lnTo>
                  <a:lnTo>
                    <a:pt x="749426" y="49149"/>
                  </a:lnTo>
                  <a:lnTo>
                    <a:pt x="775207" y="36576"/>
                  </a:lnTo>
                  <a:lnTo>
                    <a:pt x="776939" y="30226"/>
                  </a:lnTo>
                  <a:lnTo>
                    <a:pt x="750824" y="30226"/>
                  </a:lnTo>
                  <a:lnTo>
                    <a:pt x="757198" y="24511"/>
                  </a:lnTo>
                  <a:lnTo>
                    <a:pt x="737489" y="24511"/>
                  </a:lnTo>
                  <a:lnTo>
                    <a:pt x="754625" y="16238"/>
                  </a:lnTo>
                  <a:lnTo>
                    <a:pt x="751260" y="9144"/>
                  </a:lnTo>
                  <a:lnTo>
                    <a:pt x="719454" y="9144"/>
                  </a:lnTo>
                  <a:lnTo>
                    <a:pt x="738885" y="5715"/>
                  </a:lnTo>
                  <a:lnTo>
                    <a:pt x="725551" y="0"/>
                  </a:lnTo>
                  <a:close/>
                </a:path>
                <a:path w="786129" h="814704">
                  <a:moveTo>
                    <a:pt x="786129" y="37338"/>
                  </a:moveTo>
                  <a:lnTo>
                    <a:pt x="749426" y="49149"/>
                  </a:lnTo>
                  <a:lnTo>
                    <a:pt x="754204" y="49149"/>
                  </a:lnTo>
                  <a:lnTo>
                    <a:pt x="768984" y="45720"/>
                  </a:lnTo>
                  <a:lnTo>
                    <a:pt x="786129" y="37338"/>
                  </a:lnTo>
                  <a:close/>
                </a:path>
                <a:path w="786129" h="814704">
                  <a:moveTo>
                    <a:pt x="779018" y="22606"/>
                  </a:moveTo>
                  <a:lnTo>
                    <a:pt x="750824" y="30226"/>
                  </a:lnTo>
                  <a:lnTo>
                    <a:pt x="776939" y="30226"/>
                  </a:lnTo>
                  <a:lnTo>
                    <a:pt x="779018" y="22606"/>
                  </a:lnTo>
                  <a:close/>
                </a:path>
                <a:path w="786129" h="814704">
                  <a:moveTo>
                    <a:pt x="763270" y="12065"/>
                  </a:moveTo>
                  <a:lnTo>
                    <a:pt x="754625" y="16238"/>
                  </a:lnTo>
                  <a:lnTo>
                    <a:pt x="737489" y="24511"/>
                  </a:lnTo>
                  <a:lnTo>
                    <a:pt x="757198" y="24511"/>
                  </a:lnTo>
                  <a:lnTo>
                    <a:pt x="765555" y="17018"/>
                  </a:lnTo>
                  <a:lnTo>
                    <a:pt x="763270" y="12065"/>
                  </a:lnTo>
                  <a:close/>
                </a:path>
                <a:path w="786129" h="814704">
                  <a:moveTo>
                    <a:pt x="749934" y="6350"/>
                  </a:moveTo>
                  <a:lnTo>
                    <a:pt x="719454" y="9144"/>
                  </a:lnTo>
                  <a:lnTo>
                    <a:pt x="751260" y="9144"/>
                  </a:lnTo>
                  <a:lnTo>
                    <a:pt x="749934" y="6350"/>
                  </a:lnTo>
                  <a:close/>
                </a:path>
              </a:pathLst>
            </a:custGeom>
            <a:solidFill>
              <a:srgbClr val="FF8080"/>
            </a:solidFill>
          </p:spPr>
          <p:txBody>
            <a:bodyPr wrap="square" lIns="0" tIns="0" rIns="0" bIns="0" rtlCol="0"/>
            <a:lstStyle/>
            <a:p>
              <a:endParaRPr/>
            </a:p>
          </p:txBody>
        </p:sp>
      </p:grpSp>
      <p:sp>
        <p:nvSpPr>
          <p:cNvPr id="33" name="object 33"/>
          <p:cNvSpPr/>
          <p:nvPr/>
        </p:nvSpPr>
        <p:spPr>
          <a:xfrm>
            <a:off x="2490217" y="5998465"/>
            <a:ext cx="2981325" cy="292735"/>
          </a:xfrm>
          <a:custGeom>
            <a:avLst/>
            <a:gdLst/>
            <a:ahLst/>
            <a:cxnLst/>
            <a:rect l="l" t="t" r="r" b="b"/>
            <a:pathLst>
              <a:path w="2981325" h="292735">
                <a:moveTo>
                  <a:pt x="0" y="292608"/>
                </a:moveTo>
                <a:lnTo>
                  <a:pt x="2980944" y="292608"/>
                </a:lnTo>
                <a:lnTo>
                  <a:pt x="2980944" y="0"/>
                </a:lnTo>
                <a:lnTo>
                  <a:pt x="0" y="0"/>
                </a:lnTo>
                <a:lnTo>
                  <a:pt x="0" y="292608"/>
                </a:lnTo>
                <a:close/>
              </a:path>
            </a:pathLst>
          </a:custGeom>
          <a:ln w="9144">
            <a:solidFill>
              <a:srgbClr val="000000"/>
            </a:solidFill>
          </a:ln>
        </p:spPr>
        <p:txBody>
          <a:bodyPr wrap="square" lIns="0" tIns="0" rIns="0" bIns="0" rtlCol="0"/>
          <a:lstStyle/>
          <a:p>
            <a:endParaRPr/>
          </a:p>
        </p:txBody>
      </p:sp>
      <p:sp>
        <p:nvSpPr>
          <p:cNvPr id="34" name="object 34"/>
          <p:cNvSpPr txBox="1"/>
          <p:nvPr/>
        </p:nvSpPr>
        <p:spPr>
          <a:xfrm>
            <a:off x="2786889" y="6001308"/>
            <a:ext cx="2385695" cy="635000"/>
          </a:xfrm>
          <a:prstGeom prst="rect">
            <a:avLst/>
          </a:prstGeom>
        </p:spPr>
        <p:txBody>
          <a:bodyPr vert="horz" wrap="square" lIns="0" tIns="12065" rIns="0" bIns="0" rtlCol="0">
            <a:spAutoFit/>
          </a:bodyPr>
          <a:lstStyle/>
          <a:p>
            <a:pPr marL="12700">
              <a:spcBef>
                <a:spcPts val="95"/>
              </a:spcBef>
            </a:pPr>
            <a:r>
              <a:rPr sz="4000" b="1" spc="-95" dirty="0">
                <a:latin typeface="Calibri"/>
                <a:cs typeface="Calibri"/>
              </a:rPr>
              <a:t>Term</a:t>
            </a:r>
            <a:r>
              <a:rPr sz="4000" b="1" spc="-75" dirty="0">
                <a:latin typeface="Calibri"/>
                <a:cs typeface="Calibri"/>
              </a:rPr>
              <a:t> </a:t>
            </a:r>
            <a:r>
              <a:rPr sz="4000" b="1" spc="-5" dirty="0">
                <a:latin typeface="Calibri"/>
                <a:cs typeface="Calibri"/>
              </a:rPr>
              <a:t>Labor</a:t>
            </a:r>
            <a:endParaRPr sz="4000">
              <a:latin typeface="Calibri"/>
              <a:cs typeface="Calibri"/>
            </a:endParaRPr>
          </a:p>
        </p:txBody>
      </p:sp>
      <p:sp>
        <p:nvSpPr>
          <p:cNvPr id="35" name="object 35"/>
          <p:cNvSpPr txBox="1"/>
          <p:nvPr/>
        </p:nvSpPr>
        <p:spPr>
          <a:xfrm>
            <a:off x="7162928" y="5678220"/>
            <a:ext cx="3046095" cy="635000"/>
          </a:xfrm>
          <a:prstGeom prst="rect">
            <a:avLst/>
          </a:prstGeom>
        </p:spPr>
        <p:txBody>
          <a:bodyPr vert="horz" wrap="square" lIns="0" tIns="12065" rIns="0" bIns="0" rtlCol="0">
            <a:spAutoFit/>
          </a:bodyPr>
          <a:lstStyle/>
          <a:p>
            <a:pPr marL="12700">
              <a:spcBef>
                <a:spcPts val="95"/>
              </a:spcBef>
            </a:pPr>
            <a:r>
              <a:rPr sz="4000" b="1" spc="-25" dirty="0">
                <a:solidFill>
                  <a:srgbClr val="FF0000"/>
                </a:solidFill>
                <a:latin typeface="Calibri"/>
                <a:cs typeface="Calibri"/>
              </a:rPr>
              <a:t>Preterm</a:t>
            </a:r>
            <a:r>
              <a:rPr sz="4000" b="1" spc="-55" dirty="0">
                <a:solidFill>
                  <a:srgbClr val="FF0000"/>
                </a:solidFill>
                <a:latin typeface="Calibri"/>
                <a:cs typeface="Calibri"/>
              </a:rPr>
              <a:t> </a:t>
            </a:r>
            <a:r>
              <a:rPr sz="4000" b="1" spc="-5" dirty="0">
                <a:solidFill>
                  <a:srgbClr val="FF0000"/>
                </a:solidFill>
                <a:latin typeface="Calibri"/>
                <a:cs typeface="Calibri"/>
              </a:rPr>
              <a:t>Labor</a:t>
            </a:r>
            <a:endParaRPr sz="40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64628" y="235054"/>
            <a:ext cx="8686800" cy="982320"/>
          </a:xfrm>
          <a:prstGeom prst="rect">
            <a:avLst/>
          </a:prstGeom>
          <a:ln w="9144">
            <a:solidFill>
              <a:schemeClr val="bg1"/>
            </a:solidFill>
          </a:ln>
        </p:spPr>
        <p:txBody>
          <a:bodyPr vert="horz" wrap="square" lIns="0" tIns="363220" rIns="0" bIns="0" rtlCol="0" anchor="t" anchorCtr="0">
            <a:spAutoFit/>
          </a:bodyPr>
          <a:lstStyle/>
          <a:p>
            <a:pPr marL="697230">
              <a:lnSpc>
                <a:spcPct val="100000"/>
              </a:lnSpc>
              <a:spcBef>
                <a:spcPts val="2860"/>
              </a:spcBef>
            </a:pPr>
            <a:r>
              <a:rPr dirty="0"/>
              <a:t>Common Pathway of Parturition</a:t>
            </a:r>
          </a:p>
        </p:txBody>
      </p:sp>
      <p:sp>
        <p:nvSpPr>
          <p:cNvPr id="10" name="object 10"/>
          <p:cNvSpPr txBox="1"/>
          <p:nvPr/>
        </p:nvSpPr>
        <p:spPr>
          <a:xfrm>
            <a:off x="2066925" y="2146601"/>
            <a:ext cx="8372475" cy="2952115"/>
          </a:xfrm>
          <a:prstGeom prst="rect">
            <a:avLst/>
          </a:prstGeom>
        </p:spPr>
        <p:txBody>
          <a:bodyPr vert="horz" wrap="square" lIns="0" tIns="12700" rIns="0" bIns="0" rtlCol="0">
            <a:spAutoFit/>
          </a:bodyPr>
          <a:lstStyle/>
          <a:p>
            <a:pPr marL="355600" marR="5080" indent="-342900">
              <a:lnSpc>
                <a:spcPct val="150000"/>
              </a:lnSpc>
              <a:spcBef>
                <a:spcPts val="100"/>
              </a:spcBef>
              <a:buFont typeface="Arial MT"/>
              <a:buChar char="•"/>
              <a:tabLst>
                <a:tab pos="354965" algn="l"/>
                <a:tab pos="355600" algn="l"/>
              </a:tabLst>
            </a:pPr>
            <a:r>
              <a:rPr sz="3200" spc="-10" dirty="0">
                <a:latin typeface="Calibri"/>
                <a:cs typeface="Calibri"/>
              </a:rPr>
              <a:t>Anatomic,</a:t>
            </a:r>
            <a:r>
              <a:rPr sz="3200" spc="5" dirty="0">
                <a:latin typeface="Calibri"/>
                <a:cs typeface="Calibri"/>
              </a:rPr>
              <a:t> </a:t>
            </a:r>
            <a:r>
              <a:rPr sz="3200" spc="-15" dirty="0">
                <a:latin typeface="Calibri"/>
                <a:cs typeface="Calibri"/>
              </a:rPr>
              <a:t>physiologic,</a:t>
            </a:r>
            <a:r>
              <a:rPr sz="3200" spc="5" dirty="0">
                <a:latin typeface="Calibri"/>
                <a:cs typeface="Calibri"/>
              </a:rPr>
              <a:t> </a:t>
            </a:r>
            <a:r>
              <a:rPr sz="3200" spc="-5" dirty="0">
                <a:latin typeface="Calibri"/>
                <a:cs typeface="Calibri"/>
              </a:rPr>
              <a:t>biochemical, </a:t>
            </a:r>
            <a:r>
              <a:rPr sz="3200" dirty="0">
                <a:latin typeface="Calibri"/>
                <a:cs typeface="Calibri"/>
              </a:rPr>
              <a:t> </a:t>
            </a:r>
            <a:r>
              <a:rPr sz="3200" spc="-5" dirty="0">
                <a:latin typeface="Calibri"/>
                <a:cs typeface="Calibri"/>
              </a:rPr>
              <a:t>endocrinologic,</a:t>
            </a:r>
            <a:r>
              <a:rPr sz="3200" dirty="0">
                <a:latin typeface="Calibri"/>
                <a:cs typeface="Calibri"/>
              </a:rPr>
              <a:t> </a:t>
            </a:r>
            <a:r>
              <a:rPr sz="3200" spc="-5" dirty="0">
                <a:latin typeface="Calibri"/>
                <a:cs typeface="Calibri"/>
              </a:rPr>
              <a:t>immunologic,</a:t>
            </a:r>
            <a:r>
              <a:rPr sz="3200" spc="35" dirty="0">
                <a:latin typeface="Calibri"/>
                <a:cs typeface="Calibri"/>
              </a:rPr>
              <a:t> </a:t>
            </a:r>
            <a:r>
              <a:rPr sz="3200" dirty="0">
                <a:latin typeface="Calibri"/>
                <a:cs typeface="Calibri"/>
              </a:rPr>
              <a:t>and</a:t>
            </a:r>
            <a:r>
              <a:rPr sz="3200" spc="15" dirty="0">
                <a:latin typeface="Calibri"/>
                <a:cs typeface="Calibri"/>
              </a:rPr>
              <a:t> </a:t>
            </a:r>
            <a:r>
              <a:rPr sz="3200" spc="-5" dirty="0">
                <a:latin typeface="Calibri"/>
                <a:cs typeface="Calibri"/>
              </a:rPr>
              <a:t>clinical</a:t>
            </a:r>
            <a:r>
              <a:rPr sz="3200" spc="5" dirty="0">
                <a:latin typeface="Calibri"/>
                <a:cs typeface="Calibri"/>
              </a:rPr>
              <a:t> </a:t>
            </a:r>
            <a:r>
              <a:rPr sz="3200" spc="-10" dirty="0">
                <a:latin typeface="Calibri"/>
                <a:cs typeface="Calibri"/>
              </a:rPr>
              <a:t>events </a:t>
            </a:r>
            <a:r>
              <a:rPr sz="3200" spc="-705" dirty="0">
                <a:latin typeface="Calibri"/>
                <a:cs typeface="Calibri"/>
              </a:rPr>
              <a:t> </a:t>
            </a:r>
            <a:r>
              <a:rPr sz="3200" dirty="0">
                <a:latin typeface="Calibri"/>
                <a:cs typeface="Calibri"/>
              </a:rPr>
              <a:t>in</a:t>
            </a:r>
            <a:r>
              <a:rPr sz="3200" spc="-5" dirty="0">
                <a:latin typeface="Calibri"/>
                <a:cs typeface="Calibri"/>
              </a:rPr>
              <a:t> </a:t>
            </a:r>
            <a:r>
              <a:rPr sz="3200" dirty="0">
                <a:latin typeface="Calibri"/>
                <a:cs typeface="Calibri"/>
              </a:rPr>
              <a:t>the mother</a:t>
            </a:r>
            <a:r>
              <a:rPr sz="3200" spc="-5" dirty="0">
                <a:latin typeface="Calibri"/>
                <a:cs typeface="Calibri"/>
              </a:rPr>
              <a:t> </a:t>
            </a:r>
            <a:r>
              <a:rPr sz="3200" spc="-10" dirty="0">
                <a:latin typeface="Calibri"/>
                <a:cs typeface="Calibri"/>
              </a:rPr>
              <a:t>and/or</a:t>
            </a:r>
            <a:r>
              <a:rPr sz="3200" spc="15" dirty="0">
                <a:latin typeface="Calibri"/>
                <a:cs typeface="Calibri"/>
              </a:rPr>
              <a:t> </a:t>
            </a:r>
            <a:r>
              <a:rPr sz="3200" spc="-25" dirty="0">
                <a:latin typeface="Calibri"/>
                <a:cs typeface="Calibri"/>
              </a:rPr>
              <a:t>fetus</a:t>
            </a:r>
            <a:r>
              <a:rPr sz="3200" spc="-15" dirty="0">
                <a:latin typeface="Calibri"/>
                <a:cs typeface="Calibri"/>
              </a:rPr>
              <a:t> </a:t>
            </a:r>
            <a:r>
              <a:rPr sz="3200" dirty="0">
                <a:latin typeface="Calibri"/>
                <a:cs typeface="Calibri"/>
              </a:rPr>
              <a:t>in</a:t>
            </a:r>
            <a:r>
              <a:rPr sz="3200" spc="10" dirty="0">
                <a:latin typeface="Calibri"/>
                <a:cs typeface="Calibri"/>
              </a:rPr>
              <a:t> </a:t>
            </a:r>
            <a:r>
              <a:rPr sz="3200" spc="-5" dirty="0">
                <a:latin typeface="Calibri"/>
                <a:cs typeface="Calibri"/>
              </a:rPr>
              <a:t>both</a:t>
            </a:r>
            <a:r>
              <a:rPr sz="3200" spc="5" dirty="0">
                <a:latin typeface="Calibri"/>
                <a:cs typeface="Calibri"/>
              </a:rPr>
              <a:t> </a:t>
            </a:r>
            <a:r>
              <a:rPr sz="3200" spc="-10" dirty="0">
                <a:latin typeface="Calibri"/>
                <a:cs typeface="Calibri"/>
              </a:rPr>
              <a:t>term</a:t>
            </a:r>
            <a:r>
              <a:rPr sz="3200" spc="-5" dirty="0">
                <a:latin typeface="Calibri"/>
                <a:cs typeface="Calibri"/>
              </a:rPr>
              <a:t> </a:t>
            </a:r>
            <a:r>
              <a:rPr sz="3200" dirty="0">
                <a:latin typeface="Calibri"/>
                <a:cs typeface="Calibri"/>
              </a:rPr>
              <a:t>and </a:t>
            </a:r>
            <a:r>
              <a:rPr sz="3200" spc="5" dirty="0">
                <a:latin typeface="Calibri"/>
                <a:cs typeface="Calibri"/>
              </a:rPr>
              <a:t> </a:t>
            </a:r>
            <a:r>
              <a:rPr sz="3200" spc="-15" dirty="0">
                <a:latin typeface="Calibri"/>
                <a:cs typeface="Calibri"/>
              </a:rPr>
              <a:t>preterm</a:t>
            </a:r>
            <a:r>
              <a:rPr sz="3200" spc="-25" dirty="0">
                <a:latin typeface="Calibri"/>
                <a:cs typeface="Calibri"/>
              </a:rPr>
              <a:t> </a:t>
            </a:r>
            <a:r>
              <a:rPr sz="3200" dirty="0">
                <a:latin typeface="Calibri"/>
                <a:cs typeface="Calibri"/>
              </a:rPr>
              <a:t>labor</a:t>
            </a:r>
          </a:p>
        </p:txBody>
      </p:sp>
      <p:sp>
        <p:nvSpPr>
          <p:cNvPr id="11" name="object 11"/>
          <p:cNvSpPr txBox="1"/>
          <p:nvPr/>
        </p:nvSpPr>
        <p:spPr>
          <a:xfrm>
            <a:off x="2364740" y="6499047"/>
            <a:ext cx="7172325" cy="228268"/>
          </a:xfrm>
          <a:prstGeom prst="rect">
            <a:avLst/>
          </a:prstGeom>
        </p:spPr>
        <p:txBody>
          <a:bodyPr vert="horz" wrap="square" lIns="0" tIns="12700" rIns="0" bIns="0" rtlCol="0">
            <a:spAutoFit/>
          </a:bodyPr>
          <a:lstStyle/>
          <a:p>
            <a:pPr marL="12700">
              <a:spcBef>
                <a:spcPts val="100"/>
              </a:spcBef>
            </a:pPr>
            <a:r>
              <a:rPr sz="1400" b="1" spc="-5" dirty="0">
                <a:latin typeface="Calibri"/>
                <a:cs typeface="Calibri"/>
              </a:rPr>
              <a:t>Romero</a:t>
            </a:r>
            <a:r>
              <a:rPr sz="1400" b="1" spc="-40" dirty="0">
                <a:latin typeface="Calibri"/>
                <a:cs typeface="Calibri"/>
              </a:rPr>
              <a:t> </a:t>
            </a:r>
            <a:r>
              <a:rPr sz="1400" b="1" dirty="0">
                <a:latin typeface="Calibri"/>
                <a:cs typeface="Calibri"/>
              </a:rPr>
              <a:t>R, </a:t>
            </a:r>
            <a:r>
              <a:rPr sz="1400" b="1" spc="-5" dirty="0">
                <a:latin typeface="Calibri"/>
                <a:cs typeface="Calibri"/>
              </a:rPr>
              <a:t>Mazor</a:t>
            </a:r>
            <a:r>
              <a:rPr sz="1400" b="1" spc="-20" dirty="0">
                <a:latin typeface="Calibri"/>
                <a:cs typeface="Calibri"/>
              </a:rPr>
              <a:t> </a:t>
            </a:r>
            <a:r>
              <a:rPr sz="1400" b="1" spc="-5" dirty="0">
                <a:latin typeface="Calibri"/>
                <a:cs typeface="Calibri"/>
              </a:rPr>
              <a:t>M,</a:t>
            </a:r>
            <a:r>
              <a:rPr sz="1400" b="1" spc="5" dirty="0">
                <a:latin typeface="Calibri"/>
                <a:cs typeface="Calibri"/>
              </a:rPr>
              <a:t> </a:t>
            </a:r>
            <a:r>
              <a:rPr sz="1400" b="1" dirty="0">
                <a:latin typeface="Calibri"/>
                <a:cs typeface="Calibri"/>
              </a:rPr>
              <a:t>Munoz</a:t>
            </a:r>
            <a:r>
              <a:rPr sz="1400" b="1" spc="-20" dirty="0">
                <a:latin typeface="Calibri"/>
                <a:cs typeface="Calibri"/>
              </a:rPr>
              <a:t> </a:t>
            </a:r>
            <a:r>
              <a:rPr sz="1400" b="1" dirty="0">
                <a:latin typeface="Calibri"/>
                <a:cs typeface="Calibri"/>
              </a:rPr>
              <a:t>H</a:t>
            </a:r>
            <a:r>
              <a:rPr sz="1400" b="1" spc="5" dirty="0">
                <a:latin typeface="Calibri"/>
                <a:cs typeface="Calibri"/>
              </a:rPr>
              <a:t> </a:t>
            </a:r>
            <a:r>
              <a:rPr sz="1400" b="1" spc="-10" dirty="0">
                <a:latin typeface="Calibri"/>
                <a:cs typeface="Calibri"/>
              </a:rPr>
              <a:t>et </a:t>
            </a:r>
            <a:r>
              <a:rPr sz="1400" b="1" dirty="0">
                <a:latin typeface="Calibri"/>
                <a:cs typeface="Calibri"/>
              </a:rPr>
              <a:t>al:</a:t>
            </a:r>
            <a:r>
              <a:rPr sz="1400" b="1" spc="-5" dirty="0">
                <a:latin typeface="Calibri"/>
                <a:cs typeface="Calibri"/>
              </a:rPr>
              <a:t> The</a:t>
            </a:r>
            <a:r>
              <a:rPr sz="1400" b="1" spc="-25" dirty="0">
                <a:latin typeface="Calibri"/>
                <a:cs typeface="Calibri"/>
              </a:rPr>
              <a:t> </a:t>
            </a:r>
            <a:r>
              <a:rPr sz="1400" b="1" spc="-5" dirty="0">
                <a:latin typeface="Calibri"/>
                <a:cs typeface="Calibri"/>
              </a:rPr>
              <a:t>Preterm</a:t>
            </a:r>
            <a:r>
              <a:rPr sz="1400" b="1" spc="-25" dirty="0">
                <a:latin typeface="Calibri"/>
                <a:cs typeface="Calibri"/>
              </a:rPr>
              <a:t> </a:t>
            </a:r>
            <a:r>
              <a:rPr sz="1400" b="1" spc="-5" dirty="0">
                <a:latin typeface="Calibri"/>
                <a:cs typeface="Calibri"/>
              </a:rPr>
              <a:t>Labor</a:t>
            </a:r>
            <a:r>
              <a:rPr sz="1400" b="1" spc="-15" dirty="0">
                <a:latin typeface="Calibri"/>
                <a:cs typeface="Calibri"/>
              </a:rPr>
              <a:t> </a:t>
            </a:r>
            <a:r>
              <a:rPr sz="1400" b="1" spc="-5" dirty="0">
                <a:latin typeface="Calibri"/>
                <a:cs typeface="Calibri"/>
              </a:rPr>
              <a:t>Syndrome.</a:t>
            </a:r>
            <a:r>
              <a:rPr sz="1400" b="1" spc="-40" dirty="0">
                <a:latin typeface="Calibri"/>
                <a:cs typeface="Calibri"/>
              </a:rPr>
              <a:t> </a:t>
            </a:r>
            <a:r>
              <a:rPr sz="1400" b="1" dirty="0">
                <a:latin typeface="Calibri"/>
                <a:cs typeface="Calibri"/>
              </a:rPr>
              <a:t>Ann</a:t>
            </a:r>
            <a:r>
              <a:rPr sz="1400" b="1" spc="-10" dirty="0">
                <a:latin typeface="Calibri"/>
                <a:cs typeface="Calibri"/>
              </a:rPr>
              <a:t> </a:t>
            </a:r>
            <a:r>
              <a:rPr sz="1400" b="1" dirty="0">
                <a:latin typeface="Calibri"/>
                <a:cs typeface="Calibri"/>
              </a:rPr>
              <a:t>NY </a:t>
            </a:r>
            <a:r>
              <a:rPr sz="1400" b="1" spc="-5" dirty="0">
                <a:latin typeface="Calibri"/>
                <a:cs typeface="Calibri"/>
              </a:rPr>
              <a:t>Acad</a:t>
            </a:r>
            <a:r>
              <a:rPr sz="1400" b="1" spc="-10" dirty="0">
                <a:latin typeface="Calibri"/>
                <a:cs typeface="Calibri"/>
              </a:rPr>
              <a:t> </a:t>
            </a:r>
            <a:r>
              <a:rPr sz="1400" b="1" dirty="0">
                <a:latin typeface="Calibri"/>
                <a:cs typeface="Calibri"/>
              </a:rPr>
              <a:t>Sci </a:t>
            </a:r>
            <a:r>
              <a:rPr sz="1400" b="1" spc="-5" dirty="0">
                <a:latin typeface="Calibri"/>
                <a:cs typeface="Calibri"/>
              </a:rPr>
              <a:t>1994;734:414</a:t>
            </a:r>
            <a:endParaRPr sz="14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31115" y="232487"/>
            <a:ext cx="10753200" cy="1305229"/>
          </a:xfrm>
          <a:prstGeom prst="rect">
            <a:avLst/>
          </a:prstGeom>
        </p:spPr>
        <p:txBody>
          <a:bodyPr vert="horz" wrap="square" lIns="0" tIns="73406" rIns="0" bIns="0" rtlCol="0" anchor="t" anchorCtr="0">
            <a:spAutoFit/>
          </a:bodyPr>
          <a:lstStyle/>
          <a:p>
            <a:pPr marL="2380615" marR="5080" indent="-1326515">
              <a:lnSpc>
                <a:spcPct val="100000"/>
              </a:lnSpc>
              <a:spcBef>
                <a:spcPts val="95"/>
              </a:spcBef>
            </a:pPr>
            <a:r>
              <a:rPr dirty="0"/>
              <a:t>Synchronous and Asynchronous  Activation of Labor</a:t>
            </a:r>
          </a:p>
        </p:txBody>
      </p:sp>
      <p:grpSp>
        <p:nvGrpSpPr>
          <p:cNvPr id="6" name="object 6"/>
          <p:cNvGrpSpPr/>
          <p:nvPr/>
        </p:nvGrpSpPr>
        <p:grpSpPr>
          <a:xfrm>
            <a:off x="1524000" y="2761488"/>
            <a:ext cx="4599940" cy="969644"/>
            <a:chOff x="0" y="2761488"/>
            <a:chExt cx="4599940" cy="969644"/>
          </a:xfrm>
        </p:grpSpPr>
        <p:pic>
          <p:nvPicPr>
            <p:cNvPr id="7" name="object 7"/>
            <p:cNvPicPr/>
            <p:nvPr/>
          </p:nvPicPr>
          <p:blipFill>
            <a:blip r:embed="rId2" cstate="print"/>
            <a:stretch>
              <a:fillRect/>
            </a:stretch>
          </p:blipFill>
          <p:spPr>
            <a:xfrm>
              <a:off x="0" y="2791968"/>
              <a:ext cx="4599432" cy="832103"/>
            </a:xfrm>
            <a:prstGeom prst="rect">
              <a:avLst/>
            </a:prstGeom>
          </p:spPr>
        </p:pic>
        <p:pic>
          <p:nvPicPr>
            <p:cNvPr id="8" name="object 8"/>
            <p:cNvPicPr/>
            <p:nvPr/>
          </p:nvPicPr>
          <p:blipFill>
            <a:blip r:embed="rId3" cstate="print"/>
            <a:stretch>
              <a:fillRect/>
            </a:stretch>
          </p:blipFill>
          <p:spPr>
            <a:xfrm>
              <a:off x="1565147" y="2761488"/>
              <a:ext cx="1373124" cy="969263"/>
            </a:xfrm>
            <a:prstGeom prst="rect">
              <a:avLst/>
            </a:prstGeom>
          </p:spPr>
        </p:pic>
        <p:sp>
          <p:nvSpPr>
            <p:cNvPr id="9" name="object 9"/>
            <p:cNvSpPr/>
            <p:nvPr/>
          </p:nvSpPr>
          <p:spPr>
            <a:xfrm>
              <a:off x="0" y="2819400"/>
              <a:ext cx="4495800" cy="701040"/>
            </a:xfrm>
            <a:custGeom>
              <a:avLst/>
              <a:gdLst/>
              <a:ahLst/>
              <a:cxnLst/>
              <a:rect l="l" t="t" r="r" b="b"/>
              <a:pathLst>
                <a:path w="4495800" h="701039">
                  <a:moveTo>
                    <a:pt x="4495800" y="0"/>
                  </a:moveTo>
                  <a:lnTo>
                    <a:pt x="0" y="0"/>
                  </a:lnTo>
                  <a:lnTo>
                    <a:pt x="0" y="701039"/>
                  </a:lnTo>
                  <a:lnTo>
                    <a:pt x="4495800" y="701039"/>
                  </a:lnTo>
                  <a:lnTo>
                    <a:pt x="4495800" y="0"/>
                  </a:lnTo>
                  <a:close/>
                </a:path>
              </a:pathLst>
            </a:custGeom>
            <a:solidFill>
              <a:srgbClr val="FFFF00"/>
            </a:solidFill>
          </p:spPr>
          <p:txBody>
            <a:bodyPr wrap="square" lIns="0" tIns="0" rIns="0" bIns="0" rtlCol="0"/>
            <a:lstStyle/>
            <a:p>
              <a:endParaRPr/>
            </a:p>
          </p:txBody>
        </p:sp>
      </p:grpSp>
      <p:sp>
        <p:nvSpPr>
          <p:cNvPr id="10" name="object 10"/>
          <p:cNvSpPr txBox="1"/>
          <p:nvPr/>
        </p:nvSpPr>
        <p:spPr>
          <a:xfrm>
            <a:off x="3257170" y="2836292"/>
            <a:ext cx="953135" cy="635635"/>
          </a:xfrm>
          <a:prstGeom prst="rect">
            <a:avLst/>
          </a:prstGeom>
        </p:spPr>
        <p:txBody>
          <a:bodyPr vert="horz" wrap="square" lIns="0" tIns="13335" rIns="0" bIns="0" rtlCol="0">
            <a:spAutoFit/>
          </a:bodyPr>
          <a:lstStyle/>
          <a:p>
            <a:pPr marL="12700" marR="5080" indent="48260">
              <a:spcBef>
                <a:spcPts val="105"/>
              </a:spcBef>
            </a:pPr>
            <a:r>
              <a:rPr sz="2000" b="1" spc="-5" dirty="0">
                <a:solidFill>
                  <a:srgbClr val="FF0000"/>
                </a:solidFill>
                <a:latin typeface="Calibri"/>
                <a:cs typeface="Calibri"/>
              </a:rPr>
              <a:t>Cervical </a:t>
            </a:r>
            <a:r>
              <a:rPr sz="2000" b="1" spc="-440" dirty="0">
                <a:solidFill>
                  <a:srgbClr val="FF0000"/>
                </a:solidFill>
                <a:latin typeface="Calibri"/>
                <a:cs typeface="Calibri"/>
              </a:rPr>
              <a:t> </a:t>
            </a:r>
            <a:r>
              <a:rPr sz="2000" b="1" dirty="0">
                <a:solidFill>
                  <a:srgbClr val="FF0000"/>
                </a:solidFill>
                <a:latin typeface="Calibri"/>
                <a:cs typeface="Calibri"/>
              </a:rPr>
              <a:t>Ripening</a:t>
            </a:r>
            <a:endParaRPr sz="2000">
              <a:latin typeface="Calibri"/>
              <a:cs typeface="Calibri"/>
            </a:endParaRPr>
          </a:p>
        </p:txBody>
      </p:sp>
      <p:grpSp>
        <p:nvGrpSpPr>
          <p:cNvPr id="11" name="object 11"/>
          <p:cNvGrpSpPr/>
          <p:nvPr/>
        </p:nvGrpSpPr>
        <p:grpSpPr>
          <a:xfrm>
            <a:off x="1524001" y="4651247"/>
            <a:ext cx="2943225" cy="969644"/>
            <a:chOff x="0" y="4651247"/>
            <a:chExt cx="2943225" cy="969644"/>
          </a:xfrm>
        </p:grpSpPr>
        <p:pic>
          <p:nvPicPr>
            <p:cNvPr id="12" name="object 12"/>
            <p:cNvPicPr/>
            <p:nvPr/>
          </p:nvPicPr>
          <p:blipFill>
            <a:blip r:embed="rId4" cstate="print"/>
            <a:stretch>
              <a:fillRect/>
            </a:stretch>
          </p:blipFill>
          <p:spPr>
            <a:xfrm>
              <a:off x="0" y="4681727"/>
              <a:ext cx="2942844" cy="832104"/>
            </a:xfrm>
            <a:prstGeom prst="rect">
              <a:avLst/>
            </a:prstGeom>
          </p:spPr>
        </p:pic>
        <p:pic>
          <p:nvPicPr>
            <p:cNvPr id="13" name="object 13"/>
            <p:cNvPicPr/>
            <p:nvPr/>
          </p:nvPicPr>
          <p:blipFill>
            <a:blip r:embed="rId5" cstate="print"/>
            <a:stretch>
              <a:fillRect/>
            </a:stretch>
          </p:blipFill>
          <p:spPr>
            <a:xfrm>
              <a:off x="362711" y="4651247"/>
              <a:ext cx="1729739" cy="969263"/>
            </a:xfrm>
            <a:prstGeom prst="rect">
              <a:avLst/>
            </a:prstGeom>
          </p:spPr>
        </p:pic>
        <p:sp>
          <p:nvSpPr>
            <p:cNvPr id="14" name="object 14"/>
            <p:cNvSpPr/>
            <p:nvPr/>
          </p:nvSpPr>
          <p:spPr>
            <a:xfrm>
              <a:off x="0" y="4709159"/>
              <a:ext cx="2839720" cy="701040"/>
            </a:xfrm>
            <a:custGeom>
              <a:avLst/>
              <a:gdLst/>
              <a:ahLst/>
              <a:cxnLst/>
              <a:rect l="l" t="t" r="r" b="b"/>
              <a:pathLst>
                <a:path w="2839720" h="701039">
                  <a:moveTo>
                    <a:pt x="2839212" y="0"/>
                  </a:moveTo>
                  <a:lnTo>
                    <a:pt x="0" y="0"/>
                  </a:lnTo>
                  <a:lnTo>
                    <a:pt x="0" y="701039"/>
                  </a:lnTo>
                  <a:lnTo>
                    <a:pt x="2839212" y="701039"/>
                  </a:lnTo>
                  <a:lnTo>
                    <a:pt x="2839212" y="0"/>
                  </a:lnTo>
                  <a:close/>
                </a:path>
              </a:pathLst>
            </a:custGeom>
            <a:solidFill>
              <a:srgbClr val="FFFF00"/>
            </a:solidFill>
          </p:spPr>
          <p:txBody>
            <a:bodyPr wrap="square" lIns="0" tIns="0" rIns="0" bIns="0" rtlCol="0"/>
            <a:lstStyle/>
            <a:p>
              <a:endParaRPr/>
            </a:p>
          </p:txBody>
        </p:sp>
      </p:grpSp>
      <p:sp>
        <p:nvSpPr>
          <p:cNvPr id="15" name="object 15"/>
          <p:cNvSpPr txBox="1"/>
          <p:nvPr/>
        </p:nvSpPr>
        <p:spPr>
          <a:xfrm>
            <a:off x="1524000" y="4709160"/>
            <a:ext cx="2839720" cy="645047"/>
          </a:xfrm>
          <a:prstGeom prst="rect">
            <a:avLst/>
          </a:prstGeom>
        </p:spPr>
        <p:txBody>
          <a:bodyPr vert="horz" wrap="square" lIns="0" tIns="29209" rIns="0" bIns="0" rtlCol="0">
            <a:spAutoFit/>
          </a:bodyPr>
          <a:lstStyle/>
          <a:p>
            <a:pPr marL="542925" marR="992505" indent="248285">
              <a:spcBef>
                <a:spcPts val="229"/>
              </a:spcBef>
            </a:pPr>
            <a:r>
              <a:rPr sz="2000" b="1" spc="-10" dirty="0">
                <a:solidFill>
                  <a:srgbClr val="FF0000"/>
                </a:solidFill>
                <a:latin typeface="Calibri"/>
                <a:cs typeface="Calibri"/>
              </a:rPr>
              <a:t>Uterine </a:t>
            </a:r>
            <a:r>
              <a:rPr sz="2000" b="1" spc="-5" dirty="0">
                <a:solidFill>
                  <a:srgbClr val="FF0000"/>
                </a:solidFill>
                <a:latin typeface="Calibri"/>
                <a:cs typeface="Calibri"/>
              </a:rPr>
              <a:t> Co</a:t>
            </a:r>
            <a:r>
              <a:rPr sz="2000" b="1" spc="-20" dirty="0">
                <a:solidFill>
                  <a:srgbClr val="FF0000"/>
                </a:solidFill>
                <a:latin typeface="Calibri"/>
                <a:cs typeface="Calibri"/>
              </a:rPr>
              <a:t>n</a:t>
            </a:r>
            <a:r>
              <a:rPr sz="2000" b="1" dirty="0">
                <a:solidFill>
                  <a:srgbClr val="FF0000"/>
                </a:solidFill>
                <a:latin typeface="Calibri"/>
                <a:cs typeface="Calibri"/>
              </a:rPr>
              <a:t>t</a:t>
            </a:r>
            <a:r>
              <a:rPr sz="2000" b="1" spc="-50" dirty="0">
                <a:solidFill>
                  <a:srgbClr val="FF0000"/>
                </a:solidFill>
                <a:latin typeface="Calibri"/>
                <a:cs typeface="Calibri"/>
              </a:rPr>
              <a:t>r</a:t>
            </a:r>
            <a:r>
              <a:rPr sz="2000" b="1" dirty="0">
                <a:solidFill>
                  <a:srgbClr val="FF0000"/>
                </a:solidFill>
                <a:latin typeface="Calibri"/>
                <a:cs typeface="Calibri"/>
              </a:rPr>
              <a:t>actility</a:t>
            </a:r>
            <a:endParaRPr sz="2000">
              <a:latin typeface="Calibri"/>
              <a:cs typeface="Calibri"/>
            </a:endParaRPr>
          </a:p>
        </p:txBody>
      </p:sp>
      <p:grpSp>
        <p:nvGrpSpPr>
          <p:cNvPr id="16" name="object 16"/>
          <p:cNvGrpSpPr/>
          <p:nvPr/>
        </p:nvGrpSpPr>
        <p:grpSpPr>
          <a:xfrm>
            <a:off x="3334512" y="4514089"/>
            <a:ext cx="3427729" cy="1274445"/>
            <a:chOff x="1810511" y="4514088"/>
            <a:chExt cx="3427729" cy="1274445"/>
          </a:xfrm>
        </p:grpSpPr>
        <p:pic>
          <p:nvPicPr>
            <p:cNvPr id="17" name="object 17"/>
            <p:cNvPicPr/>
            <p:nvPr/>
          </p:nvPicPr>
          <p:blipFill>
            <a:blip r:embed="rId6" cstate="print"/>
            <a:stretch>
              <a:fillRect/>
            </a:stretch>
          </p:blipFill>
          <p:spPr>
            <a:xfrm>
              <a:off x="1810511" y="4544568"/>
              <a:ext cx="3427476" cy="1136904"/>
            </a:xfrm>
            <a:prstGeom prst="rect">
              <a:avLst/>
            </a:prstGeom>
          </p:spPr>
        </p:pic>
        <p:pic>
          <p:nvPicPr>
            <p:cNvPr id="18" name="object 18"/>
            <p:cNvPicPr/>
            <p:nvPr/>
          </p:nvPicPr>
          <p:blipFill>
            <a:blip r:embed="rId7" cstate="print"/>
            <a:stretch>
              <a:fillRect/>
            </a:stretch>
          </p:blipFill>
          <p:spPr>
            <a:xfrm>
              <a:off x="2683763" y="4514088"/>
              <a:ext cx="1682495" cy="1274064"/>
            </a:xfrm>
            <a:prstGeom prst="rect">
              <a:avLst/>
            </a:prstGeom>
          </p:spPr>
        </p:pic>
        <p:sp>
          <p:nvSpPr>
            <p:cNvPr id="19" name="object 19"/>
            <p:cNvSpPr/>
            <p:nvPr/>
          </p:nvSpPr>
          <p:spPr>
            <a:xfrm>
              <a:off x="1837943" y="4572000"/>
              <a:ext cx="3296920" cy="1005840"/>
            </a:xfrm>
            <a:custGeom>
              <a:avLst/>
              <a:gdLst/>
              <a:ahLst/>
              <a:cxnLst/>
              <a:rect l="l" t="t" r="r" b="b"/>
              <a:pathLst>
                <a:path w="3296920" h="1005839">
                  <a:moveTo>
                    <a:pt x="3296411" y="0"/>
                  </a:moveTo>
                  <a:lnTo>
                    <a:pt x="0" y="0"/>
                  </a:lnTo>
                  <a:lnTo>
                    <a:pt x="0" y="1005840"/>
                  </a:lnTo>
                  <a:lnTo>
                    <a:pt x="3296411" y="1005840"/>
                  </a:lnTo>
                  <a:lnTo>
                    <a:pt x="3296411" y="0"/>
                  </a:lnTo>
                  <a:close/>
                </a:path>
              </a:pathLst>
            </a:custGeom>
            <a:solidFill>
              <a:srgbClr val="FFFF00"/>
            </a:solidFill>
          </p:spPr>
          <p:txBody>
            <a:bodyPr wrap="square" lIns="0" tIns="0" rIns="0" bIns="0" rtlCol="0"/>
            <a:lstStyle/>
            <a:p>
              <a:endParaRPr/>
            </a:p>
          </p:txBody>
        </p:sp>
      </p:grpSp>
      <p:sp>
        <p:nvSpPr>
          <p:cNvPr id="20" name="object 20"/>
          <p:cNvSpPr txBox="1"/>
          <p:nvPr/>
        </p:nvSpPr>
        <p:spPr>
          <a:xfrm>
            <a:off x="4374895" y="4589146"/>
            <a:ext cx="1272540" cy="941069"/>
          </a:xfrm>
          <a:prstGeom prst="rect">
            <a:avLst/>
          </a:prstGeom>
        </p:spPr>
        <p:txBody>
          <a:bodyPr vert="horz" wrap="square" lIns="0" tIns="12700" rIns="0" bIns="0" rtlCol="0">
            <a:spAutoFit/>
          </a:bodyPr>
          <a:lstStyle/>
          <a:p>
            <a:pPr marL="12065" marR="5080" algn="ctr">
              <a:spcBef>
                <a:spcPts val="100"/>
              </a:spcBef>
            </a:pPr>
            <a:r>
              <a:rPr sz="2000" b="1" dirty="0">
                <a:solidFill>
                  <a:srgbClr val="FF0000"/>
                </a:solidFill>
                <a:latin typeface="Calibri"/>
                <a:cs typeface="Calibri"/>
              </a:rPr>
              <a:t>Mem</a:t>
            </a:r>
            <a:r>
              <a:rPr sz="2000" b="1" spc="5" dirty="0">
                <a:solidFill>
                  <a:srgbClr val="FF0000"/>
                </a:solidFill>
                <a:latin typeface="Calibri"/>
                <a:cs typeface="Calibri"/>
              </a:rPr>
              <a:t>b</a:t>
            </a:r>
            <a:r>
              <a:rPr sz="2000" b="1" spc="-55" dirty="0">
                <a:solidFill>
                  <a:srgbClr val="FF0000"/>
                </a:solidFill>
                <a:latin typeface="Calibri"/>
                <a:cs typeface="Calibri"/>
              </a:rPr>
              <a:t>r</a:t>
            </a:r>
            <a:r>
              <a:rPr sz="2000" b="1" dirty="0">
                <a:solidFill>
                  <a:srgbClr val="FF0000"/>
                </a:solidFill>
                <a:latin typeface="Calibri"/>
                <a:cs typeface="Calibri"/>
              </a:rPr>
              <a:t>an</a:t>
            </a:r>
            <a:r>
              <a:rPr sz="2000" b="1" spc="-5" dirty="0">
                <a:solidFill>
                  <a:srgbClr val="FF0000"/>
                </a:solidFill>
                <a:latin typeface="Calibri"/>
                <a:cs typeface="Calibri"/>
              </a:rPr>
              <a:t>e</a:t>
            </a:r>
            <a:r>
              <a:rPr sz="2000" b="1" dirty="0">
                <a:solidFill>
                  <a:srgbClr val="FF0000"/>
                </a:solidFill>
                <a:latin typeface="Calibri"/>
                <a:cs typeface="Calibri"/>
              </a:rPr>
              <a:t>-  </a:t>
            </a:r>
            <a:r>
              <a:rPr sz="2000" b="1" spc="-5" dirty="0">
                <a:solidFill>
                  <a:srgbClr val="FF0000"/>
                </a:solidFill>
                <a:latin typeface="Calibri"/>
                <a:cs typeface="Calibri"/>
              </a:rPr>
              <a:t>Decidual </a:t>
            </a:r>
            <a:r>
              <a:rPr sz="2000" b="1" dirty="0">
                <a:solidFill>
                  <a:srgbClr val="FF0000"/>
                </a:solidFill>
                <a:latin typeface="Calibri"/>
                <a:cs typeface="Calibri"/>
              </a:rPr>
              <a:t> </a:t>
            </a:r>
            <a:r>
              <a:rPr sz="2000" b="1" spc="-5" dirty="0">
                <a:solidFill>
                  <a:srgbClr val="FF0000"/>
                </a:solidFill>
                <a:latin typeface="Calibri"/>
                <a:cs typeface="Calibri"/>
              </a:rPr>
              <a:t>Activation</a:t>
            </a:r>
            <a:endParaRPr sz="2000">
              <a:latin typeface="Calibri"/>
              <a:cs typeface="Calibri"/>
            </a:endParaRPr>
          </a:p>
        </p:txBody>
      </p:sp>
      <p:grpSp>
        <p:nvGrpSpPr>
          <p:cNvPr id="21" name="object 21"/>
          <p:cNvGrpSpPr/>
          <p:nvPr/>
        </p:nvGrpSpPr>
        <p:grpSpPr>
          <a:xfrm>
            <a:off x="1714500" y="2095500"/>
            <a:ext cx="8953500" cy="4191000"/>
            <a:chOff x="190500" y="2095500"/>
            <a:chExt cx="8953500" cy="4191000"/>
          </a:xfrm>
        </p:grpSpPr>
        <p:sp>
          <p:nvSpPr>
            <p:cNvPr id="22" name="object 22"/>
            <p:cNvSpPr/>
            <p:nvPr/>
          </p:nvSpPr>
          <p:spPr>
            <a:xfrm>
              <a:off x="228600" y="2133600"/>
              <a:ext cx="4191000" cy="4114800"/>
            </a:xfrm>
            <a:custGeom>
              <a:avLst/>
              <a:gdLst/>
              <a:ahLst/>
              <a:cxnLst/>
              <a:rect l="l" t="t" r="r" b="b"/>
              <a:pathLst>
                <a:path w="4191000" h="4114800">
                  <a:moveTo>
                    <a:pt x="762000" y="1181100"/>
                  </a:moveTo>
                  <a:lnTo>
                    <a:pt x="762985" y="1132417"/>
                  </a:lnTo>
                  <a:lnTo>
                    <a:pt x="765915" y="1084235"/>
                  </a:lnTo>
                  <a:lnTo>
                    <a:pt x="770752" y="1036592"/>
                  </a:lnTo>
                  <a:lnTo>
                    <a:pt x="777459" y="989527"/>
                  </a:lnTo>
                  <a:lnTo>
                    <a:pt x="785997" y="943076"/>
                  </a:lnTo>
                  <a:lnTo>
                    <a:pt x="796327" y="897278"/>
                  </a:lnTo>
                  <a:lnTo>
                    <a:pt x="808413" y="852171"/>
                  </a:lnTo>
                  <a:lnTo>
                    <a:pt x="822216" y="807793"/>
                  </a:lnTo>
                  <a:lnTo>
                    <a:pt x="837698" y="764182"/>
                  </a:lnTo>
                  <a:lnTo>
                    <a:pt x="854821" y="721375"/>
                  </a:lnTo>
                  <a:lnTo>
                    <a:pt x="873547" y="679412"/>
                  </a:lnTo>
                  <a:lnTo>
                    <a:pt x="893838" y="638330"/>
                  </a:lnTo>
                  <a:lnTo>
                    <a:pt x="915656" y="598167"/>
                  </a:lnTo>
                  <a:lnTo>
                    <a:pt x="938963" y="558960"/>
                  </a:lnTo>
                  <a:lnTo>
                    <a:pt x="963721" y="520749"/>
                  </a:lnTo>
                  <a:lnTo>
                    <a:pt x="989892" y="483571"/>
                  </a:lnTo>
                  <a:lnTo>
                    <a:pt x="1017439" y="447463"/>
                  </a:lnTo>
                  <a:lnTo>
                    <a:pt x="1046322" y="412465"/>
                  </a:lnTo>
                  <a:lnTo>
                    <a:pt x="1076504" y="378614"/>
                  </a:lnTo>
                  <a:lnTo>
                    <a:pt x="1107948" y="345948"/>
                  </a:lnTo>
                  <a:lnTo>
                    <a:pt x="1140614" y="314504"/>
                  </a:lnTo>
                  <a:lnTo>
                    <a:pt x="1174465" y="284322"/>
                  </a:lnTo>
                  <a:lnTo>
                    <a:pt x="1209463" y="255439"/>
                  </a:lnTo>
                  <a:lnTo>
                    <a:pt x="1245571" y="227892"/>
                  </a:lnTo>
                  <a:lnTo>
                    <a:pt x="1282749" y="201721"/>
                  </a:lnTo>
                  <a:lnTo>
                    <a:pt x="1320960" y="176963"/>
                  </a:lnTo>
                  <a:lnTo>
                    <a:pt x="1360167" y="153656"/>
                  </a:lnTo>
                  <a:lnTo>
                    <a:pt x="1400330" y="131838"/>
                  </a:lnTo>
                  <a:lnTo>
                    <a:pt x="1441412" y="111547"/>
                  </a:lnTo>
                  <a:lnTo>
                    <a:pt x="1483375" y="92821"/>
                  </a:lnTo>
                  <a:lnTo>
                    <a:pt x="1526182" y="75698"/>
                  </a:lnTo>
                  <a:lnTo>
                    <a:pt x="1569793" y="60216"/>
                  </a:lnTo>
                  <a:lnTo>
                    <a:pt x="1614171" y="46413"/>
                  </a:lnTo>
                  <a:lnTo>
                    <a:pt x="1659278" y="34327"/>
                  </a:lnTo>
                  <a:lnTo>
                    <a:pt x="1705076" y="23997"/>
                  </a:lnTo>
                  <a:lnTo>
                    <a:pt x="1751527" y="15459"/>
                  </a:lnTo>
                  <a:lnTo>
                    <a:pt x="1798592" y="8752"/>
                  </a:lnTo>
                  <a:lnTo>
                    <a:pt x="1846235" y="3915"/>
                  </a:lnTo>
                  <a:lnTo>
                    <a:pt x="1894417" y="985"/>
                  </a:lnTo>
                  <a:lnTo>
                    <a:pt x="1943100" y="0"/>
                  </a:lnTo>
                  <a:lnTo>
                    <a:pt x="1991782" y="985"/>
                  </a:lnTo>
                  <a:lnTo>
                    <a:pt x="2039964" y="3915"/>
                  </a:lnTo>
                  <a:lnTo>
                    <a:pt x="2087607" y="8752"/>
                  </a:lnTo>
                  <a:lnTo>
                    <a:pt x="2134672" y="15459"/>
                  </a:lnTo>
                  <a:lnTo>
                    <a:pt x="2181123" y="23997"/>
                  </a:lnTo>
                  <a:lnTo>
                    <a:pt x="2226921" y="34327"/>
                  </a:lnTo>
                  <a:lnTo>
                    <a:pt x="2272028" y="46413"/>
                  </a:lnTo>
                  <a:lnTo>
                    <a:pt x="2316406" y="60216"/>
                  </a:lnTo>
                  <a:lnTo>
                    <a:pt x="2360017" y="75698"/>
                  </a:lnTo>
                  <a:lnTo>
                    <a:pt x="2402824" y="92821"/>
                  </a:lnTo>
                  <a:lnTo>
                    <a:pt x="2444787" y="111547"/>
                  </a:lnTo>
                  <a:lnTo>
                    <a:pt x="2485869" y="131838"/>
                  </a:lnTo>
                  <a:lnTo>
                    <a:pt x="2526032" y="153656"/>
                  </a:lnTo>
                  <a:lnTo>
                    <a:pt x="2565239" y="176963"/>
                  </a:lnTo>
                  <a:lnTo>
                    <a:pt x="2603450" y="201721"/>
                  </a:lnTo>
                  <a:lnTo>
                    <a:pt x="2640628" y="227892"/>
                  </a:lnTo>
                  <a:lnTo>
                    <a:pt x="2676736" y="255439"/>
                  </a:lnTo>
                  <a:lnTo>
                    <a:pt x="2711734" y="284322"/>
                  </a:lnTo>
                  <a:lnTo>
                    <a:pt x="2745585" y="314504"/>
                  </a:lnTo>
                  <a:lnTo>
                    <a:pt x="2778252" y="345947"/>
                  </a:lnTo>
                  <a:lnTo>
                    <a:pt x="2809695" y="378614"/>
                  </a:lnTo>
                  <a:lnTo>
                    <a:pt x="2839877" y="412465"/>
                  </a:lnTo>
                  <a:lnTo>
                    <a:pt x="2868760" y="447463"/>
                  </a:lnTo>
                  <a:lnTo>
                    <a:pt x="2896307" y="483571"/>
                  </a:lnTo>
                  <a:lnTo>
                    <a:pt x="2922478" y="520749"/>
                  </a:lnTo>
                  <a:lnTo>
                    <a:pt x="2947236" y="558960"/>
                  </a:lnTo>
                  <a:lnTo>
                    <a:pt x="2970543" y="598167"/>
                  </a:lnTo>
                  <a:lnTo>
                    <a:pt x="2992361" y="638330"/>
                  </a:lnTo>
                  <a:lnTo>
                    <a:pt x="3012652" y="679412"/>
                  </a:lnTo>
                  <a:lnTo>
                    <a:pt x="3031378" y="721375"/>
                  </a:lnTo>
                  <a:lnTo>
                    <a:pt x="3048501" y="764182"/>
                  </a:lnTo>
                  <a:lnTo>
                    <a:pt x="3063983" y="807793"/>
                  </a:lnTo>
                  <a:lnTo>
                    <a:pt x="3077786" y="852171"/>
                  </a:lnTo>
                  <a:lnTo>
                    <a:pt x="3089872" y="897278"/>
                  </a:lnTo>
                  <a:lnTo>
                    <a:pt x="3100202" y="943076"/>
                  </a:lnTo>
                  <a:lnTo>
                    <a:pt x="3108740" y="989527"/>
                  </a:lnTo>
                  <a:lnTo>
                    <a:pt x="3115447" y="1036592"/>
                  </a:lnTo>
                  <a:lnTo>
                    <a:pt x="3120284" y="1084235"/>
                  </a:lnTo>
                  <a:lnTo>
                    <a:pt x="3123214" y="1132417"/>
                  </a:lnTo>
                  <a:lnTo>
                    <a:pt x="3124200" y="1181100"/>
                  </a:lnTo>
                  <a:lnTo>
                    <a:pt x="3123214" y="1229782"/>
                  </a:lnTo>
                  <a:lnTo>
                    <a:pt x="3120284" y="1277964"/>
                  </a:lnTo>
                  <a:lnTo>
                    <a:pt x="3115447" y="1325607"/>
                  </a:lnTo>
                  <a:lnTo>
                    <a:pt x="3108740" y="1372672"/>
                  </a:lnTo>
                  <a:lnTo>
                    <a:pt x="3100202" y="1419123"/>
                  </a:lnTo>
                  <a:lnTo>
                    <a:pt x="3089872" y="1464921"/>
                  </a:lnTo>
                  <a:lnTo>
                    <a:pt x="3077786" y="1510028"/>
                  </a:lnTo>
                  <a:lnTo>
                    <a:pt x="3063983" y="1554406"/>
                  </a:lnTo>
                  <a:lnTo>
                    <a:pt x="3048501" y="1598017"/>
                  </a:lnTo>
                  <a:lnTo>
                    <a:pt x="3031378" y="1640824"/>
                  </a:lnTo>
                  <a:lnTo>
                    <a:pt x="3012652" y="1682787"/>
                  </a:lnTo>
                  <a:lnTo>
                    <a:pt x="2992361" y="1723869"/>
                  </a:lnTo>
                  <a:lnTo>
                    <a:pt x="2970543" y="1764032"/>
                  </a:lnTo>
                  <a:lnTo>
                    <a:pt x="2947236" y="1803239"/>
                  </a:lnTo>
                  <a:lnTo>
                    <a:pt x="2922478" y="1841450"/>
                  </a:lnTo>
                  <a:lnTo>
                    <a:pt x="2896307" y="1878628"/>
                  </a:lnTo>
                  <a:lnTo>
                    <a:pt x="2868760" y="1914736"/>
                  </a:lnTo>
                  <a:lnTo>
                    <a:pt x="2839877" y="1949734"/>
                  </a:lnTo>
                  <a:lnTo>
                    <a:pt x="2809695" y="1983585"/>
                  </a:lnTo>
                  <a:lnTo>
                    <a:pt x="2778252" y="2016252"/>
                  </a:lnTo>
                  <a:lnTo>
                    <a:pt x="2745585" y="2047695"/>
                  </a:lnTo>
                  <a:lnTo>
                    <a:pt x="2711734" y="2077877"/>
                  </a:lnTo>
                  <a:lnTo>
                    <a:pt x="2676736" y="2106760"/>
                  </a:lnTo>
                  <a:lnTo>
                    <a:pt x="2640628" y="2134307"/>
                  </a:lnTo>
                  <a:lnTo>
                    <a:pt x="2603450" y="2160478"/>
                  </a:lnTo>
                  <a:lnTo>
                    <a:pt x="2565239" y="2185236"/>
                  </a:lnTo>
                  <a:lnTo>
                    <a:pt x="2526032" y="2208543"/>
                  </a:lnTo>
                  <a:lnTo>
                    <a:pt x="2485869" y="2230361"/>
                  </a:lnTo>
                  <a:lnTo>
                    <a:pt x="2444787" y="2250652"/>
                  </a:lnTo>
                  <a:lnTo>
                    <a:pt x="2402824" y="2269378"/>
                  </a:lnTo>
                  <a:lnTo>
                    <a:pt x="2360017" y="2286501"/>
                  </a:lnTo>
                  <a:lnTo>
                    <a:pt x="2316406" y="2301983"/>
                  </a:lnTo>
                  <a:lnTo>
                    <a:pt x="2272028" y="2315786"/>
                  </a:lnTo>
                  <a:lnTo>
                    <a:pt x="2226921" y="2327872"/>
                  </a:lnTo>
                  <a:lnTo>
                    <a:pt x="2181123" y="2338202"/>
                  </a:lnTo>
                  <a:lnTo>
                    <a:pt x="2134672" y="2346740"/>
                  </a:lnTo>
                  <a:lnTo>
                    <a:pt x="2087607" y="2353447"/>
                  </a:lnTo>
                  <a:lnTo>
                    <a:pt x="2039964" y="2358284"/>
                  </a:lnTo>
                  <a:lnTo>
                    <a:pt x="1991782" y="2361214"/>
                  </a:lnTo>
                  <a:lnTo>
                    <a:pt x="1943100" y="2362200"/>
                  </a:lnTo>
                  <a:lnTo>
                    <a:pt x="1894417" y="2361214"/>
                  </a:lnTo>
                  <a:lnTo>
                    <a:pt x="1846235" y="2358284"/>
                  </a:lnTo>
                  <a:lnTo>
                    <a:pt x="1798592" y="2353447"/>
                  </a:lnTo>
                  <a:lnTo>
                    <a:pt x="1751527" y="2346740"/>
                  </a:lnTo>
                  <a:lnTo>
                    <a:pt x="1705076" y="2338202"/>
                  </a:lnTo>
                  <a:lnTo>
                    <a:pt x="1659278" y="2327872"/>
                  </a:lnTo>
                  <a:lnTo>
                    <a:pt x="1614171" y="2315786"/>
                  </a:lnTo>
                  <a:lnTo>
                    <a:pt x="1569793" y="2301983"/>
                  </a:lnTo>
                  <a:lnTo>
                    <a:pt x="1526182" y="2286501"/>
                  </a:lnTo>
                  <a:lnTo>
                    <a:pt x="1483375" y="2269378"/>
                  </a:lnTo>
                  <a:lnTo>
                    <a:pt x="1441412" y="2250652"/>
                  </a:lnTo>
                  <a:lnTo>
                    <a:pt x="1400330" y="2230361"/>
                  </a:lnTo>
                  <a:lnTo>
                    <a:pt x="1360167" y="2208543"/>
                  </a:lnTo>
                  <a:lnTo>
                    <a:pt x="1320960" y="2185236"/>
                  </a:lnTo>
                  <a:lnTo>
                    <a:pt x="1282749" y="2160478"/>
                  </a:lnTo>
                  <a:lnTo>
                    <a:pt x="1245571" y="2134307"/>
                  </a:lnTo>
                  <a:lnTo>
                    <a:pt x="1209463" y="2106760"/>
                  </a:lnTo>
                  <a:lnTo>
                    <a:pt x="1174465" y="2077877"/>
                  </a:lnTo>
                  <a:lnTo>
                    <a:pt x="1140614" y="2047695"/>
                  </a:lnTo>
                  <a:lnTo>
                    <a:pt x="1107947" y="2016252"/>
                  </a:lnTo>
                  <a:lnTo>
                    <a:pt x="1076504" y="1983585"/>
                  </a:lnTo>
                  <a:lnTo>
                    <a:pt x="1046322" y="1949734"/>
                  </a:lnTo>
                  <a:lnTo>
                    <a:pt x="1017439" y="1914736"/>
                  </a:lnTo>
                  <a:lnTo>
                    <a:pt x="989892" y="1878628"/>
                  </a:lnTo>
                  <a:lnTo>
                    <a:pt x="963721" y="1841450"/>
                  </a:lnTo>
                  <a:lnTo>
                    <a:pt x="938963" y="1803239"/>
                  </a:lnTo>
                  <a:lnTo>
                    <a:pt x="915656" y="1764032"/>
                  </a:lnTo>
                  <a:lnTo>
                    <a:pt x="893838" y="1723869"/>
                  </a:lnTo>
                  <a:lnTo>
                    <a:pt x="873547" y="1682787"/>
                  </a:lnTo>
                  <a:lnTo>
                    <a:pt x="854821" y="1640824"/>
                  </a:lnTo>
                  <a:lnTo>
                    <a:pt x="837698" y="1598017"/>
                  </a:lnTo>
                  <a:lnTo>
                    <a:pt x="822216" y="1554406"/>
                  </a:lnTo>
                  <a:lnTo>
                    <a:pt x="808413" y="1510028"/>
                  </a:lnTo>
                  <a:lnTo>
                    <a:pt x="796327" y="1464921"/>
                  </a:lnTo>
                  <a:lnTo>
                    <a:pt x="785997" y="1419123"/>
                  </a:lnTo>
                  <a:lnTo>
                    <a:pt x="777459" y="1372672"/>
                  </a:lnTo>
                  <a:lnTo>
                    <a:pt x="770752" y="1325607"/>
                  </a:lnTo>
                  <a:lnTo>
                    <a:pt x="765915" y="1277964"/>
                  </a:lnTo>
                  <a:lnTo>
                    <a:pt x="762985" y="1229782"/>
                  </a:lnTo>
                  <a:lnTo>
                    <a:pt x="762000" y="1181100"/>
                  </a:lnTo>
                  <a:close/>
                </a:path>
                <a:path w="4191000" h="4114800">
                  <a:moveTo>
                    <a:pt x="1828800" y="2933700"/>
                  </a:moveTo>
                  <a:lnTo>
                    <a:pt x="1829785" y="2885017"/>
                  </a:lnTo>
                  <a:lnTo>
                    <a:pt x="1832715" y="2836835"/>
                  </a:lnTo>
                  <a:lnTo>
                    <a:pt x="1837552" y="2789192"/>
                  </a:lnTo>
                  <a:lnTo>
                    <a:pt x="1844259" y="2742127"/>
                  </a:lnTo>
                  <a:lnTo>
                    <a:pt x="1852797" y="2695676"/>
                  </a:lnTo>
                  <a:lnTo>
                    <a:pt x="1863127" y="2649878"/>
                  </a:lnTo>
                  <a:lnTo>
                    <a:pt x="1875213" y="2604771"/>
                  </a:lnTo>
                  <a:lnTo>
                    <a:pt x="1889016" y="2560393"/>
                  </a:lnTo>
                  <a:lnTo>
                    <a:pt x="1904498" y="2516782"/>
                  </a:lnTo>
                  <a:lnTo>
                    <a:pt x="1921621" y="2473975"/>
                  </a:lnTo>
                  <a:lnTo>
                    <a:pt x="1940347" y="2432012"/>
                  </a:lnTo>
                  <a:lnTo>
                    <a:pt x="1960638" y="2390930"/>
                  </a:lnTo>
                  <a:lnTo>
                    <a:pt x="1982456" y="2350767"/>
                  </a:lnTo>
                  <a:lnTo>
                    <a:pt x="2005763" y="2311560"/>
                  </a:lnTo>
                  <a:lnTo>
                    <a:pt x="2030521" y="2273349"/>
                  </a:lnTo>
                  <a:lnTo>
                    <a:pt x="2056692" y="2236171"/>
                  </a:lnTo>
                  <a:lnTo>
                    <a:pt x="2084239" y="2200063"/>
                  </a:lnTo>
                  <a:lnTo>
                    <a:pt x="2113122" y="2165065"/>
                  </a:lnTo>
                  <a:lnTo>
                    <a:pt x="2143304" y="2131214"/>
                  </a:lnTo>
                  <a:lnTo>
                    <a:pt x="2174747" y="2098547"/>
                  </a:lnTo>
                  <a:lnTo>
                    <a:pt x="2207414" y="2067104"/>
                  </a:lnTo>
                  <a:lnTo>
                    <a:pt x="2241265" y="2036922"/>
                  </a:lnTo>
                  <a:lnTo>
                    <a:pt x="2276263" y="2008039"/>
                  </a:lnTo>
                  <a:lnTo>
                    <a:pt x="2312371" y="1980492"/>
                  </a:lnTo>
                  <a:lnTo>
                    <a:pt x="2349549" y="1954321"/>
                  </a:lnTo>
                  <a:lnTo>
                    <a:pt x="2387760" y="1929563"/>
                  </a:lnTo>
                  <a:lnTo>
                    <a:pt x="2426967" y="1906256"/>
                  </a:lnTo>
                  <a:lnTo>
                    <a:pt x="2467130" y="1884438"/>
                  </a:lnTo>
                  <a:lnTo>
                    <a:pt x="2508212" y="1864147"/>
                  </a:lnTo>
                  <a:lnTo>
                    <a:pt x="2550175" y="1845421"/>
                  </a:lnTo>
                  <a:lnTo>
                    <a:pt x="2592982" y="1828298"/>
                  </a:lnTo>
                  <a:lnTo>
                    <a:pt x="2636593" y="1812816"/>
                  </a:lnTo>
                  <a:lnTo>
                    <a:pt x="2680971" y="1799013"/>
                  </a:lnTo>
                  <a:lnTo>
                    <a:pt x="2726078" y="1786927"/>
                  </a:lnTo>
                  <a:lnTo>
                    <a:pt x="2771876" y="1776597"/>
                  </a:lnTo>
                  <a:lnTo>
                    <a:pt x="2818327" y="1768059"/>
                  </a:lnTo>
                  <a:lnTo>
                    <a:pt x="2865392" y="1761352"/>
                  </a:lnTo>
                  <a:lnTo>
                    <a:pt x="2913035" y="1756515"/>
                  </a:lnTo>
                  <a:lnTo>
                    <a:pt x="2961217" y="1753585"/>
                  </a:lnTo>
                  <a:lnTo>
                    <a:pt x="3009900" y="1752600"/>
                  </a:lnTo>
                  <a:lnTo>
                    <a:pt x="3058582" y="1753585"/>
                  </a:lnTo>
                  <a:lnTo>
                    <a:pt x="3106764" y="1756515"/>
                  </a:lnTo>
                  <a:lnTo>
                    <a:pt x="3154407" y="1761352"/>
                  </a:lnTo>
                  <a:lnTo>
                    <a:pt x="3201472" y="1768059"/>
                  </a:lnTo>
                  <a:lnTo>
                    <a:pt x="3247923" y="1776597"/>
                  </a:lnTo>
                  <a:lnTo>
                    <a:pt x="3293721" y="1786927"/>
                  </a:lnTo>
                  <a:lnTo>
                    <a:pt x="3338828" y="1799013"/>
                  </a:lnTo>
                  <a:lnTo>
                    <a:pt x="3383206" y="1812816"/>
                  </a:lnTo>
                  <a:lnTo>
                    <a:pt x="3426817" y="1828298"/>
                  </a:lnTo>
                  <a:lnTo>
                    <a:pt x="3469624" y="1845421"/>
                  </a:lnTo>
                  <a:lnTo>
                    <a:pt x="3511587" y="1864147"/>
                  </a:lnTo>
                  <a:lnTo>
                    <a:pt x="3552669" y="1884438"/>
                  </a:lnTo>
                  <a:lnTo>
                    <a:pt x="3592832" y="1906256"/>
                  </a:lnTo>
                  <a:lnTo>
                    <a:pt x="3632039" y="1929563"/>
                  </a:lnTo>
                  <a:lnTo>
                    <a:pt x="3670250" y="1954321"/>
                  </a:lnTo>
                  <a:lnTo>
                    <a:pt x="3707428" y="1980492"/>
                  </a:lnTo>
                  <a:lnTo>
                    <a:pt x="3743536" y="2008039"/>
                  </a:lnTo>
                  <a:lnTo>
                    <a:pt x="3778534" y="2036922"/>
                  </a:lnTo>
                  <a:lnTo>
                    <a:pt x="3812385" y="2067104"/>
                  </a:lnTo>
                  <a:lnTo>
                    <a:pt x="3845051" y="2098547"/>
                  </a:lnTo>
                  <a:lnTo>
                    <a:pt x="3876495" y="2131214"/>
                  </a:lnTo>
                  <a:lnTo>
                    <a:pt x="3906677" y="2165065"/>
                  </a:lnTo>
                  <a:lnTo>
                    <a:pt x="3935560" y="2200063"/>
                  </a:lnTo>
                  <a:lnTo>
                    <a:pt x="3963107" y="2236171"/>
                  </a:lnTo>
                  <a:lnTo>
                    <a:pt x="3989278" y="2273349"/>
                  </a:lnTo>
                  <a:lnTo>
                    <a:pt x="4014036" y="2311560"/>
                  </a:lnTo>
                  <a:lnTo>
                    <a:pt x="4037343" y="2350767"/>
                  </a:lnTo>
                  <a:lnTo>
                    <a:pt x="4059161" y="2390930"/>
                  </a:lnTo>
                  <a:lnTo>
                    <a:pt x="4079452" y="2432012"/>
                  </a:lnTo>
                  <a:lnTo>
                    <a:pt x="4098178" y="2473975"/>
                  </a:lnTo>
                  <a:lnTo>
                    <a:pt x="4115301" y="2516782"/>
                  </a:lnTo>
                  <a:lnTo>
                    <a:pt x="4130783" y="2560393"/>
                  </a:lnTo>
                  <a:lnTo>
                    <a:pt x="4144586" y="2604771"/>
                  </a:lnTo>
                  <a:lnTo>
                    <a:pt x="4156672" y="2649878"/>
                  </a:lnTo>
                  <a:lnTo>
                    <a:pt x="4167002" y="2695676"/>
                  </a:lnTo>
                  <a:lnTo>
                    <a:pt x="4175540" y="2742127"/>
                  </a:lnTo>
                  <a:lnTo>
                    <a:pt x="4182247" y="2789192"/>
                  </a:lnTo>
                  <a:lnTo>
                    <a:pt x="4187084" y="2836835"/>
                  </a:lnTo>
                  <a:lnTo>
                    <a:pt x="4190014" y="2885017"/>
                  </a:lnTo>
                  <a:lnTo>
                    <a:pt x="4191000" y="2933700"/>
                  </a:lnTo>
                  <a:lnTo>
                    <a:pt x="4190014" y="2982384"/>
                  </a:lnTo>
                  <a:lnTo>
                    <a:pt x="4187084" y="3030567"/>
                  </a:lnTo>
                  <a:lnTo>
                    <a:pt x="4182247" y="3078211"/>
                  </a:lnTo>
                  <a:lnTo>
                    <a:pt x="4175540" y="3125279"/>
                  </a:lnTo>
                  <a:lnTo>
                    <a:pt x="4167002" y="3171731"/>
                  </a:lnTo>
                  <a:lnTo>
                    <a:pt x="4156672" y="3217530"/>
                  </a:lnTo>
                  <a:lnTo>
                    <a:pt x="4144586" y="3262637"/>
                  </a:lnTo>
                  <a:lnTo>
                    <a:pt x="4130783" y="3307016"/>
                  </a:lnTo>
                  <a:lnTo>
                    <a:pt x="4115301" y="3350628"/>
                  </a:lnTo>
                  <a:lnTo>
                    <a:pt x="4098178" y="3393434"/>
                  </a:lnTo>
                  <a:lnTo>
                    <a:pt x="4079452" y="3435398"/>
                  </a:lnTo>
                  <a:lnTo>
                    <a:pt x="4059161" y="3476480"/>
                  </a:lnTo>
                  <a:lnTo>
                    <a:pt x="4037343" y="3516644"/>
                  </a:lnTo>
                  <a:lnTo>
                    <a:pt x="4014036" y="3555850"/>
                  </a:lnTo>
                  <a:lnTo>
                    <a:pt x="3989278" y="3594061"/>
                  </a:lnTo>
                  <a:lnTo>
                    <a:pt x="3963107" y="3631239"/>
                  </a:lnTo>
                  <a:lnTo>
                    <a:pt x="3935560" y="3667346"/>
                  </a:lnTo>
                  <a:lnTo>
                    <a:pt x="3906677" y="3702344"/>
                  </a:lnTo>
                  <a:lnTo>
                    <a:pt x="3876495" y="3736195"/>
                  </a:lnTo>
                  <a:lnTo>
                    <a:pt x="3845052" y="3768861"/>
                  </a:lnTo>
                  <a:lnTo>
                    <a:pt x="3812385" y="3800304"/>
                  </a:lnTo>
                  <a:lnTo>
                    <a:pt x="3778534" y="3830486"/>
                  </a:lnTo>
                  <a:lnTo>
                    <a:pt x="3743536" y="3859368"/>
                  </a:lnTo>
                  <a:lnTo>
                    <a:pt x="3707428" y="3886914"/>
                  </a:lnTo>
                  <a:lnTo>
                    <a:pt x="3670250" y="3913085"/>
                  </a:lnTo>
                  <a:lnTo>
                    <a:pt x="3632039" y="3937842"/>
                  </a:lnTo>
                  <a:lnTo>
                    <a:pt x="3592832" y="3961149"/>
                  </a:lnTo>
                  <a:lnTo>
                    <a:pt x="3552669" y="3982966"/>
                  </a:lnTo>
                  <a:lnTo>
                    <a:pt x="3511587" y="4003257"/>
                  </a:lnTo>
                  <a:lnTo>
                    <a:pt x="3469624" y="4021982"/>
                  </a:lnTo>
                  <a:lnTo>
                    <a:pt x="3426817" y="4039104"/>
                  </a:lnTo>
                  <a:lnTo>
                    <a:pt x="3383206" y="4054586"/>
                  </a:lnTo>
                  <a:lnTo>
                    <a:pt x="3338828" y="4068388"/>
                  </a:lnTo>
                  <a:lnTo>
                    <a:pt x="3293721" y="4080473"/>
                  </a:lnTo>
                  <a:lnTo>
                    <a:pt x="3247923" y="4090803"/>
                  </a:lnTo>
                  <a:lnTo>
                    <a:pt x="3201472" y="4099341"/>
                  </a:lnTo>
                  <a:lnTo>
                    <a:pt x="3154407" y="4106047"/>
                  </a:lnTo>
                  <a:lnTo>
                    <a:pt x="3106764" y="4110884"/>
                  </a:lnTo>
                  <a:lnTo>
                    <a:pt x="3058582" y="4113814"/>
                  </a:lnTo>
                  <a:lnTo>
                    <a:pt x="3009900" y="4114800"/>
                  </a:lnTo>
                  <a:lnTo>
                    <a:pt x="2961217" y="4113814"/>
                  </a:lnTo>
                  <a:lnTo>
                    <a:pt x="2913035" y="4110884"/>
                  </a:lnTo>
                  <a:lnTo>
                    <a:pt x="2865392" y="4106047"/>
                  </a:lnTo>
                  <a:lnTo>
                    <a:pt x="2818327" y="4099341"/>
                  </a:lnTo>
                  <a:lnTo>
                    <a:pt x="2771876" y="4090803"/>
                  </a:lnTo>
                  <a:lnTo>
                    <a:pt x="2726078" y="4080473"/>
                  </a:lnTo>
                  <a:lnTo>
                    <a:pt x="2680971" y="4068388"/>
                  </a:lnTo>
                  <a:lnTo>
                    <a:pt x="2636593" y="4054586"/>
                  </a:lnTo>
                  <a:lnTo>
                    <a:pt x="2592982" y="4039104"/>
                  </a:lnTo>
                  <a:lnTo>
                    <a:pt x="2550175" y="4021982"/>
                  </a:lnTo>
                  <a:lnTo>
                    <a:pt x="2508212" y="4003257"/>
                  </a:lnTo>
                  <a:lnTo>
                    <a:pt x="2467130" y="3982966"/>
                  </a:lnTo>
                  <a:lnTo>
                    <a:pt x="2426967" y="3961149"/>
                  </a:lnTo>
                  <a:lnTo>
                    <a:pt x="2387760" y="3937842"/>
                  </a:lnTo>
                  <a:lnTo>
                    <a:pt x="2349549" y="3913085"/>
                  </a:lnTo>
                  <a:lnTo>
                    <a:pt x="2312371" y="3886914"/>
                  </a:lnTo>
                  <a:lnTo>
                    <a:pt x="2276263" y="3859368"/>
                  </a:lnTo>
                  <a:lnTo>
                    <a:pt x="2241265" y="3830486"/>
                  </a:lnTo>
                  <a:lnTo>
                    <a:pt x="2207414" y="3800304"/>
                  </a:lnTo>
                  <a:lnTo>
                    <a:pt x="2174747" y="3768861"/>
                  </a:lnTo>
                  <a:lnTo>
                    <a:pt x="2143304" y="3736195"/>
                  </a:lnTo>
                  <a:lnTo>
                    <a:pt x="2113122" y="3702344"/>
                  </a:lnTo>
                  <a:lnTo>
                    <a:pt x="2084239" y="3667346"/>
                  </a:lnTo>
                  <a:lnTo>
                    <a:pt x="2056692" y="3631239"/>
                  </a:lnTo>
                  <a:lnTo>
                    <a:pt x="2030521" y="3594061"/>
                  </a:lnTo>
                  <a:lnTo>
                    <a:pt x="2005763" y="3555850"/>
                  </a:lnTo>
                  <a:lnTo>
                    <a:pt x="1982456" y="3516644"/>
                  </a:lnTo>
                  <a:lnTo>
                    <a:pt x="1960638" y="3476480"/>
                  </a:lnTo>
                  <a:lnTo>
                    <a:pt x="1940347" y="3435398"/>
                  </a:lnTo>
                  <a:lnTo>
                    <a:pt x="1921621" y="3393434"/>
                  </a:lnTo>
                  <a:lnTo>
                    <a:pt x="1904498" y="3350628"/>
                  </a:lnTo>
                  <a:lnTo>
                    <a:pt x="1889016" y="3307016"/>
                  </a:lnTo>
                  <a:lnTo>
                    <a:pt x="1875213" y="3262637"/>
                  </a:lnTo>
                  <a:lnTo>
                    <a:pt x="1863127" y="3217530"/>
                  </a:lnTo>
                  <a:lnTo>
                    <a:pt x="1852797" y="3171731"/>
                  </a:lnTo>
                  <a:lnTo>
                    <a:pt x="1844259" y="3125279"/>
                  </a:lnTo>
                  <a:lnTo>
                    <a:pt x="1837552" y="3078211"/>
                  </a:lnTo>
                  <a:lnTo>
                    <a:pt x="1832715" y="3030567"/>
                  </a:lnTo>
                  <a:lnTo>
                    <a:pt x="1829785" y="2982384"/>
                  </a:lnTo>
                  <a:lnTo>
                    <a:pt x="1828800" y="2933700"/>
                  </a:lnTo>
                  <a:close/>
                </a:path>
                <a:path w="4191000" h="4114800">
                  <a:moveTo>
                    <a:pt x="0" y="2933700"/>
                  </a:moveTo>
                  <a:lnTo>
                    <a:pt x="985" y="2885017"/>
                  </a:lnTo>
                  <a:lnTo>
                    <a:pt x="3915" y="2836835"/>
                  </a:lnTo>
                  <a:lnTo>
                    <a:pt x="8752" y="2789192"/>
                  </a:lnTo>
                  <a:lnTo>
                    <a:pt x="15458" y="2742127"/>
                  </a:lnTo>
                  <a:lnTo>
                    <a:pt x="23996" y="2695676"/>
                  </a:lnTo>
                  <a:lnTo>
                    <a:pt x="34326" y="2649878"/>
                  </a:lnTo>
                  <a:lnTo>
                    <a:pt x="46411" y="2604771"/>
                  </a:lnTo>
                  <a:lnTo>
                    <a:pt x="60213" y="2560393"/>
                  </a:lnTo>
                  <a:lnTo>
                    <a:pt x="75695" y="2516782"/>
                  </a:lnTo>
                  <a:lnTo>
                    <a:pt x="92817" y="2473975"/>
                  </a:lnTo>
                  <a:lnTo>
                    <a:pt x="111542" y="2432012"/>
                  </a:lnTo>
                  <a:lnTo>
                    <a:pt x="131833" y="2390930"/>
                  </a:lnTo>
                  <a:lnTo>
                    <a:pt x="153650" y="2350767"/>
                  </a:lnTo>
                  <a:lnTo>
                    <a:pt x="176957" y="2311560"/>
                  </a:lnTo>
                  <a:lnTo>
                    <a:pt x="201714" y="2273349"/>
                  </a:lnTo>
                  <a:lnTo>
                    <a:pt x="227885" y="2236171"/>
                  </a:lnTo>
                  <a:lnTo>
                    <a:pt x="255431" y="2200063"/>
                  </a:lnTo>
                  <a:lnTo>
                    <a:pt x="284313" y="2165065"/>
                  </a:lnTo>
                  <a:lnTo>
                    <a:pt x="314495" y="2131214"/>
                  </a:lnTo>
                  <a:lnTo>
                    <a:pt x="345938" y="2098547"/>
                  </a:lnTo>
                  <a:lnTo>
                    <a:pt x="378604" y="2067104"/>
                  </a:lnTo>
                  <a:lnTo>
                    <a:pt x="412455" y="2036922"/>
                  </a:lnTo>
                  <a:lnTo>
                    <a:pt x="447453" y="2008039"/>
                  </a:lnTo>
                  <a:lnTo>
                    <a:pt x="483560" y="1980492"/>
                  </a:lnTo>
                  <a:lnTo>
                    <a:pt x="520738" y="1954321"/>
                  </a:lnTo>
                  <a:lnTo>
                    <a:pt x="558949" y="1929563"/>
                  </a:lnTo>
                  <a:lnTo>
                    <a:pt x="598155" y="1906256"/>
                  </a:lnTo>
                  <a:lnTo>
                    <a:pt x="638319" y="1884438"/>
                  </a:lnTo>
                  <a:lnTo>
                    <a:pt x="679401" y="1864147"/>
                  </a:lnTo>
                  <a:lnTo>
                    <a:pt x="721365" y="1845421"/>
                  </a:lnTo>
                  <a:lnTo>
                    <a:pt x="764171" y="1828298"/>
                  </a:lnTo>
                  <a:lnTo>
                    <a:pt x="807783" y="1812816"/>
                  </a:lnTo>
                  <a:lnTo>
                    <a:pt x="852162" y="1799013"/>
                  </a:lnTo>
                  <a:lnTo>
                    <a:pt x="897269" y="1786927"/>
                  </a:lnTo>
                  <a:lnTo>
                    <a:pt x="943068" y="1776597"/>
                  </a:lnTo>
                  <a:lnTo>
                    <a:pt x="989520" y="1768059"/>
                  </a:lnTo>
                  <a:lnTo>
                    <a:pt x="1036588" y="1761352"/>
                  </a:lnTo>
                  <a:lnTo>
                    <a:pt x="1084232" y="1756515"/>
                  </a:lnTo>
                  <a:lnTo>
                    <a:pt x="1132415" y="1753585"/>
                  </a:lnTo>
                  <a:lnTo>
                    <a:pt x="1181100" y="1752600"/>
                  </a:lnTo>
                  <a:lnTo>
                    <a:pt x="1229782" y="1753585"/>
                  </a:lnTo>
                  <a:lnTo>
                    <a:pt x="1277964" y="1756515"/>
                  </a:lnTo>
                  <a:lnTo>
                    <a:pt x="1325607" y="1761352"/>
                  </a:lnTo>
                  <a:lnTo>
                    <a:pt x="1372672" y="1768059"/>
                  </a:lnTo>
                  <a:lnTo>
                    <a:pt x="1419123" y="1776597"/>
                  </a:lnTo>
                  <a:lnTo>
                    <a:pt x="1464921" y="1786927"/>
                  </a:lnTo>
                  <a:lnTo>
                    <a:pt x="1510028" y="1799013"/>
                  </a:lnTo>
                  <a:lnTo>
                    <a:pt x="1554406" y="1812816"/>
                  </a:lnTo>
                  <a:lnTo>
                    <a:pt x="1598017" y="1828298"/>
                  </a:lnTo>
                  <a:lnTo>
                    <a:pt x="1640824" y="1845421"/>
                  </a:lnTo>
                  <a:lnTo>
                    <a:pt x="1682787" y="1864147"/>
                  </a:lnTo>
                  <a:lnTo>
                    <a:pt x="1723869" y="1884438"/>
                  </a:lnTo>
                  <a:lnTo>
                    <a:pt x="1764032" y="1906256"/>
                  </a:lnTo>
                  <a:lnTo>
                    <a:pt x="1803239" y="1929563"/>
                  </a:lnTo>
                  <a:lnTo>
                    <a:pt x="1841450" y="1954321"/>
                  </a:lnTo>
                  <a:lnTo>
                    <a:pt x="1878628" y="1980492"/>
                  </a:lnTo>
                  <a:lnTo>
                    <a:pt x="1914736" y="2008039"/>
                  </a:lnTo>
                  <a:lnTo>
                    <a:pt x="1949734" y="2036922"/>
                  </a:lnTo>
                  <a:lnTo>
                    <a:pt x="1983585" y="2067104"/>
                  </a:lnTo>
                  <a:lnTo>
                    <a:pt x="2016252" y="2098547"/>
                  </a:lnTo>
                  <a:lnTo>
                    <a:pt x="2047695" y="2131214"/>
                  </a:lnTo>
                  <a:lnTo>
                    <a:pt x="2077877" y="2165065"/>
                  </a:lnTo>
                  <a:lnTo>
                    <a:pt x="2106760" y="2200063"/>
                  </a:lnTo>
                  <a:lnTo>
                    <a:pt x="2134307" y="2236171"/>
                  </a:lnTo>
                  <a:lnTo>
                    <a:pt x="2160478" y="2273349"/>
                  </a:lnTo>
                  <a:lnTo>
                    <a:pt x="2185236" y="2311560"/>
                  </a:lnTo>
                  <a:lnTo>
                    <a:pt x="2208543" y="2350767"/>
                  </a:lnTo>
                  <a:lnTo>
                    <a:pt x="2230361" y="2390930"/>
                  </a:lnTo>
                  <a:lnTo>
                    <a:pt x="2250652" y="2432012"/>
                  </a:lnTo>
                  <a:lnTo>
                    <a:pt x="2269378" y="2473975"/>
                  </a:lnTo>
                  <a:lnTo>
                    <a:pt x="2286501" y="2516782"/>
                  </a:lnTo>
                  <a:lnTo>
                    <a:pt x="2301983" y="2560393"/>
                  </a:lnTo>
                  <a:lnTo>
                    <a:pt x="2315786" y="2604771"/>
                  </a:lnTo>
                  <a:lnTo>
                    <a:pt x="2327872" y="2649878"/>
                  </a:lnTo>
                  <a:lnTo>
                    <a:pt x="2338202" y="2695676"/>
                  </a:lnTo>
                  <a:lnTo>
                    <a:pt x="2346740" y="2742127"/>
                  </a:lnTo>
                  <a:lnTo>
                    <a:pt x="2353447" y="2789192"/>
                  </a:lnTo>
                  <a:lnTo>
                    <a:pt x="2358284" y="2836835"/>
                  </a:lnTo>
                  <a:lnTo>
                    <a:pt x="2361214" y="2885017"/>
                  </a:lnTo>
                  <a:lnTo>
                    <a:pt x="2362200" y="2933700"/>
                  </a:lnTo>
                  <a:lnTo>
                    <a:pt x="2361214" y="2982384"/>
                  </a:lnTo>
                  <a:lnTo>
                    <a:pt x="2358284" y="3030567"/>
                  </a:lnTo>
                  <a:lnTo>
                    <a:pt x="2353447" y="3078211"/>
                  </a:lnTo>
                  <a:lnTo>
                    <a:pt x="2346740" y="3125279"/>
                  </a:lnTo>
                  <a:lnTo>
                    <a:pt x="2338202" y="3171731"/>
                  </a:lnTo>
                  <a:lnTo>
                    <a:pt x="2327872" y="3217530"/>
                  </a:lnTo>
                  <a:lnTo>
                    <a:pt x="2315786" y="3262637"/>
                  </a:lnTo>
                  <a:lnTo>
                    <a:pt x="2301983" y="3307016"/>
                  </a:lnTo>
                  <a:lnTo>
                    <a:pt x="2286501" y="3350628"/>
                  </a:lnTo>
                  <a:lnTo>
                    <a:pt x="2269378" y="3393434"/>
                  </a:lnTo>
                  <a:lnTo>
                    <a:pt x="2250652" y="3435398"/>
                  </a:lnTo>
                  <a:lnTo>
                    <a:pt x="2230361" y="3476480"/>
                  </a:lnTo>
                  <a:lnTo>
                    <a:pt x="2208543" y="3516644"/>
                  </a:lnTo>
                  <a:lnTo>
                    <a:pt x="2185236" y="3555850"/>
                  </a:lnTo>
                  <a:lnTo>
                    <a:pt x="2160478" y="3594061"/>
                  </a:lnTo>
                  <a:lnTo>
                    <a:pt x="2134307" y="3631239"/>
                  </a:lnTo>
                  <a:lnTo>
                    <a:pt x="2106760" y="3667346"/>
                  </a:lnTo>
                  <a:lnTo>
                    <a:pt x="2077877" y="3702344"/>
                  </a:lnTo>
                  <a:lnTo>
                    <a:pt x="2047695" y="3736195"/>
                  </a:lnTo>
                  <a:lnTo>
                    <a:pt x="2016252" y="3768861"/>
                  </a:lnTo>
                  <a:lnTo>
                    <a:pt x="1983585" y="3800304"/>
                  </a:lnTo>
                  <a:lnTo>
                    <a:pt x="1949734" y="3830486"/>
                  </a:lnTo>
                  <a:lnTo>
                    <a:pt x="1914736" y="3859368"/>
                  </a:lnTo>
                  <a:lnTo>
                    <a:pt x="1878628" y="3886914"/>
                  </a:lnTo>
                  <a:lnTo>
                    <a:pt x="1841450" y="3913085"/>
                  </a:lnTo>
                  <a:lnTo>
                    <a:pt x="1803239" y="3937842"/>
                  </a:lnTo>
                  <a:lnTo>
                    <a:pt x="1764032" y="3961149"/>
                  </a:lnTo>
                  <a:lnTo>
                    <a:pt x="1723869" y="3982966"/>
                  </a:lnTo>
                  <a:lnTo>
                    <a:pt x="1682787" y="4003257"/>
                  </a:lnTo>
                  <a:lnTo>
                    <a:pt x="1640824" y="4021982"/>
                  </a:lnTo>
                  <a:lnTo>
                    <a:pt x="1598017" y="4039104"/>
                  </a:lnTo>
                  <a:lnTo>
                    <a:pt x="1554406" y="4054586"/>
                  </a:lnTo>
                  <a:lnTo>
                    <a:pt x="1510028" y="4068388"/>
                  </a:lnTo>
                  <a:lnTo>
                    <a:pt x="1464921" y="4080473"/>
                  </a:lnTo>
                  <a:lnTo>
                    <a:pt x="1419123" y="4090803"/>
                  </a:lnTo>
                  <a:lnTo>
                    <a:pt x="1372672" y="4099341"/>
                  </a:lnTo>
                  <a:lnTo>
                    <a:pt x="1325607" y="4106047"/>
                  </a:lnTo>
                  <a:lnTo>
                    <a:pt x="1277964" y="4110884"/>
                  </a:lnTo>
                  <a:lnTo>
                    <a:pt x="1229782" y="4113814"/>
                  </a:lnTo>
                  <a:lnTo>
                    <a:pt x="1181100" y="4114800"/>
                  </a:lnTo>
                  <a:lnTo>
                    <a:pt x="1132415" y="4113814"/>
                  </a:lnTo>
                  <a:lnTo>
                    <a:pt x="1084232" y="4110884"/>
                  </a:lnTo>
                  <a:lnTo>
                    <a:pt x="1036588" y="4106047"/>
                  </a:lnTo>
                  <a:lnTo>
                    <a:pt x="989520" y="4099341"/>
                  </a:lnTo>
                  <a:lnTo>
                    <a:pt x="943068" y="4090803"/>
                  </a:lnTo>
                  <a:lnTo>
                    <a:pt x="897269" y="4080473"/>
                  </a:lnTo>
                  <a:lnTo>
                    <a:pt x="852162" y="4068388"/>
                  </a:lnTo>
                  <a:lnTo>
                    <a:pt x="807783" y="4054586"/>
                  </a:lnTo>
                  <a:lnTo>
                    <a:pt x="764171" y="4039104"/>
                  </a:lnTo>
                  <a:lnTo>
                    <a:pt x="721365" y="4021982"/>
                  </a:lnTo>
                  <a:lnTo>
                    <a:pt x="679401" y="4003257"/>
                  </a:lnTo>
                  <a:lnTo>
                    <a:pt x="638319" y="3982966"/>
                  </a:lnTo>
                  <a:lnTo>
                    <a:pt x="598155" y="3961149"/>
                  </a:lnTo>
                  <a:lnTo>
                    <a:pt x="558949" y="3937842"/>
                  </a:lnTo>
                  <a:lnTo>
                    <a:pt x="520738" y="3913085"/>
                  </a:lnTo>
                  <a:lnTo>
                    <a:pt x="483560" y="3886914"/>
                  </a:lnTo>
                  <a:lnTo>
                    <a:pt x="447453" y="3859368"/>
                  </a:lnTo>
                  <a:lnTo>
                    <a:pt x="412455" y="3830486"/>
                  </a:lnTo>
                  <a:lnTo>
                    <a:pt x="378604" y="3800304"/>
                  </a:lnTo>
                  <a:lnTo>
                    <a:pt x="345938" y="3768861"/>
                  </a:lnTo>
                  <a:lnTo>
                    <a:pt x="314495" y="3736195"/>
                  </a:lnTo>
                  <a:lnTo>
                    <a:pt x="284313" y="3702344"/>
                  </a:lnTo>
                  <a:lnTo>
                    <a:pt x="255431" y="3667346"/>
                  </a:lnTo>
                  <a:lnTo>
                    <a:pt x="227885" y="3631239"/>
                  </a:lnTo>
                  <a:lnTo>
                    <a:pt x="201714" y="3594061"/>
                  </a:lnTo>
                  <a:lnTo>
                    <a:pt x="176957" y="3555850"/>
                  </a:lnTo>
                  <a:lnTo>
                    <a:pt x="153650" y="3516644"/>
                  </a:lnTo>
                  <a:lnTo>
                    <a:pt x="131833" y="3476480"/>
                  </a:lnTo>
                  <a:lnTo>
                    <a:pt x="111542" y="3435398"/>
                  </a:lnTo>
                  <a:lnTo>
                    <a:pt x="92817" y="3393434"/>
                  </a:lnTo>
                  <a:lnTo>
                    <a:pt x="75695" y="3350628"/>
                  </a:lnTo>
                  <a:lnTo>
                    <a:pt x="60213" y="3307016"/>
                  </a:lnTo>
                  <a:lnTo>
                    <a:pt x="46411" y="3262637"/>
                  </a:lnTo>
                  <a:lnTo>
                    <a:pt x="34326" y="3217530"/>
                  </a:lnTo>
                  <a:lnTo>
                    <a:pt x="23996" y="3171731"/>
                  </a:lnTo>
                  <a:lnTo>
                    <a:pt x="15458" y="3125279"/>
                  </a:lnTo>
                  <a:lnTo>
                    <a:pt x="8752" y="3078211"/>
                  </a:lnTo>
                  <a:lnTo>
                    <a:pt x="3915" y="3030567"/>
                  </a:lnTo>
                  <a:lnTo>
                    <a:pt x="985" y="2982384"/>
                  </a:lnTo>
                  <a:lnTo>
                    <a:pt x="0" y="2933700"/>
                  </a:lnTo>
                  <a:close/>
                </a:path>
              </a:pathLst>
            </a:custGeom>
            <a:ln w="76200">
              <a:solidFill>
                <a:srgbClr val="FFFFFF"/>
              </a:solidFill>
            </a:ln>
          </p:spPr>
          <p:txBody>
            <a:bodyPr wrap="square" lIns="0" tIns="0" rIns="0" bIns="0" rtlCol="0"/>
            <a:lstStyle/>
            <a:p>
              <a:endParaRPr/>
            </a:p>
          </p:txBody>
        </p:sp>
        <p:pic>
          <p:nvPicPr>
            <p:cNvPr id="23" name="object 23"/>
            <p:cNvPicPr/>
            <p:nvPr/>
          </p:nvPicPr>
          <p:blipFill>
            <a:blip r:embed="rId8" cstate="print"/>
            <a:stretch>
              <a:fillRect/>
            </a:stretch>
          </p:blipFill>
          <p:spPr>
            <a:xfrm>
              <a:off x="5687567" y="4620767"/>
              <a:ext cx="3456432" cy="832104"/>
            </a:xfrm>
            <a:prstGeom prst="rect">
              <a:avLst/>
            </a:prstGeom>
          </p:spPr>
        </p:pic>
        <p:pic>
          <p:nvPicPr>
            <p:cNvPr id="24" name="object 24"/>
            <p:cNvPicPr/>
            <p:nvPr/>
          </p:nvPicPr>
          <p:blipFill>
            <a:blip r:embed="rId9" cstate="print"/>
            <a:stretch>
              <a:fillRect/>
            </a:stretch>
          </p:blipFill>
          <p:spPr>
            <a:xfrm>
              <a:off x="7389876" y="4590288"/>
              <a:ext cx="1295400" cy="969264"/>
            </a:xfrm>
            <a:prstGeom prst="rect">
              <a:avLst/>
            </a:prstGeom>
          </p:spPr>
        </p:pic>
        <p:sp>
          <p:nvSpPr>
            <p:cNvPr id="25" name="object 25"/>
            <p:cNvSpPr/>
            <p:nvPr/>
          </p:nvSpPr>
          <p:spPr>
            <a:xfrm>
              <a:off x="5715000" y="4648200"/>
              <a:ext cx="3429000" cy="701040"/>
            </a:xfrm>
            <a:custGeom>
              <a:avLst/>
              <a:gdLst/>
              <a:ahLst/>
              <a:cxnLst/>
              <a:rect l="l" t="t" r="r" b="b"/>
              <a:pathLst>
                <a:path w="3429000" h="701039">
                  <a:moveTo>
                    <a:pt x="0" y="701040"/>
                  </a:moveTo>
                  <a:lnTo>
                    <a:pt x="3429000" y="701040"/>
                  </a:lnTo>
                  <a:lnTo>
                    <a:pt x="3429000" y="0"/>
                  </a:lnTo>
                  <a:lnTo>
                    <a:pt x="0" y="0"/>
                  </a:lnTo>
                  <a:lnTo>
                    <a:pt x="0" y="701040"/>
                  </a:lnTo>
                  <a:close/>
                </a:path>
              </a:pathLst>
            </a:custGeom>
            <a:solidFill>
              <a:srgbClr val="FFFF00"/>
            </a:solidFill>
          </p:spPr>
          <p:txBody>
            <a:bodyPr wrap="square" lIns="0" tIns="0" rIns="0" bIns="0" rtlCol="0"/>
            <a:lstStyle/>
            <a:p>
              <a:endParaRPr/>
            </a:p>
          </p:txBody>
        </p:sp>
      </p:grpSp>
      <p:sp>
        <p:nvSpPr>
          <p:cNvPr id="26" name="object 26"/>
          <p:cNvSpPr txBox="1"/>
          <p:nvPr/>
        </p:nvSpPr>
        <p:spPr>
          <a:xfrm>
            <a:off x="9095485" y="4665345"/>
            <a:ext cx="872490" cy="636270"/>
          </a:xfrm>
          <a:prstGeom prst="rect">
            <a:avLst/>
          </a:prstGeom>
        </p:spPr>
        <p:txBody>
          <a:bodyPr vert="horz" wrap="square" lIns="0" tIns="12700" rIns="0" bIns="0" rtlCol="0">
            <a:spAutoFit/>
          </a:bodyPr>
          <a:lstStyle/>
          <a:p>
            <a:pPr>
              <a:spcBef>
                <a:spcPts val="100"/>
              </a:spcBef>
            </a:pPr>
            <a:r>
              <a:rPr sz="2000" b="1" spc="-15" dirty="0">
                <a:solidFill>
                  <a:srgbClr val="FF0000"/>
                </a:solidFill>
                <a:latin typeface="Calibri"/>
                <a:cs typeface="Calibri"/>
              </a:rPr>
              <a:t>Preterm</a:t>
            </a:r>
            <a:endParaRPr sz="2000">
              <a:latin typeface="Calibri"/>
              <a:cs typeface="Calibri"/>
            </a:endParaRPr>
          </a:p>
          <a:p>
            <a:pPr marL="93980"/>
            <a:r>
              <a:rPr sz="2000" b="1" spc="-10" dirty="0">
                <a:solidFill>
                  <a:srgbClr val="FF0000"/>
                </a:solidFill>
                <a:latin typeface="Calibri"/>
                <a:cs typeface="Calibri"/>
              </a:rPr>
              <a:t>PROM</a:t>
            </a:r>
            <a:endParaRPr sz="2000">
              <a:latin typeface="Calibri"/>
              <a:cs typeface="Calibri"/>
            </a:endParaRPr>
          </a:p>
        </p:txBody>
      </p:sp>
      <p:grpSp>
        <p:nvGrpSpPr>
          <p:cNvPr id="27" name="object 27"/>
          <p:cNvGrpSpPr/>
          <p:nvPr/>
        </p:nvGrpSpPr>
        <p:grpSpPr>
          <a:xfrm>
            <a:off x="5687568" y="4575047"/>
            <a:ext cx="3427729" cy="969644"/>
            <a:chOff x="4163567" y="4575047"/>
            <a:chExt cx="3427729" cy="969644"/>
          </a:xfrm>
        </p:grpSpPr>
        <p:pic>
          <p:nvPicPr>
            <p:cNvPr id="28" name="object 28"/>
            <p:cNvPicPr/>
            <p:nvPr/>
          </p:nvPicPr>
          <p:blipFill>
            <a:blip r:embed="rId10" cstate="print"/>
            <a:stretch>
              <a:fillRect/>
            </a:stretch>
          </p:blipFill>
          <p:spPr>
            <a:xfrm>
              <a:off x="4163567" y="4605527"/>
              <a:ext cx="3427476" cy="832104"/>
            </a:xfrm>
            <a:prstGeom prst="rect">
              <a:avLst/>
            </a:prstGeom>
          </p:spPr>
        </p:pic>
        <p:pic>
          <p:nvPicPr>
            <p:cNvPr id="29" name="object 29"/>
            <p:cNvPicPr/>
            <p:nvPr/>
          </p:nvPicPr>
          <p:blipFill>
            <a:blip r:embed="rId11" cstate="print"/>
            <a:stretch>
              <a:fillRect/>
            </a:stretch>
          </p:blipFill>
          <p:spPr>
            <a:xfrm>
              <a:off x="4989575" y="4575047"/>
              <a:ext cx="1772412" cy="969263"/>
            </a:xfrm>
            <a:prstGeom prst="rect">
              <a:avLst/>
            </a:prstGeom>
          </p:spPr>
        </p:pic>
        <p:sp>
          <p:nvSpPr>
            <p:cNvPr id="30" name="object 30"/>
            <p:cNvSpPr/>
            <p:nvPr/>
          </p:nvSpPr>
          <p:spPr>
            <a:xfrm>
              <a:off x="4190999" y="4632959"/>
              <a:ext cx="3296920" cy="701040"/>
            </a:xfrm>
            <a:custGeom>
              <a:avLst/>
              <a:gdLst/>
              <a:ahLst/>
              <a:cxnLst/>
              <a:rect l="l" t="t" r="r" b="b"/>
              <a:pathLst>
                <a:path w="3296920" h="701039">
                  <a:moveTo>
                    <a:pt x="3296411" y="0"/>
                  </a:moveTo>
                  <a:lnTo>
                    <a:pt x="0" y="0"/>
                  </a:lnTo>
                  <a:lnTo>
                    <a:pt x="0" y="701039"/>
                  </a:lnTo>
                  <a:lnTo>
                    <a:pt x="3296411" y="701039"/>
                  </a:lnTo>
                  <a:lnTo>
                    <a:pt x="3296411" y="0"/>
                  </a:lnTo>
                  <a:close/>
                </a:path>
              </a:pathLst>
            </a:custGeom>
            <a:solidFill>
              <a:srgbClr val="FFFF00"/>
            </a:solidFill>
          </p:spPr>
          <p:txBody>
            <a:bodyPr wrap="square" lIns="0" tIns="0" rIns="0" bIns="0" rtlCol="0"/>
            <a:lstStyle/>
            <a:p>
              <a:endParaRPr/>
            </a:p>
          </p:txBody>
        </p:sp>
      </p:grpSp>
      <p:sp>
        <p:nvSpPr>
          <p:cNvPr id="31" name="object 31"/>
          <p:cNvSpPr txBox="1"/>
          <p:nvPr/>
        </p:nvSpPr>
        <p:spPr>
          <a:xfrm>
            <a:off x="6694932" y="4649471"/>
            <a:ext cx="1348740" cy="635635"/>
          </a:xfrm>
          <a:prstGeom prst="rect">
            <a:avLst/>
          </a:prstGeom>
        </p:spPr>
        <p:txBody>
          <a:bodyPr vert="horz" wrap="square" lIns="0" tIns="12700" rIns="0" bIns="0" rtlCol="0">
            <a:spAutoFit/>
          </a:bodyPr>
          <a:lstStyle/>
          <a:p>
            <a:pPr marR="5080" indent="238760">
              <a:spcBef>
                <a:spcPts val="100"/>
              </a:spcBef>
            </a:pPr>
            <a:r>
              <a:rPr sz="2000" b="1" spc="-15" dirty="0">
                <a:solidFill>
                  <a:srgbClr val="FF0000"/>
                </a:solidFill>
                <a:latin typeface="Calibri"/>
                <a:cs typeface="Calibri"/>
              </a:rPr>
              <a:t>Preterm </a:t>
            </a:r>
            <a:r>
              <a:rPr sz="2000" b="1" spc="-10" dirty="0">
                <a:solidFill>
                  <a:srgbClr val="FF0000"/>
                </a:solidFill>
                <a:latin typeface="Calibri"/>
                <a:cs typeface="Calibri"/>
              </a:rPr>
              <a:t> </a:t>
            </a:r>
            <a:r>
              <a:rPr sz="2000" b="1" spc="-5" dirty="0">
                <a:solidFill>
                  <a:srgbClr val="FF0000"/>
                </a:solidFill>
                <a:latin typeface="Calibri"/>
                <a:cs typeface="Calibri"/>
              </a:rPr>
              <a:t>Co</a:t>
            </a:r>
            <a:r>
              <a:rPr sz="2000" b="1" spc="-25" dirty="0">
                <a:solidFill>
                  <a:srgbClr val="FF0000"/>
                </a:solidFill>
                <a:latin typeface="Calibri"/>
                <a:cs typeface="Calibri"/>
              </a:rPr>
              <a:t>n</a:t>
            </a:r>
            <a:r>
              <a:rPr sz="2000" b="1" dirty="0">
                <a:solidFill>
                  <a:srgbClr val="FF0000"/>
                </a:solidFill>
                <a:latin typeface="Calibri"/>
                <a:cs typeface="Calibri"/>
              </a:rPr>
              <a:t>t</a:t>
            </a:r>
            <a:r>
              <a:rPr sz="2000" b="1" spc="-50" dirty="0">
                <a:solidFill>
                  <a:srgbClr val="FF0000"/>
                </a:solidFill>
                <a:latin typeface="Calibri"/>
                <a:cs typeface="Calibri"/>
              </a:rPr>
              <a:t>r</a:t>
            </a:r>
            <a:r>
              <a:rPr sz="2000" b="1" dirty="0">
                <a:solidFill>
                  <a:srgbClr val="FF0000"/>
                </a:solidFill>
                <a:latin typeface="Calibri"/>
                <a:cs typeface="Calibri"/>
              </a:rPr>
              <a:t>actions</a:t>
            </a:r>
            <a:endParaRPr sz="2000">
              <a:latin typeface="Calibri"/>
              <a:cs typeface="Calibri"/>
            </a:endParaRPr>
          </a:p>
        </p:txBody>
      </p:sp>
      <p:grpSp>
        <p:nvGrpSpPr>
          <p:cNvPr id="32" name="object 32"/>
          <p:cNvGrpSpPr/>
          <p:nvPr/>
        </p:nvGrpSpPr>
        <p:grpSpPr>
          <a:xfrm>
            <a:off x="6678168" y="2609088"/>
            <a:ext cx="3427729" cy="969644"/>
            <a:chOff x="5154167" y="2609088"/>
            <a:chExt cx="3427729" cy="969644"/>
          </a:xfrm>
        </p:grpSpPr>
        <p:pic>
          <p:nvPicPr>
            <p:cNvPr id="33" name="object 33"/>
            <p:cNvPicPr/>
            <p:nvPr/>
          </p:nvPicPr>
          <p:blipFill>
            <a:blip r:embed="rId10" cstate="print"/>
            <a:stretch>
              <a:fillRect/>
            </a:stretch>
          </p:blipFill>
          <p:spPr>
            <a:xfrm>
              <a:off x="5154167" y="2639568"/>
              <a:ext cx="3427476" cy="832103"/>
            </a:xfrm>
            <a:prstGeom prst="rect">
              <a:avLst/>
            </a:prstGeom>
          </p:spPr>
        </p:pic>
        <p:pic>
          <p:nvPicPr>
            <p:cNvPr id="34" name="object 34"/>
            <p:cNvPicPr/>
            <p:nvPr/>
          </p:nvPicPr>
          <p:blipFill>
            <a:blip r:embed="rId12" cstate="print"/>
            <a:stretch>
              <a:fillRect/>
            </a:stretch>
          </p:blipFill>
          <p:spPr>
            <a:xfrm>
              <a:off x="5983223" y="2609088"/>
              <a:ext cx="1766316" cy="969263"/>
            </a:xfrm>
            <a:prstGeom prst="rect">
              <a:avLst/>
            </a:prstGeom>
          </p:spPr>
        </p:pic>
        <p:sp>
          <p:nvSpPr>
            <p:cNvPr id="35" name="object 35"/>
            <p:cNvSpPr/>
            <p:nvPr/>
          </p:nvSpPr>
          <p:spPr>
            <a:xfrm>
              <a:off x="5181599" y="2667000"/>
              <a:ext cx="3296920" cy="701040"/>
            </a:xfrm>
            <a:custGeom>
              <a:avLst/>
              <a:gdLst/>
              <a:ahLst/>
              <a:cxnLst/>
              <a:rect l="l" t="t" r="r" b="b"/>
              <a:pathLst>
                <a:path w="3296920" h="701039">
                  <a:moveTo>
                    <a:pt x="3296411" y="0"/>
                  </a:moveTo>
                  <a:lnTo>
                    <a:pt x="0" y="0"/>
                  </a:lnTo>
                  <a:lnTo>
                    <a:pt x="0" y="701039"/>
                  </a:lnTo>
                  <a:lnTo>
                    <a:pt x="3296411" y="701039"/>
                  </a:lnTo>
                  <a:lnTo>
                    <a:pt x="3296411" y="0"/>
                  </a:lnTo>
                  <a:close/>
                </a:path>
              </a:pathLst>
            </a:custGeom>
            <a:solidFill>
              <a:srgbClr val="FFFF00"/>
            </a:solidFill>
          </p:spPr>
          <p:txBody>
            <a:bodyPr wrap="square" lIns="0" tIns="0" rIns="0" bIns="0" rtlCol="0"/>
            <a:lstStyle/>
            <a:p>
              <a:endParaRPr/>
            </a:p>
          </p:txBody>
        </p:sp>
      </p:grpSp>
      <p:sp>
        <p:nvSpPr>
          <p:cNvPr id="36" name="object 36"/>
          <p:cNvSpPr txBox="1"/>
          <p:nvPr/>
        </p:nvSpPr>
        <p:spPr>
          <a:xfrm>
            <a:off x="7675879" y="2683892"/>
            <a:ext cx="1355090" cy="635635"/>
          </a:xfrm>
          <a:prstGeom prst="rect">
            <a:avLst/>
          </a:prstGeom>
        </p:spPr>
        <p:txBody>
          <a:bodyPr vert="horz" wrap="square" lIns="0" tIns="13335" rIns="0" bIns="0" rtlCol="0">
            <a:spAutoFit/>
          </a:bodyPr>
          <a:lstStyle/>
          <a:p>
            <a:pPr marL="12700" marR="5080" indent="251460">
              <a:spcBef>
                <a:spcPts val="105"/>
              </a:spcBef>
            </a:pPr>
            <a:r>
              <a:rPr sz="2000" b="1" spc="-5" dirty="0">
                <a:solidFill>
                  <a:srgbClr val="FF0000"/>
                </a:solidFill>
                <a:latin typeface="Calibri"/>
                <a:cs typeface="Calibri"/>
              </a:rPr>
              <a:t>Cervical </a:t>
            </a:r>
            <a:r>
              <a:rPr sz="2000" b="1" dirty="0">
                <a:solidFill>
                  <a:srgbClr val="FF0000"/>
                </a:solidFill>
                <a:latin typeface="Calibri"/>
                <a:cs typeface="Calibri"/>
              </a:rPr>
              <a:t> I</a:t>
            </a:r>
            <a:r>
              <a:rPr sz="2000" b="1" spc="5" dirty="0">
                <a:solidFill>
                  <a:srgbClr val="FF0000"/>
                </a:solidFill>
                <a:latin typeface="Calibri"/>
                <a:cs typeface="Calibri"/>
              </a:rPr>
              <a:t>n</a:t>
            </a:r>
            <a:r>
              <a:rPr sz="2000" b="1" dirty="0">
                <a:solidFill>
                  <a:srgbClr val="FF0000"/>
                </a:solidFill>
                <a:latin typeface="Calibri"/>
                <a:cs typeface="Calibri"/>
              </a:rPr>
              <a:t>s</a:t>
            </a:r>
            <a:r>
              <a:rPr sz="2000" b="1" spc="5" dirty="0">
                <a:solidFill>
                  <a:srgbClr val="FF0000"/>
                </a:solidFill>
                <a:latin typeface="Calibri"/>
                <a:cs typeface="Calibri"/>
              </a:rPr>
              <a:t>u</a:t>
            </a:r>
            <a:r>
              <a:rPr sz="2000" b="1" spc="-5" dirty="0">
                <a:solidFill>
                  <a:srgbClr val="FF0000"/>
                </a:solidFill>
                <a:latin typeface="Calibri"/>
                <a:cs typeface="Calibri"/>
              </a:rPr>
              <a:t>ffi</a:t>
            </a:r>
            <a:r>
              <a:rPr sz="2000" b="1" dirty="0">
                <a:solidFill>
                  <a:srgbClr val="FF0000"/>
                </a:solidFill>
                <a:latin typeface="Calibri"/>
                <a:cs typeface="Calibri"/>
              </a:rPr>
              <a:t>ciency</a:t>
            </a:r>
            <a:endParaRPr sz="2000">
              <a:latin typeface="Calibri"/>
              <a:cs typeface="Calibri"/>
            </a:endParaRPr>
          </a:p>
        </p:txBody>
      </p:sp>
      <p:sp>
        <p:nvSpPr>
          <p:cNvPr id="37" name="object 37"/>
          <p:cNvSpPr/>
          <p:nvPr/>
        </p:nvSpPr>
        <p:spPr>
          <a:xfrm>
            <a:off x="6400800" y="2057400"/>
            <a:ext cx="4191000" cy="4114800"/>
          </a:xfrm>
          <a:custGeom>
            <a:avLst/>
            <a:gdLst/>
            <a:ahLst/>
            <a:cxnLst/>
            <a:rect l="l" t="t" r="r" b="b"/>
            <a:pathLst>
              <a:path w="4191000" h="4114800">
                <a:moveTo>
                  <a:pt x="762000" y="1181100"/>
                </a:moveTo>
                <a:lnTo>
                  <a:pt x="762985" y="1132417"/>
                </a:lnTo>
                <a:lnTo>
                  <a:pt x="765915" y="1084235"/>
                </a:lnTo>
                <a:lnTo>
                  <a:pt x="770752" y="1036592"/>
                </a:lnTo>
                <a:lnTo>
                  <a:pt x="777459" y="989527"/>
                </a:lnTo>
                <a:lnTo>
                  <a:pt x="785997" y="943076"/>
                </a:lnTo>
                <a:lnTo>
                  <a:pt x="796327" y="897278"/>
                </a:lnTo>
                <a:lnTo>
                  <a:pt x="808413" y="852171"/>
                </a:lnTo>
                <a:lnTo>
                  <a:pt x="822216" y="807793"/>
                </a:lnTo>
                <a:lnTo>
                  <a:pt x="837698" y="764182"/>
                </a:lnTo>
                <a:lnTo>
                  <a:pt x="854821" y="721375"/>
                </a:lnTo>
                <a:lnTo>
                  <a:pt x="873547" y="679412"/>
                </a:lnTo>
                <a:lnTo>
                  <a:pt x="893838" y="638330"/>
                </a:lnTo>
                <a:lnTo>
                  <a:pt x="915656" y="598167"/>
                </a:lnTo>
                <a:lnTo>
                  <a:pt x="938963" y="558960"/>
                </a:lnTo>
                <a:lnTo>
                  <a:pt x="963721" y="520749"/>
                </a:lnTo>
                <a:lnTo>
                  <a:pt x="989892" y="483571"/>
                </a:lnTo>
                <a:lnTo>
                  <a:pt x="1017439" y="447463"/>
                </a:lnTo>
                <a:lnTo>
                  <a:pt x="1046322" y="412465"/>
                </a:lnTo>
                <a:lnTo>
                  <a:pt x="1076504" y="378614"/>
                </a:lnTo>
                <a:lnTo>
                  <a:pt x="1107947" y="345948"/>
                </a:lnTo>
                <a:lnTo>
                  <a:pt x="1140614" y="314504"/>
                </a:lnTo>
                <a:lnTo>
                  <a:pt x="1174465" y="284322"/>
                </a:lnTo>
                <a:lnTo>
                  <a:pt x="1209463" y="255439"/>
                </a:lnTo>
                <a:lnTo>
                  <a:pt x="1245571" y="227892"/>
                </a:lnTo>
                <a:lnTo>
                  <a:pt x="1282749" y="201721"/>
                </a:lnTo>
                <a:lnTo>
                  <a:pt x="1320960" y="176963"/>
                </a:lnTo>
                <a:lnTo>
                  <a:pt x="1360167" y="153656"/>
                </a:lnTo>
                <a:lnTo>
                  <a:pt x="1400330" y="131838"/>
                </a:lnTo>
                <a:lnTo>
                  <a:pt x="1441412" y="111547"/>
                </a:lnTo>
                <a:lnTo>
                  <a:pt x="1483375" y="92821"/>
                </a:lnTo>
                <a:lnTo>
                  <a:pt x="1526182" y="75698"/>
                </a:lnTo>
                <a:lnTo>
                  <a:pt x="1569793" y="60216"/>
                </a:lnTo>
                <a:lnTo>
                  <a:pt x="1614171" y="46413"/>
                </a:lnTo>
                <a:lnTo>
                  <a:pt x="1659278" y="34327"/>
                </a:lnTo>
                <a:lnTo>
                  <a:pt x="1705076" y="23997"/>
                </a:lnTo>
                <a:lnTo>
                  <a:pt x="1751527" y="15459"/>
                </a:lnTo>
                <a:lnTo>
                  <a:pt x="1798592" y="8752"/>
                </a:lnTo>
                <a:lnTo>
                  <a:pt x="1846235" y="3915"/>
                </a:lnTo>
                <a:lnTo>
                  <a:pt x="1894417" y="985"/>
                </a:lnTo>
                <a:lnTo>
                  <a:pt x="1943100" y="0"/>
                </a:lnTo>
                <a:lnTo>
                  <a:pt x="1991782" y="985"/>
                </a:lnTo>
                <a:lnTo>
                  <a:pt x="2039964" y="3915"/>
                </a:lnTo>
                <a:lnTo>
                  <a:pt x="2087607" y="8752"/>
                </a:lnTo>
                <a:lnTo>
                  <a:pt x="2134672" y="15459"/>
                </a:lnTo>
                <a:lnTo>
                  <a:pt x="2181123" y="23997"/>
                </a:lnTo>
                <a:lnTo>
                  <a:pt x="2226921" y="34327"/>
                </a:lnTo>
                <a:lnTo>
                  <a:pt x="2272028" y="46413"/>
                </a:lnTo>
                <a:lnTo>
                  <a:pt x="2316406" y="60216"/>
                </a:lnTo>
                <a:lnTo>
                  <a:pt x="2360017" y="75698"/>
                </a:lnTo>
                <a:lnTo>
                  <a:pt x="2402824" y="92821"/>
                </a:lnTo>
                <a:lnTo>
                  <a:pt x="2444787" y="111547"/>
                </a:lnTo>
                <a:lnTo>
                  <a:pt x="2485869" y="131838"/>
                </a:lnTo>
                <a:lnTo>
                  <a:pt x="2526032" y="153656"/>
                </a:lnTo>
                <a:lnTo>
                  <a:pt x="2565239" y="176963"/>
                </a:lnTo>
                <a:lnTo>
                  <a:pt x="2603450" y="201721"/>
                </a:lnTo>
                <a:lnTo>
                  <a:pt x="2640628" y="227892"/>
                </a:lnTo>
                <a:lnTo>
                  <a:pt x="2676736" y="255439"/>
                </a:lnTo>
                <a:lnTo>
                  <a:pt x="2711734" y="284322"/>
                </a:lnTo>
                <a:lnTo>
                  <a:pt x="2745585" y="314504"/>
                </a:lnTo>
                <a:lnTo>
                  <a:pt x="2778251" y="345947"/>
                </a:lnTo>
                <a:lnTo>
                  <a:pt x="2809695" y="378614"/>
                </a:lnTo>
                <a:lnTo>
                  <a:pt x="2839877" y="412465"/>
                </a:lnTo>
                <a:lnTo>
                  <a:pt x="2868760" y="447463"/>
                </a:lnTo>
                <a:lnTo>
                  <a:pt x="2896307" y="483571"/>
                </a:lnTo>
                <a:lnTo>
                  <a:pt x="2922478" y="520749"/>
                </a:lnTo>
                <a:lnTo>
                  <a:pt x="2947236" y="558960"/>
                </a:lnTo>
                <a:lnTo>
                  <a:pt x="2970543" y="598167"/>
                </a:lnTo>
                <a:lnTo>
                  <a:pt x="2992361" y="638330"/>
                </a:lnTo>
                <a:lnTo>
                  <a:pt x="3012652" y="679412"/>
                </a:lnTo>
                <a:lnTo>
                  <a:pt x="3031378" y="721375"/>
                </a:lnTo>
                <a:lnTo>
                  <a:pt x="3048501" y="764182"/>
                </a:lnTo>
                <a:lnTo>
                  <a:pt x="3063983" y="807793"/>
                </a:lnTo>
                <a:lnTo>
                  <a:pt x="3077786" y="852171"/>
                </a:lnTo>
                <a:lnTo>
                  <a:pt x="3089872" y="897278"/>
                </a:lnTo>
                <a:lnTo>
                  <a:pt x="3100202" y="943076"/>
                </a:lnTo>
                <a:lnTo>
                  <a:pt x="3108740" y="989527"/>
                </a:lnTo>
                <a:lnTo>
                  <a:pt x="3115447" y="1036592"/>
                </a:lnTo>
                <a:lnTo>
                  <a:pt x="3120284" y="1084235"/>
                </a:lnTo>
                <a:lnTo>
                  <a:pt x="3123214" y="1132417"/>
                </a:lnTo>
                <a:lnTo>
                  <a:pt x="3124200" y="1181100"/>
                </a:lnTo>
                <a:lnTo>
                  <a:pt x="3123214" y="1229782"/>
                </a:lnTo>
                <a:lnTo>
                  <a:pt x="3120284" y="1277964"/>
                </a:lnTo>
                <a:lnTo>
                  <a:pt x="3115447" y="1325607"/>
                </a:lnTo>
                <a:lnTo>
                  <a:pt x="3108740" y="1372672"/>
                </a:lnTo>
                <a:lnTo>
                  <a:pt x="3100202" y="1419123"/>
                </a:lnTo>
                <a:lnTo>
                  <a:pt x="3089872" y="1464921"/>
                </a:lnTo>
                <a:lnTo>
                  <a:pt x="3077786" y="1510028"/>
                </a:lnTo>
                <a:lnTo>
                  <a:pt x="3063983" y="1554406"/>
                </a:lnTo>
                <a:lnTo>
                  <a:pt x="3048501" y="1598017"/>
                </a:lnTo>
                <a:lnTo>
                  <a:pt x="3031378" y="1640824"/>
                </a:lnTo>
                <a:lnTo>
                  <a:pt x="3012652" y="1682787"/>
                </a:lnTo>
                <a:lnTo>
                  <a:pt x="2992361" y="1723869"/>
                </a:lnTo>
                <a:lnTo>
                  <a:pt x="2970543" y="1764032"/>
                </a:lnTo>
                <a:lnTo>
                  <a:pt x="2947236" y="1803239"/>
                </a:lnTo>
                <a:lnTo>
                  <a:pt x="2922478" y="1841450"/>
                </a:lnTo>
                <a:lnTo>
                  <a:pt x="2896307" y="1878628"/>
                </a:lnTo>
                <a:lnTo>
                  <a:pt x="2868760" y="1914736"/>
                </a:lnTo>
                <a:lnTo>
                  <a:pt x="2839877" y="1949734"/>
                </a:lnTo>
                <a:lnTo>
                  <a:pt x="2809695" y="1983585"/>
                </a:lnTo>
                <a:lnTo>
                  <a:pt x="2778251" y="2016252"/>
                </a:lnTo>
                <a:lnTo>
                  <a:pt x="2745585" y="2047695"/>
                </a:lnTo>
                <a:lnTo>
                  <a:pt x="2711734" y="2077877"/>
                </a:lnTo>
                <a:lnTo>
                  <a:pt x="2676736" y="2106760"/>
                </a:lnTo>
                <a:lnTo>
                  <a:pt x="2640628" y="2134307"/>
                </a:lnTo>
                <a:lnTo>
                  <a:pt x="2603450" y="2160478"/>
                </a:lnTo>
                <a:lnTo>
                  <a:pt x="2565239" y="2185236"/>
                </a:lnTo>
                <a:lnTo>
                  <a:pt x="2526032" y="2208543"/>
                </a:lnTo>
                <a:lnTo>
                  <a:pt x="2485869" y="2230361"/>
                </a:lnTo>
                <a:lnTo>
                  <a:pt x="2444787" y="2250652"/>
                </a:lnTo>
                <a:lnTo>
                  <a:pt x="2402824" y="2269378"/>
                </a:lnTo>
                <a:lnTo>
                  <a:pt x="2360017" y="2286501"/>
                </a:lnTo>
                <a:lnTo>
                  <a:pt x="2316406" y="2301983"/>
                </a:lnTo>
                <a:lnTo>
                  <a:pt x="2272028" y="2315786"/>
                </a:lnTo>
                <a:lnTo>
                  <a:pt x="2226921" y="2327872"/>
                </a:lnTo>
                <a:lnTo>
                  <a:pt x="2181123" y="2338202"/>
                </a:lnTo>
                <a:lnTo>
                  <a:pt x="2134672" y="2346740"/>
                </a:lnTo>
                <a:lnTo>
                  <a:pt x="2087607" y="2353447"/>
                </a:lnTo>
                <a:lnTo>
                  <a:pt x="2039964" y="2358284"/>
                </a:lnTo>
                <a:lnTo>
                  <a:pt x="1991782" y="2361214"/>
                </a:lnTo>
                <a:lnTo>
                  <a:pt x="1943100" y="2362200"/>
                </a:lnTo>
                <a:lnTo>
                  <a:pt x="1894417" y="2361214"/>
                </a:lnTo>
                <a:lnTo>
                  <a:pt x="1846235" y="2358284"/>
                </a:lnTo>
                <a:lnTo>
                  <a:pt x="1798592" y="2353447"/>
                </a:lnTo>
                <a:lnTo>
                  <a:pt x="1751527" y="2346740"/>
                </a:lnTo>
                <a:lnTo>
                  <a:pt x="1705076" y="2338202"/>
                </a:lnTo>
                <a:lnTo>
                  <a:pt x="1659278" y="2327872"/>
                </a:lnTo>
                <a:lnTo>
                  <a:pt x="1614171" y="2315786"/>
                </a:lnTo>
                <a:lnTo>
                  <a:pt x="1569793" y="2301983"/>
                </a:lnTo>
                <a:lnTo>
                  <a:pt x="1526182" y="2286501"/>
                </a:lnTo>
                <a:lnTo>
                  <a:pt x="1483375" y="2269378"/>
                </a:lnTo>
                <a:lnTo>
                  <a:pt x="1441412" y="2250652"/>
                </a:lnTo>
                <a:lnTo>
                  <a:pt x="1400330" y="2230361"/>
                </a:lnTo>
                <a:lnTo>
                  <a:pt x="1360167" y="2208543"/>
                </a:lnTo>
                <a:lnTo>
                  <a:pt x="1320960" y="2185236"/>
                </a:lnTo>
                <a:lnTo>
                  <a:pt x="1282749" y="2160478"/>
                </a:lnTo>
                <a:lnTo>
                  <a:pt x="1245571" y="2134307"/>
                </a:lnTo>
                <a:lnTo>
                  <a:pt x="1209463" y="2106760"/>
                </a:lnTo>
                <a:lnTo>
                  <a:pt x="1174465" y="2077877"/>
                </a:lnTo>
                <a:lnTo>
                  <a:pt x="1140614" y="2047695"/>
                </a:lnTo>
                <a:lnTo>
                  <a:pt x="1107948" y="2016252"/>
                </a:lnTo>
                <a:lnTo>
                  <a:pt x="1076504" y="1983585"/>
                </a:lnTo>
                <a:lnTo>
                  <a:pt x="1046322" y="1949734"/>
                </a:lnTo>
                <a:lnTo>
                  <a:pt x="1017439" y="1914736"/>
                </a:lnTo>
                <a:lnTo>
                  <a:pt x="989892" y="1878628"/>
                </a:lnTo>
                <a:lnTo>
                  <a:pt x="963721" y="1841450"/>
                </a:lnTo>
                <a:lnTo>
                  <a:pt x="938963" y="1803239"/>
                </a:lnTo>
                <a:lnTo>
                  <a:pt x="915656" y="1764032"/>
                </a:lnTo>
                <a:lnTo>
                  <a:pt x="893838" y="1723869"/>
                </a:lnTo>
                <a:lnTo>
                  <a:pt x="873547" y="1682787"/>
                </a:lnTo>
                <a:lnTo>
                  <a:pt x="854821" y="1640824"/>
                </a:lnTo>
                <a:lnTo>
                  <a:pt x="837698" y="1598017"/>
                </a:lnTo>
                <a:lnTo>
                  <a:pt x="822216" y="1554406"/>
                </a:lnTo>
                <a:lnTo>
                  <a:pt x="808413" y="1510028"/>
                </a:lnTo>
                <a:lnTo>
                  <a:pt x="796327" y="1464921"/>
                </a:lnTo>
                <a:lnTo>
                  <a:pt x="785997" y="1419123"/>
                </a:lnTo>
                <a:lnTo>
                  <a:pt x="777459" y="1372672"/>
                </a:lnTo>
                <a:lnTo>
                  <a:pt x="770752" y="1325607"/>
                </a:lnTo>
                <a:lnTo>
                  <a:pt x="765915" y="1277964"/>
                </a:lnTo>
                <a:lnTo>
                  <a:pt x="762985" y="1229782"/>
                </a:lnTo>
                <a:lnTo>
                  <a:pt x="762000" y="1181100"/>
                </a:lnTo>
                <a:close/>
              </a:path>
              <a:path w="4191000" h="4114800">
                <a:moveTo>
                  <a:pt x="1828800" y="2933700"/>
                </a:moveTo>
                <a:lnTo>
                  <a:pt x="1829785" y="2885017"/>
                </a:lnTo>
                <a:lnTo>
                  <a:pt x="1832715" y="2836835"/>
                </a:lnTo>
                <a:lnTo>
                  <a:pt x="1837552" y="2789192"/>
                </a:lnTo>
                <a:lnTo>
                  <a:pt x="1844259" y="2742127"/>
                </a:lnTo>
                <a:lnTo>
                  <a:pt x="1852797" y="2695676"/>
                </a:lnTo>
                <a:lnTo>
                  <a:pt x="1863127" y="2649878"/>
                </a:lnTo>
                <a:lnTo>
                  <a:pt x="1875213" y="2604771"/>
                </a:lnTo>
                <a:lnTo>
                  <a:pt x="1889016" y="2560393"/>
                </a:lnTo>
                <a:lnTo>
                  <a:pt x="1904498" y="2516782"/>
                </a:lnTo>
                <a:lnTo>
                  <a:pt x="1921621" y="2473975"/>
                </a:lnTo>
                <a:lnTo>
                  <a:pt x="1940347" y="2432012"/>
                </a:lnTo>
                <a:lnTo>
                  <a:pt x="1960638" y="2390930"/>
                </a:lnTo>
                <a:lnTo>
                  <a:pt x="1982456" y="2350767"/>
                </a:lnTo>
                <a:lnTo>
                  <a:pt x="2005763" y="2311560"/>
                </a:lnTo>
                <a:lnTo>
                  <a:pt x="2030521" y="2273349"/>
                </a:lnTo>
                <a:lnTo>
                  <a:pt x="2056692" y="2236171"/>
                </a:lnTo>
                <a:lnTo>
                  <a:pt x="2084239" y="2200063"/>
                </a:lnTo>
                <a:lnTo>
                  <a:pt x="2113122" y="2165065"/>
                </a:lnTo>
                <a:lnTo>
                  <a:pt x="2143304" y="2131214"/>
                </a:lnTo>
                <a:lnTo>
                  <a:pt x="2174748" y="2098547"/>
                </a:lnTo>
                <a:lnTo>
                  <a:pt x="2207414" y="2067104"/>
                </a:lnTo>
                <a:lnTo>
                  <a:pt x="2241265" y="2036922"/>
                </a:lnTo>
                <a:lnTo>
                  <a:pt x="2276263" y="2008039"/>
                </a:lnTo>
                <a:lnTo>
                  <a:pt x="2312371" y="1980492"/>
                </a:lnTo>
                <a:lnTo>
                  <a:pt x="2349549" y="1954321"/>
                </a:lnTo>
                <a:lnTo>
                  <a:pt x="2387760" y="1929563"/>
                </a:lnTo>
                <a:lnTo>
                  <a:pt x="2426967" y="1906256"/>
                </a:lnTo>
                <a:lnTo>
                  <a:pt x="2467130" y="1884438"/>
                </a:lnTo>
                <a:lnTo>
                  <a:pt x="2508212" y="1864147"/>
                </a:lnTo>
                <a:lnTo>
                  <a:pt x="2550175" y="1845421"/>
                </a:lnTo>
                <a:lnTo>
                  <a:pt x="2592982" y="1828298"/>
                </a:lnTo>
                <a:lnTo>
                  <a:pt x="2636593" y="1812816"/>
                </a:lnTo>
                <a:lnTo>
                  <a:pt x="2680971" y="1799013"/>
                </a:lnTo>
                <a:lnTo>
                  <a:pt x="2726078" y="1786927"/>
                </a:lnTo>
                <a:lnTo>
                  <a:pt x="2771876" y="1776597"/>
                </a:lnTo>
                <a:lnTo>
                  <a:pt x="2818327" y="1768059"/>
                </a:lnTo>
                <a:lnTo>
                  <a:pt x="2865392" y="1761352"/>
                </a:lnTo>
                <a:lnTo>
                  <a:pt x="2913035" y="1756515"/>
                </a:lnTo>
                <a:lnTo>
                  <a:pt x="2961217" y="1753585"/>
                </a:lnTo>
                <a:lnTo>
                  <a:pt x="3009900" y="1752600"/>
                </a:lnTo>
                <a:lnTo>
                  <a:pt x="3058582" y="1753585"/>
                </a:lnTo>
                <a:lnTo>
                  <a:pt x="3106764" y="1756515"/>
                </a:lnTo>
                <a:lnTo>
                  <a:pt x="3154407" y="1761352"/>
                </a:lnTo>
                <a:lnTo>
                  <a:pt x="3201472" y="1768059"/>
                </a:lnTo>
                <a:lnTo>
                  <a:pt x="3247923" y="1776597"/>
                </a:lnTo>
                <a:lnTo>
                  <a:pt x="3293721" y="1786927"/>
                </a:lnTo>
                <a:lnTo>
                  <a:pt x="3338828" y="1799013"/>
                </a:lnTo>
                <a:lnTo>
                  <a:pt x="3383206" y="1812816"/>
                </a:lnTo>
                <a:lnTo>
                  <a:pt x="3426817" y="1828298"/>
                </a:lnTo>
                <a:lnTo>
                  <a:pt x="3469624" y="1845421"/>
                </a:lnTo>
                <a:lnTo>
                  <a:pt x="3511587" y="1864147"/>
                </a:lnTo>
                <a:lnTo>
                  <a:pt x="3552669" y="1884438"/>
                </a:lnTo>
                <a:lnTo>
                  <a:pt x="3592832" y="1906256"/>
                </a:lnTo>
                <a:lnTo>
                  <a:pt x="3632039" y="1929563"/>
                </a:lnTo>
                <a:lnTo>
                  <a:pt x="3670250" y="1954321"/>
                </a:lnTo>
                <a:lnTo>
                  <a:pt x="3707428" y="1980492"/>
                </a:lnTo>
                <a:lnTo>
                  <a:pt x="3743536" y="2008039"/>
                </a:lnTo>
                <a:lnTo>
                  <a:pt x="3778534" y="2036922"/>
                </a:lnTo>
                <a:lnTo>
                  <a:pt x="3812385" y="2067104"/>
                </a:lnTo>
                <a:lnTo>
                  <a:pt x="3845051" y="2098547"/>
                </a:lnTo>
                <a:lnTo>
                  <a:pt x="3876495" y="2131214"/>
                </a:lnTo>
                <a:lnTo>
                  <a:pt x="3906677" y="2165065"/>
                </a:lnTo>
                <a:lnTo>
                  <a:pt x="3935560" y="2200063"/>
                </a:lnTo>
                <a:lnTo>
                  <a:pt x="3963107" y="2236171"/>
                </a:lnTo>
                <a:lnTo>
                  <a:pt x="3989278" y="2273349"/>
                </a:lnTo>
                <a:lnTo>
                  <a:pt x="4014036" y="2311560"/>
                </a:lnTo>
                <a:lnTo>
                  <a:pt x="4037343" y="2350767"/>
                </a:lnTo>
                <a:lnTo>
                  <a:pt x="4059161" y="2390930"/>
                </a:lnTo>
                <a:lnTo>
                  <a:pt x="4079452" y="2432012"/>
                </a:lnTo>
                <a:lnTo>
                  <a:pt x="4098178" y="2473975"/>
                </a:lnTo>
                <a:lnTo>
                  <a:pt x="4115301" y="2516782"/>
                </a:lnTo>
                <a:lnTo>
                  <a:pt x="4130783" y="2560393"/>
                </a:lnTo>
                <a:lnTo>
                  <a:pt x="4144586" y="2604771"/>
                </a:lnTo>
                <a:lnTo>
                  <a:pt x="4156672" y="2649878"/>
                </a:lnTo>
                <a:lnTo>
                  <a:pt x="4167002" y="2695676"/>
                </a:lnTo>
                <a:lnTo>
                  <a:pt x="4175540" y="2742127"/>
                </a:lnTo>
                <a:lnTo>
                  <a:pt x="4182247" y="2789192"/>
                </a:lnTo>
                <a:lnTo>
                  <a:pt x="4187084" y="2836835"/>
                </a:lnTo>
                <a:lnTo>
                  <a:pt x="4190014" y="2885017"/>
                </a:lnTo>
                <a:lnTo>
                  <a:pt x="4191000" y="2933700"/>
                </a:lnTo>
                <a:lnTo>
                  <a:pt x="4190014" y="2982384"/>
                </a:lnTo>
                <a:lnTo>
                  <a:pt x="4187084" y="3030567"/>
                </a:lnTo>
                <a:lnTo>
                  <a:pt x="4182247" y="3078211"/>
                </a:lnTo>
                <a:lnTo>
                  <a:pt x="4175540" y="3125279"/>
                </a:lnTo>
                <a:lnTo>
                  <a:pt x="4167002" y="3171731"/>
                </a:lnTo>
                <a:lnTo>
                  <a:pt x="4156672" y="3217530"/>
                </a:lnTo>
                <a:lnTo>
                  <a:pt x="4144586" y="3262637"/>
                </a:lnTo>
                <a:lnTo>
                  <a:pt x="4130783" y="3307016"/>
                </a:lnTo>
                <a:lnTo>
                  <a:pt x="4115301" y="3350628"/>
                </a:lnTo>
                <a:lnTo>
                  <a:pt x="4098178" y="3393434"/>
                </a:lnTo>
                <a:lnTo>
                  <a:pt x="4079452" y="3435398"/>
                </a:lnTo>
                <a:lnTo>
                  <a:pt x="4059161" y="3476480"/>
                </a:lnTo>
                <a:lnTo>
                  <a:pt x="4037343" y="3516644"/>
                </a:lnTo>
                <a:lnTo>
                  <a:pt x="4014036" y="3555850"/>
                </a:lnTo>
                <a:lnTo>
                  <a:pt x="3989278" y="3594061"/>
                </a:lnTo>
                <a:lnTo>
                  <a:pt x="3963107" y="3631239"/>
                </a:lnTo>
                <a:lnTo>
                  <a:pt x="3935560" y="3667346"/>
                </a:lnTo>
                <a:lnTo>
                  <a:pt x="3906677" y="3702344"/>
                </a:lnTo>
                <a:lnTo>
                  <a:pt x="3876495" y="3736195"/>
                </a:lnTo>
                <a:lnTo>
                  <a:pt x="3845051" y="3768861"/>
                </a:lnTo>
                <a:lnTo>
                  <a:pt x="3812385" y="3800304"/>
                </a:lnTo>
                <a:lnTo>
                  <a:pt x="3778534" y="3830486"/>
                </a:lnTo>
                <a:lnTo>
                  <a:pt x="3743536" y="3859368"/>
                </a:lnTo>
                <a:lnTo>
                  <a:pt x="3707428" y="3886914"/>
                </a:lnTo>
                <a:lnTo>
                  <a:pt x="3670250" y="3913085"/>
                </a:lnTo>
                <a:lnTo>
                  <a:pt x="3632039" y="3937842"/>
                </a:lnTo>
                <a:lnTo>
                  <a:pt x="3592832" y="3961149"/>
                </a:lnTo>
                <a:lnTo>
                  <a:pt x="3552669" y="3982966"/>
                </a:lnTo>
                <a:lnTo>
                  <a:pt x="3511587" y="4003257"/>
                </a:lnTo>
                <a:lnTo>
                  <a:pt x="3469624" y="4021982"/>
                </a:lnTo>
                <a:lnTo>
                  <a:pt x="3426817" y="4039104"/>
                </a:lnTo>
                <a:lnTo>
                  <a:pt x="3383206" y="4054586"/>
                </a:lnTo>
                <a:lnTo>
                  <a:pt x="3338828" y="4068388"/>
                </a:lnTo>
                <a:lnTo>
                  <a:pt x="3293721" y="4080473"/>
                </a:lnTo>
                <a:lnTo>
                  <a:pt x="3247923" y="4090803"/>
                </a:lnTo>
                <a:lnTo>
                  <a:pt x="3201472" y="4099341"/>
                </a:lnTo>
                <a:lnTo>
                  <a:pt x="3154407" y="4106047"/>
                </a:lnTo>
                <a:lnTo>
                  <a:pt x="3106764" y="4110884"/>
                </a:lnTo>
                <a:lnTo>
                  <a:pt x="3058582" y="4113814"/>
                </a:lnTo>
                <a:lnTo>
                  <a:pt x="3009900" y="4114800"/>
                </a:lnTo>
                <a:lnTo>
                  <a:pt x="2961217" y="4113814"/>
                </a:lnTo>
                <a:lnTo>
                  <a:pt x="2913035" y="4110884"/>
                </a:lnTo>
                <a:lnTo>
                  <a:pt x="2865392" y="4106047"/>
                </a:lnTo>
                <a:lnTo>
                  <a:pt x="2818327" y="4099341"/>
                </a:lnTo>
                <a:lnTo>
                  <a:pt x="2771876" y="4090803"/>
                </a:lnTo>
                <a:lnTo>
                  <a:pt x="2726078" y="4080473"/>
                </a:lnTo>
                <a:lnTo>
                  <a:pt x="2680971" y="4068388"/>
                </a:lnTo>
                <a:lnTo>
                  <a:pt x="2636593" y="4054586"/>
                </a:lnTo>
                <a:lnTo>
                  <a:pt x="2592982" y="4039104"/>
                </a:lnTo>
                <a:lnTo>
                  <a:pt x="2550175" y="4021982"/>
                </a:lnTo>
                <a:lnTo>
                  <a:pt x="2508212" y="4003257"/>
                </a:lnTo>
                <a:lnTo>
                  <a:pt x="2467130" y="3982966"/>
                </a:lnTo>
                <a:lnTo>
                  <a:pt x="2426967" y="3961149"/>
                </a:lnTo>
                <a:lnTo>
                  <a:pt x="2387760" y="3937842"/>
                </a:lnTo>
                <a:lnTo>
                  <a:pt x="2349549" y="3913085"/>
                </a:lnTo>
                <a:lnTo>
                  <a:pt x="2312371" y="3886914"/>
                </a:lnTo>
                <a:lnTo>
                  <a:pt x="2276263" y="3859368"/>
                </a:lnTo>
                <a:lnTo>
                  <a:pt x="2241265" y="3830486"/>
                </a:lnTo>
                <a:lnTo>
                  <a:pt x="2207414" y="3800304"/>
                </a:lnTo>
                <a:lnTo>
                  <a:pt x="2174748" y="3768861"/>
                </a:lnTo>
                <a:lnTo>
                  <a:pt x="2143304" y="3736195"/>
                </a:lnTo>
                <a:lnTo>
                  <a:pt x="2113122" y="3702344"/>
                </a:lnTo>
                <a:lnTo>
                  <a:pt x="2084239" y="3667346"/>
                </a:lnTo>
                <a:lnTo>
                  <a:pt x="2056692" y="3631239"/>
                </a:lnTo>
                <a:lnTo>
                  <a:pt x="2030521" y="3594061"/>
                </a:lnTo>
                <a:lnTo>
                  <a:pt x="2005763" y="3555850"/>
                </a:lnTo>
                <a:lnTo>
                  <a:pt x="1982456" y="3516644"/>
                </a:lnTo>
                <a:lnTo>
                  <a:pt x="1960638" y="3476480"/>
                </a:lnTo>
                <a:lnTo>
                  <a:pt x="1940347" y="3435398"/>
                </a:lnTo>
                <a:lnTo>
                  <a:pt x="1921621" y="3393434"/>
                </a:lnTo>
                <a:lnTo>
                  <a:pt x="1904498" y="3350628"/>
                </a:lnTo>
                <a:lnTo>
                  <a:pt x="1889016" y="3307016"/>
                </a:lnTo>
                <a:lnTo>
                  <a:pt x="1875213" y="3262637"/>
                </a:lnTo>
                <a:lnTo>
                  <a:pt x="1863127" y="3217530"/>
                </a:lnTo>
                <a:lnTo>
                  <a:pt x="1852797" y="3171731"/>
                </a:lnTo>
                <a:lnTo>
                  <a:pt x="1844259" y="3125279"/>
                </a:lnTo>
                <a:lnTo>
                  <a:pt x="1837552" y="3078211"/>
                </a:lnTo>
                <a:lnTo>
                  <a:pt x="1832715" y="3030567"/>
                </a:lnTo>
                <a:lnTo>
                  <a:pt x="1829785" y="2982384"/>
                </a:lnTo>
                <a:lnTo>
                  <a:pt x="1828800" y="2933700"/>
                </a:lnTo>
                <a:close/>
              </a:path>
              <a:path w="4191000" h="4114800">
                <a:moveTo>
                  <a:pt x="0" y="2933700"/>
                </a:moveTo>
                <a:lnTo>
                  <a:pt x="985" y="2885017"/>
                </a:lnTo>
                <a:lnTo>
                  <a:pt x="3915" y="2836835"/>
                </a:lnTo>
                <a:lnTo>
                  <a:pt x="8752" y="2789192"/>
                </a:lnTo>
                <a:lnTo>
                  <a:pt x="15459" y="2742127"/>
                </a:lnTo>
                <a:lnTo>
                  <a:pt x="23997" y="2695676"/>
                </a:lnTo>
                <a:lnTo>
                  <a:pt x="34327" y="2649878"/>
                </a:lnTo>
                <a:lnTo>
                  <a:pt x="46413" y="2604771"/>
                </a:lnTo>
                <a:lnTo>
                  <a:pt x="60216" y="2560393"/>
                </a:lnTo>
                <a:lnTo>
                  <a:pt x="75698" y="2516782"/>
                </a:lnTo>
                <a:lnTo>
                  <a:pt x="92821" y="2473975"/>
                </a:lnTo>
                <a:lnTo>
                  <a:pt x="111547" y="2432012"/>
                </a:lnTo>
                <a:lnTo>
                  <a:pt x="131838" y="2390930"/>
                </a:lnTo>
                <a:lnTo>
                  <a:pt x="153656" y="2350767"/>
                </a:lnTo>
                <a:lnTo>
                  <a:pt x="176963" y="2311560"/>
                </a:lnTo>
                <a:lnTo>
                  <a:pt x="201721" y="2273349"/>
                </a:lnTo>
                <a:lnTo>
                  <a:pt x="227892" y="2236171"/>
                </a:lnTo>
                <a:lnTo>
                  <a:pt x="255439" y="2200063"/>
                </a:lnTo>
                <a:lnTo>
                  <a:pt x="284322" y="2165065"/>
                </a:lnTo>
                <a:lnTo>
                  <a:pt x="314504" y="2131214"/>
                </a:lnTo>
                <a:lnTo>
                  <a:pt x="345947" y="2098547"/>
                </a:lnTo>
                <a:lnTo>
                  <a:pt x="378614" y="2067104"/>
                </a:lnTo>
                <a:lnTo>
                  <a:pt x="412465" y="2036922"/>
                </a:lnTo>
                <a:lnTo>
                  <a:pt x="447463" y="2008039"/>
                </a:lnTo>
                <a:lnTo>
                  <a:pt x="483571" y="1980492"/>
                </a:lnTo>
                <a:lnTo>
                  <a:pt x="520749" y="1954321"/>
                </a:lnTo>
                <a:lnTo>
                  <a:pt x="558960" y="1929563"/>
                </a:lnTo>
                <a:lnTo>
                  <a:pt x="598167" y="1906256"/>
                </a:lnTo>
                <a:lnTo>
                  <a:pt x="638330" y="1884438"/>
                </a:lnTo>
                <a:lnTo>
                  <a:pt x="679412" y="1864147"/>
                </a:lnTo>
                <a:lnTo>
                  <a:pt x="721375" y="1845421"/>
                </a:lnTo>
                <a:lnTo>
                  <a:pt x="764182" y="1828298"/>
                </a:lnTo>
                <a:lnTo>
                  <a:pt x="807793" y="1812816"/>
                </a:lnTo>
                <a:lnTo>
                  <a:pt x="852171" y="1799013"/>
                </a:lnTo>
                <a:lnTo>
                  <a:pt x="897278" y="1786927"/>
                </a:lnTo>
                <a:lnTo>
                  <a:pt x="943076" y="1776597"/>
                </a:lnTo>
                <a:lnTo>
                  <a:pt x="989527" y="1768059"/>
                </a:lnTo>
                <a:lnTo>
                  <a:pt x="1036592" y="1761352"/>
                </a:lnTo>
                <a:lnTo>
                  <a:pt x="1084235" y="1756515"/>
                </a:lnTo>
                <a:lnTo>
                  <a:pt x="1132417" y="1753585"/>
                </a:lnTo>
                <a:lnTo>
                  <a:pt x="1181100" y="1752600"/>
                </a:lnTo>
                <a:lnTo>
                  <a:pt x="1229782" y="1753585"/>
                </a:lnTo>
                <a:lnTo>
                  <a:pt x="1277964" y="1756515"/>
                </a:lnTo>
                <a:lnTo>
                  <a:pt x="1325607" y="1761352"/>
                </a:lnTo>
                <a:lnTo>
                  <a:pt x="1372672" y="1768059"/>
                </a:lnTo>
                <a:lnTo>
                  <a:pt x="1419123" y="1776597"/>
                </a:lnTo>
                <a:lnTo>
                  <a:pt x="1464921" y="1786927"/>
                </a:lnTo>
                <a:lnTo>
                  <a:pt x="1510028" y="1799013"/>
                </a:lnTo>
                <a:lnTo>
                  <a:pt x="1554406" y="1812816"/>
                </a:lnTo>
                <a:lnTo>
                  <a:pt x="1598017" y="1828298"/>
                </a:lnTo>
                <a:lnTo>
                  <a:pt x="1640824" y="1845421"/>
                </a:lnTo>
                <a:lnTo>
                  <a:pt x="1682787" y="1864147"/>
                </a:lnTo>
                <a:lnTo>
                  <a:pt x="1723869" y="1884438"/>
                </a:lnTo>
                <a:lnTo>
                  <a:pt x="1764032" y="1906256"/>
                </a:lnTo>
                <a:lnTo>
                  <a:pt x="1803239" y="1929563"/>
                </a:lnTo>
                <a:lnTo>
                  <a:pt x="1841450" y="1954321"/>
                </a:lnTo>
                <a:lnTo>
                  <a:pt x="1878628" y="1980492"/>
                </a:lnTo>
                <a:lnTo>
                  <a:pt x="1914736" y="2008039"/>
                </a:lnTo>
                <a:lnTo>
                  <a:pt x="1949734" y="2036922"/>
                </a:lnTo>
                <a:lnTo>
                  <a:pt x="1983585" y="2067104"/>
                </a:lnTo>
                <a:lnTo>
                  <a:pt x="2016252" y="2098547"/>
                </a:lnTo>
                <a:lnTo>
                  <a:pt x="2047695" y="2131214"/>
                </a:lnTo>
                <a:lnTo>
                  <a:pt x="2077877" y="2165065"/>
                </a:lnTo>
                <a:lnTo>
                  <a:pt x="2106760" y="2200063"/>
                </a:lnTo>
                <a:lnTo>
                  <a:pt x="2134307" y="2236171"/>
                </a:lnTo>
                <a:lnTo>
                  <a:pt x="2160478" y="2273349"/>
                </a:lnTo>
                <a:lnTo>
                  <a:pt x="2185236" y="2311560"/>
                </a:lnTo>
                <a:lnTo>
                  <a:pt x="2208543" y="2350767"/>
                </a:lnTo>
                <a:lnTo>
                  <a:pt x="2230361" y="2390930"/>
                </a:lnTo>
                <a:lnTo>
                  <a:pt x="2250652" y="2432012"/>
                </a:lnTo>
                <a:lnTo>
                  <a:pt x="2269378" y="2473975"/>
                </a:lnTo>
                <a:lnTo>
                  <a:pt x="2286501" y="2516782"/>
                </a:lnTo>
                <a:lnTo>
                  <a:pt x="2301983" y="2560393"/>
                </a:lnTo>
                <a:lnTo>
                  <a:pt x="2315786" y="2604771"/>
                </a:lnTo>
                <a:lnTo>
                  <a:pt x="2327872" y="2649878"/>
                </a:lnTo>
                <a:lnTo>
                  <a:pt x="2338202" y="2695676"/>
                </a:lnTo>
                <a:lnTo>
                  <a:pt x="2346740" y="2742127"/>
                </a:lnTo>
                <a:lnTo>
                  <a:pt x="2353447" y="2789192"/>
                </a:lnTo>
                <a:lnTo>
                  <a:pt x="2358284" y="2836835"/>
                </a:lnTo>
                <a:lnTo>
                  <a:pt x="2361214" y="2885017"/>
                </a:lnTo>
                <a:lnTo>
                  <a:pt x="2362200" y="2933700"/>
                </a:lnTo>
                <a:lnTo>
                  <a:pt x="2361214" y="2982384"/>
                </a:lnTo>
                <a:lnTo>
                  <a:pt x="2358284" y="3030567"/>
                </a:lnTo>
                <a:lnTo>
                  <a:pt x="2353447" y="3078211"/>
                </a:lnTo>
                <a:lnTo>
                  <a:pt x="2346740" y="3125279"/>
                </a:lnTo>
                <a:lnTo>
                  <a:pt x="2338202" y="3171731"/>
                </a:lnTo>
                <a:lnTo>
                  <a:pt x="2327872" y="3217530"/>
                </a:lnTo>
                <a:lnTo>
                  <a:pt x="2315786" y="3262637"/>
                </a:lnTo>
                <a:lnTo>
                  <a:pt x="2301983" y="3307016"/>
                </a:lnTo>
                <a:lnTo>
                  <a:pt x="2286501" y="3350628"/>
                </a:lnTo>
                <a:lnTo>
                  <a:pt x="2269378" y="3393434"/>
                </a:lnTo>
                <a:lnTo>
                  <a:pt x="2250652" y="3435398"/>
                </a:lnTo>
                <a:lnTo>
                  <a:pt x="2230361" y="3476480"/>
                </a:lnTo>
                <a:lnTo>
                  <a:pt x="2208543" y="3516644"/>
                </a:lnTo>
                <a:lnTo>
                  <a:pt x="2185236" y="3555850"/>
                </a:lnTo>
                <a:lnTo>
                  <a:pt x="2160478" y="3594061"/>
                </a:lnTo>
                <a:lnTo>
                  <a:pt x="2134307" y="3631239"/>
                </a:lnTo>
                <a:lnTo>
                  <a:pt x="2106760" y="3667346"/>
                </a:lnTo>
                <a:lnTo>
                  <a:pt x="2077877" y="3702344"/>
                </a:lnTo>
                <a:lnTo>
                  <a:pt x="2047695" y="3736195"/>
                </a:lnTo>
                <a:lnTo>
                  <a:pt x="2016251" y="3768861"/>
                </a:lnTo>
                <a:lnTo>
                  <a:pt x="1983585" y="3800304"/>
                </a:lnTo>
                <a:lnTo>
                  <a:pt x="1949734" y="3830486"/>
                </a:lnTo>
                <a:lnTo>
                  <a:pt x="1914736" y="3859368"/>
                </a:lnTo>
                <a:lnTo>
                  <a:pt x="1878628" y="3886914"/>
                </a:lnTo>
                <a:lnTo>
                  <a:pt x="1841450" y="3913085"/>
                </a:lnTo>
                <a:lnTo>
                  <a:pt x="1803239" y="3937842"/>
                </a:lnTo>
                <a:lnTo>
                  <a:pt x="1764032" y="3961149"/>
                </a:lnTo>
                <a:lnTo>
                  <a:pt x="1723869" y="3982966"/>
                </a:lnTo>
                <a:lnTo>
                  <a:pt x="1682787" y="4003257"/>
                </a:lnTo>
                <a:lnTo>
                  <a:pt x="1640824" y="4021982"/>
                </a:lnTo>
                <a:lnTo>
                  <a:pt x="1598017" y="4039104"/>
                </a:lnTo>
                <a:lnTo>
                  <a:pt x="1554406" y="4054586"/>
                </a:lnTo>
                <a:lnTo>
                  <a:pt x="1510028" y="4068388"/>
                </a:lnTo>
                <a:lnTo>
                  <a:pt x="1464921" y="4080473"/>
                </a:lnTo>
                <a:lnTo>
                  <a:pt x="1419123" y="4090803"/>
                </a:lnTo>
                <a:lnTo>
                  <a:pt x="1372672" y="4099341"/>
                </a:lnTo>
                <a:lnTo>
                  <a:pt x="1325607" y="4106047"/>
                </a:lnTo>
                <a:lnTo>
                  <a:pt x="1277964" y="4110884"/>
                </a:lnTo>
                <a:lnTo>
                  <a:pt x="1229782" y="4113814"/>
                </a:lnTo>
                <a:lnTo>
                  <a:pt x="1181100" y="4114800"/>
                </a:lnTo>
                <a:lnTo>
                  <a:pt x="1132417" y="4113814"/>
                </a:lnTo>
                <a:lnTo>
                  <a:pt x="1084235" y="4110884"/>
                </a:lnTo>
                <a:lnTo>
                  <a:pt x="1036592" y="4106047"/>
                </a:lnTo>
                <a:lnTo>
                  <a:pt x="989527" y="4099341"/>
                </a:lnTo>
                <a:lnTo>
                  <a:pt x="943076" y="4090803"/>
                </a:lnTo>
                <a:lnTo>
                  <a:pt x="897278" y="4080473"/>
                </a:lnTo>
                <a:lnTo>
                  <a:pt x="852171" y="4068388"/>
                </a:lnTo>
                <a:lnTo>
                  <a:pt x="807793" y="4054586"/>
                </a:lnTo>
                <a:lnTo>
                  <a:pt x="764182" y="4039104"/>
                </a:lnTo>
                <a:lnTo>
                  <a:pt x="721375" y="4021982"/>
                </a:lnTo>
                <a:lnTo>
                  <a:pt x="679412" y="4003257"/>
                </a:lnTo>
                <a:lnTo>
                  <a:pt x="638330" y="3982966"/>
                </a:lnTo>
                <a:lnTo>
                  <a:pt x="598167" y="3961149"/>
                </a:lnTo>
                <a:lnTo>
                  <a:pt x="558960" y="3937842"/>
                </a:lnTo>
                <a:lnTo>
                  <a:pt x="520749" y="3913085"/>
                </a:lnTo>
                <a:lnTo>
                  <a:pt x="483571" y="3886914"/>
                </a:lnTo>
                <a:lnTo>
                  <a:pt x="447463" y="3859368"/>
                </a:lnTo>
                <a:lnTo>
                  <a:pt x="412465" y="3830486"/>
                </a:lnTo>
                <a:lnTo>
                  <a:pt x="378614" y="3800304"/>
                </a:lnTo>
                <a:lnTo>
                  <a:pt x="345948" y="3768861"/>
                </a:lnTo>
                <a:lnTo>
                  <a:pt x="314504" y="3736195"/>
                </a:lnTo>
                <a:lnTo>
                  <a:pt x="284322" y="3702344"/>
                </a:lnTo>
                <a:lnTo>
                  <a:pt x="255439" y="3667346"/>
                </a:lnTo>
                <a:lnTo>
                  <a:pt x="227892" y="3631239"/>
                </a:lnTo>
                <a:lnTo>
                  <a:pt x="201721" y="3594061"/>
                </a:lnTo>
                <a:lnTo>
                  <a:pt x="176963" y="3555850"/>
                </a:lnTo>
                <a:lnTo>
                  <a:pt x="153656" y="3516644"/>
                </a:lnTo>
                <a:lnTo>
                  <a:pt x="131838" y="3476480"/>
                </a:lnTo>
                <a:lnTo>
                  <a:pt x="111547" y="3435398"/>
                </a:lnTo>
                <a:lnTo>
                  <a:pt x="92821" y="3393434"/>
                </a:lnTo>
                <a:lnTo>
                  <a:pt x="75698" y="3350628"/>
                </a:lnTo>
                <a:lnTo>
                  <a:pt x="60216" y="3307016"/>
                </a:lnTo>
                <a:lnTo>
                  <a:pt x="46413" y="3262637"/>
                </a:lnTo>
                <a:lnTo>
                  <a:pt x="34327" y="3217530"/>
                </a:lnTo>
                <a:lnTo>
                  <a:pt x="23997" y="3171731"/>
                </a:lnTo>
                <a:lnTo>
                  <a:pt x="15459" y="3125279"/>
                </a:lnTo>
                <a:lnTo>
                  <a:pt x="8752" y="3078211"/>
                </a:lnTo>
                <a:lnTo>
                  <a:pt x="3915" y="3030567"/>
                </a:lnTo>
                <a:lnTo>
                  <a:pt x="985" y="2982384"/>
                </a:lnTo>
                <a:lnTo>
                  <a:pt x="0" y="2933700"/>
                </a:lnTo>
                <a:close/>
              </a:path>
            </a:pathLst>
          </a:custGeom>
          <a:ln w="76200">
            <a:solidFill>
              <a:srgbClr val="FFFFFF"/>
            </a:solidFill>
          </a:ln>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99843" y="5338572"/>
            <a:ext cx="8694420" cy="1222375"/>
            <a:chOff x="275843" y="5338571"/>
            <a:chExt cx="8694420" cy="1222375"/>
          </a:xfrm>
        </p:grpSpPr>
        <p:pic>
          <p:nvPicPr>
            <p:cNvPr id="3" name="object 3"/>
            <p:cNvPicPr/>
            <p:nvPr/>
          </p:nvPicPr>
          <p:blipFill>
            <a:blip r:embed="rId2" cstate="print"/>
            <a:stretch>
              <a:fillRect/>
            </a:stretch>
          </p:blipFill>
          <p:spPr>
            <a:xfrm>
              <a:off x="275843" y="5338571"/>
              <a:ext cx="8694420" cy="1159764"/>
            </a:xfrm>
            <a:prstGeom prst="rect">
              <a:avLst/>
            </a:prstGeom>
          </p:spPr>
        </p:pic>
        <p:pic>
          <p:nvPicPr>
            <p:cNvPr id="4" name="object 4"/>
            <p:cNvPicPr/>
            <p:nvPr/>
          </p:nvPicPr>
          <p:blipFill>
            <a:blip r:embed="rId3" cstate="print"/>
            <a:stretch>
              <a:fillRect/>
            </a:stretch>
          </p:blipFill>
          <p:spPr>
            <a:xfrm>
              <a:off x="1575815" y="5416295"/>
              <a:ext cx="6202680" cy="1144524"/>
            </a:xfrm>
            <a:prstGeom prst="rect">
              <a:avLst/>
            </a:prstGeom>
          </p:spPr>
        </p:pic>
      </p:grpSp>
      <p:sp>
        <p:nvSpPr>
          <p:cNvPr id="5" name="object 5"/>
          <p:cNvSpPr txBox="1"/>
          <p:nvPr/>
        </p:nvSpPr>
        <p:spPr>
          <a:xfrm>
            <a:off x="1834134" y="5372861"/>
            <a:ext cx="8525510" cy="761106"/>
          </a:xfrm>
          <a:prstGeom prst="rect">
            <a:avLst/>
          </a:prstGeom>
          <a:solidFill>
            <a:srgbClr val="1E1C11"/>
          </a:solidFill>
          <a:ln w="38100">
            <a:solidFill>
              <a:srgbClr val="333399"/>
            </a:solidFill>
          </a:ln>
        </p:spPr>
        <p:txBody>
          <a:bodyPr vert="horz" wrap="square" lIns="0" tIns="174625" rIns="0" bIns="0" rtlCol="0">
            <a:spAutoFit/>
          </a:bodyPr>
          <a:lstStyle/>
          <a:p>
            <a:pPr marL="102235" algn="ctr">
              <a:spcBef>
                <a:spcPts val="1375"/>
              </a:spcBef>
            </a:pPr>
            <a:r>
              <a:rPr sz="3800" b="1" spc="-5" dirty="0">
                <a:solidFill>
                  <a:srgbClr val="FFFFFF"/>
                </a:solidFill>
                <a:latin typeface="Calibri"/>
                <a:cs typeface="Calibri"/>
              </a:rPr>
              <a:t>Common</a:t>
            </a:r>
            <a:r>
              <a:rPr sz="3800" b="1" spc="-50" dirty="0">
                <a:solidFill>
                  <a:srgbClr val="FFFFFF"/>
                </a:solidFill>
                <a:latin typeface="Calibri"/>
                <a:cs typeface="Calibri"/>
              </a:rPr>
              <a:t> </a:t>
            </a:r>
            <a:r>
              <a:rPr sz="3800" b="1" spc="-45" dirty="0">
                <a:solidFill>
                  <a:srgbClr val="FFFFFF"/>
                </a:solidFill>
                <a:latin typeface="Calibri"/>
                <a:cs typeface="Calibri"/>
              </a:rPr>
              <a:t>Terminal</a:t>
            </a:r>
            <a:r>
              <a:rPr sz="3800" b="1" spc="-25" dirty="0">
                <a:solidFill>
                  <a:srgbClr val="FFFFFF"/>
                </a:solidFill>
                <a:latin typeface="Calibri"/>
                <a:cs typeface="Calibri"/>
              </a:rPr>
              <a:t> </a:t>
            </a:r>
            <a:r>
              <a:rPr sz="3800" b="1" spc="-40" dirty="0">
                <a:solidFill>
                  <a:srgbClr val="FFFFFF"/>
                </a:solidFill>
                <a:latin typeface="Calibri"/>
                <a:cs typeface="Calibri"/>
              </a:rPr>
              <a:t>Pathway</a:t>
            </a:r>
            <a:endParaRPr sz="3800">
              <a:latin typeface="Calibri"/>
              <a:cs typeface="Calibri"/>
            </a:endParaRPr>
          </a:p>
        </p:txBody>
      </p:sp>
      <p:grpSp>
        <p:nvGrpSpPr>
          <p:cNvPr id="6" name="object 6"/>
          <p:cNvGrpSpPr/>
          <p:nvPr/>
        </p:nvGrpSpPr>
        <p:grpSpPr>
          <a:xfrm>
            <a:off x="2168651" y="551688"/>
            <a:ext cx="3741420" cy="1816735"/>
            <a:chOff x="644651" y="551687"/>
            <a:chExt cx="3741420" cy="1816735"/>
          </a:xfrm>
        </p:grpSpPr>
        <p:pic>
          <p:nvPicPr>
            <p:cNvPr id="7" name="object 7"/>
            <p:cNvPicPr/>
            <p:nvPr/>
          </p:nvPicPr>
          <p:blipFill>
            <a:blip r:embed="rId4" cstate="print"/>
            <a:stretch>
              <a:fillRect/>
            </a:stretch>
          </p:blipFill>
          <p:spPr>
            <a:xfrm>
              <a:off x="644651" y="551687"/>
              <a:ext cx="3741420" cy="1769364"/>
            </a:xfrm>
            <a:prstGeom prst="rect">
              <a:avLst/>
            </a:prstGeom>
          </p:spPr>
        </p:pic>
        <p:pic>
          <p:nvPicPr>
            <p:cNvPr id="8" name="object 8"/>
            <p:cNvPicPr/>
            <p:nvPr/>
          </p:nvPicPr>
          <p:blipFill>
            <a:blip r:embed="rId5" cstate="print"/>
            <a:stretch>
              <a:fillRect/>
            </a:stretch>
          </p:blipFill>
          <p:spPr>
            <a:xfrm>
              <a:off x="908303" y="644651"/>
              <a:ext cx="3323844" cy="1723644"/>
            </a:xfrm>
            <a:prstGeom prst="rect">
              <a:avLst/>
            </a:prstGeom>
          </p:spPr>
        </p:pic>
      </p:grpSp>
      <p:sp>
        <p:nvSpPr>
          <p:cNvPr id="9" name="object 9"/>
          <p:cNvSpPr txBox="1"/>
          <p:nvPr/>
        </p:nvSpPr>
        <p:spPr>
          <a:xfrm>
            <a:off x="2177033" y="572262"/>
            <a:ext cx="3572510" cy="1359988"/>
          </a:xfrm>
          <a:prstGeom prst="rect">
            <a:avLst/>
          </a:prstGeom>
          <a:solidFill>
            <a:srgbClr val="FFFF00"/>
          </a:solidFill>
          <a:ln w="38100">
            <a:solidFill>
              <a:srgbClr val="333399"/>
            </a:solidFill>
          </a:ln>
        </p:spPr>
        <p:txBody>
          <a:bodyPr vert="horz" wrap="square" lIns="0" tIns="188595" rIns="0" bIns="0" rtlCol="0">
            <a:spAutoFit/>
          </a:bodyPr>
          <a:lstStyle/>
          <a:p>
            <a:pPr marL="1219200" marR="415290" indent="-686435">
              <a:spcBef>
                <a:spcPts val="1485"/>
              </a:spcBef>
            </a:pPr>
            <a:r>
              <a:rPr sz="3800" b="1" dirty="0">
                <a:solidFill>
                  <a:srgbClr val="FF0000"/>
                </a:solidFill>
                <a:latin typeface="Calibri"/>
                <a:cs typeface="Calibri"/>
              </a:rPr>
              <a:t>Normal</a:t>
            </a:r>
            <a:r>
              <a:rPr sz="3800" b="1" spc="-95" dirty="0">
                <a:solidFill>
                  <a:srgbClr val="FF0000"/>
                </a:solidFill>
                <a:latin typeface="Calibri"/>
                <a:cs typeface="Calibri"/>
              </a:rPr>
              <a:t> </a:t>
            </a:r>
            <a:r>
              <a:rPr sz="3800" b="1" spc="-80" dirty="0">
                <a:solidFill>
                  <a:srgbClr val="FF0000"/>
                </a:solidFill>
                <a:latin typeface="Calibri"/>
                <a:cs typeface="Calibri"/>
              </a:rPr>
              <a:t>Term </a:t>
            </a:r>
            <a:r>
              <a:rPr sz="3800" b="1" spc="-844" dirty="0">
                <a:solidFill>
                  <a:srgbClr val="FF0000"/>
                </a:solidFill>
                <a:latin typeface="Calibri"/>
                <a:cs typeface="Calibri"/>
              </a:rPr>
              <a:t> </a:t>
            </a:r>
            <a:r>
              <a:rPr sz="3800" b="1" spc="-5" dirty="0">
                <a:solidFill>
                  <a:srgbClr val="FF0000"/>
                </a:solidFill>
                <a:latin typeface="Calibri"/>
                <a:cs typeface="Calibri"/>
              </a:rPr>
              <a:t>Labor</a:t>
            </a:r>
            <a:endParaRPr sz="3800">
              <a:latin typeface="Calibri"/>
              <a:cs typeface="Calibri"/>
            </a:endParaRPr>
          </a:p>
        </p:txBody>
      </p:sp>
      <p:grpSp>
        <p:nvGrpSpPr>
          <p:cNvPr id="10" name="object 10"/>
          <p:cNvGrpSpPr/>
          <p:nvPr/>
        </p:nvGrpSpPr>
        <p:grpSpPr>
          <a:xfrm>
            <a:off x="2142744" y="2938273"/>
            <a:ext cx="3741420" cy="1816735"/>
            <a:chOff x="618744" y="2938272"/>
            <a:chExt cx="3741420" cy="1816735"/>
          </a:xfrm>
        </p:grpSpPr>
        <p:pic>
          <p:nvPicPr>
            <p:cNvPr id="11" name="object 11"/>
            <p:cNvPicPr/>
            <p:nvPr/>
          </p:nvPicPr>
          <p:blipFill>
            <a:blip r:embed="rId6" cstate="print"/>
            <a:stretch>
              <a:fillRect/>
            </a:stretch>
          </p:blipFill>
          <p:spPr>
            <a:xfrm>
              <a:off x="618744" y="2938272"/>
              <a:ext cx="3741420" cy="1769364"/>
            </a:xfrm>
            <a:prstGeom prst="rect">
              <a:avLst/>
            </a:prstGeom>
          </p:spPr>
        </p:pic>
        <p:pic>
          <p:nvPicPr>
            <p:cNvPr id="12" name="object 12"/>
            <p:cNvPicPr/>
            <p:nvPr/>
          </p:nvPicPr>
          <p:blipFill>
            <a:blip r:embed="rId7" cstate="print"/>
            <a:stretch>
              <a:fillRect/>
            </a:stretch>
          </p:blipFill>
          <p:spPr>
            <a:xfrm>
              <a:off x="1072895" y="3031236"/>
              <a:ext cx="2941319" cy="1723644"/>
            </a:xfrm>
            <a:prstGeom prst="rect">
              <a:avLst/>
            </a:prstGeom>
          </p:spPr>
        </p:pic>
      </p:grpSp>
      <p:sp>
        <p:nvSpPr>
          <p:cNvPr id="13" name="object 13"/>
          <p:cNvSpPr txBox="1"/>
          <p:nvPr/>
        </p:nvSpPr>
        <p:spPr>
          <a:xfrm>
            <a:off x="2177033" y="2972562"/>
            <a:ext cx="3572510" cy="1360629"/>
          </a:xfrm>
          <a:prstGeom prst="rect">
            <a:avLst/>
          </a:prstGeom>
          <a:solidFill>
            <a:srgbClr val="FFFF00"/>
          </a:solidFill>
          <a:ln w="38100">
            <a:solidFill>
              <a:srgbClr val="333399"/>
            </a:solidFill>
          </a:ln>
        </p:spPr>
        <p:txBody>
          <a:bodyPr vert="horz" wrap="square" lIns="0" tIns="189230" rIns="0" bIns="0" rtlCol="0">
            <a:spAutoFit/>
          </a:bodyPr>
          <a:lstStyle/>
          <a:p>
            <a:pPr marL="765175" marR="607060" indent="-41275">
              <a:spcBef>
                <a:spcPts val="1490"/>
              </a:spcBef>
            </a:pPr>
            <a:r>
              <a:rPr sz="3800" b="1" spc="-5" dirty="0">
                <a:solidFill>
                  <a:srgbClr val="FF0000"/>
                </a:solidFill>
                <a:latin typeface="Calibri"/>
                <a:cs typeface="Calibri"/>
              </a:rPr>
              <a:t>P</a:t>
            </a:r>
            <a:r>
              <a:rPr sz="3800" b="1" spc="-75" dirty="0">
                <a:solidFill>
                  <a:srgbClr val="FF0000"/>
                </a:solidFill>
                <a:latin typeface="Calibri"/>
                <a:cs typeface="Calibri"/>
              </a:rPr>
              <a:t>h</a:t>
            </a:r>
            <a:r>
              <a:rPr sz="3800" b="1" spc="-30" dirty="0">
                <a:solidFill>
                  <a:srgbClr val="FF0000"/>
                </a:solidFill>
                <a:latin typeface="Calibri"/>
                <a:cs typeface="Calibri"/>
              </a:rPr>
              <a:t>y</a:t>
            </a:r>
            <a:r>
              <a:rPr sz="3800" b="1" dirty="0">
                <a:solidFill>
                  <a:srgbClr val="FF0000"/>
                </a:solidFill>
                <a:latin typeface="Calibri"/>
                <a:cs typeface="Calibri"/>
              </a:rPr>
              <a:t>si</a:t>
            </a:r>
            <a:r>
              <a:rPr sz="3800" b="1" spc="-15" dirty="0">
                <a:solidFill>
                  <a:srgbClr val="FF0000"/>
                </a:solidFill>
                <a:latin typeface="Calibri"/>
                <a:cs typeface="Calibri"/>
              </a:rPr>
              <a:t>o</a:t>
            </a:r>
            <a:r>
              <a:rPr sz="3800" b="1" dirty="0">
                <a:solidFill>
                  <a:srgbClr val="FF0000"/>
                </a:solidFill>
                <a:latin typeface="Calibri"/>
                <a:cs typeface="Calibri"/>
              </a:rPr>
              <a:t>logic  </a:t>
            </a:r>
            <a:r>
              <a:rPr sz="3800" b="1" spc="-10" dirty="0">
                <a:solidFill>
                  <a:srgbClr val="FF0000"/>
                </a:solidFill>
                <a:latin typeface="Calibri"/>
                <a:cs typeface="Calibri"/>
              </a:rPr>
              <a:t>Activation</a:t>
            </a:r>
            <a:endParaRPr sz="3800">
              <a:latin typeface="Calibri"/>
              <a:cs typeface="Calibri"/>
            </a:endParaRPr>
          </a:p>
        </p:txBody>
      </p:sp>
      <p:sp>
        <p:nvSpPr>
          <p:cNvPr id="14" name="object 14"/>
          <p:cNvSpPr/>
          <p:nvPr/>
        </p:nvSpPr>
        <p:spPr>
          <a:xfrm>
            <a:off x="3799332" y="2337817"/>
            <a:ext cx="173990" cy="467995"/>
          </a:xfrm>
          <a:custGeom>
            <a:avLst/>
            <a:gdLst/>
            <a:ahLst/>
            <a:cxnLst/>
            <a:rect l="l" t="t" r="r" b="b"/>
            <a:pathLst>
              <a:path w="173989" h="467994">
                <a:moveTo>
                  <a:pt x="57912" y="294132"/>
                </a:moveTo>
                <a:lnTo>
                  <a:pt x="0" y="294132"/>
                </a:lnTo>
                <a:lnTo>
                  <a:pt x="86868" y="467868"/>
                </a:lnTo>
                <a:lnTo>
                  <a:pt x="159258" y="323088"/>
                </a:lnTo>
                <a:lnTo>
                  <a:pt x="57912" y="323088"/>
                </a:lnTo>
                <a:lnTo>
                  <a:pt x="57912" y="294132"/>
                </a:lnTo>
                <a:close/>
              </a:path>
              <a:path w="173989" h="467994">
                <a:moveTo>
                  <a:pt x="115824" y="0"/>
                </a:moveTo>
                <a:lnTo>
                  <a:pt x="57912" y="0"/>
                </a:lnTo>
                <a:lnTo>
                  <a:pt x="57912" y="323088"/>
                </a:lnTo>
                <a:lnTo>
                  <a:pt x="115824" y="323088"/>
                </a:lnTo>
                <a:lnTo>
                  <a:pt x="115824" y="0"/>
                </a:lnTo>
                <a:close/>
              </a:path>
              <a:path w="173989" h="467994">
                <a:moveTo>
                  <a:pt x="173736" y="294132"/>
                </a:moveTo>
                <a:lnTo>
                  <a:pt x="115824" y="294132"/>
                </a:lnTo>
                <a:lnTo>
                  <a:pt x="115824" y="323088"/>
                </a:lnTo>
                <a:lnTo>
                  <a:pt x="159258" y="323088"/>
                </a:lnTo>
                <a:lnTo>
                  <a:pt x="173736" y="294132"/>
                </a:lnTo>
                <a:close/>
              </a:path>
            </a:pathLst>
          </a:custGeom>
          <a:solidFill>
            <a:srgbClr val="000000"/>
          </a:solidFill>
        </p:spPr>
        <p:txBody>
          <a:bodyPr wrap="square" lIns="0" tIns="0" rIns="0" bIns="0" rtlCol="0"/>
          <a:lstStyle/>
          <a:p>
            <a:endParaRPr/>
          </a:p>
        </p:txBody>
      </p:sp>
      <p:sp>
        <p:nvSpPr>
          <p:cNvPr id="15" name="object 15"/>
          <p:cNvSpPr/>
          <p:nvPr/>
        </p:nvSpPr>
        <p:spPr>
          <a:xfrm>
            <a:off x="3859530" y="4706620"/>
            <a:ext cx="302895" cy="432434"/>
          </a:xfrm>
          <a:custGeom>
            <a:avLst/>
            <a:gdLst/>
            <a:ahLst/>
            <a:cxnLst/>
            <a:rect l="l" t="t" r="r" b="b"/>
            <a:pathLst>
              <a:path w="302894" h="432435">
                <a:moveTo>
                  <a:pt x="169446" y="290189"/>
                </a:moveTo>
                <a:lnTo>
                  <a:pt x="116205" y="325627"/>
                </a:lnTo>
                <a:lnTo>
                  <a:pt x="302513" y="432307"/>
                </a:lnTo>
                <a:lnTo>
                  <a:pt x="288204" y="316864"/>
                </a:lnTo>
                <a:lnTo>
                  <a:pt x="187197" y="316864"/>
                </a:lnTo>
                <a:lnTo>
                  <a:pt x="169446" y="290189"/>
                </a:lnTo>
                <a:close/>
              </a:path>
              <a:path w="302894" h="432435">
                <a:moveTo>
                  <a:pt x="222812" y="254669"/>
                </a:moveTo>
                <a:lnTo>
                  <a:pt x="169446" y="290189"/>
                </a:lnTo>
                <a:lnTo>
                  <a:pt x="187197" y="316864"/>
                </a:lnTo>
                <a:lnTo>
                  <a:pt x="240537" y="281304"/>
                </a:lnTo>
                <a:lnTo>
                  <a:pt x="222812" y="254669"/>
                </a:lnTo>
                <a:close/>
              </a:path>
              <a:path w="302894" h="432435">
                <a:moveTo>
                  <a:pt x="276097" y="219201"/>
                </a:moveTo>
                <a:lnTo>
                  <a:pt x="222812" y="254669"/>
                </a:lnTo>
                <a:lnTo>
                  <a:pt x="240537" y="281304"/>
                </a:lnTo>
                <a:lnTo>
                  <a:pt x="187197" y="316864"/>
                </a:lnTo>
                <a:lnTo>
                  <a:pt x="288204" y="316864"/>
                </a:lnTo>
                <a:lnTo>
                  <a:pt x="276097" y="219201"/>
                </a:lnTo>
                <a:close/>
              </a:path>
              <a:path w="302894" h="432435">
                <a:moveTo>
                  <a:pt x="53339" y="0"/>
                </a:moveTo>
                <a:lnTo>
                  <a:pt x="0" y="35559"/>
                </a:lnTo>
                <a:lnTo>
                  <a:pt x="169446" y="290189"/>
                </a:lnTo>
                <a:lnTo>
                  <a:pt x="222812" y="254669"/>
                </a:lnTo>
                <a:lnTo>
                  <a:pt x="53339" y="0"/>
                </a:lnTo>
                <a:close/>
              </a:path>
            </a:pathLst>
          </a:custGeom>
          <a:solidFill>
            <a:srgbClr val="000000"/>
          </a:solidFill>
        </p:spPr>
        <p:txBody>
          <a:bodyPr wrap="square" lIns="0" tIns="0" rIns="0" bIns="0" rtlCol="0"/>
          <a:lstStyle/>
          <a:p>
            <a:endParaRPr/>
          </a:p>
        </p:txBody>
      </p:sp>
      <p:grpSp>
        <p:nvGrpSpPr>
          <p:cNvPr id="16" name="object 16"/>
          <p:cNvGrpSpPr/>
          <p:nvPr/>
        </p:nvGrpSpPr>
        <p:grpSpPr>
          <a:xfrm>
            <a:off x="6629400" y="537973"/>
            <a:ext cx="3741420" cy="1816735"/>
            <a:chOff x="5105400" y="537972"/>
            <a:chExt cx="3741420" cy="1816735"/>
          </a:xfrm>
        </p:grpSpPr>
        <p:pic>
          <p:nvPicPr>
            <p:cNvPr id="17" name="object 17"/>
            <p:cNvPicPr/>
            <p:nvPr/>
          </p:nvPicPr>
          <p:blipFill>
            <a:blip r:embed="rId6" cstate="print"/>
            <a:stretch>
              <a:fillRect/>
            </a:stretch>
          </p:blipFill>
          <p:spPr>
            <a:xfrm>
              <a:off x="5105400" y="537972"/>
              <a:ext cx="3741420" cy="1769364"/>
            </a:xfrm>
            <a:prstGeom prst="rect">
              <a:avLst/>
            </a:prstGeom>
          </p:spPr>
        </p:pic>
        <p:pic>
          <p:nvPicPr>
            <p:cNvPr id="18" name="object 18"/>
            <p:cNvPicPr/>
            <p:nvPr/>
          </p:nvPicPr>
          <p:blipFill>
            <a:blip r:embed="rId8" cstate="print"/>
            <a:stretch>
              <a:fillRect/>
            </a:stretch>
          </p:blipFill>
          <p:spPr>
            <a:xfrm>
              <a:off x="5858255" y="630936"/>
              <a:ext cx="2343911" cy="1723644"/>
            </a:xfrm>
            <a:prstGeom prst="rect">
              <a:avLst/>
            </a:prstGeom>
          </p:spPr>
        </p:pic>
      </p:grpSp>
      <p:sp>
        <p:nvSpPr>
          <p:cNvPr id="19" name="object 19"/>
          <p:cNvSpPr txBox="1">
            <a:spLocks noGrp="1"/>
          </p:cNvSpPr>
          <p:nvPr>
            <p:ph type="title"/>
          </p:nvPr>
        </p:nvSpPr>
        <p:spPr>
          <a:xfrm>
            <a:off x="6644640" y="553212"/>
            <a:ext cx="3610610" cy="1379224"/>
          </a:xfrm>
          <a:prstGeom prst="rect">
            <a:avLst/>
          </a:prstGeom>
          <a:solidFill>
            <a:srgbClr val="CC0000"/>
          </a:solidFill>
        </p:spPr>
        <p:txBody>
          <a:bodyPr vert="horz" wrap="square" lIns="0" tIns="207645" rIns="0" bIns="0" rtlCol="0" anchor="t" anchorCtr="0">
            <a:spAutoFit/>
          </a:bodyPr>
          <a:lstStyle/>
          <a:p>
            <a:pPr marL="1238885" marR="925830" indent="-196850">
              <a:lnSpc>
                <a:spcPct val="100000"/>
              </a:lnSpc>
              <a:spcBef>
                <a:spcPts val="1635"/>
              </a:spcBef>
            </a:pPr>
            <a:r>
              <a:rPr sz="3800" spc="-5" dirty="0">
                <a:latin typeface="Calibri"/>
                <a:cs typeface="Calibri"/>
              </a:rPr>
              <a:t>P</a:t>
            </a:r>
            <a:r>
              <a:rPr sz="3800" spc="-40" dirty="0">
                <a:latin typeface="Calibri"/>
                <a:cs typeface="Calibri"/>
              </a:rPr>
              <a:t>r</a:t>
            </a:r>
            <a:r>
              <a:rPr sz="3800" spc="-25" dirty="0">
                <a:latin typeface="Calibri"/>
                <a:cs typeface="Calibri"/>
              </a:rPr>
              <a:t>e</a:t>
            </a:r>
            <a:r>
              <a:rPr sz="3800" spc="-50" dirty="0">
                <a:latin typeface="Calibri"/>
                <a:cs typeface="Calibri"/>
              </a:rPr>
              <a:t>t</a:t>
            </a:r>
            <a:r>
              <a:rPr sz="3800" spc="-5" dirty="0">
                <a:latin typeface="Calibri"/>
                <a:cs typeface="Calibri"/>
              </a:rPr>
              <a:t>e</a:t>
            </a:r>
            <a:r>
              <a:rPr sz="3800" spc="5" dirty="0">
                <a:latin typeface="Calibri"/>
                <a:cs typeface="Calibri"/>
              </a:rPr>
              <a:t>r</a:t>
            </a:r>
            <a:r>
              <a:rPr sz="3800" dirty="0">
                <a:latin typeface="Calibri"/>
                <a:cs typeface="Calibri"/>
              </a:rPr>
              <a:t>m  </a:t>
            </a:r>
            <a:r>
              <a:rPr sz="3800" spc="-5" dirty="0">
                <a:latin typeface="Calibri"/>
                <a:cs typeface="Calibri"/>
              </a:rPr>
              <a:t>Labor</a:t>
            </a:r>
            <a:endParaRPr sz="3800">
              <a:latin typeface="Calibri"/>
              <a:cs typeface="Calibri"/>
            </a:endParaRPr>
          </a:p>
        </p:txBody>
      </p:sp>
      <p:grpSp>
        <p:nvGrpSpPr>
          <p:cNvPr id="20" name="object 20"/>
          <p:cNvGrpSpPr/>
          <p:nvPr/>
        </p:nvGrpSpPr>
        <p:grpSpPr>
          <a:xfrm>
            <a:off x="6748272" y="2938273"/>
            <a:ext cx="3674745" cy="1816735"/>
            <a:chOff x="5224271" y="2938272"/>
            <a:chExt cx="3674745" cy="1816735"/>
          </a:xfrm>
        </p:grpSpPr>
        <p:pic>
          <p:nvPicPr>
            <p:cNvPr id="21" name="object 21"/>
            <p:cNvPicPr/>
            <p:nvPr/>
          </p:nvPicPr>
          <p:blipFill>
            <a:blip r:embed="rId9" cstate="print"/>
            <a:stretch>
              <a:fillRect/>
            </a:stretch>
          </p:blipFill>
          <p:spPr>
            <a:xfrm>
              <a:off x="5224271" y="2938272"/>
              <a:ext cx="3674364" cy="1769364"/>
            </a:xfrm>
            <a:prstGeom prst="rect">
              <a:avLst/>
            </a:prstGeom>
          </p:spPr>
        </p:pic>
        <p:pic>
          <p:nvPicPr>
            <p:cNvPr id="22" name="object 22"/>
            <p:cNvPicPr/>
            <p:nvPr/>
          </p:nvPicPr>
          <p:blipFill>
            <a:blip r:embed="rId10" cstate="print"/>
            <a:stretch>
              <a:fillRect/>
            </a:stretch>
          </p:blipFill>
          <p:spPr>
            <a:xfrm>
              <a:off x="5686043" y="3031236"/>
              <a:ext cx="2833116" cy="1723644"/>
            </a:xfrm>
            <a:prstGeom prst="rect">
              <a:avLst/>
            </a:prstGeom>
          </p:spPr>
        </p:pic>
      </p:grpSp>
      <p:sp>
        <p:nvSpPr>
          <p:cNvPr id="23" name="object 23"/>
          <p:cNvSpPr txBox="1"/>
          <p:nvPr/>
        </p:nvSpPr>
        <p:spPr>
          <a:xfrm>
            <a:off x="6763511" y="2953511"/>
            <a:ext cx="3543300" cy="1379864"/>
          </a:xfrm>
          <a:prstGeom prst="rect">
            <a:avLst/>
          </a:prstGeom>
          <a:solidFill>
            <a:srgbClr val="CC0000"/>
          </a:solidFill>
        </p:spPr>
        <p:txBody>
          <a:bodyPr vert="horz" wrap="square" lIns="0" tIns="208279" rIns="0" bIns="0" rtlCol="0">
            <a:spAutoFit/>
          </a:bodyPr>
          <a:lstStyle/>
          <a:p>
            <a:pPr marL="751205" marR="661035" indent="27305">
              <a:spcBef>
                <a:spcPts val="1639"/>
              </a:spcBef>
            </a:pPr>
            <a:r>
              <a:rPr sz="3800" b="1" spc="-70" dirty="0">
                <a:solidFill>
                  <a:srgbClr val="FFFFFF"/>
                </a:solidFill>
                <a:latin typeface="Calibri"/>
                <a:cs typeface="Calibri"/>
              </a:rPr>
              <a:t>P</a:t>
            </a:r>
            <a:r>
              <a:rPr sz="3800" b="1" spc="-45" dirty="0">
                <a:solidFill>
                  <a:srgbClr val="FFFFFF"/>
                </a:solidFill>
                <a:latin typeface="Calibri"/>
                <a:cs typeface="Calibri"/>
              </a:rPr>
              <a:t>a</a:t>
            </a:r>
            <a:r>
              <a:rPr sz="3800" b="1" dirty="0">
                <a:solidFill>
                  <a:srgbClr val="FFFFFF"/>
                </a:solidFill>
                <a:latin typeface="Calibri"/>
                <a:cs typeface="Calibri"/>
              </a:rPr>
              <a:t>th</a:t>
            </a:r>
            <a:r>
              <a:rPr sz="3800" b="1" spc="-15" dirty="0">
                <a:solidFill>
                  <a:srgbClr val="FFFFFF"/>
                </a:solidFill>
                <a:latin typeface="Calibri"/>
                <a:cs typeface="Calibri"/>
              </a:rPr>
              <a:t>o</a:t>
            </a:r>
            <a:r>
              <a:rPr sz="3800" b="1" dirty="0">
                <a:solidFill>
                  <a:srgbClr val="FFFFFF"/>
                </a:solidFill>
                <a:latin typeface="Calibri"/>
                <a:cs typeface="Calibri"/>
              </a:rPr>
              <a:t>lo</a:t>
            </a:r>
            <a:r>
              <a:rPr sz="3800" b="1" spc="-10" dirty="0">
                <a:solidFill>
                  <a:srgbClr val="FFFFFF"/>
                </a:solidFill>
                <a:latin typeface="Calibri"/>
                <a:cs typeface="Calibri"/>
              </a:rPr>
              <a:t>g</a:t>
            </a:r>
            <a:r>
              <a:rPr sz="3800" b="1" dirty="0">
                <a:solidFill>
                  <a:srgbClr val="FFFFFF"/>
                </a:solidFill>
                <a:latin typeface="Calibri"/>
                <a:cs typeface="Calibri"/>
              </a:rPr>
              <a:t>ic  </a:t>
            </a:r>
            <a:r>
              <a:rPr sz="3800" b="1" spc="-10" dirty="0">
                <a:solidFill>
                  <a:srgbClr val="FFFFFF"/>
                </a:solidFill>
                <a:latin typeface="Calibri"/>
                <a:cs typeface="Calibri"/>
              </a:rPr>
              <a:t>Activation</a:t>
            </a:r>
            <a:endParaRPr sz="3800">
              <a:latin typeface="Calibri"/>
              <a:cs typeface="Calibri"/>
            </a:endParaRPr>
          </a:p>
        </p:txBody>
      </p:sp>
      <p:sp>
        <p:nvSpPr>
          <p:cNvPr id="24" name="object 24"/>
          <p:cNvSpPr/>
          <p:nvPr/>
        </p:nvSpPr>
        <p:spPr>
          <a:xfrm>
            <a:off x="8423147" y="2337817"/>
            <a:ext cx="173990" cy="467995"/>
          </a:xfrm>
          <a:custGeom>
            <a:avLst/>
            <a:gdLst/>
            <a:ahLst/>
            <a:cxnLst/>
            <a:rect l="l" t="t" r="r" b="b"/>
            <a:pathLst>
              <a:path w="173990" h="467994">
                <a:moveTo>
                  <a:pt x="57911" y="294132"/>
                </a:moveTo>
                <a:lnTo>
                  <a:pt x="0" y="294132"/>
                </a:lnTo>
                <a:lnTo>
                  <a:pt x="86868" y="467868"/>
                </a:lnTo>
                <a:lnTo>
                  <a:pt x="159257" y="323088"/>
                </a:lnTo>
                <a:lnTo>
                  <a:pt x="57911" y="323088"/>
                </a:lnTo>
                <a:lnTo>
                  <a:pt x="57911" y="294132"/>
                </a:lnTo>
                <a:close/>
              </a:path>
              <a:path w="173990" h="467994">
                <a:moveTo>
                  <a:pt x="115824" y="0"/>
                </a:moveTo>
                <a:lnTo>
                  <a:pt x="57911" y="0"/>
                </a:lnTo>
                <a:lnTo>
                  <a:pt x="57911" y="323088"/>
                </a:lnTo>
                <a:lnTo>
                  <a:pt x="115824" y="323088"/>
                </a:lnTo>
                <a:lnTo>
                  <a:pt x="115824" y="0"/>
                </a:lnTo>
                <a:close/>
              </a:path>
              <a:path w="173990" h="467994">
                <a:moveTo>
                  <a:pt x="173735" y="294132"/>
                </a:moveTo>
                <a:lnTo>
                  <a:pt x="115824" y="294132"/>
                </a:lnTo>
                <a:lnTo>
                  <a:pt x="115824" y="323088"/>
                </a:lnTo>
                <a:lnTo>
                  <a:pt x="159257" y="323088"/>
                </a:lnTo>
                <a:lnTo>
                  <a:pt x="173735" y="294132"/>
                </a:lnTo>
                <a:close/>
              </a:path>
            </a:pathLst>
          </a:custGeom>
          <a:solidFill>
            <a:srgbClr val="CC0000"/>
          </a:solidFill>
        </p:spPr>
        <p:txBody>
          <a:bodyPr wrap="square" lIns="0" tIns="0" rIns="0" bIns="0" rtlCol="0"/>
          <a:lstStyle/>
          <a:p>
            <a:endParaRPr/>
          </a:p>
        </p:txBody>
      </p:sp>
      <p:sp>
        <p:nvSpPr>
          <p:cNvPr id="25" name="object 25"/>
          <p:cNvSpPr/>
          <p:nvPr/>
        </p:nvSpPr>
        <p:spPr>
          <a:xfrm>
            <a:off x="8240269" y="4708652"/>
            <a:ext cx="294005" cy="430530"/>
          </a:xfrm>
          <a:custGeom>
            <a:avLst/>
            <a:gdLst/>
            <a:ahLst/>
            <a:cxnLst/>
            <a:rect l="l" t="t" r="r" b="b"/>
            <a:pathLst>
              <a:path w="294004" h="430529">
                <a:moveTo>
                  <a:pt x="21971" y="237236"/>
                </a:moveTo>
                <a:lnTo>
                  <a:pt x="0" y="430275"/>
                </a:lnTo>
                <a:lnTo>
                  <a:pt x="167512" y="331978"/>
                </a:lnTo>
                <a:lnTo>
                  <a:pt x="156392" y="324739"/>
                </a:lnTo>
                <a:lnTo>
                  <a:pt x="103250" y="324739"/>
                </a:lnTo>
                <a:lnTo>
                  <a:pt x="54736" y="293116"/>
                </a:lnTo>
                <a:lnTo>
                  <a:pt x="70531" y="268846"/>
                </a:lnTo>
                <a:lnTo>
                  <a:pt x="21971" y="237236"/>
                </a:lnTo>
                <a:close/>
              </a:path>
              <a:path w="294004" h="430529">
                <a:moveTo>
                  <a:pt x="70531" y="268846"/>
                </a:moveTo>
                <a:lnTo>
                  <a:pt x="54736" y="293116"/>
                </a:lnTo>
                <a:lnTo>
                  <a:pt x="103250" y="324739"/>
                </a:lnTo>
                <a:lnTo>
                  <a:pt x="119059" y="300436"/>
                </a:lnTo>
                <a:lnTo>
                  <a:pt x="70531" y="268846"/>
                </a:lnTo>
                <a:close/>
              </a:path>
              <a:path w="294004" h="430529">
                <a:moveTo>
                  <a:pt x="119059" y="300436"/>
                </a:moveTo>
                <a:lnTo>
                  <a:pt x="103250" y="324739"/>
                </a:lnTo>
                <a:lnTo>
                  <a:pt x="156392" y="324739"/>
                </a:lnTo>
                <a:lnTo>
                  <a:pt x="119059" y="300436"/>
                </a:lnTo>
                <a:close/>
              </a:path>
              <a:path w="294004" h="430529">
                <a:moveTo>
                  <a:pt x="245490" y="0"/>
                </a:moveTo>
                <a:lnTo>
                  <a:pt x="70531" y="268846"/>
                </a:lnTo>
                <a:lnTo>
                  <a:pt x="119059" y="300436"/>
                </a:lnTo>
                <a:lnTo>
                  <a:pt x="294004" y="31496"/>
                </a:lnTo>
                <a:lnTo>
                  <a:pt x="245490" y="0"/>
                </a:lnTo>
                <a:close/>
              </a:path>
            </a:pathLst>
          </a:custGeom>
          <a:solidFill>
            <a:srgbClr val="CC0000"/>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8FFF59D-29A6-4040-A893-A703EED115A2}"/>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EA706A44-CD3D-4A6A-9AC2-87F4AC7E1A31}"/>
              </a:ext>
            </a:extLst>
          </p:cNvPr>
          <p:cNvSpPr>
            <a:spLocks noGrp="1"/>
          </p:cNvSpPr>
          <p:nvPr>
            <p:ph type="sldNum" sz="quarter" idx="12"/>
          </p:nvPr>
        </p:nvSpPr>
        <p:spPr/>
        <p:txBody>
          <a:bodyPr/>
          <a:lstStyle/>
          <a:p>
            <a:fld id="{32330DF3-0630-41F6-A5E9-2495C3B5865F}" type="slidenum">
              <a:rPr lang="cs-CZ" smtClean="0"/>
              <a:t>3</a:t>
            </a:fld>
            <a:endParaRPr lang="cs-CZ"/>
          </a:p>
        </p:txBody>
      </p:sp>
      <p:sp>
        <p:nvSpPr>
          <p:cNvPr id="6" name="Rectangle 3">
            <a:extLst>
              <a:ext uri="{FF2B5EF4-FFF2-40B4-BE49-F238E27FC236}">
                <a16:creationId xmlns:a16="http://schemas.microsoft.com/office/drawing/2014/main" id="{94588F7D-5DD7-441E-9474-8AD95082DAD7}"/>
              </a:ext>
            </a:extLst>
          </p:cNvPr>
          <p:cNvSpPr txBox="1">
            <a:spLocks noChangeArrowheads="1"/>
          </p:cNvSpPr>
          <p:nvPr/>
        </p:nvSpPr>
        <p:spPr>
          <a:xfrm>
            <a:off x="720000" y="720000"/>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err="1"/>
              <a:t>Pathophysiology</a:t>
            </a:r>
            <a:r>
              <a:rPr lang="cs-CZ" kern="0" dirty="0"/>
              <a:t> </a:t>
            </a:r>
            <a:r>
              <a:rPr lang="cs-CZ" kern="0" dirty="0" err="1"/>
              <a:t>of</a:t>
            </a:r>
            <a:r>
              <a:rPr lang="cs-CZ" kern="0" dirty="0"/>
              <a:t> </a:t>
            </a:r>
            <a:r>
              <a:rPr lang="cs-CZ" kern="0" dirty="0" err="1"/>
              <a:t>pregnancy</a:t>
            </a:r>
            <a:endParaRPr lang="cs-CZ" kern="0" dirty="0"/>
          </a:p>
        </p:txBody>
      </p:sp>
    </p:spTree>
    <p:extLst>
      <p:ext uri="{BB962C8B-B14F-4D97-AF65-F5344CB8AC3E}">
        <p14:creationId xmlns:p14="http://schemas.microsoft.com/office/powerpoint/2010/main" val="3211641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761" y="2058161"/>
            <a:ext cx="8382000" cy="2514600"/>
          </a:xfrm>
          <a:custGeom>
            <a:avLst/>
            <a:gdLst/>
            <a:ahLst/>
            <a:cxnLst/>
            <a:rect l="l" t="t" r="r" b="b"/>
            <a:pathLst>
              <a:path w="8382000" h="2514600">
                <a:moveTo>
                  <a:pt x="0" y="2514600"/>
                </a:moveTo>
                <a:lnTo>
                  <a:pt x="8382000" y="2514600"/>
                </a:lnTo>
                <a:lnTo>
                  <a:pt x="8382000" y="0"/>
                </a:lnTo>
                <a:lnTo>
                  <a:pt x="0" y="0"/>
                </a:lnTo>
                <a:lnTo>
                  <a:pt x="0" y="2514600"/>
                </a:lnTo>
                <a:close/>
              </a:path>
            </a:pathLst>
          </a:custGeom>
          <a:ln w="38100">
            <a:solidFill>
              <a:srgbClr val="333399"/>
            </a:solidFill>
          </a:ln>
        </p:spPr>
        <p:txBody>
          <a:bodyPr wrap="square" lIns="0" tIns="0" rIns="0" bIns="0" rtlCol="0"/>
          <a:lstStyle/>
          <a:p>
            <a:endParaRPr/>
          </a:p>
        </p:txBody>
      </p:sp>
      <p:sp>
        <p:nvSpPr>
          <p:cNvPr id="3" name="object 3"/>
          <p:cNvSpPr txBox="1">
            <a:spLocks noGrp="1"/>
          </p:cNvSpPr>
          <p:nvPr>
            <p:ph type="title"/>
          </p:nvPr>
        </p:nvSpPr>
        <p:spPr>
          <a:xfrm>
            <a:off x="2636926" y="2531491"/>
            <a:ext cx="6917690" cy="1489075"/>
          </a:xfrm>
          <a:prstGeom prst="rect">
            <a:avLst/>
          </a:prstGeom>
        </p:spPr>
        <p:txBody>
          <a:bodyPr vert="horz" wrap="square" lIns="0" tIns="12700" rIns="0" bIns="0" rtlCol="0" anchor="t" anchorCtr="0">
            <a:spAutoFit/>
          </a:bodyPr>
          <a:lstStyle/>
          <a:p>
            <a:pPr marL="12700" marR="5080" indent="447675">
              <a:lnSpc>
                <a:spcPct val="100000"/>
              </a:lnSpc>
              <a:spcBef>
                <a:spcPts val="100"/>
              </a:spcBef>
            </a:pPr>
            <a:r>
              <a:rPr sz="4800" spc="-15" dirty="0">
                <a:solidFill>
                  <a:srgbClr val="0000DC"/>
                </a:solidFill>
                <a:latin typeface="Calibri"/>
                <a:cs typeface="Calibri"/>
              </a:rPr>
              <a:t>What </a:t>
            </a:r>
            <a:r>
              <a:rPr sz="4800" spc="-10" dirty="0">
                <a:solidFill>
                  <a:srgbClr val="0000DC"/>
                </a:solidFill>
                <a:latin typeface="Calibri"/>
                <a:cs typeface="Calibri"/>
              </a:rPr>
              <a:t>causes </a:t>
            </a:r>
            <a:r>
              <a:rPr sz="4800" spc="-5" dirty="0">
                <a:solidFill>
                  <a:srgbClr val="0000DC"/>
                </a:solidFill>
                <a:latin typeface="Calibri"/>
                <a:cs typeface="Calibri"/>
              </a:rPr>
              <a:t>pathologic </a:t>
            </a:r>
            <a:r>
              <a:rPr sz="4800" dirty="0">
                <a:solidFill>
                  <a:srgbClr val="0000DC"/>
                </a:solidFill>
                <a:latin typeface="Calibri"/>
                <a:cs typeface="Calibri"/>
              </a:rPr>
              <a:t> </a:t>
            </a:r>
            <a:r>
              <a:rPr sz="4800" spc="-15" dirty="0">
                <a:solidFill>
                  <a:srgbClr val="0000DC"/>
                </a:solidFill>
                <a:latin typeface="Calibri"/>
                <a:cs typeface="Calibri"/>
              </a:rPr>
              <a:t>activation</a:t>
            </a:r>
            <a:r>
              <a:rPr sz="4800" spc="-10" dirty="0">
                <a:solidFill>
                  <a:srgbClr val="0000DC"/>
                </a:solidFill>
                <a:latin typeface="Calibri"/>
                <a:cs typeface="Calibri"/>
              </a:rPr>
              <a:t> </a:t>
            </a:r>
            <a:r>
              <a:rPr sz="4800" dirty="0">
                <a:solidFill>
                  <a:srgbClr val="0000DC"/>
                </a:solidFill>
                <a:latin typeface="Calibri"/>
                <a:cs typeface="Calibri"/>
              </a:rPr>
              <a:t>of</a:t>
            </a:r>
            <a:r>
              <a:rPr sz="4800" spc="-15" dirty="0">
                <a:solidFill>
                  <a:srgbClr val="0000DC"/>
                </a:solidFill>
                <a:latin typeface="Calibri"/>
                <a:cs typeface="Calibri"/>
              </a:rPr>
              <a:t> </a:t>
            </a:r>
            <a:r>
              <a:rPr sz="4800" dirty="0">
                <a:solidFill>
                  <a:srgbClr val="0000DC"/>
                </a:solidFill>
                <a:latin typeface="Calibri"/>
                <a:cs typeface="Calibri"/>
              </a:rPr>
              <a:t>the</a:t>
            </a:r>
            <a:r>
              <a:rPr sz="4800" spc="-35" dirty="0">
                <a:solidFill>
                  <a:srgbClr val="0000DC"/>
                </a:solidFill>
                <a:latin typeface="Calibri"/>
                <a:cs typeface="Calibri"/>
              </a:rPr>
              <a:t> pathway</a:t>
            </a:r>
            <a:r>
              <a:rPr sz="4800" spc="-15" dirty="0">
                <a:solidFill>
                  <a:srgbClr val="0000DC"/>
                </a:solidFill>
                <a:latin typeface="Calibri"/>
                <a:cs typeface="Calibri"/>
              </a:rPr>
              <a:t> </a:t>
            </a:r>
            <a:r>
              <a:rPr sz="4800" dirty="0">
                <a:solidFill>
                  <a:srgbClr val="0000DC"/>
                </a:solidFill>
                <a:latin typeface="Calibri"/>
                <a:cs typeface="Calibri"/>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84363" y="362700"/>
            <a:ext cx="8162778" cy="591800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88892" y="750684"/>
            <a:ext cx="8076952" cy="578064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86809" y="1371601"/>
            <a:ext cx="6414135" cy="5334635"/>
            <a:chOff x="2662808" y="1371600"/>
            <a:chExt cx="6414135" cy="5334635"/>
          </a:xfrm>
        </p:grpSpPr>
        <p:sp>
          <p:nvSpPr>
            <p:cNvPr id="3" name="object 3"/>
            <p:cNvSpPr/>
            <p:nvPr/>
          </p:nvSpPr>
          <p:spPr>
            <a:xfrm>
              <a:off x="2662809" y="2673857"/>
              <a:ext cx="2483485" cy="2063114"/>
            </a:xfrm>
            <a:custGeom>
              <a:avLst/>
              <a:gdLst/>
              <a:ahLst/>
              <a:cxnLst/>
              <a:rect l="l" t="t" r="r" b="b"/>
              <a:pathLst>
                <a:path w="2483485" h="2063114">
                  <a:moveTo>
                    <a:pt x="689991" y="1974342"/>
                  </a:moveTo>
                  <a:lnTo>
                    <a:pt x="475361" y="1835531"/>
                  </a:lnTo>
                  <a:lnTo>
                    <a:pt x="466979" y="1911223"/>
                  </a:lnTo>
                  <a:lnTo>
                    <a:pt x="8382" y="1860296"/>
                  </a:lnTo>
                  <a:lnTo>
                    <a:pt x="0" y="1935988"/>
                  </a:lnTo>
                  <a:lnTo>
                    <a:pt x="458584" y="1987029"/>
                  </a:lnTo>
                  <a:lnTo>
                    <a:pt x="450215" y="2062734"/>
                  </a:lnTo>
                  <a:lnTo>
                    <a:pt x="644169" y="1991233"/>
                  </a:lnTo>
                  <a:lnTo>
                    <a:pt x="689991" y="1974342"/>
                  </a:lnTo>
                  <a:close/>
                </a:path>
                <a:path w="2483485" h="2063114">
                  <a:moveTo>
                    <a:pt x="973455" y="1212342"/>
                  </a:moveTo>
                  <a:lnTo>
                    <a:pt x="933221" y="1117981"/>
                  </a:lnTo>
                  <a:lnTo>
                    <a:pt x="873252" y="977265"/>
                  </a:lnTo>
                  <a:lnTo>
                    <a:pt x="823925" y="1035304"/>
                  </a:lnTo>
                  <a:lnTo>
                    <a:pt x="409829" y="683387"/>
                  </a:lnTo>
                  <a:lnTo>
                    <a:pt x="360553" y="741553"/>
                  </a:lnTo>
                  <a:lnTo>
                    <a:pt x="774623" y="1093330"/>
                  </a:lnTo>
                  <a:lnTo>
                    <a:pt x="725297" y="1151382"/>
                  </a:lnTo>
                  <a:lnTo>
                    <a:pt x="973455" y="1212342"/>
                  </a:lnTo>
                  <a:close/>
                </a:path>
                <a:path w="2483485" h="2063114">
                  <a:moveTo>
                    <a:pt x="2483358" y="17526"/>
                  </a:moveTo>
                  <a:lnTo>
                    <a:pt x="2409190" y="0"/>
                  </a:lnTo>
                  <a:lnTo>
                    <a:pt x="2297303" y="473341"/>
                  </a:lnTo>
                  <a:lnTo>
                    <a:pt x="2223135" y="455803"/>
                  </a:lnTo>
                  <a:lnTo>
                    <a:pt x="2281682" y="704596"/>
                  </a:lnTo>
                  <a:lnTo>
                    <a:pt x="2429179" y="527939"/>
                  </a:lnTo>
                  <a:lnTo>
                    <a:pt x="2445512" y="508381"/>
                  </a:lnTo>
                  <a:lnTo>
                    <a:pt x="2371458" y="490880"/>
                  </a:lnTo>
                  <a:lnTo>
                    <a:pt x="2483358" y="17526"/>
                  </a:lnTo>
                  <a:close/>
                </a:path>
              </a:pathLst>
            </a:custGeom>
            <a:solidFill>
              <a:srgbClr val="FF3300"/>
            </a:solidFill>
          </p:spPr>
          <p:txBody>
            <a:bodyPr wrap="square" lIns="0" tIns="0" rIns="0" bIns="0" rtlCol="0"/>
            <a:lstStyle/>
            <a:p>
              <a:endParaRPr/>
            </a:p>
          </p:txBody>
        </p:sp>
        <p:sp>
          <p:nvSpPr>
            <p:cNvPr id="4" name="object 4"/>
            <p:cNvSpPr/>
            <p:nvPr/>
          </p:nvSpPr>
          <p:spPr>
            <a:xfrm>
              <a:off x="4701539" y="1371600"/>
              <a:ext cx="2232660" cy="1165860"/>
            </a:xfrm>
            <a:custGeom>
              <a:avLst/>
              <a:gdLst/>
              <a:ahLst/>
              <a:cxnLst/>
              <a:rect l="l" t="t" r="r" b="b"/>
              <a:pathLst>
                <a:path w="2232659" h="1165860">
                  <a:moveTo>
                    <a:pt x="2232660" y="0"/>
                  </a:moveTo>
                  <a:lnTo>
                    <a:pt x="0" y="0"/>
                  </a:lnTo>
                  <a:lnTo>
                    <a:pt x="0" y="1165860"/>
                  </a:lnTo>
                  <a:lnTo>
                    <a:pt x="2232660" y="1165860"/>
                  </a:lnTo>
                  <a:lnTo>
                    <a:pt x="2232660" y="0"/>
                  </a:lnTo>
                  <a:close/>
                </a:path>
              </a:pathLst>
            </a:custGeom>
            <a:solidFill>
              <a:srgbClr val="333399"/>
            </a:solidFill>
          </p:spPr>
          <p:txBody>
            <a:bodyPr wrap="square" lIns="0" tIns="0" rIns="0" bIns="0" rtlCol="0"/>
            <a:lstStyle/>
            <a:p>
              <a:endParaRPr/>
            </a:p>
          </p:txBody>
        </p:sp>
        <p:pic>
          <p:nvPicPr>
            <p:cNvPr id="5" name="object 5"/>
            <p:cNvPicPr/>
            <p:nvPr/>
          </p:nvPicPr>
          <p:blipFill>
            <a:blip r:embed="rId2" cstate="print"/>
            <a:stretch>
              <a:fillRect/>
            </a:stretch>
          </p:blipFill>
          <p:spPr>
            <a:xfrm>
              <a:off x="4869179" y="1389888"/>
              <a:ext cx="2020824" cy="818388"/>
            </a:xfrm>
            <a:prstGeom prst="rect">
              <a:avLst/>
            </a:prstGeom>
          </p:spPr>
        </p:pic>
        <p:pic>
          <p:nvPicPr>
            <p:cNvPr id="6" name="object 6"/>
            <p:cNvPicPr/>
            <p:nvPr/>
          </p:nvPicPr>
          <p:blipFill>
            <a:blip r:embed="rId3" cstate="print"/>
            <a:stretch>
              <a:fillRect/>
            </a:stretch>
          </p:blipFill>
          <p:spPr>
            <a:xfrm>
              <a:off x="4888991" y="1831848"/>
              <a:ext cx="1885188" cy="818388"/>
            </a:xfrm>
            <a:prstGeom prst="rect">
              <a:avLst/>
            </a:prstGeom>
          </p:spPr>
        </p:pic>
        <p:sp>
          <p:nvSpPr>
            <p:cNvPr id="7" name="object 7"/>
            <p:cNvSpPr/>
            <p:nvPr/>
          </p:nvSpPr>
          <p:spPr>
            <a:xfrm>
              <a:off x="6248399" y="2932175"/>
              <a:ext cx="2080260" cy="546100"/>
            </a:xfrm>
            <a:custGeom>
              <a:avLst/>
              <a:gdLst/>
              <a:ahLst/>
              <a:cxnLst/>
              <a:rect l="l" t="t" r="r" b="b"/>
              <a:pathLst>
                <a:path w="2080259" h="546100">
                  <a:moveTo>
                    <a:pt x="2080259" y="0"/>
                  </a:moveTo>
                  <a:lnTo>
                    <a:pt x="0" y="0"/>
                  </a:lnTo>
                  <a:lnTo>
                    <a:pt x="0" y="545591"/>
                  </a:lnTo>
                  <a:lnTo>
                    <a:pt x="2080259" y="545591"/>
                  </a:lnTo>
                  <a:lnTo>
                    <a:pt x="2080259" y="0"/>
                  </a:lnTo>
                  <a:close/>
                </a:path>
              </a:pathLst>
            </a:custGeom>
            <a:solidFill>
              <a:srgbClr val="333399"/>
            </a:solidFill>
          </p:spPr>
          <p:txBody>
            <a:bodyPr wrap="square" lIns="0" tIns="0" rIns="0" bIns="0" rtlCol="0"/>
            <a:lstStyle/>
            <a:p>
              <a:endParaRPr/>
            </a:p>
          </p:txBody>
        </p:sp>
        <p:pic>
          <p:nvPicPr>
            <p:cNvPr id="8" name="object 8"/>
            <p:cNvPicPr/>
            <p:nvPr/>
          </p:nvPicPr>
          <p:blipFill>
            <a:blip r:embed="rId4" cstate="print"/>
            <a:stretch>
              <a:fillRect/>
            </a:stretch>
          </p:blipFill>
          <p:spPr>
            <a:xfrm>
              <a:off x="6198107" y="2859024"/>
              <a:ext cx="2209799" cy="818388"/>
            </a:xfrm>
            <a:prstGeom prst="rect">
              <a:avLst/>
            </a:prstGeom>
          </p:spPr>
        </p:pic>
        <p:sp>
          <p:nvSpPr>
            <p:cNvPr id="9" name="object 9"/>
            <p:cNvSpPr/>
            <p:nvPr/>
          </p:nvSpPr>
          <p:spPr>
            <a:xfrm>
              <a:off x="5334000" y="3394582"/>
              <a:ext cx="1056640" cy="1062355"/>
            </a:xfrm>
            <a:custGeom>
              <a:avLst/>
              <a:gdLst/>
              <a:ahLst/>
              <a:cxnLst/>
              <a:rect l="l" t="t" r="r" b="b"/>
              <a:pathLst>
                <a:path w="1056639" h="1062354">
                  <a:moveTo>
                    <a:pt x="712851" y="68834"/>
                  </a:moveTo>
                  <a:lnTo>
                    <a:pt x="680085" y="0"/>
                  </a:lnTo>
                  <a:lnTo>
                    <a:pt x="189890" y="233832"/>
                  </a:lnTo>
                  <a:lnTo>
                    <a:pt x="157099" y="165112"/>
                  </a:lnTo>
                  <a:lnTo>
                    <a:pt x="0" y="366649"/>
                  </a:lnTo>
                  <a:lnTo>
                    <a:pt x="255524" y="371348"/>
                  </a:lnTo>
                  <a:lnTo>
                    <a:pt x="230543" y="319024"/>
                  </a:lnTo>
                  <a:lnTo>
                    <a:pt x="222719" y="302628"/>
                  </a:lnTo>
                  <a:lnTo>
                    <a:pt x="712851" y="68834"/>
                  </a:lnTo>
                  <a:close/>
                </a:path>
                <a:path w="1056639" h="1062354">
                  <a:moveTo>
                    <a:pt x="1056259" y="831215"/>
                  </a:moveTo>
                  <a:lnTo>
                    <a:pt x="1034161" y="758317"/>
                  </a:lnTo>
                  <a:lnTo>
                    <a:pt x="513486" y="916051"/>
                  </a:lnTo>
                  <a:lnTo>
                    <a:pt x="491363" y="843026"/>
                  </a:lnTo>
                  <a:lnTo>
                    <a:pt x="305816" y="1018667"/>
                  </a:lnTo>
                  <a:lnTo>
                    <a:pt x="557657" y="1061847"/>
                  </a:lnTo>
                  <a:lnTo>
                    <a:pt x="538911" y="999998"/>
                  </a:lnTo>
                  <a:lnTo>
                    <a:pt x="535571" y="988961"/>
                  </a:lnTo>
                  <a:lnTo>
                    <a:pt x="1056259" y="831215"/>
                  </a:lnTo>
                  <a:close/>
                </a:path>
              </a:pathLst>
            </a:custGeom>
            <a:solidFill>
              <a:srgbClr val="FF3300"/>
            </a:solidFill>
          </p:spPr>
          <p:txBody>
            <a:bodyPr wrap="square" lIns="0" tIns="0" rIns="0" bIns="0" rtlCol="0"/>
            <a:lstStyle/>
            <a:p>
              <a:endParaRPr/>
            </a:p>
          </p:txBody>
        </p:sp>
        <p:pic>
          <p:nvPicPr>
            <p:cNvPr id="10" name="object 10"/>
            <p:cNvPicPr/>
            <p:nvPr/>
          </p:nvPicPr>
          <p:blipFill>
            <a:blip r:embed="rId5" cstate="print"/>
            <a:stretch>
              <a:fillRect/>
            </a:stretch>
          </p:blipFill>
          <p:spPr>
            <a:xfrm>
              <a:off x="6400799" y="3753611"/>
              <a:ext cx="2676144" cy="705612"/>
            </a:xfrm>
            <a:prstGeom prst="rect">
              <a:avLst/>
            </a:prstGeom>
          </p:spPr>
        </p:pic>
      </p:grpSp>
      <p:sp>
        <p:nvSpPr>
          <p:cNvPr id="11" name="object 11"/>
          <p:cNvSpPr txBox="1">
            <a:spLocks noGrp="1"/>
          </p:cNvSpPr>
          <p:nvPr>
            <p:ph type="title"/>
          </p:nvPr>
        </p:nvSpPr>
        <p:spPr>
          <a:xfrm>
            <a:off x="283845" y="152301"/>
            <a:ext cx="10502524" cy="629018"/>
          </a:xfrm>
          <a:prstGeom prst="rect">
            <a:avLst/>
          </a:prstGeom>
        </p:spPr>
        <p:txBody>
          <a:bodyPr vert="horz" wrap="square" lIns="0" tIns="13335" rIns="0" bIns="0" rtlCol="0" anchor="t" anchorCtr="0">
            <a:spAutoFit/>
          </a:bodyPr>
          <a:lstStyle/>
          <a:p>
            <a:pPr marL="12700">
              <a:lnSpc>
                <a:spcPct val="100000"/>
              </a:lnSpc>
              <a:spcBef>
                <a:spcPts val="105"/>
              </a:spcBef>
            </a:pPr>
            <a:r>
              <a:rPr sz="4000" b="1" dirty="0">
                <a:solidFill>
                  <a:schemeClr val="tx2"/>
                </a:solidFill>
                <a:latin typeface="+mj-lt"/>
                <a:cs typeface="+mj-cs"/>
              </a:rPr>
              <a:t>The Preterm Parturition Syndrome</a:t>
            </a:r>
          </a:p>
        </p:txBody>
      </p:sp>
      <p:grpSp>
        <p:nvGrpSpPr>
          <p:cNvPr id="12" name="object 12"/>
          <p:cNvGrpSpPr/>
          <p:nvPr/>
        </p:nvGrpSpPr>
        <p:grpSpPr>
          <a:xfrm>
            <a:off x="2520697" y="1371600"/>
            <a:ext cx="3171825" cy="1278890"/>
            <a:chOff x="996696" y="1371600"/>
            <a:chExt cx="3171825" cy="1278890"/>
          </a:xfrm>
        </p:grpSpPr>
        <p:sp>
          <p:nvSpPr>
            <p:cNvPr id="13" name="object 13"/>
            <p:cNvSpPr/>
            <p:nvPr/>
          </p:nvSpPr>
          <p:spPr>
            <a:xfrm>
              <a:off x="1022604" y="1371600"/>
              <a:ext cx="3092450" cy="1165860"/>
            </a:xfrm>
            <a:custGeom>
              <a:avLst/>
              <a:gdLst/>
              <a:ahLst/>
              <a:cxnLst/>
              <a:rect l="l" t="t" r="r" b="b"/>
              <a:pathLst>
                <a:path w="3092450" h="1165860">
                  <a:moveTo>
                    <a:pt x="3092196" y="0"/>
                  </a:moveTo>
                  <a:lnTo>
                    <a:pt x="0" y="0"/>
                  </a:lnTo>
                  <a:lnTo>
                    <a:pt x="0" y="1165860"/>
                  </a:lnTo>
                  <a:lnTo>
                    <a:pt x="3092196" y="1165860"/>
                  </a:lnTo>
                  <a:lnTo>
                    <a:pt x="3092196" y="0"/>
                  </a:lnTo>
                  <a:close/>
                </a:path>
              </a:pathLst>
            </a:custGeom>
            <a:solidFill>
              <a:srgbClr val="333399"/>
            </a:solidFill>
          </p:spPr>
          <p:txBody>
            <a:bodyPr wrap="square" lIns="0" tIns="0" rIns="0" bIns="0" rtlCol="0"/>
            <a:lstStyle/>
            <a:p>
              <a:endParaRPr/>
            </a:p>
          </p:txBody>
        </p:sp>
        <p:pic>
          <p:nvPicPr>
            <p:cNvPr id="14" name="object 14"/>
            <p:cNvPicPr/>
            <p:nvPr/>
          </p:nvPicPr>
          <p:blipFill>
            <a:blip r:embed="rId6" cstate="print"/>
            <a:stretch>
              <a:fillRect/>
            </a:stretch>
          </p:blipFill>
          <p:spPr>
            <a:xfrm>
              <a:off x="1702308" y="1389888"/>
              <a:ext cx="1760220" cy="818388"/>
            </a:xfrm>
            <a:prstGeom prst="rect">
              <a:avLst/>
            </a:prstGeom>
          </p:spPr>
        </p:pic>
        <p:pic>
          <p:nvPicPr>
            <p:cNvPr id="15" name="object 15"/>
            <p:cNvPicPr/>
            <p:nvPr/>
          </p:nvPicPr>
          <p:blipFill>
            <a:blip r:embed="rId7" cstate="print"/>
            <a:stretch>
              <a:fillRect/>
            </a:stretch>
          </p:blipFill>
          <p:spPr>
            <a:xfrm>
              <a:off x="996696" y="1831848"/>
              <a:ext cx="3171443" cy="818388"/>
            </a:xfrm>
            <a:prstGeom prst="rect">
              <a:avLst/>
            </a:prstGeom>
          </p:spPr>
        </p:pic>
      </p:grpSp>
      <p:sp>
        <p:nvSpPr>
          <p:cNvPr id="17" name="object 17"/>
          <p:cNvSpPr/>
          <p:nvPr/>
        </p:nvSpPr>
        <p:spPr>
          <a:xfrm>
            <a:off x="5322824" y="2755646"/>
            <a:ext cx="313055" cy="648335"/>
          </a:xfrm>
          <a:custGeom>
            <a:avLst/>
            <a:gdLst/>
            <a:ahLst/>
            <a:cxnLst/>
            <a:rect l="l" t="t" r="r" b="b"/>
            <a:pathLst>
              <a:path w="313054" h="648335">
                <a:moveTo>
                  <a:pt x="171906" y="450684"/>
                </a:moveTo>
                <a:lnTo>
                  <a:pt x="101346" y="479425"/>
                </a:lnTo>
                <a:lnTo>
                  <a:pt x="293370" y="648080"/>
                </a:lnTo>
                <a:lnTo>
                  <a:pt x="305885" y="486028"/>
                </a:lnTo>
                <a:lnTo>
                  <a:pt x="186309" y="486028"/>
                </a:lnTo>
                <a:lnTo>
                  <a:pt x="171906" y="450684"/>
                </a:lnTo>
                <a:close/>
              </a:path>
              <a:path w="313054" h="648335">
                <a:moveTo>
                  <a:pt x="242400" y="421970"/>
                </a:moveTo>
                <a:lnTo>
                  <a:pt x="171906" y="450684"/>
                </a:lnTo>
                <a:lnTo>
                  <a:pt x="186309" y="486028"/>
                </a:lnTo>
                <a:lnTo>
                  <a:pt x="256793" y="457326"/>
                </a:lnTo>
                <a:lnTo>
                  <a:pt x="242400" y="421970"/>
                </a:lnTo>
                <a:close/>
              </a:path>
              <a:path w="313054" h="648335">
                <a:moveTo>
                  <a:pt x="313054" y="393191"/>
                </a:moveTo>
                <a:lnTo>
                  <a:pt x="242400" y="421970"/>
                </a:lnTo>
                <a:lnTo>
                  <a:pt x="256793" y="457326"/>
                </a:lnTo>
                <a:lnTo>
                  <a:pt x="186309" y="486028"/>
                </a:lnTo>
                <a:lnTo>
                  <a:pt x="305885" y="486028"/>
                </a:lnTo>
                <a:lnTo>
                  <a:pt x="313054" y="393191"/>
                </a:lnTo>
                <a:close/>
              </a:path>
              <a:path w="313054" h="648335">
                <a:moveTo>
                  <a:pt x="70612" y="0"/>
                </a:moveTo>
                <a:lnTo>
                  <a:pt x="0" y="28828"/>
                </a:lnTo>
                <a:lnTo>
                  <a:pt x="171906" y="450684"/>
                </a:lnTo>
                <a:lnTo>
                  <a:pt x="242400" y="421970"/>
                </a:lnTo>
                <a:lnTo>
                  <a:pt x="70612" y="0"/>
                </a:lnTo>
                <a:close/>
              </a:path>
            </a:pathLst>
          </a:custGeom>
          <a:solidFill>
            <a:srgbClr val="FF3300"/>
          </a:solidFill>
        </p:spPr>
        <p:txBody>
          <a:bodyPr wrap="square" lIns="0" tIns="0" rIns="0" bIns="0" rtlCol="0"/>
          <a:lstStyle/>
          <a:p>
            <a:endParaRPr/>
          </a:p>
        </p:txBody>
      </p:sp>
      <p:grpSp>
        <p:nvGrpSpPr>
          <p:cNvPr id="18" name="object 18"/>
          <p:cNvGrpSpPr/>
          <p:nvPr/>
        </p:nvGrpSpPr>
        <p:grpSpPr>
          <a:xfrm>
            <a:off x="2248791" y="2985516"/>
            <a:ext cx="2217420" cy="836930"/>
            <a:chOff x="739140" y="2851404"/>
            <a:chExt cx="2217420" cy="836930"/>
          </a:xfrm>
        </p:grpSpPr>
        <p:sp>
          <p:nvSpPr>
            <p:cNvPr id="19" name="object 19"/>
            <p:cNvSpPr/>
            <p:nvPr/>
          </p:nvSpPr>
          <p:spPr>
            <a:xfrm>
              <a:off x="739140" y="2851404"/>
              <a:ext cx="2217420" cy="723900"/>
            </a:xfrm>
            <a:custGeom>
              <a:avLst/>
              <a:gdLst/>
              <a:ahLst/>
              <a:cxnLst/>
              <a:rect l="l" t="t" r="r" b="b"/>
              <a:pathLst>
                <a:path w="2217420" h="723900">
                  <a:moveTo>
                    <a:pt x="2217420" y="0"/>
                  </a:moveTo>
                  <a:lnTo>
                    <a:pt x="0" y="0"/>
                  </a:lnTo>
                  <a:lnTo>
                    <a:pt x="0" y="723900"/>
                  </a:lnTo>
                  <a:lnTo>
                    <a:pt x="2217420" y="723900"/>
                  </a:lnTo>
                  <a:lnTo>
                    <a:pt x="2217420" y="0"/>
                  </a:lnTo>
                  <a:close/>
                </a:path>
              </a:pathLst>
            </a:custGeom>
            <a:solidFill>
              <a:srgbClr val="333399"/>
            </a:solidFill>
          </p:spPr>
          <p:txBody>
            <a:bodyPr wrap="square" lIns="0" tIns="0" rIns="0" bIns="0" rtlCol="0"/>
            <a:lstStyle/>
            <a:p>
              <a:endParaRPr/>
            </a:p>
          </p:txBody>
        </p:sp>
        <p:pic>
          <p:nvPicPr>
            <p:cNvPr id="20" name="object 20"/>
            <p:cNvPicPr/>
            <p:nvPr/>
          </p:nvPicPr>
          <p:blipFill>
            <a:blip r:embed="rId8" cstate="print"/>
            <a:stretch>
              <a:fillRect/>
            </a:stretch>
          </p:blipFill>
          <p:spPr>
            <a:xfrm>
              <a:off x="858012" y="2869692"/>
              <a:ext cx="2007108" cy="818387"/>
            </a:xfrm>
            <a:prstGeom prst="rect">
              <a:avLst/>
            </a:prstGeom>
          </p:spPr>
        </p:pic>
      </p:grpSp>
      <p:grpSp>
        <p:nvGrpSpPr>
          <p:cNvPr id="22" name="object 22"/>
          <p:cNvGrpSpPr/>
          <p:nvPr/>
        </p:nvGrpSpPr>
        <p:grpSpPr>
          <a:xfrm>
            <a:off x="2018793" y="4318507"/>
            <a:ext cx="2113915" cy="836930"/>
            <a:chOff x="324611" y="4267200"/>
            <a:chExt cx="2113915" cy="836930"/>
          </a:xfrm>
        </p:grpSpPr>
        <p:sp>
          <p:nvSpPr>
            <p:cNvPr id="23" name="object 23"/>
            <p:cNvSpPr/>
            <p:nvPr/>
          </p:nvSpPr>
          <p:spPr>
            <a:xfrm>
              <a:off x="324611" y="4267200"/>
              <a:ext cx="2113915" cy="723900"/>
            </a:xfrm>
            <a:custGeom>
              <a:avLst/>
              <a:gdLst/>
              <a:ahLst/>
              <a:cxnLst/>
              <a:rect l="l" t="t" r="r" b="b"/>
              <a:pathLst>
                <a:path w="2113915" h="723900">
                  <a:moveTo>
                    <a:pt x="2113788" y="0"/>
                  </a:moveTo>
                  <a:lnTo>
                    <a:pt x="0" y="0"/>
                  </a:lnTo>
                  <a:lnTo>
                    <a:pt x="0" y="723900"/>
                  </a:lnTo>
                  <a:lnTo>
                    <a:pt x="2113788" y="723900"/>
                  </a:lnTo>
                  <a:lnTo>
                    <a:pt x="2113788" y="0"/>
                  </a:lnTo>
                  <a:close/>
                </a:path>
              </a:pathLst>
            </a:custGeom>
            <a:solidFill>
              <a:srgbClr val="333399"/>
            </a:solidFill>
          </p:spPr>
          <p:txBody>
            <a:bodyPr wrap="square" lIns="0" tIns="0" rIns="0" bIns="0" rtlCol="0"/>
            <a:lstStyle/>
            <a:p>
              <a:endParaRPr/>
            </a:p>
          </p:txBody>
        </p:sp>
        <p:pic>
          <p:nvPicPr>
            <p:cNvPr id="24" name="object 24"/>
            <p:cNvPicPr/>
            <p:nvPr/>
          </p:nvPicPr>
          <p:blipFill>
            <a:blip r:embed="rId9" cstate="print"/>
            <a:stretch>
              <a:fillRect/>
            </a:stretch>
          </p:blipFill>
          <p:spPr>
            <a:xfrm>
              <a:off x="382523" y="4285488"/>
              <a:ext cx="2025395" cy="818388"/>
            </a:xfrm>
            <a:prstGeom prst="rect">
              <a:avLst/>
            </a:prstGeom>
          </p:spPr>
        </p:pic>
      </p:grpSp>
      <p:grpSp>
        <p:nvGrpSpPr>
          <p:cNvPr id="27" name="object 27"/>
          <p:cNvGrpSpPr/>
          <p:nvPr/>
        </p:nvGrpSpPr>
        <p:grpSpPr>
          <a:xfrm>
            <a:off x="7341870" y="4694682"/>
            <a:ext cx="3384550" cy="707390"/>
            <a:chOff x="5607177" y="4535423"/>
            <a:chExt cx="3384550" cy="707390"/>
          </a:xfrm>
        </p:grpSpPr>
        <p:sp>
          <p:nvSpPr>
            <p:cNvPr id="28" name="object 28"/>
            <p:cNvSpPr/>
            <p:nvPr/>
          </p:nvSpPr>
          <p:spPr>
            <a:xfrm>
              <a:off x="5607177" y="4762372"/>
              <a:ext cx="694690" cy="228600"/>
            </a:xfrm>
            <a:custGeom>
              <a:avLst/>
              <a:gdLst/>
              <a:ahLst/>
              <a:cxnLst/>
              <a:rect l="l" t="t" r="r" b="b"/>
              <a:pathLst>
                <a:path w="694689" h="228600">
                  <a:moveTo>
                    <a:pt x="224789" y="0"/>
                  </a:moveTo>
                  <a:lnTo>
                    <a:pt x="0" y="121665"/>
                  </a:lnTo>
                  <a:lnTo>
                    <a:pt x="232156" y="228472"/>
                  </a:lnTo>
                  <a:lnTo>
                    <a:pt x="229740" y="153543"/>
                  </a:lnTo>
                  <a:lnTo>
                    <a:pt x="191643" y="153543"/>
                  </a:lnTo>
                  <a:lnTo>
                    <a:pt x="189230" y="77469"/>
                  </a:lnTo>
                  <a:lnTo>
                    <a:pt x="227248" y="76241"/>
                  </a:lnTo>
                  <a:lnTo>
                    <a:pt x="224789" y="0"/>
                  </a:lnTo>
                  <a:close/>
                </a:path>
                <a:path w="694689" h="228600">
                  <a:moveTo>
                    <a:pt x="227248" y="76241"/>
                  </a:moveTo>
                  <a:lnTo>
                    <a:pt x="189230" y="77469"/>
                  </a:lnTo>
                  <a:lnTo>
                    <a:pt x="191643" y="153543"/>
                  </a:lnTo>
                  <a:lnTo>
                    <a:pt x="229700" y="152313"/>
                  </a:lnTo>
                  <a:lnTo>
                    <a:pt x="227248" y="76241"/>
                  </a:lnTo>
                  <a:close/>
                </a:path>
                <a:path w="694689" h="228600">
                  <a:moveTo>
                    <a:pt x="229700" y="152313"/>
                  </a:moveTo>
                  <a:lnTo>
                    <a:pt x="191643" y="153543"/>
                  </a:lnTo>
                  <a:lnTo>
                    <a:pt x="229740" y="153543"/>
                  </a:lnTo>
                  <a:lnTo>
                    <a:pt x="229700" y="152313"/>
                  </a:lnTo>
                  <a:close/>
                </a:path>
                <a:path w="694689" h="228600">
                  <a:moveTo>
                    <a:pt x="692276" y="61213"/>
                  </a:moveTo>
                  <a:lnTo>
                    <a:pt x="227248" y="76241"/>
                  </a:lnTo>
                  <a:lnTo>
                    <a:pt x="229700" y="152313"/>
                  </a:lnTo>
                  <a:lnTo>
                    <a:pt x="694689" y="137287"/>
                  </a:lnTo>
                  <a:lnTo>
                    <a:pt x="692276" y="61213"/>
                  </a:lnTo>
                  <a:close/>
                </a:path>
              </a:pathLst>
            </a:custGeom>
            <a:solidFill>
              <a:srgbClr val="FF3300"/>
            </a:solidFill>
          </p:spPr>
          <p:txBody>
            <a:bodyPr wrap="square" lIns="0" tIns="0" rIns="0" bIns="0" rtlCol="0"/>
            <a:lstStyle/>
            <a:p>
              <a:endParaRPr/>
            </a:p>
          </p:txBody>
        </p:sp>
        <p:sp>
          <p:nvSpPr>
            <p:cNvPr id="29" name="object 29"/>
            <p:cNvSpPr/>
            <p:nvPr/>
          </p:nvSpPr>
          <p:spPr>
            <a:xfrm>
              <a:off x="6324600" y="4593335"/>
              <a:ext cx="2667000" cy="485140"/>
            </a:xfrm>
            <a:custGeom>
              <a:avLst/>
              <a:gdLst/>
              <a:ahLst/>
              <a:cxnLst/>
              <a:rect l="l" t="t" r="r" b="b"/>
              <a:pathLst>
                <a:path w="2667000" h="485139">
                  <a:moveTo>
                    <a:pt x="2667000" y="0"/>
                  </a:moveTo>
                  <a:lnTo>
                    <a:pt x="0" y="0"/>
                  </a:lnTo>
                  <a:lnTo>
                    <a:pt x="0" y="484631"/>
                  </a:lnTo>
                  <a:lnTo>
                    <a:pt x="2667000" y="484631"/>
                  </a:lnTo>
                  <a:lnTo>
                    <a:pt x="2667000" y="0"/>
                  </a:lnTo>
                  <a:close/>
                </a:path>
              </a:pathLst>
            </a:custGeom>
            <a:solidFill>
              <a:srgbClr val="333399"/>
            </a:solidFill>
          </p:spPr>
          <p:txBody>
            <a:bodyPr wrap="square" lIns="0" tIns="0" rIns="0" bIns="0" rtlCol="0"/>
            <a:lstStyle/>
            <a:p>
              <a:endParaRPr/>
            </a:p>
          </p:txBody>
        </p:sp>
        <p:pic>
          <p:nvPicPr>
            <p:cNvPr id="30" name="object 30"/>
            <p:cNvPicPr/>
            <p:nvPr/>
          </p:nvPicPr>
          <p:blipFill>
            <a:blip r:embed="rId10" cstate="print"/>
            <a:stretch>
              <a:fillRect/>
            </a:stretch>
          </p:blipFill>
          <p:spPr>
            <a:xfrm>
              <a:off x="6745224" y="4535423"/>
              <a:ext cx="1850135" cy="707135"/>
            </a:xfrm>
            <a:prstGeom prst="rect">
              <a:avLst/>
            </a:prstGeom>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3740" y="1655801"/>
            <a:ext cx="7321550" cy="4369435"/>
          </a:xfrm>
          <a:prstGeom prst="rect">
            <a:avLst/>
          </a:prstGeom>
        </p:spPr>
        <p:txBody>
          <a:bodyPr vert="horz" wrap="square" lIns="0" tIns="302260" rIns="0" bIns="0" rtlCol="0">
            <a:spAutoFit/>
          </a:bodyPr>
          <a:lstStyle/>
          <a:p>
            <a:pPr marL="820419" indent="-808355">
              <a:spcBef>
                <a:spcPts val="2380"/>
              </a:spcBef>
              <a:buClr>
                <a:srgbClr val="CC3300"/>
              </a:buClr>
              <a:buFont typeface="Calibri"/>
              <a:buChar char="•"/>
              <a:tabLst>
                <a:tab pos="820419" algn="l"/>
                <a:tab pos="821055" algn="l"/>
              </a:tabLst>
            </a:pPr>
            <a:r>
              <a:rPr sz="3800" b="1" u="heavy" spc="-10" dirty="0">
                <a:uFill>
                  <a:solidFill>
                    <a:srgbClr val="FF0000"/>
                  </a:solidFill>
                </a:uFill>
                <a:latin typeface="Calibri"/>
                <a:cs typeface="Calibri"/>
              </a:rPr>
              <a:t>Frequent:</a:t>
            </a:r>
            <a:r>
              <a:rPr sz="3800" b="1" u="heavy" spc="-35" dirty="0">
                <a:uFill>
                  <a:solidFill>
                    <a:srgbClr val="FF0000"/>
                  </a:solidFill>
                </a:uFill>
                <a:latin typeface="Calibri"/>
                <a:cs typeface="Calibri"/>
              </a:rPr>
              <a:t> </a:t>
            </a:r>
            <a:r>
              <a:rPr sz="3800" b="1" u="heavy" dirty="0">
                <a:uFill>
                  <a:solidFill>
                    <a:srgbClr val="FF0000"/>
                  </a:solidFill>
                </a:uFill>
                <a:latin typeface="Calibri"/>
                <a:cs typeface="Calibri"/>
              </a:rPr>
              <a:t>25</a:t>
            </a:r>
            <a:r>
              <a:rPr sz="3800" b="1" u="heavy" spc="-20" dirty="0">
                <a:uFill>
                  <a:solidFill>
                    <a:srgbClr val="FF0000"/>
                  </a:solidFill>
                </a:uFill>
                <a:latin typeface="Calibri"/>
                <a:cs typeface="Calibri"/>
              </a:rPr>
              <a:t> </a:t>
            </a:r>
            <a:r>
              <a:rPr sz="3800" b="1" u="heavy" dirty="0">
                <a:uFill>
                  <a:solidFill>
                    <a:srgbClr val="FF0000"/>
                  </a:solidFill>
                </a:uFill>
                <a:latin typeface="Calibri"/>
                <a:cs typeface="Calibri"/>
              </a:rPr>
              <a:t>% </a:t>
            </a:r>
            <a:r>
              <a:rPr sz="3800" b="1" u="heavy" spc="-15" dirty="0">
                <a:uFill>
                  <a:solidFill>
                    <a:srgbClr val="FF0000"/>
                  </a:solidFill>
                </a:uFill>
                <a:latin typeface="Calibri"/>
                <a:cs typeface="Calibri"/>
              </a:rPr>
              <a:t>(at</a:t>
            </a:r>
            <a:r>
              <a:rPr sz="3800" b="1" u="heavy" spc="-10" dirty="0">
                <a:uFill>
                  <a:solidFill>
                    <a:srgbClr val="FF0000"/>
                  </a:solidFill>
                </a:uFill>
                <a:latin typeface="Calibri"/>
                <a:cs typeface="Calibri"/>
              </a:rPr>
              <a:t> </a:t>
            </a:r>
            <a:r>
              <a:rPr sz="3800" b="1" u="heavy" spc="-15" dirty="0">
                <a:uFill>
                  <a:solidFill>
                    <a:srgbClr val="FF0000"/>
                  </a:solidFill>
                </a:uFill>
                <a:latin typeface="Calibri"/>
                <a:cs typeface="Calibri"/>
              </a:rPr>
              <a:t>presentation)</a:t>
            </a:r>
            <a:endParaRPr sz="3800" dirty="0">
              <a:latin typeface="Calibri"/>
              <a:cs typeface="Calibri"/>
            </a:endParaRPr>
          </a:p>
          <a:p>
            <a:pPr marL="820419" indent="-808355">
              <a:spcBef>
                <a:spcPts val="2280"/>
              </a:spcBef>
              <a:buClr>
                <a:srgbClr val="CC3300"/>
              </a:buClr>
              <a:buFont typeface="Calibri"/>
              <a:buChar char="•"/>
              <a:tabLst>
                <a:tab pos="820419" algn="l"/>
                <a:tab pos="821055" algn="l"/>
              </a:tabLst>
            </a:pPr>
            <a:r>
              <a:rPr sz="3800" b="1" spc="-5" dirty="0">
                <a:latin typeface="Calibri"/>
                <a:cs typeface="Calibri"/>
              </a:rPr>
              <a:t>Sub-clinical</a:t>
            </a:r>
            <a:endParaRPr sz="3800" dirty="0">
              <a:latin typeface="Calibri"/>
              <a:cs typeface="Calibri"/>
            </a:endParaRPr>
          </a:p>
          <a:p>
            <a:pPr marL="820419" indent="-808355">
              <a:spcBef>
                <a:spcPts val="2280"/>
              </a:spcBef>
              <a:buClr>
                <a:srgbClr val="CC3300"/>
              </a:buClr>
              <a:buFont typeface="Calibri"/>
              <a:buChar char="•"/>
              <a:tabLst>
                <a:tab pos="820419" algn="l"/>
                <a:tab pos="821055" algn="l"/>
              </a:tabLst>
            </a:pPr>
            <a:r>
              <a:rPr sz="3800" b="1" spc="-25" dirty="0">
                <a:latin typeface="Calibri"/>
                <a:cs typeface="Calibri"/>
              </a:rPr>
              <a:t>Fetal</a:t>
            </a:r>
            <a:r>
              <a:rPr sz="3800" b="1" spc="-35" dirty="0">
                <a:latin typeface="Calibri"/>
                <a:cs typeface="Calibri"/>
              </a:rPr>
              <a:t> </a:t>
            </a:r>
            <a:r>
              <a:rPr sz="3800" b="1" spc="-5" dirty="0">
                <a:latin typeface="Calibri"/>
                <a:cs typeface="Calibri"/>
              </a:rPr>
              <a:t>disease</a:t>
            </a:r>
            <a:endParaRPr sz="3800" dirty="0">
              <a:latin typeface="Calibri"/>
              <a:cs typeface="Calibri"/>
            </a:endParaRPr>
          </a:p>
          <a:p>
            <a:pPr marL="820419" indent="-808355">
              <a:spcBef>
                <a:spcPts val="2280"/>
              </a:spcBef>
              <a:buClr>
                <a:srgbClr val="CC3300"/>
              </a:buClr>
              <a:buFont typeface="Calibri"/>
              <a:buChar char="•"/>
              <a:tabLst>
                <a:tab pos="820419" algn="l"/>
                <a:tab pos="821055" algn="l"/>
              </a:tabLst>
            </a:pPr>
            <a:r>
              <a:rPr sz="3800" b="1" spc="-10" dirty="0">
                <a:latin typeface="Calibri"/>
                <a:cs typeface="Calibri"/>
              </a:rPr>
              <a:t>FIRS</a:t>
            </a:r>
            <a:endParaRPr sz="3800" dirty="0">
              <a:latin typeface="Calibri"/>
              <a:cs typeface="Calibri"/>
            </a:endParaRPr>
          </a:p>
          <a:p>
            <a:pPr marL="820419" indent="-808355">
              <a:spcBef>
                <a:spcPts val="2280"/>
              </a:spcBef>
              <a:buClr>
                <a:srgbClr val="CC3300"/>
              </a:buClr>
              <a:buFont typeface="Calibri"/>
              <a:buChar char="•"/>
              <a:tabLst>
                <a:tab pos="820419" algn="l"/>
                <a:tab pos="821055" algn="l"/>
              </a:tabLst>
            </a:pPr>
            <a:r>
              <a:rPr sz="3800" b="1" spc="-15" dirty="0">
                <a:latin typeface="Calibri"/>
                <a:cs typeface="Calibri"/>
              </a:rPr>
              <a:t>Host</a:t>
            </a:r>
            <a:r>
              <a:rPr sz="3800" b="1" spc="-40" dirty="0">
                <a:latin typeface="Calibri"/>
                <a:cs typeface="Calibri"/>
              </a:rPr>
              <a:t> </a:t>
            </a:r>
            <a:r>
              <a:rPr sz="3800" b="1" spc="-15" dirty="0">
                <a:latin typeface="Calibri"/>
                <a:cs typeface="Calibri"/>
              </a:rPr>
              <a:t>defense</a:t>
            </a:r>
            <a:endParaRPr sz="3800" dirty="0">
              <a:latin typeface="Calibri"/>
              <a:cs typeface="Calibri"/>
            </a:endParaRPr>
          </a:p>
        </p:txBody>
      </p:sp>
      <p:grpSp>
        <p:nvGrpSpPr>
          <p:cNvPr id="3" name="object 3"/>
          <p:cNvGrpSpPr/>
          <p:nvPr/>
        </p:nvGrpSpPr>
        <p:grpSpPr>
          <a:xfrm>
            <a:off x="2310130" y="276581"/>
            <a:ext cx="7571740" cy="1379220"/>
            <a:chOff x="803148" y="260604"/>
            <a:chExt cx="7571740" cy="1379220"/>
          </a:xfrm>
        </p:grpSpPr>
        <p:pic>
          <p:nvPicPr>
            <p:cNvPr id="4" name="object 4"/>
            <p:cNvPicPr/>
            <p:nvPr/>
          </p:nvPicPr>
          <p:blipFill>
            <a:blip r:embed="rId2" cstate="print"/>
            <a:stretch>
              <a:fillRect/>
            </a:stretch>
          </p:blipFill>
          <p:spPr>
            <a:xfrm>
              <a:off x="803148" y="260604"/>
              <a:ext cx="7571232" cy="1255776"/>
            </a:xfrm>
            <a:prstGeom prst="rect">
              <a:avLst/>
            </a:prstGeom>
          </p:spPr>
        </p:pic>
        <p:pic>
          <p:nvPicPr>
            <p:cNvPr id="5" name="object 5"/>
            <p:cNvPicPr/>
            <p:nvPr/>
          </p:nvPicPr>
          <p:blipFill>
            <a:blip r:embed="rId3" cstate="print"/>
            <a:stretch>
              <a:fillRect/>
            </a:stretch>
          </p:blipFill>
          <p:spPr>
            <a:xfrm>
              <a:off x="1461516" y="309372"/>
              <a:ext cx="6256020" cy="1330452"/>
            </a:xfrm>
            <a:prstGeom prst="rect">
              <a:avLst/>
            </a:prstGeom>
          </p:spPr>
        </p:pic>
      </p:grpSp>
      <p:sp>
        <p:nvSpPr>
          <p:cNvPr id="8" name="Nadpis 7">
            <a:extLst>
              <a:ext uri="{FF2B5EF4-FFF2-40B4-BE49-F238E27FC236}">
                <a16:creationId xmlns:a16="http://schemas.microsoft.com/office/drawing/2014/main" id="{000D1A20-52A2-4AD1-8C4D-C1DE26F68299}"/>
              </a:ext>
            </a:extLst>
          </p:cNvPr>
          <p:cNvSpPr>
            <a:spLocks noGrp="1"/>
          </p:cNvSpPr>
          <p:nvPr>
            <p:ph type="title"/>
          </p:nvPr>
        </p:nvSpPr>
        <p:spPr/>
        <p:txBody>
          <a:bodyPr/>
          <a:lstStyle/>
          <a:p>
            <a:r>
              <a:rPr lang="cs-CZ" dirty="0" err="1"/>
              <a:t>Intrauterine</a:t>
            </a:r>
            <a:r>
              <a:rPr lang="cs-CZ" dirty="0"/>
              <a:t> </a:t>
            </a:r>
            <a:r>
              <a:rPr lang="cs-CZ" dirty="0" err="1"/>
              <a:t>infection</a:t>
            </a: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36140" y="3957015"/>
            <a:ext cx="5845810" cy="2138680"/>
          </a:xfrm>
          <a:prstGeom prst="rect">
            <a:avLst/>
          </a:prstGeom>
        </p:spPr>
        <p:txBody>
          <a:bodyPr vert="horz" wrap="square" lIns="0" tIns="12700" rIns="0" bIns="0" rtlCol="0">
            <a:spAutoFit/>
          </a:bodyPr>
          <a:lstStyle/>
          <a:p>
            <a:pPr marL="878205" indent="-866140">
              <a:spcBef>
                <a:spcPts val="100"/>
              </a:spcBef>
              <a:buClr>
                <a:srgbClr val="CC3300"/>
              </a:buClr>
              <a:buFont typeface="Calibri"/>
              <a:buChar char="•"/>
              <a:tabLst>
                <a:tab pos="878205" algn="l"/>
                <a:tab pos="878840" algn="l"/>
              </a:tabLst>
            </a:pPr>
            <a:r>
              <a:rPr sz="4200" b="1" spc="-5" dirty="0">
                <a:latin typeface="Calibri"/>
                <a:cs typeface="Calibri"/>
              </a:rPr>
              <a:t>12%</a:t>
            </a:r>
            <a:r>
              <a:rPr sz="4200" b="1" spc="-20" dirty="0">
                <a:latin typeface="Calibri"/>
                <a:cs typeface="Calibri"/>
              </a:rPr>
              <a:t> </a:t>
            </a:r>
            <a:r>
              <a:rPr sz="4200" b="1" dirty="0">
                <a:latin typeface="Calibri"/>
                <a:cs typeface="Calibri"/>
              </a:rPr>
              <a:t>of</a:t>
            </a:r>
            <a:r>
              <a:rPr sz="4200" b="1" spc="-20" dirty="0">
                <a:latin typeface="Calibri"/>
                <a:cs typeface="Calibri"/>
              </a:rPr>
              <a:t> preterm</a:t>
            </a:r>
            <a:r>
              <a:rPr sz="4200" b="1" spc="-55" dirty="0">
                <a:latin typeface="Calibri"/>
                <a:cs typeface="Calibri"/>
              </a:rPr>
              <a:t> </a:t>
            </a:r>
            <a:r>
              <a:rPr sz="4200" b="1" dirty="0">
                <a:latin typeface="Calibri"/>
                <a:cs typeface="Calibri"/>
              </a:rPr>
              <a:t>labor</a:t>
            </a:r>
            <a:endParaRPr sz="4200">
              <a:latin typeface="Calibri"/>
              <a:cs typeface="Calibri"/>
            </a:endParaRPr>
          </a:p>
          <a:p>
            <a:pPr>
              <a:spcBef>
                <a:spcPts val="25"/>
              </a:spcBef>
              <a:buClr>
                <a:srgbClr val="CC3300"/>
              </a:buClr>
              <a:buFont typeface="Calibri"/>
              <a:buChar char="•"/>
            </a:pPr>
            <a:endParaRPr sz="5350">
              <a:latin typeface="Calibri"/>
              <a:cs typeface="Calibri"/>
            </a:endParaRPr>
          </a:p>
          <a:p>
            <a:pPr marL="878205" indent="-866140">
              <a:buClr>
                <a:srgbClr val="CC3300"/>
              </a:buClr>
              <a:buFont typeface="Calibri"/>
              <a:buChar char="•"/>
              <a:tabLst>
                <a:tab pos="878205" algn="l"/>
                <a:tab pos="878840" algn="l"/>
              </a:tabLst>
            </a:pPr>
            <a:r>
              <a:rPr sz="4200" b="1" spc="-5" dirty="0">
                <a:latin typeface="Calibri"/>
                <a:cs typeface="Calibri"/>
              </a:rPr>
              <a:t>20%</a:t>
            </a:r>
            <a:r>
              <a:rPr sz="4200" b="1" spc="-30" dirty="0">
                <a:latin typeface="Calibri"/>
                <a:cs typeface="Calibri"/>
              </a:rPr>
              <a:t> </a:t>
            </a:r>
            <a:r>
              <a:rPr sz="4200" b="1" dirty="0">
                <a:latin typeface="Calibri"/>
                <a:cs typeface="Calibri"/>
              </a:rPr>
              <a:t>of</a:t>
            </a:r>
            <a:r>
              <a:rPr sz="4200" b="1" spc="-25" dirty="0">
                <a:latin typeface="Calibri"/>
                <a:cs typeface="Calibri"/>
              </a:rPr>
              <a:t> </a:t>
            </a:r>
            <a:r>
              <a:rPr sz="4200" b="1" spc="-20" dirty="0">
                <a:latin typeface="Calibri"/>
                <a:cs typeface="Calibri"/>
              </a:rPr>
              <a:t>preterm</a:t>
            </a:r>
            <a:r>
              <a:rPr sz="4200" b="1" spc="-65" dirty="0">
                <a:latin typeface="Calibri"/>
                <a:cs typeface="Calibri"/>
              </a:rPr>
              <a:t> </a:t>
            </a:r>
            <a:r>
              <a:rPr sz="4200" b="1" spc="-15" dirty="0">
                <a:latin typeface="Calibri"/>
                <a:cs typeface="Calibri"/>
              </a:rPr>
              <a:t>PROM</a:t>
            </a:r>
            <a:endParaRPr sz="4200">
              <a:latin typeface="Calibri"/>
              <a:cs typeface="Calibri"/>
            </a:endParaRPr>
          </a:p>
        </p:txBody>
      </p:sp>
      <p:sp>
        <p:nvSpPr>
          <p:cNvPr id="7" name="object 7"/>
          <p:cNvSpPr txBox="1"/>
          <p:nvPr/>
        </p:nvSpPr>
        <p:spPr>
          <a:xfrm>
            <a:off x="3097531" y="1905761"/>
            <a:ext cx="5998845" cy="512320"/>
          </a:xfrm>
          <a:prstGeom prst="rect">
            <a:avLst/>
          </a:prstGeom>
          <a:ln w="38100">
            <a:solidFill>
              <a:srgbClr val="CC0000"/>
            </a:solidFill>
          </a:ln>
        </p:spPr>
        <p:txBody>
          <a:bodyPr vert="horz" wrap="square" lIns="0" tIns="19685" rIns="0" bIns="0" rtlCol="0">
            <a:spAutoFit/>
          </a:bodyPr>
          <a:lstStyle/>
          <a:p>
            <a:pPr algn="ctr">
              <a:spcBef>
                <a:spcPts val="155"/>
              </a:spcBef>
            </a:pPr>
            <a:r>
              <a:rPr sz="3200" b="1" spc="-5" dirty="0">
                <a:solidFill>
                  <a:srgbClr val="FF0000"/>
                </a:solidFill>
                <a:latin typeface="Calibri"/>
                <a:cs typeface="Calibri"/>
              </a:rPr>
              <a:t>Clinical</a:t>
            </a:r>
            <a:r>
              <a:rPr sz="3200" b="1" spc="-30" dirty="0">
                <a:solidFill>
                  <a:srgbClr val="FF0000"/>
                </a:solidFill>
                <a:latin typeface="Calibri"/>
                <a:cs typeface="Calibri"/>
              </a:rPr>
              <a:t> </a:t>
            </a:r>
            <a:r>
              <a:rPr sz="3200" b="1" spc="-5" dirty="0">
                <a:solidFill>
                  <a:srgbClr val="FF0000"/>
                </a:solidFill>
                <a:latin typeface="Calibri"/>
                <a:cs typeface="Calibri"/>
              </a:rPr>
              <a:t>Chorioamnionitis</a:t>
            </a:r>
            <a:endParaRPr sz="3200">
              <a:latin typeface="Calibri"/>
              <a:cs typeface="Calibri"/>
            </a:endParaRPr>
          </a:p>
        </p:txBody>
      </p:sp>
      <p:sp>
        <p:nvSpPr>
          <p:cNvPr id="9" name="Nadpis 8">
            <a:extLst>
              <a:ext uri="{FF2B5EF4-FFF2-40B4-BE49-F238E27FC236}">
                <a16:creationId xmlns:a16="http://schemas.microsoft.com/office/drawing/2014/main" id="{AB4F655C-DAFD-41A4-8918-752117E0A6E8}"/>
              </a:ext>
            </a:extLst>
          </p:cNvPr>
          <p:cNvSpPr>
            <a:spLocks noGrp="1"/>
          </p:cNvSpPr>
          <p:nvPr>
            <p:ph type="title"/>
          </p:nvPr>
        </p:nvSpPr>
        <p:spPr/>
        <p:txBody>
          <a:bodyPr/>
          <a:lstStyle/>
          <a:p>
            <a:r>
              <a:rPr lang="cs-CZ" dirty="0" err="1"/>
              <a:t>Subclinical</a:t>
            </a:r>
            <a:r>
              <a:rPr lang="cs-CZ" dirty="0"/>
              <a:t> </a:t>
            </a:r>
            <a:r>
              <a:rPr lang="cs-CZ" dirty="0" err="1"/>
              <a:t>infection</a:t>
            </a: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2136141" y="1601242"/>
            <a:ext cx="5720715" cy="4689475"/>
          </a:xfrm>
          <a:prstGeom prst="rect">
            <a:avLst/>
          </a:prstGeom>
        </p:spPr>
        <p:txBody>
          <a:bodyPr vert="horz" wrap="square" lIns="0" tIns="271780" rIns="0" bIns="0" rtlCol="0">
            <a:spAutoFit/>
          </a:bodyPr>
          <a:lstStyle/>
          <a:p>
            <a:pPr marL="820419" indent="-808355">
              <a:spcBef>
                <a:spcPts val="2140"/>
              </a:spcBef>
              <a:buClr>
                <a:srgbClr val="CC3300"/>
              </a:buClr>
              <a:buFont typeface="Calibri"/>
              <a:buChar char="•"/>
              <a:tabLst>
                <a:tab pos="820419" algn="l"/>
                <a:tab pos="821055" algn="l"/>
              </a:tabLst>
            </a:pPr>
            <a:r>
              <a:rPr sz="3400" b="1" spc="-10" dirty="0">
                <a:latin typeface="Calibri"/>
                <a:cs typeface="Calibri"/>
              </a:rPr>
              <a:t>Hematologic</a:t>
            </a:r>
            <a:r>
              <a:rPr sz="3400" b="1" spc="-25" dirty="0">
                <a:latin typeface="Calibri"/>
                <a:cs typeface="Calibri"/>
              </a:rPr>
              <a:t> </a:t>
            </a:r>
            <a:r>
              <a:rPr sz="3400" b="1" spc="-5" dirty="0">
                <a:latin typeface="Calibri"/>
                <a:cs typeface="Calibri"/>
              </a:rPr>
              <a:t>Abnormalities</a:t>
            </a:r>
            <a:endParaRPr sz="3400">
              <a:latin typeface="Calibri"/>
              <a:cs typeface="Calibri"/>
            </a:endParaRPr>
          </a:p>
          <a:p>
            <a:pPr marL="820419" indent="-808355">
              <a:spcBef>
                <a:spcPts val="2039"/>
              </a:spcBef>
              <a:buClr>
                <a:srgbClr val="CC3300"/>
              </a:buClr>
              <a:buFont typeface="Calibri"/>
              <a:buChar char="•"/>
              <a:tabLst>
                <a:tab pos="820419" algn="l"/>
                <a:tab pos="821055" algn="l"/>
              </a:tabLst>
            </a:pPr>
            <a:r>
              <a:rPr sz="3400" b="1" spc="-5" dirty="0">
                <a:latin typeface="Calibri"/>
                <a:cs typeface="Calibri"/>
              </a:rPr>
              <a:t>Endocrine</a:t>
            </a:r>
            <a:r>
              <a:rPr sz="3400" b="1" spc="-10" dirty="0">
                <a:latin typeface="Calibri"/>
                <a:cs typeface="Calibri"/>
              </a:rPr>
              <a:t> </a:t>
            </a:r>
            <a:r>
              <a:rPr sz="3400" b="1" spc="-30" dirty="0">
                <a:latin typeface="Calibri"/>
                <a:cs typeface="Calibri"/>
              </a:rPr>
              <a:t>System</a:t>
            </a:r>
            <a:endParaRPr sz="3400">
              <a:latin typeface="Calibri"/>
              <a:cs typeface="Calibri"/>
            </a:endParaRPr>
          </a:p>
          <a:p>
            <a:pPr marL="820419" indent="-808355">
              <a:spcBef>
                <a:spcPts val="2039"/>
              </a:spcBef>
              <a:buClr>
                <a:srgbClr val="CC3300"/>
              </a:buClr>
              <a:buFont typeface="Calibri"/>
              <a:buChar char="•"/>
              <a:tabLst>
                <a:tab pos="820419" algn="l"/>
                <a:tab pos="821055" algn="l"/>
              </a:tabLst>
            </a:pPr>
            <a:r>
              <a:rPr sz="3400" b="1" spc="-10" dirty="0">
                <a:latin typeface="Calibri"/>
                <a:cs typeface="Calibri"/>
              </a:rPr>
              <a:t>Cardiac</a:t>
            </a:r>
            <a:r>
              <a:rPr sz="3400" b="1" spc="-20" dirty="0">
                <a:latin typeface="Calibri"/>
                <a:cs typeface="Calibri"/>
              </a:rPr>
              <a:t> </a:t>
            </a:r>
            <a:r>
              <a:rPr sz="3400" b="1" spc="-15" dirty="0">
                <a:latin typeface="Calibri"/>
                <a:cs typeface="Calibri"/>
              </a:rPr>
              <a:t>Dysfunction</a:t>
            </a:r>
            <a:endParaRPr sz="3400">
              <a:latin typeface="Calibri"/>
              <a:cs typeface="Calibri"/>
            </a:endParaRPr>
          </a:p>
          <a:p>
            <a:pPr marL="820419" indent="-808355">
              <a:spcBef>
                <a:spcPts val="2039"/>
              </a:spcBef>
              <a:buClr>
                <a:srgbClr val="CC3300"/>
              </a:buClr>
              <a:buFont typeface="Calibri"/>
              <a:buChar char="•"/>
              <a:tabLst>
                <a:tab pos="820419" algn="l"/>
                <a:tab pos="821055" algn="l"/>
              </a:tabLst>
            </a:pPr>
            <a:r>
              <a:rPr sz="3400" b="1" spc="-5" dirty="0">
                <a:latin typeface="Calibri"/>
                <a:cs typeface="Calibri"/>
              </a:rPr>
              <a:t>Pulmonary</a:t>
            </a:r>
            <a:r>
              <a:rPr sz="3400" b="1" spc="-30" dirty="0">
                <a:latin typeface="Calibri"/>
                <a:cs typeface="Calibri"/>
              </a:rPr>
              <a:t> </a:t>
            </a:r>
            <a:r>
              <a:rPr sz="3400" b="1" spc="-5" dirty="0">
                <a:latin typeface="Calibri"/>
                <a:cs typeface="Calibri"/>
              </a:rPr>
              <a:t>Injury</a:t>
            </a:r>
            <a:endParaRPr sz="3400">
              <a:latin typeface="Calibri"/>
              <a:cs typeface="Calibri"/>
            </a:endParaRPr>
          </a:p>
          <a:p>
            <a:pPr marL="820419" indent="-808355">
              <a:spcBef>
                <a:spcPts val="2045"/>
              </a:spcBef>
              <a:buClr>
                <a:srgbClr val="CC3300"/>
              </a:buClr>
              <a:buFont typeface="Calibri"/>
              <a:buChar char="•"/>
              <a:tabLst>
                <a:tab pos="820419" algn="l"/>
                <a:tab pos="821055" algn="l"/>
              </a:tabLst>
            </a:pPr>
            <a:r>
              <a:rPr sz="3400" b="1" spc="-20" dirty="0">
                <a:latin typeface="Calibri"/>
                <a:cs typeface="Calibri"/>
              </a:rPr>
              <a:t>Renal </a:t>
            </a:r>
            <a:r>
              <a:rPr sz="3400" b="1" spc="-15" dirty="0">
                <a:latin typeface="Calibri"/>
                <a:cs typeface="Calibri"/>
              </a:rPr>
              <a:t>Dysfunction</a:t>
            </a:r>
            <a:endParaRPr sz="3400">
              <a:latin typeface="Calibri"/>
              <a:cs typeface="Calibri"/>
            </a:endParaRPr>
          </a:p>
          <a:p>
            <a:pPr marL="820419" indent="-808355">
              <a:spcBef>
                <a:spcPts val="2039"/>
              </a:spcBef>
              <a:buClr>
                <a:srgbClr val="CC3300"/>
              </a:buClr>
              <a:buFont typeface="Calibri"/>
              <a:buChar char="•"/>
              <a:tabLst>
                <a:tab pos="820419" algn="l"/>
                <a:tab pos="821055" algn="l"/>
              </a:tabLst>
            </a:pPr>
            <a:r>
              <a:rPr sz="3400" b="1" spc="-15" dirty="0">
                <a:latin typeface="Calibri"/>
                <a:cs typeface="Calibri"/>
              </a:rPr>
              <a:t>Brain</a:t>
            </a:r>
            <a:r>
              <a:rPr sz="3400" b="1" spc="-35" dirty="0">
                <a:latin typeface="Calibri"/>
                <a:cs typeface="Calibri"/>
              </a:rPr>
              <a:t> </a:t>
            </a:r>
            <a:r>
              <a:rPr sz="3400" b="1" spc="-5" dirty="0">
                <a:latin typeface="Calibri"/>
                <a:cs typeface="Calibri"/>
              </a:rPr>
              <a:t>Injury</a:t>
            </a:r>
            <a:r>
              <a:rPr sz="3400" b="1" spc="-10" dirty="0">
                <a:latin typeface="Calibri"/>
                <a:cs typeface="Calibri"/>
              </a:rPr>
              <a:t> (PVL)</a:t>
            </a:r>
            <a:endParaRPr sz="3400">
              <a:latin typeface="Calibri"/>
              <a:cs typeface="Calibri"/>
            </a:endParaRPr>
          </a:p>
        </p:txBody>
      </p:sp>
      <p:sp>
        <p:nvSpPr>
          <p:cNvPr id="9" name="Nadpis 8">
            <a:extLst>
              <a:ext uri="{FF2B5EF4-FFF2-40B4-BE49-F238E27FC236}">
                <a16:creationId xmlns:a16="http://schemas.microsoft.com/office/drawing/2014/main" id="{CA797769-7362-4004-A531-9F73A2D9FE61}"/>
              </a:ext>
            </a:extLst>
          </p:cNvPr>
          <p:cNvSpPr>
            <a:spLocks noGrp="1"/>
          </p:cNvSpPr>
          <p:nvPr>
            <p:ph type="title"/>
          </p:nvPr>
        </p:nvSpPr>
        <p:spPr>
          <a:xfrm>
            <a:off x="489180" y="567283"/>
            <a:ext cx="10753200" cy="451576"/>
          </a:xfrm>
        </p:spPr>
        <p:txBody>
          <a:bodyPr/>
          <a:lstStyle/>
          <a:p>
            <a:r>
              <a:rPr lang="cs-CZ" dirty="0" err="1"/>
              <a:t>Fetal</a:t>
            </a:r>
            <a:r>
              <a:rPr lang="cs-CZ" dirty="0"/>
              <a:t> </a:t>
            </a:r>
            <a:r>
              <a:rPr lang="cs-CZ" dirty="0" err="1"/>
              <a:t>inflammatory</a:t>
            </a:r>
            <a:r>
              <a:rPr lang="cs-CZ" dirty="0"/>
              <a:t> response syndrome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3F84D9-6F46-464E-87CF-C79B81DB3FC1}"/>
              </a:ext>
            </a:extLst>
          </p:cNvPr>
          <p:cNvSpPr>
            <a:spLocks noGrp="1"/>
          </p:cNvSpPr>
          <p:nvPr>
            <p:ph type="title"/>
          </p:nvPr>
        </p:nvSpPr>
        <p:spPr/>
        <p:txBody>
          <a:bodyPr/>
          <a:lstStyle/>
          <a:p>
            <a:r>
              <a:rPr lang="cs-CZ" dirty="0" err="1"/>
              <a:t>Pathophysiology</a:t>
            </a:r>
            <a:r>
              <a:rPr lang="cs-CZ" dirty="0"/>
              <a:t> </a:t>
            </a:r>
            <a:r>
              <a:rPr lang="cs-CZ" dirty="0" err="1"/>
              <a:t>of</a:t>
            </a:r>
            <a:r>
              <a:rPr lang="cs-CZ" dirty="0"/>
              <a:t> </a:t>
            </a:r>
            <a:r>
              <a:rPr lang="cs-CZ" dirty="0" err="1"/>
              <a:t>premature</a:t>
            </a:r>
            <a:r>
              <a:rPr lang="cs-CZ" dirty="0"/>
              <a:t> </a:t>
            </a:r>
            <a:r>
              <a:rPr lang="cs-CZ" dirty="0" err="1"/>
              <a:t>birth</a:t>
            </a:r>
            <a:r>
              <a:rPr lang="cs-CZ" dirty="0"/>
              <a:t> II</a:t>
            </a:r>
          </a:p>
        </p:txBody>
      </p:sp>
      <p:sp>
        <p:nvSpPr>
          <p:cNvPr id="3" name="Zástupný symbol pro tabulku 2">
            <a:extLst>
              <a:ext uri="{FF2B5EF4-FFF2-40B4-BE49-F238E27FC236}">
                <a16:creationId xmlns:a16="http://schemas.microsoft.com/office/drawing/2014/main" id="{A30E8A57-BFDB-4010-9DED-091E6AF1F85A}"/>
              </a:ext>
            </a:extLst>
          </p:cNvPr>
          <p:cNvSpPr>
            <a:spLocks noGrp="1"/>
          </p:cNvSpPr>
          <p:nvPr>
            <p:ph type="tbl" idx="1"/>
          </p:nvPr>
        </p:nvSpPr>
        <p:spPr/>
      </p:sp>
      <p:sp>
        <p:nvSpPr>
          <p:cNvPr id="4" name="Zástupný symbol pro zápatí 3">
            <a:extLst>
              <a:ext uri="{FF2B5EF4-FFF2-40B4-BE49-F238E27FC236}">
                <a16:creationId xmlns:a16="http://schemas.microsoft.com/office/drawing/2014/main" id="{44C65CA7-8382-4D4F-8213-9B7FF2CF4DA7}"/>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37EB3814-670B-42F8-924F-357EA398FA25}"/>
              </a:ext>
            </a:extLst>
          </p:cNvPr>
          <p:cNvSpPr>
            <a:spLocks noGrp="1"/>
          </p:cNvSpPr>
          <p:nvPr>
            <p:ph type="sldNum" sz="quarter" idx="12"/>
          </p:nvPr>
        </p:nvSpPr>
        <p:spPr/>
        <p:txBody>
          <a:bodyPr/>
          <a:lstStyle/>
          <a:p>
            <a:fld id="{F09CA62A-C3DF-4E17-A30C-EA01DEA108F4}" type="slidenum">
              <a:rPr lang="en-US" smtClean="0"/>
              <a:pPr/>
              <a:t>37</a:t>
            </a:fld>
            <a:endParaRPr lang="en-US"/>
          </a:p>
        </p:txBody>
      </p:sp>
      <p:pic>
        <p:nvPicPr>
          <p:cNvPr id="7" name="Obrázek 6" descr="Obsah obrázku snímek obrazovky&#10;&#10;Popis byl vytvořen automaticky">
            <a:extLst>
              <a:ext uri="{FF2B5EF4-FFF2-40B4-BE49-F238E27FC236}">
                <a16:creationId xmlns:a16="http://schemas.microsoft.com/office/drawing/2014/main" id="{1F9128B6-1168-4439-86F2-B16C64033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669" y="715659"/>
            <a:ext cx="8210105" cy="5425683"/>
          </a:xfrm>
          <a:prstGeom prst="rect">
            <a:avLst/>
          </a:prstGeom>
        </p:spPr>
      </p:pic>
      <p:sp>
        <p:nvSpPr>
          <p:cNvPr id="8" name="Obdélník 7">
            <a:extLst>
              <a:ext uri="{FF2B5EF4-FFF2-40B4-BE49-F238E27FC236}">
                <a16:creationId xmlns:a16="http://schemas.microsoft.com/office/drawing/2014/main" id="{69E27587-61A2-4832-8BE1-E30CA0E87A5D}"/>
              </a:ext>
            </a:extLst>
          </p:cNvPr>
          <p:cNvSpPr/>
          <p:nvPr/>
        </p:nvSpPr>
        <p:spPr>
          <a:xfrm rot="10800000" flipV="1">
            <a:off x="1991359" y="6179026"/>
            <a:ext cx="7416799" cy="646331"/>
          </a:xfrm>
          <a:prstGeom prst="rect">
            <a:avLst/>
          </a:prstGeom>
        </p:spPr>
        <p:txBody>
          <a:bodyPr wrap="square">
            <a:spAutoFit/>
          </a:bodyPr>
          <a:lstStyle/>
          <a:p>
            <a:pPr algn="just"/>
            <a:r>
              <a:rPr lang="en-US" sz="1200" b="1" dirty="0">
                <a:latin typeface="+mn-lt"/>
              </a:rPr>
              <a:t>Waking up too early – the consequences of preterm birth on sleep development</a:t>
            </a:r>
          </a:p>
          <a:p>
            <a:pPr algn="just"/>
            <a:r>
              <a:rPr lang="en-US" sz="1200" dirty="0">
                <a:latin typeface="+mn-lt"/>
                <a:hlinkClick r:id="rId3">
                  <a:extLst>
                    <a:ext uri="{A12FA001-AC4F-418D-AE19-62706E023703}">
                      <ahyp:hlinkClr xmlns:ahyp="http://schemas.microsoft.com/office/drawing/2018/hyperlinkcolor" val="tx"/>
                    </a:ext>
                  </a:extLst>
                </a:hlinkClick>
              </a:rPr>
              <a:t>Laura Bennet</a:t>
            </a:r>
            <a:r>
              <a:rPr lang="en-US" sz="1200" dirty="0">
                <a:latin typeface="+mn-lt"/>
              </a:rPr>
              <a:t> </a:t>
            </a:r>
            <a:r>
              <a:rPr lang="cs-CZ" sz="1200" dirty="0">
                <a:latin typeface="+mn-lt"/>
              </a:rPr>
              <a:t> </a:t>
            </a:r>
            <a:r>
              <a:rPr lang="en-US" sz="1200" dirty="0">
                <a:latin typeface="+mn-lt"/>
                <a:hlinkClick r:id="rId4">
                  <a:extLst>
                    <a:ext uri="{A12FA001-AC4F-418D-AE19-62706E023703}">
                      <ahyp:hlinkClr xmlns:ahyp="http://schemas.microsoft.com/office/drawing/2018/hyperlinkcolor" val="tx"/>
                    </a:ext>
                  </a:extLst>
                </a:hlinkClick>
              </a:rPr>
              <a:t>David W. Walker</a:t>
            </a:r>
            <a:r>
              <a:rPr lang="en-US" sz="1200" dirty="0">
                <a:latin typeface="+mn-lt"/>
              </a:rPr>
              <a:t> </a:t>
            </a:r>
            <a:r>
              <a:rPr lang="cs-CZ" sz="1200" dirty="0">
                <a:latin typeface="+mn-lt"/>
              </a:rPr>
              <a:t> </a:t>
            </a:r>
            <a:r>
              <a:rPr lang="en-US" sz="1200" dirty="0">
                <a:latin typeface="+mn-lt"/>
                <a:hlinkClick r:id="rId5">
                  <a:extLst>
                    <a:ext uri="{A12FA001-AC4F-418D-AE19-62706E023703}">
                      <ahyp:hlinkClr xmlns:ahyp="http://schemas.microsoft.com/office/drawing/2018/hyperlinkcolor" val="tx"/>
                    </a:ext>
                  </a:extLst>
                </a:hlinkClick>
              </a:rPr>
              <a:t>Rosemary S. C. Horne</a:t>
            </a:r>
            <a:r>
              <a:rPr lang="en-US" sz="1200" dirty="0">
                <a:latin typeface="+mn-lt"/>
              </a:rPr>
              <a:t> </a:t>
            </a:r>
            <a:r>
              <a:rPr lang="cs-CZ" sz="1200" dirty="0">
                <a:latin typeface="+mn-lt"/>
              </a:rPr>
              <a:t> </a:t>
            </a:r>
            <a:r>
              <a:rPr lang="en-US" sz="1200" dirty="0">
                <a:latin typeface="+mn-lt"/>
              </a:rPr>
              <a:t>First published: 24 April 2018</a:t>
            </a:r>
          </a:p>
          <a:p>
            <a:pPr algn="just"/>
            <a:r>
              <a:rPr lang="en-US" sz="1200" dirty="0">
                <a:latin typeface="+mn-lt"/>
                <a:hlinkClick r:id="rId6">
                  <a:extLst>
                    <a:ext uri="{A12FA001-AC4F-418D-AE19-62706E023703}">
                      <ahyp:hlinkClr xmlns:ahyp="http://schemas.microsoft.com/office/drawing/2018/hyperlinkcolor" val="tx"/>
                    </a:ext>
                  </a:extLst>
                </a:hlinkClick>
              </a:rPr>
              <a:t>https://doi.org/10.1113/JP274950</a:t>
            </a:r>
            <a:endParaRPr lang="en-US" sz="1200" dirty="0">
              <a:latin typeface="+mn-lt"/>
            </a:endParaRPr>
          </a:p>
        </p:txBody>
      </p:sp>
    </p:spTree>
    <p:extLst>
      <p:ext uri="{BB962C8B-B14F-4D97-AF65-F5344CB8AC3E}">
        <p14:creationId xmlns:p14="http://schemas.microsoft.com/office/powerpoint/2010/main" val="3673168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DEF3B0-E775-4307-A351-6914CA295874}"/>
              </a:ext>
            </a:extLst>
          </p:cNvPr>
          <p:cNvSpPr>
            <a:spLocks noGrp="1"/>
          </p:cNvSpPr>
          <p:nvPr>
            <p:ph type="title"/>
          </p:nvPr>
        </p:nvSpPr>
        <p:spPr/>
        <p:txBody>
          <a:bodyPr/>
          <a:lstStyle/>
          <a:p>
            <a:r>
              <a:rPr lang="cs-CZ" dirty="0" err="1"/>
              <a:t>Pathophysiology</a:t>
            </a:r>
            <a:r>
              <a:rPr lang="cs-CZ" dirty="0"/>
              <a:t> </a:t>
            </a:r>
            <a:r>
              <a:rPr lang="cs-CZ" dirty="0" err="1"/>
              <a:t>of</a:t>
            </a:r>
            <a:r>
              <a:rPr lang="cs-CZ" dirty="0"/>
              <a:t> </a:t>
            </a:r>
            <a:r>
              <a:rPr lang="cs-CZ" dirty="0" err="1"/>
              <a:t>premature</a:t>
            </a:r>
            <a:r>
              <a:rPr lang="cs-CZ" dirty="0"/>
              <a:t> </a:t>
            </a:r>
            <a:r>
              <a:rPr lang="cs-CZ" dirty="0" err="1"/>
              <a:t>birth</a:t>
            </a:r>
            <a:r>
              <a:rPr lang="cs-CZ" dirty="0"/>
              <a:t> III</a:t>
            </a:r>
          </a:p>
        </p:txBody>
      </p:sp>
      <p:sp>
        <p:nvSpPr>
          <p:cNvPr id="3" name="Zástupný symbol pro tabulku 2">
            <a:extLst>
              <a:ext uri="{FF2B5EF4-FFF2-40B4-BE49-F238E27FC236}">
                <a16:creationId xmlns:a16="http://schemas.microsoft.com/office/drawing/2014/main" id="{58412126-37D6-4007-91F9-5F7DDE90F03F}"/>
              </a:ext>
            </a:extLst>
          </p:cNvPr>
          <p:cNvSpPr>
            <a:spLocks noGrp="1"/>
          </p:cNvSpPr>
          <p:nvPr>
            <p:ph type="tbl" idx="1"/>
          </p:nvPr>
        </p:nvSpPr>
        <p:spPr/>
      </p:sp>
      <p:sp>
        <p:nvSpPr>
          <p:cNvPr id="4" name="Zástupný symbol pro zápatí 3">
            <a:extLst>
              <a:ext uri="{FF2B5EF4-FFF2-40B4-BE49-F238E27FC236}">
                <a16:creationId xmlns:a16="http://schemas.microsoft.com/office/drawing/2014/main" id="{7AE3E8AE-60CF-4ABD-A39A-97A03569BBB4}"/>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CB844AB4-AC1C-4419-B468-D082FF0855E3}"/>
              </a:ext>
            </a:extLst>
          </p:cNvPr>
          <p:cNvSpPr>
            <a:spLocks noGrp="1"/>
          </p:cNvSpPr>
          <p:nvPr>
            <p:ph type="sldNum" sz="quarter" idx="12"/>
          </p:nvPr>
        </p:nvSpPr>
        <p:spPr/>
        <p:txBody>
          <a:bodyPr/>
          <a:lstStyle/>
          <a:p>
            <a:fld id="{F09CA62A-C3DF-4E17-A30C-EA01DEA108F4}" type="slidenum">
              <a:rPr lang="en-US" smtClean="0"/>
              <a:pPr/>
              <a:t>38</a:t>
            </a:fld>
            <a:endParaRPr lang="en-US"/>
          </a:p>
        </p:txBody>
      </p:sp>
      <p:pic>
        <p:nvPicPr>
          <p:cNvPr id="7" name="Obrázek 6" descr="Obsah obrázku text, mapa&#10;&#10;Popis byl vytvořen automaticky">
            <a:extLst>
              <a:ext uri="{FF2B5EF4-FFF2-40B4-BE49-F238E27FC236}">
                <a16:creationId xmlns:a16="http://schemas.microsoft.com/office/drawing/2014/main" id="{0CFB35BE-2A7B-4DC9-9A6C-7BE6696E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24" y="1066968"/>
            <a:ext cx="6190603" cy="5178257"/>
          </a:xfrm>
          <a:prstGeom prst="rect">
            <a:avLst/>
          </a:prstGeom>
        </p:spPr>
      </p:pic>
      <p:sp>
        <p:nvSpPr>
          <p:cNvPr id="8" name="Obdélník 7">
            <a:extLst>
              <a:ext uri="{FF2B5EF4-FFF2-40B4-BE49-F238E27FC236}">
                <a16:creationId xmlns:a16="http://schemas.microsoft.com/office/drawing/2014/main" id="{D241ECE6-E60E-46C8-BBC6-8E93E6505707}"/>
              </a:ext>
            </a:extLst>
          </p:cNvPr>
          <p:cNvSpPr/>
          <p:nvPr/>
        </p:nvSpPr>
        <p:spPr>
          <a:xfrm>
            <a:off x="7366000" y="5783560"/>
            <a:ext cx="5092093" cy="461665"/>
          </a:xfrm>
          <a:prstGeom prst="rect">
            <a:avLst/>
          </a:prstGeom>
        </p:spPr>
        <p:txBody>
          <a:bodyPr wrap="square">
            <a:spAutoFit/>
          </a:bodyPr>
          <a:lstStyle/>
          <a:p>
            <a:r>
              <a:rPr lang="en-US" sz="1200" dirty="0">
                <a:latin typeface="+mn-lt"/>
              </a:rPr>
              <a:t>Low Birth Weight and Adverse Perinatal Outcomes</a:t>
            </a:r>
          </a:p>
          <a:p>
            <a:pPr>
              <a:buFont typeface="Arial" panose="020B0604020202020204" pitchFamily="34" charset="0"/>
              <a:buChar char="•"/>
            </a:pPr>
            <a:r>
              <a:rPr lang="en-US" sz="1200" dirty="0">
                <a:latin typeface="+mn-lt"/>
              </a:rPr>
              <a:t>November 2019</a:t>
            </a:r>
            <a:r>
              <a:rPr lang="cs-CZ" sz="1200" dirty="0">
                <a:latin typeface="+mn-lt"/>
              </a:rPr>
              <a:t> </a:t>
            </a:r>
            <a:r>
              <a:rPr lang="en-US" sz="1200" dirty="0">
                <a:latin typeface="+mn-lt"/>
              </a:rPr>
              <a:t>DOI: </a:t>
            </a:r>
            <a:r>
              <a:rPr lang="cs-CZ" sz="1200" dirty="0">
                <a:latin typeface="+mn-lt"/>
              </a:rPr>
              <a:t> </a:t>
            </a:r>
            <a:r>
              <a:rPr lang="en-US" sz="1200" dirty="0">
                <a:latin typeface="+mn-lt"/>
                <a:hlinkClick r:id="rId3">
                  <a:extLst>
                    <a:ext uri="{A12FA001-AC4F-418D-AE19-62706E023703}">
                      <ahyp:hlinkClr xmlns:ahyp="http://schemas.microsoft.com/office/drawing/2018/hyperlinkcolor" val="tx"/>
                    </a:ext>
                  </a:extLst>
                </a:hlinkClick>
              </a:rPr>
              <a:t>10.5772/intechopen.89049</a:t>
            </a:r>
            <a:endParaRPr lang="en-US" sz="1200" dirty="0">
              <a:latin typeface="+mn-lt"/>
            </a:endParaRPr>
          </a:p>
        </p:txBody>
      </p:sp>
      <p:pic>
        <p:nvPicPr>
          <p:cNvPr id="10" name="Obrázek 9">
            <a:extLst>
              <a:ext uri="{FF2B5EF4-FFF2-40B4-BE49-F238E27FC236}">
                <a16:creationId xmlns:a16="http://schemas.microsoft.com/office/drawing/2014/main" id="{9C17E38C-6C47-4A47-B120-80FB682E9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203" y="1276868"/>
            <a:ext cx="4690276" cy="3139726"/>
          </a:xfrm>
          <a:prstGeom prst="rect">
            <a:avLst/>
          </a:prstGeom>
        </p:spPr>
      </p:pic>
    </p:spTree>
    <p:extLst>
      <p:ext uri="{BB962C8B-B14F-4D97-AF65-F5344CB8AC3E}">
        <p14:creationId xmlns:p14="http://schemas.microsoft.com/office/powerpoint/2010/main" val="2117824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8725" y="141843"/>
            <a:ext cx="10268867" cy="627736"/>
          </a:xfrm>
          <a:prstGeom prst="rect">
            <a:avLst/>
          </a:prstGeom>
        </p:spPr>
        <p:txBody>
          <a:bodyPr vert="horz" wrap="square" lIns="0" tIns="12065" rIns="0" bIns="0" rtlCol="0" anchor="t" anchorCtr="0">
            <a:spAutoFit/>
          </a:bodyPr>
          <a:lstStyle/>
          <a:p>
            <a:pPr marL="12700">
              <a:lnSpc>
                <a:spcPct val="100000"/>
              </a:lnSpc>
              <a:spcBef>
                <a:spcPts val="95"/>
              </a:spcBef>
            </a:pPr>
            <a:r>
              <a:rPr dirty="0"/>
              <a:t>Hypertensive disorders of pregnancy</a:t>
            </a:r>
          </a:p>
        </p:txBody>
      </p:sp>
      <p:sp>
        <p:nvSpPr>
          <p:cNvPr id="3" name="object 3"/>
          <p:cNvSpPr txBox="1"/>
          <p:nvPr/>
        </p:nvSpPr>
        <p:spPr>
          <a:xfrm>
            <a:off x="2059940" y="1509941"/>
            <a:ext cx="7453630" cy="3476592"/>
          </a:xfrm>
          <a:prstGeom prst="rect">
            <a:avLst/>
          </a:prstGeom>
        </p:spPr>
        <p:txBody>
          <a:bodyPr vert="horz" wrap="square" lIns="0" tIns="110489" rIns="0" bIns="0" rtlCol="0">
            <a:spAutoFit/>
          </a:bodyPr>
          <a:lstStyle/>
          <a:p>
            <a:pPr marL="355600" indent="-342900">
              <a:spcBef>
                <a:spcPts val="869"/>
              </a:spcBef>
              <a:buFont typeface="Arial"/>
              <a:buChar char="•"/>
              <a:tabLst>
                <a:tab pos="354965" algn="l"/>
                <a:tab pos="355600" algn="l"/>
              </a:tabLst>
            </a:pPr>
            <a:r>
              <a:rPr sz="3200" spc="-10" dirty="0">
                <a:latin typeface="Carlito"/>
                <a:cs typeface="Carlito"/>
              </a:rPr>
              <a:t>They are </a:t>
            </a:r>
            <a:r>
              <a:rPr sz="3200" spc="-5" dirty="0">
                <a:latin typeface="Carlito"/>
                <a:cs typeface="Carlito"/>
              </a:rPr>
              <a:t>divided </a:t>
            </a:r>
            <a:r>
              <a:rPr sz="3200" spc="-15" dirty="0">
                <a:latin typeface="Carlito"/>
                <a:cs typeface="Carlito"/>
              </a:rPr>
              <a:t>into </a:t>
            </a:r>
            <a:r>
              <a:rPr sz="3200" spc="-20" dirty="0">
                <a:latin typeface="Carlito"/>
                <a:cs typeface="Carlito"/>
              </a:rPr>
              <a:t>four </a:t>
            </a:r>
            <a:r>
              <a:rPr sz="3200" spc="-15" dirty="0">
                <a:latin typeface="Carlito"/>
                <a:cs typeface="Carlito"/>
              </a:rPr>
              <a:t>categories</a:t>
            </a:r>
            <a:r>
              <a:rPr sz="3200" spc="45" dirty="0">
                <a:latin typeface="Carlito"/>
                <a:cs typeface="Carlito"/>
              </a:rPr>
              <a:t> </a:t>
            </a:r>
            <a:r>
              <a:rPr sz="3200" dirty="0">
                <a:latin typeface="Carlito"/>
                <a:cs typeface="Carlito"/>
              </a:rPr>
              <a:t>:</a:t>
            </a:r>
            <a:endParaRPr sz="3200">
              <a:latin typeface="Carlito"/>
              <a:cs typeface="Carlito"/>
            </a:endParaRPr>
          </a:p>
          <a:p>
            <a:pPr marL="355600" indent="-342900">
              <a:spcBef>
                <a:spcPts val="770"/>
              </a:spcBef>
              <a:buFont typeface="Arial"/>
              <a:buChar char="•"/>
              <a:tabLst>
                <a:tab pos="354965" algn="l"/>
                <a:tab pos="355600" algn="l"/>
              </a:tabLst>
            </a:pPr>
            <a:r>
              <a:rPr sz="3200" spc="-15" dirty="0">
                <a:latin typeface="Carlito"/>
                <a:cs typeface="Carlito"/>
              </a:rPr>
              <a:t>1-gestational</a:t>
            </a:r>
            <a:r>
              <a:rPr sz="3200" spc="-10" dirty="0">
                <a:latin typeface="Carlito"/>
                <a:cs typeface="Carlito"/>
              </a:rPr>
              <a:t> hypertension</a:t>
            </a:r>
            <a:endParaRPr sz="3200">
              <a:latin typeface="Carlito"/>
              <a:cs typeface="Carlito"/>
            </a:endParaRPr>
          </a:p>
          <a:p>
            <a:pPr marL="355600" indent="-342900">
              <a:spcBef>
                <a:spcPts val="770"/>
              </a:spcBef>
              <a:buFont typeface="Arial"/>
              <a:buChar char="•"/>
              <a:tabLst>
                <a:tab pos="354965" algn="l"/>
                <a:tab pos="355600" algn="l"/>
              </a:tabLst>
            </a:pPr>
            <a:r>
              <a:rPr sz="3200" spc="-10" dirty="0">
                <a:latin typeface="Carlito"/>
                <a:cs typeface="Carlito"/>
              </a:rPr>
              <a:t>2-chronic </a:t>
            </a:r>
            <a:r>
              <a:rPr sz="3200" spc="-15" dirty="0">
                <a:latin typeface="Carlito"/>
                <a:cs typeface="Carlito"/>
              </a:rPr>
              <a:t>hypertension</a:t>
            </a:r>
            <a:endParaRPr sz="3200">
              <a:latin typeface="Carlito"/>
              <a:cs typeface="Carlito"/>
            </a:endParaRPr>
          </a:p>
          <a:p>
            <a:pPr marL="355600" marR="5080" indent="-342900">
              <a:spcBef>
                <a:spcPts val="770"/>
              </a:spcBef>
              <a:buFont typeface="Arial"/>
              <a:buChar char="•"/>
              <a:tabLst>
                <a:tab pos="354965" algn="l"/>
                <a:tab pos="355600" algn="l"/>
              </a:tabLst>
            </a:pPr>
            <a:r>
              <a:rPr sz="3200" spc="-10" dirty="0">
                <a:latin typeface="Carlito"/>
                <a:cs typeface="Carlito"/>
              </a:rPr>
              <a:t>3-chronic hypertension </a:t>
            </a:r>
            <a:r>
              <a:rPr sz="3200" spc="-5" dirty="0">
                <a:latin typeface="Carlito"/>
                <a:cs typeface="Carlito"/>
              </a:rPr>
              <a:t>with superimposed  preeclampsia</a:t>
            </a:r>
            <a:endParaRPr sz="3200">
              <a:latin typeface="Carlito"/>
              <a:cs typeface="Carlito"/>
            </a:endParaRPr>
          </a:p>
          <a:p>
            <a:pPr marL="355600" indent="-342900">
              <a:spcBef>
                <a:spcPts val="770"/>
              </a:spcBef>
              <a:buFont typeface="Arial"/>
              <a:buChar char="•"/>
              <a:tabLst>
                <a:tab pos="354965" algn="l"/>
                <a:tab pos="355600" algn="l"/>
              </a:tabLst>
            </a:pPr>
            <a:r>
              <a:rPr sz="3200" spc="-5" dirty="0">
                <a:latin typeface="Carlito"/>
                <a:cs typeface="Carlito"/>
              </a:rPr>
              <a:t>4-</a:t>
            </a:r>
            <a:r>
              <a:rPr sz="3200" spc="-10" dirty="0">
                <a:latin typeface="Carlito"/>
                <a:cs typeface="Carlito"/>
              </a:rPr>
              <a:t> </a:t>
            </a:r>
            <a:r>
              <a:rPr sz="3200" spc="-5" dirty="0">
                <a:latin typeface="Carlito"/>
                <a:cs typeface="Carlito"/>
              </a:rPr>
              <a:t>preeclampsia-eclampsia</a:t>
            </a:r>
            <a:endParaRPr sz="3200">
              <a:latin typeface="Carlito"/>
              <a:cs typeface="Carl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736C66B-5358-4738-A1B2-591F8431BA4E}"/>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48C4114F-E666-42B9-8EEB-20054EDDCEFD}"/>
              </a:ext>
            </a:extLst>
          </p:cNvPr>
          <p:cNvSpPr>
            <a:spLocks noGrp="1"/>
          </p:cNvSpPr>
          <p:nvPr>
            <p:ph type="sldNum" sz="quarter" idx="12"/>
          </p:nvPr>
        </p:nvSpPr>
        <p:spPr/>
        <p:txBody>
          <a:bodyPr/>
          <a:lstStyle/>
          <a:p>
            <a:fld id="{32330DF3-0630-41F6-A5E9-2495C3B5865F}" type="slidenum">
              <a:rPr lang="cs-CZ" smtClean="0"/>
              <a:t>4</a:t>
            </a:fld>
            <a:endParaRPr lang="cs-CZ"/>
          </a:p>
        </p:txBody>
      </p:sp>
      <p:pic>
        <p:nvPicPr>
          <p:cNvPr id="5" name="Obrázek 4">
            <a:extLst>
              <a:ext uri="{FF2B5EF4-FFF2-40B4-BE49-F238E27FC236}">
                <a16:creationId xmlns:a16="http://schemas.microsoft.com/office/drawing/2014/main" id="{86E7D4A4-4690-43E7-A046-48B581EBC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007" y="323262"/>
            <a:ext cx="8281967" cy="6211476"/>
          </a:xfrm>
          <a:prstGeom prst="rect">
            <a:avLst/>
          </a:prstGeom>
        </p:spPr>
      </p:pic>
    </p:spTree>
    <p:extLst>
      <p:ext uri="{BB962C8B-B14F-4D97-AF65-F5344CB8AC3E}">
        <p14:creationId xmlns:p14="http://schemas.microsoft.com/office/powerpoint/2010/main" val="3374807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DE1C5F-D793-442E-8F3D-E68D22FABC79}"/>
              </a:ext>
            </a:extLst>
          </p:cNvPr>
          <p:cNvSpPr>
            <a:spLocks noGrp="1"/>
          </p:cNvSpPr>
          <p:nvPr>
            <p:ph type="title"/>
          </p:nvPr>
        </p:nvSpPr>
        <p:spPr/>
        <p:txBody>
          <a:bodyPr/>
          <a:lstStyle/>
          <a:p>
            <a:r>
              <a:rPr lang="cs-CZ" dirty="0" err="1"/>
              <a:t>Pathophysiology</a:t>
            </a:r>
            <a:r>
              <a:rPr lang="cs-CZ" dirty="0"/>
              <a:t> </a:t>
            </a:r>
            <a:r>
              <a:rPr lang="cs-CZ" dirty="0" err="1"/>
              <a:t>of</a:t>
            </a:r>
            <a:r>
              <a:rPr lang="cs-CZ" dirty="0"/>
              <a:t> </a:t>
            </a:r>
            <a:r>
              <a:rPr lang="cs-CZ" dirty="0" err="1"/>
              <a:t>pre-eclampsia</a:t>
            </a:r>
            <a:endParaRPr lang="cs-CZ" dirty="0"/>
          </a:p>
        </p:txBody>
      </p:sp>
      <p:sp>
        <p:nvSpPr>
          <p:cNvPr id="3" name="Zástupný symbol pro tabulku 2">
            <a:extLst>
              <a:ext uri="{FF2B5EF4-FFF2-40B4-BE49-F238E27FC236}">
                <a16:creationId xmlns:a16="http://schemas.microsoft.com/office/drawing/2014/main" id="{7312D97D-7694-49F0-B2AD-0309FC0F9286}"/>
              </a:ext>
            </a:extLst>
          </p:cNvPr>
          <p:cNvSpPr>
            <a:spLocks noGrp="1"/>
          </p:cNvSpPr>
          <p:nvPr>
            <p:ph type="tbl" idx="1"/>
          </p:nvPr>
        </p:nvSpPr>
        <p:spPr/>
      </p:sp>
      <p:sp>
        <p:nvSpPr>
          <p:cNvPr id="5" name="Zástupný symbol pro číslo snímku 4">
            <a:extLst>
              <a:ext uri="{FF2B5EF4-FFF2-40B4-BE49-F238E27FC236}">
                <a16:creationId xmlns:a16="http://schemas.microsoft.com/office/drawing/2014/main" id="{BE2F32E7-D37B-40C4-93C5-36673E1FE0F8}"/>
              </a:ext>
            </a:extLst>
          </p:cNvPr>
          <p:cNvSpPr>
            <a:spLocks noGrp="1"/>
          </p:cNvSpPr>
          <p:nvPr>
            <p:ph type="sldNum" sz="quarter" idx="12"/>
          </p:nvPr>
        </p:nvSpPr>
        <p:spPr/>
        <p:txBody>
          <a:bodyPr/>
          <a:lstStyle/>
          <a:p>
            <a:fld id="{F09CA62A-C3DF-4E17-A30C-EA01DEA108F4}" type="slidenum">
              <a:rPr lang="en-US" smtClean="0"/>
              <a:pPr/>
              <a:t>40</a:t>
            </a:fld>
            <a:endParaRPr lang="en-US"/>
          </a:p>
        </p:txBody>
      </p:sp>
      <p:pic>
        <p:nvPicPr>
          <p:cNvPr id="7" name="Obrázek 6">
            <a:extLst>
              <a:ext uri="{FF2B5EF4-FFF2-40B4-BE49-F238E27FC236}">
                <a16:creationId xmlns:a16="http://schemas.microsoft.com/office/drawing/2014/main" id="{A38A7119-66E9-4288-81E8-CAF5B0BD3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208" y="899988"/>
            <a:ext cx="7963862" cy="4691212"/>
          </a:xfrm>
          <a:prstGeom prst="rect">
            <a:avLst/>
          </a:prstGeom>
        </p:spPr>
      </p:pic>
      <p:sp>
        <p:nvSpPr>
          <p:cNvPr id="8" name="Obdélník 7">
            <a:extLst>
              <a:ext uri="{FF2B5EF4-FFF2-40B4-BE49-F238E27FC236}">
                <a16:creationId xmlns:a16="http://schemas.microsoft.com/office/drawing/2014/main" id="{11412125-3CAF-4FE3-9FE4-C584AEB18D67}"/>
              </a:ext>
            </a:extLst>
          </p:cNvPr>
          <p:cNvSpPr/>
          <p:nvPr/>
        </p:nvSpPr>
        <p:spPr>
          <a:xfrm rot="10800000" flipV="1">
            <a:off x="8986174" y="5591200"/>
            <a:ext cx="3069701" cy="830997"/>
          </a:xfrm>
          <a:prstGeom prst="rect">
            <a:avLst/>
          </a:prstGeom>
        </p:spPr>
        <p:txBody>
          <a:bodyPr wrap="square">
            <a:spAutoFit/>
          </a:bodyPr>
          <a:lstStyle/>
          <a:p>
            <a:r>
              <a:rPr lang="cs-CZ" sz="1200" dirty="0"/>
              <a:t>Elizabeth </a:t>
            </a:r>
            <a:r>
              <a:rPr lang="cs-CZ" sz="1200" dirty="0" err="1"/>
              <a:t>Phipps</a:t>
            </a:r>
            <a:r>
              <a:rPr lang="cs-CZ" sz="1200" dirty="0"/>
              <a:t>, </a:t>
            </a:r>
            <a:r>
              <a:rPr lang="cs-CZ" sz="1200" dirty="0" err="1"/>
              <a:t>Devika</a:t>
            </a:r>
            <a:r>
              <a:rPr lang="cs-CZ" sz="1200" dirty="0"/>
              <a:t> </a:t>
            </a:r>
            <a:r>
              <a:rPr lang="cs-CZ" sz="1200" dirty="0" err="1"/>
              <a:t>Prasanna</a:t>
            </a:r>
            <a:r>
              <a:rPr lang="cs-CZ" sz="1200" dirty="0"/>
              <a:t>, </a:t>
            </a:r>
            <a:r>
              <a:rPr lang="cs-CZ" sz="1200" dirty="0" err="1"/>
              <a:t>Wunnie</a:t>
            </a:r>
            <a:r>
              <a:rPr lang="cs-CZ" sz="1200" dirty="0"/>
              <a:t> </a:t>
            </a:r>
            <a:r>
              <a:rPr lang="cs-CZ" sz="1200" dirty="0" err="1"/>
              <a:t>Brima</a:t>
            </a:r>
            <a:r>
              <a:rPr lang="cs-CZ" sz="1200" dirty="0"/>
              <a:t> and Belinda Jim</a:t>
            </a:r>
          </a:p>
          <a:p>
            <a:r>
              <a:rPr lang="cs-CZ" sz="1200" dirty="0"/>
              <a:t>CJASN June 2016, 11 (6) 1102-1113; DOI: https://doi.org/10.2215/CJN.12081115 </a:t>
            </a:r>
          </a:p>
        </p:txBody>
      </p:sp>
    </p:spTree>
    <p:extLst>
      <p:ext uri="{BB962C8B-B14F-4D97-AF65-F5344CB8AC3E}">
        <p14:creationId xmlns:p14="http://schemas.microsoft.com/office/powerpoint/2010/main" val="4072693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9845" y="231080"/>
            <a:ext cx="5193919" cy="629018"/>
          </a:xfrm>
          <a:prstGeom prst="rect">
            <a:avLst/>
          </a:prstGeom>
        </p:spPr>
        <p:txBody>
          <a:bodyPr vert="horz" wrap="square" lIns="0" tIns="13335" rIns="0" bIns="0" rtlCol="0" anchor="t" anchorCtr="0">
            <a:spAutoFit/>
          </a:bodyPr>
          <a:lstStyle/>
          <a:p>
            <a:pPr marL="12700">
              <a:lnSpc>
                <a:spcPct val="100000"/>
              </a:lnSpc>
              <a:spcBef>
                <a:spcPts val="105"/>
              </a:spcBef>
            </a:pPr>
            <a:r>
              <a:rPr dirty="0" err="1"/>
              <a:t>Epid</a:t>
            </a:r>
            <a:r>
              <a:rPr lang="cs-CZ" dirty="0"/>
              <a:t>e</a:t>
            </a:r>
            <a:r>
              <a:rPr dirty="0" err="1"/>
              <a:t>miology</a:t>
            </a:r>
            <a:endParaRPr dirty="0"/>
          </a:p>
        </p:txBody>
      </p:sp>
      <p:sp>
        <p:nvSpPr>
          <p:cNvPr id="3" name="object 3"/>
          <p:cNvSpPr txBox="1"/>
          <p:nvPr/>
        </p:nvSpPr>
        <p:spPr>
          <a:xfrm>
            <a:off x="1983740" y="1374394"/>
            <a:ext cx="7830184" cy="4415790"/>
          </a:xfrm>
          <a:prstGeom prst="rect">
            <a:avLst/>
          </a:prstGeom>
        </p:spPr>
        <p:txBody>
          <a:bodyPr vert="horz" wrap="square" lIns="0" tIns="104140" rIns="0" bIns="0" rtlCol="0">
            <a:spAutoFit/>
          </a:bodyPr>
          <a:lstStyle/>
          <a:p>
            <a:pPr marL="355600" marR="34925" indent="-342900" algn="just">
              <a:lnSpc>
                <a:spcPct val="80000"/>
              </a:lnSpc>
              <a:spcBef>
                <a:spcPts val="820"/>
              </a:spcBef>
              <a:buFont typeface="Arial"/>
              <a:buChar char="•"/>
              <a:tabLst>
                <a:tab pos="355600" algn="l"/>
              </a:tabLst>
            </a:pPr>
            <a:r>
              <a:rPr sz="3000" spc="-10" dirty="0">
                <a:latin typeface="Carlito"/>
                <a:cs typeface="Carlito"/>
              </a:rPr>
              <a:t>Hypertensive </a:t>
            </a:r>
            <a:r>
              <a:rPr sz="3000" spc="-15" dirty="0">
                <a:latin typeface="Carlito"/>
                <a:cs typeface="Carlito"/>
              </a:rPr>
              <a:t>disorders </a:t>
            </a:r>
            <a:r>
              <a:rPr sz="3000" spc="-5" dirty="0">
                <a:latin typeface="Carlito"/>
                <a:cs typeface="Carlito"/>
              </a:rPr>
              <a:t>of pregnancy </a:t>
            </a:r>
            <a:r>
              <a:rPr sz="3000" spc="-15" dirty="0">
                <a:latin typeface="Carlito"/>
                <a:cs typeface="Carlito"/>
              </a:rPr>
              <a:t>complicate  </a:t>
            </a:r>
            <a:r>
              <a:rPr sz="3000" spc="-5" dirty="0">
                <a:latin typeface="Carlito"/>
                <a:cs typeface="Carlito"/>
              </a:rPr>
              <a:t>nearly </a:t>
            </a:r>
            <a:r>
              <a:rPr sz="3000" dirty="0">
                <a:latin typeface="Carlito"/>
                <a:cs typeface="Carlito"/>
              </a:rPr>
              <a:t>10 % </a:t>
            </a:r>
            <a:r>
              <a:rPr sz="3000" spc="-5" dirty="0">
                <a:latin typeface="Carlito"/>
                <a:cs typeface="Carlito"/>
              </a:rPr>
              <a:t>of </a:t>
            </a:r>
            <a:r>
              <a:rPr sz="3000" spc="-10" dirty="0">
                <a:latin typeface="Carlito"/>
                <a:cs typeface="Carlito"/>
              </a:rPr>
              <a:t>pregnancy </a:t>
            </a:r>
            <a:r>
              <a:rPr sz="3000" dirty="0">
                <a:latin typeface="Carlito"/>
                <a:cs typeface="Carlito"/>
              </a:rPr>
              <a:t>and </a:t>
            </a:r>
            <a:r>
              <a:rPr sz="3000" spc="-5" dirty="0">
                <a:latin typeface="Carlito"/>
                <a:cs typeface="Carlito"/>
              </a:rPr>
              <a:t>their incidence </a:t>
            </a:r>
            <a:r>
              <a:rPr sz="3000" spc="-10" dirty="0">
                <a:latin typeface="Carlito"/>
                <a:cs typeface="Carlito"/>
              </a:rPr>
              <a:t>is  increasing</a:t>
            </a:r>
            <a:endParaRPr sz="3000" dirty="0">
              <a:latin typeface="Carlito"/>
              <a:cs typeface="Carlito"/>
            </a:endParaRPr>
          </a:p>
          <a:p>
            <a:pPr marL="355600" marR="5080" indent="-342900" algn="just">
              <a:lnSpc>
                <a:spcPct val="80000"/>
              </a:lnSpc>
              <a:spcBef>
                <a:spcPts val="720"/>
              </a:spcBef>
              <a:buFont typeface="Arial"/>
              <a:buChar char="•"/>
              <a:tabLst>
                <a:tab pos="355600" algn="l"/>
              </a:tabLst>
            </a:pPr>
            <a:r>
              <a:rPr sz="3000" spc="-10" dirty="0">
                <a:latin typeface="Carlito"/>
                <a:cs typeface="Carlito"/>
              </a:rPr>
              <a:t>Preeclampsia </a:t>
            </a:r>
            <a:r>
              <a:rPr sz="3000" spc="-5" dirty="0">
                <a:latin typeface="Carlito"/>
                <a:cs typeface="Carlito"/>
              </a:rPr>
              <a:t>causes </a:t>
            </a:r>
            <a:r>
              <a:rPr sz="3000" dirty="0">
                <a:latin typeface="Carlito"/>
                <a:cs typeface="Carlito"/>
              </a:rPr>
              <a:t>50000 – 60000 </a:t>
            </a:r>
            <a:r>
              <a:rPr sz="3000" spc="-10" dirty="0">
                <a:latin typeface="Carlito"/>
                <a:cs typeface="Carlito"/>
              </a:rPr>
              <a:t>deaths per  year</a:t>
            </a:r>
            <a:r>
              <a:rPr sz="3000" spc="-5" dirty="0">
                <a:latin typeface="Carlito"/>
                <a:cs typeface="Carlito"/>
              </a:rPr>
              <a:t> worldwide</a:t>
            </a:r>
            <a:endParaRPr sz="3000" dirty="0">
              <a:latin typeface="Carlito"/>
              <a:cs typeface="Carlito"/>
            </a:endParaRPr>
          </a:p>
          <a:p>
            <a:pPr marL="355600" marR="338455" indent="-342900">
              <a:lnSpc>
                <a:spcPct val="80000"/>
              </a:lnSpc>
              <a:spcBef>
                <a:spcPts val="720"/>
              </a:spcBef>
              <a:buFont typeface="Arial"/>
              <a:buChar char="•"/>
              <a:tabLst>
                <a:tab pos="354965" algn="l"/>
                <a:tab pos="355600" algn="l"/>
              </a:tabLst>
            </a:pPr>
            <a:r>
              <a:rPr sz="3000" dirty="0">
                <a:latin typeface="Carlito"/>
                <a:cs typeface="Carlito"/>
              </a:rPr>
              <a:t>In </a:t>
            </a:r>
            <a:r>
              <a:rPr sz="3000" spc="-5" dirty="0">
                <a:latin typeface="Carlito"/>
                <a:cs typeface="Carlito"/>
              </a:rPr>
              <a:t>addition </a:t>
            </a:r>
            <a:r>
              <a:rPr sz="3000" spc="-15" dirty="0">
                <a:latin typeface="Carlito"/>
                <a:cs typeface="Carlito"/>
              </a:rPr>
              <a:t>to </a:t>
            </a:r>
            <a:r>
              <a:rPr sz="3000" spc="-5" dirty="0">
                <a:latin typeface="Carlito"/>
                <a:cs typeface="Carlito"/>
              </a:rPr>
              <a:t>causing </a:t>
            </a:r>
            <a:r>
              <a:rPr sz="3000" spc="-10" dirty="0">
                <a:latin typeface="Carlito"/>
                <a:cs typeface="Carlito"/>
              </a:rPr>
              <a:t>significant maternal </a:t>
            </a:r>
            <a:r>
              <a:rPr sz="3000" dirty="0">
                <a:latin typeface="Carlito"/>
                <a:cs typeface="Carlito"/>
              </a:rPr>
              <a:t>and  </a:t>
            </a:r>
            <a:r>
              <a:rPr sz="3000" spc="-30" dirty="0">
                <a:latin typeface="Carlito"/>
                <a:cs typeface="Carlito"/>
              </a:rPr>
              <a:t>fetal </a:t>
            </a:r>
            <a:r>
              <a:rPr sz="3000" spc="-5" dirty="0">
                <a:latin typeface="Carlito"/>
                <a:cs typeface="Carlito"/>
              </a:rPr>
              <a:t>morbidity </a:t>
            </a:r>
            <a:r>
              <a:rPr sz="3000" dirty="0">
                <a:latin typeface="Carlito"/>
                <a:cs typeface="Carlito"/>
              </a:rPr>
              <a:t>in </a:t>
            </a:r>
            <a:r>
              <a:rPr sz="3000" spc="-10" dirty="0">
                <a:latin typeface="Carlito"/>
                <a:cs typeface="Carlito"/>
              </a:rPr>
              <a:t>hundreds </a:t>
            </a:r>
            <a:r>
              <a:rPr sz="3000" spc="-5" dirty="0">
                <a:latin typeface="Carlito"/>
                <a:cs typeface="Carlito"/>
              </a:rPr>
              <a:t>of thousands of  </a:t>
            </a:r>
            <a:r>
              <a:rPr sz="3000" spc="-15" dirty="0">
                <a:latin typeface="Carlito"/>
                <a:cs typeface="Carlito"/>
              </a:rPr>
              <a:t>others</a:t>
            </a:r>
            <a:endParaRPr sz="3000" dirty="0">
              <a:latin typeface="Carlito"/>
              <a:cs typeface="Carlito"/>
            </a:endParaRPr>
          </a:p>
          <a:p>
            <a:pPr marL="355600" marR="212725" indent="-342900">
              <a:lnSpc>
                <a:spcPct val="80000"/>
              </a:lnSpc>
              <a:spcBef>
                <a:spcPts val="720"/>
              </a:spcBef>
              <a:buFont typeface="Arial"/>
              <a:buChar char="•"/>
              <a:tabLst>
                <a:tab pos="354965" algn="l"/>
                <a:tab pos="355600" algn="l"/>
              </a:tabLst>
            </a:pPr>
            <a:r>
              <a:rPr sz="3000" spc="-5" dirty="0">
                <a:latin typeface="Carlito"/>
                <a:cs typeface="Carlito"/>
              </a:rPr>
              <a:t>Some of these </a:t>
            </a:r>
            <a:r>
              <a:rPr sz="3000" spc="-15" dirty="0">
                <a:latin typeface="Carlito"/>
                <a:cs typeface="Carlito"/>
              </a:rPr>
              <a:t>outcomes </a:t>
            </a:r>
            <a:r>
              <a:rPr sz="3000" spc="-10" dirty="0">
                <a:latin typeface="Carlito"/>
                <a:cs typeface="Carlito"/>
              </a:rPr>
              <a:t>can </a:t>
            </a:r>
            <a:r>
              <a:rPr sz="3000" spc="-5" dirty="0">
                <a:latin typeface="Carlito"/>
                <a:cs typeface="Carlito"/>
              </a:rPr>
              <a:t>be </a:t>
            </a:r>
            <a:r>
              <a:rPr sz="3000" spc="-20" dirty="0">
                <a:latin typeface="Carlito"/>
                <a:cs typeface="Carlito"/>
              </a:rPr>
              <a:t>prevented </a:t>
            </a:r>
            <a:r>
              <a:rPr sz="3000" spc="-5" dirty="0">
                <a:latin typeface="Carlito"/>
                <a:cs typeface="Carlito"/>
              </a:rPr>
              <a:t>or  </a:t>
            </a:r>
            <a:r>
              <a:rPr sz="3000" spc="-15" dirty="0">
                <a:latin typeface="Carlito"/>
                <a:cs typeface="Carlito"/>
              </a:rPr>
              <a:t>improved </a:t>
            </a:r>
            <a:r>
              <a:rPr sz="3000" spc="-5" dirty="0">
                <a:latin typeface="Carlito"/>
                <a:cs typeface="Carlito"/>
              </a:rPr>
              <a:t>upon </a:t>
            </a:r>
            <a:r>
              <a:rPr sz="3000" spc="-10" dirty="0">
                <a:latin typeface="Carlito"/>
                <a:cs typeface="Carlito"/>
              </a:rPr>
              <a:t>through implementation </a:t>
            </a:r>
            <a:r>
              <a:rPr sz="3000" spc="-5" dirty="0">
                <a:latin typeface="Carlito"/>
                <a:cs typeface="Carlito"/>
              </a:rPr>
              <a:t>of the  </a:t>
            </a:r>
            <a:r>
              <a:rPr sz="3000" spc="-15" dirty="0">
                <a:latin typeface="Carlito"/>
                <a:cs typeface="Carlito"/>
              </a:rPr>
              <a:t>updated </a:t>
            </a:r>
            <a:r>
              <a:rPr sz="3000" spc="-10" dirty="0">
                <a:latin typeface="Carlito"/>
                <a:cs typeface="Carlito"/>
              </a:rPr>
              <a:t>recommendations in </a:t>
            </a:r>
            <a:r>
              <a:rPr sz="3000" spc="-5" dirty="0">
                <a:latin typeface="Carlito"/>
                <a:cs typeface="Carlito"/>
              </a:rPr>
              <a:t>clinical</a:t>
            </a:r>
            <a:r>
              <a:rPr sz="3000" spc="-10" dirty="0">
                <a:latin typeface="Carlito"/>
                <a:cs typeface="Carlito"/>
              </a:rPr>
              <a:t> practice</a:t>
            </a:r>
            <a:endParaRPr sz="3000" dirty="0">
              <a:latin typeface="Carlito"/>
              <a:cs typeface="Carli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990" y="115670"/>
            <a:ext cx="5139410" cy="629018"/>
          </a:xfrm>
          <a:prstGeom prst="rect">
            <a:avLst/>
          </a:prstGeom>
        </p:spPr>
        <p:txBody>
          <a:bodyPr vert="horz" wrap="square" lIns="0" tIns="13335" rIns="0" bIns="0" rtlCol="0" anchor="t" anchorCtr="0">
            <a:spAutoFit/>
          </a:bodyPr>
          <a:lstStyle/>
          <a:p>
            <a:pPr marL="12700">
              <a:lnSpc>
                <a:spcPct val="100000"/>
              </a:lnSpc>
              <a:spcBef>
                <a:spcPts val="105"/>
              </a:spcBef>
            </a:pPr>
            <a:r>
              <a:rPr dirty="0"/>
              <a:t>Preeclampsia</a:t>
            </a:r>
          </a:p>
        </p:txBody>
      </p:sp>
      <p:sp>
        <p:nvSpPr>
          <p:cNvPr id="3" name="object 3"/>
          <p:cNvSpPr txBox="1"/>
          <p:nvPr/>
        </p:nvSpPr>
        <p:spPr>
          <a:xfrm>
            <a:off x="2059940" y="1545082"/>
            <a:ext cx="8007350" cy="4293235"/>
          </a:xfrm>
          <a:prstGeom prst="rect">
            <a:avLst/>
          </a:prstGeom>
        </p:spPr>
        <p:txBody>
          <a:bodyPr vert="horz" wrap="square" lIns="0" tIns="88265" rIns="0" bIns="0" rtlCol="0">
            <a:spAutoFit/>
          </a:bodyPr>
          <a:lstStyle/>
          <a:p>
            <a:pPr marL="355600" marR="37465" indent="-342900">
              <a:lnSpc>
                <a:spcPct val="80000"/>
              </a:lnSpc>
              <a:spcBef>
                <a:spcPts val="695"/>
              </a:spcBef>
              <a:buFont typeface="Arial"/>
              <a:buChar char="•"/>
              <a:tabLst>
                <a:tab pos="354965" algn="l"/>
                <a:tab pos="355600" algn="l"/>
              </a:tabLst>
            </a:pPr>
            <a:r>
              <a:rPr sz="2500" spc="-10" dirty="0">
                <a:latin typeface="Carlito"/>
                <a:cs typeface="Carlito"/>
              </a:rPr>
              <a:t>Preeclampsia </a:t>
            </a:r>
            <a:r>
              <a:rPr sz="2500" spc="-5" dirty="0">
                <a:latin typeface="Carlito"/>
                <a:cs typeface="Carlito"/>
              </a:rPr>
              <a:t>is a </a:t>
            </a:r>
            <a:r>
              <a:rPr sz="2500" spc="-15" dirty="0">
                <a:latin typeface="Carlito"/>
                <a:cs typeface="Carlito"/>
              </a:rPr>
              <a:t>multi-system progressive </a:t>
            </a:r>
            <a:r>
              <a:rPr sz="2500" spc="-10" dirty="0">
                <a:latin typeface="Carlito"/>
                <a:cs typeface="Carlito"/>
              </a:rPr>
              <a:t>disorder  characterized by </a:t>
            </a:r>
            <a:r>
              <a:rPr sz="2500" spc="-5" dirty="0">
                <a:latin typeface="Carlito"/>
                <a:cs typeface="Carlito"/>
              </a:rPr>
              <a:t>the </a:t>
            </a:r>
            <a:r>
              <a:rPr sz="2500" spc="-10" dirty="0">
                <a:latin typeface="Carlito"/>
                <a:cs typeface="Carlito"/>
              </a:rPr>
              <a:t>new </a:t>
            </a:r>
            <a:r>
              <a:rPr sz="2500" spc="-5" dirty="0">
                <a:latin typeface="Carlito"/>
                <a:cs typeface="Carlito"/>
              </a:rPr>
              <a:t>onset of </a:t>
            </a:r>
            <a:r>
              <a:rPr sz="2500" spc="-10" dirty="0">
                <a:latin typeface="Carlito"/>
                <a:cs typeface="Carlito"/>
              </a:rPr>
              <a:t>hypertension </a:t>
            </a:r>
            <a:r>
              <a:rPr sz="2500" spc="-5" dirty="0">
                <a:latin typeface="Carlito"/>
                <a:cs typeface="Carlito"/>
              </a:rPr>
              <a:t>and  </a:t>
            </a:r>
            <a:r>
              <a:rPr sz="2500" spc="-10" dirty="0">
                <a:latin typeface="Carlito"/>
                <a:cs typeface="Carlito"/>
              </a:rPr>
              <a:t>proteinuria, </a:t>
            </a:r>
            <a:r>
              <a:rPr sz="2500" spc="-5" dirty="0">
                <a:latin typeface="Carlito"/>
                <a:cs typeface="Carlito"/>
              </a:rPr>
              <a:t>or </a:t>
            </a:r>
            <a:r>
              <a:rPr sz="2500" spc="-10" dirty="0">
                <a:latin typeface="Carlito"/>
                <a:cs typeface="Carlito"/>
              </a:rPr>
              <a:t>hypertension </a:t>
            </a:r>
            <a:r>
              <a:rPr sz="2500" spc="-5" dirty="0">
                <a:latin typeface="Carlito"/>
                <a:cs typeface="Carlito"/>
              </a:rPr>
              <a:t>and </a:t>
            </a:r>
            <a:r>
              <a:rPr sz="2500" spc="-15" dirty="0">
                <a:latin typeface="Carlito"/>
                <a:cs typeface="Carlito"/>
              </a:rPr>
              <a:t>end-organ dysfunction  </a:t>
            </a:r>
            <a:r>
              <a:rPr sz="2500" spc="-5" dirty="0">
                <a:latin typeface="Carlito"/>
                <a:cs typeface="Carlito"/>
              </a:rPr>
              <a:t>with </a:t>
            </a:r>
            <a:r>
              <a:rPr sz="2500" dirty="0">
                <a:latin typeface="Carlito"/>
                <a:cs typeface="Carlito"/>
              </a:rPr>
              <a:t>or </a:t>
            </a:r>
            <a:r>
              <a:rPr sz="2500" spc="-5" dirty="0">
                <a:latin typeface="Carlito"/>
                <a:cs typeface="Carlito"/>
              </a:rPr>
              <a:t>without </a:t>
            </a:r>
            <a:r>
              <a:rPr sz="2500" spc="-10" dirty="0">
                <a:latin typeface="Carlito"/>
                <a:cs typeface="Carlito"/>
              </a:rPr>
              <a:t>proteinuria, </a:t>
            </a:r>
            <a:r>
              <a:rPr sz="2500" spc="-5" dirty="0">
                <a:latin typeface="Carlito"/>
                <a:cs typeface="Carlito"/>
              </a:rPr>
              <a:t>in the </a:t>
            </a:r>
            <a:r>
              <a:rPr sz="2500" spc="-10" dirty="0">
                <a:latin typeface="Carlito"/>
                <a:cs typeface="Carlito"/>
              </a:rPr>
              <a:t>last </a:t>
            </a:r>
            <a:r>
              <a:rPr sz="2500" spc="-5" dirty="0">
                <a:latin typeface="Carlito"/>
                <a:cs typeface="Carlito"/>
              </a:rPr>
              <a:t>half of </a:t>
            </a:r>
            <a:r>
              <a:rPr sz="2500" spc="-10" dirty="0">
                <a:latin typeface="Carlito"/>
                <a:cs typeface="Carlito"/>
              </a:rPr>
              <a:t>pregnancy or  postpartum</a:t>
            </a:r>
            <a:endParaRPr sz="2500">
              <a:latin typeface="Carlito"/>
              <a:cs typeface="Carlito"/>
            </a:endParaRPr>
          </a:p>
          <a:p>
            <a:pPr marL="355600" marR="234315" indent="-342900">
              <a:lnSpc>
                <a:spcPts val="2400"/>
              </a:lnSpc>
              <a:spcBef>
                <a:spcPts val="580"/>
              </a:spcBef>
              <a:buFont typeface="Arial"/>
              <a:buChar char="•"/>
              <a:tabLst>
                <a:tab pos="354965" algn="l"/>
                <a:tab pos="355600" algn="l"/>
              </a:tabLst>
            </a:pPr>
            <a:r>
              <a:rPr sz="2500" spc="-10" dirty="0">
                <a:latin typeface="Carlito"/>
                <a:cs typeface="Carlito"/>
              </a:rPr>
              <a:t>The disorder </a:t>
            </a:r>
            <a:r>
              <a:rPr sz="2500" spc="-5" dirty="0">
                <a:latin typeface="Carlito"/>
                <a:cs typeface="Carlito"/>
              </a:rPr>
              <a:t>is </a:t>
            </a:r>
            <a:r>
              <a:rPr sz="2500" spc="-10" dirty="0">
                <a:latin typeface="Carlito"/>
                <a:cs typeface="Carlito"/>
              </a:rPr>
              <a:t>caused </a:t>
            </a:r>
            <a:r>
              <a:rPr sz="2500" spc="-15" dirty="0">
                <a:latin typeface="Carlito"/>
                <a:cs typeface="Carlito"/>
              </a:rPr>
              <a:t>by placental </a:t>
            </a:r>
            <a:r>
              <a:rPr sz="2500" spc="-5" dirty="0">
                <a:latin typeface="Carlito"/>
                <a:cs typeface="Carlito"/>
              </a:rPr>
              <a:t>and </a:t>
            </a:r>
            <a:r>
              <a:rPr sz="2500" spc="-10" dirty="0">
                <a:latin typeface="Carlito"/>
                <a:cs typeface="Carlito"/>
              </a:rPr>
              <a:t>maternal vascular  dysfunction </a:t>
            </a:r>
            <a:r>
              <a:rPr sz="2500" spc="-5" dirty="0">
                <a:latin typeface="Carlito"/>
                <a:cs typeface="Carlito"/>
              </a:rPr>
              <a:t>and </a:t>
            </a:r>
            <a:r>
              <a:rPr sz="2500" spc="-15" dirty="0">
                <a:latin typeface="Carlito"/>
                <a:cs typeface="Carlito"/>
              </a:rPr>
              <a:t>always </a:t>
            </a:r>
            <a:r>
              <a:rPr sz="2500" spc="-10" dirty="0">
                <a:latin typeface="Carlito"/>
                <a:cs typeface="Carlito"/>
              </a:rPr>
              <a:t>resolves after</a:t>
            </a:r>
            <a:r>
              <a:rPr sz="2500" spc="20" dirty="0">
                <a:latin typeface="Carlito"/>
                <a:cs typeface="Carlito"/>
              </a:rPr>
              <a:t> </a:t>
            </a:r>
            <a:r>
              <a:rPr sz="2500" spc="-5" dirty="0">
                <a:latin typeface="Carlito"/>
                <a:cs typeface="Carlito"/>
              </a:rPr>
              <a:t>delivery</a:t>
            </a:r>
            <a:endParaRPr sz="2500">
              <a:latin typeface="Carlito"/>
              <a:cs typeface="Carlito"/>
            </a:endParaRPr>
          </a:p>
          <a:p>
            <a:pPr marL="355600" marR="5080" indent="-342900">
              <a:lnSpc>
                <a:spcPts val="2400"/>
              </a:lnSpc>
              <a:spcBef>
                <a:spcPts val="600"/>
              </a:spcBef>
              <a:buFont typeface="Arial"/>
              <a:buChar char="•"/>
              <a:tabLst>
                <a:tab pos="354965" algn="l"/>
                <a:tab pos="355600" algn="l"/>
              </a:tabLst>
            </a:pPr>
            <a:r>
              <a:rPr sz="2500" spc="-5" dirty="0">
                <a:latin typeface="Carlito"/>
                <a:cs typeface="Carlito"/>
              </a:rPr>
              <a:t>Although </a:t>
            </a:r>
            <a:r>
              <a:rPr sz="2500" spc="-10" dirty="0">
                <a:latin typeface="Carlito"/>
                <a:cs typeface="Carlito"/>
              </a:rPr>
              <a:t>most </a:t>
            </a:r>
            <a:r>
              <a:rPr sz="2500" spc="-20" dirty="0">
                <a:latin typeface="Carlito"/>
                <a:cs typeface="Carlito"/>
              </a:rPr>
              <a:t>affected </a:t>
            </a:r>
            <a:r>
              <a:rPr sz="2500" spc="-5" dirty="0">
                <a:latin typeface="Carlito"/>
                <a:cs typeface="Carlito"/>
              </a:rPr>
              <a:t>pregnancies </a:t>
            </a:r>
            <a:r>
              <a:rPr sz="2500" spc="-10" dirty="0">
                <a:latin typeface="Carlito"/>
                <a:cs typeface="Carlito"/>
              </a:rPr>
              <a:t>deliver </a:t>
            </a:r>
            <a:r>
              <a:rPr sz="2500" spc="-15" dirty="0">
                <a:latin typeface="Carlito"/>
                <a:cs typeface="Carlito"/>
              </a:rPr>
              <a:t>at </a:t>
            </a:r>
            <a:r>
              <a:rPr sz="2500" spc="-10" dirty="0">
                <a:latin typeface="Carlito"/>
                <a:cs typeface="Carlito"/>
              </a:rPr>
              <a:t>term </a:t>
            </a:r>
            <a:r>
              <a:rPr sz="2500" spc="-5" dirty="0">
                <a:latin typeface="Carlito"/>
                <a:cs typeface="Carlito"/>
              </a:rPr>
              <a:t>or </a:t>
            </a:r>
            <a:r>
              <a:rPr sz="2500" spc="-10" dirty="0">
                <a:latin typeface="Carlito"/>
                <a:cs typeface="Carlito"/>
              </a:rPr>
              <a:t>near  </a:t>
            </a:r>
            <a:r>
              <a:rPr sz="2500" spc="-5" dirty="0">
                <a:latin typeface="Carlito"/>
                <a:cs typeface="Carlito"/>
              </a:rPr>
              <a:t>term with good </a:t>
            </a:r>
            <a:r>
              <a:rPr sz="2500" spc="-10" dirty="0">
                <a:latin typeface="Carlito"/>
                <a:cs typeface="Carlito"/>
              </a:rPr>
              <a:t>maternal </a:t>
            </a:r>
            <a:r>
              <a:rPr sz="2500" spc="-5" dirty="0">
                <a:latin typeface="Carlito"/>
                <a:cs typeface="Carlito"/>
              </a:rPr>
              <a:t>and </a:t>
            </a:r>
            <a:r>
              <a:rPr sz="2500" spc="-25" dirty="0">
                <a:latin typeface="Carlito"/>
                <a:cs typeface="Carlito"/>
              </a:rPr>
              <a:t>fetal </a:t>
            </a:r>
            <a:r>
              <a:rPr sz="2500" spc="-10" dirty="0">
                <a:latin typeface="Carlito"/>
                <a:cs typeface="Carlito"/>
              </a:rPr>
              <a:t>outcomes, </a:t>
            </a:r>
            <a:r>
              <a:rPr sz="2500" spc="-5" dirty="0">
                <a:latin typeface="Carlito"/>
                <a:cs typeface="Carlito"/>
              </a:rPr>
              <a:t>these  </a:t>
            </a:r>
            <a:r>
              <a:rPr sz="2500" spc="-10" dirty="0">
                <a:latin typeface="Carlito"/>
                <a:cs typeface="Carlito"/>
              </a:rPr>
              <a:t>pregnancies </a:t>
            </a:r>
            <a:r>
              <a:rPr sz="2500" spc="-15" dirty="0">
                <a:latin typeface="Carlito"/>
                <a:cs typeface="Carlito"/>
              </a:rPr>
              <a:t>are </a:t>
            </a:r>
            <a:r>
              <a:rPr sz="2500" spc="-10" dirty="0">
                <a:latin typeface="Carlito"/>
                <a:cs typeface="Carlito"/>
              </a:rPr>
              <a:t>at </a:t>
            </a:r>
            <a:r>
              <a:rPr sz="2500" spc="-5" dirty="0">
                <a:latin typeface="Carlito"/>
                <a:cs typeface="Carlito"/>
              </a:rPr>
              <a:t>increased risk </a:t>
            </a:r>
            <a:r>
              <a:rPr sz="2500" spc="-25" dirty="0">
                <a:latin typeface="Carlito"/>
                <a:cs typeface="Carlito"/>
              </a:rPr>
              <a:t>for </a:t>
            </a:r>
            <a:r>
              <a:rPr sz="2500" spc="-10" dirty="0">
                <a:latin typeface="Carlito"/>
                <a:cs typeface="Carlito"/>
              </a:rPr>
              <a:t>maternal </a:t>
            </a:r>
            <a:r>
              <a:rPr sz="2500" spc="-15" dirty="0">
                <a:latin typeface="Carlito"/>
                <a:cs typeface="Carlito"/>
              </a:rPr>
              <a:t>and/or </a:t>
            </a:r>
            <a:r>
              <a:rPr sz="2500" spc="-25" dirty="0">
                <a:latin typeface="Carlito"/>
                <a:cs typeface="Carlito"/>
              </a:rPr>
              <a:t>fetal  </a:t>
            </a:r>
            <a:r>
              <a:rPr sz="2500" spc="-5" dirty="0">
                <a:latin typeface="Carlito"/>
                <a:cs typeface="Carlito"/>
              </a:rPr>
              <a:t>mortality </a:t>
            </a:r>
            <a:r>
              <a:rPr sz="2500" dirty="0">
                <a:latin typeface="Carlito"/>
                <a:cs typeface="Carlito"/>
              </a:rPr>
              <a:t>or </a:t>
            </a:r>
            <a:r>
              <a:rPr sz="2500" spc="-5" dirty="0">
                <a:latin typeface="Carlito"/>
                <a:cs typeface="Carlito"/>
              </a:rPr>
              <a:t>serious </a:t>
            </a:r>
            <a:r>
              <a:rPr sz="2500" spc="-25" dirty="0">
                <a:latin typeface="Carlito"/>
                <a:cs typeface="Carlito"/>
              </a:rPr>
              <a:t>morbidity.</a:t>
            </a:r>
            <a:endParaRPr sz="2500">
              <a:latin typeface="Carlito"/>
              <a:cs typeface="Carlito"/>
            </a:endParaRPr>
          </a:p>
          <a:p>
            <a:pPr marL="355600" marR="46355" indent="-342900">
              <a:lnSpc>
                <a:spcPct val="80000"/>
              </a:lnSpc>
              <a:spcBef>
                <a:spcPts val="625"/>
              </a:spcBef>
              <a:buFont typeface="Arial"/>
              <a:buChar char="•"/>
              <a:tabLst>
                <a:tab pos="354965" algn="l"/>
                <a:tab pos="355600" algn="l"/>
              </a:tabLst>
            </a:pPr>
            <a:r>
              <a:rPr sz="2500" spc="-5" dirty="0">
                <a:latin typeface="Carlito"/>
                <a:cs typeface="Carlito"/>
              </a:rPr>
              <a:t>In addition, </a:t>
            </a:r>
            <a:r>
              <a:rPr sz="2500" spc="-15" dirty="0">
                <a:latin typeface="Carlito"/>
                <a:cs typeface="Carlito"/>
              </a:rPr>
              <a:t>women </a:t>
            </a:r>
            <a:r>
              <a:rPr sz="2500" spc="-5" dirty="0">
                <a:latin typeface="Carlito"/>
                <a:cs typeface="Carlito"/>
              </a:rPr>
              <a:t>with </a:t>
            </a:r>
            <a:r>
              <a:rPr sz="2500" spc="-10" dirty="0">
                <a:latin typeface="Carlito"/>
                <a:cs typeface="Carlito"/>
              </a:rPr>
              <a:t>preeclampsia </a:t>
            </a:r>
            <a:r>
              <a:rPr sz="2500" spc="-15" dirty="0">
                <a:latin typeface="Carlito"/>
                <a:cs typeface="Carlito"/>
              </a:rPr>
              <a:t>are </a:t>
            </a:r>
            <a:r>
              <a:rPr sz="2500" spc="-10" dirty="0">
                <a:latin typeface="Carlito"/>
                <a:cs typeface="Carlito"/>
              </a:rPr>
              <a:t>at increased </a:t>
            </a:r>
            <a:r>
              <a:rPr sz="2500" spc="-5" dirty="0">
                <a:latin typeface="Carlito"/>
                <a:cs typeface="Carlito"/>
              </a:rPr>
              <a:t>risk  </a:t>
            </a:r>
            <a:r>
              <a:rPr sz="2500" spc="-25" dirty="0">
                <a:latin typeface="Carlito"/>
                <a:cs typeface="Carlito"/>
              </a:rPr>
              <a:t>for </a:t>
            </a:r>
            <a:r>
              <a:rPr sz="2500" spc="-15" dirty="0">
                <a:latin typeface="Carlito"/>
                <a:cs typeface="Carlito"/>
              </a:rPr>
              <a:t>future </a:t>
            </a:r>
            <a:r>
              <a:rPr sz="2500" spc="-10" dirty="0">
                <a:latin typeface="Carlito"/>
                <a:cs typeface="Carlito"/>
              </a:rPr>
              <a:t>cardiovascular</a:t>
            </a:r>
            <a:r>
              <a:rPr sz="2500" spc="75" dirty="0">
                <a:latin typeface="Carlito"/>
                <a:cs typeface="Carlito"/>
              </a:rPr>
              <a:t> </a:t>
            </a:r>
            <a:r>
              <a:rPr sz="2500" spc="-10" dirty="0">
                <a:latin typeface="Carlito"/>
                <a:cs typeface="Carlito"/>
              </a:rPr>
              <a:t>disease.</a:t>
            </a:r>
            <a:endParaRPr sz="2500">
              <a:latin typeface="Carlito"/>
              <a:cs typeface="Carli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2600" y="304801"/>
            <a:ext cx="8686800" cy="631182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556154" y="192150"/>
            <a:ext cx="7081520" cy="635000"/>
          </a:xfrm>
          <a:prstGeom prst="rect">
            <a:avLst/>
          </a:prstGeom>
        </p:spPr>
        <p:txBody>
          <a:bodyPr vert="horz" wrap="square" lIns="0" tIns="12065" rIns="0" bIns="0" rtlCol="0" anchor="t" anchorCtr="0">
            <a:spAutoFit/>
          </a:bodyPr>
          <a:lstStyle/>
          <a:p>
            <a:pPr marL="12700">
              <a:lnSpc>
                <a:spcPct val="100000"/>
              </a:lnSpc>
              <a:spcBef>
                <a:spcPts val="95"/>
              </a:spcBef>
            </a:pPr>
            <a:r>
              <a:rPr b="0" spc="-5" dirty="0">
                <a:solidFill>
                  <a:srgbClr val="FF0000"/>
                </a:solidFill>
                <a:latin typeface="Carlito"/>
                <a:cs typeface="Carlito"/>
              </a:rPr>
              <a:t>No </a:t>
            </a:r>
            <a:r>
              <a:rPr b="0" spc="-10" dirty="0">
                <a:solidFill>
                  <a:srgbClr val="FF0000"/>
                </a:solidFill>
                <a:latin typeface="Carlito"/>
                <a:cs typeface="Carlito"/>
              </a:rPr>
              <a:t>longer </a:t>
            </a:r>
            <a:r>
              <a:rPr b="0" spc="-5" dirty="0">
                <a:solidFill>
                  <a:srgbClr val="FF0000"/>
                </a:solidFill>
                <a:latin typeface="Carlito"/>
                <a:cs typeface="Carlito"/>
              </a:rPr>
              <a:t>in </a:t>
            </a:r>
            <a:r>
              <a:rPr b="0" spc="-10" dirty="0">
                <a:solidFill>
                  <a:srgbClr val="FF0000"/>
                </a:solidFill>
                <a:latin typeface="Carlito"/>
                <a:cs typeface="Carlito"/>
              </a:rPr>
              <a:t>use </a:t>
            </a:r>
            <a:r>
              <a:rPr b="0" spc="-20" dirty="0">
                <a:solidFill>
                  <a:srgbClr val="FF0000"/>
                </a:solidFill>
                <a:latin typeface="Carlito"/>
                <a:cs typeface="Carlito"/>
              </a:rPr>
              <a:t>are </a:t>
            </a:r>
            <a:r>
              <a:rPr b="0" spc="-5" dirty="0">
                <a:solidFill>
                  <a:srgbClr val="FF0000"/>
                </a:solidFill>
                <a:latin typeface="Carlito"/>
                <a:cs typeface="Carlito"/>
              </a:rPr>
              <a:t>the </a:t>
            </a:r>
            <a:r>
              <a:rPr b="0" spc="-10" dirty="0">
                <a:solidFill>
                  <a:srgbClr val="FF0000"/>
                </a:solidFill>
                <a:latin typeface="Carlito"/>
                <a:cs typeface="Carlito"/>
              </a:rPr>
              <a:t>criteria</a:t>
            </a:r>
            <a:r>
              <a:rPr b="0" spc="15" dirty="0">
                <a:solidFill>
                  <a:srgbClr val="FF0000"/>
                </a:solidFill>
                <a:latin typeface="Carlito"/>
                <a:cs typeface="Carlito"/>
              </a:rPr>
              <a:t> </a:t>
            </a:r>
            <a:r>
              <a:rPr b="0" spc="-10" dirty="0">
                <a:solidFill>
                  <a:srgbClr val="FF0000"/>
                </a:solidFill>
                <a:latin typeface="Carlito"/>
                <a:cs typeface="Carlito"/>
              </a:rPr>
              <a:t>of</a:t>
            </a:r>
            <a:endParaRPr dirty="0">
              <a:latin typeface="Carlito"/>
              <a:cs typeface="Carlito"/>
            </a:endParaRPr>
          </a:p>
        </p:txBody>
      </p:sp>
      <p:sp>
        <p:nvSpPr>
          <p:cNvPr id="3" name="object 3"/>
          <p:cNvSpPr txBox="1"/>
          <p:nvPr/>
        </p:nvSpPr>
        <p:spPr>
          <a:xfrm>
            <a:off x="2059940" y="1607261"/>
            <a:ext cx="8041640" cy="3538854"/>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spc="-5" dirty="0">
                <a:latin typeface="Carlito"/>
                <a:cs typeface="Carlito"/>
              </a:rPr>
              <a:t>Increase </a:t>
            </a:r>
            <a:r>
              <a:rPr sz="3200" dirty="0">
                <a:latin typeface="Carlito"/>
                <a:cs typeface="Carlito"/>
              </a:rPr>
              <a:t>in </a:t>
            </a:r>
            <a:r>
              <a:rPr sz="3200" spc="-5" dirty="0">
                <a:latin typeface="Carlito"/>
                <a:cs typeface="Carlito"/>
              </a:rPr>
              <a:t>blood </a:t>
            </a:r>
            <a:r>
              <a:rPr sz="3200" spc="-10" dirty="0">
                <a:latin typeface="Carlito"/>
                <a:cs typeface="Carlito"/>
              </a:rPr>
              <a:t>pressure </a:t>
            </a:r>
            <a:r>
              <a:rPr sz="3200" spc="-5" dirty="0">
                <a:latin typeface="Carlito"/>
                <a:cs typeface="Carlito"/>
              </a:rPr>
              <a:t>above baseline  measurements of </a:t>
            </a:r>
            <a:r>
              <a:rPr sz="3200" dirty="0">
                <a:latin typeface="Carlito"/>
                <a:cs typeface="Carlito"/>
              </a:rPr>
              <a:t>30 mmHg </a:t>
            </a:r>
            <a:r>
              <a:rPr sz="3200" spc="-20" dirty="0">
                <a:latin typeface="Carlito"/>
                <a:cs typeface="Carlito"/>
              </a:rPr>
              <a:t>systolic, </a:t>
            </a:r>
            <a:r>
              <a:rPr sz="3200" dirty="0">
                <a:latin typeface="Carlito"/>
                <a:cs typeface="Carlito"/>
              </a:rPr>
              <a:t>15 mmHg  </a:t>
            </a:r>
            <a:r>
              <a:rPr sz="3200" spc="-15" dirty="0">
                <a:latin typeface="Carlito"/>
                <a:cs typeface="Carlito"/>
              </a:rPr>
              <a:t>diastolic, </a:t>
            </a:r>
            <a:r>
              <a:rPr sz="3200" spc="-5" dirty="0">
                <a:latin typeface="Carlito"/>
                <a:cs typeface="Carlito"/>
              </a:rPr>
              <a:t>or </a:t>
            </a:r>
            <a:r>
              <a:rPr sz="3200" dirty="0">
                <a:latin typeface="Carlito"/>
                <a:cs typeface="Carlito"/>
              </a:rPr>
              <a:t>20 mmHg mean </a:t>
            </a:r>
            <a:r>
              <a:rPr sz="3200" spc="-5" dirty="0">
                <a:latin typeface="Carlito"/>
                <a:cs typeface="Carlito"/>
              </a:rPr>
              <a:t>arterial</a:t>
            </a:r>
            <a:r>
              <a:rPr sz="3200" spc="90" dirty="0">
                <a:latin typeface="Carlito"/>
                <a:cs typeface="Carlito"/>
              </a:rPr>
              <a:t> </a:t>
            </a:r>
            <a:r>
              <a:rPr sz="3200" spc="-10" dirty="0">
                <a:latin typeface="Carlito"/>
                <a:cs typeface="Carlito"/>
              </a:rPr>
              <a:t>pressure.</a:t>
            </a:r>
            <a:endParaRPr sz="3200" dirty="0">
              <a:latin typeface="Carlito"/>
              <a:cs typeface="Carlito"/>
            </a:endParaRPr>
          </a:p>
          <a:p>
            <a:pPr marL="355600" marR="395605" indent="-342900">
              <a:spcBef>
                <a:spcPts val="770"/>
              </a:spcBef>
              <a:buFont typeface="Arial"/>
              <a:buChar char="•"/>
              <a:tabLst>
                <a:tab pos="354965" algn="l"/>
                <a:tab pos="355600" algn="l"/>
              </a:tabLst>
            </a:pPr>
            <a:r>
              <a:rPr sz="3200" spc="-15" dirty="0">
                <a:latin typeface="Carlito"/>
                <a:cs typeface="Carlito"/>
              </a:rPr>
              <a:t>Edema </a:t>
            </a:r>
            <a:r>
              <a:rPr sz="3200" dirty="0">
                <a:latin typeface="Carlito"/>
                <a:cs typeface="Carlito"/>
              </a:rPr>
              <a:t>is a </a:t>
            </a:r>
            <a:r>
              <a:rPr sz="3200" spc="-5" dirty="0">
                <a:latin typeface="Carlito"/>
                <a:cs typeface="Carlito"/>
              </a:rPr>
              <a:t>common finding </a:t>
            </a:r>
            <a:r>
              <a:rPr sz="3200" dirty="0">
                <a:latin typeface="Carlito"/>
                <a:cs typeface="Carlito"/>
              </a:rPr>
              <a:t>in the </a:t>
            </a:r>
            <a:r>
              <a:rPr sz="3200" spc="-20" dirty="0">
                <a:latin typeface="Carlito"/>
                <a:cs typeface="Carlito"/>
              </a:rPr>
              <a:t>gravid  </a:t>
            </a:r>
            <a:r>
              <a:rPr sz="3200" spc="-10" dirty="0">
                <a:latin typeface="Carlito"/>
                <a:cs typeface="Carlito"/>
              </a:rPr>
              <a:t>patient, </a:t>
            </a:r>
            <a:r>
              <a:rPr sz="3200" dirty="0">
                <a:latin typeface="Carlito"/>
                <a:cs typeface="Carlito"/>
              </a:rPr>
              <a:t>occurring in </a:t>
            </a:r>
            <a:r>
              <a:rPr sz="3200" spc="-15" dirty="0">
                <a:latin typeface="Carlito"/>
                <a:cs typeface="Carlito"/>
              </a:rPr>
              <a:t>approximately </a:t>
            </a:r>
            <a:r>
              <a:rPr sz="3200" dirty="0">
                <a:latin typeface="Carlito"/>
                <a:cs typeface="Carlito"/>
              </a:rPr>
              <a:t>50% </a:t>
            </a:r>
            <a:r>
              <a:rPr sz="3200" spc="-5" dirty="0">
                <a:latin typeface="Carlito"/>
                <a:cs typeface="Carlito"/>
              </a:rPr>
              <a:t>of  women. </a:t>
            </a:r>
            <a:r>
              <a:rPr sz="3200" spc="-10" dirty="0">
                <a:latin typeface="Carlito"/>
                <a:cs typeface="Carlito"/>
              </a:rPr>
              <a:t>Lower extremity </a:t>
            </a:r>
            <a:r>
              <a:rPr sz="3200" dirty="0">
                <a:latin typeface="Carlito"/>
                <a:cs typeface="Carlito"/>
              </a:rPr>
              <a:t>edema is the </a:t>
            </a:r>
            <a:r>
              <a:rPr sz="3200" spc="-10" dirty="0">
                <a:latin typeface="Carlito"/>
                <a:cs typeface="Carlito"/>
              </a:rPr>
              <a:t>most  </a:t>
            </a:r>
            <a:r>
              <a:rPr sz="3200" spc="-5" dirty="0">
                <a:latin typeface="Carlito"/>
                <a:cs typeface="Carlito"/>
              </a:rPr>
              <a:t>typical </a:t>
            </a:r>
            <a:r>
              <a:rPr sz="3200" spc="-20" dirty="0">
                <a:latin typeface="Carlito"/>
                <a:cs typeface="Carlito"/>
              </a:rPr>
              <a:t>form </a:t>
            </a:r>
            <a:r>
              <a:rPr sz="3200" spc="5" dirty="0">
                <a:latin typeface="Carlito"/>
                <a:cs typeface="Carlito"/>
              </a:rPr>
              <a:t>of</a:t>
            </a:r>
            <a:r>
              <a:rPr sz="3200" spc="15" dirty="0">
                <a:latin typeface="Carlito"/>
                <a:cs typeface="Carlito"/>
              </a:rPr>
              <a:t> </a:t>
            </a:r>
            <a:r>
              <a:rPr sz="3200" dirty="0">
                <a:latin typeface="Carlito"/>
                <a:cs typeface="Carlito"/>
              </a:rPr>
              <a:t>edema.</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806" y="64317"/>
            <a:ext cx="7892916" cy="628377"/>
          </a:xfrm>
          <a:prstGeom prst="rect">
            <a:avLst/>
          </a:prstGeom>
        </p:spPr>
        <p:txBody>
          <a:bodyPr vert="horz" wrap="square" lIns="0" tIns="12700" rIns="0" bIns="0" rtlCol="0" anchor="t" anchorCtr="0">
            <a:spAutoFit/>
          </a:bodyPr>
          <a:lstStyle/>
          <a:p>
            <a:pPr marL="12700">
              <a:lnSpc>
                <a:spcPct val="100000"/>
              </a:lnSpc>
              <a:spcBef>
                <a:spcPts val="100"/>
              </a:spcBef>
            </a:pPr>
            <a:r>
              <a:rPr sz="4000" dirty="0">
                <a:solidFill>
                  <a:schemeClr val="tx2"/>
                </a:solidFill>
                <a:latin typeface="+mj-lt"/>
                <a:cs typeface="+mj-cs"/>
              </a:rPr>
              <a:t>Severity Of Preeclampsia</a:t>
            </a:r>
          </a:p>
        </p:txBody>
      </p:sp>
      <p:sp>
        <p:nvSpPr>
          <p:cNvPr id="3" name="object 3"/>
          <p:cNvSpPr/>
          <p:nvPr/>
        </p:nvSpPr>
        <p:spPr>
          <a:xfrm>
            <a:off x="1676400" y="1066800"/>
            <a:ext cx="8839200" cy="555040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660" y="92711"/>
            <a:ext cx="7334609" cy="627736"/>
          </a:xfrm>
          <a:prstGeom prst="rect">
            <a:avLst/>
          </a:prstGeom>
        </p:spPr>
        <p:txBody>
          <a:bodyPr vert="horz" wrap="square" lIns="0" tIns="12065" rIns="0" bIns="0" rtlCol="0" anchor="t" anchorCtr="0">
            <a:spAutoFit/>
          </a:bodyPr>
          <a:lstStyle/>
          <a:p>
            <a:pPr marL="12700">
              <a:lnSpc>
                <a:spcPct val="100000"/>
              </a:lnSpc>
              <a:spcBef>
                <a:spcPts val="95"/>
              </a:spcBef>
            </a:pPr>
            <a:r>
              <a:rPr spc="-5" dirty="0"/>
              <a:t>HELLP</a:t>
            </a:r>
            <a:r>
              <a:rPr spc="-55" dirty="0"/>
              <a:t> </a:t>
            </a:r>
            <a:r>
              <a:rPr spc="-20" dirty="0"/>
              <a:t>Syndrome</a:t>
            </a:r>
            <a:endParaRPr dirty="0"/>
          </a:p>
        </p:txBody>
      </p:sp>
      <p:sp>
        <p:nvSpPr>
          <p:cNvPr id="3" name="object 3"/>
          <p:cNvSpPr txBox="1"/>
          <p:nvPr/>
        </p:nvSpPr>
        <p:spPr>
          <a:xfrm>
            <a:off x="1907540" y="935482"/>
            <a:ext cx="8274684" cy="5283835"/>
          </a:xfrm>
          <a:prstGeom prst="rect">
            <a:avLst/>
          </a:prstGeom>
        </p:spPr>
        <p:txBody>
          <a:bodyPr vert="horz" wrap="square" lIns="0" tIns="85725" rIns="0" bIns="0" rtlCol="0">
            <a:spAutoFit/>
          </a:bodyPr>
          <a:lstStyle/>
          <a:p>
            <a:pPr marL="355600" marR="348615" indent="-342900">
              <a:lnSpc>
                <a:spcPts val="2400"/>
              </a:lnSpc>
              <a:spcBef>
                <a:spcPts val="675"/>
              </a:spcBef>
              <a:buFont typeface="Arial"/>
              <a:buChar char="•"/>
              <a:tabLst>
                <a:tab pos="354965" algn="l"/>
                <a:tab pos="355600" algn="l"/>
              </a:tabLst>
            </a:pPr>
            <a:r>
              <a:rPr sz="2500" spc="-5" dirty="0">
                <a:latin typeface="Carlito"/>
                <a:cs typeface="Carlito"/>
              </a:rPr>
              <a:t>A particularly </a:t>
            </a:r>
            <a:r>
              <a:rPr sz="2500" spc="-15" dirty="0">
                <a:latin typeface="Carlito"/>
                <a:cs typeface="Carlito"/>
              </a:rPr>
              <a:t>severe </a:t>
            </a:r>
            <a:r>
              <a:rPr sz="2500" spc="-5" dirty="0">
                <a:latin typeface="Carlito"/>
                <a:cs typeface="Carlito"/>
              </a:rPr>
              <a:t>and serious </a:t>
            </a:r>
            <a:r>
              <a:rPr sz="2500" spc="-20" dirty="0">
                <a:latin typeface="Carlito"/>
                <a:cs typeface="Carlito"/>
              </a:rPr>
              <a:t>form </a:t>
            </a:r>
            <a:r>
              <a:rPr sz="2500" spc="-5" dirty="0">
                <a:latin typeface="Carlito"/>
                <a:cs typeface="Carlito"/>
              </a:rPr>
              <a:t>of </a:t>
            </a:r>
            <a:r>
              <a:rPr sz="2500" spc="-10" dirty="0">
                <a:latin typeface="Carlito"/>
                <a:cs typeface="Carlito"/>
              </a:rPr>
              <a:t>preeclampsia </a:t>
            </a:r>
            <a:r>
              <a:rPr sz="2500" spc="-5" dirty="0">
                <a:latin typeface="Carlito"/>
                <a:cs typeface="Carlito"/>
              </a:rPr>
              <a:t>is  HELLP </a:t>
            </a:r>
            <a:r>
              <a:rPr sz="2500" spc="-15" dirty="0">
                <a:latin typeface="Carlito"/>
                <a:cs typeface="Carlito"/>
              </a:rPr>
              <a:t>syndrome characterized by </a:t>
            </a:r>
            <a:r>
              <a:rPr sz="2500" spc="-10" dirty="0">
                <a:latin typeface="Carlito"/>
                <a:cs typeface="Carlito"/>
              </a:rPr>
              <a:t>hemolysis, </a:t>
            </a:r>
            <a:r>
              <a:rPr sz="2500" spc="-15" dirty="0">
                <a:latin typeface="Carlito"/>
                <a:cs typeface="Carlito"/>
              </a:rPr>
              <a:t>elevated </a:t>
            </a:r>
            <a:r>
              <a:rPr sz="2500" spc="-10" dirty="0">
                <a:latin typeface="Carlito"/>
                <a:cs typeface="Carlito"/>
              </a:rPr>
              <a:t>liver  </a:t>
            </a:r>
            <a:r>
              <a:rPr sz="2500" spc="-5" dirty="0">
                <a:latin typeface="Carlito"/>
                <a:cs typeface="Carlito"/>
              </a:rPr>
              <a:t>enzymes, and low</a:t>
            </a:r>
            <a:r>
              <a:rPr sz="2500" spc="30" dirty="0">
                <a:latin typeface="Carlito"/>
                <a:cs typeface="Carlito"/>
              </a:rPr>
              <a:t> </a:t>
            </a:r>
            <a:r>
              <a:rPr sz="2500" spc="-10" dirty="0">
                <a:latin typeface="Carlito"/>
                <a:cs typeface="Carlito"/>
              </a:rPr>
              <a:t>platelets.</a:t>
            </a:r>
            <a:endParaRPr sz="2500">
              <a:latin typeface="Carlito"/>
              <a:cs typeface="Carlito"/>
            </a:endParaRPr>
          </a:p>
          <a:p>
            <a:pPr marL="426720" indent="-414655">
              <a:spcBef>
                <a:spcPts val="20"/>
              </a:spcBef>
              <a:buFont typeface="Arial"/>
              <a:buChar char="•"/>
              <a:tabLst>
                <a:tab pos="426720" algn="l"/>
                <a:tab pos="427355" algn="l"/>
              </a:tabLst>
            </a:pPr>
            <a:r>
              <a:rPr sz="2500" spc="-15" dirty="0">
                <a:latin typeface="Carlito"/>
                <a:cs typeface="Carlito"/>
              </a:rPr>
              <a:t>Prompt </a:t>
            </a:r>
            <a:r>
              <a:rPr sz="2500" spc="-10" dirty="0">
                <a:latin typeface="Carlito"/>
                <a:cs typeface="Carlito"/>
              </a:rPr>
              <a:t>recognition </a:t>
            </a:r>
            <a:r>
              <a:rPr sz="2500" spc="-5" dirty="0">
                <a:latin typeface="Carlito"/>
                <a:cs typeface="Carlito"/>
              </a:rPr>
              <a:t>is </a:t>
            </a:r>
            <a:r>
              <a:rPr sz="2500" spc="-10" dirty="0">
                <a:latin typeface="Carlito"/>
                <a:cs typeface="Carlito"/>
              </a:rPr>
              <a:t>vital </a:t>
            </a:r>
            <a:r>
              <a:rPr sz="2500" spc="-15" dirty="0">
                <a:latin typeface="Carlito"/>
                <a:cs typeface="Carlito"/>
              </a:rPr>
              <a:t>to </a:t>
            </a:r>
            <a:r>
              <a:rPr sz="2500" spc="-10" dirty="0">
                <a:latin typeface="Carlito"/>
                <a:cs typeface="Carlito"/>
              </a:rPr>
              <a:t>improving</a:t>
            </a:r>
            <a:r>
              <a:rPr sz="2500" dirty="0">
                <a:latin typeface="Carlito"/>
                <a:cs typeface="Carlito"/>
              </a:rPr>
              <a:t> </a:t>
            </a:r>
            <a:r>
              <a:rPr sz="2500" spc="-15" dirty="0">
                <a:latin typeface="Carlito"/>
                <a:cs typeface="Carlito"/>
              </a:rPr>
              <a:t>outcomes.</a:t>
            </a:r>
            <a:endParaRPr sz="2500">
              <a:latin typeface="Carlito"/>
              <a:cs typeface="Carlito"/>
            </a:endParaRPr>
          </a:p>
          <a:p>
            <a:pPr marL="355600" marR="200025" indent="-342900">
              <a:lnSpc>
                <a:spcPts val="2400"/>
              </a:lnSpc>
              <a:spcBef>
                <a:spcPts val="580"/>
              </a:spcBef>
              <a:buFont typeface="Arial"/>
              <a:buChar char="•"/>
              <a:tabLst>
                <a:tab pos="354965" algn="l"/>
                <a:tab pos="355600" algn="l"/>
              </a:tabLst>
            </a:pPr>
            <a:r>
              <a:rPr sz="2500" spc="-10" dirty="0">
                <a:latin typeface="Carlito"/>
                <a:cs typeface="Carlito"/>
              </a:rPr>
              <a:t>Due </a:t>
            </a:r>
            <a:r>
              <a:rPr sz="2500" spc="-15" dirty="0">
                <a:latin typeface="Carlito"/>
                <a:cs typeface="Carlito"/>
              </a:rPr>
              <a:t>to </a:t>
            </a:r>
            <a:r>
              <a:rPr sz="2500" spc="-5" dirty="0">
                <a:latin typeface="Carlito"/>
                <a:cs typeface="Carlito"/>
              </a:rPr>
              <a:t>the </a:t>
            </a:r>
            <a:r>
              <a:rPr sz="2500" spc="-20" dirty="0">
                <a:latin typeface="Carlito"/>
                <a:cs typeface="Carlito"/>
              </a:rPr>
              <a:t>different </a:t>
            </a:r>
            <a:r>
              <a:rPr sz="2500" spc="-10" dirty="0">
                <a:latin typeface="Carlito"/>
                <a:cs typeface="Carlito"/>
              </a:rPr>
              <a:t>number </a:t>
            </a:r>
            <a:r>
              <a:rPr sz="2500" spc="-5" dirty="0">
                <a:latin typeface="Carlito"/>
                <a:cs typeface="Carlito"/>
              </a:rPr>
              <a:t>of </a:t>
            </a:r>
            <a:r>
              <a:rPr sz="2500" spc="-20" dirty="0">
                <a:latin typeface="Carlito"/>
                <a:cs typeface="Carlito"/>
              </a:rPr>
              <a:t>assays </a:t>
            </a:r>
            <a:r>
              <a:rPr sz="2500" spc="-10" dirty="0">
                <a:latin typeface="Carlito"/>
                <a:cs typeface="Carlito"/>
              </a:rPr>
              <a:t>used </a:t>
            </a:r>
            <a:r>
              <a:rPr sz="2500" spc="-15" dirty="0">
                <a:latin typeface="Carlito"/>
                <a:cs typeface="Carlito"/>
              </a:rPr>
              <a:t>to </a:t>
            </a:r>
            <a:r>
              <a:rPr sz="2500" spc="-10" dirty="0">
                <a:latin typeface="Carlito"/>
                <a:cs typeface="Carlito"/>
              </a:rPr>
              <a:t>measure liver  </a:t>
            </a:r>
            <a:r>
              <a:rPr sz="2500" spc="-5" dirty="0">
                <a:latin typeface="Carlito"/>
                <a:cs typeface="Carlito"/>
              </a:rPr>
              <a:t>enzymes, clinicians </a:t>
            </a:r>
            <a:r>
              <a:rPr sz="2500" spc="-10" dirty="0">
                <a:latin typeface="Carlito"/>
                <a:cs typeface="Carlito"/>
              </a:rPr>
              <a:t>should </a:t>
            </a:r>
            <a:r>
              <a:rPr sz="2500" spc="-5" dirty="0">
                <a:latin typeface="Carlito"/>
                <a:cs typeface="Carlito"/>
              </a:rPr>
              <a:t>be </a:t>
            </a:r>
            <a:r>
              <a:rPr sz="2500" spc="-10" dirty="0">
                <a:latin typeface="Carlito"/>
                <a:cs typeface="Carlito"/>
              </a:rPr>
              <a:t>familiar </a:t>
            </a:r>
            <a:r>
              <a:rPr sz="2500" spc="-5" dirty="0">
                <a:latin typeface="Carlito"/>
                <a:cs typeface="Carlito"/>
              </a:rPr>
              <a:t>with the </a:t>
            </a:r>
            <a:r>
              <a:rPr sz="2500" spc="-10" dirty="0">
                <a:latin typeface="Carlito"/>
                <a:cs typeface="Carlito"/>
              </a:rPr>
              <a:t>upper </a:t>
            </a:r>
            <a:r>
              <a:rPr sz="2500" spc="-5" dirty="0">
                <a:latin typeface="Carlito"/>
                <a:cs typeface="Carlito"/>
              </a:rPr>
              <a:t>limit  </a:t>
            </a:r>
            <a:r>
              <a:rPr sz="2500" spc="-10" dirty="0">
                <a:latin typeface="Carlito"/>
                <a:cs typeface="Carlito"/>
              </a:rPr>
              <a:t>values used </a:t>
            </a:r>
            <a:r>
              <a:rPr sz="2500" spc="-5" dirty="0">
                <a:latin typeface="Carlito"/>
                <a:cs typeface="Carlito"/>
              </a:rPr>
              <a:t>in their </a:t>
            </a:r>
            <a:r>
              <a:rPr sz="2500" spc="-10" dirty="0">
                <a:latin typeface="Carlito"/>
                <a:cs typeface="Carlito"/>
              </a:rPr>
              <a:t>own</a:t>
            </a:r>
            <a:r>
              <a:rPr sz="2500" spc="20" dirty="0">
                <a:latin typeface="Carlito"/>
                <a:cs typeface="Carlito"/>
              </a:rPr>
              <a:t> </a:t>
            </a:r>
            <a:r>
              <a:rPr sz="2500" spc="-25" dirty="0">
                <a:latin typeface="Carlito"/>
                <a:cs typeface="Carlito"/>
              </a:rPr>
              <a:t>laboratory.</a:t>
            </a:r>
            <a:endParaRPr sz="2500">
              <a:latin typeface="Carlito"/>
              <a:cs typeface="Carlito"/>
            </a:endParaRPr>
          </a:p>
          <a:p>
            <a:pPr marL="355600" indent="-342900">
              <a:spcBef>
                <a:spcPts val="20"/>
              </a:spcBef>
              <a:buFont typeface="Arial"/>
              <a:buChar char="•"/>
              <a:tabLst>
                <a:tab pos="354965" algn="l"/>
                <a:tab pos="355600" algn="l"/>
              </a:tabLst>
            </a:pPr>
            <a:r>
              <a:rPr sz="2500" spc="-5" dirty="0">
                <a:latin typeface="Carlito"/>
                <a:cs typeface="Carlito"/>
              </a:rPr>
              <a:t>Criteria </a:t>
            </a:r>
            <a:r>
              <a:rPr sz="2500" spc="-25" dirty="0">
                <a:latin typeface="Carlito"/>
                <a:cs typeface="Carlito"/>
              </a:rPr>
              <a:t>for </a:t>
            </a:r>
            <a:r>
              <a:rPr sz="2500" spc="-10" dirty="0">
                <a:latin typeface="Carlito"/>
                <a:cs typeface="Carlito"/>
              </a:rPr>
              <a:t>HELLP </a:t>
            </a:r>
            <a:r>
              <a:rPr sz="2500" spc="-15" dirty="0">
                <a:latin typeface="Carlito"/>
                <a:cs typeface="Carlito"/>
              </a:rPr>
              <a:t>syndrome</a:t>
            </a:r>
            <a:r>
              <a:rPr sz="2500" spc="50" dirty="0">
                <a:latin typeface="Carlito"/>
                <a:cs typeface="Carlito"/>
              </a:rPr>
              <a:t> </a:t>
            </a:r>
            <a:r>
              <a:rPr sz="2500" spc="-10" dirty="0">
                <a:latin typeface="Carlito"/>
                <a:cs typeface="Carlito"/>
              </a:rPr>
              <a:t>are:</a:t>
            </a:r>
            <a:endParaRPr sz="2500">
              <a:latin typeface="Carlito"/>
              <a:cs typeface="Carlito"/>
            </a:endParaRPr>
          </a:p>
          <a:p>
            <a:pPr marL="355600" marR="133350" indent="-342900">
              <a:lnSpc>
                <a:spcPts val="2400"/>
              </a:lnSpc>
              <a:spcBef>
                <a:spcPts val="585"/>
              </a:spcBef>
              <a:buFont typeface="Arial"/>
              <a:buChar char="•"/>
              <a:tabLst>
                <a:tab pos="354965" algn="l"/>
                <a:tab pos="355600" algn="l"/>
              </a:tabLst>
            </a:pPr>
            <a:r>
              <a:rPr sz="2500" spc="-10" dirty="0">
                <a:latin typeface="Carlito"/>
                <a:cs typeface="Carlito"/>
              </a:rPr>
              <a:t>LDH </a:t>
            </a:r>
            <a:r>
              <a:rPr sz="2500" spc="-5" dirty="0">
                <a:latin typeface="Carlito"/>
                <a:cs typeface="Carlito"/>
              </a:rPr>
              <a:t>&gt; 600 </a:t>
            </a:r>
            <a:r>
              <a:rPr sz="2500" spc="-10" dirty="0">
                <a:latin typeface="Carlito"/>
                <a:cs typeface="Carlito"/>
              </a:rPr>
              <a:t>IU/L </a:t>
            </a:r>
            <a:r>
              <a:rPr sz="2500" spc="-15" dirty="0">
                <a:latin typeface="Carlito"/>
                <a:cs typeface="Carlito"/>
              </a:rPr>
              <a:t>(more </a:t>
            </a:r>
            <a:r>
              <a:rPr sz="2500" spc="-5" dirty="0">
                <a:latin typeface="Carlito"/>
                <a:cs typeface="Carlito"/>
              </a:rPr>
              <a:t>than 2 times the </a:t>
            </a:r>
            <a:r>
              <a:rPr sz="2500" spc="-10" dirty="0">
                <a:latin typeface="Carlito"/>
                <a:cs typeface="Carlito"/>
              </a:rPr>
              <a:t>upper </a:t>
            </a:r>
            <a:r>
              <a:rPr sz="2500" spc="-5" dirty="0">
                <a:latin typeface="Carlito"/>
                <a:cs typeface="Carlito"/>
              </a:rPr>
              <a:t>limit </a:t>
            </a:r>
            <a:r>
              <a:rPr sz="2500" dirty="0">
                <a:latin typeface="Carlito"/>
                <a:cs typeface="Carlito"/>
              </a:rPr>
              <a:t>of </a:t>
            </a:r>
            <a:r>
              <a:rPr sz="2500" spc="-5" dirty="0">
                <a:latin typeface="Carlito"/>
                <a:cs typeface="Carlito"/>
              </a:rPr>
              <a:t>normal  </a:t>
            </a:r>
            <a:r>
              <a:rPr sz="2500" spc="-10" dirty="0">
                <a:latin typeface="Carlito"/>
                <a:cs typeface="Carlito"/>
              </a:rPr>
              <a:t>values)</a:t>
            </a:r>
            <a:r>
              <a:rPr sz="2500" spc="-5" dirty="0">
                <a:latin typeface="Carlito"/>
                <a:cs typeface="Carlito"/>
              </a:rPr>
              <a:t> </a:t>
            </a:r>
            <a:r>
              <a:rPr sz="2500" spc="-10" dirty="0">
                <a:latin typeface="Carlito"/>
                <a:cs typeface="Carlito"/>
              </a:rPr>
              <a:t>or</a:t>
            </a:r>
            <a:endParaRPr sz="2500">
              <a:latin typeface="Carlito"/>
              <a:cs typeface="Carlito"/>
            </a:endParaRPr>
          </a:p>
          <a:p>
            <a:pPr marL="355600" indent="-342900">
              <a:spcBef>
                <a:spcPts val="20"/>
              </a:spcBef>
              <a:buFont typeface="Arial"/>
              <a:buChar char="•"/>
              <a:tabLst>
                <a:tab pos="354965" algn="l"/>
                <a:tab pos="355600" algn="l"/>
              </a:tabLst>
            </a:pPr>
            <a:r>
              <a:rPr sz="2500" spc="-10" dirty="0">
                <a:latin typeface="Carlito"/>
                <a:cs typeface="Carlito"/>
              </a:rPr>
              <a:t>bilirubin </a:t>
            </a:r>
            <a:r>
              <a:rPr sz="2500" spc="-5" dirty="0">
                <a:latin typeface="Carlito"/>
                <a:cs typeface="Carlito"/>
              </a:rPr>
              <a:t>&gt; 1.2</a:t>
            </a:r>
            <a:r>
              <a:rPr sz="2500" spc="10" dirty="0">
                <a:latin typeface="Carlito"/>
                <a:cs typeface="Carlito"/>
              </a:rPr>
              <a:t> mg/dL,</a:t>
            </a:r>
            <a:endParaRPr sz="2500">
              <a:latin typeface="Carlito"/>
              <a:cs typeface="Carlito"/>
            </a:endParaRPr>
          </a:p>
          <a:p>
            <a:pPr marL="355600" marR="336550" indent="-342900">
              <a:lnSpc>
                <a:spcPts val="2400"/>
              </a:lnSpc>
              <a:spcBef>
                <a:spcPts val="580"/>
              </a:spcBef>
              <a:buFont typeface="Arial"/>
              <a:buChar char="•"/>
              <a:tabLst>
                <a:tab pos="354965" algn="l"/>
                <a:tab pos="355600" algn="l"/>
              </a:tabLst>
            </a:pPr>
            <a:r>
              <a:rPr sz="2500" spc="-10" dirty="0">
                <a:latin typeface="Carlito"/>
                <a:cs typeface="Carlito"/>
              </a:rPr>
              <a:t>AST </a:t>
            </a:r>
            <a:r>
              <a:rPr sz="2500" spc="-5" dirty="0">
                <a:latin typeface="Carlito"/>
                <a:cs typeface="Carlito"/>
              </a:rPr>
              <a:t>&gt; 70 </a:t>
            </a:r>
            <a:r>
              <a:rPr sz="2500" spc="-10" dirty="0">
                <a:latin typeface="Carlito"/>
                <a:cs typeface="Carlito"/>
              </a:rPr>
              <a:t>IU/L </a:t>
            </a:r>
            <a:r>
              <a:rPr sz="2500" spc="-15" dirty="0">
                <a:latin typeface="Carlito"/>
                <a:cs typeface="Carlito"/>
              </a:rPr>
              <a:t>(more </a:t>
            </a:r>
            <a:r>
              <a:rPr sz="2500" spc="-5" dirty="0">
                <a:latin typeface="Carlito"/>
                <a:cs typeface="Carlito"/>
              </a:rPr>
              <a:t>than 2 times the </a:t>
            </a:r>
            <a:r>
              <a:rPr sz="2500" spc="-10" dirty="0">
                <a:latin typeface="Carlito"/>
                <a:cs typeface="Carlito"/>
              </a:rPr>
              <a:t>upper </a:t>
            </a:r>
            <a:r>
              <a:rPr sz="2500" spc="-5" dirty="0">
                <a:latin typeface="Carlito"/>
                <a:cs typeface="Carlito"/>
              </a:rPr>
              <a:t>limit </a:t>
            </a:r>
            <a:r>
              <a:rPr sz="2500" dirty="0">
                <a:latin typeface="Carlito"/>
                <a:cs typeface="Carlito"/>
              </a:rPr>
              <a:t>of </a:t>
            </a:r>
            <a:r>
              <a:rPr sz="2500" spc="-5" dirty="0">
                <a:latin typeface="Carlito"/>
                <a:cs typeface="Carlito"/>
              </a:rPr>
              <a:t>normal  </a:t>
            </a:r>
            <a:r>
              <a:rPr sz="2500" spc="-10" dirty="0">
                <a:latin typeface="Carlito"/>
                <a:cs typeface="Carlito"/>
              </a:rPr>
              <a:t>values),</a:t>
            </a:r>
            <a:r>
              <a:rPr sz="2500" dirty="0">
                <a:latin typeface="Carlito"/>
                <a:cs typeface="Carlito"/>
              </a:rPr>
              <a:t> </a:t>
            </a:r>
            <a:r>
              <a:rPr sz="2500" spc="-5" dirty="0">
                <a:latin typeface="Carlito"/>
                <a:cs typeface="Carlito"/>
              </a:rPr>
              <a:t>and</a:t>
            </a:r>
            <a:endParaRPr sz="2500">
              <a:latin typeface="Carlito"/>
              <a:cs typeface="Carlito"/>
            </a:endParaRPr>
          </a:p>
          <a:p>
            <a:pPr marL="355600" indent="-342900">
              <a:spcBef>
                <a:spcPts val="20"/>
              </a:spcBef>
              <a:buFont typeface="Arial"/>
              <a:buChar char="•"/>
              <a:tabLst>
                <a:tab pos="354965" algn="l"/>
                <a:tab pos="355600" algn="l"/>
              </a:tabLst>
            </a:pPr>
            <a:r>
              <a:rPr sz="2500" spc="-10" dirty="0">
                <a:latin typeface="Carlito"/>
                <a:cs typeface="Carlito"/>
              </a:rPr>
              <a:t>platelets </a:t>
            </a:r>
            <a:r>
              <a:rPr sz="2500" spc="-5" dirty="0">
                <a:latin typeface="Carlito"/>
                <a:cs typeface="Carlito"/>
              </a:rPr>
              <a:t>&lt; 100,000/μL.(Sibai,</a:t>
            </a:r>
            <a:r>
              <a:rPr sz="2500" spc="25" dirty="0">
                <a:latin typeface="Carlito"/>
                <a:cs typeface="Carlito"/>
              </a:rPr>
              <a:t> </a:t>
            </a:r>
            <a:r>
              <a:rPr sz="2500" spc="-10" dirty="0">
                <a:latin typeface="Carlito"/>
                <a:cs typeface="Carlito"/>
              </a:rPr>
              <a:t>2004)</a:t>
            </a:r>
            <a:endParaRPr sz="2500">
              <a:latin typeface="Carlito"/>
              <a:cs typeface="Carlito"/>
            </a:endParaRPr>
          </a:p>
          <a:p>
            <a:pPr marL="426720" indent="-414655">
              <a:buFont typeface="Arial"/>
              <a:buChar char="•"/>
              <a:tabLst>
                <a:tab pos="426720" algn="l"/>
                <a:tab pos="427355" algn="l"/>
              </a:tabLst>
            </a:pPr>
            <a:r>
              <a:rPr sz="2500" spc="-10" dirty="0">
                <a:latin typeface="Carlito"/>
                <a:cs typeface="Carlito"/>
              </a:rPr>
              <a:t>Proteinuria </a:t>
            </a:r>
            <a:r>
              <a:rPr sz="2500" spc="-20" dirty="0">
                <a:latin typeface="Carlito"/>
                <a:cs typeface="Carlito"/>
              </a:rPr>
              <a:t>may </a:t>
            </a:r>
            <a:r>
              <a:rPr sz="2500" spc="-5" dirty="0">
                <a:latin typeface="Carlito"/>
                <a:cs typeface="Carlito"/>
              </a:rPr>
              <a:t>or </a:t>
            </a:r>
            <a:r>
              <a:rPr sz="2500" spc="-20" dirty="0">
                <a:latin typeface="Carlito"/>
                <a:cs typeface="Carlito"/>
              </a:rPr>
              <a:t>may </a:t>
            </a:r>
            <a:r>
              <a:rPr sz="2500" spc="-10" dirty="0">
                <a:latin typeface="Carlito"/>
                <a:cs typeface="Carlito"/>
              </a:rPr>
              <a:t>not </a:t>
            </a:r>
            <a:r>
              <a:rPr sz="2500" spc="-5" dirty="0">
                <a:latin typeface="Carlito"/>
                <a:cs typeface="Carlito"/>
              </a:rPr>
              <a:t>be </a:t>
            </a:r>
            <a:r>
              <a:rPr sz="2500" spc="-15" dirty="0">
                <a:latin typeface="Carlito"/>
                <a:cs typeface="Carlito"/>
              </a:rPr>
              <a:t>present </a:t>
            </a:r>
            <a:r>
              <a:rPr sz="2500" spc="-5" dirty="0">
                <a:latin typeface="Carlito"/>
                <a:cs typeface="Carlito"/>
              </a:rPr>
              <a:t>with </a:t>
            </a:r>
            <a:r>
              <a:rPr sz="2500" spc="-10" dirty="0">
                <a:latin typeface="Carlito"/>
                <a:cs typeface="Carlito"/>
              </a:rPr>
              <a:t>HELLP</a:t>
            </a:r>
            <a:r>
              <a:rPr sz="2500" spc="170" dirty="0">
                <a:latin typeface="Carlito"/>
                <a:cs typeface="Carlito"/>
              </a:rPr>
              <a:t> </a:t>
            </a:r>
            <a:r>
              <a:rPr sz="2500" spc="-20" dirty="0">
                <a:latin typeface="Carlito"/>
                <a:cs typeface="Carlito"/>
              </a:rPr>
              <a:t>syndrome</a:t>
            </a:r>
            <a:endParaRPr sz="2500">
              <a:latin typeface="Carlito"/>
              <a:cs typeface="Carli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5701" y="222203"/>
            <a:ext cx="6168061" cy="629018"/>
          </a:xfrm>
          <a:prstGeom prst="rect">
            <a:avLst/>
          </a:prstGeom>
        </p:spPr>
        <p:txBody>
          <a:bodyPr vert="horz" wrap="square" lIns="0" tIns="13335" rIns="0" bIns="0" rtlCol="0" anchor="t" anchorCtr="0">
            <a:spAutoFit/>
          </a:bodyPr>
          <a:lstStyle/>
          <a:p>
            <a:pPr marL="12700">
              <a:lnSpc>
                <a:spcPct val="100000"/>
              </a:lnSpc>
              <a:spcBef>
                <a:spcPts val="105"/>
              </a:spcBef>
            </a:pPr>
            <a:r>
              <a:rPr spc="-5" dirty="0"/>
              <a:t>Pathophysiology</a:t>
            </a:r>
          </a:p>
        </p:txBody>
      </p:sp>
      <p:sp>
        <p:nvSpPr>
          <p:cNvPr id="3" name="object 3"/>
          <p:cNvSpPr txBox="1"/>
          <p:nvPr/>
        </p:nvSpPr>
        <p:spPr>
          <a:xfrm>
            <a:off x="2059940" y="1555749"/>
            <a:ext cx="7994650" cy="4116704"/>
          </a:xfrm>
          <a:prstGeom prst="rect">
            <a:avLst/>
          </a:prstGeom>
        </p:spPr>
        <p:txBody>
          <a:bodyPr vert="horz" wrap="square" lIns="0" tIns="12065" rIns="0" bIns="0" rtlCol="0">
            <a:spAutoFit/>
          </a:bodyPr>
          <a:lstStyle/>
          <a:p>
            <a:pPr marL="355600" indent="-342900">
              <a:lnSpc>
                <a:spcPts val="2375"/>
              </a:lnSpc>
              <a:spcBef>
                <a:spcPts val="95"/>
              </a:spcBef>
              <a:buFont typeface="Arial"/>
              <a:buChar char="•"/>
              <a:tabLst>
                <a:tab pos="354965" algn="l"/>
                <a:tab pos="355600" algn="l"/>
              </a:tabLst>
            </a:pPr>
            <a:r>
              <a:rPr sz="2200" spc="-10" dirty="0">
                <a:solidFill>
                  <a:srgbClr val="FF0000"/>
                </a:solidFill>
                <a:latin typeface="Carlito"/>
                <a:cs typeface="Carlito"/>
              </a:rPr>
              <a:t>The precise </a:t>
            </a:r>
            <a:r>
              <a:rPr sz="2200" spc="-5" dirty="0">
                <a:solidFill>
                  <a:srgbClr val="FF0000"/>
                </a:solidFill>
                <a:latin typeface="Carlito"/>
                <a:cs typeface="Carlito"/>
              </a:rPr>
              <a:t>mechanism </a:t>
            </a:r>
            <a:r>
              <a:rPr sz="2200" spc="-20" dirty="0">
                <a:solidFill>
                  <a:srgbClr val="FF0000"/>
                </a:solidFill>
                <a:latin typeface="Carlito"/>
                <a:cs typeface="Carlito"/>
              </a:rPr>
              <a:t>for </a:t>
            </a:r>
            <a:r>
              <a:rPr sz="2200" spc="-5" dirty="0">
                <a:solidFill>
                  <a:srgbClr val="FF0000"/>
                </a:solidFill>
                <a:latin typeface="Carlito"/>
                <a:cs typeface="Carlito"/>
              </a:rPr>
              <a:t>the </a:t>
            </a:r>
            <a:r>
              <a:rPr sz="2200" spc="-10" dirty="0">
                <a:solidFill>
                  <a:srgbClr val="FF0000"/>
                </a:solidFill>
                <a:latin typeface="Carlito"/>
                <a:cs typeface="Carlito"/>
              </a:rPr>
              <a:t>development </a:t>
            </a:r>
            <a:r>
              <a:rPr sz="2200" dirty="0">
                <a:solidFill>
                  <a:srgbClr val="FF0000"/>
                </a:solidFill>
                <a:latin typeface="Carlito"/>
                <a:cs typeface="Carlito"/>
              </a:rPr>
              <a:t>of </a:t>
            </a:r>
            <a:r>
              <a:rPr sz="2200" spc="-10" dirty="0">
                <a:solidFill>
                  <a:srgbClr val="FF0000"/>
                </a:solidFill>
                <a:latin typeface="Carlito"/>
                <a:cs typeface="Carlito"/>
              </a:rPr>
              <a:t>preeclampsia</a:t>
            </a:r>
            <a:r>
              <a:rPr sz="2200" spc="155" dirty="0">
                <a:solidFill>
                  <a:srgbClr val="FF0000"/>
                </a:solidFill>
                <a:latin typeface="Carlito"/>
                <a:cs typeface="Carlito"/>
              </a:rPr>
              <a:t> </a:t>
            </a:r>
            <a:r>
              <a:rPr sz="2200" spc="-5" dirty="0">
                <a:solidFill>
                  <a:srgbClr val="FF0000"/>
                </a:solidFill>
                <a:latin typeface="Carlito"/>
                <a:cs typeface="Carlito"/>
              </a:rPr>
              <a:t>is</a:t>
            </a:r>
            <a:endParaRPr sz="2200">
              <a:latin typeface="Carlito"/>
              <a:cs typeface="Carlito"/>
            </a:endParaRPr>
          </a:p>
          <a:p>
            <a:pPr marL="355600">
              <a:lnSpc>
                <a:spcPts val="2375"/>
              </a:lnSpc>
            </a:pPr>
            <a:r>
              <a:rPr sz="2200" spc="-10" dirty="0">
                <a:solidFill>
                  <a:srgbClr val="FF0000"/>
                </a:solidFill>
                <a:latin typeface="Carlito"/>
                <a:cs typeface="Carlito"/>
              </a:rPr>
              <a:t>unknown</a:t>
            </a:r>
            <a:endParaRPr sz="2200">
              <a:latin typeface="Carlito"/>
              <a:cs typeface="Carlito"/>
            </a:endParaRPr>
          </a:p>
          <a:p>
            <a:pPr marL="355600" marR="112395" indent="-342900">
              <a:lnSpc>
                <a:spcPct val="80000"/>
              </a:lnSpc>
              <a:spcBef>
                <a:spcPts val="530"/>
              </a:spcBef>
              <a:buFont typeface="Arial"/>
              <a:buChar char="•"/>
              <a:tabLst>
                <a:tab pos="354965" algn="l"/>
                <a:tab pos="355600" algn="l"/>
              </a:tabLst>
            </a:pPr>
            <a:r>
              <a:rPr sz="2200" spc="-10" dirty="0">
                <a:solidFill>
                  <a:srgbClr val="17375E"/>
                </a:solidFill>
                <a:latin typeface="Carlito"/>
                <a:cs typeface="Carlito"/>
              </a:rPr>
              <a:t>The pathophysiology </a:t>
            </a:r>
            <a:r>
              <a:rPr sz="2200" spc="-5" dirty="0">
                <a:solidFill>
                  <a:srgbClr val="17375E"/>
                </a:solidFill>
                <a:latin typeface="Carlito"/>
                <a:cs typeface="Carlito"/>
              </a:rPr>
              <a:t>of </a:t>
            </a:r>
            <a:r>
              <a:rPr sz="2200" spc="-10" dirty="0">
                <a:solidFill>
                  <a:srgbClr val="17375E"/>
                </a:solidFill>
                <a:latin typeface="Carlito"/>
                <a:cs typeface="Carlito"/>
              </a:rPr>
              <a:t>preeclampsia </a:t>
            </a:r>
            <a:r>
              <a:rPr sz="2200" spc="-20" dirty="0">
                <a:solidFill>
                  <a:srgbClr val="17375E"/>
                </a:solidFill>
                <a:latin typeface="Carlito"/>
                <a:cs typeface="Carlito"/>
              </a:rPr>
              <a:t>likely </a:t>
            </a:r>
            <a:r>
              <a:rPr sz="2200" spc="-15" dirty="0">
                <a:solidFill>
                  <a:srgbClr val="17375E"/>
                </a:solidFill>
                <a:latin typeface="Carlito"/>
                <a:cs typeface="Carlito"/>
              </a:rPr>
              <a:t>involves </a:t>
            </a:r>
            <a:r>
              <a:rPr sz="2200" spc="-10" dirty="0">
                <a:solidFill>
                  <a:srgbClr val="17375E"/>
                </a:solidFill>
                <a:latin typeface="Carlito"/>
                <a:cs typeface="Carlito"/>
              </a:rPr>
              <a:t>both maternal  </a:t>
            </a:r>
            <a:r>
              <a:rPr sz="2200" spc="-5" dirty="0">
                <a:solidFill>
                  <a:srgbClr val="17375E"/>
                </a:solidFill>
                <a:latin typeface="Carlito"/>
                <a:cs typeface="Carlito"/>
              </a:rPr>
              <a:t>and </a:t>
            </a:r>
            <a:r>
              <a:rPr sz="2200" spc="-15" dirty="0">
                <a:solidFill>
                  <a:srgbClr val="17375E"/>
                </a:solidFill>
                <a:latin typeface="Carlito"/>
                <a:cs typeface="Carlito"/>
              </a:rPr>
              <a:t>fetal/placental</a:t>
            </a:r>
            <a:r>
              <a:rPr sz="2200" spc="-10" dirty="0">
                <a:solidFill>
                  <a:srgbClr val="17375E"/>
                </a:solidFill>
                <a:latin typeface="Carlito"/>
                <a:cs typeface="Carlito"/>
              </a:rPr>
              <a:t> </a:t>
            </a:r>
            <a:r>
              <a:rPr sz="2200" spc="-20" dirty="0">
                <a:solidFill>
                  <a:srgbClr val="17375E"/>
                </a:solidFill>
                <a:latin typeface="Carlito"/>
                <a:cs typeface="Carlito"/>
              </a:rPr>
              <a:t>factors</a:t>
            </a:r>
            <a:r>
              <a:rPr sz="2200" spc="-20" dirty="0">
                <a:latin typeface="Carlito"/>
                <a:cs typeface="Carlito"/>
              </a:rPr>
              <a:t>.</a:t>
            </a:r>
            <a:endParaRPr sz="2200">
              <a:latin typeface="Carlito"/>
              <a:cs typeface="Carlito"/>
            </a:endParaRPr>
          </a:p>
          <a:p>
            <a:pPr marL="355600" marR="121920" indent="-342900">
              <a:lnSpc>
                <a:spcPct val="80000"/>
              </a:lnSpc>
              <a:spcBef>
                <a:spcPts val="530"/>
              </a:spcBef>
              <a:buFont typeface="Arial"/>
              <a:buChar char="•"/>
              <a:tabLst>
                <a:tab pos="354965" algn="l"/>
                <a:tab pos="355600" algn="l"/>
              </a:tabLst>
            </a:pPr>
            <a:r>
              <a:rPr sz="2200" spc="-5" dirty="0">
                <a:latin typeface="Carlito"/>
                <a:cs typeface="Carlito"/>
              </a:rPr>
              <a:t>A </a:t>
            </a:r>
            <a:r>
              <a:rPr sz="2200" dirty="0">
                <a:latin typeface="Carlito"/>
                <a:cs typeface="Carlito"/>
              </a:rPr>
              <a:t>major </a:t>
            </a:r>
            <a:r>
              <a:rPr sz="2200" spc="-10" dirty="0">
                <a:latin typeface="Carlito"/>
                <a:cs typeface="Carlito"/>
              </a:rPr>
              <a:t>component </a:t>
            </a:r>
            <a:r>
              <a:rPr sz="2200" spc="-5" dirty="0">
                <a:latin typeface="Carlito"/>
                <a:cs typeface="Carlito"/>
              </a:rPr>
              <a:t>in </a:t>
            </a:r>
            <a:r>
              <a:rPr sz="2200" spc="-10" dirty="0">
                <a:latin typeface="Carlito"/>
                <a:cs typeface="Carlito"/>
              </a:rPr>
              <a:t>the development </a:t>
            </a:r>
            <a:r>
              <a:rPr sz="2200" dirty="0">
                <a:latin typeface="Carlito"/>
                <a:cs typeface="Carlito"/>
              </a:rPr>
              <a:t>of </a:t>
            </a:r>
            <a:r>
              <a:rPr sz="2200" spc="-10" dirty="0">
                <a:latin typeface="Carlito"/>
                <a:cs typeface="Carlito"/>
              </a:rPr>
              <a:t>preeclampsia </a:t>
            </a:r>
            <a:r>
              <a:rPr sz="2200" spc="-5" dirty="0">
                <a:latin typeface="Carlito"/>
                <a:cs typeface="Carlito"/>
              </a:rPr>
              <a:t>is the  </a:t>
            </a:r>
            <a:r>
              <a:rPr sz="2200" spc="-15" dirty="0">
                <a:latin typeface="Carlito"/>
                <a:cs typeface="Carlito"/>
              </a:rPr>
              <a:t>excessive </a:t>
            </a:r>
            <a:r>
              <a:rPr sz="2200" spc="-10" dirty="0">
                <a:latin typeface="Carlito"/>
                <a:cs typeface="Carlito"/>
              </a:rPr>
              <a:t>placental production </a:t>
            </a:r>
            <a:r>
              <a:rPr sz="2200" dirty="0">
                <a:latin typeface="Carlito"/>
                <a:cs typeface="Carlito"/>
              </a:rPr>
              <a:t>of </a:t>
            </a:r>
            <a:r>
              <a:rPr sz="2200" spc="-10" dirty="0">
                <a:latin typeface="Carlito"/>
                <a:cs typeface="Carlito"/>
              </a:rPr>
              <a:t>antagonists </a:t>
            </a:r>
            <a:r>
              <a:rPr sz="2200" spc="-20" dirty="0">
                <a:latin typeface="Carlito"/>
                <a:cs typeface="Carlito"/>
              </a:rPr>
              <a:t>to </a:t>
            </a:r>
            <a:r>
              <a:rPr sz="2200" spc="-5" dirty="0">
                <a:latin typeface="Carlito"/>
                <a:cs typeface="Carlito"/>
              </a:rPr>
              <a:t>both </a:t>
            </a:r>
            <a:r>
              <a:rPr sz="2200" spc="-10" dirty="0">
                <a:latin typeface="Carlito"/>
                <a:cs typeface="Carlito"/>
              </a:rPr>
              <a:t>vascular  </a:t>
            </a:r>
            <a:r>
              <a:rPr sz="2200" spc="-5" dirty="0">
                <a:latin typeface="Carlito"/>
                <a:cs typeface="Carlito"/>
              </a:rPr>
              <a:t>epithelial </a:t>
            </a:r>
            <a:r>
              <a:rPr sz="2200" spc="-15" dirty="0">
                <a:latin typeface="Carlito"/>
                <a:cs typeface="Carlito"/>
              </a:rPr>
              <a:t>growth </a:t>
            </a:r>
            <a:r>
              <a:rPr sz="2200" spc="-20" dirty="0">
                <a:latin typeface="Carlito"/>
                <a:cs typeface="Carlito"/>
              </a:rPr>
              <a:t>factors( </a:t>
            </a:r>
            <a:r>
              <a:rPr sz="2200" spc="-10" dirty="0">
                <a:latin typeface="Carlito"/>
                <a:cs typeface="Carlito"/>
              </a:rPr>
              <a:t>VEGF) </a:t>
            </a:r>
            <a:r>
              <a:rPr sz="2200" spc="-5" dirty="0">
                <a:latin typeface="Carlito"/>
                <a:cs typeface="Carlito"/>
              </a:rPr>
              <a:t>and </a:t>
            </a:r>
            <a:r>
              <a:rPr sz="2200" spc="-15" dirty="0">
                <a:latin typeface="Carlito"/>
                <a:cs typeface="Carlito"/>
              </a:rPr>
              <a:t>transforming growth factorB </a:t>
            </a:r>
            <a:r>
              <a:rPr sz="2200" spc="-5" dirty="0">
                <a:latin typeface="Carlito"/>
                <a:cs typeface="Carlito"/>
              </a:rPr>
              <a:t>(  </a:t>
            </a:r>
            <a:r>
              <a:rPr sz="2200" spc="-20" dirty="0">
                <a:latin typeface="Carlito"/>
                <a:cs typeface="Carlito"/>
              </a:rPr>
              <a:t>TGF-B</a:t>
            </a:r>
            <a:r>
              <a:rPr sz="2200" spc="15" dirty="0">
                <a:latin typeface="Carlito"/>
                <a:cs typeface="Carlito"/>
              </a:rPr>
              <a:t> </a:t>
            </a:r>
            <a:r>
              <a:rPr sz="2200" spc="-5" dirty="0">
                <a:latin typeface="Carlito"/>
                <a:cs typeface="Carlito"/>
              </a:rPr>
              <a:t>)</a:t>
            </a:r>
            <a:endParaRPr sz="2200">
              <a:latin typeface="Carlito"/>
              <a:cs typeface="Carlito"/>
            </a:endParaRPr>
          </a:p>
          <a:p>
            <a:pPr marL="355600" marR="5080" indent="-342900">
              <a:lnSpc>
                <a:spcPts val="2110"/>
              </a:lnSpc>
              <a:spcBef>
                <a:spcPts val="509"/>
              </a:spcBef>
              <a:buFont typeface="Arial"/>
              <a:buChar char="•"/>
              <a:tabLst>
                <a:tab pos="354965" algn="l"/>
                <a:tab pos="355600" algn="l"/>
                <a:tab pos="4700905" algn="l"/>
              </a:tabLst>
            </a:pPr>
            <a:r>
              <a:rPr sz="2200" spc="-5" dirty="0">
                <a:latin typeface="Carlito"/>
                <a:cs typeface="Carlito"/>
              </a:rPr>
              <a:t>These </a:t>
            </a:r>
            <a:r>
              <a:rPr sz="2200" spc="-10" dirty="0">
                <a:latin typeface="Carlito"/>
                <a:cs typeface="Carlito"/>
              </a:rPr>
              <a:t>antagonists </a:t>
            </a:r>
            <a:r>
              <a:rPr sz="2200" spc="-20" dirty="0">
                <a:latin typeface="Carlito"/>
                <a:cs typeface="Carlito"/>
              </a:rPr>
              <a:t>to </a:t>
            </a:r>
            <a:r>
              <a:rPr sz="2200" spc="-10" dirty="0">
                <a:latin typeface="Carlito"/>
                <a:cs typeface="Carlito"/>
              </a:rPr>
              <a:t>VEGF</a:t>
            </a:r>
            <a:r>
              <a:rPr sz="2200" spc="110" dirty="0">
                <a:latin typeface="Carlito"/>
                <a:cs typeface="Carlito"/>
              </a:rPr>
              <a:t> </a:t>
            </a:r>
            <a:r>
              <a:rPr sz="2200" spc="-5" dirty="0">
                <a:latin typeface="Carlito"/>
                <a:cs typeface="Carlito"/>
              </a:rPr>
              <a:t>and</a:t>
            </a:r>
            <a:r>
              <a:rPr sz="2200" spc="-15" dirty="0">
                <a:latin typeface="Carlito"/>
                <a:cs typeface="Carlito"/>
              </a:rPr>
              <a:t> </a:t>
            </a:r>
            <a:r>
              <a:rPr sz="2200" spc="-25" dirty="0">
                <a:latin typeface="Carlito"/>
                <a:cs typeface="Carlito"/>
              </a:rPr>
              <a:t>TGF-B	</a:t>
            </a:r>
            <a:r>
              <a:rPr sz="2200" spc="-10" dirty="0">
                <a:latin typeface="Carlito"/>
                <a:cs typeface="Carlito"/>
              </a:rPr>
              <a:t>disrupt </a:t>
            </a:r>
            <a:r>
              <a:rPr sz="2200" spc="-5" dirty="0">
                <a:latin typeface="Carlito"/>
                <a:cs typeface="Carlito"/>
              </a:rPr>
              <a:t>endothelial and </a:t>
            </a:r>
            <a:r>
              <a:rPr sz="2200" spc="-10" dirty="0">
                <a:latin typeface="Carlito"/>
                <a:cs typeface="Carlito"/>
              </a:rPr>
              <a:t>renal  </a:t>
            </a:r>
            <a:r>
              <a:rPr sz="2200" spc="-5" dirty="0">
                <a:latin typeface="Carlito"/>
                <a:cs typeface="Carlito"/>
              </a:rPr>
              <a:t>glomerular </a:t>
            </a:r>
            <a:r>
              <a:rPr sz="2200" spc="-10" dirty="0">
                <a:latin typeface="Carlito"/>
                <a:cs typeface="Carlito"/>
              </a:rPr>
              <a:t>function </a:t>
            </a:r>
            <a:r>
              <a:rPr sz="2200" spc="-5" dirty="0">
                <a:latin typeface="Carlito"/>
                <a:cs typeface="Carlito"/>
              </a:rPr>
              <a:t>resulting in edema , </a:t>
            </a:r>
            <a:r>
              <a:rPr sz="2200" spc="-10" dirty="0">
                <a:latin typeface="Carlito"/>
                <a:cs typeface="Carlito"/>
              </a:rPr>
              <a:t>hypertension </a:t>
            </a:r>
            <a:r>
              <a:rPr sz="2200" spc="-5" dirty="0">
                <a:latin typeface="Carlito"/>
                <a:cs typeface="Carlito"/>
              </a:rPr>
              <a:t>and  </a:t>
            </a:r>
            <a:r>
              <a:rPr sz="2200" spc="-10" dirty="0">
                <a:latin typeface="Carlito"/>
                <a:cs typeface="Carlito"/>
              </a:rPr>
              <a:t>proteinuria</a:t>
            </a:r>
            <a:endParaRPr sz="2200">
              <a:latin typeface="Carlito"/>
              <a:cs typeface="Carlito"/>
            </a:endParaRPr>
          </a:p>
          <a:p>
            <a:pPr marL="355600" marR="311785" indent="-342900">
              <a:lnSpc>
                <a:spcPct val="80000"/>
              </a:lnSpc>
              <a:spcBef>
                <a:spcPts val="550"/>
              </a:spcBef>
              <a:buFont typeface="Arial"/>
              <a:buChar char="•"/>
              <a:tabLst>
                <a:tab pos="354965" algn="l"/>
                <a:tab pos="355600" algn="l"/>
              </a:tabLst>
            </a:pPr>
            <a:r>
              <a:rPr sz="2200" spc="-5" dirty="0">
                <a:latin typeface="Carlito"/>
                <a:cs typeface="Carlito"/>
              </a:rPr>
              <a:t>In addition </a:t>
            </a:r>
            <a:r>
              <a:rPr sz="2200" spc="-10" dirty="0">
                <a:latin typeface="Carlito"/>
                <a:cs typeface="Carlito"/>
              </a:rPr>
              <a:t>there appears </a:t>
            </a:r>
            <a:r>
              <a:rPr sz="2200" spc="-20" dirty="0">
                <a:latin typeface="Carlito"/>
                <a:cs typeface="Carlito"/>
              </a:rPr>
              <a:t>to </a:t>
            </a:r>
            <a:r>
              <a:rPr sz="2200" spc="-5" dirty="0">
                <a:latin typeface="Carlito"/>
                <a:cs typeface="Carlito"/>
              </a:rPr>
              <a:t>be a </a:t>
            </a:r>
            <a:r>
              <a:rPr sz="2200" spc="-10" dirty="0">
                <a:latin typeface="Carlito"/>
                <a:cs typeface="Carlito"/>
              </a:rPr>
              <a:t>heritable component </a:t>
            </a:r>
            <a:r>
              <a:rPr sz="2200" spc="-5" dirty="0">
                <a:latin typeface="Carlito"/>
                <a:cs typeface="Carlito"/>
              </a:rPr>
              <a:t>and  </a:t>
            </a:r>
            <a:r>
              <a:rPr sz="2200" spc="-15" dirty="0">
                <a:latin typeface="Carlito"/>
                <a:cs typeface="Carlito"/>
              </a:rPr>
              <a:t>oxidative </a:t>
            </a:r>
            <a:r>
              <a:rPr sz="2200" spc="-10" dirty="0">
                <a:latin typeface="Carlito"/>
                <a:cs typeface="Carlito"/>
              </a:rPr>
              <a:t>stress </a:t>
            </a:r>
            <a:r>
              <a:rPr sz="2200" spc="-5" dirty="0">
                <a:latin typeface="Carlito"/>
                <a:cs typeface="Carlito"/>
              </a:rPr>
              <a:t>and abnormal </a:t>
            </a:r>
            <a:r>
              <a:rPr sz="2200" spc="-15" dirty="0">
                <a:latin typeface="Carlito"/>
                <a:cs typeface="Carlito"/>
              </a:rPr>
              <a:t>placental </a:t>
            </a:r>
            <a:r>
              <a:rPr sz="2200" spc="-10" dirty="0">
                <a:latin typeface="Carlito"/>
                <a:cs typeface="Carlito"/>
              </a:rPr>
              <a:t>implantation </a:t>
            </a:r>
            <a:r>
              <a:rPr sz="2200" spc="-15" dirty="0">
                <a:latin typeface="Carlito"/>
                <a:cs typeface="Carlito"/>
              </a:rPr>
              <a:t>can </a:t>
            </a:r>
            <a:r>
              <a:rPr sz="2200" spc="-10" dirty="0">
                <a:latin typeface="Carlito"/>
                <a:cs typeface="Carlito"/>
              </a:rPr>
              <a:t>further  increase </a:t>
            </a:r>
            <a:r>
              <a:rPr sz="2200" spc="-5" dirty="0">
                <a:latin typeface="Carlito"/>
                <a:cs typeface="Carlito"/>
              </a:rPr>
              <a:t>the risk of </a:t>
            </a:r>
            <a:r>
              <a:rPr sz="2200" spc="-10" dirty="0">
                <a:latin typeface="Carlito"/>
                <a:cs typeface="Carlito"/>
              </a:rPr>
              <a:t>developing </a:t>
            </a:r>
            <a:r>
              <a:rPr sz="2200" spc="-5" dirty="0">
                <a:latin typeface="Carlito"/>
                <a:cs typeface="Carlito"/>
              </a:rPr>
              <a:t>the</a:t>
            </a:r>
            <a:r>
              <a:rPr sz="2200" spc="55" dirty="0">
                <a:latin typeface="Carlito"/>
                <a:cs typeface="Carlito"/>
              </a:rPr>
              <a:t> </a:t>
            </a:r>
            <a:r>
              <a:rPr sz="2200" spc="-5" dirty="0">
                <a:latin typeface="Carlito"/>
                <a:cs typeface="Carlito"/>
              </a:rPr>
              <a:t>disease</a:t>
            </a:r>
            <a:endParaRPr sz="2200">
              <a:latin typeface="Carlito"/>
              <a:cs typeface="Carli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68063" y="0"/>
            <a:ext cx="9215634" cy="627736"/>
          </a:xfrm>
          <a:prstGeom prst="rect">
            <a:avLst/>
          </a:prstGeom>
        </p:spPr>
        <p:txBody>
          <a:bodyPr vert="horz" wrap="square" lIns="0" tIns="12065" rIns="0" bIns="0" rtlCol="0" anchor="t" anchorCtr="0">
            <a:spAutoFit/>
          </a:bodyPr>
          <a:lstStyle/>
          <a:p>
            <a:pPr marL="12700">
              <a:lnSpc>
                <a:spcPct val="100000"/>
              </a:lnSpc>
              <a:spcBef>
                <a:spcPts val="95"/>
              </a:spcBef>
            </a:pPr>
            <a:r>
              <a:rPr spc="-5" dirty="0"/>
              <a:t>Aetiology of preeclampsia</a:t>
            </a:r>
          </a:p>
        </p:txBody>
      </p:sp>
      <p:sp>
        <p:nvSpPr>
          <p:cNvPr id="3" name="object 3"/>
          <p:cNvSpPr txBox="1"/>
          <p:nvPr/>
        </p:nvSpPr>
        <p:spPr>
          <a:xfrm>
            <a:off x="2316887" y="1232661"/>
            <a:ext cx="7596505" cy="4635500"/>
          </a:xfrm>
          <a:prstGeom prst="rect">
            <a:avLst/>
          </a:prstGeom>
        </p:spPr>
        <p:txBody>
          <a:bodyPr vert="horz" wrap="square" lIns="0" tIns="12700" rIns="0" bIns="0" rtlCol="0">
            <a:spAutoFit/>
          </a:bodyPr>
          <a:lstStyle/>
          <a:p>
            <a:pPr marL="1097280" marR="1432560" indent="856615">
              <a:spcBef>
                <a:spcPts val="100"/>
              </a:spcBef>
            </a:pPr>
            <a:r>
              <a:rPr sz="2700" spc="-5" dirty="0">
                <a:solidFill>
                  <a:srgbClr val="544545"/>
                </a:solidFill>
                <a:latin typeface="Carlito"/>
                <a:cs typeface="Carlito"/>
              </a:rPr>
              <a:t>(</a:t>
            </a:r>
            <a:r>
              <a:rPr sz="2700" spc="-5" dirty="0">
                <a:latin typeface="Carlito"/>
                <a:cs typeface="Carlito"/>
              </a:rPr>
              <a:t>Genetic predisposition</a:t>
            </a:r>
            <a:r>
              <a:rPr sz="2700" spc="-5" dirty="0">
                <a:solidFill>
                  <a:srgbClr val="544545"/>
                </a:solidFill>
                <a:latin typeface="Carlito"/>
                <a:cs typeface="Carlito"/>
              </a:rPr>
              <a:t>)  (</a:t>
            </a:r>
            <a:r>
              <a:rPr sz="2700" spc="-5" dirty="0">
                <a:latin typeface="Carlito"/>
                <a:cs typeface="Carlito"/>
              </a:rPr>
              <a:t>Abnormal immunological</a:t>
            </a:r>
            <a:r>
              <a:rPr sz="2700" spc="5" dirty="0">
                <a:latin typeface="Carlito"/>
                <a:cs typeface="Carlito"/>
              </a:rPr>
              <a:t> </a:t>
            </a:r>
            <a:r>
              <a:rPr sz="2700" spc="-10" dirty="0">
                <a:latin typeface="Carlito"/>
                <a:cs typeface="Carlito"/>
              </a:rPr>
              <a:t>response</a:t>
            </a:r>
            <a:r>
              <a:rPr sz="2700" spc="-10" dirty="0">
                <a:solidFill>
                  <a:srgbClr val="544545"/>
                </a:solidFill>
                <a:latin typeface="Carlito"/>
                <a:cs typeface="Carlito"/>
              </a:rPr>
              <a:t>)</a:t>
            </a:r>
            <a:endParaRPr sz="2700">
              <a:latin typeface="Carlito"/>
              <a:cs typeface="Carlito"/>
            </a:endParaRPr>
          </a:p>
          <a:p>
            <a:pPr marL="1443355" marR="1777364" algn="ctr"/>
            <a:r>
              <a:rPr sz="2700" spc="-10" dirty="0">
                <a:solidFill>
                  <a:srgbClr val="544545"/>
                </a:solidFill>
                <a:latin typeface="Carlito"/>
                <a:cs typeface="Carlito"/>
              </a:rPr>
              <a:t>(</a:t>
            </a:r>
            <a:r>
              <a:rPr sz="2700" spc="-10" dirty="0">
                <a:latin typeface="Carlito"/>
                <a:cs typeface="Carlito"/>
              </a:rPr>
              <a:t>Deficient </a:t>
            </a:r>
            <a:r>
              <a:rPr sz="2700" spc="-15" dirty="0">
                <a:latin typeface="Carlito"/>
                <a:cs typeface="Carlito"/>
              </a:rPr>
              <a:t>trophoplast </a:t>
            </a:r>
            <a:r>
              <a:rPr sz="2700" spc="-10" dirty="0">
                <a:latin typeface="Carlito"/>
                <a:cs typeface="Carlito"/>
              </a:rPr>
              <a:t>invasion</a:t>
            </a:r>
            <a:r>
              <a:rPr sz="2700" spc="-10" dirty="0">
                <a:solidFill>
                  <a:srgbClr val="544545"/>
                </a:solidFill>
                <a:latin typeface="Carlito"/>
                <a:cs typeface="Carlito"/>
              </a:rPr>
              <a:t>)  </a:t>
            </a:r>
            <a:r>
              <a:rPr sz="2700" spc="-5" dirty="0">
                <a:solidFill>
                  <a:srgbClr val="544545"/>
                </a:solidFill>
                <a:latin typeface="Carlito"/>
                <a:cs typeface="Carlito"/>
              </a:rPr>
              <a:t>(</a:t>
            </a:r>
            <a:r>
              <a:rPr sz="2700" spc="-5" dirty="0">
                <a:latin typeface="Carlito"/>
                <a:cs typeface="Carlito"/>
              </a:rPr>
              <a:t>Hypoperfused </a:t>
            </a:r>
            <a:r>
              <a:rPr sz="2700" spc="-10" dirty="0">
                <a:latin typeface="Carlito"/>
                <a:cs typeface="Carlito"/>
              </a:rPr>
              <a:t>placenta</a:t>
            </a:r>
            <a:r>
              <a:rPr sz="2700" spc="-10" dirty="0">
                <a:solidFill>
                  <a:srgbClr val="544545"/>
                </a:solidFill>
                <a:latin typeface="Carlito"/>
                <a:cs typeface="Carlito"/>
              </a:rPr>
              <a:t>)  (</a:t>
            </a:r>
            <a:r>
              <a:rPr sz="2700" spc="-10" dirty="0">
                <a:latin typeface="Carlito"/>
                <a:cs typeface="Carlito"/>
              </a:rPr>
              <a:t>Circulating</a:t>
            </a:r>
            <a:r>
              <a:rPr sz="2700" spc="-30" dirty="0">
                <a:latin typeface="Carlito"/>
                <a:cs typeface="Carlito"/>
              </a:rPr>
              <a:t> </a:t>
            </a:r>
            <a:r>
              <a:rPr sz="2700" spc="-20" dirty="0">
                <a:latin typeface="Carlito"/>
                <a:cs typeface="Carlito"/>
              </a:rPr>
              <a:t>factors</a:t>
            </a:r>
            <a:r>
              <a:rPr sz="2700" spc="-20" dirty="0">
                <a:solidFill>
                  <a:srgbClr val="544545"/>
                </a:solidFill>
                <a:latin typeface="Carlito"/>
                <a:cs typeface="Carlito"/>
              </a:rPr>
              <a:t>)</a:t>
            </a:r>
            <a:endParaRPr sz="2700">
              <a:latin typeface="Carlito"/>
              <a:cs typeface="Carlito"/>
            </a:endParaRPr>
          </a:p>
          <a:p>
            <a:pPr marL="1116965"/>
            <a:r>
              <a:rPr sz="2700" spc="-20" dirty="0">
                <a:solidFill>
                  <a:srgbClr val="544545"/>
                </a:solidFill>
                <a:latin typeface="Carlito"/>
                <a:cs typeface="Carlito"/>
              </a:rPr>
              <a:t>(</a:t>
            </a:r>
            <a:r>
              <a:rPr sz="2700" spc="-20" dirty="0">
                <a:latin typeface="Carlito"/>
                <a:cs typeface="Carlito"/>
              </a:rPr>
              <a:t>Vascular </a:t>
            </a:r>
            <a:r>
              <a:rPr sz="2700" spc="-5" dirty="0">
                <a:latin typeface="Carlito"/>
                <a:cs typeface="Carlito"/>
              </a:rPr>
              <a:t>endothelial </a:t>
            </a:r>
            <a:r>
              <a:rPr sz="2700" dirty="0">
                <a:latin typeface="Carlito"/>
                <a:cs typeface="Carlito"/>
              </a:rPr>
              <a:t>cell</a:t>
            </a:r>
            <a:r>
              <a:rPr sz="2700" spc="-45" dirty="0">
                <a:latin typeface="Carlito"/>
                <a:cs typeface="Carlito"/>
              </a:rPr>
              <a:t> </a:t>
            </a:r>
            <a:r>
              <a:rPr sz="2700" spc="-5" dirty="0">
                <a:latin typeface="Carlito"/>
                <a:cs typeface="Carlito"/>
              </a:rPr>
              <a:t>activation</a:t>
            </a:r>
            <a:r>
              <a:rPr sz="2700" spc="-5" dirty="0">
                <a:solidFill>
                  <a:srgbClr val="544545"/>
                </a:solidFill>
                <a:latin typeface="Carlito"/>
                <a:cs typeface="Carlito"/>
              </a:rPr>
              <a:t>)</a:t>
            </a:r>
            <a:endParaRPr sz="2700">
              <a:latin typeface="Carlito"/>
              <a:cs typeface="Carlito"/>
            </a:endParaRPr>
          </a:p>
          <a:p>
            <a:pPr marL="40005" marR="31115" indent="39370">
              <a:lnSpc>
                <a:spcPct val="80000"/>
              </a:lnSpc>
              <a:spcBef>
                <a:spcPts val="650"/>
              </a:spcBef>
              <a:tabLst>
                <a:tab pos="3703954" algn="l"/>
                <a:tab pos="4478020" algn="l"/>
              </a:tabLst>
            </a:pPr>
            <a:r>
              <a:rPr sz="2700" spc="-15" dirty="0">
                <a:latin typeface="Carlito"/>
                <a:cs typeface="Carlito"/>
              </a:rPr>
              <a:t>Generalized</a:t>
            </a:r>
            <a:r>
              <a:rPr sz="2700" spc="-20" dirty="0">
                <a:latin typeface="Carlito"/>
                <a:cs typeface="Carlito"/>
              </a:rPr>
              <a:t> </a:t>
            </a:r>
            <a:r>
              <a:rPr sz="2700" spc="-10" dirty="0">
                <a:latin typeface="Carlito"/>
                <a:cs typeface="Carlito"/>
              </a:rPr>
              <a:t>vasospasm	Activation </a:t>
            </a:r>
            <a:r>
              <a:rPr sz="2700" spc="-5" dirty="0">
                <a:latin typeface="Carlito"/>
                <a:cs typeface="Carlito"/>
              </a:rPr>
              <a:t>of </a:t>
            </a:r>
            <a:r>
              <a:rPr sz="2700" spc="-10" dirty="0">
                <a:latin typeface="Carlito"/>
                <a:cs typeface="Carlito"/>
              </a:rPr>
              <a:t>coagulation  </a:t>
            </a:r>
            <a:r>
              <a:rPr sz="2700" spc="-25" dirty="0">
                <a:latin typeface="Carlito"/>
                <a:cs typeface="Carlito"/>
              </a:rPr>
              <a:t>system</a:t>
            </a:r>
            <a:r>
              <a:rPr sz="2700" spc="-10" dirty="0">
                <a:latin typeface="Carlito"/>
                <a:cs typeface="Carlito"/>
              </a:rPr>
              <a:t> </a:t>
            </a:r>
            <a:r>
              <a:rPr sz="2700" dirty="0">
                <a:latin typeface="Carlito"/>
                <a:cs typeface="Carlito"/>
              </a:rPr>
              <a:t>Abnormal</a:t>
            </a:r>
            <a:r>
              <a:rPr sz="2700" spc="-25" dirty="0">
                <a:latin typeface="Carlito"/>
                <a:cs typeface="Carlito"/>
              </a:rPr>
              <a:t> </a:t>
            </a:r>
            <a:r>
              <a:rPr sz="2700" spc="-10" dirty="0">
                <a:latin typeface="Carlito"/>
                <a:cs typeface="Carlito"/>
              </a:rPr>
              <a:t>hemostasis	</a:t>
            </a:r>
            <a:r>
              <a:rPr sz="2700" spc="-15" dirty="0">
                <a:latin typeface="Carlito"/>
                <a:cs typeface="Carlito"/>
              </a:rPr>
              <a:t>Altered</a:t>
            </a:r>
            <a:r>
              <a:rPr sz="2700" spc="-85" dirty="0">
                <a:latin typeface="Carlito"/>
                <a:cs typeface="Carlito"/>
              </a:rPr>
              <a:t> </a:t>
            </a:r>
            <a:r>
              <a:rPr sz="2700" spc="-15" dirty="0">
                <a:latin typeface="Carlito"/>
                <a:cs typeface="Carlito"/>
              </a:rPr>
              <a:t>thromboxane-</a:t>
            </a:r>
            <a:endParaRPr sz="2700">
              <a:latin typeface="Carlito"/>
              <a:cs typeface="Carlito"/>
            </a:endParaRPr>
          </a:p>
          <a:p>
            <a:pPr marL="12700" marR="5080" indent="635" algn="ctr">
              <a:lnSpc>
                <a:spcPct val="80000"/>
              </a:lnSpc>
              <a:tabLst>
                <a:tab pos="3178175" algn="l"/>
                <a:tab pos="4279900" algn="l"/>
              </a:tabLst>
            </a:pPr>
            <a:r>
              <a:rPr sz="2700" spc="-15" dirty="0">
                <a:latin typeface="Carlito"/>
                <a:cs typeface="Carlito"/>
              </a:rPr>
              <a:t>to-prostacyclin </a:t>
            </a:r>
            <a:r>
              <a:rPr sz="2700" spc="-20" dirty="0">
                <a:latin typeface="Carlito"/>
                <a:cs typeface="Carlito"/>
              </a:rPr>
              <a:t>ratio	</a:t>
            </a:r>
            <a:r>
              <a:rPr sz="2700" spc="-5" dirty="0">
                <a:latin typeface="Carlito"/>
                <a:cs typeface="Carlito"/>
              </a:rPr>
              <a:t>Endothelial </a:t>
            </a:r>
            <a:r>
              <a:rPr sz="2700" dirty="0">
                <a:latin typeface="Carlito"/>
                <a:cs typeface="Carlito"/>
              </a:rPr>
              <a:t>cell injury  Abnormal</a:t>
            </a:r>
            <a:r>
              <a:rPr sz="2700" spc="-20" dirty="0">
                <a:latin typeface="Carlito"/>
                <a:cs typeface="Carlito"/>
              </a:rPr>
              <a:t> </a:t>
            </a:r>
            <a:r>
              <a:rPr sz="2700" spc="-5" dirty="0">
                <a:latin typeface="Carlito"/>
                <a:cs typeface="Carlito"/>
              </a:rPr>
              <a:t>hemodynamics	</a:t>
            </a:r>
            <a:r>
              <a:rPr sz="2700" spc="-10" dirty="0">
                <a:latin typeface="Carlito"/>
                <a:cs typeface="Carlito"/>
              </a:rPr>
              <a:t>Reduced</a:t>
            </a:r>
            <a:r>
              <a:rPr sz="2700" spc="-114" dirty="0">
                <a:latin typeface="Carlito"/>
                <a:cs typeface="Carlito"/>
              </a:rPr>
              <a:t> </a:t>
            </a:r>
            <a:r>
              <a:rPr sz="2700" spc="-15" dirty="0">
                <a:latin typeface="Carlito"/>
                <a:cs typeface="Carlito"/>
              </a:rPr>
              <a:t>uteroplacental  </a:t>
            </a:r>
            <a:r>
              <a:rPr sz="2700" spc="-5" dirty="0">
                <a:latin typeface="Carlito"/>
                <a:cs typeface="Carlito"/>
              </a:rPr>
              <a:t>blood</a:t>
            </a:r>
            <a:r>
              <a:rPr sz="2700" spc="-10" dirty="0">
                <a:latin typeface="Carlito"/>
                <a:cs typeface="Carlito"/>
              </a:rPr>
              <a:t> </a:t>
            </a:r>
            <a:r>
              <a:rPr sz="2700" spc="-5" dirty="0">
                <a:latin typeface="Carlito"/>
                <a:cs typeface="Carlito"/>
              </a:rPr>
              <a:t>flow</a:t>
            </a:r>
            <a:endParaRPr sz="2700">
              <a:latin typeface="Carlito"/>
              <a:cs typeface="Carlito"/>
            </a:endParaRPr>
          </a:p>
          <a:p>
            <a:pPr marR="333375" algn="ctr">
              <a:spcBef>
                <a:spcPts val="5"/>
              </a:spcBef>
            </a:pPr>
            <a:r>
              <a:rPr sz="2700" spc="-10" dirty="0">
                <a:solidFill>
                  <a:srgbClr val="544545"/>
                </a:solidFill>
                <a:latin typeface="Carlito"/>
                <a:cs typeface="Carlito"/>
              </a:rPr>
              <a:t>(</a:t>
            </a:r>
            <a:r>
              <a:rPr sz="2700" spc="-10" dirty="0">
                <a:latin typeface="Carlito"/>
                <a:cs typeface="Carlito"/>
              </a:rPr>
              <a:t>Clinical </a:t>
            </a:r>
            <a:r>
              <a:rPr sz="2700" spc="-15" dirty="0">
                <a:latin typeface="Carlito"/>
                <a:cs typeface="Carlito"/>
              </a:rPr>
              <a:t>manifestations </a:t>
            </a:r>
            <a:r>
              <a:rPr sz="2700" spc="-5" dirty="0">
                <a:latin typeface="Carlito"/>
                <a:cs typeface="Carlito"/>
              </a:rPr>
              <a:t>of </a:t>
            </a:r>
            <a:r>
              <a:rPr sz="2700" dirty="0">
                <a:latin typeface="Carlito"/>
                <a:cs typeface="Carlito"/>
              </a:rPr>
              <a:t>the</a:t>
            </a:r>
            <a:r>
              <a:rPr sz="2700" spc="-25" dirty="0">
                <a:latin typeface="Carlito"/>
                <a:cs typeface="Carlito"/>
              </a:rPr>
              <a:t> </a:t>
            </a:r>
            <a:r>
              <a:rPr sz="2700" spc="-5" dirty="0">
                <a:latin typeface="Carlito"/>
                <a:cs typeface="Carlito"/>
              </a:rPr>
              <a:t>disease</a:t>
            </a:r>
            <a:r>
              <a:rPr sz="2700" spc="-5" dirty="0">
                <a:solidFill>
                  <a:srgbClr val="544545"/>
                </a:solidFill>
                <a:latin typeface="Carlito"/>
                <a:cs typeface="Carlito"/>
              </a:rPr>
              <a:t>)</a:t>
            </a:r>
            <a:endParaRPr sz="2700">
              <a:latin typeface="Carlito"/>
              <a:cs typeface="Carlito"/>
            </a:endParaRPr>
          </a:p>
        </p:txBody>
      </p:sp>
      <p:sp>
        <p:nvSpPr>
          <p:cNvPr id="4" name="object 4"/>
          <p:cNvSpPr/>
          <p:nvPr/>
        </p:nvSpPr>
        <p:spPr>
          <a:xfrm>
            <a:off x="6032500" y="2438400"/>
            <a:ext cx="127000" cy="2286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032500" y="2971800"/>
            <a:ext cx="127000" cy="2286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032500" y="3581400"/>
            <a:ext cx="127000" cy="2286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032500" y="4114800"/>
            <a:ext cx="127000" cy="304800"/>
          </a:xfrm>
          <a:custGeom>
            <a:avLst/>
            <a:gdLst/>
            <a:ahLst/>
            <a:cxnLst/>
            <a:rect l="l" t="t" r="r" b="b"/>
            <a:pathLst>
              <a:path w="127000" h="304800">
                <a:moveTo>
                  <a:pt x="0" y="177800"/>
                </a:moveTo>
                <a:lnTo>
                  <a:pt x="63500" y="304800"/>
                </a:lnTo>
                <a:lnTo>
                  <a:pt x="101600" y="228600"/>
                </a:lnTo>
                <a:lnTo>
                  <a:pt x="57150" y="228600"/>
                </a:lnTo>
                <a:lnTo>
                  <a:pt x="57150" y="223519"/>
                </a:lnTo>
                <a:lnTo>
                  <a:pt x="0" y="177800"/>
                </a:lnTo>
                <a:close/>
              </a:path>
              <a:path w="127000" h="304800">
                <a:moveTo>
                  <a:pt x="57150" y="223519"/>
                </a:moveTo>
                <a:lnTo>
                  <a:pt x="57150" y="228600"/>
                </a:lnTo>
                <a:lnTo>
                  <a:pt x="63500" y="228600"/>
                </a:lnTo>
                <a:lnTo>
                  <a:pt x="57150" y="223519"/>
                </a:lnTo>
                <a:close/>
              </a:path>
              <a:path w="127000" h="304800">
                <a:moveTo>
                  <a:pt x="69850" y="0"/>
                </a:moveTo>
                <a:lnTo>
                  <a:pt x="57150" y="0"/>
                </a:lnTo>
                <a:lnTo>
                  <a:pt x="57150" y="223519"/>
                </a:lnTo>
                <a:lnTo>
                  <a:pt x="63500" y="228600"/>
                </a:lnTo>
                <a:lnTo>
                  <a:pt x="69850" y="223519"/>
                </a:lnTo>
                <a:lnTo>
                  <a:pt x="69850" y="0"/>
                </a:lnTo>
                <a:close/>
              </a:path>
              <a:path w="127000" h="304800">
                <a:moveTo>
                  <a:pt x="69850" y="223519"/>
                </a:moveTo>
                <a:lnTo>
                  <a:pt x="63500" y="228600"/>
                </a:lnTo>
                <a:lnTo>
                  <a:pt x="69850" y="228600"/>
                </a:lnTo>
                <a:lnTo>
                  <a:pt x="69850" y="223519"/>
                </a:lnTo>
                <a:close/>
              </a:path>
              <a:path w="127000" h="304800">
                <a:moveTo>
                  <a:pt x="127000" y="177800"/>
                </a:moveTo>
                <a:lnTo>
                  <a:pt x="69850" y="223519"/>
                </a:lnTo>
                <a:lnTo>
                  <a:pt x="69850" y="228600"/>
                </a:lnTo>
                <a:lnTo>
                  <a:pt x="101600" y="228600"/>
                </a:lnTo>
                <a:lnTo>
                  <a:pt x="127000" y="177800"/>
                </a:lnTo>
                <a:close/>
              </a:path>
            </a:pathLst>
          </a:custGeom>
          <a:solidFill>
            <a:srgbClr val="FF6600"/>
          </a:solidFill>
        </p:spPr>
        <p:txBody>
          <a:bodyPr wrap="square" lIns="0" tIns="0" rIns="0" bIns="0" rtlCol="0"/>
          <a:lstStyle/>
          <a:p>
            <a:endParaRPr/>
          </a:p>
        </p:txBody>
      </p:sp>
      <p:sp>
        <p:nvSpPr>
          <p:cNvPr id="8" name="object 8"/>
          <p:cNvSpPr/>
          <p:nvPr/>
        </p:nvSpPr>
        <p:spPr>
          <a:xfrm>
            <a:off x="6032500" y="4724400"/>
            <a:ext cx="127000" cy="228600"/>
          </a:xfrm>
          <a:prstGeom prst="rect">
            <a:avLst/>
          </a:prstGeom>
          <a:blipFill>
            <a:blip r:embed="rId3" cstate="print"/>
            <a:stretch>
              <a:fillRect/>
            </a:stretch>
          </a:blipFill>
        </p:spPr>
        <p:txBody>
          <a:bodyPr wrap="square" lIns="0" tIns="0" rIns="0" bIns="0" rtlCol="0"/>
          <a:lstStyle/>
          <a:p>
            <a:endParaRP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273FCB-21D7-4D8A-B523-DDF3DE9D0EDA}"/>
              </a:ext>
            </a:extLst>
          </p:cNvPr>
          <p:cNvSpPr>
            <a:spLocks noGrp="1"/>
          </p:cNvSpPr>
          <p:nvPr>
            <p:ph type="title"/>
          </p:nvPr>
        </p:nvSpPr>
        <p:spPr/>
        <p:txBody>
          <a:bodyPr/>
          <a:lstStyle/>
          <a:p>
            <a:r>
              <a:rPr lang="cs-CZ" dirty="0" err="1"/>
              <a:t>Pathophysiology</a:t>
            </a:r>
            <a:r>
              <a:rPr lang="cs-CZ" dirty="0"/>
              <a:t> </a:t>
            </a:r>
            <a:r>
              <a:rPr lang="cs-CZ" dirty="0" err="1"/>
              <a:t>of</a:t>
            </a:r>
            <a:r>
              <a:rPr lang="cs-CZ" dirty="0"/>
              <a:t> </a:t>
            </a:r>
            <a:r>
              <a:rPr lang="cs-CZ" dirty="0" err="1"/>
              <a:t>pre-eclampsia</a:t>
            </a:r>
            <a:r>
              <a:rPr lang="cs-CZ" dirty="0"/>
              <a:t> - II</a:t>
            </a:r>
          </a:p>
        </p:txBody>
      </p:sp>
      <p:sp>
        <p:nvSpPr>
          <p:cNvPr id="3" name="Zástupný symbol pro tabulku 2">
            <a:extLst>
              <a:ext uri="{FF2B5EF4-FFF2-40B4-BE49-F238E27FC236}">
                <a16:creationId xmlns:a16="http://schemas.microsoft.com/office/drawing/2014/main" id="{AE0FF775-F941-4138-B585-4939CD272691}"/>
              </a:ext>
            </a:extLst>
          </p:cNvPr>
          <p:cNvSpPr>
            <a:spLocks noGrp="1"/>
          </p:cNvSpPr>
          <p:nvPr>
            <p:ph type="tbl" idx="1"/>
          </p:nvPr>
        </p:nvSpPr>
        <p:spPr/>
      </p:sp>
      <p:sp>
        <p:nvSpPr>
          <p:cNvPr id="4" name="Zástupný symbol pro zápatí 3">
            <a:extLst>
              <a:ext uri="{FF2B5EF4-FFF2-40B4-BE49-F238E27FC236}">
                <a16:creationId xmlns:a16="http://schemas.microsoft.com/office/drawing/2014/main" id="{D562CC2F-E13D-41ED-82D3-6774F6FA85C7}"/>
              </a:ext>
            </a:extLst>
          </p:cNvPr>
          <p:cNvSpPr>
            <a:spLocks noGrp="1"/>
          </p:cNvSpPr>
          <p:nvPr>
            <p:ph type="ftr" sz="quarter" idx="11"/>
          </p:nvPr>
        </p:nvSpPr>
        <p:spPr>
          <a:xfrm>
            <a:off x="6915706" y="6088681"/>
            <a:ext cx="3519225" cy="357189"/>
          </a:xfrm>
        </p:spPr>
        <p:txBody>
          <a:bodyPr/>
          <a:lstStyle/>
          <a:p>
            <a:r>
              <a:rPr lang="cs-CZ" dirty="0"/>
              <a:t>Lina Bergman, </a:t>
            </a:r>
            <a:r>
              <a:rPr lang="en-US" dirty="0"/>
              <a:t>Cerebral biomarkers in women with preeclampsia</a:t>
            </a:r>
          </a:p>
          <a:p>
            <a:r>
              <a:rPr lang="en-US" dirty="0"/>
              <a:t>October 2017</a:t>
            </a:r>
            <a:r>
              <a:rPr lang="cs-CZ" dirty="0"/>
              <a:t> </a:t>
            </a:r>
            <a:r>
              <a:rPr lang="en-US" dirty="0"/>
              <a:t>DOI: </a:t>
            </a:r>
            <a:r>
              <a:rPr lang="cs-CZ" dirty="0"/>
              <a:t> </a:t>
            </a:r>
            <a:r>
              <a:rPr lang="en-US" dirty="0">
                <a:hlinkClick r:id="rId2"/>
              </a:rPr>
              <a:t>10.13140/RG.2.2.30083.81445</a:t>
            </a:r>
            <a:endParaRPr lang="en-US" dirty="0"/>
          </a:p>
          <a:p>
            <a:endParaRPr lang="en-US" dirty="0"/>
          </a:p>
        </p:txBody>
      </p:sp>
      <p:sp>
        <p:nvSpPr>
          <p:cNvPr id="5" name="Zástupný symbol pro číslo snímku 4">
            <a:extLst>
              <a:ext uri="{FF2B5EF4-FFF2-40B4-BE49-F238E27FC236}">
                <a16:creationId xmlns:a16="http://schemas.microsoft.com/office/drawing/2014/main" id="{3CA9933C-4485-46AF-81D2-B25B3A58E0D7}"/>
              </a:ext>
            </a:extLst>
          </p:cNvPr>
          <p:cNvSpPr>
            <a:spLocks noGrp="1"/>
          </p:cNvSpPr>
          <p:nvPr>
            <p:ph type="sldNum" sz="quarter" idx="12"/>
          </p:nvPr>
        </p:nvSpPr>
        <p:spPr/>
        <p:txBody>
          <a:bodyPr/>
          <a:lstStyle/>
          <a:p>
            <a:fld id="{F09CA62A-C3DF-4E17-A30C-EA01DEA108F4}" type="slidenum">
              <a:rPr lang="en-US" smtClean="0"/>
              <a:pPr/>
              <a:t>49</a:t>
            </a:fld>
            <a:endParaRPr lang="en-US"/>
          </a:p>
        </p:txBody>
      </p:sp>
      <p:pic>
        <p:nvPicPr>
          <p:cNvPr id="7" name="Obrázek 6" descr="Obsah obrázku text&#10;&#10;Popis byl vytvořen automaticky">
            <a:extLst>
              <a:ext uri="{FF2B5EF4-FFF2-40B4-BE49-F238E27FC236}">
                <a16:creationId xmlns:a16="http://schemas.microsoft.com/office/drawing/2014/main" id="{D2F87435-3F36-49A7-802D-F40ADBB8A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938" y="1009418"/>
            <a:ext cx="4673323" cy="4673323"/>
          </a:xfrm>
          <a:prstGeom prst="rect">
            <a:avLst/>
          </a:prstGeom>
        </p:spPr>
      </p:pic>
      <p:pic>
        <p:nvPicPr>
          <p:cNvPr id="14" name="Obrázek 13" descr="Obsah obrázku text, mapa&#10;&#10;Popis byl vytvořen automaticky">
            <a:extLst>
              <a:ext uri="{FF2B5EF4-FFF2-40B4-BE49-F238E27FC236}">
                <a16:creationId xmlns:a16="http://schemas.microsoft.com/office/drawing/2014/main" id="{50EFFA0B-B5D6-49D4-8503-0F5EB9995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27" y="1559338"/>
            <a:ext cx="5916273" cy="3221562"/>
          </a:xfrm>
          <a:prstGeom prst="rect">
            <a:avLst/>
          </a:prstGeom>
        </p:spPr>
      </p:pic>
      <p:sp>
        <p:nvSpPr>
          <p:cNvPr id="15" name="Obdélník 14">
            <a:extLst>
              <a:ext uri="{FF2B5EF4-FFF2-40B4-BE49-F238E27FC236}">
                <a16:creationId xmlns:a16="http://schemas.microsoft.com/office/drawing/2014/main" id="{C8297E4B-F5BD-4E79-B37E-C3151FEECD5E}"/>
              </a:ext>
            </a:extLst>
          </p:cNvPr>
          <p:cNvSpPr/>
          <p:nvPr/>
        </p:nvSpPr>
        <p:spPr>
          <a:xfrm>
            <a:off x="433865" y="5848582"/>
            <a:ext cx="6096000" cy="646331"/>
          </a:xfrm>
          <a:prstGeom prst="rect">
            <a:avLst/>
          </a:prstGeom>
        </p:spPr>
        <p:txBody>
          <a:bodyPr>
            <a:spAutoFit/>
          </a:bodyPr>
          <a:lstStyle/>
          <a:p>
            <a:r>
              <a:rPr lang="en-US" sz="1200" b="1" dirty="0">
                <a:latin typeface="+mn-lt"/>
                <a:hlinkClick r:id="rId5"/>
              </a:rPr>
              <a:t>Aspirin</a:t>
            </a:r>
            <a:r>
              <a:rPr lang="en-US" sz="1200" dirty="0">
                <a:latin typeface="+mn-lt"/>
                <a:hlinkClick r:id="rId5"/>
              </a:rPr>
              <a:t> in the </a:t>
            </a:r>
            <a:r>
              <a:rPr lang="en-US" sz="1200" b="1" dirty="0">
                <a:latin typeface="+mn-lt"/>
                <a:hlinkClick r:id="rId5"/>
              </a:rPr>
              <a:t>prevention</a:t>
            </a:r>
            <a:r>
              <a:rPr lang="en-US" sz="1200" dirty="0">
                <a:latin typeface="+mn-lt"/>
                <a:hlinkClick r:id="rId5"/>
              </a:rPr>
              <a:t> of </a:t>
            </a:r>
            <a:r>
              <a:rPr lang="en-US" sz="1200" b="1" dirty="0">
                <a:latin typeface="+mn-lt"/>
                <a:hlinkClick r:id="rId5"/>
              </a:rPr>
              <a:t>preeclampsia</a:t>
            </a:r>
            <a:r>
              <a:rPr lang="en-US" sz="1200" dirty="0">
                <a:latin typeface="+mn-lt"/>
                <a:hlinkClick r:id="rId5"/>
              </a:rPr>
              <a:t>: the </a:t>
            </a:r>
            <a:r>
              <a:rPr lang="en-US" sz="1200" b="1" dirty="0">
                <a:latin typeface="+mn-lt"/>
                <a:hlinkClick r:id="rId5"/>
              </a:rPr>
              <a:t>conundrum</a:t>
            </a:r>
            <a:r>
              <a:rPr lang="en-US" sz="1200" dirty="0">
                <a:latin typeface="+mn-lt"/>
                <a:hlinkClick r:id="rId5"/>
              </a:rPr>
              <a:t> of how, </a:t>
            </a:r>
            <a:r>
              <a:rPr lang="en-US" sz="1200" b="1" dirty="0">
                <a:latin typeface="+mn-lt"/>
                <a:hlinkClick r:id="rId5"/>
              </a:rPr>
              <a:t>who</a:t>
            </a:r>
            <a:r>
              <a:rPr lang="en-US" sz="1200" dirty="0">
                <a:latin typeface="+mn-lt"/>
                <a:hlinkClick r:id="rId5"/>
              </a:rPr>
              <a:t> and when.</a:t>
            </a:r>
            <a:endParaRPr lang="en-US" sz="1200" dirty="0">
              <a:latin typeface="+mn-lt"/>
            </a:endParaRPr>
          </a:p>
          <a:p>
            <a:r>
              <a:rPr lang="en-US" sz="1200" dirty="0" err="1">
                <a:latin typeface="+mn-lt"/>
              </a:rPr>
              <a:t>Shanmugalingam</a:t>
            </a:r>
            <a:r>
              <a:rPr lang="en-US" sz="1200" dirty="0">
                <a:latin typeface="+mn-lt"/>
              </a:rPr>
              <a:t> R, Hennessy A, Makris A.</a:t>
            </a:r>
          </a:p>
          <a:p>
            <a:r>
              <a:rPr lang="en-US" sz="1200" dirty="0">
                <a:latin typeface="+mn-lt"/>
              </a:rPr>
              <a:t>J Hum </a:t>
            </a:r>
            <a:r>
              <a:rPr lang="en-US" sz="1200" dirty="0" err="1">
                <a:latin typeface="+mn-lt"/>
              </a:rPr>
              <a:t>Hypertens</a:t>
            </a:r>
            <a:r>
              <a:rPr lang="en-US" sz="1200" dirty="0">
                <a:latin typeface="+mn-lt"/>
              </a:rPr>
              <a:t>. 2019 Jan;33(1):1-9. </a:t>
            </a:r>
            <a:r>
              <a:rPr lang="en-US" sz="1200" dirty="0" err="1">
                <a:latin typeface="+mn-lt"/>
              </a:rPr>
              <a:t>doi</a:t>
            </a:r>
            <a:r>
              <a:rPr lang="en-US" sz="1200" dirty="0">
                <a:latin typeface="+mn-lt"/>
              </a:rPr>
              <a:t>: 10.1038/s41371-018-0113-7.</a:t>
            </a:r>
          </a:p>
        </p:txBody>
      </p:sp>
    </p:spTree>
    <p:extLst>
      <p:ext uri="{BB962C8B-B14F-4D97-AF65-F5344CB8AC3E}">
        <p14:creationId xmlns:p14="http://schemas.microsoft.com/office/powerpoint/2010/main" val="45805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200" dirty="0" err="1">
                <a:effectLst>
                  <a:reflection blurRad="12700" stA="48000" endA="300" endPos="55000" dir="5400000" sy="-90000" algn="bl" rotWithShape="0"/>
                </a:effectLst>
              </a:rPr>
              <a:t>Fetoplacental</a:t>
            </a:r>
            <a:r>
              <a:rPr lang="cs-CZ" sz="3200" dirty="0">
                <a:effectLst>
                  <a:reflection blurRad="12700" stA="48000" endA="300" endPos="55000" dir="5400000" sy="-90000" algn="bl" rotWithShape="0"/>
                </a:effectLst>
              </a:rPr>
              <a:t> unit</a:t>
            </a:r>
          </a:p>
        </p:txBody>
      </p:sp>
      <p:sp>
        <p:nvSpPr>
          <p:cNvPr id="3" name="Zástupný symbol pro obsah 2"/>
          <p:cNvSpPr>
            <a:spLocks noGrp="1"/>
          </p:cNvSpPr>
          <p:nvPr>
            <p:ph idx="1"/>
          </p:nvPr>
        </p:nvSpPr>
        <p:spPr>
          <a:xfrm>
            <a:off x="550415" y="1686756"/>
            <a:ext cx="11097087" cy="3698044"/>
          </a:xfrm>
          <a:ln>
            <a:solidFill>
              <a:srgbClr val="0000DC"/>
            </a:solidFill>
          </a:ln>
        </p:spPr>
        <p:txBody>
          <a:bodyPr>
            <a:noAutofit/>
          </a:bodyPr>
          <a:lstStyle/>
          <a:p>
            <a:pPr algn="just"/>
            <a:r>
              <a:rPr lang="en-US" sz="2000" dirty="0"/>
              <a:t>Fetoplacental unit:</a:t>
            </a:r>
          </a:p>
          <a:p>
            <a:pPr algn="just"/>
            <a:r>
              <a:rPr lang="en-US" sz="2000" dirty="0"/>
              <a:t>- consists of </a:t>
            </a:r>
            <a:r>
              <a:rPr lang="en-US" sz="2000" b="1" dirty="0"/>
              <a:t>placenta, </a:t>
            </a:r>
            <a:r>
              <a:rPr lang="cs-CZ" sz="2000" b="1" dirty="0" err="1"/>
              <a:t>fetal</a:t>
            </a:r>
            <a:r>
              <a:rPr lang="cs-CZ" sz="2000" b="1" dirty="0"/>
              <a:t> </a:t>
            </a:r>
            <a:r>
              <a:rPr lang="en-US" sz="2000" b="1" dirty="0"/>
              <a:t>adrenal gland and fetal liver</a:t>
            </a:r>
            <a:r>
              <a:rPr lang="en-US" sz="2000" dirty="0"/>
              <a:t>. In this unit, the </a:t>
            </a:r>
            <a:r>
              <a:rPr lang="cs-CZ" sz="2000" dirty="0" err="1"/>
              <a:t>fetal</a:t>
            </a:r>
            <a:r>
              <a:rPr lang="cs-CZ" sz="2000" dirty="0"/>
              <a:t> </a:t>
            </a:r>
            <a:r>
              <a:rPr lang="cs-CZ" sz="2000" dirty="0" err="1"/>
              <a:t>adrenal</a:t>
            </a:r>
            <a:r>
              <a:rPr lang="cs-CZ" sz="2000" dirty="0"/>
              <a:t> </a:t>
            </a:r>
            <a:r>
              <a:rPr lang="cs-CZ" sz="2000" dirty="0" err="1"/>
              <a:t>gland</a:t>
            </a:r>
            <a:r>
              <a:rPr lang="cs-CZ" sz="2000" dirty="0"/>
              <a:t> </a:t>
            </a:r>
            <a:r>
              <a:rPr lang="en-US" sz="2000" dirty="0"/>
              <a:t>is the primary source of dehydroepiandrosterone. It is further metabolized by the fetal liver and placenta to a wide range of estrogens.</a:t>
            </a:r>
          </a:p>
          <a:p>
            <a:pPr algn="just"/>
            <a:r>
              <a:rPr lang="en-US" sz="2000" dirty="0"/>
              <a:t>There are several diseases that can affect the fetal and maternal adrenal glands during pregnancy. Most often</a:t>
            </a:r>
            <a:r>
              <a:rPr lang="cs-CZ" sz="2000" dirty="0"/>
              <a:t>,</a:t>
            </a:r>
            <a:r>
              <a:rPr lang="en-US" sz="2000" dirty="0"/>
              <a:t> it is steroid 21-hydroxylase deficiency, which leads to abnormalities in sexual development and may even endanger the life of the newborn.</a:t>
            </a:r>
          </a:p>
          <a:p>
            <a:pPr algn="just"/>
            <a:r>
              <a:rPr lang="en-US" sz="2000" dirty="0"/>
              <a:t>Pregnancy is marked by accretions in several endocrine systems, particularly the renin-angiotensin-aldosterone system and the hypothalamus-pituitary-adrenal system.</a:t>
            </a:r>
          </a:p>
          <a:p>
            <a:pPr algn="just"/>
            <a:r>
              <a:rPr lang="en-US" sz="2000" dirty="0"/>
              <a:t>Maternal abnormalities are associated with a significant risk of maternal morbidity and mortality. Fortunately, they are rare.</a:t>
            </a:r>
          </a:p>
          <a:p>
            <a:pPr algn="just"/>
            <a:endParaRPr lang="en-US" sz="2000" dirty="0" err="1"/>
          </a:p>
        </p:txBody>
      </p:sp>
    </p:spTree>
    <p:extLst>
      <p:ext uri="{BB962C8B-B14F-4D97-AF65-F5344CB8AC3E}">
        <p14:creationId xmlns:p14="http://schemas.microsoft.com/office/powerpoint/2010/main" val="4132119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A59FE-717E-45B2-BBCF-6F2289B79DB4}"/>
              </a:ext>
            </a:extLst>
          </p:cNvPr>
          <p:cNvSpPr>
            <a:spLocks noGrp="1"/>
          </p:cNvSpPr>
          <p:nvPr>
            <p:ph type="title"/>
          </p:nvPr>
        </p:nvSpPr>
        <p:spPr>
          <a:xfrm>
            <a:off x="3778928" y="2720182"/>
            <a:ext cx="10972800" cy="1143000"/>
          </a:xfrm>
        </p:spPr>
        <p:txBody>
          <a:bodyPr/>
          <a:lstStyle/>
          <a:p>
            <a:r>
              <a:rPr lang="cs-CZ" dirty="0" err="1"/>
              <a:t>Context</a:t>
            </a:r>
            <a:r>
              <a:rPr lang="cs-CZ" dirty="0"/>
              <a:t>?</a:t>
            </a:r>
          </a:p>
        </p:txBody>
      </p:sp>
      <p:sp>
        <p:nvSpPr>
          <p:cNvPr id="3" name="Zástupný symbol pro tabulku 2">
            <a:extLst>
              <a:ext uri="{FF2B5EF4-FFF2-40B4-BE49-F238E27FC236}">
                <a16:creationId xmlns:a16="http://schemas.microsoft.com/office/drawing/2014/main" id="{9FCA7637-A867-4C96-A037-FA30B25B1DEF}"/>
              </a:ext>
            </a:extLst>
          </p:cNvPr>
          <p:cNvSpPr>
            <a:spLocks noGrp="1"/>
          </p:cNvSpPr>
          <p:nvPr>
            <p:ph type="tbl" idx="1"/>
          </p:nvPr>
        </p:nvSpPr>
        <p:spPr/>
      </p:sp>
      <p:sp>
        <p:nvSpPr>
          <p:cNvPr id="4" name="Zástupný symbol pro zápatí 3">
            <a:extLst>
              <a:ext uri="{FF2B5EF4-FFF2-40B4-BE49-F238E27FC236}">
                <a16:creationId xmlns:a16="http://schemas.microsoft.com/office/drawing/2014/main" id="{792D8D10-E3B6-444E-A707-CAD56798BBB8}"/>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94281158-56EF-4872-8310-F3384FC4F060}"/>
              </a:ext>
            </a:extLst>
          </p:cNvPr>
          <p:cNvSpPr>
            <a:spLocks noGrp="1"/>
          </p:cNvSpPr>
          <p:nvPr>
            <p:ph type="sldNum" sz="quarter" idx="12"/>
          </p:nvPr>
        </p:nvSpPr>
        <p:spPr/>
        <p:txBody>
          <a:bodyPr/>
          <a:lstStyle/>
          <a:p>
            <a:fld id="{F09CA62A-C3DF-4E17-A30C-EA01DEA108F4}" type="slidenum">
              <a:rPr lang="en-US" smtClean="0"/>
              <a:pPr/>
              <a:t>50</a:t>
            </a:fld>
            <a:endParaRPr lang="en-US"/>
          </a:p>
        </p:txBody>
      </p:sp>
    </p:spTree>
    <p:extLst>
      <p:ext uri="{BB962C8B-B14F-4D97-AF65-F5344CB8AC3E}">
        <p14:creationId xmlns:p14="http://schemas.microsoft.com/office/powerpoint/2010/main" val="1213065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6579350"/>
            <a:ext cx="9144000" cy="90010"/>
          </a:xfrm>
          <a:prstGeom prst="rect">
            <a:avLst/>
          </a:prstGeom>
          <a:gradFill flip="none" rotWithShape="1">
            <a:gsLst>
              <a:gs pos="0">
                <a:schemeClr val="accent3">
                  <a:lumMod val="20000"/>
                  <a:lumOff val="80000"/>
                </a:schemeClr>
              </a:gs>
              <a:gs pos="57000">
                <a:srgbClr val="92D050"/>
              </a:gs>
              <a:gs pos="100000">
                <a:schemeClr val="accent3">
                  <a:lumMod val="20000"/>
                  <a:lumOff val="80000"/>
                </a:schemeClr>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defPPr>
              <a:defRPr lang="cs-CZ"/>
            </a:defPPr>
            <a:lvl1pPr algn="r" rtl="0" eaLnBrk="1" fontAlgn="base" hangingPunct="1">
              <a:spcBef>
                <a:spcPct val="0"/>
              </a:spcBef>
              <a:spcAft>
                <a:spcPct val="0"/>
              </a:spcAft>
              <a:defRPr sz="900" kern="1200">
                <a:solidFill>
                  <a:srgbClr val="898989"/>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16187F88-0FCD-466E-8B0D-0CE7E8CAA0DB}" type="slidenum">
              <a:rPr lang="cs-CZ" altLang="cs-CZ" smtClean="0"/>
              <a:pPr/>
              <a:t>51</a:t>
            </a:fld>
            <a:endParaRPr lang="en-US"/>
          </a:p>
        </p:txBody>
      </p:sp>
      <p:grpSp>
        <p:nvGrpSpPr>
          <p:cNvPr id="8" name="Group 7"/>
          <p:cNvGrpSpPr/>
          <p:nvPr/>
        </p:nvGrpSpPr>
        <p:grpSpPr>
          <a:xfrm>
            <a:off x="2072213" y="3707160"/>
            <a:ext cx="516449" cy="788811"/>
            <a:chOff x="1501573" y="3296716"/>
            <a:chExt cx="516449" cy="788811"/>
          </a:xfrm>
        </p:grpSpPr>
        <p:sp>
          <p:nvSpPr>
            <p:cNvPr id="10" name="Freeform 5"/>
            <p:cNvSpPr/>
            <p:nvPr/>
          </p:nvSpPr>
          <p:spPr>
            <a:xfrm>
              <a:off x="1501573" y="3617505"/>
              <a:ext cx="193905" cy="440503"/>
            </a:xfrm>
            <a:custGeom>
              <a:avLst/>
              <a:gdLst>
                <a:gd name="connsiteX0" fmla="*/ 193877 w 193905"/>
                <a:gd name="connsiteY0" fmla="*/ 1995 h 440503"/>
                <a:gd name="connsiteX1" fmla="*/ 60527 w 193905"/>
                <a:gd name="connsiteY1" fmla="*/ 28665 h 440503"/>
                <a:gd name="connsiteX2" fmla="*/ 7187 w 193905"/>
                <a:gd name="connsiteY2" fmla="*/ 173445 h 440503"/>
                <a:gd name="connsiteX3" fmla="*/ 3377 w 193905"/>
                <a:gd name="connsiteY3" fmla="*/ 440145 h 440503"/>
                <a:gd name="connsiteX4" fmla="*/ 33857 w 193905"/>
                <a:gd name="connsiteY4" fmla="*/ 226785 h 440503"/>
                <a:gd name="connsiteX5" fmla="*/ 71957 w 193905"/>
                <a:gd name="connsiteY5" fmla="*/ 59145 h 440503"/>
                <a:gd name="connsiteX6" fmla="*/ 193877 w 193905"/>
                <a:gd name="connsiteY6" fmla="*/ 1995 h 44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05" h="440503">
                  <a:moveTo>
                    <a:pt x="193877" y="1995"/>
                  </a:moveTo>
                  <a:cubicBezTo>
                    <a:pt x="191972" y="-3085"/>
                    <a:pt x="91642" y="90"/>
                    <a:pt x="60527" y="28665"/>
                  </a:cubicBezTo>
                  <a:cubicBezTo>
                    <a:pt x="29412" y="57240"/>
                    <a:pt x="16712" y="104865"/>
                    <a:pt x="7187" y="173445"/>
                  </a:cubicBezTo>
                  <a:cubicBezTo>
                    <a:pt x="-2338" y="242025"/>
                    <a:pt x="-1068" y="431255"/>
                    <a:pt x="3377" y="440145"/>
                  </a:cubicBezTo>
                  <a:cubicBezTo>
                    <a:pt x="7822" y="449035"/>
                    <a:pt x="22427" y="290285"/>
                    <a:pt x="33857" y="226785"/>
                  </a:cubicBezTo>
                  <a:cubicBezTo>
                    <a:pt x="45287" y="163285"/>
                    <a:pt x="43382" y="91530"/>
                    <a:pt x="71957" y="59145"/>
                  </a:cubicBezTo>
                  <a:cubicBezTo>
                    <a:pt x="100532" y="26760"/>
                    <a:pt x="195782" y="7075"/>
                    <a:pt x="193877" y="1995"/>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p:nvPr/>
          </p:nvSpPr>
          <p:spPr>
            <a:xfrm>
              <a:off x="1539303" y="3645024"/>
              <a:ext cx="193905" cy="440503"/>
            </a:xfrm>
            <a:custGeom>
              <a:avLst/>
              <a:gdLst>
                <a:gd name="connsiteX0" fmla="*/ 193877 w 193905"/>
                <a:gd name="connsiteY0" fmla="*/ 1995 h 440503"/>
                <a:gd name="connsiteX1" fmla="*/ 60527 w 193905"/>
                <a:gd name="connsiteY1" fmla="*/ 28665 h 440503"/>
                <a:gd name="connsiteX2" fmla="*/ 7187 w 193905"/>
                <a:gd name="connsiteY2" fmla="*/ 173445 h 440503"/>
                <a:gd name="connsiteX3" fmla="*/ 3377 w 193905"/>
                <a:gd name="connsiteY3" fmla="*/ 440145 h 440503"/>
                <a:gd name="connsiteX4" fmla="*/ 33857 w 193905"/>
                <a:gd name="connsiteY4" fmla="*/ 226785 h 440503"/>
                <a:gd name="connsiteX5" fmla="*/ 71957 w 193905"/>
                <a:gd name="connsiteY5" fmla="*/ 59145 h 440503"/>
                <a:gd name="connsiteX6" fmla="*/ 193877 w 193905"/>
                <a:gd name="connsiteY6" fmla="*/ 1995 h 44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05" h="440503">
                  <a:moveTo>
                    <a:pt x="193877" y="1995"/>
                  </a:moveTo>
                  <a:cubicBezTo>
                    <a:pt x="191972" y="-3085"/>
                    <a:pt x="91642" y="90"/>
                    <a:pt x="60527" y="28665"/>
                  </a:cubicBezTo>
                  <a:cubicBezTo>
                    <a:pt x="29412" y="57240"/>
                    <a:pt x="16712" y="104865"/>
                    <a:pt x="7187" y="173445"/>
                  </a:cubicBezTo>
                  <a:cubicBezTo>
                    <a:pt x="-2338" y="242025"/>
                    <a:pt x="-1068" y="431255"/>
                    <a:pt x="3377" y="440145"/>
                  </a:cubicBezTo>
                  <a:cubicBezTo>
                    <a:pt x="7822" y="449035"/>
                    <a:pt x="22427" y="290285"/>
                    <a:pt x="33857" y="226785"/>
                  </a:cubicBezTo>
                  <a:cubicBezTo>
                    <a:pt x="45287" y="163285"/>
                    <a:pt x="43382" y="91530"/>
                    <a:pt x="71957" y="59145"/>
                  </a:cubicBezTo>
                  <a:cubicBezTo>
                    <a:pt x="100532" y="26760"/>
                    <a:pt x="195782" y="7075"/>
                    <a:pt x="193877" y="1995"/>
                  </a:cubicBezTo>
                  <a:close/>
                </a:path>
              </a:pathLst>
            </a:cu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
            <p:cNvSpPr/>
            <p:nvPr/>
          </p:nvSpPr>
          <p:spPr>
            <a:xfrm>
              <a:off x="1619672" y="3296716"/>
              <a:ext cx="398350" cy="689873"/>
            </a:xfrm>
            <a:custGeom>
              <a:avLst/>
              <a:gdLst>
                <a:gd name="connsiteX0" fmla="*/ 9022 w 398350"/>
                <a:gd name="connsiteY0" fmla="*/ 215764 h 689534"/>
                <a:gd name="connsiteX1" fmla="*/ 20452 w 398350"/>
                <a:gd name="connsiteY1" fmla="*/ 78604 h 689534"/>
                <a:gd name="connsiteX2" fmla="*/ 191902 w 398350"/>
                <a:gd name="connsiteY2" fmla="*/ 2404 h 689534"/>
                <a:gd name="connsiteX3" fmla="*/ 355732 w 398350"/>
                <a:gd name="connsiteY3" fmla="*/ 166234 h 689534"/>
                <a:gd name="connsiteX4" fmla="*/ 386212 w 398350"/>
                <a:gd name="connsiteY4" fmla="*/ 482464 h 689534"/>
                <a:gd name="connsiteX5" fmla="*/ 184282 w 398350"/>
                <a:gd name="connsiteY5" fmla="*/ 688204 h 689534"/>
                <a:gd name="connsiteX6" fmla="*/ 1402 w 398350"/>
                <a:gd name="connsiteY6" fmla="*/ 562474 h 689534"/>
                <a:gd name="connsiteX7" fmla="*/ 96652 w 398350"/>
                <a:gd name="connsiteY7" fmla="*/ 394834 h 689534"/>
                <a:gd name="connsiteX8" fmla="*/ 35692 w 398350"/>
                <a:gd name="connsiteY8" fmla="*/ 269104 h 689534"/>
                <a:gd name="connsiteX9" fmla="*/ 9022 w 398350"/>
                <a:gd name="connsiteY9" fmla="*/ 215764 h 689534"/>
                <a:gd name="connsiteX0" fmla="*/ 35692 w 398350"/>
                <a:gd name="connsiteY0" fmla="*/ 269443 h 689873"/>
                <a:gd name="connsiteX1" fmla="*/ 20452 w 398350"/>
                <a:gd name="connsiteY1" fmla="*/ 78943 h 689873"/>
                <a:gd name="connsiteX2" fmla="*/ 191902 w 398350"/>
                <a:gd name="connsiteY2" fmla="*/ 2743 h 689873"/>
                <a:gd name="connsiteX3" fmla="*/ 355732 w 398350"/>
                <a:gd name="connsiteY3" fmla="*/ 166573 h 689873"/>
                <a:gd name="connsiteX4" fmla="*/ 386212 w 398350"/>
                <a:gd name="connsiteY4" fmla="*/ 482803 h 689873"/>
                <a:gd name="connsiteX5" fmla="*/ 184282 w 398350"/>
                <a:gd name="connsiteY5" fmla="*/ 688543 h 689873"/>
                <a:gd name="connsiteX6" fmla="*/ 1402 w 398350"/>
                <a:gd name="connsiteY6" fmla="*/ 562813 h 689873"/>
                <a:gd name="connsiteX7" fmla="*/ 96652 w 398350"/>
                <a:gd name="connsiteY7" fmla="*/ 395173 h 689873"/>
                <a:gd name="connsiteX8" fmla="*/ 35692 w 398350"/>
                <a:gd name="connsiteY8" fmla="*/ 269443 h 68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350" h="689873">
                  <a:moveTo>
                    <a:pt x="35692" y="269443"/>
                  </a:moveTo>
                  <a:cubicBezTo>
                    <a:pt x="22992" y="216738"/>
                    <a:pt x="-5583" y="123393"/>
                    <a:pt x="20452" y="78943"/>
                  </a:cubicBezTo>
                  <a:cubicBezTo>
                    <a:pt x="46487" y="34493"/>
                    <a:pt x="136022" y="-11862"/>
                    <a:pt x="191902" y="2743"/>
                  </a:cubicBezTo>
                  <a:cubicBezTo>
                    <a:pt x="247782" y="17348"/>
                    <a:pt x="323347" y="86563"/>
                    <a:pt x="355732" y="166573"/>
                  </a:cubicBezTo>
                  <a:cubicBezTo>
                    <a:pt x="388117" y="246583"/>
                    <a:pt x="414787" y="395808"/>
                    <a:pt x="386212" y="482803"/>
                  </a:cubicBezTo>
                  <a:cubicBezTo>
                    <a:pt x="357637" y="569798"/>
                    <a:pt x="248417" y="675208"/>
                    <a:pt x="184282" y="688543"/>
                  </a:cubicBezTo>
                  <a:cubicBezTo>
                    <a:pt x="120147" y="701878"/>
                    <a:pt x="16007" y="611708"/>
                    <a:pt x="1402" y="562813"/>
                  </a:cubicBezTo>
                  <a:cubicBezTo>
                    <a:pt x="-13203" y="513918"/>
                    <a:pt x="90937" y="444068"/>
                    <a:pt x="96652" y="395173"/>
                  </a:cubicBezTo>
                  <a:cubicBezTo>
                    <a:pt x="102367" y="346278"/>
                    <a:pt x="48392" y="322148"/>
                    <a:pt x="35692" y="269443"/>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8"/>
          <p:cNvGrpSpPr/>
          <p:nvPr/>
        </p:nvGrpSpPr>
        <p:grpSpPr>
          <a:xfrm>
            <a:off x="2960398" y="2937064"/>
            <a:ext cx="611325" cy="694562"/>
            <a:chOff x="954592" y="2734438"/>
            <a:chExt cx="611325" cy="694562"/>
          </a:xfrm>
        </p:grpSpPr>
        <p:sp>
          <p:nvSpPr>
            <p:cNvPr id="14" name="Freeform 11"/>
            <p:cNvSpPr/>
            <p:nvPr/>
          </p:nvSpPr>
          <p:spPr>
            <a:xfrm>
              <a:off x="1032414" y="2734438"/>
              <a:ext cx="442752" cy="355531"/>
            </a:xfrm>
            <a:custGeom>
              <a:avLst/>
              <a:gdLst>
                <a:gd name="connsiteX0" fmla="*/ 35225 w 294371"/>
                <a:gd name="connsiteY0" fmla="*/ 316230 h 330765"/>
                <a:gd name="connsiteX1" fmla="*/ 149525 w 294371"/>
                <a:gd name="connsiteY1" fmla="*/ 320040 h 330765"/>
                <a:gd name="connsiteX2" fmla="*/ 138095 w 294371"/>
                <a:gd name="connsiteY2" fmla="*/ 232410 h 330765"/>
                <a:gd name="connsiteX3" fmla="*/ 279065 w 294371"/>
                <a:gd name="connsiteY3" fmla="*/ 190500 h 330765"/>
                <a:gd name="connsiteX4" fmla="*/ 282875 w 294371"/>
                <a:gd name="connsiteY4" fmla="*/ 137160 h 330765"/>
                <a:gd name="connsiteX5" fmla="*/ 210485 w 294371"/>
                <a:gd name="connsiteY5" fmla="*/ 125730 h 330765"/>
                <a:gd name="connsiteX6" fmla="*/ 256205 w 294371"/>
                <a:gd name="connsiteY6" fmla="*/ 72390 h 330765"/>
                <a:gd name="connsiteX7" fmla="*/ 149525 w 294371"/>
                <a:gd name="connsiteY7" fmla="*/ 95250 h 330765"/>
                <a:gd name="connsiteX8" fmla="*/ 180005 w 294371"/>
                <a:gd name="connsiteY8" fmla="*/ 0 h 330765"/>
                <a:gd name="connsiteX9" fmla="*/ 119045 w 294371"/>
                <a:gd name="connsiteY9" fmla="*/ 7620 h 330765"/>
                <a:gd name="connsiteX10" fmla="*/ 126665 w 294371"/>
                <a:gd name="connsiteY10" fmla="*/ 118110 h 330765"/>
                <a:gd name="connsiteX11" fmla="*/ 42845 w 294371"/>
                <a:gd name="connsiteY11" fmla="*/ 60960 h 330765"/>
                <a:gd name="connsiteX12" fmla="*/ 935 w 294371"/>
                <a:gd name="connsiteY12" fmla="*/ 95250 h 330765"/>
                <a:gd name="connsiteX13" fmla="*/ 80945 w 294371"/>
                <a:gd name="connsiteY13" fmla="*/ 137160 h 330765"/>
                <a:gd name="connsiteX14" fmla="*/ 27605 w 294371"/>
                <a:gd name="connsiteY14" fmla="*/ 201930 h 330765"/>
                <a:gd name="connsiteX15" fmla="*/ 35225 w 294371"/>
                <a:gd name="connsiteY15" fmla="*/ 316230 h 330765"/>
                <a:gd name="connsiteX0" fmla="*/ 35225 w 294371"/>
                <a:gd name="connsiteY0" fmla="*/ 324368 h 338903"/>
                <a:gd name="connsiteX1" fmla="*/ 149525 w 294371"/>
                <a:gd name="connsiteY1" fmla="*/ 328178 h 338903"/>
                <a:gd name="connsiteX2" fmla="*/ 138095 w 294371"/>
                <a:gd name="connsiteY2" fmla="*/ 240548 h 338903"/>
                <a:gd name="connsiteX3" fmla="*/ 279065 w 294371"/>
                <a:gd name="connsiteY3" fmla="*/ 198638 h 338903"/>
                <a:gd name="connsiteX4" fmla="*/ 282875 w 294371"/>
                <a:gd name="connsiteY4" fmla="*/ 145298 h 338903"/>
                <a:gd name="connsiteX5" fmla="*/ 210485 w 294371"/>
                <a:gd name="connsiteY5" fmla="*/ 133868 h 338903"/>
                <a:gd name="connsiteX6" fmla="*/ 256205 w 294371"/>
                <a:gd name="connsiteY6" fmla="*/ 80528 h 338903"/>
                <a:gd name="connsiteX7" fmla="*/ 172385 w 294371"/>
                <a:gd name="connsiteY7" fmla="*/ 86243 h 338903"/>
                <a:gd name="connsiteX8" fmla="*/ 180005 w 294371"/>
                <a:gd name="connsiteY8" fmla="*/ 8138 h 338903"/>
                <a:gd name="connsiteX9" fmla="*/ 119045 w 294371"/>
                <a:gd name="connsiteY9" fmla="*/ 15758 h 338903"/>
                <a:gd name="connsiteX10" fmla="*/ 126665 w 294371"/>
                <a:gd name="connsiteY10" fmla="*/ 126248 h 338903"/>
                <a:gd name="connsiteX11" fmla="*/ 42845 w 294371"/>
                <a:gd name="connsiteY11" fmla="*/ 69098 h 338903"/>
                <a:gd name="connsiteX12" fmla="*/ 935 w 294371"/>
                <a:gd name="connsiteY12" fmla="*/ 103388 h 338903"/>
                <a:gd name="connsiteX13" fmla="*/ 80945 w 294371"/>
                <a:gd name="connsiteY13" fmla="*/ 145298 h 338903"/>
                <a:gd name="connsiteX14" fmla="*/ 27605 w 294371"/>
                <a:gd name="connsiteY14" fmla="*/ 210068 h 338903"/>
                <a:gd name="connsiteX15" fmla="*/ 35225 w 294371"/>
                <a:gd name="connsiteY15" fmla="*/ 324368 h 338903"/>
                <a:gd name="connsiteX0" fmla="*/ 35225 w 294371"/>
                <a:gd name="connsiteY0" fmla="*/ 324368 h 338903"/>
                <a:gd name="connsiteX1" fmla="*/ 149525 w 294371"/>
                <a:gd name="connsiteY1" fmla="*/ 328178 h 338903"/>
                <a:gd name="connsiteX2" fmla="*/ 138095 w 294371"/>
                <a:gd name="connsiteY2" fmla="*/ 240548 h 338903"/>
                <a:gd name="connsiteX3" fmla="*/ 279065 w 294371"/>
                <a:gd name="connsiteY3" fmla="*/ 198638 h 338903"/>
                <a:gd name="connsiteX4" fmla="*/ 282875 w 294371"/>
                <a:gd name="connsiteY4" fmla="*/ 145298 h 338903"/>
                <a:gd name="connsiteX5" fmla="*/ 210485 w 294371"/>
                <a:gd name="connsiteY5" fmla="*/ 133868 h 338903"/>
                <a:gd name="connsiteX6" fmla="*/ 277160 w 294371"/>
                <a:gd name="connsiteY6" fmla="*/ 61478 h 338903"/>
                <a:gd name="connsiteX7" fmla="*/ 172385 w 294371"/>
                <a:gd name="connsiteY7" fmla="*/ 86243 h 338903"/>
                <a:gd name="connsiteX8" fmla="*/ 180005 w 294371"/>
                <a:gd name="connsiteY8" fmla="*/ 8138 h 338903"/>
                <a:gd name="connsiteX9" fmla="*/ 119045 w 294371"/>
                <a:gd name="connsiteY9" fmla="*/ 15758 h 338903"/>
                <a:gd name="connsiteX10" fmla="*/ 126665 w 294371"/>
                <a:gd name="connsiteY10" fmla="*/ 126248 h 338903"/>
                <a:gd name="connsiteX11" fmla="*/ 42845 w 294371"/>
                <a:gd name="connsiteY11" fmla="*/ 69098 h 338903"/>
                <a:gd name="connsiteX12" fmla="*/ 935 w 294371"/>
                <a:gd name="connsiteY12" fmla="*/ 103388 h 338903"/>
                <a:gd name="connsiteX13" fmla="*/ 80945 w 294371"/>
                <a:gd name="connsiteY13" fmla="*/ 145298 h 338903"/>
                <a:gd name="connsiteX14" fmla="*/ 27605 w 294371"/>
                <a:gd name="connsiteY14" fmla="*/ 210068 h 338903"/>
                <a:gd name="connsiteX15" fmla="*/ 35225 w 294371"/>
                <a:gd name="connsiteY15" fmla="*/ 324368 h 338903"/>
                <a:gd name="connsiteX0" fmla="*/ 35225 w 378133"/>
                <a:gd name="connsiteY0" fmla="*/ 324368 h 338903"/>
                <a:gd name="connsiteX1" fmla="*/ 149525 w 378133"/>
                <a:gd name="connsiteY1" fmla="*/ 328178 h 338903"/>
                <a:gd name="connsiteX2" fmla="*/ 138095 w 378133"/>
                <a:gd name="connsiteY2" fmla="*/ 240548 h 338903"/>
                <a:gd name="connsiteX3" fmla="*/ 279065 w 378133"/>
                <a:gd name="connsiteY3" fmla="*/ 198638 h 338903"/>
                <a:gd name="connsiteX4" fmla="*/ 282875 w 378133"/>
                <a:gd name="connsiteY4" fmla="*/ 145298 h 338903"/>
                <a:gd name="connsiteX5" fmla="*/ 378125 w 378133"/>
                <a:gd name="connsiteY5" fmla="*/ 57668 h 338903"/>
                <a:gd name="connsiteX6" fmla="*/ 277160 w 378133"/>
                <a:gd name="connsiteY6" fmla="*/ 61478 h 338903"/>
                <a:gd name="connsiteX7" fmla="*/ 172385 w 378133"/>
                <a:gd name="connsiteY7" fmla="*/ 86243 h 338903"/>
                <a:gd name="connsiteX8" fmla="*/ 180005 w 378133"/>
                <a:gd name="connsiteY8" fmla="*/ 8138 h 338903"/>
                <a:gd name="connsiteX9" fmla="*/ 119045 w 378133"/>
                <a:gd name="connsiteY9" fmla="*/ 15758 h 338903"/>
                <a:gd name="connsiteX10" fmla="*/ 126665 w 378133"/>
                <a:gd name="connsiteY10" fmla="*/ 126248 h 338903"/>
                <a:gd name="connsiteX11" fmla="*/ 42845 w 378133"/>
                <a:gd name="connsiteY11" fmla="*/ 69098 h 338903"/>
                <a:gd name="connsiteX12" fmla="*/ 935 w 378133"/>
                <a:gd name="connsiteY12" fmla="*/ 103388 h 338903"/>
                <a:gd name="connsiteX13" fmla="*/ 80945 w 378133"/>
                <a:gd name="connsiteY13" fmla="*/ 145298 h 338903"/>
                <a:gd name="connsiteX14" fmla="*/ 27605 w 378133"/>
                <a:gd name="connsiteY14" fmla="*/ 210068 h 338903"/>
                <a:gd name="connsiteX15" fmla="*/ 35225 w 378133"/>
                <a:gd name="connsiteY15" fmla="*/ 324368 h 338903"/>
                <a:gd name="connsiteX0" fmla="*/ 35225 w 407307"/>
                <a:gd name="connsiteY0" fmla="*/ 324368 h 338903"/>
                <a:gd name="connsiteX1" fmla="*/ 149525 w 407307"/>
                <a:gd name="connsiteY1" fmla="*/ 328178 h 338903"/>
                <a:gd name="connsiteX2" fmla="*/ 138095 w 407307"/>
                <a:gd name="connsiteY2" fmla="*/ 240548 h 338903"/>
                <a:gd name="connsiteX3" fmla="*/ 279065 w 407307"/>
                <a:gd name="connsiteY3" fmla="*/ 198638 h 338903"/>
                <a:gd name="connsiteX4" fmla="*/ 400985 w 407307"/>
                <a:gd name="connsiteY4" fmla="*/ 122438 h 338903"/>
                <a:gd name="connsiteX5" fmla="*/ 378125 w 407307"/>
                <a:gd name="connsiteY5" fmla="*/ 57668 h 338903"/>
                <a:gd name="connsiteX6" fmla="*/ 277160 w 407307"/>
                <a:gd name="connsiteY6" fmla="*/ 61478 h 338903"/>
                <a:gd name="connsiteX7" fmla="*/ 172385 w 407307"/>
                <a:gd name="connsiteY7" fmla="*/ 86243 h 338903"/>
                <a:gd name="connsiteX8" fmla="*/ 180005 w 407307"/>
                <a:gd name="connsiteY8" fmla="*/ 8138 h 338903"/>
                <a:gd name="connsiteX9" fmla="*/ 119045 w 407307"/>
                <a:gd name="connsiteY9" fmla="*/ 15758 h 338903"/>
                <a:gd name="connsiteX10" fmla="*/ 126665 w 407307"/>
                <a:gd name="connsiteY10" fmla="*/ 126248 h 338903"/>
                <a:gd name="connsiteX11" fmla="*/ 42845 w 407307"/>
                <a:gd name="connsiteY11" fmla="*/ 69098 h 338903"/>
                <a:gd name="connsiteX12" fmla="*/ 935 w 407307"/>
                <a:gd name="connsiteY12" fmla="*/ 103388 h 338903"/>
                <a:gd name="connsiteX13" fmla="*/ 80945 w 407307"/>
                <a:gd name="connsiteY13" fmla="*/ 145298 h 338903"/>
                <a:gd name="connsiteX14" fmla="*/ 27605 w 407307"/>
                <a:gd name="connsiteY14" fmla="*/ 210068 h 338903"/>
                <a:gd name="connsiteX15" fmla="*/ 35225 w 407307"/>
                <a:gd name="connsiteY15" fmla="*/ 324368 h 338903"/>
                <a:gd name="connsiteX0" fmla="*/ 35225 w 401215"/>
                <a:gd name="connsiteY0" fmla="*/ 324368 h 338903"/>
                <a:gd name="connsiteX1" fmla="*/ 149525 w 401215"/>
                <a:gd name="connsiteY1" fmla="*/ 328178 h 338903"/>
                <a:gd name="connsiteX2" fmla="*/ 138095 w 401215"/>
                <a:gd name="connsiteY2" fmla="*/ 240548 h 338903"/>
                <a:gd name="connsiteX3" fmla="*/ 279065 w 401215"/>
                <a:gd name="connsiteY3" fmla="*/ 198638 h 338903"/>
                <a:gd name="connsiteX4" fmla="*/ 400985 w 401215"/>
                <a:gd name="connsiteY4" fmla="*/ 122438 h 338903"/>
                <a:gd name="connsiteX5" fmla="*/ 378125 w 401215"/>
                <a:gd name="connsiteY5" fmla="*/ 57668 h 338903"/>
                <a:gd name="connsiteX6" fmla="*/ 277160 w 401215"/>
                <a:gd name="connsiteY6" fmla="*/ 61478 h 338903"/>
                <a:gd name="connsiteX7" fmla="*/ 172385 w 401215"/>
                <a:gd name="connsiteY7" fmla="*/ 86243 h 338903"/>
                <a:gd name="connsiteX8" fmla="*/ 180005 w 401215"/>
                <a:gd name="connsiteY8" fmla="*/ 8138 h 338903"/>
                <a:gd name="connsiteX9" fmla="*/ 119045 w 401215"/>
                <a:gd name="connsiteY9" fmla="*/ 15758 h 338903"/>
                <a:gd name="connsiteX10" fmla="*/ 126665 w 401215"/>
                <a:gd name="connsiteY10" fmla="*/ 126248 h 338903"/>
                <a:gd name="connsiteX11" fmla="*/ 42845 w 401215"/>
                <a:gd name="connsiteY11" fmla="*/ 69098 h 338903"/>
                <a:gd name="connsiteX12" fmla="*/ 935 w 401215"/>
                <a:gd name="connsiteY12" fmla="*/ 103388 h 338903"/>
                <a:gd name="connsiteX13" fmla="*/ 80945 w 401215"/>
                <a:gd name="connsiteY13" fmla="*/ 145298 h 338903"/>
                <a:gd name="connsiteX14" fmla="*/ 27605 w 401215"/>
                <a:gd name="connsiteY14" fmla="*/ 210068 h 338903"/>
                <a:gd name="connsiteX15" fmla="*/ 35225 w 401215"/>
                <a:gd name="connsiteY15" fmla="*/ 324368 h 338903"/>
                <a:gd name="connsiteX0" fmla="*/ 35225 w 401185"/>
                <a:gd name="connsiteY0" fmla="*/ 344810 h 359345"/>
                <a:gd name="connsiteX1" fmla="*/ 149525 w 401185"/>
                <a:gd name="connsiteY1" fmla="*/ 348620 h 359345"/>
                <a:gd name="connsiteX2" fmla="*/ 138095 w 401185"/>
                <a:gd name="connsiteY2" fmla="*/ 260990 h 359345"/>
                <a:gd name="connsiteX3" fmla="*/ 279065 w 401185"/>
                <a:gd name="connsiteY3" fmla="*/ 219080 h 359345"/>
                <a:gd name="connsiteX4" fmla="*/ 400985 w 401185"/>
                <a:gd name="connsiteY4" fmla="*/ 142880 h 359345"/>
                <a:gd name="connsiteX5" fmla="*/ 378125 w 401185"/>
                <a:gd name="connsiteY5" fmla="*/ 78110 h 359345"/>
                <a:gd name="connsiteX6" fmla="*/ 282875 w 401185"/>
                <a:gd name="connsiteY6" fmla="*/ 5 h 359345"/>
                <a:gd name="connsiteX7" fmla="*/ 277160 w 401185"/>
                <a:gd name="connsiteY7" fmla="*/ 81920 h 359345"/>
                <a:gd name="connsiteX8" fmla="*/ 172385 w 401185"/>
                <a:gd name="connsiteY8" fmla="*/ 106685 h 359345"/>
                <a:gd name="connsiteX9" fmla="*/ 180005 w 401185"/>
                <a:gd name="connsiteY9" fmla="*/ 28580 h 359345"/>
                <a:gd name="connsiteX10" fmla="*/ 119045 w 401185"/>
                <a:gd name="connsiteY10" fmla="*/ 36200 h 359345"/>
                <a:gd name="connsiteX11" fmla="*/ 126665 w 401185"/>
                <a:gd name="connsiteY11" fmla="*/ 146690 h 359345"/>
                <a:gd name="connsiteX12" fmla="*/ 42845 w 401185"/>
                <a:gd name="connsiteY12" fmla="*/ 89540 h 359345"/>
                <a:gd name="connsiteX13" fmla="*/ 935 w 401185"/>
                <a:gd name="connsiteY13" fmla="*/ 123830 h 359345"/>
                <a:gd name="connsiteX14" fmla="*/ 80945 w 401185"/>
                <a:gd name="connsiteY14" fmla="*/ 165740 h 359345"/>
                <a:gd name="connsiteX15" fmla="*/ 27605 w 401185"/>
                <a:gd name="connsiteY15" fmla="*/ 230510 h 359345"/>
                <a:gd name="connsiteX16" fmla="*/ 35225 w 401185"/>
                <a:gd name="connsiteY16" fmla="*/ 344810 h 359345"/>
                <a:gd name="connsiteX0" fmla="*/ 35225 w 401071"/>
                <a:gd name="connsiteY0" fmla="*/ 349315 h 363850"/>
                <a:gd name="connsiteX1" fmla="*/ 149525 w 401071"/>
                <a:gd name="connsiteY1" fmla="*/ 353125 h 363850"/>
                <a:gd name="connsiteX2" fmla="*/ 138095 w 401071"/>
                <a:gd name="connsiteY2" fmla="*/ 265495 h 363850"/>
                <a:gd name="connsiteX3" fmla="*/ 279065 w 401071"/>
                <a:gd name="connsiteY3" fmla="*/ 223585 h 363850"/>
                <a:gd name="connsiteX4" fmla="*/ 400985 w 401071"/>
                <a:gd name="connsiteY4" fmla="*/ 147385 h 363850"/>
                <a:gd name="connsiteX5" fmla="*/ 378125 w 401071"/>
                <a:gd name="connsiteY5" fmla="*/ 82615 h 363850"/>
                <a:gd name="connsiteX6" fmla="*/ 334310 w 401071"/>
                <a:gd name="connsiteY6" fmla="*/ 12130 h 363850"/>
                <a:gd name="connsiteX7" fmla="*/ 282875 w 401071"/>
                <a:gd name="connsiteY7" fmla="*/ 4510 h 363850"/>
                <a:gd name="connsiteX8" fmla="*/ 277160 w 401071"/>
                <a:gd name="connsiteY8" fmla="*/ 86425 h 363850"/>
                <a:gd name="connsiteX9" fmla="*/ 172385 w 401071"/>
                <a:gd name="connsiteY9" fmla="*/ 111190 h 363850"/>
                <a:gd name="connsiteX10" fmla="*/ 180005 w 401071"/>
                <a:gd name="connsiteY10" fmla="*/ 33085 h 363850"/>
                <a:gd name="connsiteX11" fmla="*/ 119045 w 401071"/>
                <a:gd name="connsiteY11" fmla="*/ 40705 h 363850"/>
                <a:gd name="connsiteX12" fmla="*/ 126665 w 401071"/>
                <a:gd name="connsiteY12" fmla="*/ 151195 h 363850"/>
                <a:gd name="connsiteX13" fmla="*/ 42845 w 401071"/>
                <a:gd name="connsiteY13" fmla="*/ 94045 h 363850"/>
                <a:gd name="connsiteX14" fmla="*/ 935 w 401071"/>
                <a:gd name="connsiteY14" fmla="*/ 128335 h 363850"/>
                <a:gd name="connsiteX15" fmla="*/ 80945 w 401071"/>
                <a:gd name="connsiteY15" fmla="*/ 170245 h 363850"/>
                <a:gd name="connsiteX16" fmla="*/ 27605 w 401071"/>
                <a:gd name="connsiteY16" fmla="*/ 235015 h 363850"/>
                <a:gd name="connsiteX17" fmla="*/ 35225 w 401071"/>
                <a:gd name="connsiteY17" fmla="*/ 349315 h 363850"/>
                <a:gd name="connsiteX0" fmla="*/ 35225 w 401959"/>
                <a:gd name="connsiteY0" fmla="*/ 349315 h 363850"/>
                <a:gd name="connsiteX1" fmla="*/ 149525 w 401959"/>
                <a:gd name="connsiteY1" fmla="*/ 353125 h 363850"/>
                <a:gd name="connsiteX2" fmla="*/ 138095 w 401959"/>
                <a:gd name="connsiteY2" fmla="*/ 265495 h 363850"/>
                <a:gd name="connsiteX3" fmla="*/ 279065 w 401959"/>
                <a:gd name="connsiteY3" fmla="*/ 223585 h 363850"/>
                <a:gd name="connsiteX4" fmla="*/ 400985 w 401959"/>
                <a:gd name="connsiteY4" fmla="*/ 147385 h 363850"/>
                <a:gd name="connsiteX5" fmla="*/ 336215 w 401959"/>
                <a:gd name="connsiteY5" fmla="*/ 78805 h 363850"/>
                <a:gd name="connsiteX6" fmla="*/ 334310 w 401959"/>
                <a:gd name="connsiteY6" fmla="*/ 12130 h 363850"/>
                <a:gd name="connsiteX7" fmla="*/ 282875 w 401959"/>
                <a:gd name="connsiteY7" fmla="*/ 4510 h 363850"/>
                <a:gd name="connsiteX8" fmla="*/ 277160 w 401959"/>
                <a:gd name="connsiteY8" fmla="*/ 86425 h 363850"/>
                <a:gd name="connsiteX9" fmla="*/ 172385 w 401959"/>
                <a:gd name="connsiteY9" fmla="*/ 111190 h 363850"/>
                <a:gd name="connsiteX10" fmla="*/ 180005 w 401959"/>
                <a:gd name="connsiteY10" fmla="*/ 33085 h 363850"/>
                <a:gd name="connsiteX11" fmla="*/ 119045 w 401959"/>
                <a:gd name="connsiteY11" fmla="*/ 40705 h 363850"/>
                <a:gd name="connsiteX12" fmla="*/ 126665 w 401959"/>
                <a:gd name="connsiteY12" fmla="*/ 151195 h 363850"/>
                <a:gd name="connsiteX13" fmla="*/ 42845 w 401959"/>
                <a:gd name="connsiteY13" fmla="*/ 94045 h 363850"/>
                <a:gd name="connsiteX14" fmla="*/ 935 w 401959"/>
                <a:gd name="connsiteY14" fmla="*/ 128335 h 363850"/>
                <a:gd name="connsiteX15" fmla="*/ 80945 w 401959"/>
                <a:gd name="connsiteY15" fmla="*/ 170245 h 363850"/>
                <a:gd name="connsiteX16" fmla="*/ 27605 w 401959"/>
                <a:gd name="connsiteY16" fmla="*/ 235015 h 363850"/>
                <a:gd name="connsiteX17" fmla="*/ 35225 w 401959"/>
                <a:gd name="connsiteY17" fmla="*/ 349315 h 363850"/>
                <a:gd name="connsiteX0" fmla="*/ 35225 w 401959"/>
                <a:gd name="connsiteY0" fmla="*/ 349315 h 363850"/>
                <a:gd name="connsiteX1" fmla="*/ 149525 w 401959"/>
                <a:gd name="connsiteY1" fmla="*/ 353125 h 363850"/>
                <a:gd name="connsiteX2" fmla="*/ 138095 w 401959"/>
                <a:gd name="connsiteY2" fmla="*/ 265495 h 363850"/>
                <a:gd name="connsiteX3" fmla="*/ 279065 w 401959"/>
                <a:gd name="connsiteY3" fmla="*/ 223585 h 363850"/>
                <a:gd name="connsiteX4" fmla="*/ 400985 w 401959"/>
                <a:gd name="connsiteY4" fmla="*/ 147385 h 363850"/>
                <a:gd name="connsiteX5" fmla="*/ 336215 w 401959"/>
                <a:gd name="connsiteY5" fmla="*/ 78805 h 363850"/>
                <a:gd name="connsiteX6" fmla="*/ 334310 w 401959"/>
                <a:gd name="connsiteY6" fmla="*/ 12130 h 363850"/>
                <a:gd name="connsiteX7" fmla="*/ 282875 w 401959"/>
                <a:gd name="connsiteY7" fmla="*/ 4510 h 363850"/>
                <a:gd name="connsiteX8" fmla="*/ 235250 w 401959"/>
                <a:gd name="connsiteY8" fmla="*/ 95950 h 363850"/>
                <a:gd name="connsiteX9" fmla="*/ 172385 w 401959"/>
                <a:gd name="connsiteY9" fmla="*/ 111190 h 363850"/>
                <a:gd name="connsiteX10" fmla="*/ 180005 w 401959"/>
                <a:gd name="connsiteY10" fmla="*/ 33085 h 363850"/>
                <a:gd name="connsiteX11" fmla="*/ 119045 w 401959"/>
                <a:gd name="connsiteY11" fmla="*/ 40705 h 363850"/>
                <a:gd name="connsiteX12" fmla="*/ 126665 w 401959"/>
                <a:gd name="connsiteY12" fmla="*/ 151195 h 363850"/>
                <a:gd name="connsiteX13" fmla="*/ 42845 w 401959"/>
                <a:gd name="connsiteY13" fmla="*/ 94045 h 363850"/>
                <a:gd name="connsiteX14" fmla="*/ 935 w 401959"/>
                <a:gd name="connsiteY14" fmla="*/ 128335 h 363850"/>
                <a:gd name="connsiteX15" fmla="*/ 80945 w 401959"/>
                <a:gd name="connsiteY15" fmla="*/ 170245 h 363850"/>
                <a:gd name="connsiteX16" fmla="*/ 27605 w 401959"/>
                <a:gd name="connsiteY16" fmla="*/ 235015 h 363850"/>
                <a:gd name="connsiteX17" fmla="*/ 35225 w 401959"/>
                <a:gd name="connsiteY17" fmla="*/ 349315 h 363850"/>
                <a:gd name="connsiteX0" fmla="*/ 35225 w 401959"/>
                <a:gd name="connsiteY0" fmla="*/ 343254 h 357789"/>
                <a:gd name="connsiteX1" fmla="*/ 149525 w 401959"/>
                <a:gd name="connsiteY1" fmla="*/ 347064 h 357789"/>
                <a:gd name="connsiteX2" fmla="*/ 138095 w 401959"/>
                <a:gd name="connsiteY2" fmla="*/ 259434 h 357789"/>
                <a:gd name="connsiteX3" fmla="*/ 279065 w 401959"/>
                <a:gd name="connsiteY3" fmla="*/ 217524 h 357789"/>
                <a:gd name="connsiteX4" fmla="*/ 400985 w 401959"/>
                <a:gd name="connsiteY4" fmla="*/ 141324 h 357789"/>
                <a:gd name="connsiteX5" fmla="*/ 336215 w 401959"/>
                <a:gd name="connsiteY5" fmla="*/ 72744 h 357789"/>
                <a:gd name="connsiteX6" fmla="*/ 334310 w 401959"/>
                <a:gd name="connsiteY6" fmla="*/ 6069 h 357789"/>
                <a:gd name="connsiteX7" fmla="*/ 240965 w 401959"/>
                <a:gd name="connsiteY7" fmla="*/ 11784 h 357789"/>
                <a:gd name="connsiteX8" fmla="*/ 235250 w 401959"/>
                <a:gd name="connsiteY8" fmla="*/ 89889 h 357789"/>
                <a:gd name="connsiteX9" fmla="*/ 172385 w 401959"/>
                <a:gd name="connsiteY9" fmla="*/ 105129 h 357789"/>
                <a:gd name="connsiteX10" fmla="*/ 180005 w 401959"/>
                <a:gd name="connsiteY10" fmla="*/ 27024 h 357789"/>
                <a:gd name="connsiteX11" fmla="*/ 119045 w 401959"/>
                <a:gd name="connsiteY11" fmla="*/ 34644 h 357789"/>
                <a:gd name="connsiteX12" fmla="*/ 126665 w 401959"/>
                <a:gd name="connsiteY12" fmla="*/ 145134 h 357789"/>
                <a:gd name="connsiteX13" fmla="*/ 42845 w 401959"/>
                <a:gd name="connsiteY13" fmla="*/ 87984 h 357789"/>
                <a:gd name="connsiteX14" fmla="*/ 935 w 401959"/>
                <a:gd name="connsiteY14" fmla="*/ 122274 h 357789"/>
                <a:gd name="connsiteX15" fmla="*/ 80945 w 401959"/>
                <a:gd name="connsiteY15" fmla="*/ 164184 h 357789"/>
                <a:gd name="connsiteX16" fmla="*/ 27605 w 401959"/>
                <a:gd name="connsiteY16" fmla="*/ 228954 h 357789"/>
                <a:gd name="connsiteX17" fmla="*/ 35225 w 401959"/>
                <a:gd name="connsiteY17" fmla="*/ 343254 h 357789"/>
                <a:gd name="connsiteX0" fmla="*/ 35225 w 402063"/>
                <a:gd name="connsiteY0" fmla="*/ 343254 h 357789"/>
                <a:gd name="connsiteX1" fmla="*/ 149525 w 402063"/>
                <a:gd name="connsiteY1" fmla="*/ 347064 h 357789"/>
                <a:gd name="connsiteX2" fmla="*/ 138095 w 402063"/>
                <a:gd name="connsiteY2" fmla="*/ 259434 h 357789"/>
                <a:gd name="connsiteX3" fmla="*/ 279065 w 402063"/>
                <a:gd name="connsiteY3" fmla="*/ 217524 h 357789"/>
                <a:gd name="connsiteX4" fmla="*/ 400985 w 402063"/>
                <a:gd name="connsiteY4" fmla="*/ 141324 h 357789"/>
                <a:gd name="connsiteX5" fmla="*/ 336215 w 402063"/>
                <a:gd name="connsiteY5" fmla="*/ 72744 h 357789"/>
                <a:gd name="connsiteX6" fmla="*/ 292400 w 402063"/>
                <a:gd name="connsiteY6" fmla="*/ 6069 h 357789"/>
                <a:gd name="connsiteX7" fmla="*/ 240965 w 402063"/>
                <a:gd name="connsiteY7" fmla="*/ 11784 h 357789"/>
                <a:gd name="connsiteX8" fmla="*/ 235250 w 402063"/>
                <a:gd name="connsiteY8" fmla="*/ 89889 h 357789"/>
                <a:gd name="connsiteX9" fmla="*/ 172385 w 402063"/>
                <a:gd name="connsiteY9" fmla="*/ 105129 h 357789"/>
                <a:gd name="connsiteX10" fmla="*/ 180005 w 402063"/>
                <a:gd name="connsiteY10" fmla="*/ 27024 h 357789"/>
                <a:gd name="connsiteX11" fmla="*/ 119045 w 402063"/>
                <a:gd name="connsiteY11" fmla="*/ 34644 h 357789"/>
                <a:gd name="connsiteX12" fmla="*/ 126665 w 402063"/>
                <a:gd name="connsiteY12" fmla="*/ 145134 h 357789"/>
                <a:gd name="connsiteX13" fmla="*/ 42845 w 402063"/>
                <a:gd name="connsiteY13" fmla="*/ 87984 h 357789"/>
                <a:gd name="connsiteX14" fmla="*/ 935 w 402063"/>
                <a:gd name="connsiteY14" fmla="*/ 122274 h 357789"/>
                <a:gd name="connsiteX15" fmla="*/ 80945 w 402063"/>
                <a:gd name="connsiteY15" fmla="*/ 164184 h 357789"/>
                <a:gd name="connsiteX16" fmla="*/ 27605 w 402063"/>
                <a:gd name="connsiteY16" fmla="*/ 228954 h 357789"/>
                <a:gd name="connsiteX17" fmla="*/ 35225 w 402063"/>
                <a:gd name="connsiteY17" fmla="*/ 343254 h 357789"/>
                <a:gd name="connsiteX0" fmla="*/ 35225 w 402090"/>
                <a:gd name="connsiteY0" fmla="*/ 340996 h 355531"/>
                <a:gd name="connsiteX1" fmla="*/ 149525 w 402090"/>
                <a:gd name="connsiteY1" fmla="*/ 344806 h 355531"/>
                <a:gd name="connsiteX2" fmla="*/ 138095 w 402090"/>
                <a:gd name="connsiteY2" fmla="*/ 257176 h 355531"/>
                <a:gd name="connsiteX3" fmla="*/ 279065 w 402090"/>
                <a:gd name="connsiteY3" fmla="*/ 215266 h 355531"/>
                <a:gd name="connsiteX4" fmla="*/ 400985 w 402090"/>
                <a:gd name="connsiteY4" fmla="*/ 139066 h 355531"/>
                <a:gd name="connsiteX5" fmla="*/ 336215 w 402090"/>
                <a:gd name="connsiteY5" fmla="*/ 70486 h 355531"/>
                <a:gd name="connsiteX6" fmla="*/ 282875 w 402090"/>
                <a:gd name="connsiteY6" fmla="*/ 74296 h 355531"/>
                <a:gd name="connsiteX7" fmla="*/ 292400 w 402090"/>
                <a:gd name="connsiteY7" fmla="*/ 3811 h 355531"/>
                <a:gd name="connsiteX8" fmla="*/ 240965 w 402090"/>
                <a:gd name="connsiteY8" fmla="*/ 9526 h 355531"/>
                <a:gd name="connsiteX9" fmla="*/ 235250 w 402090"/>
                <a:gd name="connsiteY9" fmla="*/ 87631 h 355531"/>
                <a:gd name="connsiteX10" fmla="*/ 172385 w 402090"/>
                <a:gd name="connsiteY10" fmla="*/ 102871 h 355531"/>
                <a:gd name="connsiteX11" fmla="*/ 180005 w 402090"/>
                <a:gd name="connsiteY11" fmla="*/ 24766 h 355531"/>
                <a:gd name="connsiteX12" fmla="*/ 119045 w 402090"/>
                <a:gd name="connsiteY12" fmla="*/ 32386 h 355531"/>
                <a:gd name="connsiteX13" fmla="*/ 126665 w 402090"/>
                <a:gd name="connsiteY13" fmla="*/ 142876 h 355531"/>
                <a:gd name="connsiteX14" fmla="*/ 42845 w 402090"/>
                <a:gd name="connsiteY14" fmla="*/ 85726 h 355531"/>
                <a:gd name="connsiteX15" fmla="*/ 935 w 402090"/>
                <a:gd name="connsiteY15" fmla="*/ 120016 h 355531"/>
                <a:gd name="connsiteX16" fmla="*/ 80945 w 402090"/>
                <a:gd name="connsiteY16" fmla="*/ 161926 h 355531"/>
                <a:gd name="connsiteX17" fmla="*/ 27605 w 402090"/>
                <a:gd name="connsiteY17" fmla="*/ 226696 h 355531"/>
                <a:gd name="connsiteX18" fmla="*/ 35225 w 402090"/>
                <a:gd name="connsiteY18" fmla="*/ 340996 h 355531"/>
                <a:gd name="connsiteX0" fmla="*/ 35225 w 409959"/>
                <a:gd name="connsiteY0" fmla="*/ 340996 h 355531"/>
                <a:gd name="connsiteX1" fmla="*/ 149525 w 409959"/>
                <a:gd name="connsiteY1" fmla="*/ 344806 h 355531"/>
                <a:gd name="connsiteX2" fmla="*/ 138095 w 409959"/>
                <a:gd name="connsiteY2" fmla="*/ 257176 h 355531"/>
                <a:gd name="connsiteX3" fmla="*/ 279065 w 409959"/>
                <a:gd name="connsiteY3" fmla="*/ 215266 h 355531"/>
                <a:gd name="connsiteX4" fmla="*/ 400985 w 409959"/>
                <a:gd name="connsiteY4" fmla="*/ 139066 h 355531"/>
                <a:gd name="connsiteX5" fmla="*/ 387650 w 409959"/>
                <a:gd name="connsiteY5" fmla="*/ 60961 h 355531"/>
                <a:gd name="connsiteX6" fmla="*/ 282875 w 409959"/>
                <a:gd name="connsiteY6" fmla="*/ 74296 h 355531"/>
                <a:gd name="connsiteX7" fmla="*/ 292400 w 409959"/>
                <a:gd name="connsiteY7" fmla="*/ 3811 h 355531"/>
                <a:gd name="connsiteX8" fmla="*/ 240965 w 409959"/>
                <a:gd name="connsiteY8" fmla="*/ 9526 h 355531"/>
                <a:gd name="connsiteX9" fmla="*/ 235250 w 409959"/>
                <a:gd name="connsiteY9" fmla="*/ 87631 h 355531"/>
                <a:gd name="connsiteX10" fmla="*/ 172385 w 409959"/>
                <a:gd name="connsiteY10" fmla="*/ 102871 h 355531"/>
                <a:gd name="connsiteX11" fmla="*/ 180005 w 409959"/>
                <a:gd name="connsiteY11" fmla="*/ 24766 h 355531"/>
                <a:gd name="connsiteX12" fmla="*/ 119045 w 409959"/>
                <a:gd name="connsiteY12" fmla="*/ 32386 h 355531"/>
                <a:gd name="connsiteX13" fmla="*/ 126665 w 409959"/>
                <a:gd name="connsiteY13" fmla="*/ 142876 h 355531"/>
                <a:gd name="connsiteX14" fmla="*/ 42845 w 409959"/>
                <a:gd name="connsiteY14" fmla="*/ 85726 h 355531"/>
                <a:gd name="connsiteX15" fmla="*/ 935 w 409959"/>
                <a:gd name="connsiteY15" fmla="*/ 120016 h 355531"/>
                <a:gd name="connsiteX16" fmla="*/ 80945 w 409959"/>
                <a:gd name="connsiteY16" fmla="*/ 161926 h 355531"/>
                <a:gd name="connsiteX17" fmla="*/ 27605 w 409959"/>
                <a:gd name="connsiteY17" fmla="*/ 226696 h 355531"/>
                <a:gd name="connsiteX18" fmla="*/ 35225 w 409959"/>
                <a:gd name="connsiteY18" fmla="*/ 340996 h 355531"/>
                <a:gd name="connsiteX0" fmla="*/ 35225 w 425882"/>
                <a:gd name="connsiteY0" fmla="*/ 340996 h 355531"/>
                <a:gd name="connsiteX1" fmla="*/ 149525 w 425882"/>
                <a:gd name="connsiteY1" fmla="*/ 344806 h 355531"/>
                <a:gd name="connsiteX2" fmla="*/ 138095 w 425882"/>
                <a:gd name="connsiteY2" fmla="*/ 257176 h 355531"/>
                <a:gd name="connsiteX3" fmla="*/ 279065 w 425882"/>
                <a:gd name="connsiteY3" fmla="*/ 215266 h 355531"/>
                <a:gd name="connsiteX4" fmla="*/ 420035 w 425882"/>
                <a:gd name="connsiteY4" fmla="*/ 186691 h 355531"/>
                <a:gd name="connsiteX5" fmla="*/ 387650 w 425882"/>
                <a:gd name="connsiteY5" fmla="*/ 60961 h 355531"/>
                <a:gd name="connsiteX6" fmla="*/ 282875 w 425882"/>
                <a:gd name="connsiteY6" fmla="*/ 74296 h 355531"/>
                <a:gd name="connsiteX7" fmla="*/ 292400 w 425882"/>
                <a:gd name="connsiteY7" fmla="*/ 3811 h 355531"/>
                <a:gd name="connsiteX8" fmla="*/ 240965 w 425882"/>
                <a:gd name="connsiteY8" fmla="*/ 9526 h 355531"/>
                <a:gd name="connsiteX9" fmla="*/ 235250 w 425882"/>
                <a:gd name="connsiteY9" fmla="*/ 87631 h 355531"/>
                <a:gd name="connsiteX10" fmla="*/ 172385 w 425882"/>
                <a:gd name="connsiteY10" fmla="*/ 102871 h 355531"/>
                <a:gd name="connsiteX11" fmla="*/ 180005 w 425882"/>
                <a:gd name="connsiteY11" fmla="*/ 24766 h 355531"/>
                <a:gd name="connsiteX12" fmla="*/ 119045 w 425882"/>
                <a:gd name="connsiteY12" fmla="*/ 32386 h 355531"/>
                <a:gd name="connsiteX13" fmla="*/ 126665 w 425882"/>
                <a:gd name="connsiteY13" fmla="*/ 142876 h 355531"/>
                <a:gd name="connsiteX14" fmla="*/ 42845 w 425882"/>
                <a:gd name="connsiteY14" fmla="*/ 85726 h 355531"/>
                <a:gd name="connsiteX15" fmla="*/ 935 w 425882"/>
                <a:gd name="connsiteY15" fmla="*/ 120016 h 355531"/>
                <a:gd name="connsiteX16" fmla="*/ 80945 w 425882"/>
                <a:gd name="connsiteY16" fmla="*/ 161926 h 355531"/>
                <a:gd name="connsiteX17" fmla="*/ 27605 w 425882"/>
                <a:gd name="connsiteY17" fmla="*/ 226696 h 355531"/>
                <a:gd name="connsiteX18" fmla="*/ 35225 w 425882"/>
                <a:gd name="connsiteY18" fmla="*/ 340996 h 355531"/>
                <a:gd name="connsiteX0" fmla="*/ 35225 w 442189"/>
                <a:gd name="connsiteY0" fmla="*/ 340996 h 355531"/>
                <a:gd name="connsiteX1" fmla="*/ 149525 w 442189"/>
                <a:gd name="connsiteY1" fmla="*/ 344806 h 355531"/>
                <a:gd name="connsiteX2" fmla="*/ 138095 w 442189"/>
                <a:gd name="connsiteY2" fmla="*/ 257176 h 355531"/>
                <a:gd name="connsiteX3" fmla="*/ 279065 w 442189"/>
                <a:gd name="connsiteY3" fmla="*/ 215266 h 355531"/>
                <a:gd name="connsiteX4" fmla="*/ 420035 w 442189"/>
                <a:gd name="connsiteY4" fmla="*/ 186691 h 355531"/>
                <a:gd name="connsiteX5" fmla="*/ 387650 w 442189"/>
                <a:gd name="connsiteY5" fmla="*/ 60961 h 355531"/>
                <a:gd name="connsiteX6" fmla="*/ 282875 w 442189"/>
                <a:gd name="connsiteY6" fmla="*/ 74296 h 355531"/>
                <a:gd name="connsiteX7" fmla="*/ 292400 w 442189"/>
                <a:gd name="connsiteY7" fmla="*/ 3811 h 355531"/>
                <a:gd name="connsiteX8" fmla="*/ 240965 w 442189"/>
                <a:gd name="connsiteY8" fmla="*/ 9526 h 355531"/>
                <a:gd name="connsiteX9" fmla="*/ 235250 w 442189"/>
                <a:gd name="connsiteY9" fmla="*/ 87631 h 355531"/>
                <a:gd name="connsiteX10" fmla="*/ 172385 w 442189"/>
                <a:gd name="connsiteY10" fmla="*/ 102871 h 355531"/>
                <a:gd name="connsiteX11" fmla="*/ 180005 w 442189"/>
                <a:gd name="connsiteY11" fmla="*/ 24766 h 355531"/>
                <a:gd name="connsiteX12" fmla="*/ 119045 w 442189"/>
                <a:gd name="connsiteY12" fmla="*/ 32386 h 355531"/>
                <a:gd name="connsiteX13" fmla="*/ 126665 w 442189"/>
                <a:gd name="connsiteY13" fmla="*/ 142876 h 355531"/>
                <a:gd name="connsiteX14" fmla="*/ 42845 w 442189"/>
                <a:gd name="connsiteY14" fmla="*/ 85726 h 355531"/>
                <a:gd name="connsiteX15" fmla="*/ 935 w 442189"/>
                <a:gd name="connsiteY15" fmla="*/ 120016 h 355531"/>
                <a:gd name="connsiteX16" fmla="*/ 80945 w 442189"/>
                <a:gd name="connsiteY16" fmla="*/ 161926 h 355531"/>
                <a:gd name="connsiteX17" fmla="*/ 27605 w 442189"/>
                <a:gd name="connsiteY17" fmla="*/ 226696 h 355531"/>
                <a:gd name="connsiteX18" fmla="*/ 35225 w 442189"/>
                <a:gd name="connsiteY18" fmla="*/ 340996 h 355531"/>
                <a:gd name="connsiteX0" fmla="*/ 35225 w 429850"/>
                <a:gd name="connsiteY0" fmla="*/ 340996 h 355531"/>
                <a:gd name="connsiteX1" fmla="*/ 149525 w 429850"/>
                <a:gd name="connsiteY1" fmla="*/ 344806 h 355531"/>
                <a:gd name="connsiteX2" fmla="*/ 138095 w 429850"/>
                <a:gd name="connsiteY2" fmla="*/ 257176 h 355531"/>
                <a:gd name="connsiteX3" fmla="*/ 279065 w 429850"/>
                <a:gd name="connsiteY3" fmla="*/ 215266 h 355531"/>
                <a:gd name="connsiteX4" fmla="*/ 404795 w 429850"/>
                <a:gd name="connsiteY4" fmla="*/ 259081 h 355531"/>
                <a:gd name="connsiteX5" fmla="*/ 387650 w 429850"/>
                <a:gd name="connsiteY5" fmla="*/ 60961 h 355531"/>
                <a:gd name="connsiteX6" fmla="*/ 282875 w 429850"/>
                <a:gd name="connsiteY6" fmla="*/ 74296 h 355531"/>
                <a:gd name="connsiteX7" fmla="*/ 292400 w 429850"/>
                <a:gd name="connsiteY7" fmla="*/ 3811 h 355531"/>
                <a:gd name="connsiteX8" fmla="*/ 240965 w 429850"/>
                <a:gd name="connsiteY8" fmla="*/ 9526 h 355531"/>
                <a:gd name="connsiteX9" fmla="*/ 235250 w 429850"/>
                <a:gd name="connsiteY9" fmla="*/ 87631 h 355531"/>
                <a:gd name="connsiteX10" fmla="*/ 172385 w 429850"/>
                <a:gd name="connsiteY10" fmla="*/ 102871 h 355531"/>
                <a:gd name="connsiteX11" fmla="*/ 180005 w 429850"/>
                <a:gd name="connsiteY11" fmla="*/ 24766 h 355531"/>
                <a:gd name="connsiteX12" fmla="*/ 119045 w 429850"/>
                <a:gd name="connsiteY12" fmla="*/ 32386 h 355531"/>
                <a:gd name="connsiteX13" fmla="*/ 126665 w 429850"/>
                <a:gd name="connsiteY13" fmla="*/ 142876 h 355531"/>
                <a:gd name="connsiteX14" fmla="*/ 42845 w 429850"/>
                <a:gd name="connsiteY14" fmla="*/ 85726 h 355531"/>
                <a:gd name="connsiteX15" fmla="*/ 935 w 429850"/>
                <a:gd name="connsiteY15" fmla="*/ 120016 h 355531"/>
                <a:gd name="connsiteX16" fmla="*/ 80945 w 429850"/>
                <a:gd name="connsiteY16" fmla="*/ 161926 h 355531"/>
                <a:gd name="connsiteX17" fmla="*/ 27605 w 429850"/>
                <a:gd name="connsiteY17" fmla="*/ 226696 h 355531"/>
                <a:gd name="connsiteX18" fmla="*/ 35225 w 429850"/>
                <a:gd name="connsiteY18" fmla="*/ 340996 h 355531"/>
                <a:gd name="connsiteX0" fmla="*/ 35225 w 441123"/>
                <a:gd name="connsiteY0" fmla="*/ 340996 h 355531"/>
                <a:gd name="connsiteX1" fmla="*/ 149525 w 441123"/>
                <a:gd name="connsiteY1" fmla="*/ 344806 h 355531"/>
                <a:gd name="connsiteX2" fmla="*/ 138095 w 441123"/>
                <a:gd name="connsiteY2" fmla="*/ 257176 h 355531"/>
                <a:gd name="connsiteX3" fmla="*/ 279065 w 441123"/>
                <a:gd name="connsiteY3" fmla="*/ 215266 h 355531"/>
                <a:gd name="connsiteX4" fmla="*/ 404795 w 441123"/>
                <a:gd name="connsiteY4" fmla="*/ 259081 h 355531"/>
                <a:gd name="connsiteX5" fmla="*/ 433370 w 441123"/>
                <a:gd name="connsiteY5" fmla="*/ 154306 h 355531"/>
                <a:gd name="connsiteX6" fmla="*/ 282875 w 441123"/>
                <a:gd name="connsiteY6" fmla="*/ 74296 h 355531"/>
                <a:gd name="connsiteX7" fmla="*/ 292400 w 441123"/>
                <a:gd name="connsiteY7" fmla="*/ 3811 h 355531"/>
                <a:gd name="connsiteX8" fmla="*/ 240965 w 441123"/>
                <a:gd name="connsiteY8" fmla="*/ 9526 h 355531"/>
                <a:gd name="connsiteX9" fmla="*/ 235250 w 441123"/>
                <a:gd name="connsiteY9" fmla="*/ 87631 h 355531"/>
                <a:gd name="connsiteX10" fmla="*/ 172385 w 441123"/>
                <a:gd name="connsiteY10" fmla="*/ 102871 h 355531"/>
                <a:gd name="connsiteX11" fmla="*/ 180005 w 441123"/>
                <a:gd name="connsiteY11" fmla="*/ 24766 h 355531"/>
                <a:gd name="connsiteX12" fmla="*/ 119045 w 441123"/>
                <a:gd name="connsiteY12" fmla="*/ 32386 h 355531"/>
                <a:gd name="connsiteX13" fmla="*/ 126665 w 441123"/>
                <a:gd name="connsiteY13" fmla="*/ 142876 h 355531"/>
                <a:gd name="connsiteX14" fmla="*/ 42845 w 441123"/>
                <a:gd name="connsiteY14" fmla="*/ 85726 h 355531"/>
                <a:gd name="connsiteX15" fmla="*/ 935 w 441123"/>
                <a:gd name="connsiteY15" fmla="*/ 120016 h 355531"/>
                <a:gd name="connsiteX16" fmla="*/ 80945 w 441123"/>
                <a:gd name="connsiteY16" fmla="*/ 161926 h 355531"/>
                <a:gd name="connsiteX17" fmla="*/ 27605 w 441123"/>
                <a:gd name="connsiteY17" fmla="*/ 226696 h 355531"/>
                <a:gd name="connsiteX18" fmla="*/ 35225 w 441123"/>
                <a:gd name="connsiteY18" fmla="*/ 340996 h 355531"/>
                <a:gd name="connsiteX0" fmla="*/ 35225 w 442752"/>
                <a:gd name="connsiteY0" fmla="*/ 340996 h 355531"/>
                <a:gd name="connsiteX1" fmla="*/ 149525 w 442752"/>
                <a:gd name="connsiteY1" fmla="*/ 344806 h 355531"/>
                <a:gd name="connsiteX2" fmla="*/ 138095 w 442752"/>
                <a:gd name="connsiteY2" fmla="*/ 257176 h 355531"/>
                <a:gd name="connsiteX3" fmla="*/ 279065 w 442752"/>
                <a:gd name="connsiteY3" fmla="*/ 215266 h 355531"/>
                <a:gd name="connsiteX4" fmla="*/ 404795 w 442752"/>
                <a:gd name="connsiteY4" fmla="*/ 259081 h 355531"/>
                <a:gd name="connsiteX5" fmla="*/ 435275 w 442752"/>
                <a:gd name="connsiteY5" fmla="*/ 196216 h 355531"/>
                <a:gd name="connsiteX6" fmla="*/ 282875 w 442752"/>
                <a:gd name="connsiteY6" fmla="*/ 74296 h 355531"/>
                <a:gd name="connsiteX7" fmla="*/ 292400 w 442752"/>
                <a:gd name="connsiteY7" fmla="*/ 3811 h 355531"/>
                <a:gd name="connsiteX8" fmla="*/ 240965 w 442752"/>
                <a:gd name="connsiteY8" fmla="*/ 9526 h 355531"/>
                <a:gd name="connsiteX9" fmla="*/ 235250 w 442752"/>
                <a:gd name="connsiteY9" fmla="*/ 87631 h 355531"/>
                <a:gd name="connsiteX10" fmla="*/ 172385 w 442752"/>
                <a:gd name="connsiteY10" fmla="*/ 102871 h 355531"/>
                <a:gd name="connsiteX11" fmla="*/ 180005 w 442752"/>
                <a:gd name="connsiteY11" fmla="*/ 24766 h 355531"/>
                <a:gd name="connsiteX12" fmla="*/ 119045 w 442752"/>
                <a:gd name="connsiteY12" fmla="*/ 32386 h 355531"/>
                <a:gd name="connsiteX13" fmla="*/ 126665 w 442752"/>
                <a:gd name="connsiteY13" fmla="*/ 142876 h 355531"/>
                <a:gd name="connsiteX14" fmla="*/ 42845 w 442752"/>
                <a:gd name="connsiteY14" fmla="*/ 85726 h 355531"/>
                <a:gd name="connsiteX15" fmla="*/ 935 w 442752"/>
                <a:gd name="connsiteY15" fmla="*/ 120016 h 355531"/>
                <a:gd name="connsiteX16" fmla="*/ 80945 w 442752"/>
                <a:gd name="connsiteY16" fmla="*/ 161926 h 355531"/>
                <a:gd name="connsiteX17" fmla="*/ 27605 w 442752"/>
                <a:gd name="connsiteY17" fmla="*/ 226696 h 355531"/>
                <a:gd name="connsiteX18" fmla="*/ 35225 w 442752"/>
                <a:gd name="connsiteY18" fmla="*/ 340996 h 35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2752" h="355531">
                  <a:moveTo>
                    <a:pt x="35225" y="340996"/>
                  </a:moveTo>
                  <a:cubicBezTo>
                    <a:pt x="55545" y="360681"/>
                    <a:pt x="132380" y="358776"/>
                    <a:pt x="149525" y="344806"/>
                  </a:cubicBezTo>
                  <a:cubicBezTo>
                    <a:pt x="166670" y="330836"/>
                    <a:pt x="116505" y="278766"/>
                    <a:pt x="138095" y="257176"/>
                  </a:cubicBezTo>
                  <a:cubicBezTo>
                    <a:pt x="159685" y="235586"/>
                    <a:pt x="234615" y="214949"/>
                    <a:pt x="279065" y="215266"/>
                  </a:cubicBezTo>
                  <a:cubicBezTo>
                    <a:pt x="323515" y="215584"/>
                    <a:pt x="378760" y="262256"/>
                    <a:pt x="404795" y="259081"/>
                  </a:cubicBezTo>
                  <a:cubicBezTo>
                    <a:pt x="430830" y="255906"/>
                    <a:pt x="455595" y="227013"/>
                    <a:pt x="435275" y="196216"/>
                  </a:cubicBezTo>
                  <a:cubicBezTo>
                    <a:pt x="414955" y="165419"/>
                    <a:pt x="290178" y="85409"/>
                    <a:pt x="282875" y="74296"/>
                  </a:cubicBezTo>
                  <a:cubicBezTo>
                    <a:pt x="275573" y="63184"/>
                    <a:pt x="307322" y="11748"/>
                    <a:pt x="292400" y="3811"/>
                  </a:cubicBezTo>
                  <a:cubicBezTo>
                    <a:pt x="277478" y="-4126"/>
                    <a:pt x="250173" y="1588"/>
                    <a:pt x="240965" y="9526"/>
                  </a:cubicBezTo>
                  <a:cubicBezTo>
                    <a:pt x="231758" y="17464"/>
                    <a:pt x="246680" y="72073"/>
                    <a:pt x="235250" y="87631"/>
                  </a:cubicBezTo>
                  <a:cubicBezTo>
                    <a:pt x="223820" y="103189"/>
                    <a:pt x="181592" y="113348"/>
                    <a:pt x="172385" y="102871"/>
                  </a:cubicBezTo>
                  <a:cubicBezTo>
                    <a:pt x="163178" y="92394"/>
                    <a:pt x="188895" y="36514"/>
                    <a:pt x="180005" y="24766"/>
                  </a:cubicBezTo>
                  <a:cubicBezTo>
                    <a:pt x="171115" y="13018"/>
                    <a:pt x="127935" y="12701"/>
                    <a:pt x="119045" y="32386"/>
                  </a:cubicBezTo>
                  <a:cubicBezTo>
                    <a:pt x="110155" y="52071"/>
                    <a:pt x="139365" y="133986"/>
                    <a:pt x="126665" y="142876"/>
                  </a:cubicBezTo>
                  <a:cubicBezTo>
                    <a:pt x="113965" y="151766"/>
                    <a:pt x="63800" y="89536"/>
                    <a:pt x="42845" y="85726"/>
                  </a:cubicBezTo>
                  <a:cubicBezTo>
                    <a:pt x="21890" y="81916"/>
                    <a:pt x="-5415" y="107316"/>
                    <a:pt x="935" y="120016"/>
                  </a:cubicBezTo>
                  <a:cubicBezTo>
                    <a:pt x="7285" y="132716"/>
                    <a:pt x="76500" y="144146"/>
                    <a:pt x="80945" y="161926"/>
                  </a:cubicBezTo>
                  <a:cubicBezTo>
                    <a:pt x="85390" y="179706"/>
                    <a:pt x="33955" y="199391"/>
                    <a:pt x="27605" y="226696"/>
                  </a:cubicBezTo>
                  <a:cubicBezTo>
                    <a:pt x="21255" y="254001"/>
                    <a:pt x="14905" y="321311"/>
                    <a:pt x="35225" y="340996"/>
                  </a:cubicBez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8"/>
            <p:cNvSpPr/>
            <p:nvPr/>
          </p:nvSpPr>
          <p:spPr>
            <a:xfrm>
              <a:off x="954592" y="2917125"/>
              <a:ext cx="611325" cy="511875"/>
            </a:xfrm>
            <a:custGeom>
              <a:avLst/>
              <a:gdLst>
                <a:gd name="connsiteX0" fmla="*/ 10585 w 611325"/>
                <a:gd name="connsiteY0" fmla="*/ 15272 h 511875"/>
                <a:gd name="connsiteX1" fmla="*/ 63925 w 611325"/>
                <a:gd name="connsiteY1" fmla="*/ 152432 h 511875"/>
                <a:gd name="connsiteX2" fmla="*/ 2965 w 611325"/>
                <a:gd name="connsiteY2" fmla="*/ 285782 h 511875"/>
                <a:gd name="connsiteX3" fmla="*/ 41065 w 611325"/>
                <a:gd name="connsiteY3" fmla="*/ 434372 h 511875"/>
                <a:gd name="connsiteX4" fmla="*/ 303955 w 611325"/>
                <a:gd name="connsiteY4" fmla="*/ 506762 h 511875"/>
                <a:gd name="connsiteX5" fmla="*/ 601135 w 611325"/>
                <a:gd name="connsiteY5" fmla="*/ 483902 h 511875"/>
                <a:gd name="connsiteX6" fmla="*/ 524935 w 611325"/>
                <a:gd name="connsiteY6" fmla="*/ 308642 h 511875"/>
                <a:gd name="connsiteX7" fmla="*/ 353485 w 611325"/>
                <a:gd name="connsiteY7" fmla="*/ 152432 h 511875"/>
                <a:gd name="connsiteX8" fmla="*/ 303955 w 611325"/>
                <a:gd name="connsiteY8" fmla="*/ 224822 h 511875"/>
                <a:gd name="connsiteX9" fmla="*/ 319195 w 611325"/>
                <a:gd name="connsiteY9" fmla="*/ 110522 h 511875"/>
                <a:gd name="connsiteX10" fmla="*/ 391585 w 611325"/>
                <a:gd name="connsiteY10" fmla="*/ 53372 h 511875"/>
                <a:gd name="connsiteX11" fmla="*/ 383965 w 611325"/>
                <a:gd name="connsiteY11" fmla="*/ 32 h 511875"/>
                <a:gd name="connsiteX12" fmla="*/ 212515 w 611325"/>
                <a:gd name="connsiteY12" fmla="*/ 60992 h 511875"/>
                <a:gd name="connsiteX13" fmla="*/ 227755 w 611325"/>
                <a:gd name="connsiteY13" fmla="*/ 133382 h 511875"/>
                <a:gd name="connsiteX14" fmla="*/ 170605 w 611325"/>
                <a:gd name="connsiteY14" fmla="*/ 179102 h 511875"/>
                <a:gd name="connsiteX15" fmla="*/ 121075 w 611325"/>
                <a:gd name="connsiteY15" fmla="*/ 141002 h 511875"/>
                <a:gd name="connsiteX16" fmla="*/ 132505 w 611325"/>
                <a:gd name="connsiteY16" fmla="*/ 22892 h 511875"/>
                <a:gd name="connsiteX17" fmla="*/ 10585 w 611325"/>
                <a:gd name="connsiteY17" fmla="*/ 15272 h 51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1325" h="511875">
                  <a:moveTo>
                    <a:pt x="10585" y="15272"/>
                  </a:moveTo>
                  <a:cubicBezTo>
                    <a:pt x="-845" y="36862"/>
                    <a:pt x="65195" y="107347"/>
                    <a:pt x="63925" y="152432"/>
                  </a:cubicBezTo>
                  <a:cubicBezTo>
                    <a:pt x="62655" y="197517"/>
                    <a:pt x="6775" y="238792"/>
                    <a:pt x="2965" y="285782"/>
                  </a:cubicBezTo>
                  <a:cubicBezTo>
                    <a:pt x="-845" y="332772"/>
                    <a:pt x="-9100" y="397542"/>
                    <a:pt x="41065" y="434372"/>
                  </a:cubicBezTo>
                  <a:cubicBezTo>
                    <a:pt x="91230" y="471202"/>
                    <a:pt x="210610" y="498507"/>
                    <a:pt x="303955" y="506762"/>
                  </a:cubicBezTo>
                  <a:cubicBezTo>
                    <a:pt x="397300" y="515017"/>
                    <a:pt x="564305" y="516922"/>
                    <a:pt x="601135" y="483902"/>
                  </a:cubicBezTo>
                  <a:cubicBezTo>
                    <a:pt x="637965" y="450882"/>
                    <a:pt x="566210" y="363887"/>
                    <a:pt x="524935" y="308642"/>
                  </a:cubicBezTo>
                  <a:cubicBezTo>
                    <a:pt x="483660" y="253397"/>
                    <a:pt x="390315" y="166402"/>
                    <a:pt x="353485" y="152432"/>
                  </a:cubicBezTo>
                  <a:cubicBezTo>
                    <a:pt x="316655" y="138462"/>
                    <a:pt x="309670" y="231807"/>
                    <a:pt x="303955" y="224822"/>
                  </a:cubicBezTo>
                  <a:cubicBezTo>
                    <a:pt x="298240" y="217837"/>
                    <a:pt x="304590" y="139097"/>
                    <a:pt x="319195" y="110522"/>
                  </a:cubicBezTo>
                  <a:cubicBezTo>
                    <a:pt x="333800" y="81947"/>
                    <a:pt x="380790" y="71787"/>
                    <a:pt x="391585" y="53372"/>
                  </a:cubicBezTo>
                  <a:cubicBezTo>
                    <a:pt x="402380" y="34957"/>
                    <a:pt x="413810" y="-1238"/>
                    <a:pt x="383965" y="32"/>
                  </a:cubicBezTo>
                  <a:cubicBezTo>
                    <a:pt x="354120" y="1302"/>
                    <a:pt x="238550" y="38767"/>
                    <a:pt x="212515" y="60992"/>
                  </a:cubicBezTo>
                  <a:cubicBezTo>
                    <a:pt x="186480" y="83217"/>
                    <a:pt x="234740" y="113697"/>
                    <a:pt x="227755" y="133382"/>
                  </a:cubicBezTo>
                  <a:cubicBezTo>
                    <a:pt x="220770" y="153067"/>
                    <a:pt x="188385" y="177832"/>
                    <a:pt x="170605" y="179102"/>
                  </a:cubicBezTo>
                  <a:cubicBezTo>
                    <a:pt x="152825" y="180372"/>
                    <a:pt x="127425" y="167037"/>
                    <a:pt x="121075" y="141002"/>
                  </a:cubicBezTo>
                  <a:cubicBezTo>
                    <a:pt x="114725" y="114967"/>
                    <a:pt x="149650" y="44482"/>
                    <a:pt x="132505" y="22892"/>
                  </a:cubicBezTo>
                  <a:cubicBezTo>
                    <a:pt x="115360" y="1302"/>
                    <a:pt x="22015" y="-6318"/>
                    <a:pt x="10585" y="15272"/>
                  </a:cubicBezTo>
                  <a:close/>
                </a:path>
              </a:pathLst>
            </a:cu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2"/>
            <p:cNvSpPr/>
            <p:nvPr/>
          </p:nvSpPr>
          <p:spPr>
            <a:xfrm>
              <a:off x="980404" y="3096056"/>
              <a:ext cx="122600" cy="200660"/>
            </a:xfrm>
            <a:custGeom>
              <a:avLst/>
              <a:gdLst>
                <a:gd name="connsiteX0" fmla="*/ 122600 w 122600"/>
                <a:gd name="connsiteY0" fmla="*/ 0 h 200660"/>
                <a:gd name="connsiteX1" fmla="*/ 71800 w 122600"/>
                <a:gd name="connsiteY1" fmla="*/ 104140 h 200660"/>
                <a:gd name="connsiteX2" fmla="*/ 680 w 122600"/>
                <a:gd name="connsiteY2" fmla="*/ 190500 h 200660"/>
                <a:gd name="connsiteX3" fmla="*/ 117520 w 122600"/>
                <a:gd name="connsiteY3" fmla="*/ 195580 h 200660"/>
              </a:gdLst>
              <a:ahLst/>
              <a:cxnLst>
                <a:cxn ang="0">
                  <a:pos x="connsiteX0" y="connsiteY0"/>
                </a:cxn>
                <a:cxn ang="0">
                  <a:pos x="connsiteX1" y="connsiteY1"/>
                </a:cxn>
                <a:cxn ang="0">
                  <a:pos x="connsiteX2" y="connsiteY2"/>
                </a:cxn>
                <a:cxn ang="0">
                  <a:pos x="connsiteX3" y="connsiteY3"/>
                </a:cxn>
              </a:cxnLst>
              <a:rect l="l" t="t" r="r" b="b"/>
              <a:pathLst>
                <a:path w="122600" h="200660">
                  <a:moveTo>
                    <a:pt x="122600" y="0"/>
                  </a:moveTo>
                  <a:cubicBezTo>
                    <a:pt x="107360" y="36195"/>
                    <a:pt x="92120" y="72390"/>
                    <a:pt x="71800" y="104140"/>
                  </a:cubicBezTo>
                  <a:cubicBezTo>
                    <a:pt x="51480" y="135890"/>
                    <a:pt x="-6940" y="175260"/>
                    <a:pt x="680" y="190500"/>
                  </a:cubicBezTo>
                  <a:cubicBezTo>
                    <a:pt x="8300" y="205740"/>
                    <a:pt x="62910" y="200660"/>
                    <a:pt x="117520" y="19558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p:cNvSpPr/>
            <p:nvPr/>
          </p:nvSpPr>
          <p:spPr>
            <a:xfrm>
              <a:off x="1222634" y="3144316"/>
              <a:ext cx="125811" cy="238760"/>
            </a:xfrm>
            <a:custGeom>
              <a:avLst/>
              <a:gdLst>
                <a:gd name="connsiteX0" fmla="*/ 29291 w 125811"/>
                <a:gd name="connsiteY0" fmla="*/ 0 h 238760"/>
                <a:gd name="connsiteX1" fmla="*/ 1351 w 125811"/>
                <a:gd name="connsiteY1" fmla="*/ 124460 h 238760"/>
                <a:gd name="connsiteX2" fmla="*/ 67391 w 125811"/>
                <a:gd name="connsiteY2" fmla="*/ 175260 h 238760"/>
                <a:gd name="connsiteX3" fmla="*/ 125811 w 125811"/>
                <a:gd name="connsiteY3" fmla="*/ 238760 h 238760"/>
              </a:gdLst>
              <a:ahLst/>
              <a:cxnLst>
                <a:cxn ang="0">
                  <a:pos x="connsiteX0" y="connsiteY0"/>
                </a:cxn>
                <a:cxn ang="0">
                  <a:pos x="connsiteX1" y="connsiteY1"/>
                </a:cxn>
                <a:cxn ang="0">
                  <a:pos x="connsiteX2" y="connsiteY2"/>
                </a:cxn>
                <a:cxn ang="0">
                  <a:pos x="connsiteX3" y="connsiteY3"/>
                </a:cxn>
              </a:cxnLst>
              <a:rect l="l" t="t" r="r" b="b"/>
              <a:pathLst>
                <a:path w="125811" h="238760">
                  <a:moveTo>
                    <a:pt x="29291" y="0"/>
                  </a:moveTo>
                  <a:cubicBezTo>
                    <a:pt x="12146" y="47625"/>
                    <a:pt x="-4999" y="95250"/>
                    <a:pt x="1351" y="124460"/>
                  </a:cubicBezTo>
                  <a:cubicBezTo>
                    <a:pt x="7701" y="153670"/>
                    <a:pt x="46648" y="156210"/>
                    <a:pt x="67391" y="175260"/>
                  </a:cubicBezTo>
                  <a:cubicBezTo>
                    <a:pt x="88134" y="194310"/>
                    <a:pt x="106972" y="216535"/>
                    <a:pt x="125811" y="23876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4"/>
            <p:cNvSpPr/>
            <p:nvPr/>
          </p:nvSpPr>
          <p:spPr>
            <a:xfrm>
              <a:off x="1054744" y="3197656"/>
              <a:ext cx="129540" cy="83820"/>
            </a:xfrm>
            <a:custGeom>
              <a:avLst/>
              <a:gdLst>
                <a:gd name="connsiteX0" fmla="*/ 0 w 129540"/>
                <a:gd name="connsiteY0" fmla="*/ 0 h 83820"/>
                <a:gd name="connsiteX1" fmla="*/ 71120 w 129540"/>
                <a:gd name="connsiteY1" fmla="*/ 38100 h 83820"/>
                <a:gd name="connsiteX2" fmla="*/ 119380 w 129540"/>
                <a:gd name="connsiteY2" fmla="*/ 83820 h 83820"/>
                <a:gd name="connsiteX3" fmla="*/ 71120 w 129540"/>
                <a:gd name="connsiteY3" fmla="*/ 35560 h 83820"/>
                <a:gd name="connsiteX4" fmla="*/ 129540 w 129540"/>
                <a:gd name="connsiteY4" fmla="*/ 27940 h 83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 h="83820">
                  <a:moveTo>
                    <a:pt x="0" y="0"/>
                  </a:moveTo>
                  <a:cubicBezTo>
                    <a:pt x="25611" y="12065"/>
                    <a:pt x="51223" y="24130"/>
                    <a:pt x="71120" y="38100"/>
                  </a:cubicBezTo>
                  <a:cubicBezTo>
                    <a:pt x="91017" y="52070"/>
                    <a:pt x="119380" y="83820"/>
                    <a:pt x="119380" y="83820"/>
                  </a:cubicBezTo>
                  <a:cubicBezTo>
                    <a:pt x="119380" y="83397"/>
                    <a:pt x="69427" y="44873"/>
                    <a:pt x="71120" y="35560"/>
                  </a:cubicBezTo>
                  <a:cubicBezTo>
                    <a:pt x="72813" y="26247"/>
                    <a:pt x="101176" y="27093"/>
                    <a:pt x="129540" y="27940"/>
                  </a:cubicBezTo>
                </a:path>
              </a:pathLst>
            </a:custGeom>
            <a:no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5"/>
            <p:cNvSpPr/>
            <p:nvPr/>
          </p:nvSpPr>
          <p:spPr>
            <a:xfrm>
              <a:off x="1269851" y="3121456"/>
              <a:ext cx="93980" cy="165100"/>
            </a:xfrm>
            <a:custGeom>
              <a:avLst/>
              <a:gdLst>
                <a:gd name="connsiteX0" fmla="*/ 0 w 93980"/>
                <a:gd name="connsiteY0" fmla="*/ 0 h 165100"/>
                <a:gd name="connsiteX1" fmla="*/ 55880 w 93980"/>
                <a:gd name="connsiteY1" fmla="*/ 93980 h 165100"/>
                <a:gd name="connsiteX2" fmla="*/ 93980 w 93980"/>
                <a:gd name="connsiteY2" fmla="*/ 165100 h 165100"/>
                <a:gd name="connsiteX0" fmla="*/ 0 w 93980"/>
                <a:gd name="connsiteY0" fmla="*/ 0 h 165100"/>
                <a:gd name="connsiteX1" fmla="*/ 66040 w 93980"/>
                <a:gd name="connsiteY1" fmla="*/ 68580 h 165100"/>
                <a:gd name="connsiteX2" fmla="*/ 93980 w 93980"/>
                <a:gd name="connsiteY2" fmla="*/ 165100 h 165100"/>
              </a:gdLst>
              <a:ahLst/>
              <a:cxnLst>
                <a:cxn ang="0">
                  <a:pos x="connsiteX0" y="connsiteY0"/>
                </a:cxn>
                <a:cxn ang="0">
                  <a:pos x="connsiteX1" y="connsiteY1"/>
                </a:cxn>
                <a:cxn ang="0">
                  <a:pos x="connsiteX2" y="connsiteY2"/>
                </a:cxn>
              </a:cxnLst>
              <a:rect l="l" t="t" r="r" b="b"/>
              <a:pathLst>
                <a:path w="93980" h="165100">
                  <a:moveTo>
                    <a:pt x="0" y="0"/>
                  </a:moveTo>
                  <a:cubicBezTo>
                    <a:pt x="20108" y="33231"/>
                    <a:pt x="50377" y="41063"/>
                    <a:pt x="66040" y="68580"/>
                  </a:cubicBezTo>
                  <a:cubicBezTo>
                    <a:pt x="81703" y="96097"/>
                    <a:pt x="82761" y="143298"/>
                    <a:pt x="93980" y="165100"/>
                  </a:cubicBezTo>
                </a:path>
              </a:pathLst>
            </a:custGeom>
            <a:no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6"/>
            <p:cNvSpPr/>
            <p:nvPr/>
          </p:nvSpPr>
          <p:spPr>
            <a:xfrm>
              <a:off x="1240163" y="3204006"/>
              <a:ext cx="59377" cy="71120"/>
            </a:xfrm>
            <a:custGeom>
              <a:avLst/>
              <a:gdLst>
                <a:gd name="connsiteX0" fmla="*/ 0 w 59377"/>
                <a:gd name="connsiteY0" fmla="*/ 0 h 71120"/>
                <a:gd name="connsiteX1" fmla="*/ 53340 w 59377"/>
                <a:gd name="connsiteY1" fmla="*/ 27940 h 71120"/>
                <a:gd name="connsiteX2" fmla="*/ 55880 w 59377"/>
                <a:gd name="connsiteY2" fmla="*/ 71120 h 71120"/>
              </a:gdLst>
              <a:ahLst/>
              <a:cxnLst>
                <a:cxn ang="0">
                  <a:pos x="connsiteX0" y="connsiteY0"/>
                </a:cxn>
                <a:cxn ang="0">
                  <a:pos x="connsiteX1" y="connsiteY1"/>
                </a:cxn>
                <a:cxn ang="0">
                  <a:pos x="connsiteX2" y="connsiteY2"/>
                </a:cxn>
              </a:cxnLst>
              <a:rect l="l" t="t" r="r" b="b"/>
              <a:pathLst>
                <a:path w="59377" h="71120">
                  <a:moveTo>
                    <a:pt x="0" y="0"/>
                  </a:moveTo>
                  <a:cubicBezTo>
                    <a:pt x="22013" y="8043"/>
                    <a:pt x="44027" y="16087"/>
                    <a:pt x="53340" y="27940"/>
                  </a:cubicBezTo>
                  <a:cubicBezTo>
                    <a:pt x="62653" y="39793"/>
                    <a:pt x="59266" y="55456"/>
                    <a:pt x="55880" y="71120"/>
                  </a:cubicBezTo>
                </a:path>
              </a:pathLst>
            </a:custGeom>
            <a:no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7"/>
            <p:cNvSpPr/>
            <p:nvPr/>
          </p:nvSpPr>
          <p:spPr>
            <a:xfrm>
              <a:off x="1340022" y="3190467"/>
              <a:ext cx="59377" cy="71120"/>
            </a:xfrm>
            <a:custGeom>
              <a:avLst/>
              <a:gdLst>
                <a:gd name="connsiteX0" fmla="*/ 0 w 59377"/>
                <a:gd name="connsiteY0" fmla="*/ 0 h 71120"/>
                <a:gd name="connsiteX1" fmla="*/ 53340 w 59377"/>
                <a:gd name="connsiteY1" fmla="*/ 27940 h 71120"/>
                <a:gd name="connsiteX2" fmla="*/ 55880 w 59377"/>
                <a:gd name="connsiteY2" fmla="*/ 71120 h 71120"/>
              </a:gdLst>
              <a:ahLst/>
              <a:cxnLst>
                <a:cxn ang="0">
                  <a:pos x="connsiteX0" y="connsiteY0"/>
                </a:cxn>
                <a:cxn ang="0">
                  <a:pos x="connsiteX1" y="connsiteY1"/>
                </a:cxn>
                <a:cxn ang="0">
                  <a:pos x="connsiteX2" y="connsiteY2"/>
                </a:cxn>
              </a:cxnLst>
              <a:rect l="l" t="t" r="r" b="b"/>
              <a:pathLst>
                <a:path w="59377" h="71120">
                  <a:moveTo>
                    <a:pt x="0" y="0"/>
                  </a:moveTo>
                  <a:cubicBezTo>
                    <a:pt x="22013" y="8043"/>
                    <a:pt x="44027" y="16087"/>
                    <a:pt x="53340" y="27940"/>
                  </a:cubicBezTo>
                  <a:cubicBezTo>
                    <a:pt x="62653" y="39793"/>
                    <a:pt x="59266" y="55456"/>
                    <a:pt x="55880" y="71120"/>
                  </a:cubicBezTo>
                </a:path>
              </a:pathLst>
            </a:custGeom>
            <a:no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2"/>
          <p:cNvGrpSpPr/>
          <p:nvPr/>
        </p:nvGrpSpPr>
        <p:grpSpPr>
          <a:xfrm>
            <a:off x="4174413" y="2817736"/>
            <a:ext cx="632388" cy="556291"/>
            <a:chOff x="3263265" y="2904171"/>
            <a:chExt cx="632388" cy="556291"/>
          </a:xfrm>
        </p:grpSpPr>
        <p:sp>
          <p:nvSpPr>
            <p:cNvPr id="23" name="Freeform 20"/>
            <p:cNvSpPr/>
            <p:nvPr/>
          </p:nvSpPr>
          <p:spPr>
            <a:xfrm>
              <a:off x="3263265" y="2904171"/>
              <a:ext cx="632388" cy="389574"/>
            </a:xfrm>
            <a:custGeom>
              <a:avLst/>
              <a:gdLst>
                <a:gd name="connsiteX0" fmla="*/ 0 w 632388"/>
                <a:gd name="connsiteY0" fmla="*/ 385764 h 389574"/>
                <a:gd name="connsiteX1" fmla="*/ 108585 w 632388"/>
                <a:gd name="connsiteY1" fmla="*/ 221934 h 389574"/>
                <a:gd name="connsiteX2" fmla="*/ 316230 w 632388"/>
                <a:gd name="connsiteY2" fmla="*/ 159069 h 389574"/>
                <a:gd name="connsiteX3" fmla="*/ 487680 w 632388"/>
                <a:gd name="connsiteY3" fmla="*/ 111444 h 389574"/>
                <a:gd name="connsiteX4" fmla="*/ 590550 w 632388"/>
                <a:gd name="connsiteY4" fmla="*/ 2859 h 389574"/>
                <a:gd name="connsiteX5" fmla="*/ 630555 w 632388"/>
                <a:gd name="connsiteY5" fmla="*/ 42864 h 389574"/>
                <a:gd name="connsiteX6" fmla="*/ 537210 w 632388"/>
                <a:gd name="connsiteY6" fmla="*/ 162879 h 389574"/>
                <a:gd name="connsiteX7" fmla="*/ 445770 w 632388"/>
                <a:gd name="connsiteY7" fmla="*/ 225744 h 389574"/>
                <a:gd name="connsiteX8" fmla="*/ 474345 w 632388"/>
                <a:gd name="connsiteY8" fmla="*/ 389574 h 38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388" h="389574">
                  <a:moveTo>
                    <a:pt x="0" y="385764"/>
                  </a:moveTo>
                  <a:cubicBezTo>
                    <a:pt x="27940" y="322740"/>
                    <a:pt x="55880" y="259716"/>
                    <a:pt x="108585" y="221934"/>
                  </a:cubicBezTo>
                  <a:cubicBezTo>
                    <a:pt x="161290" y="184152"/>
                    <a:pt x="253048" y="177484"/>
                    <a:pt x="316230" y="159069"/>
                  </a:cubicBezTo>
                  <a:cubicBezTo>
                    <a:pt x="379412" y="140654"/>
                    <a:pt x="441960" y="137479"/>
                    <a:pt x="487680" y="111444"/>
                  </a:cubicBezTo>
                  <a:cubicBezTo>
                    <a:pt x="533400" y="85409"/>
                    <a:pt x="566738" y="14289"/>
                    <a:pt x="590550" y="2859"/>
                  </a:cubicBezTo>
                  <a:cubicBezTo>
                    <a:pt x="614362" y="-8571"/>
                    <a:pt x="639445" y="16194"/>
                    <a:pt x="630555" y="42864"/>
                  </a:cubicBezTo>
                  <a:cubicBezTo>
                    <a:pt x="621665" y="69534"/>
                    <a:pt x="568007" y="132399"/>
                    <a:pt x="537210" y="162879"/>
                  </a:cubicBezTo>
                  <a:cubicBezTo>
                    <a:pt x="506413" y="193359"/>
                    <a:pt x="456248" y="187961"/>
                    <a:pt x="445770" y="225744"/>
                  </a:cubicBezTo>
                  <a:cubicBezTo>
                    <a:pt x="435292" y="263527"/>
                    <a:pt x="454818" y="326550"/>
                    <a:pt x="474345" y="389574"/>
                  </a:cubicBezTo>
                </a:path>
              </a:pathLst>
            </a:cu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9"/>
            <p:cNvSpPr/>
            <p:nvPr/>
          </p:nvSpPr>
          <p:spPr>
            <a:xfrm>
              <a:off x="3263535" y="3151090"/>
              <a:ext cx="465672" cy="309372"/>
            </a:xfrm>
            <a:custGeom>
              <a:avLst/>
              <a:gdLst>
                <a:gd name="connsiteX0" fmla="*/ 1635 w 465672"/>
                <a:gd name="connsiteY0" fmla="*/ 178850 h 309372"/>
                <a:gd name="connsiteX1" fmla="*/ 81645 w 465672"/>
                <a:gd name="connsiteY1" fmla="*/ 37880 h 309372"/>
                <a:gd name="connsiteX2" fmla="*/ 279765 w 465672"/>
                <a:gd name="connsiteY2" fmla="*/ 1685 h 309372"/>
                <a:gd name="connsiteX3" fmla="*/ 437880 w 465672"/>
                <a:gd name="connsiteY3" fmla="*/ 77885 h 309372"/>
                <a:gd name="connsiteX4" fmla="*/ 456930 w 465672"/>
                <a:gd name="connsiteY4" fmla="*/ 205520 h 309372"/>
                <a:gd name="connsiteX5" fmla="*/ 342630 w 465672"/>
                <a:gd name="connsiteY5" fmla="*/ 293150 h 309372"/>
                <a:gd name="connsiteX6" fmla="*/ 146415 w 465672"/>
                <a:gd name="connsiteY6" fmla="*/ 302675 h 309372"/>
                <a:gd name="connsiteX7" fmla="*/ 1635 w 465672"/>
                <a:gd name="connsiteY7" fmla="*/ 178850 h 3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672" h="309372">
                  <a:moveTo>
                    <a:pt x="1635" y="178850"/>
                  </a:moveTo>
                  <a:cubicBezTo>
                    <a:pt x="-9160" y="134718"/>
                    <a:pt x="35290" y="67407"/>
                    <a:pt x="81645" y="37880"/>
                  </a:cubicBezTo>
                  <a:cubicBezTo>
                    <a:pt x="128000" y="8352"/>
                    <a:pt x="220393" y="-4983"/>
                    <a:pt x="279765" y="1685"/>
                  </a:cubicBezTo>
                  <a:cubicBezTo>
                    <a:pt x="339138" y="8352"/>
                    <a:pt x="408353" y="43912"/>
                    <a:pt x="437880" y="77885"/>
                  </a:cubicBezTo>
                  <a:cubicBezTo>
                    <a:pt x="467408" y="111857"/>
                    <a:pt x="472805" y="169643"/>
                    <a:pt x="456930" y="205520"/>
                  </a:cubicBezTo>
                  <a:cubicBezTo>
                    <a:pt x="441055" y="241397"/>
                    <a:pt x="394383" y="276958"/>
                    <a:pt x="342630" y="293150"/>
                  </a:cubicBezTo>
                  <a:cubicBezTo>
                    <a:pt x="290878" y="309343"/>
                    <a:pt x="199437" y="315057"/>
                    <a:pt x="146415" y="302675"/>
                  </a:cubicBezTo>
                  <a:cubicBezTo>
                    <a:pt x="93393" y="290293"/>
                    <a:pt x="12430" y="222982"/>
                    <a:pt x="1635" y="178850"/>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1"/>
            <p:cNvSpPr/>
            <p:nvPr/>
          </p:nvSpPr>
          <p:spPr>
            <a:xfrm>
              <a:off x="3348539" y="3329895"/>
              <a:ext cx="336085" cy="114610"/>
            </a:xfrm>
            <a:custGeom>
              <a:avLst/>
              <a:gdLst>
                <a:gd name="connsiteX0" fmla="*/ 40456 w 336085"/>
                <a:gd name="connsiteY0" fmla="*/ 104820 h 114610"/>
                <a:gd name="connsiteX1" fmla="*/ 4261 w 336085"/>
                <a:gd name="connsiteY1" fmla="*/ 59100 h 114610"/>
                <a:gd name="connsiteX2" fmla="*/ 124276 w 336085"/>
                <a:gd name="connsiteY2" fmla="*/ 34335 h 114610"/>
                <a:gd name="connsiteX3" fmla="*/ 246196 w 336085"/>
                <a:gd name="connsiteY3" fmla="*/ 45 h 114610"/>
                <a:gd name="connsiteX4" fmla="*/ 291916 w 336085"/>
                <a:gd name="connsiteY4" fmla="*/ 41955 h 114610"/>
                <a:gd name="connsiteX5" fmla="*/ 335731 w 336085"/>
                <a:gd name="connsiteY5" fmla="*/ 47670 h 114610"/>
                <a:gd name="connsiteX6" fmla="*/ 267151 w 336085"/>
                <a:gd name="connsiteY6" fmla="*/ 97200 h 114610"/>
                <a:gd name="connsiteX7" fmla="*/ 169996 w 336085"/>
                <a:gd name="connsiteY7" fmla="*/ 114345 h 114610"/>
                <a:gd name="connsiteX8" fmla="*/ 40456 w 336085"/>
                <a:gd name="connsiteY8" fmla="*/ 104820 h 1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085" h="114610">
                  <a:moveTo>
                    <a:pt x="40456" y="104820"/>
                  </a:moveTo>
                  <a:cubicBezTo>
                    <a:pt x="12834" y="95613"/>
                    <a:pt x="-9709" y="70847"/>
                    <a:pt x="4261" y="59100"/>
                  </a:cubicBezTo>
                  <a:cubicBezTo>
                    <a:pt x="18231" y="47353"/>
                    <a:pt x="83954" y="44177"/>
                    <a:pt x="124276" y="34335"/>
                  </a:cubicBezTo>
                  <a:cubicBezTo>
                    <a:pt x="164598" y="24493"/>
                    <a:pt x="218256" y="-1225"/>
                    <a:pt x="246196" y="45"/>
                  </a:cubicBezTo>
                  <a:cubicBezTo>
                    <a:pt x="274136" y="1315"/>
                    <a:pt x="276994" y="34018"/>
                    <a:pt x="291916" y="41955"/>
                  </a:cubicBezTo>
                  <a:cubicBezTo>
                    <a:pt x="306838" y="49892"/>
                    <a:pt x="339859" y="38462"/>
                    <a:pt x="335731" y="47670"/>
                  </a:cubicBezTo>
                  <a:cubicBezTo>
                    <a:pt x="331604" y="56877"/>
                    <a:pt x="294773" y="86088"/>
                    <a:pt x="267151" y="97200"/>
                  </a:cubicBezTo>
                  <a:cubicBezTo>
                    <a:pt x="239529" y="108312"/>
                    <a:pt x="208414" y="113393"/>
                    <a:pt x="169996" y="114345"/>
                  </a:cubicBezTo>
                  <a:cubicBezTo>
                    <a:pt x="131579" y="115298"/>
                    <a:pt x="68078" y="114027"/>
                    <a:pt x="40456" y="104820"/>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40"/>
          <p:cNvGrpSpPr/>
          <p:nvPr/>
        </p:nvGrpSpPr>
        <p:grpSpPr>
          <a:xfrm>
            <a:off x="5221058" y="4239822"/>
            <a:ext cx="1955063" cy="1277410"/>
            <a:chOff x="3497269" y="4293659"/>
            <a:chExt cx="1522406" cy="994718"/>
          </a:xfrm>
        </p:grpSpPr>
        <p:sp>
          <p:nvSpPr>
            <p:cNvPr id="27" name="Freeform 23"/>
            <p:cNvSpPr/>
            <p:nvPr/>
          </p:nvSpPr>
          <p:spPr>
            <a:xfrm>
              <a:off x="3497269" y="4581686"/>
              <a:ext cx="418432" cy="334939"/>
            </a:xfrm>
            <a:custGeom>
              <a:avLst/>
              <a:gdLst>
                <a:gd name="connsiteX0" fmla="*/ 139376 w 418432"/>
                <a:gd name="connsiteY0" fmla="*/ 5554 h 334939"/>
                <a:gd name="connsiteX1" fmla="*/ 311 w 418432"/>
                <a:gd name="connsiteY1" fmla="*/ 186529 h 334939"/>
                <a:gd name="connsiteX2" fmla="*/ 106991 w 418432"/>
                <a:gd name="connsiteY2" fmla="*/ 331309 h 334939"/>
                <a:gd name="connsiteX3" fmla="*/ 276536 w 418432"/>
                <a:gd name="connsiteY3" fmla="*/ 289399 h 334939"/>
                <a:gd name="connsiteX4" fmla="*/ 413696 w 418432"/>
                <a:gd name="connsiteY4" fmla="*/ 268444 h 334939"/>
                <a:gd name="connsiteX5" fmla="*/ 385121 w 418432"/>
                <a:gd name="connsiteY5" fmla="*/ 156049 h 334939"/>
                <a:gd name="connsiteX6" fmla="*/ 367976 w 418432"/>
                <a:gd name="connsiteY6" fmla="*/ 79849 h 334939"/>
                <a:gd name="connsiteX7" fmla="*/ 217481 w 418432"/>
                <a:gd name="connsiteY7" fmla="*/ 49369 h 334939"/>
                <a:gd name="connsiteX8" fmla="*/ 139376 w 418432"/>
                <a:gd name="connsiteY8" fmla="*/ 5554 h 33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32" h="334939">
                  <a:moveTo>
                    <a:pt x="139376" y="5554"/>
                  </a:moveTo>
                  <a:cubicBezTo>
                    <a:pt x="103181" y="28414"/>
                    <a:pt x="5709" y="132236"/>
                    <a:pt x="311" y="186529"/>
                  </a:cubicBezTo>
                  <a:cubicBezTo>
                    <a:pt x="-5087" y="240822"/>
                    <a:pt x="60954" y="314164"/>
                    <a:pt x="106991" y="331309"/>
                  </a:cubicBezTo>
                  <a:cubicBezTo>
                    <a:pt x="153028" y="348454"/>
                    <a:pt x="225419" y="299877"/>
                    <a:pt x="276536" y="289399"/>
                  </a:cubicBezTo>
                  <a:cubicBezTo>
                    <a:pt x="327654" y="278922"/>
                    <a:pt x="395599" y="290669"/>
                    <a:pt x="413696" y="268444"/>
                  </a:cubicBezTo>
                  <a:cubicBezTo>
                    <a:pt x="431793" y="246219"/>
                    <a:pt x="392741" y="187482"/>
                    <a:pt x="385121" y="156049"/>
                  </a:cubicBezTo>
                  <a:cubicBezTo>
                    <a:pt x="377501" y="124617"/>
                    <a:pt x="395916" y="97629"/>
                    <a:pt x="367976" y="79849"/>
                  </a:cubicBezTo>
                  <a:cubicBezTo>
                    <a:pt x="340036" y="62069"/>
                    <a:pt x="254946" y="61751"/>
                    <a:pt x="217481" y="49369"/>
                  </a:cubicBezTo>
                  <a:cubicBezTo>
                    <a:pt x="180016" y="36987"/>
                    <a:pt x="175571" y="-17306"/>
                    <a:pt x="139376" y="5554"/>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4"/>
            <p:cNvSpPr/>
            <p:nvPr/>
          </p:nvSpPr>
          <p:spPr>
            <a:xfrm rot="919558">
              <a:off x="3572094" y="4829520"/>
              <a:ext cx="107135" cy="491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Freeform 25"/>
            <p:cNvSpPr/>
            <p:nvPr/>
          </p:nvSpPr>
          <p:spPr>
            <a:xfrm>
              <a:off x="3815655" y="4348987"/>
              <a:ext cx="397028" cy="259620"/>
            </a:xfrm>
            <a:custGeom>
              <a:avLst/>
              <a:gdLst>
                <a:gd name="connsiteX0" fmla="*/ 125790 w 397028"/>
                <a:gd name="connsiteY0" fmla="*/ 2033 h 259620"/>
                <a:gd name="connsiteX1" fmla="*/ 60 w 397028"/>
                <a:gd name="connsiteY1" fmla="*/ 120143 h 259620"/>
                <a:gd name="connsiteX2" fmla="*/ 110550 w 397028"/>
                <a:gd name="connsiteY2" fmla="*/ 251588 h 259620"/>
                <a:gd name="connsiteX3" fmla="*/ 207705 w 397028"/>
                <a:gd name="connsiteY3" fmla="*/ 245873 h 259620"/>
                <a:gd name="connsiteX4" fmla="*/ 322005 w 397028"/>
                <a:gd name="connsiteY4" fmla="*/ 247778 h 259620"/>
                <a:gd name="connsiteX5" fmla="*/ 392490 w 397028"/>
                <a:gd name="connsiteY5" fmla="*/ 202058 h 259620"/>
                <a:gd name="connsiteX6" fmla="*/ 384870 w 397028"/>
                <a:gd name="connsiteY6" fmla="*/ 108713 h 259620"/>
                <a:gd name="connsiteX7" fmla="*/ 342960 w 397028"/>
                <a:gd name="connsiteY7" fmla="*/ 49658 h 259620"/>
                <a:gd name="connsiteX8" fmla="*/ 125790 w 397028"/>
                <a:gd name="connsiteY8" fmla="*/ 2033 h 25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028" h="259620">
                  <a:moveTo>
                    <a:pt x="125790" y="2033"/>
                  </a:moveTo>
                  <a:cubicBezTo>
                    <a:pt x="68640" y="13780"/>
                    <a:pt x="2600" y="78551"/>
                    <a:pt x="60" y="120143"/>
                  </a:cubicBezTo>
                  <a:cubicBezTo>
                    <a:pt x="-2480" y="161735"/>
                    <a:pt x="75943" y="230633"/>
                    <a:pt x="110550" y="251588"/>
                  </a:cubicBezTo>
                  <a:cubicBezTo>
                    <a:pt x="145157" y="272543"/>
                    <a:pt x="207705" y="245873"/>
                    <a:pt x="207705" y="245873"/>
                  </a:cubicBezTo>
                  <a:cubicBezTo>
                    <a:pt x="242947" y="245238"/>
                    <a:pt x="291208" y="255081"/>
                    <a:pt x="322005" y="247778"/>
                  </a:cubicBezTo>
                  <a:cubicBezTo>
                    <a:pt x="352803" y="240476"/>
                    <a:pt x="382013" y="225235"/>
                    <a:pt x="392490" y="202058"/>
                  </a:cubicBezTo>
                  <a:cubicBezTo>
                    <a:pt x="402967" y="178881"/>
                    <a:pt x="393125" y="134113"/>
                    <a:pt x="384870" y="108713"/>
                  </a:cubicBezTo>
                  <a:cubicBezTo>
                    <a:pt x="376615" y="83313"/>
                    <a:pt x="386140" y="66803"/>
                    <a:pt x="342960" y="49658"/>
                  </a:cubicBezTo>
                  <a:cubicBezTo>
                    <a:pt x="299780" y="32513"/>
                    <a:pt x="182940" y="-9714"/>
                    <a:pt x="125790" y="2033"/>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6"/>
            <p:cNvSpPr/>
            <p:nvPr/>
          </p:nvSpPr>
          <p:spPr>
            <a:xfrm>
              <a:off x="3707487" y="4932271"/>
              <a:ext cx="407432" cy="283557"/>
            </a:xfrm>
            <a:custGeom>
              <a:avLst/>
              <a:gdLst>
                <a:gd name="connsiteX0" fmla="*/ 155853 w 407432"/>
                <a:gd name="connsiteY0" fmla="*/ 281714 h 283557"/>
                <a:gd name="connsiteX1" fmla="*/ 16788 w 407432"/>
                <a:gd name="connsiteY1" fmla="*/ 184559 h 283557"/>
                <a:gd name="connsiteX2" fmla="*/ 11073 w 407432"/>
                <a:gd name="connsiteY2" fmla="*/ 96929 h 283557"/>
                <a:gd name="connsiteX3" fmla="*/ 94893 w 407432"/>
                <a:gd name="connsiteY3" fmla="*/ 11204 h 283557"/>
                <a:gd name="connsiteX4" fmla="*/ 304443 w 407432"/>
                <a:gd name="connsiteY4" fmla="*/ 9299 h 283557"/>
                <a:gd name="connsiteX5" fmla="*/ 390168 w 407432"/>
                <a:gd name="connsiteY5" fmla="*/ 87404 h 283557"/>
                <a:gd name="connsiteX6" fmla="*/ 397788 w 407432"/>
                <a:gd name="connsiteY6" fmla="*/ 215039 h 283557"/>
                <a:gd name="connsiteX7" fmla="*/ 281583 w 407432"/>
                <a:gd name="connsiteY7" fmla="*/ 245519 h 283557"/>
                <a:gd name="connsiteX8" fmla="*/ 155853 w 407432"/>
                <a:gd name="connsiteY8" fmla="*/ 281714 h 28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432" h="283557">
                  <a:moveTo>
                    <a:pt x="155853" y="281714"/>
                  </a:moveTo>
                  <a:cubicBezTo>
                    <a:pt x="111720" y="271554"/>
                    <a:pt x="40918" y="215356"/>
                    <a:pt x="16788" y="184559"/>
                  </a:cubicBezTo>
                  <a:cubicBezTo>
                    <a:pt x="-7342" y="153762"/>
                    <a:pt x="-1945" y="125821"/>
                    <a:pt x="11073" y="96929"/>
                  </a:cubicBezTo>
                  <a:cubicBezTo>
                    <a:pt x="24090" y="68036"/>
                    <a:pt x="45998" y="25809"/>
                    <a:pt x="94893" y="11204"/>
                  </a:cubicBezTo>
                  <a:cubicBezTo>
                    <a:pt x="143788" y="-3401"/>
                    <a:pt x="255231" y="-3401"/>
                    <a:pt x="304443" y="9299"/>
                  </a:cubicBezTo>
                  <a:cubicBezTo>
                    <a:pt x="353655" y="21999"/>
                    <a:pt x="374611" y="53114"/>
                    <a:pt x="390168" y="87404"/>
                  </a:cubicBezTo>
                  <a:cubicBezTo>
                    <a:pt x="405725" y="121694"/>
                    <a:pt x="415885" y="188687"/>
                    <a:pt x="397788" y="215039"/>
                  </a:cubicBezTo>
                  <a:cubicBezTo>
                    <a:pt x="379691" y="241391"/>
                    <a:pt x="321588" y="233772"/>
                    <a:pt x="281583" y="245519"/>
                  </a:cubicBezTo>
                  <a:cubicBezTo>
                    <a:pt x="241578" y="257266"/>
                    <a:pt x="199986" y="291874"/>
                    <a:pt x="155853" y="281714"/>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27"/>
            <p:cNvSpPr/>
            <p:nvPr/>
          </p:nvSpPr>
          <p:spPr>
            <a:xfrm>
              <a:off x="4302260" y="4402455"/>
              <a:ext cx="326821" cy="199584"/>
            </a:xfrm>
            <a:custGeom>
              <a:avLst/>
              <a:gdLst>
                <a:gd name="connsiteX0" fmla="*/ 88765 w 326821"/>
                <a:gd name="connsiteY0" fmla="*/ 0 h 199584"/>
                <a:gd name="connsiteX1" fmla="*/ 6850 w 326821"/>
                <a:gd name="connsiteY1" fmla="*/ 34290 h 199584"/>
                <a:gd name="connsiteX2" fmla="*/ 22090 w 326821"/>
                <a:gd name="connsiteY2" fmla="*/ 144780 h 199584"/>
                <a:gd name="connsiteX3" fmla="*/ 161155 w 326821"/>
                <a:gd name="connsiteY3" fmla="*/ 198120 h 199584"/>
                <a:gd name="connsiteX4" fmla="*/ 286885 w 326821"/>
                <a:gd name="connsiteY4" fmla="*/ 180975 h 199584"/>
                <a:gd name="connsiteX5" fmla="*/ 324985 w 326821"/>
                <a:gd name="connsiteY5" fmla="*/ 142875 h 199584"/>
                <a:gd name="connsiteX6" fmla="*/ 239260 w 326821"/>
                <a:gd name="connsiteY6" fmla="*/ 34290 h 199584"/>
                <a:gd name="connsiteX7" fmla="*/ 88765 w 326821"/>
                <a:gd name="connsiteY7" fmla="*/ 0 h 19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821" h="199584">
                  <a:moveTo>
                    <a:pt x="88765" y="0"/>
                  </a:moveTo>
                  <a:cubicBezTo>
                    <a:pt x="50030" y="0"/>
                    <a:pt x="17962" y="10160"/>
                    <a:pt x="6850" y="34290"/>
                  </a:cubicBezTo>
                  <a:cubicBezTo>
                    <a:pt x="-4263" y="58420"/>
                    <a:pt x="-3627" y="117475"/>
                    <a:pt x="22090" y="144780"/>
                  </a:cubicBezTo>
                  <a:cubicBezTo>
                    <a:pt x="47807" y="172085"/>
                    <a:pt x="117022" y="192087"/>
                    <a:pt x="161155" y="198120"/>
                  </a:cubicBezTo>
                  <a:cubicBezTo>
                    <a:pt x="205288" y="204153"/>
                    <a:pt x="259580" y="190182"/>
                    <a:pt x="286885" y="180975"/>
                  </a:cubicBezTo>
                  <a:cubicBezTo>
                    <a:pt x="314190" y="171768"/>
                    <a:pt x="332922" y="167322"/>
                    <a:pt x="324985" y="142875"/>
                  </a:cubicBezTo>
                  <a:cubicBezTo>
                    <a:pt x="317048" y="118428"/>
                    <a:pt x="279582" y="57150"/>
                    <a:pt x="239260" y="34290"/>
                  </a:cubicBezTo>
                  <a:cubicBezTo>
                    <a:pt x="198938" y="11430"/>
                    <a:pt x="127500" y="0"/>
                    <a:pt x="88765" y="0"/>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28"/>
            <p:cNvSpPr/>
            <p:nvPr/>
          </p:nvSpPr>
          <p:spPr>
            <a:xfrm>
              <a:off x="3990583" y="4615813"/>
              <a:ext cx="560462" cy="344120"/>
            </a:xfrm>
            <a:custGeom>
              <a:avLst/>
              <a:gdLst>
                <a:gd name="connsiteX0" fmla="*/ 289952 w 560462"/>
                <a:gd name="connsiteY0" fmla="*/ 2 h 344120"/>
                <a:gd name="connsiteX1" fmla="*/ 101357 w 560462"/>
                <a:gd name="connsiteY1" fmla="*/ 49532 h 344120"/>
                <a:gd name="connsiteX2" fmla="*/ 2297 w 560462"/>
                <a:gd name="connsiteY2" fmla="*/ 120017 h 344120"/>
                <a:gd name="connsiteX3" fmla="*/ 44207 w 560462"/>
                <a:gd name="connsiteY3" fmla="*/ 257177 h 344120"/>
                <a:gd name="connsiteX4" fmla="*/ 183272 w 560462"/>
                <a:gd name="connsiteY4" fmla="*/ 300992 h 344120"/>
                <a:gd name="connsiteX5" fmla="*/ 385202 w 560462"/>
                <a:gd name="connsiteY5" fmla="*/ 342902 h 344120"/>
                <a:gd name="connsiteX6" fmla="*/ 503312 w 560462"/>
                <a:gd name="connsiteY6" fmla="*/ 251462 h 344120"/>
                <a:gd name="connsiteX7" fmla="*/ 560462 w 560462"/>
                <a:gd name="connsiteY7" fmla="*/ 190502 h 344120"/>
                <a:gd name="connsiteX8" fmla="*/ 503312 w 560462"/>
                <a:gd name="connsiteY8" fmla="*/ 120017 h 344120"/>
                <a:gd name="connsiteX9" fmla="*/ 373772 w 560462"/>
                <a:gd name="connsiteY9" fmla="*/ 51437 h 344120"/>
                <a:gd name="connsiteX10" fmla="*/ 289952 w 560462"/>
                <a:gd name="connsiteY10" fmla="*/ 2 h 34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0462" h="344120">
                  <a:moveTo>
                    <a:pt x="289952" y="2"/>
                  </a:moveTo>
                  <a:cubicBezTo>
                    <a:pt x="244550" y="-315"/>
                    <a:pt x="149300" y="29529"/>
                    <a:pt x="101357" y="49532"/>
                  </a:cubicBezTo>
                  <a:cubicBezTo>
                    <a:pt x="53414" y="69535"/>
                    <a:pt x="11822" y="85410"/>
                    <a:pt x="2297" y="120017"/>
                  </a:cubicBezTo>
                  <a:cubicBezTo>
                    <a:pt x="-7228" y="154624"/>
                    <a:pt x="14045" y="227015"/>
                    <a:pt x="44207" y="257177"/>
                  </a:cubicBezTo>
                  <a:cubicBezTo>
                    <a:pt x="74369" y="287339"/>
                    <a:pt x="126440" y="286705"/>
                    <a:pt x="183272" y="300992"/>
                  </a:cubicBezTo>
                  <a:cubicBezTo>
                    <a:pt x="240104" y="315279"/>
                    <a:pt x="331862" y="351157"/>
                    <a:pt x="385202" y="342902"/>
                  </a:cubicBezTo>
                  <a:cubicBezTo>
                    <a:pt x="438542" y="334647"/>
                    <a:pt x="474102" y="276862"/>
                    <a:pt x="503312" y="251462"/>
                  </a:cubicBezTo>
                  <a:cubicBezTo>
                    <a:pt x="532522" y="226062"/>
                    <a:pt x="560462" y="212409"/>
                    <a:pt x="560462" y="190502"/>
                  </a:cubicBezTo>
                  <a:cubicBezTo>
                    <a:pt x="560462" y="168595"/>
                    <a:pt x="534427" y="143195"/>
                    <a:pt x="503312" y="120017"/>
                  </a:cubicBezTo>
                  <a:cubicBezTo>
                    <a:pt x="472197" y="96839"/>
                    <a:pt x="409332" y="71122"/>
                    <a:pt x="373772" y="51437"/>
                  </a:cubicBezTo>
                  <a:cubicBezTo>
                    <a:pt x="338212" y="31752"/>
                    <a:pt x="335354" y="319"/>
                    <a:pt x="289952" y="2"/>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29"/>
            <p:cNvSpPr/>
            <p:nvPr/>
          </p:nvSpPr>
          <p:spPr>
            <a:xfrm>
              <a:off x="4213701" y="5028168"/>
              <a:ext cx="357035" cy="180244"/>
            </a:xfrm>
            <a:custGeom>
              <a:avLst/>
              <a:gdLst>
                <a:gd name="connsiteX0" fmla="*/ 266859 w 357035"/>
                <a:gd name="connsiteY0" fmla="*/ 174387 h 180244"/>
                <a:gd name="connsiteX1" fmla="*/ 57309 w 357035"/>
                <a:gd name="connsiteY1" fmla="*/ 161052 h 180244"/>
                <a:gd name="connsiteX2" fmla="*/ 159 w 357035"/>
                <a:gd name="connsiteY2" fmla="*/ 63897 h 180244"/>
                <a:gd name="connsiteX3" fmla="*/ 47784 w 357035"/>
                <a:gd name="connsiteY3" fmla="*/ 8652 h 180244"/>
                <a:gd name="connsiteX4" fmla="*/ 236379 w 357035"/>
                <a:gd name="connsiteY4" fmla="*/ 8652 h 180244"/>
                <a:gd name="connsiteX5" fmla="*/ 356394 w 357035"/>
                <a:gd name="connsiteY5" fmla="*/ 90567 h 180244"/>
                <a:gd name="connsiteX6" fmla="*/ 266859 w 357035"/>
                <a:gd name="connsiteY6" fmla="*/ 174387 h 18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035" h="180244">
                  <a:moveTo>
                    <a:pt x="266859" y="174387"/>
                  </a:moveTo>
                  <a:cubicBezTo>
                    <a:pt x="217012" y="186134"/>
                    <a:pt x="101759" y="179467"/>
                    <a:pt x="57309" y="161052"/>
                  </a:cubicBezTo>
                  <a:cubicBezTo>
                    <a:pt x="12859" y="142637"/>
                    <a:pt x="1746" y="89297"/>
                    <a:pt x="159" y="63897"/>
                  </a:cubicBezTo>
                  <a:cubicBezTo>
                    <a:pt x="-1429" y="38497"/>
                    <a:pt x="8414" y="17859"/>
                    <a:pt x="47784" y="8652"/>
                  </a:cubicBezTo>
                  <a:cubicBezTo>
                    <a:pt x="87154" y="-556"/>
                    <a:pt x="184944" y="-5000"/>
                    <a:pt x="236379" y="8652"/>
                  </a:cubicBezTo>
                  <a:cubicBezTo>
                    <a:pt x="287814" y="22304"/>
                    <a:pt x="349727" y="63262"/>
                    <a:pt x="356394" y="90567"/>
                  </a:cubicBezTo>
                  <a:cubicBezTo>
                    <a:pt x="363061" y="117872"/>
                    <a:pt x="316706" y="162640"/>
                    <a:pt x="266859" y="174387"/>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0"/>
            <p:cNvSpPr/>
            <p:nvPr/>
          </p:nvSpPr>
          <p:spPr>
            <a:xfrm>
              <a:off x="4604363" y="4577347"/>
              <a:ext cx="306747" cy="210768"/>
            </a:xfrm>
            <a:custGeom>
              <a:avLst/>
              <a:gdLst>
                <a:gd name="connsiteX0" fmla="*/ 224812 w 306747"/>
                <a:gd name="connsiteY0" fmla="*/ 11798 h 210768"/>
                <a:gd name="connsiteX1" fmla="*/ 89557 w 306747"/>
                <a:gd name="connsiteY1" fmla="*/ 9893 h 210768"/>
                <a:gd name="connsiteX2" fmla="*/ 22 w 306747"/>
                <a:gd name="connsiteY2" fmla="*/ 105143 h 210768"/>
                <a:gd name="connsiteX3" fmla="*/ 97177 w 306747"/>
                <a:gd name="connsiteY3" fmla="*/ 204203 h 210768"/>
                <a:gd name="connsiteX4" fmla="*/ 240052 w 306747"/>
                <a:gd name="connsiteY4" fmla="*/ 188963 h 210768"/>
                <a:gd name="connsiteX5" fmla="*/ 306727 w 306747"/>
                <a:gd name="connsiteY5" fmla="*/ 87998 h 210768"/>
                <a:gd name="connsiteX6" fmla="*/ 224812 w 306747"/>
                <a:gd name="connsiteY6" fmla="*/ 11798 h 21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747" h="210768">
                  <a:moveTo>
                    <a:pt x="224812" y="11798"/>
                  </a:moveTo>
                  <a:cubicBezTo>
                    <a:pt x="188617" y="-1219"/>
                    <a:pt x="127022" y="-5664"/>
                    <a:pt x="89557" y="9893"/>
                  </a:cubicBezTo>
                  <a:cubicBezTo>
                    <a:pt x="52092" y="25450"/>
                    <a:pt x="-1248" y="72758"/>
                    <a:pt x="22" y="105143"/>
                  </a:cubicBezTo>
                  <a:cubicBezTo>
                    <a:pt x="1292" y="137528"/>
                    <a:pt x="57172" y="190233"/>
                    <a:pt x="97177" y="204203"/>
                  </a:cubicBezTo>
                  <a:cubicBezTo>
                    <a:pt x="137182" y="218173"/>
                    <a:pt x="205127" y="208331"/>
                    <a:pt x="240052" y="188963"/>
                  </a:cubicBezTo>
                  <a:cubicBezTo>
                    <a:pt x="274977" y="169596"/>
                    <a:pt x="307679" y="118160"/>
                    <a:pt x="306727" y="87998"/>
                  </a:cubicBezTo>
                  <a:cubicBezTo>
                    <a:pt x="305775" y="57836"/>
                    <a:pt x="261007" y="24815"/>
                    <a:pt x="224812" y="11798"/>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1"/>
            <p:cNvSpPr/>
            <p:nvPr/>
          </p:nvSpPr>
          <p:spPr>
            <a:xfrm>
              <a:off x="4558519" y="4843858"/>
              <a:ext cx="306021" cy="240839"/>
            </a:xfrm>
            <a:custGeom>
              <a:avLst/>
              <a:gdLst>
                <a:gd name="connsiteX0" fmla="*/ 295421 w 306021"/>
                <a:gd name="connsiteY0" fmla="*/ 187247 h 240839"/>
                <a:gd name="connsiteX1" fmla="*/ 268751 w 306021"/>
                <a:gd name="connsiteY1" fmla="*/ 65327 h 240839"/>
                <a:gd name="connsiteX2" fmla="*/ 97301 w 306021"/>
                <a:gd name="connsiteY2" fmla="*/ 557 h 240839"/>
                <a:gd name="connsiteX3" fmla="*/ 38246 w 306021"/>
                <a:gd name="connsiteY3" fmla="*/ 99617 h 240839"/>
                <a:gd name="connsiteX4" fmla="*/ 3956 w 306021"/>
                <a:gd name="connsiteY4" fmla="*/ 162482 h 240839"/>
                <a:gd name="connsiteX5" fmla="*/ 131591 w 306021"/>
                <a:gd name="connsiteY5" fmla="*/ 240587 h 240839"/>
                <a:gd name="connsiteX6" fmla="*/ 295421 w 306021"/>
                <a:gd name="connsiteY6" fmla="*/ 187247 h 24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021" h="240839">
                  <a:moveTo>
                    <a:pt x="295421" y="187247"/>
                  </a:moveTo>
                  <a:cubicBezTo>
                    <a:pt x="318281" y="158037"/>
                    <a:pt x="301771" y="96442"/>
                    <a:pt x="268751" y="65327"/>
                  </a:cubicBezTo>
                  <a:cubicBezTo>
                    <a:pt x="235731" y="34212"/>
                    <a:pt x="135718" y="-5158"/>
                    <a:pt x="97301" y="557"/>
                  </a:cubicBezTo>
                  <a:cubicBezTo>
                    <a:pt x="58883" y="6272"/>
                    <a:pt x="53803" y="72629"/>
                    <a:pt x="38246" y="99617"/>
                  </a:cubicBezTo>
                  <a:cubicBezTo>
                    <a:pt x="22688" y="126604"/>
                    <a:pt x="-11601" y="138987"/>
                    <a:pt x="3956" y="162482"/>
                  </a:cubicBezTo>
                  <a:cubicBezTo>
                    <a:pt x="19513" y="185977"/>
                    <a:pt x="83014" y="237412"/>
                    <a:pt x="131591" y="240587"/>
                  </a:cubicBezTo>
                  <a:cubicBezTo>
                    <a:pt x="180168" y="243762"/>
                    <a:pt x="272561" y="216457"/>
                    <a:pt x="295421" y="187247"/>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2"/>
            <p:cNvSpPr/>
            <p:nvPr/>
          </p:nvSpPr>
          <p:spPr>
            <a:xfrm rot="919558">
              <a:off x="3900248" y="4524575"/>
              <a:ext cx="107135" cy="491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7" name="Oval 33"/>
            <p:cNvSpPr/>
            <p:nvPr/>
          </p:nvSpPr>
          <p:spPr>
            <a:xfrm rot="919558">
              <a:off x="4218296" y="4658139"/>
              <a:ext cx="107135" cy="491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8" name="Oval 34"/>
            <p:cNvSpPr/>
            <p:nvPr/>
          </p:nvSpPr>
          <p:spPr>
            <a:xfrm rot="919558">
              <a:off x="4439316" y="4454205"/>
              <a:ext cx="107135" cy="491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 name="Oval 35"/>
            <p:cNvSpPr/>
            <p:nvPr/>
          </p:nvSpPr>
          <p:spPr>
            <a:xfrm rot="919558">
              <a:off x="4762331" y="4629097"/>
              <a:ext cx="107135" cy="491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Oval 36"/>
            <p:cNvSpPr/>
            <p:nvPr/>
          </p:nvSpPr>
          <p:spPr>
            <a:xfrm rot="919558">
              <a:off x="4599798" y="4984955"/>
              <a:ext cx="107135" cy="491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Oval 37"/>
            <p:cNvSpPr/>
            <p:nvPr/>
          </p:nvSpPr>
          <p:spPr>
            <a:xfrm rot="919558">
              <a:off x="4370888" y="5060105"/>
              <a:ext cx="107135" cy="491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 name="Oval 38"/>
            <p:cNvSpPr/>
            <p:nvPr/>
          </p:nvSpPr>
          <p:spPr>
            <a:xfrm rot="919558">
              <a:off x="3805730" y="5131574"/>
              <a:ext cx="107135" cy="491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Freeform 39"/>
            <p:cNvSpPr/>
            <p:nvPr/>
          </p:nvSpPr>
          <p:spPr>
            <a:xfrm>
              <a:off x="3587992" y="4293659"/>
              <a:ext cx="1431683" cy="994718"/>
            </a:xfrm>
            <a:custGeom>
              <a:avLst/>
              <a:gdLst>
                <a:gd name="connsiteX0" fmla="*/ 1028 w 1431683"/>
                <a:gd name="connsiteY0" fmla="*/ 710776 h 994718"/>
                <a:gd name="connsiteX1" fmla="*/ 159143 w 1431683"/>
                <a:gd name="connsiteY1" fmla="*/ 621241 h 994718"/>
                <a:gd name="connsiteX2" fmla="*/ 338213 w 1431683"/>
                <a:gd name="connsiteY2" fmla="*/ 600286 h 994718"/>
                <a:gd name="connsiteX3" fmla="*/ 435368 w 1431683"/>
                <a:gd name="connsiteY3" fmla="*/ 606001 h 994718"/>
                <a:gd name="connsiteX4" fmla="*/ 547763 w 1431683"/>
                <a:gd name="connsiteY4" fmla="*/ 678391 h 994718"/>
                <a:gd name="connsiteX5" fmla="*/ 599198 w 1431683"/>
                <a:gd name="connsiteY5" fmla="*/ 705061 h 994718"/>
                <a:gd name="connsiteX6" fmla="*/ 568718 w 1431683"/>
                <a:gd name="connsiteY6" fmla="*/ 817456 h 994718"/>
                <a:gd name="connsiteX7" fmla="*/ 553478 w 1431683"/>
                <a:gd name="connsiteY7" fmla="*/ 906991 h 994718"/>
                <a:gd name="connsiteX8" fmla="*/ 526808 w 1431683"/>
                <a:gd name="connsiteY8" fmla="*/ 994621 h 994718"/>
                <a:gd name="connsiteX9" fmla="*/ 564908 w 1431683"/>
                <a:gd name="connsiteY9" fmla="*/ 889846 h 994718"/>
                <a:gd name="connsiteX10" fmla="*/ 578243 w 1431683"/>
                <a:gd name="connsiteY10" fmla="*/ 785071 h 994718"/>
                <a:gd name="connsiteX11" fmla="*/ 614438 w 1431683"/>
                <a:gd name="connsiteY11" fmla="*/ 693631 h 994718"/>
                <a:gd name="connsiteX12" fmla="*/ 745883 w 1431683"/>
                <a:gd name="connsiteY12" fmla="*/ 697441 h 994718"/>
                <a:gd name="connsiteX13" fmla="*/ 837323 w 1431683"/>
                <a:gd name="connsiteY13" fmla="*/ 705061 h 994718"/>
                <a:gd name="connsiteX14" fmla="*/ 877328 w 1431683"/>
                <a:gd name="connsiteY14" fmla="*/ 693631 h 994718"/>
                <a:gd name="connsiteX15" fmla="*/ 997343 w 1431683"/>
                <a:gd name="connsiteY15" fmla="*/ 769831 h 994718"/>
                <a:gd name="connsiteX16" fmla="*/ 1062113 w 1431683"/>
                <a:gd name="connsiteY16" fmla="*/ 846031 h 994718"/>
                <a:gd name="connsiteX17" fmla="*/ 1178318 w 1431683"/>
                <a:gd name="connsiteY17" fmla="*/ 906991 h 994718"/>
                <a:gd name="connsiteX18" fmla="*/ 1056398 w 1431683"/>
                <a:gd name="connsiteY18" fmla="*/ 842221 h 994718"/>
                <a:gd name="connsiteX19" fmla="*/ 963053 w 1431683"/>
                <a:gd name="connsiteY19" fmla="*/ 754591 h 994718"/>
                <a:gd name="connsiteX20" fmla="*/ 871613 w 1431683"/>
                <a:gd name="connsiteY20" fmla="*/ 680296 h 994718"/>
                <a:gd name="connsiteX21" fmla="*/ 942098 w 1431683"/>
                <a:gd name="connsiteY21" fmla="*/ 604096 h 994718"/>
                <a:gd name="connsiteX22" fmla="*/ 1020203 w 1431683"/>
                <a:gd name="connsiteY22" fmla="*/ 543136 h 994718"/>
                <a:gd name="connsiteX23" fmla="*/ 1020203 w 1431683"/>
                <a:gd name="connsiteY23" fmla="*/ 497416 h 994718"/>
                <a:gd name="connsiteX24" fmla="*/ 1191653 w 1431683"/>
                <a:gd name="connsiteY24" fmla="*/ 545041 h 994718"/>
                <a:gd name="connsiteX25" fmla="*/ 1340243 w 1431683"/>
                <a:gd name="connsiteY25" fmla="*/ 585046 h 994718"/>
                <a:gd name="connsiteX26" fmla="*/ 1431683 w 1431683"/>
                <a:gd name="connsiteY26" fmla="*/ 609811 h 994718"/>
                <a:gd name="connsiteX27" fmla="*/ 1277378 w 1431683"/>
                <a:gd name="connsiteY27" fmla="*/ 569806 h 994718"/>
                <a:gd name="connsiteX28" fmla="*/ 1094498 w 1431683"/>
                <a:gd name="connsiteY28" fmla="*/ 510751 h 994718"/>
                <a:gd name="connsiteX29" fmla="*/ 1006868 w 1431683"/>
                <a:gd name="connsiteY29" fmla="*/ 484081 h 994718"/>
                <a:gd name="connsiteX30" fmla="*/ 966863 w 1431683"/>
                <a:gd name="connsiteY30" fmla="*/ 369781 h 994718"/>
                <a:gd name="connsiteX31" fmla="*/ 1056398 w 1431683"/>
                <a:gd name="connsiteY31" fmla="*/ 287866 h 994718"/>
                <a:gd name="connsiteX32" fmla="*/ 1174508 w 1431683"/>
                <a:gd name="connsiteY32" fmla="*/ 249766 h 994718"/>
                <a:gd name="connsiteX33" fmla="*/ 1284998 w 1431683"/>
                <a:gd name="connsiteY33" fmla="*/ 207856 h 994718"/>
                <a:gd name="connsiteX34" fmla="*/ 1083068 w 1431683"/>
                <a:gd name="connsiteY34" fmla="*/ 278341 h 994718"/>
                <a:gd name="connsiteX35" fmla="*/ 984008 w 1431683"/>
                <a:gd name="connsiteY35" fmla="*/ 337396 h 994718"/>
                <a:gd name="connsiteX36" fmla="*/ 936383 w 1431683"/>
                <a:gd name="connsiteY36" fmla="*/ 369781 h 994718"/>
                <a:gd name="connsiteX37" fmla="*/ 812558 w 1431683"/>
                <a:gd name="connsiteY37" fmla="*/ 345016 h 994718"/>
                <a:gd name="connsiteX38" fmla="*/ 688733 w 1431683"/>
                <a:gd name="connsiteY38" fmla="*/ 268816 h 994718"/>
                <a:gd name="connsiteX39" fmla="*/ 646823 w 1431683"/>
                <a:gd name="connsiteY39" fmla="*/ 154516 h 994718"/>
                <a:gd name="connsiteX40" fmla="*/ 658253 w 1431683"/>
                <a:gd name="connsiteY40" fmla="*/ 63076 h 994718"/>
                <a:gd name="connsiteX41" fmla="*/ 618248 w 1431683"/>
                <a:gd name="connsiteY41" fmla="*/ 211 h 994718"/>
                <a:gd name="connsiteX42" fmla="*/ 663968 w 1431683"/>
                <a:gd name="connsiteY42" fmla="*/ 84031 h 994718"/>
                <a:gd name="connsiteX43" fmla="*/ 646823 w 1431683"/>
                <a:gd name="connsiteY43" fmla="*/ 158326 h 994718"/>
                <a:gd name="connsiteX44" fmla="*/ 694448 w 1431683"/>
                <a:gd name="connsiteY44" fmla="*/ 270721 h 994718"/>
                <a:gd name="connsiteX45" fmla="*/ 564908 w 1431683"/>
                <a:gd name="connsiteY45" fmla="*/ 322156 h 994718"/>
                <a:gd name="connsiteX46" fmla="*/ 454418 w 1431683"/>
                <a:gd name="connsiteY46" fmla="*/ 341206 h 994718"/>
                <a:gd name="connsiteX47" fmla="*/ 374408 w 1431683"/>
                <a:gd name="connsiteY47" fmla="*/ 343111 h 994718"/>
                <a:gd name="connsiteX48" fmla="*/ 324878 w 1431683"/>
                <a:gd name="connsiteY48" fmla="*/ 381211 h 994718"/>
                <a:gd name="connsiteX49" fmla="*/ 222008 w 1431683"/>
                <a:gd name="connsiteY49" fmla="*/ 280246 h 994718"/>
                <a:gd name="connsiteX50" fmla="*/ 94373 w 1431683"/>
                <a:gd name="connsiteY50" fmla="*/ 169756 h 994718"/>
                <a:gd name="connsiteX51" fmla="*/ 246773 w 1431683"/>
                <a:gd name="connsiteY51" fmla="*/ 297391 h 994718"/>
                <a:gd name="connsiteX52" fmla="*/ 340118 w 1431683"/>
                <a:gd name="connsiteY52" fmla="*/ 369781 h 994718"/>
                <a:gd name="connsiteX53" fmla="*/ 345833 w 1431683"/>
                <a:gd name="connsiteY53" fmla="*/ 459316 h 994718"/>
                <a:gd name="connsiteX54" fmla="*/ 383933 w 1431683"/>
                <a:gd name="connsiteY54" fmla="*/ 518371 h 994718"/>
                <a:gd name="connsiteX55" fmla="*/ 378218 w 1431683"/>
                <a:gd name="connsiteY55" fmla="*/ 585046 h 994718"/>
                <a:gd name="connsiteX56" fmla="*/ 279158 w 1431683"/>
                <a:gd name="connsiteY56" fmla="*/ 600286 h 994718"/>
                <a:gd name="connsiteX57" fmla="*/ 174383 w 1431683"/>
                <a:gd name="connsiteY57" fmla="*/ 613621 h 994718"/>
                <a:gd name="connsiteX58" fmla="*/ 94373 w 1431683"/>
                <a:gd name="connsiteY58" fmla="*/ 649816 h 994718"/>
                <a:gd name="connsiteX59" fmla="*/ 1028 w 1431683"/>
                <a:gd name="connsiteY59" fmla="*/ 710776 h 99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31683" h="994718">
                  <a:moveTo>
                    <a:pt x="1028" y="710776"/>
                  </a:moveTo>
                  <a:cubicBezTo>
                    <a:pt x="11823" y="706014"/>
                    <a:pt x="102946" y="639656"/>
                    <a:pt x="159143" y="621241"/>
                  </a:cubicBezTo>
                  <a:cubicBezTo>
                    <a:pt x="215340" y="602826"/>
                    <a:pt x="292175" y="602826"/>
                    <a:pt x="338213" y="600286"/>
                  </a:cubicBezTo>
                  <a:cubicBezTo>
                    <a:pt x="384251" y="597746"/>
                    <a:pt x="400443" y="592984"/>
                    <a:pt x="435368" y="606001"/>
                  </a:cubicBezTo>
                  <a:cubicBezTo>
                    <a:pt x="470293" y="619018"/>
                    <a:pt x="520458" y="661881"/>
                    <a:pt x="547763" y="678391"/>
                  </a:cubicBezTo>
                  <a:cubicBezTo>
                    <a:pt x="575068" y="694901"/>
                    <a:pt x="595706" y="681884"/>
                    <a:pt x="599198" y="705061"/>
                  </a:cubicBezTo>
                  <a:cubicBezTo>
                    <a:pt x="602690" y="728238"/>
                    <a:pt x="576338" y="783801"/>
                    <a:pt x="568718" y="817456"/>
                  </a:cubicBezTo>
                  <a:cubicBezTo>
                    <a:pt x="561098" y="851111"/>
                    <a:pt x="560463" y="877464"/>
                    <a:pt x="553478" y="906991"/>
                  </a:cubicBezTo>
                  <a:cubicBezTo>
                    <a:pt x="546493" y="936518"/>
                    <a:pt x="524903" y="997479"/>
                    <a:pt x="526808" y="994621"/>
                  </a:cubicBezTo>
                  <a:cubicBezTo>
                    <a:pt x="528713" y="991764"/>
                    <a:pt x="556336" y="924771"/>
                    <a:pt x="564908" y="889846"/>
                  </a:cubicBezTo>
                  <a:cubicBezTo>
                    <a:pt x="573481" y="854921"/>
                    <a:pt x="569988" y="817773"/>
                    <a:pt x="578243" y="785071"/>
                  </a:cubicBezTo>
                  <a:cubicBezTo>
                    <a:pt x="586498" y="752369"/>
                    <a:pt x="586498" y="708236"/>
                    <a:pt x="614438" y="693631"/>
                  </a:cubicBezTo>
                  <a:cubicBezTo>
                    <a:pt x="642378" y="679026"/>
                    <a:pt x="708736" y="695536"/>
                    <a:pt x="745883" y="697441"/>
                  </a:cubicBezTo>
                  <a:cubicBezTo>
                    <a:pt x="783030" y="699346"/>
                    <a:pt x="815416" y="705696"/>
                    <a:pt x="837323" y="705061"/>
                  </a:cubicBezTo>
                  <a:cubicBezTo>
                    <a:pt x="859230" y="704426"/>
                    <a:pt x="850658" y="682836"/>
                    <a:pt x="877328" y="693631"/>
                  </a:cubicBezTo>
                  <a:cubicBezTo>
                    <a:pt x="903998" y="704426"/>
                    <a:pt x="966546" y="744431"/>
                    <a:pt x="997343" y="769831"/>
                  </a:cubicBezTo>
                  <a:cubicBezTo>
                    <a:pt x="1028140" y="795231"/>
                    <a:pt x="1031951" y="823171"/>
                    <a:pt x="1062113" y="846031"/>
                  </a:cubicBezTo>
                  <a:cubicBezTo>
                    <a:pt x="1092276" y="868891"/>
                    <a:pt x="1179270" y="907626"/>
                    <a:pt x="1178318" y="906991"/>
                  </a:cubicBezTo>
                  <a:cubicBezTo>
                    <a:pt x="1177366" y="906356"/>
                    <a:pt x="1092275" y="867621"/>
                    <a:pt x="1056398" y="842221"/>
                  </a:cubicBezTo>
                  <a:cubicBezTo>
                    <a:pt x="1020521" y="816821"/>
                    <a:pt x="993851" y="781579"/>
                    <a:pt x="963053" y="754591"/>
                  </a:cubicBezTo>
                  <a:cubicBezTo>
                    <a:pt x="932256" y="727604"/>
                    <a:pt x="875105" y="705378"/>
                    <a:pt x="871613" y="680296"/>
                  </a:cubicBezTo>
                  <a:cubicBezTo>
                    <a:pt x="868121" y="655214"/>
                    <a:pt x="917333" y="626956"/>
                    <a:pt x="942098" y="604096"/>
                  </a:cubicBezTo>
                  <a:cubicBezTo>
                    <a:pt x="966863" y="581236"/>
                    <a:pt x="1007186" y="560916"/>
                    <a:pt x="1020203" y="543136"/>
                  </a:cubicBezTo>
                  <a:cubicBezTo>
                    <a:pt x="1033220" y="525356"/>
                    <a:pt x="991628" y="497098"/>
                    <a:pt x="1020203" y="497416"/>
                  </a:cubicBezTo>
                  <a:cubicBezTo>
                    <a:pt x="1048778" y="497733"/>
                    <a:pt x="1191653" y="545041"/>
                    <a:pt x="1191653" y="545041"/>
                  </a:cubicBezTo>
                  <a:lnTo>
                    <a:pt x="1340243" y="585046"/>
                  </a:lnTo>
                  <a:lnTo>
                    <a:pt x="1431683" y="609811"/>
                  </a:lnTo>
                  <a:cubicBezTo>
                    <a:pt x="1421206" y="607271"/>
                    <a:pt x="1333575" y="586316"/>
                    <a:pt x="1277378" y="569806"/>
                  </a:cubicBezTo>
                  <a:cubicBezTo>
                    <a:pt x="1221181" y="553296"/>
                    <a:pt x="1139583" y="525038"/>
                    <a:pt x="1094498" y="510751"/>
                  </a:cubicBezTo>
                  <a:cubicBezTo>
                    <a:pt x="1049413" y="496464"/>
                    <a:pt x="1028141" y="507576"/>
                    <a:pt x="1006868" y="484081"/>
                  </a:cubicBezTo>
                  <a:cubicBezTo>
                    <a:pt x="985595" y="460586"/>
                    <a:pt x="958608" y="402483"/>
                    <a:pt x="966863" y="369781"/>
                  </a:cubicBezTo>
                  <a:cubicBezTo>
                    <a:pt x="975118" y="337079"/>
                    <a:pt x="1021791" y="307868"/>
                    <a:pt x="1056398" y="287866"/>
                  </a:cubicBezTo>
                  <a:cubicBezTo>
                    <a:pt x="1091005" y="267864"/>
                    <a:pt x="1136408" y="263101"/>
                    <a:pt x="1174508" y="249766"/>
                  </a:cubicBezTo>
                  <a:cubicBezTo>
                    <a:pt x="1212608" y="236431"/>
                    <a:pt x="1300238" y="203094"/>
                    <a:pt x="1284998" y="207856"/>
                  </a:cubicBezTo>
                  <a:cubicBezTo>
                    <a:pt x="1269758" y="212618"/>
                    <a:pt x="1133233" y="256751"/>
                    <a:pt x="1083068" y="278341"/>
                  </a:cubicBezTo>
                  <a:cubicBezTo>
                    <a:pt x="1032903" y="299931"/>
                    <a:pt x="1008456" y="322156"/>
                    <a:pt x="984008" y="337396"/>
                  </a:cubicBezTo>
                  <a:cubicBezTo>
                    <a:pt x="959561" y="352636"/>
                    <a:pt x="964958" y="368511"/>
                    <a:pt x="936383" y="369781"/>
                  </a:cubicBezTo>
                  <a:cubicBezTo>
                    <a:pt x="907808" y="371051"/>
                    <a:pt x="853833" y="361843"/>
                    <a:pt x="812558" y="345016"/>
                  </a:cubicBezTo>
                  <a:cubicBezTo>
                    <a:pt x="771283" y="328189"/>
                    <a:pt x="716355" y="300566"/>
                    <a:pt x="688733" y="268816"/>
                  </a:cubicBezTo>
                  <a:cubicBezTo>
                    <a:pt x="661111" y="237066"/>
                    <a:pt x="651903" y="188806"/>
                    <a:pt x="646823" y="154516"/>
                  </a:cubicBezTo>
                  <a:cubicBezTo>
                    <a:pt x="641743" y="120226"/>
                    <a:pt x="663016" y="88793"/>
                    <a:pt x="658253" y="63076"/>
                  </a:cubicBezTo>
                  <a:cubicBezTo>
                    <a:pt x="653491" y="37358"/>
                    <a:pt x="617296" y="-3281"/>
                    <a:pt x="618248" y="211"/>
                  </a:cubicBezTo>
                  <a:cubicBezTo>
                    <a:pt x="619200" y="3703"/>
                    <a:pt x="659206" y="57679"/>
                    <a:pt x="663968" y="84031"/>
                  </a:cubicBezTo>
                  <a:cubicBezTo>
                    <a:pt x="668730" y="110383"/>
                    <a:pt x="641743" y="127211"/>
                    <a:pt x="646823" y="158326"/>
                  </a:cubicBezTo>
                  <a:cubicBezTo>
                    <a:pt x="651903" y="189441"/>
                    <a:pt x="708100" y="243416"/>
                    <a:pt x="694448" y="270721"/>
                  </a:cubicBezTo>
                  <a:cubicBezTo>
                    <a:pt x="680796" y="298026"/>
                    <a:pt x="604913" y="310409"/>
                    <a:pt x="564908" y="322156"/>
                  </a:cubicBezTo>
                  <a:cubicBezTo>
                    <a:pt x="524903" y="333903"/>
                    <a:pt x="486168" y="337714"/>
                    <a:pt x="454418" y="341206"/>
                  </a:cubicBezTo>
                  <a:cubicBezTo>
                    <a:pt x="422668" y="344698"/>
                    <a:pt x="395998" y="336444"/>
                    <a:pt x="374408" y="343111"/>
                  </a:cubicBezTo>
                  <a:cubicBezTo>
                    <a:pt x="352818" y="349778"/>
                    <a:pt x="350278" y="391688"/>
                    <a:pt x="324878" y="381211"/>
                  </a:cubicBezTo>
                  <a:cubicBezTo>
                    <a:pt x="299478" y="370733"/>
                    <a:pt x="260426" y="315488"/>
                    <a:pt x="222008" y="280246"/>
                  </a:cubicBezTo>
                  <a:cubicBezTo>
                    <a:pt x="183591" y="245003"/>
                    <a:pt x="90246" y="166899"/>
                    <a:pt x="94373" y="169756"/>
                  </a:cubicBezTo>
                  <a:cubicBezTo>
                    <a:pt x="98500" y="172613"/>
                    <a:pt x="205816" y="264054"/>
                    <a:pt x="246773" y="297391"/>
                  </a:cubicBezTo>
                  <a:cubicBezTo>
                    <a:pt x="287730" y="330728"/>
                    <a:pt x="323608" y="342794"/>
                    <a:pt x="340118" y="369781"/>
                  </a:cubicBezTo>
                  <a:cubicBezTo>
                    <a:pt x="356628" y="396768"/>
                    <a:pt x="338531" y="434551"/>
                    <a:pt x="345833" y="459316"/>
                  </a:cubicBezTo>
                  <a:cubicBezTo>
                    <a:pt x="353136" y="484081"/>
                    <a:pt x="378536" y="497416"/>
                    <a:pt x="383933" y="518371"/>
                  </a:cubicBezTo>
                  <a:cubicBezTo>
                    <a:pt x="389330" y="539326"/>
                    <a:pt x="395681" y="571393"/>
                    <a:pt x="378218" y="585046"/>
                  </a:cubicBezTo>
                  <a:cubicBezTo>
                    <a:pt x="360756" y="598698"/>
                    <a:pt x="313130" y="595524"/>
                    <a:pt x="279158" y="600286"/>
                  </a:cubicBezTo>
                  <a:cubicBezTo>
                    <a:pt x="245186" y="605048"/>
                    <a:pt x="205181" y="605366"/>
                    <a:pt x="174383" y="613621"/>
                  </a:cubicBezTo>
                  <a:cubicBezTo>
                    <a:pt x="143585" y="621876"/>
                    <a:pt x="121360" y="635211"/>
                    <a:pt x="94373" y="649816"/>
                  </a:cubicBezTo>
                  <a:cubicBezTo>
                    <a:pt x="67386" y="664421"/>
                    <a:pt x="-9767" y="715538"/>
                    <a:pt x="1028" y="710776"/>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1"/>
          <p:cNvSpPr/>
          <p:nvPr/>
        </p:nvSpPr>
        <p:spPr>
          <a:xfrm>
            <a:off x="8414710" y="4649204"/>
            <a:ext cx="776951" cy="219956"/>
          </a:xfrm>
          <a:custGeom>
            <a:avLst/>
            <a:gdLst>
              <a:gd name="connsiteX0" fmla="*/ 219607 w 776951"/>
              <a:gd name="connsiteY0" fmla="*/ 204258 h 219956"/>
              <a:gd name="connsiteX1" fmla="*/ 80542 w 776951"/>
              <a:gd name="connsiteY1" fmla="*/ 209973 h 219956"/>
              <a:gd name="connsiteX2" fmla="*/ 10057 w 776951"/>
              <a:gd name="connsiteY2" fmla="*/ 118533 h 219956"/>
              <a:gd name="connsiteX3" fmla="*/ 8152 w 776951"/>
              <a:gd name="connsiteY3" fmla="*/ 44238 h 219956"/>
              <a:gd name="connsiteX4" fmla="*/ 82447 w 776951"/>
              <a:gd name="connsiteY4" fmla="*/ 21378 h 219956"/>
              <a:gd name="connsiteX5" fmla="*/ 246277 w 776951"/>
              <a:gd name="connsiteY5" fmla="*/ 30903 h 219956"/>
              <a:gd name="connsiteX6" fmla="*/ 434872 w 776951"/>
              <a:gd name="connsiteY6" fmla="*/ 53763 h 219956"/>
              <a:gd name="connsiteX7" fmla="*/ 770152 w 776951"/>
              <a:gd name="connsiteY7" fmla="*/ 423 h 219956"/>
              <a:gd name="connsiteX8" fmla="*/ 648232 w 776951"/>
              <a:gd name="connsiteY8" fmla="*/ 88053 h 219956"/>
              <a:gd name="connsiteX9" fmla="*/ 505357 w 776951"/>
              <a:gd name="connsiteY9" fmla="*/ 114723 h 219956"/>
              <a:gd name="connsiteX10" fmla="*/ 284377 w 776951"/>
              <a:gd name="connsiteY10" fmla="*/ 124248 h 219956"/>
              <a:gd name="connsiteX11" fmla="*/ 143407 w 776951"/>
              <a:gd name="connsiteY11" fmla="*/ 91863 h 219956"/>
              <a:gd name="connsiteX12" fmla="*/ 219607 w 776951"/>
              <a:gd name="connsiteY12" fmla="*/ 204258 h 21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6951" h="219956">
                <a:moveTo>
                  <a:pt x="219607" y="204258"/>
                </a:moveTo>
                <a:cubicBezTo>
                  <a:pt x="209129" y="223943"/>
                  <a:pt x="115467" y="224261"/>
                  <a:pt x="80542" y="209973"/>
                </a:cubicBezTo>
                <a:cubicBezTo>
                  <a:pt x="45617" y="195685"/>
                  <a:pt x="22122" y="146155"/>
                  <a:pt x="10057" y="118533"/>
                </a:cubicBezTo>
                <a:cubicBezTo>
                  <a:pt x="-2008" y="90911"/>
                  <a:pt x="-3913" y="60430"/>
                  <a:pt x="8152" y="44238"/>
                </a:cubicBezTo>
                <a:cubicBezTo>
                  <a:pt x="20217" y="28046"/>
                  <a:pt x="42759" y="23601"/>
                  <a:pt x="82447" y="21378"/>
                </a:cubicBezTo>
                <a:cubicBezTo>
                  <a:pt x="122135" y="19155"/>
                  <a:pt x="187540" y="25506"/>
                  <a:pt x="246277" y="30903"/>
                </a:cubicBezTo>
                <a:cubicBezTo>
                  <a:pt x="305014" y="36300"/>
                  <a:pt x="347560" y="58843"/>
                  <a:pt x="434872" y="53763"/>
                </a:cubicBezTo>
                <a:cubicBezTo>
                  <a:pt x="522184" y="48683"/>
                  <a:pt x="734592" y="-5292"/>
                  <a:pt x="770152" y="423"/>
                </a:cubicBezTo>
                <a:cubicBezTo>
                  <a:pt x="805712" y="6138"/>
                  <a:pt x="692364" y="69003"/>
                  <a:pt x="648232" y="88053"/>
                </a:cubicBezTo>
                <a:cubicBezTo>
                  <a:pt x="604100" y="107103"/>
                  <a:pt x="565999" y="108691"/>
                  <a:pt x="505357" y="114723"/>
                </a:cubicBezTo>
                <a:cubicBezTo>
                  <a:pt x="444715" y="120755"/>
                  <a:pt x="344702" y="128058"/>
                  <a:pt x="284377" y="124248"/>
                </a:cubicBezTo>
                <a:cubicBezTo>
                  <a:pt x="224052" y="120438"/>
                  <a:pt x="150392" y="83608"/>
                  <a:pt x="143407" y="91863"/>
                </a:cubicBezTo>
                <a:cubicBezTo>
                  <a:pt x="136422" y="100118"/>
                  <a:pt x="230085" y="184573"/>
                  <a:pt x="219607" y="204258"/>
                </a:cubicBezTo>
                <a:close/>
              </a:path>
            </a:pathLst>
          </a:cu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8568750" y="3106650"/>
            <a:ext cx="911627" cy="421865"/>
            <a:chOff x="6579559" y="3383320"/>
            <a:chExt cx="911627" cy="421865"/>
          </a:xfrm>
        </p:grpSpPr>
        <p:sp>
          <p:nvSpPr>
            <p:cNvPr id="46" name="Freeform 43"/>
            <p:cNvSpPr/>
            <p:nvPr/>
          </p:nvSpPr>
          <p:spPr>
            <a:xfrm>
              <a:off x="6647552" y="3504361"/>
              <a:ext cx="745767" cy="298166"/>
            </a:xfrm>
            <a:custGeom>
              <a:avLst/>
              <a:gdLst>
                <a:gd name="connsiteX0" fmla="*/ 4708 w 745767"/>
                <a:gd name="connsiteY0" fmla="*/ 298019 h 298166"/>
                <a:gd name="connsiteX1" fmla="*/ 117103 w 745767"/>
                <a:gd name="connsiteY1" fmla="*/ 206579 h 298166"/>
                <a:gd name="connsiteX2" fmla="*/ 366658 w 745767"/>
                <a:gd name="connsiteY2" fmla="*/ 153239 h 298166"/>
                <a:gd name="connsiteX3" fmla="*/ 654313 w 745767"/>
                <a:gd name="connsiteY3" fmla="*/ 69419 h 298166"/>
                <a:gd name="connsiteX4" fmla="*/ 745753 w 745767"/>
                <a:gd name="connsiteY4" fmla="*/ 839 h 298166"/>
                <a:gd name="connsiteX5" fmla="*/ 661933 w 745767"/>
                <a:gd name="connsiteY5" fmla="*/ 29414 h 298166"/>
                <a:gd name="connsiteX6" fmla="*/ 511438 w 745767"/>
                <a:gd name="connsiteY6" fmla="*/ 78944 h 298166"/>
                <a:gd name="connsiteX7" fmla="*/ 307603 w 745767"/>
                <a:gd name="connsiteY7" fmla="*/ 109424 h 298166"/>
                <a:gd name="connsiteX8" fmla="*/ 143773 w 745767"/>
                <a:gd name="connsiteY8" fmla="*/ 97994 h 298166"/>
                <a:gd name="connsiteX9" fmla="*/ 33283 w 745767"/>
                <a:gd name="connsiteY9" fmla="*/ 183719 h 298166"/>
                <a:gd name="connsiteX10" fmla="*/ 4708 w 745767"/>
                <a:gd name="connsiteY10" fmla="*/ 298019 h 29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767" h="298166">
                  <a:moveTo>
                    <a:pt x="4708" y="298019"/>
                  </a:moveTo>
                  <a:cubicBezTo>
                    <a:pt x="18678" y="301829"/>
                    <a:pt x="56778" y="230709"/>
                    <a:pt x="117103" y="206579"/>
                  </a:cubicBezTo>
                  <a:cubicBezTo>
                    <a:pt x="177428" y="182449"/>
                    <a:pt x="277123" y="176099"/>
                    <a:pt x="366658" y="153239"/>
                  </a:cubicBezTo>
                  <a:cubicBezTo>
                    <a:pt x="456193" y="130379"/>
                    <a:pt x="591131" y="94819"/>
                    <a:pt x="654313" y="69419"/>
                  </a:cubicBezTo>
                  <a:cubicBezTo>
                    <a:pt x="717495" y="44019"/>
                    <a:pt x="744483" y="7507"/>
                    <a:pt x="745753" y="839"/>
                  </a:cubicBezTo>
                  <a:cubicBezTo>
                    <a:pt x="747023" y="-5829"/>
                    <a:pt x="661933" y="29414"/>
                    <a:pt x="661933" y="29414"/>
                  </a:cubicBezTo>
                  <a:cubicBezTo>
                    <a:pt x="622881" y="42431"/>
                    <a:pt x="570493" y="65609"/>
                    <a:pt x="511438" y="78944"/>
                  </a:cubicBezTo>
                  <a:cubicBezTo>
                    <a:pt x="452383" y="92279"/>
                    <a:pt x="368881" y="106249"/>
                    <a:pt x="307603" y="109424"/>
                  </a:cubicBezTo>
                  <a:cubicBezTo>
                    <a:pt x="246325" y="112599"/>
                    <a:pt x="189493" y="85611"/>
                    <a:pt x="143773" y="97994"/>
                  </a:cubicBezTo>
                  <a:cubicBezTo>
                    <a:pt x="98053" y="110376"/>
                    <a:pt x="56461" y="153874"/>
                    <a:pt x="33283" y="183719"/>
                  </a:cubicBezTo>
                  <a:cubicBezTo>
                    <a:pt x="10106" y="213564"/>
                    <a:pt x="-9262" y="294209"/>
                    <a:pt x="4708" y="298019"/>
                  </a:cubicBezTo>
                  <a:close/>
                </a:path>
              </a:pathLst>
            </a:cu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2"/>
            <p:cNvSpPr/>
            <p:nvPr/>
          </p:nvSpPr>
          <p:spPr>
            <a:xfrm>
              <a:off x="6579559" y="3383320"/>
              <a:ext cx="911627" cy="421865"/>
            </a:xfrm>
            <a:custGeom>
              <a:avLst/>
              <a:gdLst>
                <a:gd name="connsiteX0" fmla="*/ 25076 w 911627"/>
                <a:gd name="connsiteY0" fmla="*/ 350480 h 421865"/>
                <a:gd name="connsiteX1" fmla="*/ 311 w 911627"/>
                <a:gd name="connsiteY1" fmla="*/ 251420 h 421865"/>
                <a:gd name="connsiteX2" fmla="*/ 42221 w 911627"/>
                <a:gd name="connsiteY2" fmla="*/ 78065 h 421865"/>
                <a:gd name="connsiteX3" fmla="*/ 173666 w 911627"/>
                <a:gd name="connsiteY3" fmla="*/ 1865 h 421865"/>
                <a:gd name="connsiteX4" fmla="*/ 409886 w 911627"/>
                <a:gd name="connsiteY4" fmla="*/ 26630 h 421865"/>
                <a:gd name="connsiteX5" fmla="*/ 543236 w 911627"/>
                <a:gd name="connsiteY5" fmla="*/ 62825 h 421865"/>
                <a:gd name="connsiteX6" fmla="*/ 686111 w 911627"/>
                <a:gd name="connsiteY6" fmla="*/ 57110 h 421865"/>
                <a:gd name="connsiteX7" fmla="*/ 910901 w 911627"/>
                <a:gd name="connsiteY7" fmla="*/ 72350 h 421865"/>
                <a:gd name="connsiteX8" fmla="*/ 754691 w 911627"/>
                <a:gd name="connsiteY8" fmla="*/ 146645 h 421865"/>
                <a:gd name="connsiteX9" fmla="*/ 665156 w 911627"/>
                <a:gd name="connsiteY9" fmla="*/ 161885 h 421865"/>
                <a:gd name="connsiteX10" fmla="*/ 564191 w 911627"/>
                <a:gd name="connsiteY10" fmla="*/ 203795 h 421865"/>
                <a:gd name="connsiteX11" fmla="*/ 465131 w 911627"/>
                <a:gd name="connsiteY11" fmla="*/ 220940 h 421865"/>
                <a:gd name="connsiteX12" fmla="*/ 367976 w 911627"/>
                <a:gd name="connsiteY12" fmla="*/ 238085 h 421865"/>
                <a:gd name="connsiteX13" fmla="*/ 251771 w 911627"/>
                <a:gd name="connsiteY13" fmla="*/ 228560 h 421865"/>
                <a:gd name="connsiteX14" fmla="*/ 105086 w 911627"/>
                <a:gd name="connsiteY14" fmla="*/ 300950 h 421865"/>
                <a:gd name="connsiteX15" fmla="*/ 61271 w 911627"/>
                <a:gd name="connsiteY15" fmla="*/ 420965 h 421865"/>
                <a:gd name="connsiteX16" fmla="*/ 25076 w 911627"/>
                <a:gd name="connsiteY16" fmla="*/ 350480 h 42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1627" h="421865">
                  <a:moveTo>
                    <a:pt x="25076" y="350480"/>
                  </a:moveTo>
                  <a:cubicBezTo>
                    <a:pt x="14916" y="322222"/>
                    <a:pt x="-2546" y="296822"/>
                    <a:pt x="311" y="251420"/>
                  </a:cubicBezTo>
                  <a:cubicBezTo>
                    <a:pt x="3168" y="206018"/>
                    <a:pt x="13329" y="119657"/>
                    <a:pt x="42221" y="78065"/>
                  </a:cubicBezTo>
                  <a:cubicBezTo>
                    <a:pt x="71113" y="36473"/>
                    <a:pt x="112389" y="10437"/>
                    <a:pt x="173666" y="1865"/>
                  </a:cubicBezTo>
                  <a:cubicBezTo>
                    <a:pt x="234944" y="-6708"/>
                    <a:pt x="348291" y="16470"/>
                    <a:pt x="409886" y="26630"/>
                  </a:cubicBezTo>
                  <a:cubicBezTo>
                    <a:pt x="471481" y="36790"/>
                    <a:pt x="497199" y="57745"/>
                    <a:pt x="543236" y="62825"/>
                  </a:cubicBezTo>
                  <a:cubicBezTo>
                    <a:pt x="589273" y="67905"/>
                    <a:pt x="624834" y="55523"/>
                    <a:pt x="686111" y="57110"/>
                  </a:cubicBezTo>
                  <a:cubicBezTo>
                    <a:pt x="747388" y="58697"/>
                    <a:pt x="899471" y="57427"/>
                    <a:pt x="910901" y="72350"/>
                  </a:cubicBezTo>
                  <a:cubicBezTo>
                    <a:pt x="922331" y="87273"/>
                    <a:pt x="795648" y="131723"/>
                    <a:pt x="754691" y="146645"/>
                  </a:cubicBezTo>
                  <a:cubicBezTo>
                    <a:pt x="713734" y="161567"/>
                    <a:pt x="696906" y="152360"/>
                    <a:pt x="665156" y="161885"/>
                  </a:cubicBezTo>
                  <a:cubicBezTo>
                    <a:pt x="633406" y="171410"/>
                    <a:pt x="597528" y="193953"/>
                    <a:pt x="564191" y="203795"/>
                  </a:cubicBezTo>
                  <a:cubicBezTo>
                    <a:pt x="530854" y="213637"/>
                    <a:pt x="465131" y="220940"/>
                    <a:pt x="465131" y="220940"/>
                  </a:cubicBezTo>
                  <a:cubicBezTo>
                    <a:pt x="432429" y="226655"/>
                    <a:pt x="403536" y="236815"/>
                    <a:pt x="367976" y="238085"/>
                  </a:cubicBezTo>
                  <a:cubicBezTo>
                    <a:pt x="332416" y="239355"/>
                    <a:pt x="295586" y="218083"/>
                    <a:pt x="251771" y="228560"/>
                  </a:cubicBezTo>
                  <a:cubicBezTo>
                    <a:pt x="207956" y="239037"/>
                    <a:pt x="136836" y="268883"/>
                    <a:pt x="105086" y="300950"/>
                  </a:cubicBezTo>
                  <a:cubicBezTo>
                    <a:pt x="73336" y="333017"/>
                    <a:pt x="74924" y="412710"/>
                    <a:pt x="61271" y="420965"/>
                  </a:cubicBezTo>
                  <a:cubicBezTo>
                    <a:pt x="47619" y="429220"/>
                    <a:pt x="35236" y="378738"/>
                    <a:pt x="25076" y="350480"/>
                  </a:cubicBezTo>
                  <a:close/>
                </a:path>
              </a:pathLst>
            </a:custGeom>
            <a:solidFill>
              <a:srgbClr val="99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53"/>
          <p:cNvGrpSpPr/>
          <p:nvPr/>
        </p:nvGrpSpPr>
        <p:grpSpPr>
          <a:xfrm>
            <a:off x="7650747" y="2832005"/>
            <a:ext cx="818839" cy="605195"/>
            <a:chOff x="5661556" y="3108675"/>
            <a:chExt cx="818839" cy="605195"/>
          </a:xfrm>
        </p:grpSpPr>
        <p:sp>
          <p:nvSpPr>
            <p:cNvPr id="49" name="Freeform 45"/>
            <p:cNvSpPr/>
            <p:nvPr/>
          </p:nvSpPr>
          <p:spPr>
            <a:xfrm>
              <a:off x="5820503" y="3182754"/>
              <a:ext cx="497687" cy="464827"/>
            </a:xfrm>
            <a:custGeom>
              <a:avLst/>
              <a:gdLst>
                <a:gd name="connsiteX0" fmla="*/ 3082 w 497687"/>
                <a:gd name="connsiteY0" fmla="*/ 436746 h 464827"/>
                <a:gd name="connsiteX1" fmla="*/ 29752 w 497687"/>
                <a:gd name="connsiteY1" fmla="*/ 263391 h 464827"/>
                <a:gd name="connsiteX2" fmla="*/ 102142 w 497687"/>
                <a:gd name="connsiteY2" fmla="*/ 160521 h 464827"/>
                <a:gd name="connsiteX3" fmla="*/ 304072 w 497687"/>
                <a:gd name="connsiteY3" fmla="*/ 69081 h 464827"/>
                <a:gd name="connsiteX4" fmla="*/ 420277 w 497687"/>
                <a:gd name="connsiteY4" fmla="*/ 501 h 464827"/>
                <a:gd name="connsiteX5" fmla="*/ 496477 w 497687"/>
                <a:gd name="connsiteY5" fmla="*/ 42411 h 464827"/>
                <a:gd name="connsiteX6" fmla="*/ 464092 w 497687"/>
                <a:gd name="connsiteY6" fmla="*/ 122421 h 464827"/>
                <a:gd name="connsiteX7" fmla="*/ 424087 w 497687"/>
                <a:gd name="connsiteY7" fmla="*/ 303396 h 464827"/>
                <a:gd name="connsiteX8" fmla="*/ 309787 w 497687"/>
                <a:gd name="connsiteY8" fmla="*/ 398646 h 464827"/>
                <a:gd name="connsiteX9" fmla="*/ 96427 w 497687"/>
                <a:gd name="connsiteY9" fmla="*/ 461511 h 464827"/>
                <a:gd name="connsiteX10" fmla="*/ 3082 w 497687"/>
                <a:gd name="connsiteY10" fmla="*/ 436746 h 46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7687" h="464827">
                  <a:moveTo>
                    <a:pt x="3082" y="436746"/>
                  </a:moveTo>
                  <a:cubicBezTo>
                    <a:pt x="-8030" y="403726"/>
                    <a:pt x="13242" y="309428"/>
                    <a:pt x="29752" y="263391"/>
                  </a:cubicBezTo>
                  <a:cubicBezTo>
                    <a:pt x="46262" y="217353"/>
                    <a:pt x="56422" y="192906"/>
                    <a:pt x="102142" y="160521"/>
                  </a:cubicBezTo>
                  <a:cubicBezTo>
                    <a:pt x="147862" y="128136"/>
                    <a:pt x="251050" y="95751"/>
                    <a:pt x="304072" y="69081"/>
                  </a:cubicBezTo>
                  <a:cubicBezTo>
                    <a:pt x="357094" y="42411"/>
                    <a:pt x="388209" y="4946"/>
                    <a:pt x="420277" y="501"/>
                  </a:cubicBezTo>
                  <a:cubicBezTo>
                    <a:pt x="452345" y="-3944"/>
                    <a:pt x="489175" y="22091"/>
                    <a:pt x="496477" y="42411"/>
                  </a:cubicBezTo>
                  <a:cubicBezTo>
                    <a:pt x="503779" y="62731"/>
                    <a:pt x="476157" y="78924"/>
                    <a:pt x="464092" y="122421"/>
                  </a:cubicBezTo>
                  <a:cubicBezTo>
                    <a:pt x="452027" y="165918"/>
                    <a:pt x="449804" y="257359"/>
                    <a:pt x="424087" y="303396"/>
                  </a:cubicBezTo>
                  <a:cubicBezTo>
                    <a:pt x="398370" y="349433"/>
                    <a:pt x="364397" y="372293"/>
                    <a:pt x="309787" y="398646"/>
                  </a:cubicBezTo>
                  <a:cubicBezTo>
                    <a:pt x="255177" y="424998"/>
                    <a:pt x="146592" y="456114"/>
                    <a:pt x="96427" y="461511"/>
                  </a:cubicBezTo>
                  <a:cubicBezTo>
                    <a:pt x="46262" y="466909"/>
                    <a:pt x="14194" y="469766"/>
                    <a:pt x="3082" y="436746"/>
                  </a:cubicBezTo>
                  <a:close/>
                </a:path>
              </a:pathLst>
            </a:cu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6"/>
            <p:cNvSpPr/>
            <p:nvPr/>
          </p:nvSpPr>
          <p:spPr>
            <a:xfrm>
              <a:off x="5852160" y="3213735"/>
              <a:ext cx="407670" cy="411480"/>
            </a:xfrm>
            <a:custGeom>
              <a:avLst/>
              <a:gdLst>
                <a:gd name="connsiteX0" fmla="*/ 407670 w 407670"/>
                <a:gd name="connsiteY0" fmla="*/ 0 h 411480"/>
                <a:gd name="connsiteX1" fmla="*/ 245745 w 407670"/>
                <a:gd name="connsiteY1" fmla="*/ 125730 h 411480"/>
                <a:gd name="connsiteX2" fmla="*/ 87630 w 407670"/>
                <a:gd name="connsiteY2" fmla="*/ 264795 h 411480"/>
                <a:gd name="connsiteX3" fmla="*/ 0 w 407670"/>
                <a:gd name="connsiteY3" fmla="*/ 411480 h 411480"/>
              </a:gdLst>
              <a:ahLst/>
              <a:cxnLst>
                <a:cxn ang="0">
                  <a:pos x="connsiteX0" y="connsiteY0"/>
                </a:cxn>
                <a:cxn ang="0">
                  <a:pos x="connsiteX1" y="connsiteY1"/>
                </a:cxn>
                <a:cxn ang="0">
                  <a:pos x="connsiteX2" y="connsiteY2"/>
                </a:cxn>
                <a:cxn ang="0">
                  <a:pos x="connsiteX3" y="connsiteY3"/>
                </a:cxn>
              </a:cxnLst>
              <a:rect l="l" t="t" r="r" b="b"/>
              <a:pathLst>
                <a:path w="407670" h="411480">
                  <a:moveTo>
                    <a:pt x="407670" y="0"/>
                  </a:moveTo>
                  <a:cubicBezTo>
                    <a:pt x="353377" y="40799"/>
                    <a:pt x="299085" y="81598"/>
                    <a:pt x="245745" y="125730"/>
                  </a:cubicBezTo>
                  <a:cubicBezTo>
                    <a:pt x="192405" y="169863"/>
                    <a:pt x="128587" y="217170"/>
                    <a:pt x="87630" y="264795"/>
                  </a:cubicBezTo>
                  <a:cubicBezTo>
                    <a:pt x="46673" y="312420"/>
                    <a:pt x="23336" y="361950"/>
                    <a:pt x="0" y="411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47"/>
            <p:cNvSpPr/>
            <p:nvPr/>
          </p:nvSpPr>
          <p:spPr>
            <a:xfrm>
              <a:off x="5861685" y="3215640"/>
              <a:ext cx="363855" cy="335280"/>
            </a:xfrm>
            <a:custGeom>
              <a:avLst/>
              <a:gdLst>
                <a:gd name="connsiteX0" fmla="*/ 363855 w 363855"/>
                <a:gd name="connsiteY0" fmla="*/ 0 h 335280"/>
                <a:gd name="connsiteX1" fmla="*/ 120015 w 363855"/>
                <a:gd name="connsiteY1" fmla="*/ 152400 h 335280"/>
                <a:gd name="connsiteX2" fmla="*/ 32385 w 363855"/>
                <a:gd name="connsiteY2" fmla="*/ 255270 h 335280"/>
                <a:gd name="connsiteX3" fmla="*/ 0 w 363855"/>
                <a:gd name="connsiteY3" fmla="*/ 335280 h 335280"/>
              </a:gdLst>
              <a:ahLst/>
              <a:cxnLst>
                <a:cxn ang="0">
                  <a:pos x="connsiteX0" y="connsiteY0"/>
                </a:cxn>
                <a:cxn ang="0">
                  <a:pos x="connsiteX1" y="connsiteY1"/>
                </a:cxn>
                <a:cxn ang="0">
                  <a:pos x="connsiteX2" y="connsiteY2"/>
                </a:cxn>
                <a:cxn ang="0">
                  <a:pos x="connsiteX3" y="connsiteY3"/>
                </a:cxn>
              </a:cxnLst>
              <a:rect l="l" t="t" r="r" b="b"/>
              <a:pathLst>
                <a:path w="363855" h="335280">
                  <a:moveTo>
                    <a:pt x="363855" y="0"/>
                  </a:moveTo>
                  <a:cubicBezTo>
                    <a:pt x="269557" y="54927"/>
                    <a:pt x="175260" y="109855"/>
                    <a:pt x="120015" y="152400"/>
                  </a:cubicBezTo>
                  <a:cubicBezTo>
                    <a:pt x="64770" y="194945"/>
                    <a:pt x="52387" y="224790"/>
                    <a:pt x="32385" y="255270"/>
                  </a:cubicBezTo>
                  <a:cubicBezTo>
                    <a:pt x="12383" y="285750"/>
                    <a:pt x="6191" y="310515"/>
                    <a:pt x="0" y="3352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48"/>
            <p:cNvSpPr/>
            <p:nvPr/>
          </p:nvSpPr>
          <p:spPr>
            <a:xfrm>
              <a:off x="5892165" y="3230880"/>
              <a:ext cx="373380" cy="381000"/>
            </a:xfrm>
            <a:custGeom>
              <a:avLst/>
              <a:gdLst>
                <a:gd name="connsiteX0" fmla="*/ 373380 w 373380"/>
                <a:gd name="connsiteY0" fmla="*/ 0 h 381000"/>
                <a:gd name="connsiteX1" fmla="*/ 222885 w 373380"/>
                <a:gd name="connsiteY1" fmla="*/ 161925 h 381000"/>
                <a:gd name="connsiteX2" fmla="*/ 97155 w 373380"/>
                <a:gd name="connsiteY2" fmla="*/ 278130 h 381000"/>
                <a:gd name="connsiteX3" fmla="*/ 0 w 37338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373380" h="381000">
                  <a:moveTo>
                    <a:pt x="373380" y="0"/>
                  </a:moveTo>
                  <a:cubicBezTo>
                    <a:pt x="321151" y="57785"/>
                    <a:pt x="268922" y="115570"/>
                    <a:pt x="222885" y="161925"/>
                  </a:cubicBezTo>
                  <a:cubicBezTo>
                    <a:pt x="176847" y="208280"/>
                    <a:pt x="134302" y="241618"/>
                    <a:pt x="97155" y="278130"/>
                  </a:cubicBezTo>
                  <a:cubicBezTo>
                    <a:pt x="60008" y="314642"/>
                    <a:pt x="30004" y="347821"/>
                    <a:pt x="0" y="3810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49"/>
            <p:cNvSpPr/>
            <p:nvPr/>
          </p:nvSpPr>
          <p:spPr>
            <a:xfrm>
              <a:off x="5926455" y="3263265"/>
              <a:ext cx="340995" cy="346710"/>
            </a:xfrm>
            <a:custGeom>
              <a:avLst/>
              <a:gdLst>
                <a:gd name="connsiteX0" fmla="*/ 340995 w 340995"/>
                <a:gd name="connsiteY0" fmla="*/ 0 h 346710"/>
                <a:gd name="connsiteX1" fmla="*/ 238125 w 340995"/>
                <a:gd name="connsiteY1" fmla="*/ 165735 h 346710"/>
                <a:gd name="connsiteX2" fmla="*/ 106680 w 340995"/>
                <a:gd name="connsiteY2" fmla="*/ 268605 h 346710"/>
                <a:gd name="connsiteX3" fmla="*/ 0 w 340995"/>
                <a:gd name="connsiteY3" fmla="*/ 346710 h 346710"/>
              </a:gdLst>
              <a:ahLst/>
              <a:cxnLst>
                <a:cxn ang="0">
                  <a:pos x="connsiteX0" y="connsiteY0"/>
                </a:cxn>
                <a:cxn ang="0">
                  <a:pos x="connsiteX1" y="connsiteY1"/>
                </a:cxn>
                <a:cxn ang="0">
                  <a:pos x="connsiteX2" y="connsiteY2"/>
                </a:cxn>
                <a:cxn ang="0">
                  <a:pos x="connsiteX3" y="connsiteY3"/>
                </a:cxn>
              </a:cxnLst>
              <a:rect l="l" t="t" r="r" b="b"/>
              <a:pathLst>
                <a:path w="340995" h="346710">
                  <a:moveTo>
                    <a:pt x="340995" y="0"/>
                  </a:moveTo>
                  <a:cubicBezTo>
                    <a:pt x="309086" y="60484"/>
                    <a:pt x="277177" y="120968"/>
                    <a:pt x="238125" y="165735"/>
                  </a:cubicBezTo>
                  <a:cubicBezTo>
                    <a:pt x="199073" y="210502"/>
                    <a:pt x="146367" y="238443"/>
                    <a:pt x="106680" y="268605"/>
                  </a:cubicBezTo>
                  <a:cubicBezTo>
                    <a:pt x="66992" y="298768"/>
                    <a:pt x="33496" y="322739"/>
                    <a:pt x="0" y="34671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0"/>
            <p:cNvSpPr/>
            <p:nvPr/>
          </p:nvSpPr>
          <p:spPr>
            <a:xfrm>
              <a:off x="5983605" y="3377565"/>
              <a:ext cx="253365" cy="228600"/>
            </a:xfrm>
            <a:custGeom>
              <a:avLst/>
              <a:gdLst>
                <a:gd name="connsiteX0" fmla="*/ 0 w 253365"/>
                <a:gd name="connsiteY0" fmla="*/ 228600 h 228600"/>
                <a:gd name="connsiteX1" fmla="*/ 150495 w 253365"/>
                <a:gd name="connsiteY1" fmla="*/ 158115 h 228600"/>
                <a:gd name="connsiteX2" fmla="*/ 232410 w 253365"/>
                <a:gd name="connsiteY2" fmla="*/ 51435 h 228600"/>
                <a:gd name="connsiteX3" fmla="*/ 253365 w 253365"/>
                <a:gd name="connsiteY3" fmla="*/ 0 h 228600"/>
              </a:gdLst>
              <a:ahLst/>
              <a:cxnLst>
                <a:cxn ang="0">
                  <a:pos x="connsiteX0" y="connsiteY0"/>
                </a:cxn>
                <a:cxn ang="0">
                  <a:pos x="connsiteX1" y="connsiteY1"/>
                </a:cxn>
                <a:cxn ang="0">
                  <a:pos x="connsiteX2" y="connsiteY2"/>
                </a:cxn>
                <a:cxn ang="0">
                  <a:pos x="connsiteX3" y="connsiteY3"/>
                </a:cxn>
              </a:cxnLst>
              <a:rect l="l" t="t" r="r" b="b"/>
              <a:pathLst>
                <a:path w="253365" h="228600">
                  <a:moveTo>
                    <a:pt x="0" y="228600"/>
                  </a:moveTo>
                  <a:cubicBezTo>
                    <a:pt x="55880" y="208121"/>
                    <a:pt x="111760" y="187642"/>
                    <a:pt x="150495" y="158115"/>
                  </a:cubicBezTo>
                  <a:cubicBezTo>
                    <a:pt x="189230" y="128588"/>
                    <a:pt x="215265" y="77788"/>
                    <a:pt x="232410" y="51435"/>
                  </a:cubicBezTo>
                  <a:cubicBezTo>
                    <a:pt x="249555" y="25082"/>
                    <a:pt x="251460" y="12541"/>
                    <a:pt x="253365"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1"/>
            <p:cNvSpPr/>
            <p:nvPr/>
          </p:nvSpPr>
          <p:spPr>
            <a:xfrm>
              <a:off x="5661556" y="3609064"/>
              <a:ext cx="266509" cy="104806"/>
            </a:xfrm>
            <a:custGeom>
              <a:avLst/>
              <a:gdLst>
                <a:gd name="connsiteX0" fmla="*/ 146789 w 266509"/>
                <a:gd name="connsiteY0" fmla="*/ 911 h 104806"/>
                <a:gd name="connsiteX1" fmla="*/ 104 w 266509"/>
                <a:gd name="connsiteY1" fmla="*/ 92351 h 104806"/>
                <a:gd name="connsiteX2" fmla="*/ 125834 w 266509"/>
                <a:gd name="connsiteY2" fmla="*/ 98066 h 104806"/>
                <a:gd name="connsiteX3" fmla="*/ 264899 w 266509"/>
                <a:gd name="connsiteY3" fmla="*/ 37106 h 104806"/>
                <a:gd name="connsiteX4" fmla="*/ 198224 w 266509"/>
                <a:gd name="connsiteY4" fmla="*/ 44726 h 104806"/>
                <a:gd name="connsiteX5" fmla="*/ 146789 w 266509"/>
                <a:gd name="connsiteY5" fmla="*/ 911 h 10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509" h="104806">
                  <a:moveTo>
                    <a:pt x="146789" y="911"/>
                  </a:moveTo>
                  <a:cubicBezTo>
                    <a:pt x="113769" y="8848"/>
                    <a:pt x="3596" y="76159"/>
                    <a:pt x="104" y="92351"/>
                  </a:cubicBezTo>
                  <a:cubicBezTo>
                    <a:pt x="-3388" y="108543"/>
                    <a:pt x="81702" y="107273"/>
                    <a:pt x="125834" y="98066"/>
                  </a:cubicBezTo>
                  <a:cubicBezTo>
                    <a:pt x="169966" y="88859"/>
                    <a:pt x="252834" y="45996"/>
                    <a:pt x="264899" y="37106"/>
                  </a:cubicBezTo>
                  <a:cubicBezTo>
                    <a:pt x="276964" y="28216"/>
                    <a:pt x="217909" y="50123"/>
                    <a:pt x="198224" y="44726"/>
                  </a:cubicBezTo>
                  <a:cubicBezTo>
                    <a:pt x="178539" y="39329"/>
                    <a:pt x="179809" y="-7026"/>
                    <a:pt x="146789" y="911"/>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2"/>
            <p:cNvSpPr/>
            <p:nvPr/>
          </p:nvSpPr>
          <p:spPr>
            <a:xfrm>
              <a:off x="6240449" y="3108675"/>
              <a:ext cx="239946" cy="119180"/>
            </a:xfrm>
            <a:custGeom>
              <a:avLst/>
              <a:gdLst>
                <a:gd name="connsiteX0" fmla="*/ 331 w 239946"/>
                <a:gd name="connsiteY0" fmla="*/ 68865 h 119180"/>
                <a:gd name="connsiteX1" fmla="*/ 120346 w 239946"/>
                <a:gd name="connsiteY1" fmla="*/ 6000 h 119180"/>
                <a:gd name="connsiteX2" fmla="*/ 207976 w 239946"/>
                <a:gd name="connsiteY2" fmla="*/ 6000 h 119180"/>
                <a:gd name="connsiteX3" fmla="*/ 232741 w 239946"/>
                <a:gd name="connsiteY3" fmla="*/ 36480 h 119180"/>
                <a:gd name="connsiteX4" fmla="*/ 87961 w 239946"/>
                <a:gd name="connsiteY4" fmla="*/ 118395 h 119180"/>
                <a:gd name="connsiteX5" fmla="*/ 331 w 239946"/>
                <a:gd name="connsiteY5" fmla="*/ 68865 h 11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946" h="119180">
                  <a:moveTo>
                    <a:pt x="331" y="68865"/>
                  </a:moveTo>
                  <a:cubicBezTo>
                    <a:pt x="5728" y="50133"/>
                    <a:pt x="85739" y="16477"/>
                    <a:pt x="120346" y="6000"/>
                  </a:cubicBezTo>
                  <a:cubicBezTo>
                    <a:pt x="154953" y="-4477"/>
                    <a:pt x="189244" y="920"/>
                    <a:pt x="207976" y="6000"/>
                  </a:cubicBezTo>
                  <a:cubicBezTo>
                    <a:pt x="226709" y="11080"/>
                    <a:pt x="252744" y="17747"/>
                    <a:pt x="232741" y="36480"/>
                  </a:cubicBezTo>
                  <a:cubicBezTo>
                    <a:pt x="212739" y="55212"/>
                    <a:pt x="119076" y="111728"/>
                    <a:pt x="87961" y="118395"/>
                  </a:cubicBezTo>
                  <a:cubicBezTo>
                    <a:pt x="56846" y="125063"/>
                    <a:pt x="-5066" y="87597"/>
                    <a:pt x="331" y="6886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4"/>
          <p:cNvSpPr txBox="1"/>
          <p:nvPr/>
        </p:nvSpPr>
        <p:spPr>
          <a:xfrm>
            <a:off x="2550760" y="2663847"/>
            <a:ext cx="797013" cy="307777"/>
          </a:xfrm>
          <a:prstGeom prst="rect">
            <a:avLst/>
          </a:prstGeom>
          <a:noFill/>
        </p:spPr>
        <p:txBody>
          <a:bodyPr wrap="none" rtlCol="0">
            <a:spAutoFit/>
          </a:bodyPr>
          <a:lstStyle/>
          <a:p>
            <a:r>
              <a:rPr lang="cs-CZ" sz="1400" b="1" cap="small" dirty="0"/>
              <a:t>HEART</a:t>
            </a:r>
            <a:endParaRPr lang="en-US" sz="1400" b="1" cap="small" dirty="0"/>
          </a:p>
        </p:txBody>
      </p:sp>
      <p:sp>
        <p:nvSpPr>
          <p:cNvPr id="58" name="TextBox 55"/>
          <p:cNvSpPr txBox="1"/>
          <p:nvPr/>
        </p:nvSpPr>
        <p:spPr>
          <a:xfrm>
            <a:off x="1850779" y="3424685"/>
            <a:ext cx="901209" cy="307777"/>
          </a:xfrm>
          <a:prstGeom prst="rect">
            <a:avLst/>
          </a:prstGeom>
          <a:noFill/>
        </p:spPr>
        <p:txBody>
          <a:bodyPr wrap="none" rtlCol="0">
            <a:spAutoFit/>
          </a:bodyPr>
          <a:lstStyle/>
          <a:p>
            <a:r>
              <a:rPr lang="cs-CZ" sz="1400" b="1" cap="small" dirty="0"/>
              <a:t>KIDNEY</a:t>
            </a:r>
            <a:endParaRPr lang="en-US" sz="1400" b="1" cap="small" dirty="0"/>
          </a:p>
        </p:txBody>
      </p:sp>
      <p:sp>
        <p:nvSpPr>
          <p:cNvPr id="59" name="TextBox 56"/>
          <p:cNvSpPr txBox="1"/>
          <p:nvPr/>
        </p:nvSpPr>
        <p:spPr>
          <a:xfrm>
            <a:off x="3603692" y="2648606"/>
            <a:ext cx="667170" cy="307777"/>
          </a:xfrm>
          <a:prstGeom prst="rect">
            <a:avLst/>
          </a:prstGeom>
          <a:noFill/>
        </p:spPr>
        <p:txBody>
          <a:bodyPr wrap="none" rtlCol="0">
            <a:spAutoFit/>
          </a:bodyPr>
          <a:lstStyle/>
          <a:p>
            <a:r>
              <a:rPr lang="cs-CZ" sz="1400" b="1" cap="small" dirty="0"/>
              <a:t>VASA</a:t>
            </a:r>
            <a:endParaRPr lang="en-US" sz="1400" b="1" cap="small" dirty="0"/>
          </a:p>
        </p:txBody>
      </p:sp>
      <p:sp>
        <p:nvSpPr>
          <p:cNvPr id="60" name="TextBox 57"/>
          <p:cNvSpPr txBox="1"/>
          <p:nvPr/>
        </p:nvSpPr>
        <p:spPr>
          <a:xfrm>
            <a:off x="6871557" y="2636913"/>
            <a:ext cx="1877437" cy="307777"/>
          </a:xfrm>
          <a:prstGeom prst="rect">
            <a:avLst/>
          </a:prstGeom>
          <a:noFill/>
        </p:spPr>
        <p:txBody>
          <a:bodyPr wrap="none" rtlCol="0">
            <a:spAutoFit/>
          </a:bodyPr>
          <a:lstStyle/>
          <a:p>
            <a:r>
              <a:rPr lang="cs-CZ" sz="1400" b="1" cap="small" dirty="0"/>
              <a:t>SKELETAL MUSCLE</a:t>
            </a:r>
            <a:endParaRPr lang="en-US" sz="1400" b="1" cap="small" dirty="0"/>
          </a:p>
        </p:txBody>
      </p:sp>
      <p:sp>
        <p:nvSpPr>
          <p:cNvPr id="61" name="TextBox 58"/>
          <p:cNvSpPr txBox="1"/>
          <p:nvPr/>
        </p:nvSpPr>
        <p:spPr>
          <a:xfrm>
            <a:off x="8424830" y="4360484"/>
            <a:ext cx="983539" cy="307777"/>
          </a:xfrm>
          <a:prstGeom prst="rect">
            <a:avLst/>
          </a:prstGeom>
          <a:noFill/>
        </p:spPr>
        <p:txBody>
          <a:bodyPr wrap="none" rtlCol="0">
            <a:spAutoFit/>
          </a:bodyPr>
          <a:lstStyle/>
          <a:p>
            <a:r>
              <a:rPr lang="cs-CZ" sz="1400" b="1" cap="small" dirty="0"/>
              <a:t>pankreas</a:t>
            </a:r>
            <a:endParaRPr lang="en-US" sz="1400" b="1" cap="small" dirty="0"/>
          </a:p>
        </p:txBody>
      </p:sp>
      <p:sp>
        <p:nvSpPr>
          <p:cNvPr id="62" name="TextBox 59"/>
          <p:cNvSpPr txBox="1"/>
          <p:nvPr/>
        </p:nvSpPr>
        <p:spPr>
          <a:xfrm>
            <a:off x="8726870" y="2836933"/>
            <a:ext cx="736099" cy="307777"/>
          </a:xfrm>
          <a:prstGeom prst="rect">
            <a:avLst/>
          </a:prstGeom>
          <a:noFill/>
        </p:spPr>
        <p:txBody>
          <a:bodyPr wrap="none" rtlCol="0">
            <a:spAutoFit/>
          </a:bodyPr>
          <a:lstStyle/>
          <a:p>
            <a:r>
              <a:rPr lang="cs-CZ" sz="1400" b="1" cap="small" dirty="0"/>
              <a:t>LIVER</a:t>
            </a:r>
            <a:endParaRPr lang="en-US" sz="1400" b="1" cap="small" dirty="0"/>
          </a:p>
        </p:txBody>
      </p:sp>
      <p:sp>
        <p:nvSpPr>
          <p:cNvPr id="63" name="TextBox 60"/>
          <p:cNvSpPr txBox="1"/>
          <p:nvPr/>
        </p:nvSpPr>
        <p:spPr>
          <a:xfrm>
            <a:off x="7961680" y="5795973"/>
            <a:ext cx="2707793" cy="461665"/>
          </a:xfrm>
          <a:prstGeom prst="rect">
            <a:avLst/>
          </a:prstGeom>
          <a:noFill/>
        </p:spPr>
        <p:txBody>
          <a:bodyPr wrap="none" rtlCol="0">
            <a:spAutoFit/>
          </a:bodyPr>
          <a:lstStyle/>
          <a:p>
            <a:r>
              <a:rPr lang="cs-CZ" b="1" cap="small" dirty="0"/>
              <a:t>INFLAMMATION</a:t>
            </a:r>
            <a:endParaRPr lang="en-US" b="1" cap="small" dirty="0"/>
          </a:p>
        </p:txBody>
      </p:sp>
      <p:sp>
        <p:nvSpPr>
          <p:cNvPr id="64" name="TextBox 61"/>
          <p:cNvSpPr txBox="1"/>
          <p:nvPr/>
        </p:nvSpPr>
        <p:spPr>
          <a:xfrm>
            <a:off x="5562432" y="5570077"/>
            <a:ext cx="1325656" cy="954107"/>
          </a:xfrm>
          <a:prstGeom prst="rect">
            <a:avLst/>
          </a:prstGeom>
          <a:noFill/>
        </p:spPr>
        <p:txBody>
          <a:bodyPr wrap="square" rtlCol="0">
            <a:spAutoFit/>
          </a:bodyPr>
          <a:lstStyle/>
          <a:p>
            <a:pPr algn="ctr"/>
            <a:r>
              <a:rPr lang="cs-CZ" sz="1400" b="1" cap="small" dirty="0"/>
              <a:t>HYPERTROPHY OF ADIPOSE TISSUE</a:t>
            </a:r>
            <a:endParaRPr lang="en-US" sz="1400" b="1" cap="small" dirty="0"/>
          </a:p>
        </p:txBody>
      </p:sp>
      <p:sp>
        <p:nvSpPr>
          <p:cNvPr id="65" name="TextBox 62"/>
          <p:cNvSpPr txBox="1"/>
          <p:nvPr/>
        </p:nvSpPr>
        <p:spPr>
          <a:xfrm>
            <a:off x="2721218" y="3710888"/>
            <a:ext cx="2016222" cy="1169551"/>
          </a:xfrm>
          <a:prstGeom prst="rect">
            <a:avLst/>
          </a:prstGeom>
          <a:noFill/>
        </p:spPr>
        <p:txBody>
          <a:bodyPr wrap="square" rtlCol="0">
            <a:spAutoFit/>
          </a:bodyPr>
          <a:lstStyle/>
          <a:p>
            <a:pPr algn="ctr"/>
            <a:r>
              <a:rPr lang="cs-CZ" sz="1400" b="1" cap="small" dirty="0"/>
              <a:t>CARDIOVASCULAR SYSTEM – BLOOD CLOTTING, FIBRINOLYSIS, ANTICOAGULATION</a:t>
            </a:r>
            <a:endParaRPr lang="en-US" sz="1100" b="1" cap="small" dirty="0"/>
          </a:p>
        </p:txBody>
      </p:sp>
      <p:sp>
        <p:nvSpPr>
          <p:cNvPr id="66" name="TextBox 63"/>
          <p:cNvSpPr txBox="1"/>
          <p:nvPr/>
        </p:nvSpPr>
        <p:spPr>
          <a:xfrm>
            <a:off x="7464636" y="3553272"/>
            <a:ext cx="2591805" cy="307777"/>
          </a:xfrm>
          <a:prstGeom prst="rect">
            <a:avLst/>
          </a:prstGeom>
          <a:noFill/>
        </p:spPr>
        <p:txBody>
          <a:bodyPr wrap="square" rtlCol="0">
            <a:spAutoFit/>
          </a:bodyPr>
          <a:lstStyle/>
          <a:p>
            <a:pPr algn="ctr"/>
            <a:r>
              <a:rPr lang="cs-CZ" sz="1400" b="1" cap="small" dirty="0"/>
              <a:t>INSULIN SENSITIVITY</a:t>
            </a:r>
            <a:endParaRPr lang="en-US" sz="1100" b="1" cap="small" dirty="0"/>
          </a:p>
        </p:txBody>
      </p:sp>
      <p:cxnSp>
        <p:nvCxnSpPr>
          <p:cNvPr id="67" name="Straight Arrow Connector 66"/>
          <p:cNvCxnSpPr/>
          <p:nvPr/>
        </p:nvCxnSpPr>
        <p:spPr>
          <a:xfrm flipH="1" flipV="1">
            <a:off x="4727848" y="3789041"/>
            <a:ext cx="658902" cy="65223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966120" y="3645024"/>
            <a:ext cx="597011" cy="57606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71"/>
          <p:cNvCxnSpPr/>
          <p:nvPr/>
        </p:nvCxnSpPr>
        <p:spPr>
          <a:xfrm>
            <a:off x="7187747" y="4878527"/>
            <a:ext cx="91173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73"/>
          <p:cNvCxnSpPr/>
          <p:nvPr/>
        </p:nvCxnSpPr>
        <p:spPr>
          <a:xfrm>
            <a:off x="6990577" y="5380862"/>
            <a:ext cx="734503" cy="52690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71" name="Group 80"/>
          <p:cNvGrpSpPr/>
          <p:nvPr/>
        </p:nvGrpSpPr>
        <p:grpSpPr>
          <a:xfrm rot="19084540">
            <a:off x="5106827" y="3592761"/>
            <a:ext cx="218334" cy="786970"/>
            <a:chOff x="378826" y="4892164"/>
            <a:chExt cx="330659" cy="1191840"/>
          </a:xfrm>
        </p:grpSpPr>
        <p:cxnSp>
          <p:nvCxnSpPr>
            <p:cNvPr id="72" name="Straight Connector 77"/>
            <p:cNvCxnSpPr/>
            <p:nvPr/>
          </p:nvCxnSpPr>
          <p:spPr>
            <a:xfrm>
              <a:off x="378826" y="4892164"/>
              <a:ext cx="3306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8"/>
            <p:cNvCxnSpPr/>
            <p:nvPr/>
          </p:nvCxnSpPr>
          <p:spPr>
            <a:xfrm>
              <a:off x="557423" y="4893544"/>
              <a:ext cx="0" cy="11904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4" name="Group 81"/>
          <p:cNvGrpSpPr/>
          <p:nvPr/>
        </p:nvGrpSpPr>
        <p:grpSpPr>
          <a:xfrm rot="2716586" flipH="1">
            <a:off x="7286622" y="3635330"/>
            <a:ext cx="218334" cy="786970"/>
            <a:chOff x="378826" y="4892164"/>
            <a:chExt cx="330659" cy="1191840"/>
          </a:xfrm>
        </p:grpSpPr>
        <p:cxnSp>
          <p:nvCxnSpPr>
            <p:cNvPr id="75" name="Straight Connector 82"/>
            <p:cNvCxnSpPr/>
            <p:nvPr/>
          </p:nvCxnSpPr>
          <p:spPr>
            <a:xfrm>
              <a:off x="378826" y="4892164"/>
              <a:ext cx="3306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83"/>
            <p:cNvCxnSpPr/>
            <p:nvPr/>
          </p:nvCxnSpPr>
          <p:spPr>
            <a:xfrm>
              <a:off x="557423" y="4893544"/>
              <a:ext cx="0" cy="11904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7" name="Group 84"/>
          <p:cNvGrpSpPr/>
          <p:nvPr/>
        </p:nvGrpSpPr>
        <p:grpSpPr>
          <a:xfrm rot="7556962" flipH="1">
            <a:off x="7339338" y="5113762"/>
            <a:ext cx="218334" cy="786970"/>
            <a:chOff x="378826" y="4892164"/>
            <a:chExt cx="330659" cy="1191840"/>
          </a:xfrm>
        </p:grpSpPr>
        <p:cxnSp>
          <p:nvCxnSpPr>
            <p:cNvPr id="78" name="Straight Connector 85"/>
            <p:cNvCxnSpPr/>
            <p:nvPr/>
          </p:nvCxnSpPr>
          <p:spPr>
            <a:xfrm>
              <a:off x="378826" y="4892164"/>
              <a:ext cx="3306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86"/>
            <p:cNvCxnSpPr/>
            <p:nvPr/>
          </p:nvCxnSpPr>
          <p:spPr>
            <a:xfrm>
              <a:off x="557423" y="4893544"/>
              <a:ext cx="0" cy="11904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0" name="Freeform 87"/>
          <p:cNvSpPr/>
          <p:nvPr/>
        </p:nvSpPr>
        <p:spPr>
          <a:xfrm>
            <a:off x="4185247" y="4882149"/>
            <a:ext cx="1250996" cy="838709"/>
          </a:xfrm>
          <a:custGeom>
            <a:avLst/>
            <a:gdLst>
              <a:gd name="connsiteX0" fmla="*/ 880606 w 1250996"/>
              <a:gd name="connsiteY0" fmla="*/ 3704 h 838709"/>
              <a:gd name="connsiteX1" fmla="*/ 359745 w 1250996"/>
              <a:gd name="connsiteY1" fmla="*/ 73152 h 838709"/>
              <a:gd name="connsiteX2" fmla="*/ 930 w 1250996"/>
              <a:gd name="connsiteY2" fmla="*/ 501415 h 838709"/>
              <a:gd name="connsiteX3" fmla="*/ 463918 w 1250996"/>
              <a:gd name="connsiteY3" fmla="*/ 837081 h 838709"/>
              <a:gd name="connsiteX4" fmla="*/ 1250996 w 1250996"/>
              <a:gd name="connsiteY4" fmla="*/ 605587 h 838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96" h="838709">
                <a:moveTo>
                  <a:pt x="880606" y="3704"/>
                </a:moveTo>
                <a:cubicBezTo>
                  <a:pt x="693482" y="-3048"/>
                  <a:pt x="506358" y="-9800"/>
                  <a:pt x="359745" y="73152"/>
                </a:cubicBezTo>
                <a:cubicBezTo>
                  <a:pt x="213132" y="156104"/>
                  <a:pt x="-16432" y="374094"/>
                  <a:pt x="930" y="501415"/>
                </a:cubicBezTo>
                <a:cubicBezTo>
                  <a:pt x="18292" y="628736"/>
                  <a:pt x="255574" y="819719"/>
                  <a:pt x="463918" y="837081"/>
                </a:cubicBezTo>
                <a:cubicBezTo>
                  <a:pt x="672262" y="854443"/>
                  <a:pt x="961629" y="730015"/>
                  <a:pt x="1250996" y="60558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8"/>
          <p:cNvCxnSpPr/>
          <p:nvPr/>
        </p:nvCxnSpPr>
        <p:spPr>
          <a:xfrm flipH="1" flipV="1">
            <a:off x="5386750" y="5396088"/>
            <a:ext cx="73880" cy="1931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2" name="TextBox 91"/>
          <p:cNvSpPr txBox="1"/>
          <p:nvPr/>
        </p:nvSpPr>
        <p:spPr>
          <a:xfrm>
            <a:off x="3575720" y="4941169"/>
            <a:ext cx="644728" cy="954107"/>
          </a:xfrm>
          <a:prstGeom prst="rect">
            <a:avLst/>
          </a:prstGeom>
          <a:noFill/>
        </p:spPr>
        <p:txBody>
          <a:bodyPr wrap="none" rtlCol="0">
            <a:spAutoFit/>
          </a:bodyPr>
          <a:lstStyle/>
          <a:p>
            <a:r>
              <a:rPr lang="cs-CZ" sz="1400" b="1" cap="small" dirty="0">
                <a:latin typeface="Calibri" pitchFamily="34" charset="0"/>
              </a:rPr>
              <a:t>Leptin</a:t>
            </a:r>
          </a:p>
          <a:p>
            <a:r>
              <a:rPr lang="cs-CZ" sz="1400" b="1" cap="small" dirty="0">
                <a:latin typeface="Calibri" pitchFamily="34" charset="0"/>
              </a:rPr>
              <a:t>ApN</a:t>
            </a:r>
          </a:p>
          <a:p>
            <a:r>
              <a:rPr lang="cs-CZ" sz="1400" b="1" cap="small" dirty="0">
                <a:latin typeface="Calibri" pitchFamily="34" charset="0"/>
              </a:rPr>
              <a:t>Apelin</a:t>
            </a:r>
          </a:p>
          <a:p>
            <a:r>
              <a:rPr lang="cs-CZ" sz="1400" b="1" cap="small" dirty="0">
                <a:latin typeface="Calibri" pitchFamily="34" charset="0"/>
              </a:rPr>
              <a:t>TNF-</a:t>
            </a:r>
            <a:r>
              <a:rPr lang="el-GR" sz="1400" b="1" dirty="0">
                <a:latin typeface="Calibri" pitchFamily="34" charset="0"/>
              </a:rPr>
              <a:t>α</a:t>
            </a:r>
            <a:endParaRPr lang="en-US" sz="1400" b="1" dirty="0">
              <a:latin typeface="Calibri" pitchFamily="34" charset="0"/>
            </a:endParaRPr>
          </a:p>
        </p:txBody>
      </p:sp>
      <p:sp>
        <p:nvSpPr>
          <p:cNvPr id="83" name="TextBox 92"/>
          <p:cNvSpPr txBox="1"/>
          <p:nvPr/>
        </p:nvSpPr>
        <p:spPr>
          <a:xfrm>
            <a:off x="5236338" y="3553852"/>
            <a:ext cx="571631" cy="523220"/>
          </a:xfrm>
          <a:prstGeom prst="rect">
            <a:avLst/>
          </a:prstGeom>
          <a:noFill/>
        </p:spPr>
        <p:txBody>
          <a:bodyPr wrap="none" rtlCol="0">
            <a:spAutoFit/>
          </a:bodyPr>
          <a:lstStyle/>
          <a:p>
            <a:r>
              <a:rPr lang="cs-CZ" sz="1400" b="1" cap="small" dirty="0">
                <a:latin typeface="Calibri" pitchFamily="34" charset="0"/>
              </a:rPr>
              <a:t>PAI-1</a:t>
            </a:r>
          </a:p>
          <a:p>
            <a:r>
              <a:rPr lang="cs-CZ" sz="1400" b="1" cap="small" dirty="0">
                <a:latin typeface="Calibri" pitchFamily="34" charset="0"/>
              </a:rPr>
              <a:t>AGT</a:t>
            </a:r>
            <a:endParaRPr lang="en-US" sz="1400" b="1" cap="small" dirty="0">
              <a:latin typeface="Calibri" pitchFamily="34" charset="0"/>
            </a:endParaRPr>
          </a:p>
        </p:txBody>
      </p:sp>
      <p:sp>
        <p:nvSpPr>
          <p:cNvPr id="84" name="TextBox 93"/>
          <p:cNvSpPr txBox="1"/>
          <p:nvPr/>
        </p:nvSpPr>
        <p:spPr>
          <a:xfrm>
            <a:off x="4668802" y="4077072"/>
            <a:ext cx="635110" cy="523220"/>
          </a:xfrm>
          <a:prstGeom prst="rect">
            <a:avLst/>
          </a:prstGeom>
          <a:noFill/>
        </p:spPr>
        <p:txBody>
          <a:bodyPr wrap="none" rtlCol="0">
            <a:spAutoFit/>
          </a:bodyPr>
          <a:lstStyle/>
          <a:p>
            <a:r>
              <a:rPr lang="cs-CZ" sz="1400" b="1" cap="small" dirty="0">
                <a:latin typeface="Calibri" pitchFamily="34" charset="0"/>
              </a:rPr>
              <a:t>ApN</a:t>
            </a:r>
          </a:p>
          <a:p>
            <a:r>
              <a:rPr lang="cs-CZ" sz="1400" b="1" cap="small" dirty="0">
                <a:latin typeface="Calibri" pitchFamily="34" charset="0"/>
              </a:rPr>
              <a:t>Apelin</a:t>
            </a:r>
          </a:p>
        </p:txBody>
      </p:sp>
      <p:sp>
        <p:nvSpPr>
          <p:cNvPr id="85" name="TextBox 94"/>
          <p:cNvSpPr txBox="1"/>
          <p:nvPr/>
        </p:nvSpPr>
        <p:spPr>
          <a:xfrm>
            <a:off x="6541010" y="3429000"/>
            <a:ext cx="635110" cy="738664"/>
          </a:xfrm>
          <a:prstGeom prst="rect">
            <a:avLst/>
          </a:prstGeom>
          <a:noFill/>
        </p:spPr>
        <p:txBody>
          <a:bodyPr wrap="none" rtlCol="0">
            <a:spAutoFit/>
          </a:bodyPr>
          <a:lstStyle/>
          <a:p>
            <a:r>
              <a:rPr lang="cs-CZ" sz="1400" b="1" cap="small" dirty="0">
                <a:latin typeface="Calibri" pitchFamily="34" charset="0"/>
              </a:rPr>
              <a:t>Leptin</a:t>
            </a:r>
          </a:p>
          <a:p>
            <a:r>
              <a:rPr lang="cs-CZ" sz="1400" b="1" cap="small" dirty="0">
                <a:latin typeface="Calibri" pitchFamily="34" charset="0"/>
              </a:rPr>
              <a:t>ApN</a:t>
            </a:r>
          </a:p>
          <a:p>
            <a:r>
              <a:rPr lang="cs-CZ" sz="1400" b="1" cap="small" dirty="0">
                <a:latin typeface="Calibri" pitchFamily="34" charset="0"/>
              </a:rPr>
              <a:t>Apelin</a:t>
            </a:r>
            <a:endParaRPr lang="en-US" sz="1400" b="1" cap="small" dirty="0">
              <a:latin typeface="Calibri" pitchFamily="34" charset="0"/>
            </a:endParaRPr>
          </a:p>
        </p:txBody>
      </p:sp>
      <p:sp>
        <p:nvSpPr>
          <p:cNvPr id="86" name="Rectangle 95"/>
          <p:cNvSpPr/>
          <p:nvPr/>
        </p:nvSpPr>
        <p:spPr>
          <a:xfrm>
            <a:off x="7464153" y="3842464"/>
            <a:ext cx="776493" cy="738664"/>
          </a:xfrm>
          <a:prstGeom prst="rect">
            <a:avLst/>
          </a:prstGeom>
        </p:spPr>
        <p:txBody>
          <a:bodyPr wrap="square">
            <a:spAutoFit/>
          </a:bodyPr>
          <a:lstStyle/>
          <a:p>
            <a:r>
              <a:rPr lang="cs-CZ" sz="1400" b="1" cap="small" dirty="0">
                <a:latin typeface="Calibri" pitchFamily="34" charset="0"/>
              </a:rPr>
              <a:t>RBP-4? IL-6? TNF-</a:t>
            </a:r>
            <a:r>
              <a:rPr lang="el-GR" sz="1400" b="1" dirty="0">
                <a:latin typeface="Calibri" pitchFamily="34" charset="0"/>
              </a:rPr>
              <a:t>α</a:t>
            </a:r>
            <a:endParaRPr lang="en-US" sz="1400" b="1" dirty="0">
              <a:latin typeface="Calibri" pitchFamily="34" charset="0"/>
            </a:endParaRPr>
          </a:p>
        </p:txBody>
      </p:sp>
      <p:sp>
        <p:nvSpPr>
          <p:cNvPr id="87" name="Rectangle 96"/>
          <p:cNvSpPr/>
          <p:nvPr/>
        </p:nvSpPr>
        <p:spPr>
          <a:xfrm>
            <a:off x="7156219" y="4592752"/>
            <a:ext cx="776493" cy="307777"/>
          </a:xfrm>
          <a:prstGeom prst="rect">
            <a:avLst/>
          </a:prstGeom>
        </p:spPr>
        <p:txBody>
          <a:bodyPr wrap="square">
            <a:spAutoFit/>
          </a:bodyPr>
          <a:lstStyle/>
          <a:p>
            <a:r>
              <a:rPr lang="cs-CZ" sz="1400" b="1" cap="small" dirty="0">
                <a:latin typeface="Calibri" pitchFamily="34" charset="0"/>
              </a:rPr>
              <a:t>Visfatin</a:t>
            </a:r>
            <a:endParaRPr lang="en-US" sz="1400" b="1" dirty="0">
              <a:latin typeface="Calibri" pitchFamily="34" charset="0"/>
            </a:endParaRPr>
          </a:p>
        </p:txBody>
      </p:sp>
      <p:sp>
        <p:nvSpPr>
          <p:cNvPr id="88" name="Rectangle 97"/>
          <p:cNvSpPr/>
          <p:nvPr/>
        </p:nvSpPr>
        <p:spPr>
          <a:xfrm>
            <a:off x="7480148" y="5297161"/>
            <a:ext cx="776493" cy="307777"/>
          </a:xfrm>
          <a:prstGeom prst="rect">
            <a:avLst/>
          </a:prstGeom>
        </p:spPr>
        <p:txBody>
          <a:bodyPr wrap="square">
            <a:spAutoFit/>
          </a:bodyPr>
          <a:lstStyle/>
          <a:p>
            <a:r>
              <a:rPr lang="cs-CZ" sz="1400" b="1" cap="small" dirty="0">
                <a:latin typeface="Calibri" pitchFamily="34" charset="0"/>
              </a:rPr>
              <a:t>ApN</a:t>
            </a:r>
            <a:endParaRPr lang="en-US" sz="1400" b="1" dirty="0">
              <a:latin typeface="Calibri" pitchFamily="34" charset="0"/>
            </a:endParaRPr>
          </a:p>
        </p:txBody>
      </p:sp>
      <p:sp>
        <p:nvSpPr>
          <p:cNvPr id="89" name="Zástupný symbol pro obsah 2"/>
          <p:cNvSpPr>
            <a:spLocks noGrp="1"/>
          </p:cNvSpPr>
          <p:nvPr>
            <p:ph idx="1"/>
          </p:nvPr>
        </p:nvSpPr>
        <p:spPr>
          <a:xfrm>
            <a:off x="1557717" y="801534"/>
            <a:ext cx="8229600" cy="1306811"/>
          </a:xfrm>
        </p:spPr>
        <p:txBody>
          <a:bodyPr>
            <a:normAutofit fontScale="92500" lnSpcReduction="20000"/>
          </a:bodyPr>
          <a:lstStyle/>
          <a:p>
            <a:pPr marL="0" indent="0">
              <a:buNone/>
            </a:pPr>
            <a:r>
              <a:rPr lang="cs-CZ" sz="2000" b="1" dirty="0" err="1">
                <a:latin typeface="Calibri" pitchFamily="34" charset="0"/>
              </a:rPr>
              <a:t>Adipokines</a:t>
            </a:r>
            <a:endParaRPr lang="cs-CZ" sz="2000" b="1" dirty="0">
              <a:latin typeface="Calibri" pitchFamily="34" charset="0"/>
            </a:endParaRPr>
          </a:p>
          <a:p>
            <a:r>
              <a:rPr lang="cs-CZ" sz="2000" b="1" dirty="0">
                <a:latin typeface="Calibri" pitchFamily="34" charset="0"/>
              </a:rPr>
              <a:t>Terminology </a:t>
            </a:r>
            <a:r>
              <a:rPr lang="cs-CZ" sz="2000" b="1" dirty="0" err="1">
                <a:latin typeface="Calibri" pitchFamily="34" charset="0"/>
              </a:rPr>
              <a:t>overlap</a:t>
            </a:r>
            <a:r>
              <a:rPr lang="cs-CZ" sz="2000" b="1" dirty="0">
                <a:latin typeface="Calibri" pitchFamily="34" charset="0"/>
              </a:rPr>
              <a:t> </a:t>
            </a:r>
            <a:r>
              <a:rPr lang="cs-CZ" sz="2000" b="1" dirty="0" err="1">
                <a:latin typeface="Calibri" pitchFamily="34" charset="0"/>
              </a:rPr>
              <a:t>with</a:t>
            </a:r>
            <a:r>
              <a:rPr lang="cs-CZ" sz="2000" b="1" dirty="0">
                <a:latin typeface="Calibri" pitchFamily="34" charset="0"/>
              </a:rPr>
              <a:t> </a:t>
            </a:r>
            <a:r>
              <a:rPr lang="cs-CZ" sz="2000" b="1" dirty="0" err="1">
                <a:latin typeface="Calibri" pitchFamily="34" charset="0"/>
              </a:rPr>
              <a:t>cytokines</a:t>
            </a:r>
            <a:r>
              <a:rPr lang="cs-CZ" sz="2000" b="1" dirty="0">
                <a:latin typeface="Calibri" pitchFamily="34" charset="0"/>
              </a:rPr>
              <a:t>, </a:t>
            </a:r>
            <a:r>
              <a:rPr lang="cs-CZ" sz="2000" b="1" dirty="0" err="1">
                <a:latin typeface="Calibri" pitchFamily="34" charset="0"/>
              </a:rPr>
              <a:t>also</a:t>
            </a:r>
            <a:r>
              <a:rPr lang="cs-CZ" sz="2000" b="1" dirty="0">
                <a:latin typeface="Calibri" pitchFamily="34" charset="0"/>
              </a:rPr>
              <a:t> </a:t>
            </a:r>
            <a:r>
              <a:rPr lang="cs-CZ" sz="2000" b="1" dirty="0" err="1">
                <a:latin typeface="Calibri" pitchFamily="34" charset="0"/>
              </a:rPr>
              <a:t>referred</a:t>
            </a:r>
            <a:r>
              <a:rPr lang="cs-CZ" sz="2000" b="1" dirty="0">
                <a:latin typeface="Calibri" pitchFamily="34" charset="0"/>
              </a:rPr>
              <a:t> to as „</a:t>
            </a:r>
            <a:r>
              <a:rPr lang="cs-CZ" sz="2000" b="1" dirty="0" err="1">
                <a:latin typeface="Calibri" pitchFamily="34" charset="0"/>
              </a:rPr>
              <a:t>adipocytokines</a:t>
            </a:r>
            <a:r>
              <a:rPr lang="cs-CZ" sz="2000" b="1" dirty="0">
                <a:latin typeface="Calibri" pitchFamily="34" charset="0"/>
              </a:rPr>
              <a:t>“:</a:t>
            </a:r>
          </a:p>
          <a:p>
            <a:pPr lvl="1"/>
            <a:r>
              <a:rPr lang="cs-CZ" sz="1400" b="1" i="1" dirty="0" err="1">
                <a:latin typeface="Calibri" pitchFamily="34" charset="0"/>
              </a:rPr>
              <a:t>sensu</a:t>
            </a:r>
            <a:r>
              <a:rPr lang="cs-CZ" sz="1400" b="1" i="1" dirty="0">
                <a:latin typeface="Calibri" pitchFamily="34" charset="0"/>
              </a:rPr>
              <a:t> </a:t>
            </a:r>
            <a:r>
              <a:rPr lang="cs-CZ" sz="1400" b="1" i="1" dirty="0" err="1">
                <a:latin typeface="Calibri" pitchFamily="34" charset="0"/>
              </a:rPr>
              <a:t>stricto</a:t>
            </a:r>
            <a:r>
              <a:rPr lang="cs-CZ" sz="1400" b="1" i="1" dirty="0">
                <a:latin typeface="Calibri" pitchFamily="34" charset="0"/>
              </a:rPr>
              <a:t> </a:t>
            </a:r>
            <a:r>
              <a:rPr lang="cs-CZ" sz="1400" b="1" i="1" dirty="0" err="1">
                <a:latin typeface="Calibri" pitchFamily="34" charset="0"/>
              </a:rPr>
              <a:t>definition</a:t>
            </a:r>
            <a:r>
              <a:rPr lang="en-US" sz="1400" b="1" dirty="0">
                <a:latin typeface="Calibri" pitchFamily="34" charset="0"/>
              </a:rPr>
              <a:t>:</a:t>
            </a:r>
            <a:r>
              <a:rPr lang="cs-CZ" sz="1400" b="1" dirty="0">
                <a:latin typeface="Calibri" pitchFamily="34" charset="0"/>
              </a:rPr>
              <a:t> „</a:t>
            </a:r>
            <a:r>
              <a:rPr lang="cs-CZ" sz="1400" b="1" dirty="0" err="1">
                <a:latin typeface="Calibri" pitchFamily="34" charset="0"/>
              </a:rPr>
              <a:t>cytokines</a:t>
            </a:r>
            <a:r>
              <a:rPr lang="cs-CZ" sz="1400" b="1" dirty="0">
                <a:latin typeface="Calibri" pitchFamily="34" charset="0"/>
              </a:rPr>
              <a:t> </a:t>
            </a:r>
            <a:r>
              <a:rPr lang="cs-CZ" sz="1400" b="1" dirty="0" err="1">
                <a:latin typeface="Calibri" pitchFamily="34" charset="0"/>
              </a:rPr>
              <a:t>produced</a:t>
            </a:r>
            <a:r>
              <a:rPr lang="cs-CZ" sz="1400" b="1" dirty="0">
                <a:latin typeface="Calibri" pitchFamily="34" charset="0"/>
              </a:rPr>
              <a:t> in WAT“</a:t>
            </a:r>
            <a:endParaRPr lang="en-US" sz="1400" b="1" dirty="0">
              <a:latin typeface="Calibri" pitchFamily="34" charset="0"/>
            </a:endParaRPr>
          </a:p>
          <a:p>
            <a:pPr lvl="1"/>
            <a:r>
              <a:rPr lang="cs-CZ" sz="1400" b="1" i="1" dirty="0">
                <a:latin typeface="Calibri" pitchFamily="34" charset="0"/>
              </a:rPr>
              <a:t>sensu lato</a:t>
            </a:r>
            <a:r>
              <a:rPr lang="en-US" sz="1400" b="1" dirty="0">
                <a:latin typeface="Calibri" pitchFamily="34" charset="0"/>
              </a:rPr>
              <a:t>:</a:t>
            </a:r>
            <a:r>
              <a:rPr lang="cs-CZ" sz="1400" b="1" dirty="0">
                <a:latin typeface="Calibri" pitchFamily="34" charset="0"/>
              </a:rPr>
              <a:t> „</a:t>
            </a:r>
            <a:r>
              <a:rPr lang="cs-CZ" sz="1400" b="1" dirty="0" err="1">
                <a:latin typeface="Calibri" pitchFamily="34" charset="0"/>
              </a:rPr>
              <a:t>various</a:t>
            </a:r>
            <a:r>
              <a:rPr lang="cs-CZ" sz="1400" b="1" dirty="0">
                <a:latin typeface="Calibri" pitchFamily="34" charset="0"/>
              </a:rPr>
              <a:t> </a:t>
            </a:r>
            <a:r>
              <a:rPr lang="cs-CZ" sz="1400" b="1" dirty="0" err="1">
                <a:latin typeface="Calibri" pitchFamily="34" charset="0"/>
              </a:rPr>
              <a:t>substances</a:t>
            </a:r>
            <a:r>
              <a:rPr lang="cs-CZ" sz="1400" b="1" dirty="0">
                <a:latin typeface="Calibri" pitchFamily="34" charset="0"/>
              </a:rPr>
              <a:t>, </a:t>
            </a:r>
            <a:r>
              <a:rPr lang="cs-CZ" sz="1400" b="1" dirty="0" err="1">
                <a:latin typeface="Calibri" pitchFamily="34" charset="0"/>
              </a:rPr>
              <a:t>including</a:t>
            </a:r>
            <a:r>
              <a:rPr lang="cs-CZ" sz="1400" b="1" dirty="0">
                <a:latin typeface="Calibri" pitchFamily="34" charset="0"/>
              </a:rPr>
              <a:t> </a:t>
            </a:r>
            <a:r>
              <a:rPr lang="cs-CZ" sz="1400" b="1" dirty="0" err="1">
                <a:latin typeface="Calibri" pitchFamily="34" charset="0"/>
              </a:rPr>
              <a:t>cytokines</a:t>
            </a:r>
            <a:r>
              <a:rPr lang="cs-CZ" sz="1400" b="1" dirty="0">
                <a:latin typeface="Calibri" pitchFamily="34" charset="0"/>
              </a:rPr>
              <a:t> and </a:t>
            </a:r>
            <a:r>
              <a:rPr lang="cs-CZ" sz="1400" b="1" dirty="0" err="1">
                <a:latin typeface="Calibri" pitchFamily="34" charset="0"/>
              </a:rPr>
              <a:t>hormones</a:t>
            </a:r>
            <a:r>
              <a:rPr lang="cs-CZ" sz="1400" b="1" dirty="0">
                <a:latin typeface="Calibri" pitchFamily="34" charset="0"/>
              </a:rPr>
              <a:t>, </a:t>
            </a:r>
            <a:r>
              <a:rPr lang="cs-CZ" sz="1400" b="1" dirty="0" err="1">
                <a:latin typeface="Calibri" pitchFamily="34" charset="0"/>
              </a:rPr>
              <a:t>produced</a:t>
            </a:r>
            <a:r>
              <a:rPr lang="cs-CZ" sz="1400" b="1" dirty="0">
                <a:latin typeface="Calibri" pitchFamily="34" charset="0"/>
              </a:rPr>
              <a:t> in WAT“</a:t>
            </a:r>
          </a:p>
          <a:p>
            <a:pPr marL="457200" lvl="1" indent="0">
              <a:buNone/>
            </a:pPr>
            <a:r>
              <a:rPr lang="cs-CZ" sz="1400" b="1" dirty="0">
                <a:latin typeface="Calibri" pitchFamily="34" charset="0"/>
              </a:rPr>
              <a:t>---------------------------------------------------------------------------------------------------------------------------------------</a:t>
            </a:r>
          </a:p>
          <a:p>
            <a:pPr lvl="1"/>
            <a:endParaRPr lang="cs-CZ" sz="1400" b="1" dirty="0">
              <a:latin typeface="Calibri" pitchFamily="34" charset="0"/>
            </a:endParaRPr>
          </a:p>
          <a:p>
            <a:endParaRPr lang="cs-CZ" sz="2400" b="1" dirty="0">
              <a:latin typeface="Calibri" pitchFamily="34" charset="0"/>
            </a:endParaRPr>
          </a:p>
        </p:txBody>
      </p:sp>
      <p:sp>
        <p:nvSpPr>
          <p:cNvPr id="90" name="TextBox 4"/>
          <p:cNvSpPr txBox="1"/>
          <p:nvPr/>
        </p:nvSpPr>
        <p:spPr>
          <a:xfrm>
            <a:off x="458491" y="114277"/>
            <a:ext cx="8191781" cy="646331"/>
          </a:xfrm>
          <a:prstGeom prst="rect">
            <a:avLst/>
          </a:prstGeom>
          <a:noFill/>
        </p:spPr>
        <p:txBody>
          <a:bodyPr wrap="square" rtlCol="0">
            <a:spAutoFit/>
          </a:bodyPr>
          <a:lstStyle/>
          <a:p>
            <a:r>
              <a:rPr lang="cs-CZ" sz="3600" b="1" dirty="0" err="1">
                <a:solidFill>
                  <a:schemeClr val="tx2"/>
                </a:solidFill>
                <a:latin typeface="+mn-lt"/>
              </a:rPr>
              <a:t>White</a:t>
            </a:r>
            <a:r>
              <a:rPr lang="cs-CZ" sz="3600" b="1" dirty="0">
                <a:solidFill>
                  <a:schemeClr val="tx2"/>
                </a:solidFill>
                <a:latin typeface="+mn-lt"/>
              </a:rPr>
              <a:t> </a:t>
            </a:r>
            <a:r>
              <a:rPr lang="cs-CZ" sz="3600" b="1" dirty="0" err="1">
                <a:solidFill>
                  <a:schemeClr val="tx2"/>
                </a:solidFill>
                <a:latin typeface="+mn-lt"/>
              </a:rPr>
              <a:t>adipose</a:t>
            </a:r>
            <a:r>
              <a:rPr lang="cs-CZ" sz="3600" b="1" dirty="0">
                <a:solidFill>
                  <a:schemeClr val="tx2"/>
                </a:solidFill>
                <a:latin typeface="+mn-lt"/>
              </a:rPr>
              <a:t> </a:t>
            </a:r>
            <a:r>
              <a:rPr lang="cs-CZ" sz="3600" b="1" dirty="0" err="1">
                <a:solidFill>
                  <a:schemeClr val="tx2"/>
                </a:solidFill>
                <a:latin typeface="+mn-lt"/>
              </a:rPr>
              <a:t>tissue</a:t>
            </a:r>
            <a:r>
              <a:rPr lang="cs-CZ" sz="3600" b="1" dirty="0">
                <a:solidFill>
                  <a:schemeClr val="tx2"/>
                </a:solidFill>
                <a:latin typeface="+mn-lt"/>
              </a:rPr>
              <a:t> (WAT)</a:t>
            </a:r>
            <a:endParaRPr lang="en-US" sz="3600" b="1" dirty="0">
              <a:solidFill>
                <a:schemeClr val="tx2"/>
              </a:solidFill>
              <a:latin typeface="+mn-lt"/>
            </a:endParaRPr>
          </a:p>
        </p:txBody>
      </p:sp>
    </p:spTree>
    <p:extLst>
      <p:ext uri="{BB962C8B-B14F-4D97-AF65-F5344CB8AC3E}">
        <p14:creationId xmlns:p14="http://schemas.microsoft.com/office/powerpoint/2010/main" val="292203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DE77E502-25E2-420A-BFCF-FE28B6B70B3F}"/>
              </a:ext>
            </a:extLst>
          </p:cNvPr>
          <p:cNvSpPr>
            <a:spLocks noGrp="1" noChangeArrowheads="1"/>
          </p:cNvSpPr>
          <p:nvPr>
            <p:ph type="title"/>
          </p:nvPr>
        </p:nvSpPr>
        <p:spPr>
          <a:xfrm>
            <a:off x="425733" y="273842"/>
            <a:ext cx="10334264" cy="1325563"/>
          </a:xfrm>
        </p:spPr>
        <p:txBody>
          <a:bodyPr/>
          <a:lstStyle/>
          <a:p>
            <a:r>
              <a:rPr lang="cs-CZ" altLang="cs-CZ" sz="3600" dirty="0" err="1"/>
              <a:t>Adipokines</a:t>
            </a:r>
            <a:r>
              <a:rPr lang="cs-CZ" altLang="cs-CZ" sz="3600" dirty="0"/>
              <a:t> in development </a:t>
            </a:r>
            <a:r>
              <a:rPr lang="cs-CZ" altLang="cs-CZ" sz="3600" dirty="0" err="1"/>
              <a:t>of</a:t>
            </a:r>
            <a:r>
              <a:rPr lang="cs-CZ" altLang="cs-CZ" sz="3600" dirty="0"/>
              <a:t> </a:t>
            </a:r>
            <a:r>
              <a:rPr lang="cs-CZ" altLang="cs-CZ" sz="3600" dirty="0" err="1"/>
              <a:t>trophoblast</a:t>
            </a:r>
            <a:endParaRPr lang="nb-NO" altLang="cs-CZ" sz="3600" dirty="0"/>
          </a:p>
        </p:txBody>
      </p:sp>
      <p:pic>
        <p:nvPicPr>
          <p:cNvPr id="40963" name="Picture 6" descr="Graphic">
            <a:extLst>
              <a:ext uri="{FF2B5EF4-FFF2-40B4-BE49-F238E27FC236}">
                <a16:creationId xmlns:a16="http://schemas.microsoft.com/office/drawing/2014/main" id="{9DA8F481-0E2E-4E88-8029-530C452ADE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66988" y="1481139"/>
            <a:ext cx="6553200" cy="4440237"/>
          </a:xfrm>
        </p:spPr>
      </p:pic>
      <p:sp>
        <p:nvSpPr>
          <p:cNvPr id="40964" name="Text Box 9">
            <a:extLst>
              <a:ext uri="{FF2B5EF4-FFF2-40B4-BE49-F238E27FC236}">
                <a16:creationId xmlns:a16="http://schemas.microsoft.com/office/drawing/2014/main" id="{51FD9A6F-7016-45AF-8B04-60A97F8F9C40}"/>
              </a:ext>
            </a:extLst>
          </p:cNvPr>
          <p:cNvSpPr txBox="1">
            <a:spLocks noChangeArrowheads="1"/>
          </p:cNvSpPr>
          <p:nvPr/>
        </p:nvSpPr>
        <p:spPr bwMode="auto">
          <a:xfrm>
            <a:off x="1900238" y="6307138"/>
            <a:ext cx="335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nb-NO" altLang="cs-CZ" sz="1400"/>
              <a:t>Tersigni C. Obstet Gynecol Survey 2011</a:t>
            </a:r>
          </a:p>
        </p:txBody>
      </p:sp>
    </p:spTree>
    <p:extLst>
      <p:ext uri="{BB962C8B-B14F-4D97-AF65-F5344CB8AC3E}">
        <p14:creationId xmlns:p14="http://schemas.microsoft.com/office/powerpoint/2010/main" val="1175033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a:extLst>
              <a:ext uri="{FF2B5EF4-FFF2-40B4-BE49-F238E27FC236}">
                <a16:creationId xmlns:a16="http://schemas.microsoft.com/office/drawing/2014/main" id="{ABE3D4DE-6168-487F-B2D5-FB0D88E76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439" y="771525"/>
            <a:ext cx="6199187"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4">
            <a:extLst>
              <a:ext uri="{FF2B5EF4-FFF2-40B4-BE49-F238E27FC236}">
                <a16:creationId xmlns:a16="http://schemas.microsoft.com/office/drawing/2014/main" id="{7A8937CF-40EA-4519-9F9A-E70E2ECA2729}"/>
              </a:ext>
            </a:extLst>
          </p:cNvPr>
          <p:cNvSpPr txBox="1">
            <a:spLocks noChangeArrowheads="1"/>
          </p:cNvSpPr>
          <p:nvPr/>
        </p:nvSpPr>
        <p:spPr bwMode="auto">
          <a:xfrm>
            <a:off x="2873092" y="6286222"/>
            <a:ext cx="23764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2pPr>
            <a:lvl3pPr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3pPr>
            <a:lvl4pPr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4pPr>
            <a:lvl5pPr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9pPr>
          </a:lstStyle>
          <a:p>
            <a:pPr eaLnBrk="1">
              <a:lnSpc>
                <a:spcPct val="97000"/>
              </a:lnSpc>
              <a:buClr>
                <a:srgbClr val="000000"/>
              </a:buClr>
              <a:buSzPct val="45000"/>
              <a:buFont typeface="StarSymbol" charset="0"/>
              <a:buNone/>
            </a:pPr>
            <a:r>
              <a:rPr lang="en-GB" altLang="cs-CZ" sz="1200" b="1" dirty="0">
                <a:solidFill>
                  <a:srgbClr val="000000"/>
                </a:solidFill>
              </a:rPr>
              <a:t>Ramsay, J. E et al. BMJ 2006</a:t>
            </a:r>
          </a:p>
        </p:txBody>
      </p:sp>
      <p:sp>
        <p:nvSpPr>
          <p:cNvPr id="5" name="Rectangle 7">
            <a:extLst>
              <a:ext uri="{FF2B5EF4-FFF2-40B4-BE49-F238E27FC236}">
                <a16:creationId xmlns:a16="http://schemas.microsoft.com/office/drawing/2014/main" id="{AE01E4D5-9806-40B6-BD1D-BD6D88C57B63}"/>
              </a:ext>
            </a:extLst>
          </p:cNvPr>
          <p:cNvSpPr txBox="1">
            <a:spLocks noChangeArrowheads="1"/>
          </p:cNvSpPr>
          <p:nvPr/>
        </p:nvSpPr>
        <p:spPr>
          <a:xfrm>
            <a:off x="207962" y="108982"/>
            <a:ext cx="10480675" cy="1325563"/>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altLang="cs-CZ" sz="3600" b="1" dirty="0" err="1">
                <a:solidFill>
                  <a:schemeClr val="tx2"/>
                </a:solidFill>
              </a:rPr>
              <a:t>Adipokines</a:t>
            </a:r>
            <a:r>
              <a:rPr lang="cs-CZ" altLang="cs-CZ" sz="3600" b="1" dirty="0">
                <a:solidFill>
                  <a:schemeClr val="tx2"/>
                </a:solidFill>
              </a:rPr>
              <a:t>, obesity and </a:t>
            </a:r>
            <a:r>
              <a:rPr lang="cs-CZ" altLang="cs-CZ" sz="3600" b="1" dirty="0" err="1">
                <a:solidFill>
                  <a:schemeClr val="tx2"/>
                </a:solidFill>
              </a:rPr>
              <a:t>female</a:t>
            </a:r>
            <a:r>
              <a:rPr lang="cs-CZ" altLang="cs-CZ" sz="3600" b="1" dirty="0">
                <a:solidFill>
                  <a:schemeClr val="tx2"/>
                </a:solidFill>
              </a:rPr>
              <a:t> fertility</a:t>
            </a:r>
            <a:endParaRPr lang="nb-NO" altLang="cs-CZ" sz="3600" b="1" dirty="0">
              <a:solidFill>
                <a:schemeClr val="tx2"/>
              </a:solidFill>
            </a:endParaRPr>
          </a:p>
        </p:txBody>
      </p:sp>
    </p:spTree>
    <p:extLst>
      <p:ext uri="{BB962C8B-B14F-4D97-AF65-F5344CB8AC3E}">
        <p14:creationId xmlns:p14="http://schemas.microsoft.com/office/powerpoint/2010/main" val="2064491084"/>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a:extLst>
              <a:ext uri="{FF2B5EF4-FFF2-40B4-BE49-F238E27FC236}">
                <a16:creationId xmlns:a16="http://schemas.microsoft.com/office/drawing/2014/main" id="{20EF7CE5-9441-4797-A2DF-2B36F66B06F7}"/>
              </a:ext>
            </a:extLst>
          </p:cNvPr>
          <p:cNvSpPr>
            <a:spLocks noChangeArrowheads="1"/>
          </p:cNvSpPr>
          <p:nvPr/>
        </p:nvSpPr>
        <p:spPr bwMode="auto">
          <a:xfrm>
            <a:off x="1524000" y="6165850"/>
            <a:ext cx="91440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nb-NO" altLang="cs-CZ" sz="1800"/>
          </a:p>
        </p:txBody>
      </p:sp>
      <p:sp>
        <p:nvSpPr>
          <p:cNvPr id="44035" name="Rectangle 2">
            <a:extLst>
              <a:ext uri="{FF2B5EF4-FFF2-40B4-BE49-F238E27FC236}">
                <a16:creationId xmlns:a16="http://schemas.microsoft.com/office/drawing/2014/main" id="{4E5F26BE-C869-4930-8F8B-16F378891576}"/>
              </a:ext>
            </a:extLst>
          </p:cNvPr>
          <p:cNvSpPr>
            <a:spLocks noChangeArrowheads="1"/>
          </p:cNvSpPr>
          <p:nvPr/>
        </p:nvSpPr>
        <p:spPr bwMode="auto">
          <a:xfrm>
            <a:off x="819150" y="170815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nb-NO" altLang="cs-CZ" sz="1800"/>
          </a:p>
        </p:txBody>
      </p:sp>
      <p:sp>
        <p:nvSpPr>
          <p:cNvPr id="44036" name="Text Box 5">
            <a:extLst>
              <a:ext uri="{FF2B5EF4-FFF2-40B4-BE49-F238E27FC236}">
                <a16:creationId xmlns:a16="http://schemas.microsoft.com/office/drawing/2014/main" id="{4EC6A8B4-963E-416D-A8DA-AD9E5F4B4BC7}"/>
              </a:ext>
            </a:extLst>
          </p:cNvPr>
          <p:cNvSpPr txBox="1">
            <a:spLocks noChangeArrowheads="1"/>
          </p:cNvSpPr>
          <p:nvPr/>
        </p:nvSpPr>
        <p:spPr bwMode="auto">
          <a:xfrm>
            <a:off x="337351" y="47626"/>
            <a:ext cx="94067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cs-CZ" altLang="cs-CZ" sz="2800" b="1" dirty="0" err="1">
                <a:solidFill>
                  <a:schemeClr val="tx2"/>
                </a:solidFill>
                <a:latin typeface="+mn-lt"/>
              </a:rPr>
              <a:t>Serum</a:t>
            </a:r>
            <a:r>
              <a:rPr lang="cs-CZ" altLang="cs-CZ" sz="2800" b="1" dirty="0">
                <a:solidFill>
                  <a:schemeClr val="tx2"/>
                </a:solidFill>
                <a:latin typeface="+mn-lt"/>
              </a:rPr>
              <a:t> </a:t>
            </a:r>
            <a:r>
              <a:rPr lang="cs-CZ" altLang="cs-CZ" sz="2800" b="1" dirty="0" err="1">
                <a:solidFill>
                  <a:schemeClr val="tx2"/>
                </a:solidFill>
                <a:latin typeface="+mn-lt"/>
              </a:rPr>
              <a:t>levels</a:t>
            </a:r>
            <a:r>
              <a:rPr lang="cs-CZ" altLang="cs-CZ" sz="2800" b="1" dirty="0">
                <a:solidFill>
                  <a:schemeClr val="tx2"/>
                </a:solidFill>
                <a:latin typeface="+mn-lt"/>
              </a:rPr>
              <a:t> </a:t>
            </a:r>
            <a:r>
              <a:rPr lang="cs-CZ" altLang="cs-CZ" sz="2800" b="1" dirty="0" err="1">
                <a:solidFill>
                  <a:schemeClr val="tx2"/>
                </a:solidFill>
                <a:latin typeface="+mn-lt"/>
              </a:rPr>
              <a:t>of</a:t>
            </a:r>
            <a:r>
              <a:rPr lang="cs-CZ" altLang="cs-CZ" sz="2800" b="1" dirty="0">
                <a:solidFill>
                  <a:schemeClr val="tx2"/>
                </a:solidFill>
                <a:latin typeface="+mn-lt"/>
              </a:rPr>
              <a:t> </a:t>
            </a:r>
            <a:r>
              <a:rPr lang="cs-CZ" altLang="cs-CZ" sz="2800" b="1" dirty="0" err="1">
                <a:solidFill>
                  <a:schemeClr val="tx2"/>
                </a:solidFill>
                <a:latin typeface="+mn-lt"/>
              </a:rPr>
              <a:t>leptin</a:t>
            </a:r>
            <a:r>
              <a:rPr lang="cs-CZ" altLang="cs-CZ" sz="2800" b="1" dirty="0">
                <a:solidFill>
                  <a:schemeClr val="tx2"/>
                </a:solidFill>
                <a:latin typeface="+mn-lt"/>
              </a:rPr>
              <a:t> as </a:t>
            </a:r>
            <a:r>
              <a:rPr lang="cs-CZ" altLang="cs-CZ" sz="2800" b="1" dirty="0" err="1">
                <a:solidFill>
                  <a:schemeClr val="tx2"/>
                </a:solidFill>
                <a:latin typeface="+mn-lt"/>
              </a:rPr>
              <a:t>function</a:t>
            </a:r>
            <a:r>
              <a:rPr lang="cs-CZ" altLang="cs-CZ" sz="2800" b="1" dirty="0">
                <a:solidFill>
                  <a:schemeClr val="tx2"/>
                </a:solidFill>
                <a:latin typeface="+mn-lt"/>
              </a:rPr>
              <a:t> </a:t>
            </a:r>
            <a:r>
              <a:rPr lang="cs-CZ" altLang="cs-CZ" sz="2800" b="1" dirty="0" err="1">
                <a:solidFill>
                  <a:schemeClr val="tx2"/>
                </a:solidFill>
                <a:latin typeface="+mn-lt"/>
              </a:rPr>
              <a:t>of</a:t>
            </a:r>
            <a:r>
              <a:rPr lang="cs-CZ" altLang="cs-CZ" sz="2800" b="1" dirty="0">
                <a:solidFill>
                  <a:schemeClr val="tx2"/>
                </a:solidFill>
                <a:latin typeface="+mn-lt"/>
              </a:rPr>
              <a:t> % body fat</a:t>
            </a:r>
          </a:p>
          <a:p>
            <a:pPr algn="ctr" eaLnBrk="1" hangingPunct="1"/>
            <a:r>
              <a:rPr lang="en-GB" altLang="cs-CZ" sz="1600" dirty="0">
                <a:solidFill>
                  <a:schemeClr val="tx2"/>
                </a:solidFill>
                <a:latin typeface="Georgia" panose="02040502050405020303" pitchFamily="18" charset="0"/>
              </a:rPr>
              <a:t>Considine RV. N </a:t>
            </a:r>
            <a:r>
              <a:rPr lang="en-GB" altLang="cs-CZ" sz="1600" dirty="0" err="1">
                <a:solidFill>
                  <a:schemeClr val="tx2"/>
                </a:solidFill>
                <a:latin typeface="Georgia" panose="02040502050405020303" pitchFamily="18" charset="0"/>
              </a:rPr>
              <a:t>Engl</a:t>
            </a:r>
            <a:r>
              <a:rPr lang="en-GB" altLang="cs-CZ" sz="1600" dirty="0">
                <a:solidFill>
                  <a:schemeClr val="tx2"/>
                </a:solidFill>
                <a:latin typeface="Georgia" panose="02040502050405020303" pitchFamily="18" charset="0"/>
              </a:rPr>
              <a:t> J Med 1996</a:t>
            </a:r>
            <a:endParaRPr lang="en-GB" altLang="cs-CZ" sz="2800" dirty="0">
              <a:solidFill>
                <a:schemeClr val="tx2"/>
              </a:solidFill>
              <a:latin typeface="Georgia" panose="02040502050405020303" pitchFamily="18" charset="0"/>
            </a:endParaRPr>
          </a:p>
        </p:txBody>
      </p:sp>
      <p:pic>
        <p:nvPicPr>
          <p:cNvPr id="44037" name="Picture 8" descr=" ">
            <a:hlinkClick r:id="rId3"/>
            <a:extLst>
              <a:ext uri="{FF2B5EF4-FFF2-40B4-BE49-F238E27FC236}">
                <a16:creationId xmlns:a16="http://schemas.microsoft.com/office/drawing/2014/main" id="{BC15BF00-B208-45C0-A73B-2379B83B6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1844676"/>
            <a:ext cx="449580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0" descr=" ">
            <a:hlinkClick r:id="rId5"/>
            <a:extLst>
              <a:ext uri="{FF2B5EF4-FFF2-40B4-BE49-F238E27FC236}">
                <a16:creationId xmlns:a16="http://schemas.microsoft.com/office/drawing/2014/main" id="{60DF6BD2-A063-4656-A87E-BA95A13129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513" y="1628775"/>
            <a:ext cx="3649662"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0291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5">
            <a:extLst>
              <a:ext uri="{FF2B5EF4-FFF2-40B4-BE49-F238E27FC236}">
                <a16:creationId xmlns:a16="http://schemas.microsoft.com/office/drawing/2014/main" id="{3B3FEB44-6F8A-4823-B97D-699998C5EF7D}"/>
              </a:ext>
            </a:extLst>
          </p:cNvPr>
          <p:cNvGraphicFramePr>
            <a:graphicFrameLocks noGrp="1" noChangeAspect="1"/>
          </p:cNvGraphicFramePr>
          <p:nvPr>
            <p:ph idx="4294967295"/>
          </p:nvPr>
        </p:nvGraphicFramePr>
        <p:xfrm>
          <a:off x="2306638" y="1404938"/>
          <a:ext cx="5243512" cy="4316412"/>
        </p:xfrm>
        <a:graphic>
          <a:graphicData uri="http://schemas.openxmlformats.org/presentationml/2006/ole">
            <mc:AlternateContent xmlns:mc="http://schemas.openxmlformats.org/markup-compatibility/2006">
              <mc:Choice xmlns:v="urn:schemas-microsoft-com:vml" Requires="v">
                <p:oleObj spid="_x0000_s2073" name="Photo Editor-foto" r:id="rId3" imgW="15019048" imgH="12361905" progId="MSPhotoEd.3">
                  <p:embed/>
                </p:oleObj>
              </mc:Choice>
              <mc:Fallback>
                <p:oleObj name="Photo Editor-foto" r:id="rId3" imgW="15019048" imgH="12361905" progId="MSPhotoEd.3">
                  <p:embed/>
                  <p:pic>
                    <p:nvPicPr>
                      <p:cNvPr id="71682" name="Object 5">
                        <a:extLst>
                          <a:ext uri="{FF2B5EF4-FFF2-40B4-BE49-F238E27FC236}">
                            <a16:creationId xmlns:a16="http://schemas.microsoft.com/office/drawing/2014/main" id="{3B3FEB44-6F8A-4823-B97D-699998C5E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638" y="1404938"/>
                        <a:ext cx="5243512" cy="4316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4" name="Text Box 9">
            <a:extLst>
              <a:ext uri="{FF2B5EF4-FFF2-40B4-BE49-F238E27FC236}">
                <a16:creationId xmlns:a16="http://schemas.microsoft.com/office/drawing/2014/main" id="{D641E7F0-2A16-489C-8E1A-16AB477014BD}"/>
              </a:ext>
            </a:extLst>
          </p:cNvPr>
          <p:cNvSpPr txBox="1">
            <a:spLocks noChangeArrowheads="1"/>
          </p:cNvSpPr>
          <p:nvPr/>
        </p:nvSpPr>
        <p:spPr bwMode="auto">
          <a:xfrm>
            <a:off x="2159001" y="6281739"/>
            <a:ext cx="26209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lvl1pPr defTabSz="414338"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414338"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a:lnSpc>
                <a:spcPct val="98000"/>
              </a:lnSpc>
              <a:buClr>
                <a:srgbClr val="000000"/>
              </a:buClr>
              <a:buSzPct val="45000"/>
              <a:buFont typeface="Wingdings" panose="05000000000000000000" pitchFamily="2" charset="2"/>
              <a:buNone/>
            </a:pPr>
            <a:r>
              <a:rPr lang="nb-NO" altLang="cs-CZ" sz="1500" dirty="0">
                <a:latin typeface="Times New Roman" panose="02020603050405020304" pitchFamily="18" charset="0"/>
                <a:cs typeface="Lucida Sans Unicode" panose="020B0602030504020204" pitchFamily="34" charset="0"/>
              </a:rPr>
              <a:t>Hammoud A. Fertil Steril 2008</a:t>
            </a:r>
          </a:p>
        </p:txBody>
      </p:sp>
      <p:sp>
        <p:nvSpPr>
          <p:cNvPr id="71685" name="AutoShape 8" descr="data:image/jpg;base64,/9j/4AAQSkZJRgABAQAAAQABAAD/2wCEAAkGBhQSERUUEhQWFRQUFBYYFBgUFxUYFxgYGBUVFxcXFxYXHSYeFxwjGhgXIC8gIycpLCwsFx4xNTAqNSYsLCkBCQoKDgwOFw8PGikcHBwpKSkpKSkpKSkpKSkpKSkpKSkpKSkpKSkpKSkpKSkpKSkpLCwpKSkpLDUpLCksKSkpLP/AABEIARAAuQMBIgACEQEDEQH/xAAcAAABBQEBAQAAAAAAAAAAAAAEAAMFBgcCAQj/xABBEAABAwIDBQUFBwMCBQUAAAABAAIRAyEEEjEFBkFRYSJxgZGhEzJSsfAHFEKSwdHhFmLxIzMVU3KCshdDZMLS/8QAGQEAAwEBAQAAAAAAAAAAAAAAAQIDAAQF/8QAIhEBAQACAwEAAwEBAQEAAAAAAAECEQMhMRIyQVETImEE/9oADAMBAAIRAxEAPwDcUkklmJJJJZiSSSWYl45wFzokVSPtA3lyNOHZqQDUPIWIaI4kAz4DijJtkjiftBwrC4S92UxLW2OuhJE6aqq7W+0qs9xFECm3gSAXd5JsPBUutUk3Q76ncqfMhVsw32hYtv8A7mccnsZ82gOJ8lPbM+1GSBXpiPipG4/7XG/cDPRZj7ZdtroagvoTZ+0qdZgfScHNPEcDyI1B6G6JlYJsrbVSg/PSeWu5jiOTm/jHTyWt7o70txlKTAqttUaP/Nt9D6GRyJSzQrBC8c2QvQvYQDQLCsh57v2XeKprsCHpyo2Qn33sJ4hcVT7KjqlBTOMp6IJ9NPafFFuw/RMvwylX0k0aK2zRFOoBN/dlLOoJv7uOSGxXNJJJSTJJJJZiSSSWYPjsW2lTdUeYawSe4LEtt401Kr6h1c4m/eYHlC1HfraAp4Ut41Tl8NT3cB4rIcQ65+uAH6KuHmy0LUch3OTlQph5WYsyWdNuXOZYdCWvUnsXbVTD1W1adnN4cHC0td0MKFa9OMesz6E2Dt+li6QqUz0c0+8x3wu+rqTWEbr7yvwlUPbdulRugc2dO8ag8D3lbds7HtrU21GGWvEg/oeo0PUFTymhPObcLqF7CSAaCYulp3oF1NStYSCgXsTQ0CFibLEW5i5LFtmBOprn2KLcxeZFtjE6kkklTJJJJZiSSXhKzKP9ouIAdRESQHkd5gT100WZ4jX67lb98toCpXeQSQCGC9obaQRwzSe8qqVKZPBWn4l/aPqBMvCPq4U8vJcf8PdEwlNqhMLSl7Qb305wJhS1OqCMp7JP4Y7Ouk6BRzW5DPLuUm6kHtGX3gRBm3CQfCUmS/GBxOzYNrTw+aH+5OCnMcwCMvNNNCWZ02XHN9IyhRdIEcv5Wn7hbdZQpexqOIBdma4+62QMwIAsMwJnTtKjAIug+EfrYTibYyoCJBBB0IuPNdrMNjbeqUjDX25G48Qf3Ct+B3sY7/cGU82mR4j3h5HvWTy47E+UM+ku6OLa/wB1zT3EFduRhIENNcOYii1cFqFOFLF5kRBYucvVAUgkkkikSSSSzEuXLpJZlPZuP7WX1XlpeSSxoENJ6g34LnE/Z3Tydhzsw5xBVySR+qzHsRs7ISCII1nhdDsg2EFaJvHun94OZjg13EOBIcfA24cFRKuzXCo2LZSM3fN4nhbThdbToxy2jMZgwf3TFPDZRA4KYxdKCgnNSnsm9giV6wrqs1N0xwQ0P0eCdpBchiepsSngmhZSftg0a+vookTPVPtpk3IRhrjBf350iJtpf5Kf2LvY5sNxElmgfrl4do6kaX1vxVZkjiAuBioP6wjsmWEsa01wIBBkHTr+6RaqDsLeI0TAJdT/ABM4tk+83z0V+o1Q9oc0ggiQQi5csbg5c1cwni1c5VmlPJJJIpkkkksxJJJLMSSSSzPHBUXePBZarzoCcw8bmPGVe0zVwbHEOc0Et90kAkcbHhdaGxy+ay91AuHaEOHMEWtBg+KCq0Y/RavjNlU6v+40OgECeuqrW1d0QxmZhc8gkkQNOEAIqf6bUGph5Vj2HuG+vSFQvDA73QQSSOZgiLo/Ym6JqOzVQW0wRAIgvgzF7gfNXtlMAQLAAAAdFr0XLL+M+xu4tVjSQWuI+EmSO4/uq+zCHl3a8P8AK2JVWtsucRU7IDRTgctWX79UNbUw5P6oomSuH1jz+aPxmHykjr+qjqgUa7PTTq659suKiHdUWLUhRxEFWLY29D6Vmns8WuktPPS7e8eRVPbVTjKybZLjL62bZe1mV2y034tkSPLUdQjVi+G2i5pBBII0IMeuo8FL/wBWVv8Amv8AzfwmmSN4b+q1RJJJM5iSSSWYkkklmJJC4zHspNzPMDhzPQDiq1tPfbILANHAG7z4aDxWHVW+V5mWYYj7Q6p0AA6uP/1hPYP7QHSM0jxzDyI+SOq2mlLwhQOyd8aFbs5g1/I2B7ifkp4FACC9SSWYiozF4sNe7QdlSRVB29jSarjPFbelMMfqoTaD+27vKjqhRWJcSboN5UXdDFRB1UU9yFqHqsFN5177RNvavGhMUQyonPaphq9zd6Bn0EkkkqvOJJJJZiQW1dpNo0y8+F+KLe6ASeCzXerbvtXSDa+Qf26T3mDf91hk2G2rt5xcajjJM5R5XA4BVfEYsuJJ1PNc4jEEmZ+v0Qb6ieTQ5XZ41Oa8bUQ5qJNejsqRo4uORWjbmbxugU6pJYTFKo7SfgJ66idNLrLGVFaN1Nsim/JUvRqWcNYnRzeRvcDXlaxurGbCF6uabYAA0hdKTGsQ+GuPIFZ3j7uKvW2q2Wk5USs75pc/HVwT1F4mkofEvIUxjX6qBxj1KL5dAq+0I18l1hsY1/Tv/RMOogm68bRiwVOtJS1JPpJkshcUqxFjou/aA/XohpTcpTZeSFw564zI6C19FJJJJ3ASSS4qVAASdBcrMgN7tpZaZpgxmEvPJs6d5g+RWV47GZi4zrYC9gP4Vi312rncRJEkz4cPl+UdVTqtW0lHH+qXrpw9yGqVF7UqSicHhRGZwkGYH73FkbdBMfrqAHFdtKM2thQMpDQJHay6Tw8eoQdKg4xlEzyWl/YXGy6PUypXZeFc9wa0SXEAeNgJQ+C2cdSrdungM2Ip20cD+W/6I7GYfutE2NSqNosbVu8CD+nojUgkUhFd3txMBred/wBFVKr7Kz754aQ13h+qpjnkCCkzdnD+ILHVFDVLqSxJlDey6KfitmwZprnKin00y9iOw1o0UqbbpOXdBt0QSOF2Sx7HEyIa425wYJ8UH/wwc3fXgprCCKT+6PMj68E1kPIrH02lKVy4oak6/iraeaKKr+822AxhAOmvfaPLVSO1do+zYY946dFne8m1MjYN3u4cgYN/L0U7l3pbDD91WNp4kucXO4zAUTVqSbruviCTLjdB1aqrITLuvXvlWHC0mvoNJ/sbMiQeLYmTZvDlzImsTKntj2jnFrJc50fi9SWOwwIAPPTl0XuHwQY3qn2ibngnXmylt1TGehG1pOXjbpqbDxstC3K2OGNNWSc4hoMWE3NtJIi97FUA0x8JLj2QAJJnURx/lazsBjm4emHRIYPdMjpfjaP5VZ45uXpIBIr1eFZADtrDB9Fw5CR3/UrMMQ65C0Xb2P8AZwOBBnxWd4j3j3n5pc+pHXwQIaa8e1EJosUHVoFVYhKgReIKBrORhMjRRWFZJCCDlK7NpyR/nu77wmJE7gsC57WsY3M5x06AOuToBdSP9Kf/ACqPqhdpbwDD0RRw5HtHD/WqDhJnI08YFjHI85VVjq78zv8A9JvG/wCr/wCN4cEHXqBkknqnMfjm0mZnGOXesz27vkXEhpteOvcE9tk6cmGO+6m9u7wCeYBs0EdrqTwCzfa+1C95JOYnj3LzG7Rc/qT6/tzQIwTiYDST0CGOOu6pllvqBqlWU1EqRq7DqgTkkW0LSfIGShWYczfx/lV3E/muaVKVM0OzCJ3e3fqYioGU2ybEzZrRPvOMWHdc8FpOF+zbDimA8vdUi7w4iDzDfd8wUl7PLMVCo1ZCKpszED4iAO82Ava5I1U1jvs/r0jNItqttazX9bO7PkZ71LbvbkjIXYlnazNLRmMtDYMy06kx4BL8qXlmtwHsHdFzi81m1KJDQGEZOPvEGSZsOXRXfAYQUqbWCYa0AT0TwXSZzXK5ekvCvV4Viqvvq+GjuVIzSr3vnhc1MO5KhhwAIScjt4PxeGITb3JxgTVdQdKPrlAVno2uUHVb0TxLIM591MYd5DYFufM6WUfs/B+0cXH3G+qOxNWPL0T0uM12ZqVI04eibk8j9eCfwGz6lZ4ZSYXvMWA4TGY8hrcwLKw/+neM+Fn52raLlnP6m/tL2oW5KYOol3n6LMcRXOvTykK5/aaT96vIGQROkTcjkJ4Km0qJfUa3mf1Vr45fekvsLY2aHu6Hn5K00sM1o7Ijn/JTWGohjQ0cBCWIqWXNcrXfhhJDWKAvf9VC1sI14dbti9vhi8jwGmkIuvW1uhGYjK4EGIMrStZFk2LU+6UW16Pb1FVsZZBAaJAnSpEEcHKb/rtzSzPRc1r9CQ6CJAJDvdOoOumsGyi9jEFr2tsHZjAMGHAZgDwImQoLEVHse9j60OaYIDSMwgEPGUx2hc6XnVU2nePHJq+Cx7KzZY6YMHUQYmCEUAs+2Lt10tHtbUy01MwgOaYzWlxFpEE/JX+mZCaXbl5MPi6dpJJIpkvCvV4VmRm8dOcO/jZZpQo5qkcrnpH16rSd5XxQd1/lUfYuGn2juQMIWb06uG6xqNdqUxXRVZokoOsVzft2AarUBVYXuyt6SeQROLrwJ5JbPblZnIEuPoLD0AVJEr2eNZtNoa3QW/ee9M4akajvopmu+ST1/hFbMsfIT38fBMG+2y7A2RSoUWii0AFrSXfifImXHjr6qThR+79TNhqJP/LaPIZZ8YlSKo4L6o/2mbEfVp06jG5vZ5g6NcpEg+Y9VRN2MBNQvIGVsjxtMd0hbkVVN4aDW1IY0NLmucYAEmLuPXstHgjvrR+P8or7eKBxtSEceKhto1FzPQvUA1aqGc9e1XJoOTSJWrBsHGk1MgMEwWcBmaLD5jxUhtym2oG122J7J8DYHkQZg8L8oNSo1yDLdQRHzVlftGIeWzRrNBeL5GuJhwJHuHM0metjMJtdNK92ZRYXB2UPlhImo9gY5riCHNBA9295mJHFaZsp00af/Q2fAALPdlsax4aILawik8wO32Ypvy6GYFrHNI0EaPg6WVjW/C1o8hCeI898PJJJIuYl4V6gtqbWpYdmeq4NGg5k/C0ak9AsyJ3zqkUgBxPyj91XsPUFPDOPFxTWK3sGNdUYGhgZBpg3eWklri7gDmyWHA6ofalTLSDeaazUdPF4jn1FH4mquqlcwhG0XVDlaLnxgc1y6dVoYM9o7L+EXeeAHLx/RP4ipy0HLReVmhnZFgNSeJ681E4mqXmxIHC8efUq2ONyRzzmESU3T+DcJmdPTl01hROCrk9l2o66xZG54YTrB+eh84Rs1dBMpe41b7P9q56TqLnAvpOMX/CY+TpHiFbljW620smIp1AfxNDwOLDDJHXotkQiHLNV6VWt6qcEP4luUecn0Cskqp75YvtNbyb6ukfL5o5eNw/nFbqvURjSiK9e5UbisQoad+QKuUy9/DzXZMqW2VhQCDlE8yLquM25c7ozsnYr6sEyxnxHUj+wHU9dFcaDAAA2zQIA4QBp1/lD0Z4ogOXRMZInvYrAbMoF7ZGXLUbUAacrczHBzXZdBoRaLE81dKRWf+2g+KumxcTnpA8dD4JLC5D15K4q1mtBLiABxNlVNp760iSwMNSmZa90lovaAQNZSlmNviT3j3op4RvagvIJa2YGoALnfhEkDmdAsk27typiKhqVDPKZDWiT2WDgPWdeSmsdWphzycW+KjS0teSakOgQ+nJJ8SG9AbqvV8cwOEM9oYtUqEGdJ7BsD6Wm03vhjNEvR3dckV84H+nkqNe4kAXbIk6Wc1nldS+2dpU3QA+Y1yjh4xz5FQNXEPd7xcYBjuAvH8LxjTcCAYNgJg2ueGit/nL6E5bPDtbGtGgNuLjy7oErlm1ajDnY0QRBHCNdY1XHsogkwQZ7RmxGkaWK5pOPa1u0lxPDKHG3PhYWR/yx0E5ctmsZTe/tO0AkBuhHMczz/S8CmmBbnBjUzH15Iuk+LDQyW8wRwPRw/wDEIWnSaJgCJkTfqPUJZjJ41yt7pqrSm4Nxp/lSGGxAIBPEFrh5SO/9whCL/v8A5K8w7odHxD1H8KXJj+1eLLvQjCVDTfEmxkHSwM+ei0v+vj8HqVnNUZiOZaCOkAjuXXsKnNn5h+yn/nf0p9Y+ZfpvFSm4XmVRdv4nNUeeseVle9o1slNzuQWabQqKWd3D/wDzz2ojEvuo2q6Si8S9BPKnF8qQbJAVgwbIHDgoTAMl08tPQqcw5MWBMHkSujDHpzZ3dSVJydNZAe1PwnyKHr7QyqhRtXEXVowe3qeFwzC+S55Ja0e8RMT0FtSs8djCb6cpXhrFx7Rm0XP1AUcs4rOP69WHaW8r65lzWgD3QQDHdKAxO2KoHvHoBYdLCyAzpSTpysp7tW1MUDtLEF5mpJdb3iSdDz7j+U6Wkb2pcI4yDwnv6nv1gK97rbtjGUsWypAMsNN4F21IefywGyNCqZtDZz6FR1Oo3I9joIPoQeIOoPEGV04Xpwcn5VxSrPkBxJmbRyMT0kyfBPvPM+pXRphzQWnK4NAA7I4lxsf+ooJ2GeH9qXNtBFx6Lql1EfRTXfCNeMJ2lrBOtjeNbGPCV7RcDYC3ivSAPDjfyVCI84YSdTYa6Cwt4L3hP11Twqtm5Ohm3eE1pofLiPq/gpmeNb0i3EjkEvZ6Gbg9B87kJyodZ0todRFjHNctZHDj+yGtm3oS+sXRPAAQAQLT11unJPT6/wC5D03XXUI61429tt3nrxQj4nAfNZztCrzV13wre43vPyCz7aVW5Xm316HFNYgK1RCE8rz5p2oURsCrSFUvrGzRLBlJ7U625CfMIyBlUjRwRptAIGbVxJm99Pl4LupiIAlxPGxLQmMfthricjT0LoHoP1Ue+u52p8Aq3OTwnzaLrYmbASepcfGZATGb6CazxpZc51K5WqSTE+1xKca3j6wUTsPZTq9RrB2QXAZiNB05nVabs/c7DUgP9MPcPxVAHHwBsPAIfIZcmmY5D9EfXFFYHZlSp/tse+eLWkj83ujvJWqjZFGZ9lTnnkZPyRYCPyleVBbpbv8A3WjDo9pUOapHPQNnjAtKD343OGLp56dqzAcv97dTTPrB4dytSSaXSN7fPVOkQ4scCHNJEEQQQYII4GeC6NE/VvlqtS303J+8H21AAVxqDAFQRoTwcOB8DzGf4nCxq0tMkFpEOa4WII5g/REE9vFlMuk8ppEhjh+IiOS4xD7QC4yZ15dyIeEy8fXzVbCI5hlxzXIJv4c+CLYCucok+fkY/VdjXolE090fLvHAeF/IJ5pt/heOMeHrpb5rp7Y04ceY0B66eqX9iU/wu/LzSZUBsVz91/ub5hHsWp73V5eByYPWSqHjDLlbt4601HGfoKpVl519elOsZEfVEmOa9DYFl09cuKxK6zLnOuEXhNmPqXiG/EdNeHNaY7C5aDiTA56KUweytC/y/dG4TBNZ7tzoTzT5EK+PHr1HLO1JbuCK9OLdofutGCzfYVTLWYev1HVX/D7QY4xmbm5Aj05oZwlFJLyV6pgSSSSzPCqzvpsJtSiagHbZcniWAEEdYBnwVnXL2yIIkcUccvmyhWC4tmU6RoEI8fV1Yt69mewruZw/D1abjy08FXyF6O9yVHWgz6M25yPP/C9AjTj/ACnc0A9Pr5SmIAsOB46n6j1Ss6IhcgT9RzPzzDuAXuf5r1jhyvpa3ghdC9aydEu119V4H/2Hwv8AP9Eb91d9OQ3oVz26y51FzrIN76FVmo3h3rTdvbtuqw6lAMQ4HQxoZ5quu3OIJNV7WxqGAuPCYJtPBcXzuu//AEx1FMNPoicFsSrW9xhI+I2aO9x+Wqtp2DTpgSLxLy6+W82GhNlwKrc7y1oB7JsYP4nEGI5x4K04UrygMNuu2nep2yOAjKD8z9WTlWgJgNsIgcPL+FzjatQB2VxIBN8zp4HQj1UUcTUdMuf3zBjgVSYaSuW0saduAHWFH4rbVGnq7OfhYJPcTogMRhsx7WZ1vxOcfmUNlDdGgT0sj80NpbC7UqPM/wC220AE5iBxceA6CNNVaMNtZtQQ4U8wIy5mtdOliIueJGsAm8QqbQJOmvCVJe3FJuodUIjhDekREyj89Btp2xsZ7SmJ94WMaaSIixEEI9Z/uzt8jMTYCeovLrTpz8+qO/rvjH1w8YXLljqnmNvi5SlKprd/P7U/R34adWhL8m+KtWZe5lAUt7aRi2v1xRTN5KJ1dHeP2W1S/NVv7TdnyynWA0JY7uPab6g+azV62jbYp4rD1KbXtLnCW3vmEFo8xHisYq+q6+G/86/iWc7cUtfrxQZYZM80SUzVfrbj6H+VSkchLJ8l0vISmPUG9VKffTyPqomkUX7RGarbf//Z">
            <a:extLst>
              <a:ext uri="{FF2B5EF4-FFF2-40B4-BE49-F238E27FC236}">
                <a16:creationId xmlns:a16="http://schemas.microsoft.com/office/drawing/2014/main" id="{9E9A8919-24E4-4466-AA02-9CF4D7A3B16A}"/>
              </a:ext>
            </a:extLst>
          </p:cNvPr>
          <p:cNvSpPr>
            <a:spLocks noChangeAspect="1" noChangeArrowheads="1"/>
          </p:cNvSpPr>
          <p:nvPr/>
        </p:nvSpPr>
        <p:spPr bwMode="auto">
          <a:xfrm>
            <a:off x="1676401" y="-1104900"/>
            <a:ext cx="1598613"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lstStyle>
            <a:lvl1pPr defTabSz="414338"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414338"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a:lnSpc>
                <a:spcPct val="98000"/>
              </a:lnSpc>
              <a:buClr>
                <a:srgbClr val="000000"/>
              </a:buClr>
              <a:buSzPct val="45000"/>
              <a:buFont typeface="Wingdings" panose="05000000000000000000" pitchFamily="2" charset="2"/>
              <a:buNone/>
            </a:pPr>
            <a:endParaRPr lang="nb-NO" altLang="cs-CZ" sz="2200">
              <a:latin typeface="Times New Roman" panose="02020603050405020304" pitchFamily="18" charset="0"/>
              <a:cs typeface="Lucida Sans Unicode" panose="020B0602030504020204" pitchFamily="34" charset="0"/>
            </a:endParaRPr>
          </a:p>
        </p:txBody>
      </p:sp>
      <p:sp>
        <p:nvSpPr>
          <p:cNvPr id="71686" name="AutoShape 10" descr="data:image/jpg;base64,/9j/4AAQSkZJRgABAQAAAQABAAD/2wCEAAkGBhQSERUUEhQWFRQUFBYYFBgUFxUYFxgYGBUVFxcXFxYXHSYeFxwjGhgXIC8gIycpLCwsFx4xNTAqNSYsLCkBCQoKDgwOFw8PGikcHBwpKSkpKSkpKSkpKSkpKSkpKSkpKSkpKSkpKSkpKSkpKSkpLCwpKSkpLDUpLCksKSkpLP/AABEIARAAuQMBIgACEQEDEQH/xAAcAAABBQEBAQAAAAAAAAAAAAAEAAMFBgcCAQj/xABBEAABAwIDBQUFBwMCBQUAAAABAAIRAyEEEjEFBkFRYSJxgZGhEzJSsfAHFEKSwdHhFmLxIzMVU3KCshdDZMLS/8QAGQEAAwEBAQAAAAAAAAAAAAAAAQIDAAQF/8QAIhEBAQACAwEAAwEBAQEAAAAAAAECEQMhMRIyQVETImEE/9oADAMBAAIRAxEAPwDcUkklmJJJJZiSSSWYl45wFzokVSPtA3lyNOHZqQDUPIWIaI4kAz4DijJtkjiftBwrC4S92UxLW2OuhJE6aqq7W+0qs9xFECm3gSAXd5JsPBUutUk3Q76ncqfMhVsw32hYtv8A7mccnsZ82gOJ8lPbM+1GSBXpiPipG4/7XG/cDPRZj7ZdtroagvoTZ+0qdZgfScHNPEcDyI1B6G6JlYJsrbVSg/PSeWu5jiOTm/jHTyWt7o70txlKTAqttUaP/Nt9D6GRyJSzQrBC8c2QvQvYQDQLCsh57v2XeKprsCHpyo2Qn33sJ4hcVT7KjqlBTOMp6IJ9NPafFFuw/RMvwylX0k0aK2zRFOoBN/dlLOoJv7uOSGxXNJJJSTJJJJZiSSSWYPjsW2lTdUeYawSe4LEtt401Kr6h1c4m/eYHlC1HfraAp4Ut41Tl8NT3cB4rIcQ65+uAH6KuHmy0LUch3OTlQph5WYsyWdNuXOZYdCWvUnsXbVTD1W1adnN4cHC0td0MKFa9OMesz6E2Dt+li6QqUz0c0+8x3wu+rqTWEbr7yvwlUPbdulRugc2dO8ag8D3lbds7HtrU21GGWvEg/oeo0PUFTymhPObcLqF7CSAaCYulp3oF1NStYSCgXsTQ0CFibLEW5i5LFtmBOprn2KLcxeZFtjE6kkklTJJJJZiSSXhKzKP9ouIAdRESQHkd5gT100WZ4jX67lb98toCpXeQSQCGC9obaQRwzSe8qqVKZPBWn4l/aPqBMvCPq4U8vJcf8PdEwlNqhMLSl7Qb305wJhS1OqCMp7JP4Y7Ouk6BRzW5DPLuUm6kHtGX3gRBm3CQfCUmS/GBxOzYNrTw+aH+5OCnMcwCMvNNNCWZ02XHN9IyhRdIEcv5Wn7hbdZQpexqOIBdma4+62QMwIAsMwJnTtKjAIug+EfrYTibYyoCJBBB0IuPNdrMNjbeqUjDX25G48Qf3Ct+B3sY7/cGU82mR4j3h5HvWTy47E+UM+ku6OLa/wB1zT3EFduRhIENNcOYii1cFqFOFLF5kRBYucvVAUgkkkikSSSSzEuXLpJZlPZuP7WX1XlpeSSxoENJ6g34LnE/Z3Tydhzsw5xBVySR+qzHsRs7ISCII1nhdDsg2EFaJvHun94OZjg13EOBIcfA24cFRKuzXCo2LZSM3fN4nhbThdbToxy2jMZgwf3TFPDZRA4KYxdKCgnNSnsm9giV6wrqs1N0xwQ0P0eCdpBchiepsSngmhZSftg0a+vookTPVPtpk3IRhrjBf350iJtpf5Kf2LvY5sNxElmgfrl4do6kaX1vxVZkjiAuBioP6wjsmWEsa01wIBBkHTr+6RaqDsLeI0TAJdT/ABM4tk+83z0V+o1Q9oc0ggiQQi5csbg5c1cwni1c5VmlPJJJIpkkkksxJJJLMSSSSzPHBUXePBZarzoCcw8bmPGVe0zVwbHEOc0Et90kAkcbHhdaGxy+ay91AuHaEOHMEWtBg+KCq0Y/RavjNlU6v+40OgECeuqrW1d0QxmZhc8gkkQNOEAIqf6bUGph5Vj2HuG+vSFQvDA73QQSSOZgiLo/Ym6JqOzVQW0wRAIgvgzF7gfNXtlMAQLAAAAdFr0XLL+M+xu4tVjSQWuI+EmSO4/uq+zCHl3a8P8AK2JVWtsucRU7IDRTgctWX79UNbUw5P6oomSuH1jz+aPxmHykjr+qjqgUa7PTTq659suKiHdUWLUhRxEFWLY29D6Vmns8WuktPPS7e8eRVPbVTjKybZLjL62bZe1mV2y034tkSPLUdQjVi+G2i5pBBII0IMeuo8FL/wBWVv8Amv8AzfwmmSN4b+q1RJJJM5iSSSWYkkklmJJC4zHspNzPMDhzPQDiq1tPfbILANHAG7z4aDxWHVW+V5mWYYj7Q6p0AA6uP/1hPYP7QHSM0jxzDyI+SOq2mlLwhQOyd8aFbs5g1/I2B7ifkp4FACC9SSWYiozF4sNe7QdlSRVB29jSarjPFbelMMfqoTaD+27vKjqhRWJcSboN5UXdDFRB1UU9yFqHqsFN5177RNvavGhMUQyonPaphq9zd6Bn0EkkkqvOJJJJZiQW1dpNo0y8+F+KLe6ASeCzXerbvtXSDa+Qf26T3mDf91hk2G2rt5xcajjJM5R5XA4BVfEYsuJJ1PNc4jEEmZ+v0Qb6ieTQ5XZ41Oa8bUQ5qJNejsqRo4uORWjbmbxugU6pJYTFKo7SfgJ66idNLrLGVFaN1Nsim/JUvRqWcNYnRzeRvcDXlaxurGbCF6uabYAA0hdKTGsQ+GuPIFZ3j7uKvW2q2Wk5USs75pc/HVwT1F4mkofEvIUxjX6qBxj1KL5dAq+0I18l1hsY1/Tv/RMOogm68bRiwVOtJS1JPpJkshcUqxFjou/aA/XohpTcpTZeSFw564zI6C19FJJJJ3ASSS4qVAASdBcrMgN7tpZaZpgxmEvPJs6d5g+RWV47GZi4zrYC9gP4Vi312rncRJEkz4cPl+UdVTqtW0lHH+qXrpw9yGqVF7UqSicHhRGZwkGYH73FkbdBMfrqAHFdtKM2thQMpDQJHay6Tw8eoQdKg4xlEzyWl/YXGy6PUypXZeFc9wa0SXEAeNgJQ+C2cdSrdungM2Ip20cD+W/6I7GYfutE2NSqNosbVu8CD+nojUgkUhFd3txMBred/wBFVKr7Kz754aQ13h+qpjnkCCkzdnD+ILHVFDVLqSxJlDey6KfitmwZprnKin00y9iOw1o0UqbbpOXdBt0QSOF2Sx7HEyIa425wYJ8UH/wwc3fXgprCCKT+6PMj68E1kPIrH02lKVy4oak6/iraeaKKr+822AxhAOmvfaPLVSO1do+zYY946dFne8m1MjYN3u4cgYN/L0U7l3pbDD91WNp4kucXO4zAUTVqSbruviCTLjdB1aqrITLuvXvlWHC0mvoNJ/sbMiQeLYmTZvDlzImsTKntj2jnFrJc50fi9SWOwwIAPPTl0XuHwQY3qn2ibngnXmylt1TGehG1pOXjbpqbDxstC3K2OGNNWSc4hoMWE3NtJIi97FUA0x8JLj2QAJJnURx/lazsBjm4emHRIYPdMjpfjaP5VZ45uXpIBIr1eFZADtrDB9Fw5CR3/UrMMQ65C0Xb2P8AZwOBBnxWd4j3j3n5pc+pHXwQIaa8e1EJosUHVoFVYhKgReIKBrORhMjRRWFZJCCDlK7NpyR/nu77wmJE7gsC57WsY3M5x06AOuToBdSP9Kf/ACqPqhdpbwDD0RRw5HtHD/WqDhJnI08YFjHI85VVjq78zv8A9JvG/wCr/wCN4cEHXqBkknqnMfjm0mZnGOXesz27vkXEhpteOvcE9tk6cmGO+6m9u7wCeYBs0EdrqTwCzfa+1C95JOYnj3LzG7Rc/qT6/tzQIwTiYDST0CGOOu6pllvqBqlWU1EqRq7DqgTkkW0LSfIGShWYczfx/lV3E/muaVKVM0OzCJ3e3fqYioGU2ybEzZrRPvOMWHdc8FpOF+zbDimA8vdUi7w4iDzDfd8wUl7PLMVCo1ZCKpszED4iAO82Ava5I1U1jvs/r0jNItqttazX9bO7PkZ71LbvbkjIXYlnazNLRmMtDYMy06kx4BL8qXlmtwHsHdFzi81m1KJDQGEZOPvEGSZsOXRXfAYQUqbWCYa0AT0TwXSZzXK5ekvCvV4Viqvvq+GjuVIzSr3vnhc1MO5KhhwAIScjt4PxeGITb3JxgTVdQdKPrlAVno2uUHVb0TxLIM591MYd5DYFufM6WUfs/B+0cXH3G+qOxNWPL0T0uM12ZqVI04eibk8j9eCfwGz6lZ4ZSYXvMWA4TGY8hrcwLKw/+neM+Fn52raLlnP6m/tL2oW5KYOol3n6LMcRXOvTykK5/aaT96vIGQROkTcjkJ4Km0qJfUa3mf1Vr45fekvsLY2aHu6Hn5K00sM1o7Ijn/JTWGohjQ0cBCWIqWXNcrXfhhJDWKAvf9VC1sI14dbti9vhi8jwGmkIuvW1uhGYjK4EGIMrStZFk2LU+6UW16Pb1FVsZZBAaJAnSpEEcHKb/rtzSzPRc1r9CQ6CJAJDvdOoOumsGyi9jEFr2tsHZjAMGHAZgDwImQoLEVHse9j60OaYIDSMwgEPGUx2hc6XnVU2nePHJq+Cx7KzZY6YMHUQYmCEUAs+2Lt10tHtbUy01MwgOaYzWlxFpEE/JX+mZCaXbl5MPi6dpJJIpkvCvV4VmRm8dOcO/jZZpQo5qkcrnpH16rSd5XxQd1/lUfYuGn2juQMIWb06uG6xqNdqUxXRVZokoOsVzft2AarUBVYXuyt6SeQROLrwJ5JbPblZnIEuPoLD0AVJEr2eNZtNoa3QW/ee9M4akajvopmu+ST1/hFbMsfIT38fBMG+2y7A2RSoUWii0AFrSXfifImXHjr6qThR+79TNhqJP/LaPIZZ8YlSKo4L6o/2mbEfVp06jG5vZ5g6NcpEg+Y9VRN2MBNQvIGVsjxtMd0hbkVVN4aDW1IY0NLmucYAEmLuPXstHgjvrR+P8or7eKBxtSEceKhto1FzPQvUA1aqGc9e1XJoOTSJWrBsHGk1MgMEwWcBmaLD5jxUhtym2oG122J7J8DYHkQZg8L8oNSo1yDLdQRHzVlftGIeWzRrNBeL5GuJhwJHuHM0metjMJtdNK92ZRYXB2UPlhImo9gY5riCHNBA9295mJHFaZsp00af/Q2fAALPdlsax4aILawik8wO32Ypvy6GYFrHNI0EaPg6WVjW/C1o8hCeI898PJJJIuYl4V6gtqbWpYdmeq4NGg5k/C0ak9AsyJ3zqkUgBxPyj91XsPUFPDOPFxTWK3sGNdUYGhgZBpg3eWklri7gDmyWHA6ofalTLSDeaazUdPF4jn1FH4mquqlcwhG0XVDlaLnxgc1y6dVoYM9o7L+EXeeAHLx/RP4ipy0HLReVmhnZFgNSeJ681E4mqXmxIHC8efUq2ONyRzzmESU3T+DcJmdPTl01hROCrk9l2o66xZG54YTrB+eh84Rs1dBMpe41b7P9q56TqLnAvpOMX/CY+TpHiFbljW620smIp1AfxNDwOLDDJHXotkQiHLNV6VWt6qcEP4luUecn0Cskqp75YvtNbyb6ukfL5o5eNw/nFbqvURjSiK9e5UbisQoad+QKuUy9/DzXZMqW2VhQCDlE8yLquM25c7ozsnYr6sEyxnxHUj+wHU9dFcaDAAA2zQIA4QBp1/lD0Z4ogOXRMZInvYrAbMoF7ZGXLUbUAacrczHBzXZdBoRaLE81dKRWf+2g+KumxcTnpA8dD4JLC5D15K4q1mtBLiABxNlVNp760iSwMNSmZa90lovaAQNZSlmNviT3j3op4RvagvIJa2YGoALnfhEkDmdAsk27typiKhqVDPKZDWiT2WDgPWdeSmsdWphzycW+KjS0teSakOgQ+nJJ8SG9AbqvV8cwOEM9oYtUqEGdJ7BsD6Wm03vhjNEvR3dckV84H+nkqNe4kAXbIk6Wc1nldS+2dpU3QA+Y1yjh4xz5FQNXEPd7xcYBjuAvH8LxjTcCAYNgJg2ueGit/nL6E5bPDtbGtGgNuLjy7oErlm1ajDnY0QRBHCNdY1XHsogkwQZ7RmxGkaWK5pOPa1u0lxPDKHG3PhYWR/yx0E5ctmsZTe/tO0AkBuhHMczz/S8CmmBbnBjUzH15Iuk+LDQyW8wRwPRw/wDEIWnSaJgCJkTfqPUJZjJ41yt7pqrSm4Nxp/lSGGxAIBPEFrh5SO/9whCL/v8A5K8w7odHxD1H8KXJj+1eLLvQjCVDTfEmxkHSwM+ei0v+vj8HqVnNUZiOZaCOkAjuXXsKnNn5h+yn/nf0p9Y+ZfpvFSm4XmVRdv4nNUeeseVle9o1slNzuQWabQqKWd3D/wDzz2ojEvuo2q6Si8S9BPKnF8qQbJAVgwbIHDgoTAMl08tPQqcw5MWBMHkSujDHpzZ3dSVJydNZAe1PwnyKHr7QyqhRtXEXVowe3qeFwzC+S55Ja0e8RMT0FtSs8djCb6cpXhrFx7Rm0XP1AUcs4rOP69WHaW8r65lzWgD3QQDHdKAxO2KoHvHoBYdLCyAzpSTpysp7tW1MUDtLEF5mpJdb3iSdDz7j+U6Wkb2pcI4yDwnv6nv1gK97rbtjGUsWypAMsNN4F21IefywGyNCqZtDZz6FR1Oo3I9joIPoQeIOoPEGV04Xpwcn5VxSrPkBxJmbRyMT0kyfBPvPM+pXRphzQWnK4NAA7I4lxsf+ooJ2GeH9qXNtBFx6Lql1EfRTXfCNeMJ2lrBOtjeNbGPCV7RcDYC3ivSAPDjfyVCI84YSdTYa6Cwt4L3hP11Twqtm5Ohm3eE1pofLiPq/gpmeNb0i3EjkEvZ6Gbg9B87kJyodZ0todRFjHNctZHDj+yGtm3oS+sXRPAAQAQLT11unJPT6/wC5D03XXUI61429tt3nrxQj4nAfNZztCrzV13wre43vPyCz7aVW5Xm316HFNYgK1RCE8rz5p2oURsCrSFUvrGzRLBlJ7U625CfMIyBlUjRwRptAIGbVxJm99Pl4LupiIAlxPGxLQmMfthricjT0LoHoP1Ue+u52p8Aq3OTwnzaLrYmbASepcfGZATGb6CazxpZc51K5WqSTE+1xKca3j6wUTsPZTq9RrB2QXAZiNB05nVabs/c7DUgP9MPcPxVAHHwBsPAIfIZcmmY5D9EfXFFYHZlSp/tse+eLWkj83ujvJWqjZFGZ9lTnnkZPyRYCPyleVBbpbv8A3WjDo9pUOapHPQNnjAtKD343OGLp56dqzAcv97dTTPrB4dytSSaXSN7fPVOkQ4scCHNJEEQQQYII4GeC6NE/VvlqtS303J+8H21AAVxqDAFQRoTwcOB8DzGf4nCxq0tMkFpEOa4WII5g/REE9vFlMuk8ppEhjh+IiOS4xD7QC4yZ15dyIeEy8fXzVbCI5hlxzXIJv4c+CLYCucok+fkY/VdjXolE090fLvHAeF/IJ5pt/heOMeHrpb5rp7Y04ceY0B66eqX9iU/wu/LzSZUBsVz91/ub5hHsWp73V5eByYPWSqHjDLlbt4601HGfoKpVl519elOsZEfVEmOa9DYFl09cuKxK6zLnOuEXhNmPqXiG/EdNeHNaY7C5aDiTA56KUweytC/y/dG4TBNZ7tzoTzT5EK+PHr1HLO1JbuCK9OLdofutGCzfYVTLWYev1HVX/D7QY4xmbm5Aj05oZwlFJLyV6pgSSSSzPCqzvpsJtSiagHbZcniWAEEdYBnwVnXL2yIIkcUccvmyhWC4tmU6RoEI8fV1Yt69mewruZw/D1abjy08FXyF6O9yVHWgz6M25yPP/C9AjTj/ACnc0A9Pr5SmIAsOB46n6j1Ss6IhcgT9RzPzzDuAXuf5r1jhyvpa3ghdC9aydEu119V4H/2Hwv8AP9Eb91d9OQ3oVz26y51FzrIN76FVmo3h3rTdvbtuqw6lAMQ4HQxoZ5quu3OIJNV7WxqGAuPCYJtPBcXzuu//AEx1FMNPoicFsSrW9xhI+I2aO9x+Wqtp2DTpgSLxLy6+W82GhNlwKrc7y1oB7JsYP4nEGI5x4K04UrygMNuu2nep2yOAjKD8z9WTlWgJgNsIgcPL+FzjatQB2VxIBN8zp4HQj1UUcTUdMuf3zBjgVSYaSuW0saduAHWFH4rbVGnq7OfhYJPcTogMRhsx7WZ1vxOcfmUNlDdGgT0sj80NpbC7UqPM/wC220AE5iBxceA6CNNVaMNtZtQQ4U8wIy5mtdOliIueJGsAm8QqbQJOmvCVJe3FJuodUIjhDekREyj89Btp2xsZ7SmJ94WMaaSIixEEI9Z/uzt8jMTYCeovLrTpz8+qO/rvjH1w8YXLljqnmNvi5SlKprd/P7U/R34adWhL8m+KtWZe5lAUt7aRi2v1xRTN5KJ1dHeP2W1S/NVv7TdnyynWA0JY7uPab6g+azV62jbYp4rD1KbXtLnCW3vmEFo8xHisYq+q6+G/86/iWc7cUtfrxQZYZM80SUzVfrbj6H+VSkchLJ8l0vISmPUG9VKffTyPqomkUX7RGarbf//Z">
            <a:extLst>
              <a:ext uri="{FF2B5EF4-FFF2-40B4-BE49-F238E27FC236}">
                <a16:creationId xmlns:a16="http://schemas.microsoft.com/office/drawing/2014/main" id="{1E867EE5-52A4-44D3-9F04-243009BDF6CD}"/>
              </a:ext>
            </a:extLst>
          </p:cNvPr>
          <p:cNvSpPr>
            <a:spLocks noChangeAspect="1" noChangeArrowheads="1"/>
          </p:cNvSpPr>
          <p:nvPr/>
        </p:nvSpPr>
        <p:spPr bwMode="auto">
          <a:xfrm>
            <a:off x="1676401" y="-1104900"/>
            <a:ext cx="1598613"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lstStyle>
            <a:lvl1pPr defTabSz="414338"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414338"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a:lnSpc>
                <a:spcPct val="98000"/>
              </a:lnSpc>
              <a:buClr>
                <a:srgbClr val="000000"/>
              </a:buClr>
              <a:buSzPct val="45000"/>
              <a:buFont typeface="Wingdings" panose="05000000000000000000" pitchFamily="2" charset="2"/>
              <a:buNone/>
            </a:pPr>
            <a:endParaRPr lang="nb-NO" altLang="cs-CZ" sz="2200">
              <a:latin typeface="Times New Roman" panose="02020603050405020304" pitchFamily="18" charset="0"/>
              <a:cs typeface="Lucida Sans Unicode" panose="020B0602030504020204" pitchFamily="34" charset="0"/>
            </a:endParaRPr>
          </a:p>
        </p:txBody>
      </p:sp>
      <p:sp>
        <p:nvSpPr>
          <p:cNvPr id="71687" name="AutoShape 12" descr="data:image/jpg;base64,/9j/4AAQSkZJRgABAQAAAQABAAD/2wCEAAkGBhQSERUUEhQWFRQUFBYYFBgUFxUYFxgYGBUVFxcXFxYXHSYeFxwjGhgXIC8gIycpLCwsFx4xNTAqNSYsLCkBCQoKDgwOFw8PGikcHBwpKSkpKSkpKSkpKSkpKSkpKSkpKSkpKSkpKSkpKSkpKSkpLCwpKSkpLDUpLCksKSkpLP/AABEIARAAuQMBIgACEQEDEQH/xAAcAAABBQEBAQAAAAAAAAAAAAAEAAMFBgcCAQj/xABBEAABAwIDBQUFBwMCBQUAAAABAAIRAyEEEjEFBkFRYSJxgZGhEzJSsfAHFEKSwdHhFmLxIzMVU3KCshdDZMLS/8QAGQEAAwEBAQAAAAAAAAAAAAAAAQIDAAQF/8QAIhEBAQACAwEAAwEBAQEAAAAAAAECEQMhMRIyQVETImEE/9oADAMBAAIRAxEAPwDcUkklmJJJJZiSSSWYl45wFzokVSPtA3lyNOHZqQDUPIWIaI4kAz4DijJtkjiftBwrC4S92UxLW2OuhJE6aqq7W+0qs9xFECm3gSAXd5JsPBUutUk3Q76ncqfMhVsw32hYtv8A7mccnsZ82gOJ8lPbM+1GSBXpiPipG4/7XG/cDPRZj7ZdtroagvoTZ+0qdZgfScHNPEcDyI1B6G6JlYJsrbVSg/PSeWu5jiOTm/jHTyWt7o70txlKTAqttUaP/Nt9D6GRyJSzQrBC8c2QvQvYQDQLCsh57v2XeKprsCHpyo2Qn33sJ4hcVT7KjqlBTOMp6IJ9NPafFFuw/RMvwylX0k0aK2zRFOoBN/dlLOoJv7uOSGxXNJJJSTJJJJZiSSSWYPjsW2lTdUeYawSe4LEtt401Kr6h1c4m/eYHlC1HfraAp4Ut41Tl8NT3cB4rIcQ65+uAH6KuHmy0LUch3OTlQph5WYsyWdNuXOZYdCWvUnsXbVTD1W1adnN4cHC0td0MKFa9OMesz6E2Dt+li6QqUz0c0+8x3wu+rqTWEbr7yvwlUPbdulRugc2dO8ag8D3lbds7HtrU21GGWvEg/oeo0PUFTymhPObcLqF7CSAaCYulp3oF1NStYSCgXsTQ0CFibLEW5i5LFtmBOprn2KLcxeZFtjE6kkklTJJJJZiSSXhKzKP9ouIAdRESQHkd5gT100WZ4jX67lb98toCpXeQSQCGC9obaQRwzSe8qqVKZPBWn4l/aPqBMvCPq4U8vJcf8PdEwlNqhMLSl7Qb305wJhS1OqCMp7JP4Y7Ouk6BRzW5DPLuUm6kHtGX3gRBm3CQfCUmS/GBxOzYNrTw+aH+5OCnMcwCMvNNNCWZ02XHN9IyhRdIEcv5Wn7hbdZQpexqOIBdma4+62QMwIAsMwJnTtKjAIug+EfrYTibYyoCJBBB0IuPNdrMNjbeqUjDX25G48Qf3Ct+B3sY7/cGU82mR4j3h5HvWTy47E+UM+ku6OLa/wB1zT3EFduRhIENNcOYii1cFqFOFLF5kRBYucvVAUgkkkikSSSSzEuXLpJZlPZuP7WX1XlpeSSxoENJ6g34LnE/Z3Tydhzsw5xBVySR+qzHsRs7ISCII1nhdDsg2EFaJvHun94OZjg13EOBIcfA24cFRKuzXCo2LZSM3fN4nhbThdbToxy2jMZgwf3TFPDZRA4KYxdKCgnNSnsm9giV6wrqs1N0xwQ0P0eCdpBchiepsSngmhZSftg0a+vookTPVPtpk3IRhrjBf350iJtpf5Kf2LvY5sNxElmgfrl4do6kaX1vxVZkjiAuBioP6wjsmWEsa01wIBBkHTr+6RaqDsLeI0TAJdT/ABM4tk+83z0V+o1Q9oc0ggiQQi5csbg5c1cwni1c5VmlPJJJIpkkkksxJJJLMSSSSzPHBUXePBZarzoCcw8bmPGVe0zVwbHEOc0Et90kAkcbHhdaGxy+ay91AuHaEOHMEWtBg+KCq0Y/RavjNlU6v+40OgECeuqrW1d0QxmZhc8gkkQNOEAIqf6bUGph5Vj2HuG+vSFQvDA73QQSSOZgiLo/Ym6JqOzVQW0wRAIgvgzF7gfNXtlMAQLAAAAdFr0XLL+M+xu4tVjSQWuI+EmSO4/uq+zCHl3a8P8AK2JVWtsucRU7IDRTgctWX79UNbUw5P6oomSuH1jz+aPxmHykjr+qjqgUa7PTTq659suKiHdUWLUhRxEFWLY29D6Vmns8WuktPPS7e8eRVPbVTjKybZLjL62bZe1mV2y034tkSPLUdQjVi+G2i5pBBII0IMeuo8FL/wBWVv8Amv8AzfwmmSN4b+q1RJJJM5iSSSWYkkklmJJC4zHspNzPMDhzPQDiq1tPfbILANHAG7z4aDxWHVW+V5mWYYj7Q6p0AA6uP/1hPYP7QHSM0jxzDyI+SOq2mlLwhQOyd8aFbs5g1/I2B7ifkp4FACC9SSWYiozF4sNe7QdlSRVB29jSarjPFbelMMfqoTaD+27vKjqhRWJcSboN5UXdDFRB1UU9yFqHqsFN5177RNvavGhMUQyonPaphq9zd6Bn0EkkkqvOJJJJZiQW1dpNo0y8+F+KLe6ASeCzXerbvtXSDa+Qf26T3mDf91hk2G2rt5xcajjJM5R5XA4BVfEYsuJJ1PNc4jEEmZ+v0Qb6ieTQ5XZ41Oa8bUQ5qJNejsqRo4uORWjbmbxugU6pJYTFKo7SfgJ66idNLrLGVFaN1Nsim/JUvRqWcNYnRzeRvcDXlaxurGbCF6uabYAA0hdKTGsQ+GuPIFZ3j7uKvW2q2Wk5USs75pc/HVwT1F4mkofEvIUxjX6qBxj1KL5dAq+0I18l1hsY1/Tv/RMOogm68bRiwVOtJS1JPpJkshcUqxFjou/aA/XohpTcpTZeSFw564zI6C19FJJJJ3ASSS4qVAASdBcrMgN7tpZaZpgxmEvPJs6d5g+RWV47GZi4zrYC9gP4Vi312rncRJEkz4cPl+UdVTqtW0lHH+qXrpw9yGqVF7UqSicHhRGZwkGYH73FkbdBMfrqAHFdtKM2thQMpDQJHay6Tw8eoQdKg4xlEzyWl/YXGy6PUypXZeFc9wa0SXEAeNgJQ+C2cdSrdungM2Ip20cD+W/6I7GYfutE2NSqNosbVu8CD+nojUgkUhFd3txMBred/wBFVKr7Kz754aQ13h+qpjnkCCkzdnD+ILHVFDVLqSxJlDey6KfitmwZprnKin00y9iOw1o0UqbbpOXdBt0QSOF2Sx7HEyIa425wYJ8UH/wwc3fXgprCCKT+6PMj68E1kPIrH02lKVy4oak6/iraeaKKr+822AxhAOmvfaPLVSO1do+zYY946dFne8m1MjYN3u4cgYN/L0U7l3pbDD91WNp4kucXO4zAUTVqSbruviCTLjdB1aqrITLuvXvlWHC0mvoNJ/sbMiQeLYmTZvDlzImsTKntj2jnFrJc50fi9SWOwwIAPPTl0XuHwQY3qn2ibngnXmylt1TGehG1pOXjbpqbDxstC3K2OGNNWSc4hoMWE3NtJIi97FUA0x8JLj2QAJJnURx/lazsBjm4emHRIYPdMjpfjaP5VZ45uXpIBIr1eFZADtrDB9Fw5CR3/UrMMQ65C0Xb2P8AZwOBBnxWd4j3j3n5pc+pHXwQIaa8e1EJosUHVoFVYhKgReIKBrORhMjRRWFZJCCDlK7NpyR/nu77wmJE7gsC57WsY3M5x06AOuToBdSP9Kf/ACqPqhdpbwDD0RRw5HtHD/WqDhJnI08YFjHI85VVjq78zv8A9JvG/wCr/wCN4cEHXqBkknqnMfjm0mZnGOXesz27vkXEhpteOvcE9tk6cmGO+6m9u7wCeYBs0EdrqTwCzfa+1C95JOYnj3LzG7Rc/qT6/tzQIwTiYDST0CGOOu6pllvqBqlWU1EqRq7DqgTkkW0LSfIGShWYczfx/lV3E/muaVKVM0OzCJ3e3fqYioGU2ybEzZrRPvOMWHdc8FpOF+zbDimA8vdUi7w4iDzDfd8wUl7PLMVCo1ZCKpszED4iAO82Ava5I1U1jvs/r0jNItqttazX9bO7PkZ71LbvbkjIXYlnazNLRmMtDYMy06kx4BL8qXlmtwHsHdFzi81m1KJDQGEZOPvEGSZsOXRXfAYQUqbWCYa0AT0TwXSZzXK5ekvCvV4Viqvvq+GjuVIzSr3vnhc1MO5KhhwAIScjt4PxeGITb3JxgTVdQdKPrlAVno2uUHVb0TxLIM591MYd5DYFufM6WUfs/B+0cXH3G+qOxNWPL0T0uM12ZqVI04eibk8j9eCfwGz6lZ4ZSYXvMWA4TGY8hrcwLKw/+neM+Fn52raLlnP6m/tL2oW5KYOol3n6LMcRXOvTykK5/aaT96vIGQROkTcjkJ4Km0qJfUa3mf1Vr45fekvsLY2aHu6Hn5K00sM1o7Ijn/JTWGohjQ0cBCWIqWXNcrXfhhJDWKAvf9VC1sI14dbti9vhi8jwGmkIuvW1uhGYjK4EGIMrStZFk2LU+6UW16Pb1FVsZZBAaJAnSpEEcHKb/rtzSzPRc1r9CQ6CJAJDvdOoOumsGyi9jEFr2tsHZjAMGHAZgDwImQoLEVHse9j60OaYIDSMwgEPGUx2hc6XnVU2nePHJq+Cx7KzZY6YMHUQYmCEUAs+2Lt10tHtbUy01MwgOaYzWlxFpEE/JX+mZCaXbl5MPi6dpJJIpkvCvV4VmRm8dOcO/jZZpQo5qkcrnpH16rSd5XxQd1/lUfYuGn2juQMIWb06uG6xqNdqUxXRVZokoOsVzft2AarUBVYXuyt6SeQROLrwJ5JbPblZnIEuPoLD0AVJEr2eNZtNoa3QW/ee9M4akajvopmu+ST1/hFbMsfIT38fBMG+2y7A2RSoUWii0AFrSXfifImXHjr6qThR+79TNhqJP/LaPIZZ8YlSKo4L6o/2mbEfVp06jG5vZ5g6NcpEg+Y9VRN2MBNQvIGVsjxtMd0hbkVVN4aDW1IY0NLmucYAEmLuPXstHgjvrR+P8or7eKBxtSEceKhto1FzPQvUA1aqGc9e1XJoOTSJWrBsHGk1MgMEwWcBmaLD5jxUhtym2oG122J7J8DYHkQZg8L8oNSo1yDLdQRHzVlftGIeWzRrNBeL5GuJhwJHuHM0metjMJtdNK92ZRYXB2UPlhImo9gY5riCHNBA9295mJHFaZsp00af/Q2fAALPdlsax4aILawik8wO32Ypvy6GYFrHNI0EaPg6WVjW/C1o8hCeI898PJJJIuYl4V6gtqbWpYdmeq4NGg5k/C0ak9AsyJ3zqkUgBxPyj91XsPUFPDOPFxTWK3sGNdUYGhgZBpg3eWklri7gDmyWHA6ofalTLSDeaazUdPF4jn1FH4mquqlcwhG0XVDlaLnxgc1y6dVoYM9o7L+EXeeAHLx/RP4ipy0HLReVmhnZFgNSeJ681E4mqXmxIHC8efUq2ONyRzzmESU3T+DcJmdPTl01hROCrk9l2o66xZG54YTrB+eh84Rs1dBMpe41b7P9q56TqLnAvpOMX/CY+TpHiFbljW620smIp1AfxNDwOLDDJHXotkQiHLNV6VWt6qcEP4luUecn0Cskqp75YvtNbyb6ukfL5o5eNw/nFbqvURjSiK9e5UbisQoad+QKuUy9/DzXZMqW2VhQCDlE8yLquM25c7ozsnYr6sEyxnxHUj+wHU9dFcaDAAA2zQIA4QBp1/lD0Z4ogOXRMZInvYrAbMoF7ZGXLUbUAacrczHBzXZdBoRaLE81dKRWf+2g+KumxcTnpA8dD4JLC5D15K4q1mtBLiABxNlVNp760iSwMNSmZa90lovaAQNZSlmNviT3j3op4RvagvIJa2YGoALnfhEkDmdAsk27typiKhqVDPKZDWiT2WDgPWdeSmsdWphzycW+KjS0teSakOgQ+nJJ8SG9AbqvV8cwOEM9oYtUqEGdJ7BsD6Wm03vhjNEvR3dckV84H+nkqNe4kAXbIk6Wc1nldS+2dpU3QA+Y1yjh4xz5FQNXEPd7xcYBjuAvH8LxjTcCAYNgJg2ueGit/nL6E5bPDtbGtGgNuLjy7oErlm1ajDnY0QRBHCNdY1XHsogkwQZ7RmxGkaWK5pOPa1u0lxPDKHG3PhYWR/yx0E5ctmsZTe/tO0AkBuhHMczz/S8CmmBbnBjUzH15Iuk+LDQyW8wRwPRw/wDEIWnSaJgCJkTfqPUJZjJ41yt7pqrSm4Nxp/lSGGxAIBPEFrh5SO/9whCL/v8A5K8w7odHxD1H8KXJj+1eLLvQjCVDTfEmxkHSwM+ei0v+vj8HqVnNUZiOZaCOkAjuXXsKnNn5h+yn/nf0p9Y+ZfpvFSm4XmVRdv4nNUeeseVle9o1slNzuQWabQqKWd3D/wDzz2ojEvuo2q6Si8S9BPKnF8qQbJAVgwbIHDgoTAMl08tPQqcw5MWBMHkSujDHpzZ3dSVJydNZAe1PwnyKHr7QyqhRtXEXVowe3qeFwzC+S55Ja0e8RMT0FtSs8djCb6cpXhrFx7Rm0XP1AUcs4rOP69WHaW8r65lzWgD3QQDHdKAxO2KoHvHoBYdLCyAzpSTpysp7tW1MUDtLEF5mpJdb3iSdDz7j+U6Wkb2pcI4yDwnv6nv1gK97rbtjGUsWypAMsNN4F21IefywGyNCqZtDZz6FR1Oo3I9joIPoQeIOoPEGV04Xpwcn5VxSrPkBxJmbRyMT0kyfBPvPM+pXRphzQWnK4NAA7I4lxsf+ooJ2GeH9qXNtBFx6Lql1EfRTXfCNeMJ2lrBOtjeNbGPCV7RcDYC3ivSAPDjfyVCI84YSdTYa6Cwt4L3hP11Twqtm5Ohm3eE1pofLiPq/gpmeNb0i3EjkEvZ6Gbg9B87kJyodZ0todRFjHNctZHDj+yGtm3oS+sXRPAAQAQLT11unJPT6/wC5D03XXUI61429tt3nrxQj4nAfNZztCrzV13wre43vPyCz7aVW5Xm316HFNYgK1RCE8rz5p2oURsCrSFUvrGzRLBlJ7U625CfMIyBlUjRwRptAIGbVxJm99Pl4LupiIAlxPGxLQmMfthricjT0LoHoP1Ue+u52p8Aq3OTwnzaLrYmbASepcfGZATGb6CazxpZc51K5WqSTE+1xKca3j6wUTsPZTq9RrB2QXAZiNB05nVabs/c7DUgP9MPcPxVAHHwBsPAIfIZcmmY5D9EfXFFYHZlSp/tse+eLWkj83ujvJWqjZFGZ9lTnnkZPyRYCPyleVBbpbv8A3WjDo9pUOapHPQNnjAtKD343OGLp56dqzAcv97dTTPrB4dytSSaXSN7fPVOkQ4scCHNJEEQQQYII4GeC6NE/VvlqtS303J+8H21AAVxqDAFQRoTwcOB8DzGf4nCxq0tMkFpEOa4WII5g/REE9vFlMuk8ppEhjh+IiOS4xD7QC4yZ15dyIeEy8fXzVbCI5hlxzXIJv4c+CLYCucok+fkY/VdjXolE090fLvHAeF/IJ5pt/heOMeHrpb5rp7Y04ceY0B66eqX9iU/wu/LzSZUBsVz91/ub5hHsWp73V5eByYPWSqHjDLlbt4601HGfoKpVl519elOsZEfVEmOa9DYFl09cuKxK6zLnOuEXhNmPqXiG/EdNeHNaY7C5aDiTA56KUweytC/y/dG4TBNZ7tzoTzT5EK+PHr1HLO1JbuCK9OLdofutGCzfYVTLWYev1HVX/D7QY4xmbm5Aj05oZwlFJLyV6pgSSSSzPCqzvpsJtSiagHbZcniWAEEdYBnwVnXL2yIIkcUccvmyhWC4tmU6RoEI8fV1Yt69mewruZw/D1abjy08FXyF6O9yVHWgz6M25yPP/C9AjTj/ACnc0A9Pr5SmIAsOB46n6j1Ss6IhcgT9RzPzzDuAXuf5r1jhyvpa3ghdC9aydEu119V4H/2Hwv8AP9Eb91d9OQ3oVz26y51FzrIN76FVmo3h3rTdvbtuqw6lAMQ4HQxoZ5quu3OIJNV7WxqGAuPCYJtPBcXzuu//AEx1FMNPoicFsSrW9xhI+I2aO9x+Wqtp2DTpgSLxLy6+W82GhNlwKrc7y1oB7JsYP4nEGI5x4K04UrygMNuu2nep2yOAjKD8z9WTlWgJgNsIgcPL+FzjatQB2VxIBN8zp4HQj1UUcTUdMuf3zBjgVSYaSuW0saduAHWFH4rbVGnq7OfhYJPcTogMRhsx7WZ1vxOcfmUNlDdGgT0sj80NpbC7UqPM/wC220AE5iBxceA6CNNVaMNtZtQQ4U8wIy5mtdOliIueJGsAm8QqbQJOmvCVJe3FJuodUIjhDekREyj89Btp2xsZ7SmJ94WMaaSIixEEI9Z/uzt8jMTYCeovLrTpz8+qO/rvjH1w8YXLljqnmNvi5SlKprd/P7U/R34adWhL8m+KtWZe5lAUt7aRi2v1xRTN5KJ1dHeP2W1S/NVv7TdnyynWA0JY7uPab6g+azV62jbYp4rD1KbXtLnCW3vmEFo8xHisYq+q6+G/86/iWc7cUtfrxQZYZM80SUzVfrbj6H+VSkchLJ8l0vISmPUG9VKffTyPqomkUX7RGarbf//Z">
            <a:extLst>
              <a:ext uri="{FF2B5EF4-FFF2-40B4-BE49-F238E27FC236}">
                <a16:creationId xmlns:a16="http://schemas.microsoft.com/office/drawing/2014/main" id="{E733C650-A144-4EC2-9524-0EC87E18668C}"/>
              </a:ext>
            </a:extLst>
          </p:cNvPr>
          <p:cNvSpPr>
            <a:spLocks noChangeAspect="1" noChangeArrowheads="1"/>
          </p:cNvSpPr>
          <p:nvPr/>
        </p:nvSpPr>
        <p:spPr bwMode="auto">
          <a:xfrm>
            <a:off x="1676401" y="-1104900"/>
            <a:ext cx="1598613"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lstStyle>
            <a:lvl1pPr defTabSz="414338"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414338"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a:lnSpc>
                <a:spcPct val="98000"/>
              </a:lnSpc>
              <a:buClr>
                <a:srgbClr val="000000"/>
              </a:buClr>
              <a:buSzPct val="45000"/>
              <a:buFont typeface="Wingdings" panose="05000000000000000000" pitchFamily="2" charset="2"/>
              <a:buNone/>
            </a:pPr>
            <a:endParaRPr lang="nb-NO" altLang="cs-CZ" sz="2200">
              <a:latin typeface="Times New Roman" panose="02020603050405020304" pitchFamily="18" charset="0"/>
              <a:cs typeface="Lucida Sans Unicode" panose="020B0602030504020204" pitchFamily="34" charset="0"/>
            </a:endParaRPr>
          </a:p>
        </p:txBody>
      </p:sp>
      <p:pic>
        <p:nvPicPr>
          <p:cNvPr id="71688" name="Picture 12" descr="Fedme">
            <a:extLst>
              <a:ext uri="{FF2B5EF4-FFF2-40B4-BE49-F238E27FC236}">
                <a16:creationId xmlns:a16="http://schemas.microsoft.com/office/drawing/2014/main" id="{95FE1E23-A3B7-4100-A211-5FB806732E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2125" y="3644900"/>
            <a:ext cx="23368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AF99FF70-4A39-471A-84F2-A204042526C2}"/>
              </a:ext>
            </a:extLst>
          </p:cNvPr>
          <p:cNvSpPr txBox="1">
            <a:spLocks noChangeArrowheads="1"/>
          </p:cNvSpPr>
          <p:nvPr/>
        </p:nvSpPr>
        <p:spPr>
          <a:xfrm>
            <a:off x="355107" y="1"/>
            <a:ext cx="9779493" cy="1325563"/>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altLang="cs-CZ" sz="3600" b="1" dirty="0" err="1">
                <a:solidFill>
                  <a:schemeClr val="tx2"/>
                </a:solidFill>
              </a:rPr>
              <a:t>Adipokines</a:t>
            </a:r>
            <a:r>
              <a:rPr lang="cs-CZ" altLang="cs-CZ" sz="3600" b="1" dirty="0">
                <a:solidFill>
                  <a:schemeClr val="tx2"/>
                </a:solidFill>
              </a:rPr>
              <a:t> in male fertility</a:t>
            </a:r>
            <a:endParaRPr lang="nb-NO" altLang="cs-CZ" sz="3600" b="1" dirty="0">
              <a:solidFill>
                <a:schemeClr val="tx2"/>
              </a:solidFill>
            </a:endParaRPr>
          </a:p>
        </p:txBody>
      </p:sp>
    </p:spTree>
    <p:extLst>
      <p:ext uri="{BB962C8B-B14F-4D97-AF65-F5344CB8AC3E}">
        <p14:creationId xmlns:p14="http://schemas.microsoft.com/office/powerpoint/2010/main" val="22684226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6" descr="p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500813"/>
            <a:ext cx="9144000"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237025"/>
            <a:ext cx="5067957" cy="4175892"/>
          </a:xfrm>
          <a:prstGeom prst="rect">
            <a:avLst/>
          </a:prstGeom>
        </p:spPr>
      </p:pic>
      <p:pic>
        <p:nvPicPr>
          <p:cNvPr id="3" name="Obrázek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05904" y="1438851"/>
            <a:ext cx="4025461" cy="3974067"/>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5469" y="955529"/>
            <a:ext cx="8781063" cy="5780234"/>
          </a:xfrm>
          <a:prstGeom prst="rect">
            <a:avLst/>
          </a:prstGeom>
        </p:spPr>
      </p:pic>
      <p:sp>
        <p:nvSpPr>
          <p:cNvPr id="7" name="Rectangle 7">
            <a:extLst>
              <a:ext uri="{FF2B5EF4-FFF2-40B4-BE49-F238E27FC236}">
                <a16:creationId xmlns:a16="http://schemas.microsoft.com/office/drawing/2014/main" id="{F21A532B-DC57-4664-AE41-8D92C6817E65}"/>
              </a:ext>
            </a:extLst>
          </p:cNvPr>
          <p:cNvSpPr txBox="1">
            <a:spLocks noChangeArrowheads="1"/>
          </p:cNvSpPr>
          <p:nvPr/>
        </p:nvSpPr>
        <p:spPr>
          <a:xfrm>
            <a:off x="385587" y="232122"/>
            <a:ext cx="9779493" cy="1325563"/>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altLang="cs-CZ" sz="3600" b="1" dirty="0" err="1">
                <a:solidFill>
                  <a:schemeClr val="tx2"/>
                </a:solidFill>
              </a:rPr>
              <a:t>What</a:t>
            </a:r>
            <a:r>
              <a:rPr lang="cs-CZ" altLang="cs-CZ" sz="3600" b="1" dirty="0">
                <a:solidFill>
                  <a:schemeClr val="tx2"/>
                </a:solidFill>
              </a:rPr>
              <a:t> </a:t>
            </a:r>
            <a:r>
              <a:rPr lang="cs-CZ" altLang="cs-CZ" sz="3600" b="1" dirty="0" err="1">
                <a:solidFill>
                  <a:schemeClr val="tx2"/>
                </a:solidFill>
              </a:rPr>
              <a:t>else</a:t>
            </a:r>
            <a:r>
              <a:rPr lang="cs-CZ" altLang="cs-CZ" sz="3600" b="1" dirty="0">
                <a:solidFill>
                  <a:schemeClr val="tx2"/>
                </a:solidFill>
              </a:rPr>
              <a:t>? </a:t>
            </a:r>
            <a:r>
              <a:rPr lang="cs-CZ" altLang="cs-CZ" sz="3600" b="1" dirty="0" err="1">
                <a:solidFill>
                  <a:schemeClr val="tx2"/>
                </a:solidFill>
              </a:rPr>
              <a:t>Sugar</a:t>
            </a:r>
            <a:r>
              <a:rPr lang="cs-CZ" altLang="cs-CZ" sz="3600" b="1" dirty="0">
                <a:solidFill>
                  <a:schemeClr val="tx2"/>
                </a:solidFill>
              </a:rPr>
              <a:t>?</a:t>
            </a:r>
            <a:endParaRPr lang="nb-NO" altLang="cs-CZ" sz="3600" b="1" dirty="0">
              <a:solidFill>
                <a:schemeClr val="tx2"/>
              </a:solidFill>
            </a:endParaRPr>
          </a:p>
        </p:txBody>
      </p:sp>
    </p:spTree>
    <p:extLst>
      <p:ext uri="{BB962C8B-B14F-4D97-AF65-F5344CB8AC3E}">
        <p14:creationId xmlns:p14="http://schemas.microsoft.com/office/powerpoint/2010/main" val="347747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Zástupný symbol pro obsah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63751" y="1412875"/>
            <a:ext cx="6696075" cy="4845050"/>
          </a:xfrm>
        </p:spPr>
      </p:pic>
      <p:sp>
        <p:nvSpPr>
          <p:cNvPr id="10" name="Rectangle 3">
            <a:extLst>
              <a:ext uri="{FF2B5EF4-FFF2-40B4-BE49-F238E27FC236}">
                <a16:creationId xmlns:a16="http://schemas.microsoft.com/office/drawing/2014/main" id="{8D704673-BBBC-4762-8239-2A9C2958250C}"/>
              </a:ext>
            </a:extLst>
          </p:cNvPr>
          <p:cNvSpPr/>
          <p:nvPr/>
        </p:nvSpPr>
        <p:spPr>
          <a:xfrm>
            <a:off x="1662352" y="6514086"/>
            <a:ext cx="9144000" cy="90010"/>
          </a:xfrm>
          <a:prstGeom prst="rect">
            <a:avLst/>
          </a:prstGeom>
          <a:gradFill flip="none" rotWithShape="1">
            <a:gsLst>
              <a:gs pos="0">
                <a:schemeClr val="accent3">
                  <a:lumMod val="20000"/>
                  <a:lumOff val="80000"/>
                </a:schemeClr>
              </a:gs>
              <a:gs pos="21000">
                <a:srgbClr val="92D050"/>
              </a:gs>
              <a:gs pos="100000">
                <a:schemeClr val="accent3">
                  <a:lumMod val="20000"/>
                  <a:lumOff val="80000"/>
                </a:schemeClr>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7">
            <a:extLst>
              <a:ext uri="{FF2B5EF4-FFF2-40B4-BE49-F238E27FC236}">
                <a16:creationId xmlns:a16="http://schemas.microsoft.com/office/drawing/2014/main" id="{BFA22B07-2D49-4AA1-9B84-330F59F84B85}"/>
              </a:ext>
            </a:extLst>
          </p:cNvPr>
          <p:cNvSpPr txBox="1">
            <a:spLocks noChangeArrowheads="1"/>
          </p:cNvSpPr>
          <p:nvPr/>
        </p:nvSpPr>
        <p:spPr>
          <a:xfrm>
            <a:off x="355107" y="1"/>
            <a:ext cx="9779493" cy="1325563"/>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altLang="cs-CZ" sz="2800" b="1" dirty="0" err="1">
                <a:solidFill>
                  <a:schemeClr val="tx2"/>
                </a:solidFill>
              </a:rPr>
              <a:t>Fetal</a:t>
            </a:r>
            <a:r>
              <a:rPr lang="cs-CZ" altLang="cs-CZ" sz="2800" b="1" dirty="0">
                <a:solidFill>
                  <a:schemeClr val="tx2"/>
                </a:solidFill>
              </a:rPr>
              <a:t> </a:t>
            </a:r>
            <a:r>
              <a:rPr lang="cs-CZ" altLang="cs-CZ" sz="2800" b="1" dirty="0" err="1">
                <a:solidFill>
                  <a:schemeClr val="tx2"/>
                </a:solidFill>
              </a:rPr>
              <a:t>programming</a:t>
            </a:r>
            <a:r>
              <a:rPr lang="cs-CZ" altLang="cs-CZ" sz="2800" b="1" dirty="0">
                <a:solidFill>
                  <a:schemeClr val="tx2"/>
                </a:solidFill>
              </a:rPr>
              <a:t>?</a:t>
            </a:r>
            <a:endParaRPr lang="nb-NO" altLang="cs-CZ" sz="4000" b="1" dirty="0">
              <a:solidFill>
                <a:schemeClr val="tx2"/>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991544" y="6165303"/>
            <a:ext cx="6552728" cy="35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endParaRPr lang="en-GB" sz="1100" b="1" dirty="0">
              <a:latin typeface="Arial" charset="0"/>
            </a:endParaRPr>
          </a:p>
        </p:txBody>
      </p:sp>
      <p:sp>
        <p:nvSpPr>
          <p:cNvPr id="145" name="Rectangle 7">
            <a:extLst>
              <a:ext uri="{FF2B5EF4-FFF2-40B4-BE49-F238E27FC236}">
                <a16:creationId xmlns:a16="http://schemas.microsoft.com/office/drawing/2014/main" id="{18D1099F-6636-4A56-A63A-097051CA1580}"/>
              </a:ext>
            </a:extLst>
          </p:cNvPr>
          <p:cNvSpPr txBox="1">
            <a:spLocks noChangeArrowheads="1"/>
          </p:cNvSpPr>
          <p:nvPr/>
        </p:nvSpPr>
        <p:spPr>
          <a:xfrm>
            <a:off x="486173" y="303237"/>
            <a:ext cx="9779493" cy="1325563"/>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altLang="cs-CZ" sz="3600" b="1" dirty="0" err="1">
                <a:solidFill>
                  <a:schemeClr val="tx2"/>
                </a:solidFill>
              </a:rPr>
              <a:t>Fetal</a:t>
            </a:r>
            <a:r>
              <a:rPr lang="cs-CZ" altLang="cs-CZ" sz="3600" b="1" dirty="0">
                <a:solidFill>
                  <a:schemeClr val="tx2"/>
                </a:solidFill>
              </a:rPr>
              <a:t> </a:t>
            </a:r>
            <a:r>
              <a:rPr lang="cs-CZ" altLang="cs-CZ" sz="3600" b="1" dirty="0" err="1">
                <a:solidFill>
                  <a:schemeClr val="tx2"/>
                </a:solidFill>
              </a:rPr>
              <a:t>programming</a:t>
            </a:r>
            <a:endParaRPr lang="nb-NO" altLang="cs-CZ" sz="3600" b="1" dirty="0">
              <a:solidFill>
                <a:schemeClr val="tx2"/>
              </a:solidFill>
            </a:endParaRPr>
          </a:p>
        </p:txBody>
      </p:sp>
      <p:pic>
        <p:nvPicPr>
          <p:cNvPr id="17" name="Obrázek 16">
            <a:extLst>
              <a:ext uri="{FF2B5EF4-FFF2-40B4-BE49-F238E27FC236}">
                <a16:creationId xmlns:a16="http://schemas.microsoft.com/office/drawing/2014/main" id="{772A28B7-F3C3-43D0-A40B-C0F1E8D6D05F}"/>
              </a:ext>
            </a:extLst>
          </p:cNvPr>
          <p:cNvPicPr>
            <a:picLocks noChangeAspect="1"/>
          </p:cNvPicPr>
          <p:nvPr/>
        </p:nvPicPr>
        <p:blipFill>
          <a:blip r:embed="rId3"/>
          <a:stretch>
            <a:fillRect/>
          </a:stretch>
        </p:blipFill>
        <p:spPr>
          <a:xfrm>
            <a:off x="1591238" y="1171876"/>
            <a:ext cx="9009524" cy="4819048"/>
          </a:xfrm>
          <a:prstGeom prst="rect">
            <a:avLst/>
          </a:prstGeom>
        </p:spPr>
      </p:pic>
      <p:sp>
        <p:nvSpPr>
          <p:cNvPr id="21" name="Obdélník 20">
            <a:extLst>
              <a:ext uri="{FF2B5EF4-FFF2-40B4-BE49-F238E27FC236}">
                <a16:creationId xmlns:a16="http://schemas.microsoft.com/office/drawing/2014/main" id="{F8073D32-E3E9-4F20-8F4C-1B98F066D6E7}"/>
              </a:ext>
            </a:extLst>
          </p:cNvPr>
          <p:cNvSpPr/>
          <p:nvPr/>
        </p:nvSpPr>
        <p:spPr>
          <a:xfrm>
            <a:off x="1591238" y="6092565"/>
            <a:ext cx="6096000" cy="646331"/>
          </a:xfrm>
          <a:prstGeom prst="rect">
            <a:avLst/>
          </a:prstGeom>
        </p:spPr>
        <p:txBody>
          <a:bodyPr>
            <a:spAutoFit/>
          </a:bodyPr>
          <a:lstStyle/>
          <a:p>
            <a:r>
              <a:rPr lang="cs-CZ" sz="1200" b="1" dirty="0" err="1"/>
              <a:t>Fetal</a:t>
            </a:r>
            <a:r>
              <a:rPr lang="cs-CZ" sz="1200" b="1" dirty="0"/>
              <a:t> </a:t>
            </a:r>
            <a:r>
              <a:rPr lang="cs-CZ" sz="1200" b="1" dirty="0" err="1"/>
              <a:t>metabolic</a:t>
            </a:r>
            <a:r>
              <a:rPr lang="cs-CZ" sz="1200" b="1" dirty="0"/>
              <a:t> </a:t>
            </a:r>
            <a:r>
              <a:rPr lang="cs-CZ" sz="1200" b="1" dirty="0" err="1"/>
              <a:t>programming</a:t>
            </a:r>
            <a:r>
              <a:rPr lang="cs-CZ" sz="1200" b="1" dirty="0"/>
              <a:t> and </a:t>
            </a:r>
            <a:r>
              <a:rPr lang="cs-CZ" sz="1200" b="1" dirty="0" err="1"/>
              <a:t>epigenetic</a:t>
            </a:r>
            <a:r>
              <a:rPr lang="cs-CZ" sz="1200" b="1" dirty="0"/>
              <a:t> </a:t>
            </a:r>
            <a:r>
              <a:rPr lang="cs-CZ" sz="1200" b="1" dirty="0" err="1"/>
              <a:t>modifications</a:t>
            </a:r>
            <a:r>
              <a:rPr lang="cs-CZ" sz="1200" b="1" dirty="0"/>
              <a:t>: a </a:t>
            </a:r>
            <a:r>
              <a:rPr lang="cs-CZ" sz="1200" b="1" dirty="0" err="1"/>
              <a:t>systems</a:t>
            </a:r>
            <a:r>
              <a:rPr lang="cs-CZ" sz="1200" b="1" dirty="0"/>
              <a:t> biology </a:t>
            </a:r>
            <a:r>
              <a:rPr lang="cs-CZ" sz="1200" b="1" dirty="0" err="1"/>
              <a:t>approach</a:t>
            </a:r>
            <a:r>
              <a:rPr lang="cs-CZ" sz="1200" b="1" dirty="0"/>
              <a:t> </a:t>
            </a:r>
            <a:r>
              <a:rPr lang="cs-CZ" sz="1200" dirty="0">
                <a:hlinkClick r:id="rId4">
                  <a:extLst>
                    <a:ext uri="{A12FA001-AC4F-418D-AE19-62706E023703}">
                      <ahyp:hlinkClr xmlns:ahyp="http://schemas.microsoft.com/office/drawing/2018/hyperlinkcolor" val="tx"/>
                    </a:ext>
                  </a:extLst>
                </a:hlinkClick>
              </a:rPr>
              <a:t>Silvia </a:t>
            </a:r>
            <a:r>
              <a:rPr lang="cs-CZ" sz="1200" dirty="0" err="1">
                <a:hlinkClick r:id="rId4">
                  <a:extLst>
                    <a:ext uri="{A12FA001-AC4F-418D-AE19-62706E023703}">
                      <ahyp:hlinkClr xmlns:ahyp="http://schemas.microsoft.com/office/drawing/2018/hyperlinkcolor" val="tx"/>
                    </a:ext>
                  </a:extLst>
                </a:hlinkClick>
              </a:rPr>
              <a:t>Sookoian</a:t>
            </a:r>
            <a:r>
              <a:rPr lang="cs-CZ" sz="1200" dirty="0"/>
              <a:t>, </a:t>
            </a:r>
            <a:r>
              <a:rPr lang="cs-CZ" sz="1200" dirty="0">
                <a:hlinkClick r:id="rId5">
                  <a:extLst>
                    <a:ext uri="{A12FA001-AC4F-418D-AE19-62706E023703}">
                      <ahyp:hlinkClr xmlns:ahyp="http://schemas.microsoft.com/office/drawing/2018/hyperlinkcolor" val="tx"/>
                    </a:ext>
                  </a:extLst>
                </a:hlinkClick>
              </a:rPr>
              <a:t>Tomas </a:t>
            </a:r>
            <a:r>
              <a:rPr lang="cs-CZ" sz="1200" dirty="0" err="1">
                <a:hlinkClick r:id="rId5">
                  <a:extLst>
                    <a:ext uri="{A12FA001-AC4F-418D-AE19-62706E023703}">
                      <ahyp:hlinkClr xmlns:ahyp="http://schemas.microsoft.com/office/drawing/2018/hyperlinkcolor" val="tx"/>
                    </a:ext>
                  </a:extLst>
                </a:hlinkClick>
              </a:rPr>
              <a:t>Fernández</a:t>
            </a:r>
            <a:r>
              <a:rPr lang="cs-CZ" sz="1200" dirty="0">
                <a:hlinkClick r:id="rId5">
                  <a:extLst>
                    <a:ext uri="{A12FA001-AC4F-418D-AE19-62706E023703}">
                      <ahyp:hlinkClr xmlns:ahyp="http://schemas.microsoft.com/office/drawing/2018/hyperlinkcolor" val="tx"/>
                    </a:ext>
                  </a:extLst>
                </a:hlinkClick>
              </a:rPr>
              <a:t> </a:t>
            </a:r>
            <a:r>
              <a:rPr lang="cs-CZ" sz="1200" dirty="0" err="1">
                <a:hlinkClick r:id="rId5">
                  <a:extLst>
                    <a:ext uri="{A12FA001-AC4F-418D-AE19-62706E023703}">
                      <ahyp:hlinkClr xmlns:ahyp="http://schemas.microsoft.com/office/drawing/2018/hyperlinkcolor" val="tx"/>
                    </a:ext>
                  </a:extLst>
                </a:hlinkClick>
              </a:rPr>
              <a:t>Gianotti</a:t>
            </a:r>
            <a:r>
              <a:rPr lang="cs-CZ" sz="1200" dirty="0"/>
              <a:t>, </a:t>
            </a:r>
            <a:r>
              <a:rPr lang="cs-CZ" sz="1200" dirty="0">
                <a:hlinkClick r:id="rId6">
                  <a:extLst>
                    <a:ext uri="{A12FA001-AC4F-418D-AE19-62706E023703}">
                      <ahyp:hlinkClr xmlns:ahyp="http://schemas.microsoft.com/office/drawing/2018/hyperlinkcolor" val="tx"/>
                    </a:ext>
                  </a:extLst>
                </a:hlinkClick>
              </a:rPr>
              <a:t>Adriana L. </a:t>
            </a:r>
            <a:r>
              <a:rPr lang="cs-CZ" sz="1200" dirty="0" err="1">
                <a:hlinkClick r:id="rId6">
                  <a:extLst>
                    <a:ext uri="{A12FA001-AC4F-418D-AE19-62706E023703}">
                      <ahyp:hlinkClr xmlns:ahyp="http://schemas.microsoft.com/office/drawing/2018/hyperlinkcolor" val="tx"/>
                    </a:ext>
                  </a:extLst>
                </a:hlinkClick>
              </a:rPr>
              <a:t>Burgueño</a:t>
            </a:r>
            <a:r>
              <a:rPr lang="cs-CZ" sz="1200" dirty="0"/>
              <a:t> &amp; </a:t>
            </a:r>
            <a:r>
              <a:rPr lang="cs-CZ" sz="1200" dirty="0">
                <a:hlinkClick r:id="rId7">
                  <a:extLst>
                    <a:ext uri="{A12FA001-AC4F-418D-AE19-62706E023703}">
                      <ahyp:hlinkClr xmlns:ahyp="http://schemas.microsoft.com/office/drawing/2018/hyperlinkcolor" val="tx"/>
                    </a:ext>
                  </a:extLst>
                </a:hlinkClick>
              </a:rPr>
              <a:t>Carlos J. </a:t>
            </a:r>
            <a:r>
              <a:rPr lang="cs-CZ" sz="1200" dirty="0" err="1">
                <a:hlinkClick r:id="rId7">
                  <a:extLst>
                    <a:ext uri="{A12FA001-AC4F-418D-AE19-62706E023703}">
                      <ahyp:hlinkClr xmlns:ahyp="http://schemas.microsoft.com/office/drawing/2018/hyperlinkcolor" val="tx"/>
                    </a:ext>
                  </a:extLst>
                </a:hlinkClick>
              </a:rPr>
              <a:t>Pirola</a:t>
            </a:r>
            <a:r>
              <a:rPr lang="cs-CZ" sz="1200" dirty="0"/>
              <a:t> </a:t>
            </a:r>
            <a:r>
              <a:rPr lang="cs-CZ" sz="1200" i="1" dirty="0" err="1">
                <a:hlinkClick r:id="rId8">
                  <a:extLst>
                    <a:ext uri="{A12FA001-AC4F-418D-AE19-62706E023703}">
                      <ahyp:hlinkClr xmlns:ahyp="http://schemas.microsoft.com/office/drawing/2018/hyperlinkcolor" val="tx"/>
                    </a:ext>
                  </a:extLst>
                </a:hlinkClick>
              </a:rPr>
              <a:t>Pediatric</a:t>
            </a:r>
            <a:r>
              <a:rPr lang="cs-CZ" sz="1200" i="1" dirty="0">
                <a:hlinkClick r:id="rId8">
                  <a:extLst>
                    <a:ext uri="{A12FA001-AC4F-418D-AE19-62706E023703}">
                      <ahyp:hlinkClr xmlns:ahyp="http://schemas.microsoft.com/office/drawing/2018/hyperlinkcolor" val="tx"/>
                    </a:ext>
                  </a:extLst>
                </a:hlinkClick>
              </a:rPr>
              <a:t> </a:t>
            </a:r>
            <a:r>
              <a:rPr lang="cs-CZ" sz="1200" i="1" dirty="0" err="1">
                <a:hlinkClick r:id="rId8">
                  <a:extLst>
                    <a:ext uri="{A12FA001-AC4F-418D-AE19-62706E023703}">
                      <ahyp:hlinkClr xmlns:ahyp="http://schemas.microsoft.com/office/drawing/2018/hyperlinkcolor" val="tx"/>
                    </a:ext>
                  </a:extLst>
                </a:hlinkClick>
              </a:rPr>
              <a:t>Research</a:t>
            </a:r>
            <a:r>
              <a:rPr lang="cs-CZ" sz="1200" dirty="0"/>
              <a:t> </a:t>
            </a:r>
            <a:r>
              <a:rPr lang="cs-CZ" sz="1200" b="1" dirty="0" err="1"/>
              <a:t>volume</a:t>
            </a:r>
            <a:r>
              <a:rPr lang="cs-CZ" sz="1200" b="1" dirty="0"/>
              <a:t> 73</a:t>
            </a:r>
            <a:r>
              <a:rPr lang="cs-CZ" sz="1200" dirty="0"/>
              <a:t>, pages531–542(2013)</a:t>
            </a:r>
          </a:p>
        </p:txBody>
      </p:sp>
    </p:spTree>
    <p:extLst>
      <p:ext uri="{BB962C8B-B14F-4D97-AF65-F5344CB8AC3E}">
        <p14:creationId xmlns:p14="http://schemas.microsoft.com/office/powerpoint/2010/main" val="42245726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7">
            <a:extLst>
              <a:ext uri="{FF2B5EF4-FFF2-40B4-BE49-F238E27FC236}">
                <a16:creationId xmlns:a16="http://schemas.microsoft.com/office/drawing/2014/main" id="{A327A7F6-FCC6-4187-9BF4-0F91B8CF0F8B}"/>
              </a:ext>
            </a:extLst>
          </p:cNvPr>
          <p:cNvSpPr txBox="1">
            <a:spLocks noChangeArrowheads="1"/>
          </p:cNvSpPr>
          <p:nvPr/>
        </p:nvSpPr>
        <p:spPr>
          <a:xfrm>
            <a:off x="355107" y="1"/>
            <a:ext cx="9779493" cy="1325563"/>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altLang="cs-CZ" sz="2800" b="1" dirty="0" err="1">
                <a:solidFill>
                  <a:schemeClr val="tx2"/>
                </a:solidFill>
              </a:rPr>
              <a:t>Developmental</a:t>
            </a:r>
            <a:r>
              <a:rPr lang="cs-CZ" altLang="cs-CZ" sz="2800" b="1" dirty="0">
                <a:solidFill>
                  <a:schemeClr val="tx2"/>
                </a:solidFill>
              </a:rPr>
              <a:t> plasticity</a:t>
            </a:r>
            <a:endParaRPr lang="nb-NO" altLang="cs-CZ" sz="4000" b="1" dirty="0">
              <a:solidFill>
                <a:schemeClr val="tx2"/>
              </a:solidFill>
            </a:endParaRPr>
          </a:p>
        </p:txBody>
      </p:sp>
      <p:pic>
        <p:nvPicPr>
          <p:cNvPr id="5" name="Obrázek 4" descr="Obsah obrázku text, mapa&#10;&#10;Popis byl vytvořen automaticky">
            <a:extLst>
              <a:ext uri="{FF2B5EF4-FFF2-40B4-BE49-F238E27FC236}">
                <a16:creationId xmlns:a16="http://schemas.microsoft.com/office/drawing/2014/main" id="{7DE43CA3-E382-48EE-A137-B2571E6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989" y="726558"/>
            <a:ext cx="6900022" cy="5127885"/>
          </a:xfrm>
          <a:prstGeom prst="rect">
            <a:avLst/>
          </a:prstGeom>
        </p:spPr>
      </p:pic>
      <p:sp>
        <p:nvSpPr>
          <p:cNvPr id="6" name="Obdélník 5">
            <a:extLst>
              <a:ext uri="{FF2B5EF4-FFF2-40B4-BE49-F238E27FC236}">
                <a16:creationId xmlns:a16="http://schemas.microsoft.com/office/drawing/2014/main" id="{3E69D74B-1DDE-4D0A-B5D4-644B12AF93E7}"/>
              </a:ext>
            </a:extLst>
          </p:cNvPr>
          <p:cNvSpPr/>
          <p:nvPr/>
        </p:nvSpPr>
        <p:spPr>
          <a:xfrm>
            <a:off x="599440" y="6131442"/>
            <a:ext cx="6096000" cy="646331"/>
          </a:xfrm>
          <a:prstGeom prst="rect">
            <a:avLst/>
          </a:prstGeom>
        </p:spPr>
        <p:txBody>
          <a:bodyPr>
            <a:spAutoFit/>
          </a:bodyPr>
          <a:lstStyle/>
          <a:p>
            <a:r>
              <a:rPr lang="en-US" sz="1200" b="1" dirty="0">
                <a:hlinkClick r:id="rId4">
                  <a:extLst>
                    <a:ext uri="{A12FA001-AC4F-418D-AE19-62706E023703}">
                      <ahyp:hlinkClr xmlns:ahyp="http://schemas.microsoft.com/office/drawing/2018/hyperlinkcolor" val="tx"/>
                    </a:ext>
                  </a:extLst>
                </a:hlinkClick>
              </a:rPr>
              <a:t>Ancient</a:t>
            </a:r>
            <a:r>
              <a:rPr lang="en-US" sz="1200" dirty="0">
                <a:hlinkClick r:id="rId4">
                  <a:extLst>
                    <a:ext uri="{A12FA001-AC4F-418D-AE19-62706E023703}">
                      <ahyp:hlinkClr xmlns:ahyp="http://schemas.microsoft.com/office/drawing/2018/hyperlinkcolor" val="tx"/>
                    </a:ext>
                  </a:extLst>
                </a:hlinkClick>
              </a:rPr>
              <a:t> </a:t>
            </a:r>
            <a:r>
              <a:rPr lang="en-US" sz="1200" b="1" dirty="0">
                <a:hlinkClick r:id="rId4">
                  <a:extLst>
                    <a:ext uri="{A12FA001-AC4F-418D-AE19-62706E023703}">
                      <ahyp:hlinkClr xmlns:ahyp="http://schemas.microsoft.com/office/drawing/2018/hyperlinkcolor" val="tx"/>
                    </a:ext>
                  </a:extLst>
                </a:hlinkClick>
              </a:rPr>
              <a:t>origins</a:t>
            </a:r>
            <a:r>
              <a:rPr lang="en-US" sz="1200" dirty="0">
                <a:hlinkClick r:id="rId4">
                  <a:extLst>
                    <a:ext uri="{A12FA001-AC4F-418D-AE19-62706E023703}">
                      <ahyp:hlinkClr xmlns:ahyp="http://schemas.microsoft.com/office/drawing/2018/hyperlinkcolor" val="tx"/>
                    </a:ext>
                  </a:extLst>
                </a:hlinkClick>
              </a:rPr>
              <a:t> of </a:t>
            </a:r>
            <a:r>
              <a:rPr lang="en-US" sz="1200" b="1" dirty="0">
                <a:hlinkClick r:id="rId4">
                  <a:extLst>
                    <a:ext uri="{A12FA001-AC4F-418D-AE19-62706E023703}">
                      <ahyp:hlinkClr xmlns:ahyp="http://schemas.microsoft.com/office/drawing/2018/hyperlinkcolor" val="tx"/>
                    </a:ext>
                  </a:extLst>
                </a:hlinkClick>
              </a:rPr>
              <a:t>human</a:t>
            </a:r>
            <a:r>
              <a:rPr lang="en-US" sz="1200" dirty="0">
                <a:hlinkClick r:id="rId4">
                  <a:extLst>
                    <a:ext uri="{A12FA001-AC4F-418D-AE19-62706E023703}">
                      <ahyp:hlinkClr xmlns:ahyp="http://schemas.microsoft.com/office/drawing/2018/hyperlinkcolor" val="tx"/>
                    </a:ext>
                  </a:extLst>
                </a:hlinkClick>
              </a:rPr>
              <a:t> </a:t>
            </a:r>
            <a:r>
              <a:rPr lang="en-US" sz="1200" b="1" dirty="0">
                <a:hlinkClick r:id="rId4">
                  <a:extLst>
                    <a:ext uri="{A12FA001-AC4F-418D-AE19-62706E023703}">
                      <ahyp:hlinkClr xmlns:ahyp="http://schemas.microsoft.com/office/drawing/2018/hyperlinkcolor" val="tx"/>
                    </a:ext>
                  </a:extLst>
                </a:hlinkClick>
              </a:rPr>
              <a:t>developmental</a:t>
            </a:r>
            <a:r>
              <a:rPr lang="en-US" sz="1200" dirty="0">
                <a:hlinkClick r:id="rId4">
                  <a:extLst>
                    <a:ext uri="{A12FA001-AC4F-418D-AE19-62706E023703}">
                      <ahyp:hlinkClr xmlns:ahyp="http://schemas.microsoft.com/office/drawing/2018/hyperlinkcolor" val="tx"/>
                    </a:ext>
                  </a:extLst>
                </a:hlinkClick>
              </a:rPr>
              <a:t> </a:t>
            </a:r>
            <a:r>
              <a:rPr lang="en-US" sz="1200" b="1" dirty="0">
                <a:hlinkClick r:id="rId4">
                  <a:extLst>
                    <a:ext uri="{A12FA001-AC4F-418D-AE19-62706E023703}">
                      <ahyp:hlinkClr xmlns:ahyp="http://schemas.microsoft.com/office/drawing/2018/hyperlinkcolor" val="tx"/>
                    </a:ext>
                  </a:extLst>
                </a:hlinkClick>
              </a:rPr>
              <a:t>plasticity.</a:t>
            </a:r>
            <a:endParaRPr lang="en-US" sz="1200" dirty="0"/>
          </a:p>
          <a:p>
            <a:r>
              <a:rPr lang="en-US" sz="1200" dirty="0" err="1"/>
              <a:t>Crespi</a:t>
            </a:r>
            <a:r>
              <a:rPr lang="en-US" sz="1200" dirty="0"/>
              <a:t> EJ, Denver RJ.</a:t>
            </a:r>
          </a:p>
          <a:p>
            <a:r>
              <a:rPr lang="en-US" sz="1200" dirty="0"/>
              <a:t>Am J Hum Biol. 2005 Jan-Feb;17(1):44-54.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title"/>
          </p:nvPr>
        </p:nvSpPr>
        <p:spPr/>
        <p:txBody>
          <a:bodyPr/>
          <a:lstStyle/>
          <a:p>
            <a:endParaRPr lang="en-US" dirty="0"/>
          </a:p>
        </p:txBody>
      </p:sp>
      <p:pic>
        <p:nvPicPr>
          <p:cNvPr id="61446" name="Picture 6" descr="29-01a_1.jpg                                                   00000941Sarah                          B9D5FA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762000"/>
            <a:ext cx="5380038"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366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5" descr="new_logo_neph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289" y="6237288"/>
            <a:ext cx="16732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6"/>
          <p:cNvSpPr txBox="1">
            <a:spLocks noChangeArrowheads="1"/>
          </p:cNvSpPr>
          <p:nvPr/>
        </p:nvSpPr>
        <p:spPr bwMode="auto">
          <a:xfrm>
            <a:off x="1665288" y="6211889"/>
            <a:ext cx="7239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fontAlgn="auto">
              <a:lnSpc>
                <a:spcPct val="97000"/>
              </a:lnSpc>
              <a:spcBef>
                <a:spcPts val="0"/>
              </a:spcBef>
              <a:spcAft>
                <a:spcPts val="0"/>
              </a:spcAft>
              <a:buClr>
                <a:srgbClr val="FFFFFF"/>
              </a:buClr>
              <a:buSzPct val="45000"/>
              <a:defRPr/>
            </a:pPr>
            <a:r>
              <a:rPr lang="en-GB" sz="1050" dirty="0" err="1"/>
              <a:t>Braam</a:t>
            </a:r>
            <a:r>
              <a:rPr lang="en-GB" sz="1050" dirty="0"/>
              <a:t> B </a:t>
            </a:r>
            <a:r>
              <a:rPr lang="en-GB" sz="1050" i="1" dirty="0"/>
              <a:t>et al. </a:t>
            </a:r>
            <a:r>
              <a:rPr lang="en-GB" sz="1050" dirty="0"/>
              <a:t>(2007) </a:t>
            </a:r>
            <a:r>
              <a:rPr lang="en-US" sz="1050" dirty="0"/>
              <a:t>Technology Insight: innovative options for end-stage renal disease</a:t>
            </a:r>
            <a:r>
              <a:rPr lang="en-US" sz="1050" dirty="0">
                <a:cs typeface="Arial" charset="0"/>
              </a:rPr>
              <a:t>—</a:t>
            </a:r>
            <a:r>
              <a:rPr lang="en-US" sz="1050" dirty="0"/>
              <a:t>from kidney</a:t>
            </a:r>
            <a:r>
              <a:rPr lang="cs-CZ" sz="1050" dirty="0"/>
              <a:t> </a:t>
            </a:r>
            <a:r>
              <a:rPr lang="en-US" sz="1050" dirty="0"/>
              <a:t>refurbishment to artificial kidney </a:t>
            </a:r>
            <a:r>
              <a:rPr lang="en-US" sz="1050" i="1" dirty="0"/>
              <a:t>Nat </a:t>
            </a:r>
            <a:r>
              <a:rPr lang="en-US" sz="1050" i="1" dirty="0" err="1"/>
              <a:t>Clin</a:t>
            </a:r>
            <a:r>
              <a:rPr lang="en-US" sz="1050" i="1" dirty="0"/>
              <a:t> </a:t>
            </a:r>
            <a:r>
              <a:rPr lang="en-US" sz="1050" i="1" dirty="0" err="1"/>
              <a:t>Pract</a:t>
            </a:r>
            <a:r>
              <a:rPr lang="en-US" sz="1050" i="1" dirty="0"/>
              <a:t> </a:t>
            </a:r>
            <a:r>
              <a:rPr lang="en-US" sz="1050" i="1" dirty="0" err="1"/>
              <a:t>Nephrol</a:t>
            </a:r>
            <a:r>
              <a:rPr lang="en-US" sz="1050" dirty="0"/>
              <a:t> </a:t>
            </a:r>
            <a:r>
              <a:rPr lang="en-US" sz="1050" b="1" dirty="0"/>
              <a:t>3:</a:t>
            </a:r>
            <a:r>
              <a:rPr lang="en-US" sz="1050" dirty="0"/>
              <a:t> 564–572 doi:10.1038/</a:t>
            </a:r>
            <a:r>
              <a:rPr lang="en-GB" sz="1050" dirty="0"/>
              <a:t>ncpneph0600</a:t>
            </a:r>
          </a:p>
        </p:txBody>
      </p:sp>
      <p:sp>
        <p:nvSpPr>
          <p:cNvPr id="2" name="Rectangle 1"/>
          <p:cNvSpPr/>
          <p:nvPr/>
        </p:nvSpPr>
        <p:spPr>
          <a:xfrm>
            <a:off x="416148" y="958504"/>
            <a:ext cx="4868640" cy="461665"/>
          </a:xfrm>
          <a:prstGeom prst="rect">
            <a:avLst/>
          </a:prstGeom>
        </p:spPr>
        <p:txBody>
          <a:bodyPr wrap="none">
            <a:spAutoFit/>
          </a:bodyPr>
          <a:lstStyle/>
          <a:p>
            <a:pPr fontAlgn="auto">
              <a:spcBef>
                <a:spcPts val="0"/>
              </a:spcBef>
              <a:spcAft>
                <a:spcPts val="0"/>
              </a:spcAft>
              <a:defRPr/>
            </a:pPr>
            <a:r>
              <a:rPr lang="cs-CZ" b="1" dirty="0" err="1">
                <a:solidFill>
                  <a:schemeClr val="bg1">
                    <a:lumMod val="50000"/>
                  </a:schemeClr>
                </a:solidFill>
                <a:latin typeface="+mn-lt"/>
              </a:rPr>
              <a:t>Developmental</a:t>
            </a:r>
            <a:r>
              <a:rPr lang="cs-CZ" b="1" dirty="0">
                <a:solidFill>
                  <a:schemeClr val="bg1">
                    <a:lumMod val="50000"/>
                  </a:schemeClr>
                </a:solidFill>
                <a:latin typeface="+mn-lt"/>
              </a:rPr>
              <a:t> plasticity in </a:t>
            </a:r>
            <a:r>
              <a:rPr lang="cs-CZ" b="1" dirty="0" err="1">
                <a:solidFill>
                  <a:schemeClr val="bg1">
                    <a:lumMod val="50000"/>
                  </a:schemeClr>
                </a:solidFill>
                <a:latin typeface="+mn-lt"/>
              </a:rPr>
              <a:t>time</a:t>
            </a:r>
            <a:endParaRPr lang="en-US" b="1" dirty="0">
              <a:solidFill>
                <a:schemeClr val="bg1">
                  <a:lumMod val="50000"/>
                </a:schemeClr>
              </a:solidFill>
              <a:latin typeface="+mn-lt"/>
            </a:endParaRPr>
          </a:p>
        </p:txBody>
      </p:sp>
      <p:pic>
        <p:nvPicPr>
          <p:cNvPr id="19462" name="Zástupný symbol pro obsah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8189" y="3625850"/>
            <a:ext cx="3697287"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descr="About 40 percent overwe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588" y="3622676"/>
            <a:ext cx="358775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a:extLst>
              <a:ext uri="{FF2B5EF4-FFF2-40B4-BE49-F238E27FC236}">
                <a16:creationId xmlns:a16="http://schemas.microsoft.com/office/drawing/2014/main" id="{116B3BE8-529F-4706-8B8A-15E7B072794A}"/>
              </a:ext>
            </a:extLst>
          </p:cNvPr>
          <p:cNvSpPr txBox="1">
            <a:spLocks noChangeArrowheads="1"/>
          </p:cNvSpPr>
          <p:nvPr/>
        </p:nvSpPr>
        <p:spPr>
          <a:xfrm>
            <a:off x="355107" y="1"/>
            <a:ext cx="9779493" cy="1325563"/>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altLang="cs-CZ" sz="2800" b="1" dirty="0" err="1">
                <a:solidFill>
                  <a:schemeClr val="tx2"/>
                </a:solidFill>
              </a:rPr>
              <a:t>Developmental</a:t>
            </a:r>
            <a:r>
              <a:rPr lang="cs-CZ" altLang="cs-CZ" sz="2800" b="1" dirty="0">
                <a:solidFill>
                  <a:schemeClr val="tx2"/>
                </a:solidFill>
              </a:rPr>
              <a:t> plasticity?</a:t>
            </a:r>
            <a:endParaRPr lang="nb-NO" altLang="cs-CZ" sz="4000" b="1" dirty="0">
              <a:solidFill>
                <a:schemeClr val="tx2"/>
              </a:solidFill>
            </a:endParaRPr>
          </a:p>
        </p:txBody>
      </p:sp>
      <p:pic>
        <p:nvPicPr>
          <p:cNvPr id="4" name="Obrázek 3" descr="Obsah obrázku text&#10;&#10;Popis byl vytvořen automaticky">
            <a:extLst>
              <a:ext uri="{FF2B5EF4-FFF2-40B4-BE49-F238E27FC236}">
                <a16:creationId xmlns:a16="http://schemas.microsoft.com/office/drawing/2014/main" id="{C876416E-7241-4661-9C7C-B8B3C0F548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2502" y="1445567"/>
            <a:ext cx="5834697" cy="2085677"/>
          </a:xfrm>
          <a:prstGeom prst="rect">
            <a:avLst/>
          </a:prstGeom>
        </p:spPr>
      </p:pic>
      <p:sp>
        <p:nvSpPr>
          <p:cNvPr id="6" name="Obdélník 5">
            <a:extLst>
              <a:ext uri="{FF2B5EF4-FFF2-40B4-BE49-F238E27FC236}">
                <a16:creationId xmlns:a16="http://schemas.microsoft.com/office/drawing/2014/main" id="{8A053436-2C13-4F89-B4A5-EEE7E41F1962}"/>
              </a:ext>
            </a:extLst>
          </p:cNvPr>
          <p:cNvSpPr/>
          <p:nvPr/>
        </p:nvSpPr>
        <p:spPr>
          <a:xfrm>
            <a:off x="9772651" y="2400837"/>
            <a:ext cx="1721985" cy="3785652"/>
          </a:xfrm>
          <a:prstGeom prst="rect">
            <a:avLst/>
          </a:prstGeom>
        </p:spPr>
        <p:txBody>
          <a:bodyPr wrap="square">
            <a:spAutoFit/>
          </a:bodyPr>
          <a:lstStyle/>
          <a:p>
            <a:r>
              <a:rPr lang="cs-CZ" sz="1000" b="1" dirty="0" err="1"/>
              <a:t>Reprogramming</a:t>
            </a:r>
            <a:r>
              <a:rPr lang="cs-CZ" sz="1000" b="1" dirty="0"/>
              <a:t> </a:t>
            </a:r>
            <a:r>
              <a:rPr lang="cs-CZ" sz="1000" b="1" dirty="0" err="1"/>
              <a:t>normal</a:t>
            </a:r>
            <a:r>
              <a:rPr lang="cs-CZ" sz="1000" b="1" dirty="0"/>
              <a:t> </a:t>
            </a:r>
            <a:r>
              <a:rPr lang="cs-CZ" sz="1000" b="1" dirty="0" err="1"/>
              <a:t>human</a:t>
            </a:r>
            <a:r>
              <a:rPr lang="cs-CZ" sz="1000" b="1" dirty="0"/>
              <a:t> </a:t>
            </a:r>
            <a:r>
              <a:rPr lang="cs-CZ" sz="1000" b="1" dirty="0" err="1"/>
              <a:t>epithelial</a:t>
            </a:r>
            <a:r>
              <a:rPr lang="cs-CZ" sz="1000" b="1" dirty="0"/>
              <a:t> </a:t>
            </a:r>
            <a:r>
              <a:rPr lang="cs-CZ" sz="1000" b="1" dirty="0" err="1"/>
              <a:t>tissues</a:t>
            </a:r>
            <a:r>
              <a:rPr lang="cs-CZ" sz="1000" b="1" dirty="0"/>
              <a:t> to a </a:t>
            </a:r>
            <a:r>
              <a:rPr lang="cs-CZ" sz="1000" b="1" dirty="0" err="1"/>
              <a:t>common</a:t>
            </a:r>
            <a:r>
              <a:rPr lang="cs-CZ" sz="1000" b="1" dirty="0"/>
              <a:t>, </a:t>
            </a:r>
            <a:r>
              <a:rPr lang="cs-CZ" sz="1000" b="1" dirty="0" err="1"/>
              <a:t>lethal</a:t>
            </a:r>
            <a:r>
              <a:rPr lang="cs-CZ" sz="1000" b="1" dirty="0"/>
              <a:t> </a:t>
            </a:r>
            <a:r>
              <a:rPr lang="cs-CZ" sz="1000" b="1" dirty="0" err="1"/>
              <a:t>neuroendocrine</a:t>
            </a:r>
            <a:r>
              <a:rPr lang="cs-CZ" sz="1000" b="1" dirty="0"/>
              <a:t> </a:t>
            </a:r>
            <a:r>
              <a:rPr lang="cs-CZ" sz="1000" b="1" dirty="0" err="1"/>
              <a:t>cancer</a:t>
            </a:r>
            <a:r>
              <a:rPr lang="cs-CZ" sz="1000" b="1" dirty="0"/>
              <a:t> </a:t>
            </a:r>
            <a:r>
              <a:rPr lang="cs-CZ" sz="1000" b="1" dirty="0" err="1"/>
              <a:t>lineage</a:t>
            </a:r>
            <a:endParaRPr lang="cs-CZ" sz="1000" b="1" dirty="0"/>
          </a:p>
          <a:p>
            <a:pPr>
              <a:buFont typeface="+mj-lt"/>
              <a:buAutoNum type="arabicPeriod"/>
            </a:pPr>
            <a:r>
              <a:rPr lang="cs-CZ" sz="1000" dirty="0"/>
              <a:t>Jung </a:t>
            </a:r>
            <a:r>
              <a:rPr lang="cs-CZ" sz="1000" dirty="0" err="1"/>
              <a:t>Wook</a:t>
            </a:r>
            <a:r>
              <a:rPr lang="cs-CZ" sz="1000" dirty="0"/>
              <a:t> Park</a:t>
            </a:r>
            <a:r>
              <a:rPr lang="cs-CZ" sz="1000" baseline="30000" dirty="0">
                <a:hlinkClick r:id="rId6"/>
              </a:rPr>
              <a:t>1</a:t>
            </a:r>
            <a:r>
              <a:rPr lang="cs-CZ" sz="1000" dirty="0"/>
              <a:t>, </a:t>
            </a:r>
          </a:p>
          <a:p>
            <a:pPr>
              <a:buFont typeface="+mj-lt"/>
              <a:buAutoNum type="arabicPeriod"/>
            </a:pPr>
            <a:r>
              <a:rPr lang="cs-CZ" sz="1000" dirty="0"/>
              <a:t>John K. Lee</a:t>
            </a:r>
            <a:r>
              <a:rPr lang="cs-CZ" sz="1000" baseline="30000" dirty="0">
                <a:hlinkClick r:id="rId7"/>
              </a:rPr>
              <a:t>2</a:t>
            </a:r>
            <a:r>
              <a:rPr lang="cs-CZ" sz="1000" dirty="0"/>
              <a:t>, </a:t>
            </a:r>
          </a:p>
          <a:p>
            <a:pPr>
              <a:buFont typeface="+mj-lt"/>
              <a:buAutoNum type="arabicPeriod"/>
            </a:pPr>
            <a:r>
              <a:rPr lang="cs-CZ" sz="1000" dirty="0"/>
              <a:t>Katherine M. Sheu</a:t>
            </a:r>
            <a:r>
              <a:rPr lang="cs-CZ" sz="1000" baseline="30000" dirty="0">
                <a:hlinkClick r:id="rId8"/>
              </a:rPr>
              <a:t>3</a:t>
            </a:r>
            <a:r>
              <a:rPr lang="cs-CZ" sz="1000" dirty="0"/>
              <a:t>, </a:t>
            </a:r>
          </a:p>
          <a:p>
            <a:pPr>
              <a:buFont typeface="+mj-lt"/>
              <a:buAutoNum type="arabicPeriod"/>
            </a:pPr>
            <a:r>
              <a:rPr lang="cs-CZ" sz="1000" dirty="0" err="1"/>
              <a:t>Liang</a:t>
            </a:r>
            <a:r>
              <a:rPr lang="cs-CZ" sz="1000" dirty="0"/>
              <a:t> Wang</a:t>
            </a:r>
            <a:r>
              <a:rPr lang="cs-CZ" sz="1000" baseline="30000" dirty="0">
                <a:hlinkClick r:id="rId6"/>
              </a:rPr>
              <a:t>1</a:t>
            </a:r>
            <a:r>
              <a:rPr lang="cs-CZ" sz="1000" dirty="0"/>
              <a:t>, </a:t>
            </a:r>
          </a:p>
          <a:p>
            <a:pPr>
              <a:buFont typeface="+mj-lt"/>
              <a:buAutoNum type="arabicPeriod"/>
            </a:pPr>
            <a:r>
              <a:rPr lang="cs-CZ" sz="1000" dirty="0"/>
              <a:t>Nikolas G. Balanis</a:t>
            </a:r>
            <a:r>
              <a:rPr lang="cs-CZ" sz="1000" baseline="30000" dirty="0">
                <a:hlinkClick r:id="rId8"/>
              </a:rPr>
              <a:t>3</a:t>
            </a:r>
            <a:r>
              <a:rPr lang="cs-CZ" sz="1000" dirty="0"/>
              <a:t>, </a:t>
            </a:r>
          </a:p>
          <a:p>
            <a:pPr>
              <a:buFont typeface="+mj-lt"/>
              <a:buAutoNum type="arabicPeriod"/>
            </a:pPr>
            <a:r>
              <a:rPr lang="cs-CZ" sz="1000" dirty="0"/>
              <a:t>Kim Nguyen</a:t>
            </a:r>
            <a:r>
              <a:rPr lang="cs-CZ" sz="1000" baseline="30000" dirty="0">
                <a:hlinkClick r:id="rId9"/>
              </a:rPr>
              <a:t>4</a:t>
            </a:r>
            <a:r>
              <a:rPr lang="cs-CZ" sz="1000" dirty="0"/>
              <a:t>, </a:t>
            </a:r>
          </a:p>
          <a:p>
            <a:pPr>
              <a:buFont typeface="+mj-lt"/>
              <a:buAutoNum type="arabicPeriod"/>
            </a:pPr>
            <a:r>
              <a:rPr lang="cs-CZ" sz="1000" dirty="0"/>
              <a:t>Bryan A. Smith</a:t>
            </a:r>
            <a:r>
              <a:rPr lang="cs-CZ" sz="1000" baseline="30000" dirty="0">
                <a:hlinkClick r:id="rId6"/>
              </a:rPr>
              <a:t>1</a:t>
            </a:r>
            <a:r>
              <a:rPr lang="cs-CZ" sz="1000" dirty="0"/>
              <a:t>, </a:t>
            </a:r>
          </a:p>
          <a:p>
            <a:pPr>
              <a:buFont typeface="+mj-lt"/>
              <a:buAutoNum type="arabicPeriod"/>
            </a:pPr>
            <a:r>
              <a:rPr lang="cs-CZ" sz="1000" dirty="0" err="1"/>
              <a:t>Chen</a:t>
            </a:r>
            <a:r>
              <a:rPr lang="cs-CZ" sz="1000" dirty="0"/>
              <a:t> Cheng</a:t>
            </a:r>
            <a:r>
              <a:rPr lang="cs-CZ" sz="1000" baseline="30000" dirty="0">
                <a:hlinkClick r:id="rId10"/>
              </a:rPr>
              <a:t>5</a:t>
            </a:r>
            <a:r>
              <a:rPr lang="cs-CZ" sz="1000" dirty="0"/>
              <a:t>, </a:t>
            </a:r>
          </a:p>
          <a:p>
            <a:pPr>
              <a:buFont typeface="+mj-lt"/>
              <a:buAutoNum type="arabicPeriod"/>
            </a:pPr>
            <a:r>
              <a:rPr lang="cs-CZ" sz="1000" dirty="0"/>
              <a:t>Brandon L. Tsai</a:t>
            </a:r>
            <a:r>
              <a:rPr lang="cs-CZ" sz="1000" baseline="30000" dirty="0">
                <a:hlinkClick r:id="rId6"/>
              </a:rPr>
              <a:t>1</a:t>
            </a:r>
            <a:r>
              <a:rPr lang="cs-CZ" sz="1000" dirty="0"/>
              <a:t>, </a:t>
            </a:r>
          </a:p>
          <a:p>
            <a:pPr>
              <a:buFont typeface="+mj-lt"/>
              <a:buAutoNum type="arabicPeriod"/>
            </a:pPr>
            <a:r>
              <a:rPr lang="cs-CZ" sz="1000" dirty="0" err="1"/>
              <a:t>Donghui</a:t>
            </a:r>
            <a:r>
              <a:rPr lang="cs-CZ" sz="1000" dirty="0"/>
              <a:t> Cheng</a:t>
            </a:r>
            <a:r>
              <a:rPr lang="cs-CZ" sz="1000" baseline="30000" dirty="0">
                <a:hlinkClick r:id="rId6"/>
              </a:rPr>
              <a:t>1</a:t>
            </a:r>
            <a:r>
              <a:rPr lang="cs-CZ" sz="1000" dirty="0"/>
              <a:t>, </a:t>
            </a:r>
          </a:p>
          <a:p>
            <a:pPr>
              <a:buFont typeface="+mj-lt"/>
              <a:buAutoNum type="arabicPeriod"/>
            </a:pPr>
            <a:r>
              <a:rPr lang="cs-CZ" sz="1000" dirty="0" err="1"/>
              <a:t>Jiaoti</a:t>
            </a:r>
            <a:r>
              <a:rPr lang="cs-CZ" sz="1000" dirty="0"/>
              <a:t> Huang</a:t>
            </a:r>
            <a:r>
              <a:rPr lang="cs-CZ" sz="1000" baseline="30000" dirty="0">
                <a:hlinkClick r:id="rId11"/>
              </a:rPr>
              <a:t>6</a:t>
            </a:r>
            <a:r>
              <a:rPr lang="cs-CZ" sz="1000" dirty="0"/>
              <a:t>, </a:t>
            </a:r>
          </a:p>
          <a:p>
            <a:pPr>
              <a:buFont typeface="+mj-lt"/>
              <a:buAutoNum type="arabicPeriod"/>
            </a:pPr>
            <a:r>
              <a:rPr lang="cs-CZ" sz="1000" dirty="0" err="1"/>
              <a:t>Siavash</a:t>
            </a:r>
            <a:r>
              <a:rPr lang="cs-CZ" sz="1000" dirty="0"/>
              <a:t> K. Kurdistani</a:t>
            </a:r>
            <a:r>
              <a:rPr lang="cs-CZ" sz="1000" baseline="30000" dirty="0">
                <a:hlinkClick r:id="rId10"/>
              </a:rPr>
              <a:t>5</a:t>
            </a:r>
            <a:r>
              <a:rPr lang="cs-CZ" sz="1000" dirty="0"/>
              <a:t>,</a:t>
            </a:r>
            <a:r>
              <a:rPr lang="cs-CZ" sz="1000" baseline="30000" dirty="0">
                <a:hlinkClick r:id="rId12"/>
              </a:rPr>
              <a:t>7</a:t>
            </a:r>
            <a:r>
              <a:rPr lang="cs-CZ" sz="1000" dirty="0"/>
              <a:t>,</a:t>
            </a:r>
            <a:r>
              <a:rPr lang="cs-CZ" sz="1000" baseline="30000" dirty="0">
                <a:hlinkClick r:id="rId13"/>
              </a:rPr>
              <a:t>8</a:t>
            </a:r>
            <a:r>
              <a:rPr lang="cs-CZ" sz="1000" dirty="0"/>
              <a:t>,</a:t>
            </a:r>
            <a:r>
              <a:rPr lang="cs-CZ" sz="1000" baseline="30000" dirty="0">
                <a:hlinkClick r:id="rId14"/>
              </a:rPr>
              <a:t>9</a:t>
            </a:r>
            <a:r>
              <a:rPr lang="cs-CZ" sz="1000" dirty="0"/>
              <a:t>, </a:t>
            </a:r>
          </a:p>
          <a:p>
            <a:pPr>
              <a:buFont typeface="+mj-lt"/>
              <a:buAutoNum type="arabicPeriod"/>
            </a:pPr>
            <a:r>
              <a:rPr lang="cs-CZ" sz="1000" dirty="0"/>
              <a:t>Thomas G. Graeber</a:t>
            </a:r>
            <a:r>
              <a:rPr lang="cs-CZ" sz="1000" baseline="30000" dirty="0">
                <a:hlinkClick r:id="rId8"/>
              </a:rPr>
              <a:t>3</a:t>
            </a:r>
            <a:r>
              <a:rPr lang="cs-CZ" sz="1000" dirty="0"/>
              <a:t>,</a:t>
            </a:r>
            <a:r>
              <a:rPr lang="cs-CZ" sz="1000" baseline="30000" dirty="0">
                <a:hlinkClick r:id="rId12"/>
              </a:rPr>
              <a:t>7</a:t>
            </a:r>
            <a:r>
              <a:rPr lang="cs-CZ" sz="1000" dirty="0"/>
              <a:t>,</a:t>
            </a:r>
            <a:r>
              <a:rPr lang="cs-CZ" sz="1000" baseline="30000" dirty="0">
                <a:hlinkClick r:id="rId13"/>
              </a:rPr>
              <a:t>8</a:t>
            </a:r>
            <a:r>
              <a:rPr lang="cs-CZ" sz="1000" dirty="0"/>
              <a:t>,</a:t>
            </a:r>
            <a:r>
              <a:rPr lang="cs-CZ" sz="1000" baseline="30000" dirty="0">
                <a:hlinkClick r:id="rId14"/>
              </a:rPr>
              <a:t>9</a:t>
            </a:r>
            <a:r>
              <a:rPr lang="cs-CZ" sz="1000" dirty="0"/>
              <a:t>,</a:t>
            </a:r>
            <a:r>
              <a:rPr lang="cs-CZ" sz="1000" baseline="30000" dirty="0">
                <a:hlinkClick r:id="rId15"/>
              </a:rPr>
              <a:t>10</a:t>
            </a:r>
            <a:r>
              <a:rPr lang="cs-CZ" sz="1000" dirty="0"/>
              <a:t>,</a:t>
            </a:r>
            <a:r>
              <a:rPr lang="cs-CZ" sz="1000" dirty="0">
                <a:hlinkClick r:id="rId16"/>
              </a:rPr>
              <a:t>*</a:t>
            </a:r>
            <a:r>
              <a:rPr lang="cs-CZ" sz="1000" dirty="0"/>
              <a:t>, </a:t>
            </a:r>
          </a:p>
          <a:p>
            <a:pPr>
              <a:buFont typeface="+mj-lt"/>
              <a:buAutoNum type="arabicPeriod"/>
            </a:pPr>
            <a:r>
              <a:rPr lang="cs-CZ" sz="1000" dirty="0"/>
              <a:t>Owen N. Witte</a:t>
            </a:r>
            <a:r>
              <a:rPr lang="cs-CZ" sz="1000" baseline="30000" dirty="0">
                <a:hlinkClick r:id="rId6"/>
              </a:rPr>
              <a:t>1</a:t>
            </a:r>
            <a:r>
              <a:rPr lang="cs-CZ" sz="1000" dirty="0"/>
              <a:t>,</a:t>
            </a:r>
            <a:r>
              <a:rPr lang="cs-CZ" sz="1000" baseline="30000" dirty="0">
                <a:hlinkClick r:id="rId8"/>
              </a:rPr>
              <a:t>3</a:t>
            </a:r>
            <a:r>
              <a:rPr lang="cs-CZ" sz="1000" dirty="0"/>
              <a:t>,</a:t>
            </a:r>
            <a:r>
              <a:rPr lang="cs-CZ" sz="1000" baseline="30000" dirty="0">
                <a:hlinkClick r:id="rId12"/>
              </a:rPr>
              <a:t>7</a:t>
            </a:r>
            <a:r>
              <a:rPr lang="cs-CZ" sz="1000" dirty="0"/>
              <a:t>,</a:t>
            </a:r>
            <a:r>
              <a:rPr lang="cs-CZ" sz="1000" baseline="30000" dirty="0">
                <a:hlinkClick r:id="rId13"/>
              </a:rPr>
              <a:t>8</a:t>
            </a:r>
            <a:r>
              <a:rPr lang="cs-CZ" sz="1000" dirty="0"/>
              <a:t>,</a:t>
            </a:r>
            <a:r>
              <a:rPr lang="cs-CZ" sz="1000" baseline="30000" dirty="0">
                <a:hlinkClick r:id="rId14"/>
              </a:rPr>
              <a:t>9</a:t>
            </a:r>
            <a:r>
              <a:rPr lang="cs-CZ" sz="1000" dirty="0"/>
              <a:t>,</a:t>
            </a:r>
            <a:r>
              <a:rPr lang="cs-CZ" sz="1000" dirty="0">
                <a:hlinkClick r:id="rId16"/>
              </a:rPr>
              <a:t>*</a:t>
            </a:r>
            <a:endParaRPr lang="cs-CZ" sz="1000" dirty="0"/>
          </a:p>
          <a:p>
            <a:r>
              <a:rPr lang="cs-CZ" sz="1000" dirty="0" err="1"/>
              <a:t>See</a:t>
            </a:r>
            <a:r>
              <a:rPr lang="cs-CZ" sz="1000" dirty="0"/>
              <a:t> </a:t>
            </a:r>
            <a:r>
              <a:rPr lang="cs-CZ" sz="1000" dirty="0" err="1"/>
              <a:t>all</a:t>
            </a:r>
            <a:r>
              <a:rPr lang="cs-CZ" sz="1000" dirty="0"/>
              <a:t> </a:t>
            </a:r>
            <a:r>
              <a:rPr lang="cs-CZ" sz="1000" dirty="0" err="1"/>
              <a:t>authors</a:t>
            </a:r>
            <a:r>
              <a:rPr lang="cs-CZ" sz="1000" dirty="0"/>
              <a:t> and </a:t>
            </a:r>
            <a:r>
              <a:rPr lang="cs-CZ" sz="1000" dirty="0" err="1"/>
              <a:t>affiliations</a:t>
            </a:r>
            <a:r>
              <a:rPr lang="cs-CZ" sz="1000" dirty="0"/>
              <a:t> </a:t>
            </a:r>
          </a:p>
          <a:p>
            <a:r>
              <a:rPr lang="cs-CZ" sz="1000" i="1" dirty="0"/>
              <a:t>Science </a:t>
            </a:r>
            <a:r>
              <a:rPr lang="cs-CZ" sz="1000" dirty="0"/>
              <a:t> 05 </a:t>
            </a:r>
            <a:r>
              <a:rPr lang="cs-CZ" sz="1000" dirty="0" err="1"/>
              <a:t>Oct</a:t>
            </a:r>
            <a:r>
              <a:rPr lang="cs-CZ" sz="1000" dirty="0"/>
              <a:t> 2018:</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400" y="5978525"/>
            <a:ext cx="965200" cy="349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Text Box 4"/>
          <p:cNvSpPr txBox="1">
            <a:spLocks noChangeArrowheads="1"/>
          </p:cNvSpPr>
          <p:nvPr/>
        </p:nvSpPr>
        <p:spPr bwMode="auto">
          <a:xfrm>
            <a:off x="1649413" y="6049964"/>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a:solidFill>
                  <a:schemeClr val="tx1"/>
                </a:solidFill>
                <a:latin typeface="Calibri" panose="020F0502020204030204" pitchFamily="34" charset="0"/>
              </a:defRPr>
            </a:lvl1pPr>
            <a:lvl2pPr marL="742950" indent="-285750">
              <a:tabLst>
                <a:tab pos="723900" algn="l"/>
                <a:tab pos="1447800" algn="l"/>
                <a:tab pos="2171700" algn="l"/>
                <a:tab pos="2895600" algn="l"/>
                <a:tab pos="3619500" algn="l"/>
              </a:tabLst>
              <a:defRPr>
                <a:solidFill>
                  <a:schemeClr val="tx1"/>
                </a:solidFill>
                <a:latin typeface="Calibri" panose="020F0502020204030204" pitchFamily="34" charset="0"/>
              </a:defRPr>
            </a:lvl2pPr>
            <a:lvl3pPr marL="1143000" indent="-228600">
              <a:tabLst>
                <a:tab pos="723900" algn="l"/>
                <a:tab pos="1447800" algn="l"/>
                <a:tab pos="2171700" algn="l"/>
                <a:tab pos="2895600" algn="l"/>
                <a:tab pos="3619500" algn="l"/>
              </a:tabLst>
              <a:defRPr>
                <a:solidFill>
                  <a:schemeClr val="tx1"/>
                </a:solidFill>
                <a:latin typeface="Calibri" panose="020F0502020204030204" pitchFamily="34" charset="0"/>
              </a:defRPr>
            </a:lvl3pPr>
            <a:lvl4pPr marL="1600200" indent="-228600">
              <a:tabLst>
                <a:tab pos="723900" algn="l"/>
                <a:tab pos="1447800" algn="l"/>
                <a:tab pos="2171700" algn="l"/>
                <a:tab pos="2895600" algn="l"/>
                <a:tab pos="3619500" algn="l"/>
              </a:tabLst>
              <a:defRPr>
                <a:solidFill>
                  <a:schemeClr val="tx1"/>
                </a:solidFill>
                <a:latin typeface="Calibri" panose="020F0502020204030204" pitchFamily="34" charset="0"/>
              </a:defRPr>
            </a:lvl4pPr>
            <a:lvl5pPr marL="2057400" indent="-228600">
              <a:tabLst>
                <a:tab pos="723900" algn="l"/>
                <a:tab pos="1447800" algn="l"/>
                <a:tab pos="2171700" algn="l"/>
                <a:tab pos="2895600" algn="l"/>
                <a:tab pos="36195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Calibri" panose="020F0502020204030204" pitchFamily="34" charset="0"/>
              </a:defRPr>
            </a:lvl9pPr>
          </a:lstStyle>
          <a:p>
            <a:pPr eaLnBrk="1" hangingPunct="1"/>
            <a:r>
              <a:rPr lang="en-GB" altLang="cs-CZ" sz="1100" b="1">
                <a:solidFill>
                  <a:srgbClr val="000000"/>
                </a:solidFill>
                <a:latin typeface="Arial" panose="020B0604020202020204" pitchFamily="34" charset="0"/>
                <a:ea typeface="msgothic"/>
                <a:cs typeface="msgothic"/>
              </a:rPr>
              <a:t>Hochberg Z et al. Endocrine Reviews 2011;32:159-224</a:t>
            </a:r>
          </a:p>
        </p:txBody>
      </p:sp>
      <p:sp>
        <p:nvSpPr>
          <p:cNvPr id="20484" name="Text Box 5"/>
          <p:cNvSpPr txBox="1">
            <a:spLocks noChangeArrowheads="1"/>
          </p:cNvSpPr>
          <p:nvPr/>
        </p:nvSpPr>
        <p:spPr bwMode="auto">
          <a:xfrm>
            <a:off x="1611314" y="6330951"/>
            <a:ext cx="49307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9pPr>
          </a:lstStyle>
          <a:p>
            <a:pPr eaLnBrk="1" hangingPunct="1"/>
            <a:r>
              <a:rPr lang="en-GB" altLang="cs-CZ" sz="900">
                <a:solidFill>
                  <a:srgbClr val="000000"/>
                </a:solidFill>
                <a:latin typeface="Arial" panose="020B0604020202020204" pitchFamily="34" charset="0"/>
                <a:ea typeface="msgothic"/>
                <a:cs typeface="msgothic"/>
              </a:rPr>
              <a:t>©2011 by Endocrine Society</a:t>
            </a:r>
          </a:p>
        </p:txBody>
      </p:sp>
      <p:grpSp>
        <p:nvGrpSpPr>
          <p:cNvPr id="20485" name="Group 386"/>
          <p:cNvGrpSpPr>
            <a:grpSpLocks/>
          </p:cNvGrpSpPr>
          <p:nvPr/>
        </p:nvGrpSpPr>
        <p:grpSpPr bwMode="auto">
          <a:xfrm>
            <a:off x="5375275" y="1724025"/>
            <a:ext cx="831850" cy="1798638"/>
            <a:chOff x="3467035" y="1292067"/>
            <a:chExt cx="831210" cy="1799113"/>
          </a:xfrm>
        </p:grpSpPr>
        <p:sp>
          <p:nvSpPr>
            <p:cNvPr id="388" name="Freeform 387"/>
            <p:cNvSpPr/>
            <p:nvPr/>
          </p:nvSpPr>
          <p:spPr>
            <a:xfrm>
              <a:off x="3467035" y="1292067"/>
              <a:ext cx="831210" cy="1799113"/>
            </a:xfrm>
            <a:custGeom>
              <a:avLst/>
              <a:gdLst>
                <a:gd name="connsiteX0" fmla="*/ 223585 w 734125"/>
                <a:gd name="connsiteY0" fmla="*/ 1799113 h 1799113"/>
                <a:gd name="connsiteX1" fmla="*/ 223585 w 734125"/>
                <a:gd name="connsiteY1" fmla="*/ 1687353 h 1799113"/>
                <a:gd name="connsiteX2" fmla="*/ 124525 w 734125"/>
                <a:gd name="connsiteY2" fmla="*/ 1573053 h 1799113"/>
                <a:gd name="connsiteX3" fmla="*/ 137225 w 734125"/>
                <a:gd name="connsiteY3" fmla="*/ 1392713 h 1799113"/>
                <a:gd name="connsiteX4" fmla="*/ 78805 w 734125"/>
                <a:gd name="connsiteY4" fmla="*/ 1273333 h 1799113"/>
                <a:gd name="connsiteX5" fmla="*/ 65 w 734125"/>
                <a:gd name="connsiteY5" fmla="*/ 1092993 h 1799113"/>
                <a:gd name="connsiteX6" fmla="*/ 66105 w 734125"/>
                <a:gd name="connsiteY6" fmla="*/ 732313 h 1799113"/>
                <a:gd name="connsiteX7" fmla="*/ 109285 w 734125"/>
                <a:gd name="connsiteY7" fmla="*/ 587533 h 1799113"/>
                <a:gd name="connsiteX8" fmla="*/ 203265 w 734125"/>
                <a:gd name="connsiteY8" fmla="*/ 485933 h 1799113"/>
                <a:gd name="connsiteX9" fmla="*/ 147385 w 734125"/>
                <a:gd name="connsiteY9" fmla="*/ 432593 h 1799113"/>
                <a:gd name="connsiteX10" fmla="*/ 129605 w 734125"/>
                <a:gd name="connsiteY10" fmla="*/ 242093 h 1799113"/>
                <a:gd name="connsiteX11" fmla="*/ 177865 w 734125"/>
                <a:gd name="connsiteY11" fmla="*/ 97313 h 1799113"/>
                <a:gd name="connsiteX12" fmla="*/ 269305 w 734125"/>
                <a:gd name="connsiteY12" fmla="*/ 13493 h 1799113"/>
                <a:gd name="connsiteX13" fmla="*/ 442025 w 734125"/>
                <a:gd name="connsiteY13" fmla="*/ 3333 h 1799113"/>
                <a:gd name="connsiteX14" fmla="*/ 563945 w 734125"/>
                <a:gd name="connsiteY14" fmla="*/ 46513 h 1799113"/>
                <a:gd name="connsiteX15" fmla="*/ 627445 w 734125"/>
                <a:gd name="connsiteY15" fmla="*/ 173513 h 1799113"/>
                <a:gd name="connsiteX16" fmla="*/ 594425 w 734125"/>
                <a:gd name="connsiteY16" fmla="*/ 221773 h 1799113"/>
                <a:gd name="connsiteX17" fmla="*/ 589345 w 734125"/>
                <a:gd name="connsiteY17" fmla="*/ 259873 h 1799113"/>
                <a:gd name="connsiteX18" fmla="*/ 619825 w 734125"/>
                <a:gd name="connsiteY18" fmla="*/ 305593 h 1799113"/>
                <a:gd name="connsiteX19" fmla="*/ 589345 w 734125"/>
                <a:gd name="connsiteY19" fmla="*/ 343693 h 1799113"/>
                <a:gd name="connsiteX20" fmla="*/ 569025 w 734125"/>
                <a:gd name="connsiteY20" fmla="*/ 409733 h 1799113"/>
                <a:gd name="connsiteX21" fmla="*/ 528385 w 734125"/>
                <a:gd name="connsiteY21" fmla="*/ 450373 h 1799113"/>
                <a:gd name="connsiteX22" fmla="*/ 457265 w 734125"/>
                <a:gd name="connsiteY22" fmla="*/ 450373 h 1799113"/>
                <a:gd name="connsiteX23" fmla="*/ 434405 w 734125"/>
                <a:gd name="connsiteY23" fmla="*/ 496093 h 1799113"/>
                <a:gd name="connsiteX24" fmla="*/ 487745 w 734125"/>
                <a:gd name="connsiteY24" fmla="*/ 582453 h 1799113"/>
                <a:gd name="connsiteX25" fmla="*/ 637605 w 734125"/>
                <a:gd name="connsiteY25" fmla="*/ 778033 h 1799113"/>
                <a:gd name="connsiteX26" fmla="*/ 734125 w 734125"/>
                <a:gd name="connsiteY26" fmla="*/ 882173 h 1799113"/>
                <a:gd name="connsiteX0" fmla="*/ 223585 w 734125"/>
                <a:gd name="connsiteY0" fmla="*/ 1799113 h 1799113"/>
                <a:gd name="connsiteX1" fmla="*/ 223585 w 734125"/>
                <a:gd name="connsiteY1" fmla="*/ 1687353 h 1799113"/>
                <a:gd name="connsiteX2" fmla="*/ 124525 w 734125"/>
                <a:gd name="connsiteY2" fmla="*/ 1573053 h 1799113"/>
                <a:gd name="connsiteX3" fmla="*/ 137225 w 734125"/>
                <a:gd name="connsiteY3" fmla="*/ 1392713 h 1799113"/>
                <a:gd name="connsiteX4" fmla="*/ 78805 w 734125"/>
                <a:gd name="connsiteY4" fmla="*/ 1273333 h 1799113"/>
                <a:gd name="connsiteX5" fmla="*/ 65 w 734125"/>
                <a:gd name="connsiteY5" fmla="*/ 1092993 h 1799113"/>
                <a:gd name="connsiteX6" fmla="*/ 66105 w 734125"/>
                <a:gd name="connsiteY6" fmla="*/ 732313 h 1799113"/>
                <a:gd name="connsiteX7" fmla="*/ 109285 w 734125"/>
                <a:gd name="connsiteY7" fmla="*/ 587533 h 1799113"/>
                <a:gd name="connsiteX8" fmla="*/ 203265 w 734125"/>
                <a:gd name="connsiteY8" fmla="*/ 485933 h 1799113"/>
                <a:gd name="connsiteX9" fmla="*/ 147385 w 734125"/>
                <a:gd name="connsiteY9" fmla="*/ 432593 h 1799113"/>
                <a:gd name="connsiteX10" fmla="*/ 129605 w 734125"/>
                <a:gd name="connsiteY10" fmla="*/ 242093 h 1799113"/>
                <a:gd name="connsiteX11" fmla="*/ 177865 w 734125"/>
                <a:gd name="connsiteY11" fmla="*/ 97313 h 1799113"/>
                <a:gd name="connsiteX12" fmla="*/ 269305 w 734125"/>
                <a:gd name="connsiteY12" fmla="*/ 13493 h 1799113"/>
                <a:gd name="connsiteX13" fmla="*/ 442025 w 734125"/>
                <a:gd name="connsiteY13" fmla="*/ 3333 h 1799113"/>
                <a:gd name="connsiteX14" fmla="*/ 563945 w 734125"/>
                <a:gd name="connsiteY14" fmla="*/ 46513 h 1799113"/>
                <a:gd name="connsiteX15" fmla="*/ 627445 w 734125"/>
                <a:gd name="connsiteY15" fmla="*/ 173513 h 1799113"/>
                <a:gd name="connsiteX16" fmla="*/ 594425 w 734125"/>
                <a:gd name="connsiteY16" fmla="*/ 221773 h 1799113"/>
                <a:gd name="connsiteX17" fmla="*/ 589345 w 734125"/>
                <a:gd name="connsiteY17" fmla="*/ 259873 h 1799113"/>
                <a:gd name="connsiteX18" fmla="*/ 619825 w 734125"/>
                <a:gd name="connsiteY18" fmla="*/ 305593 h 1799113"/>
                <a:gd name="connsiteX19" fmla="*/ 589345 w 734125"/>
                <a:gd name="connsiteY19" fmla="*/ 343693 h 1799113"/>
                <a:gd name="connsiteX20" fmla="*/ 569025 w 734125"/>
                <a:gd name="connsiteY20" fmla="*/ 409733 h 1799113"/>
                <a:gd name="connsiteX21" fmla="*/ 528385 w 734125"/>
                <a:gd name="connsiteY21" fmla="*/ 450373 h 1799113"/>
                <a:gd name="connsiteX22" fmla="*/ 457265 w 734125"/>
                <a:gd name="connsiteY22" fmla="*/ 450373 h 1799113"/>
                <a:gd name="connsiteX23" fmla="*/ 434405 w 734125"/>
                <a:gd name="connsiteY23" fmla="*/ 496093 h 1799113"/>
                <a:gd name="connsiteX24" fmla="*/ 487745 w 734125"/>
                <a:gd name="connsiteY24" fmla="*/ 582453 h 1799113"/>
                <a:gd name="connsiteX25" fmla="*/ 637605 w 734125"/>
                <a:gd name="connsiteY25" fmla="*/ 778033 h 1799113"/>
                <a:gd name="connsiteX26" fmla="*/ 670625 w 734125"/>
                <a:gd name="connsiteY26" fmla="*/ 808513 h 1799113"/>
                <a:gd name="connsiteX27" fmla="*/ 734125 w 734125"/>
                <a:gd name="connsiteY27" fmla="*/ 882173 h 1799113"/>
                <a:gd name="connsiteX0" fmla="*/ 223585 w 746825"/>
                <a:gd name="connsiteY0" fmla="*/ 1799113 h 1799113"/>
                <a:gd name="connsiteX1" fmla="*/ 223585 w 746825"/>
                <a:gd name="connsiteY1" fmla="*/ 1687353 h 1799113"/>
                <a:gd name="connsiteX2" fmla="*/ 124525 w 746825"/>
                <a:gd name="connsiteY2" fmla="*/ 1573053 h 1799113"/>
                <a:gd name="connsiteX3" fmla="*/ 137225 w 746825"/>
                <a:gd name="connsiteY3" fmla="*/ 1392713 h 1799113"/>
                <a:gd name="connsiteX4" fmla="*/ 78805 w 746825"/>
                <a:gd name="connsiteY4" fmla="*/ 1273333 h 1799113"/>
                <a:gd name="connsiteX5" fmla="*/ 65 w 746825"/>
                <a:gd name="connsiteY5" fmla="*/ 1092993 h 1799113"/>
                <a:gd name="connsiteX6" fmla="*/ 66105 w 746825"/>
                <a:gd name="connsiteY6" fmla="*/ 732313 h 1799113"/>
                <a:gd name="connsiteX7" fmla="*/ 109285 w 746825"/>
                <a:gd name="connsiteY7" fmla="*/ 587533 h 1799113"/>
                <a:gd name="connsiteX8" fmla="*/ 203265 w 746825"/>
                <a:gd name="connsiteY8" fmla="*/ 485933 h 1799113"/>
                <a:gd name="connsiteX9" fmla="*/ 147385 w 746825"/>
                <a:gd name="connsiteY9" fmla="*/ 432593 h 1799113"/>
                <a:gd name="connsiteX10" fmla="*/ 129605 w 746825"/>
                <a:gd name="connsiteY10" fmla="*/ 242093 h 1799113"/>
                <a:gd name="connsiteX11" fmla="*/ 177865 w 746825"/>
                <a:gd name="connsiteY11" fmla="*/ 97313 h 1799113"/>
                <a:gd name="connsiteX12" fmla="*/ 269305 w 746825"/>
                <a:gd name="connsiteY12" fmla="*/ 13493 h 1799113"/>
                <a:gd name="connsiteX13" fmla="*/ 442025 w 746825"/>
                <a:gd name="connsiteY13" fmla="*/ 3333 h 1799113"/>
                <a:gd name="connsiteX14" fmla="*/ 563945 w 746825"/>
                <a:gd name="connsiteY14" fmla="*/ 46513 h 1799113"/>
                <a:gd name="connsiteX15" fmla="*/ 627445 w 746825"/>
                <a:gd name="connsiteY15" fmla="*/ 173513 h 1799113"/>
                <a:gd name="connsiteX16" fmla="*/ 594425 w 746825"/>
                <a:gd name="connsiteY16" fmla="*/ 221773 h 1799113"/>
                <a:gd name="connsiteX17" fmla="*/ 589345 w 746825"/>
                <a:gd name="connsiteY17" fmla="*/ 259873 h 1799113"/>
                <a:gd name="connsiteX18" fmla="*/ 619825 w 746825"/>
                <a:gd name="connsiteY18" fmla="*/ 305593 h 1799113"/>
                <a:gd name="connsiteX19" fmla="*/ 589345 w 746825"/>
                <a:gd name="connsiteY19" fmla="*/ 343693 h 1799113"/>
                <a:gd name="connsiteX20" fmla="*/ 569025 w 746825"/>
                <a:gd name="connsiteY20" fmla="*/ 409733 h 1799113"/>
                <a:gd name="connsiteX21" fmla="*/ 528385 w 746825"/>
                <a:gd name="connsiteY21" fmla="*/ 450373 h 1799113"/>
                <a:gd name="connsiteX22" fmla="*/ 457265 w 746825"/>
                <a:gd name="connsiteY22" fmla="*/ 450373 h 1799113"/>
                <a:gd name="connsiteX23" fmla="*/ 434405 w 746825"/>
                <a:gd name="connsiteY23" fmla="*/ 496093 h 1799113"/>
                <a:gd name="connsiteX24" fmla="*/ 487745 w 746825"/>
                <a:gd name="connsiteY24" fmla="*/ 582453 h 1799113"/>
                <a:gd name="connsiteX25" fmla="*/ 637605 w 746825"/>
                <a:gd name="connsiteY25" fmla="*/ 778033 h 1799113"/>
                <a:gd name="connsiteX26" fmla="*/ 670625 w 746825"/>
                <a:gd name="connsiteY26" fmla="*/ 808513 h 1799113"/>
                <a:gd name="connsiteX27" fmla="*/ 746825 w 746825"/>
                <a:gd name="connsiteY27" fmla="*/ 912653 h 1799113"/>
                <a:gd name="connsiteX0" fmla="*/ 223585 w 747938"/>
                <a:gd name="connsiteY0" fmla="*/ 1799113 h 1799113"/>
                <a:gd name="connsiteX1" fmla="*/ 223585 w 747938"/>
                <a:gd name="connsiteY1" fmla="*/ 1687353 h 1799113"/>
                <a:gd name="connsiteX2" fmla="*/ 124525 w 747938"/>
                <a:gd name="connsiteY2" fmla="*/ 1573053 h 1799113"/>
                <a:gd name="connsiteX3" fmla="*/ 137225 w 747938"/>
                <a:gd name="connsiteY3" fmla="*/ 1392713 h 1799113"/>
                <a:gd name="connsiteX4" fmla="*/ 78805 w 747938"/>
                <a:gd name="connsiteY4" fmla="*/ 1273333 h 1799113"/>
                <a:gd name="connsiteX5" fmla="*/ 65 w 747938"/>
                <a:gd name="connsiteY5" fmla="*/ 1092993 h 1799113"/>
                <a:gd name="connsiteX6" fmla="*/ 66105 w 747938"/>
                <a:gd name="connsiteY6" fmla="*/ 732313 h 1799113"/>
                <a:gd name="connsiteX7" fmla="*/ 109285 w 747938"/>
                <a:gd name="connsiteY7" fmla="*/ 587533 h 1799113"/>
                <a:gd name="connsiteX8" fmla="*/ 203265 w 747938"/>
                <a:gd name="connsiteY8" fmla="*/ 485933 h 1799113"/>
                <a:gd name="connsiteX9" fmla="*/ 147385 w 747938"/>
                <a:gd name="connsiteY9" fmla="*/ 432593 h 1799113"/>
                <a:gd name="connsiteX10" fmla="*/ 129605 w 747938"/>
                <a:gd name="connsiteY10" fmla="*/ 242093 h 1799113"/>
                <a:gd name="connsiteX11" fmla="*/ 177865 w 747938"/>
                <a:gd name="connsiteY11" fmla="*/ 97313 h 1799113"/>
                <a:gd name="connsiteX12" fmla="*/ 269305 w 747938"/>
                <a:gd name="connsiteY12" fmla="*/ 13493 h 1799113"/>
                <a:gd name="connsiteX13" fmla="*/ 442025 w 747938"/>
                <a:gd name="connsiteY13" fmla="*/ 3333 h 1799113"/>
                <a:gd name="connsiteX14" fmla="*/ 563945 w 747938"/>
                <a:gd name="connsiteY14" fmla="*/ 46513 h 1799113"/>
                <a:gd name="connsiteX15" fmla="*/ 627445 w 747938"/>
                <a:gd name="connsiteY15" fmla="*/ 173513 h 1799113"/>
                <a:gd name="connsiteX16" fmla="*/ 594425 w 747938"/>
                <a:gd name="connsiteY16" fmla="*/ 221773 h 1799113"/>
                <a:gd name="connsiteX17" fmla="*/ 589345 w 747938"/>
                <a:gd name="connsiteY17" fmla="*/ 259873 h 1799113"/>
                <a:gd name="connsiteX18" fmla="*/ 619825 w 747938"/>
                <a:gd name="connsiteY18" fmla="*/ 305593 h 1799113"/>
                <a:gd name="connsiteX19" fmla="*/ 589345 w 747938"/>
                <a:gd name="connsiteY19" fmla="*/ 343693 h 1799113"/>
                <a:gd name="connsiteX20" fmla="*/ 569025 w 747938"/>
                <a:gd name="connsiteY20" fmla="*/ 409733 h 1799113"/>
                <a:gd name="connsiteX21" fmla="*/ 528385 w 747938"/>
                <a:gd name="connsiteY21" fmla="*/ 450373 h 1799113"/>
                <a:gd name="connsiteX22" fmla="*/ 457265 w 747938"/>
                <a:gd name="connsiteY22" fmla="*/ 450373 h 1799113"/>
                <a:gd name="connsiteX23" fmla="*/ 434405 w 747938"/>
                <a:gd name="connsiteY23" fmla="*/ 496093 h 1799113"/>
                <a:gd name="connsiteX24" fmla="*/ 487745 w 747938"/>
                <a:gd name="connsiteY24" fmla="*/ 582453 h 1799113"/>
                <a:gd name="connsiteX25" fmla="*/ 637605 w 747938"/>
                <a:gd name="connsiteY25" fmla="*/ 778033 h 1799113"/>
                <a:gd name="connsiteX26" fmla="*/ 741745 w 747938"/>
                <a:gd name="connsiteY26" fmla="*/ 887253 h 1799113"/>
                <a:gd name="connsiteX27" fmla="*/ 746825 w 747938"/>
                <a:gd name="connsiteY27" fmla="*/ 912653 h 1799113"/>
                <a:gd name="connsiteX0" fmla="*/ 223585 w 743831"/>
                <a:gd name="connsiteY0" fmla="*/ 1799113 h 1799113"/>
                <a:gd name="connsiteX1" fmla="*/ 223585 w 743831"/>
                <a:gd name="connsiteY1" fmla="*/ 1687353 h 1799113"/>
                <a:gd name="connsiteX2" fmla="*/ 124525 w 743831"/>
                <a:gd name="connsiteY2" fmla="*/ 1573053 h 1799113"/>
                <a:gd name="connsiteX3" fmla="*/ 137225 w 743831"/>
                <a:gd name="connsiteY3" fmla="*/ 1392713 h 1799113"/>
                <a:gd name="connsiteX4" fmla="*/ 78805 w 743831"/>
                <a:gd name="connsiteY4" fmla="*/ 1273333 h 1799113"/>
                <a:gd name="connsiteX5" fmla="*/ 65 w 743831"/>
                <a:gd name="connsiteY5" fmla="*/ 1092993 h 1799113"/>
                <a:gd name="connsiteX6" fmla="*/ 66105 w 743831"/>
                <a:gd name="connsiteY6" fmla="*/ 732313 h 1799113"/>
                <a:gd name="connsiteX7" fmla="*/ 109285 w 743831"/>
                <a:gd name="connsiteY7" fmla="*/ 587533 h 1799113"/>
                <a:gd name="connsiteX8" fmla="*/ 203265 w 743831"/>
                <a:gd name="connsiteY8" fmla="*/ 485933 h 1799113"/>
                <a:gd name="connsiteX9" fmla="*/ 147385 w 743831"/>
                <a:gd name="connsiteY9" fmla="*/ 432593 h 1799113"/>
                <a:gd name="connsiteX10" fmla="*/ 129605 w 743831"/>
                <a:gd name="connsiteY10" fmla="*/ 242093 h 1799113"/>
                <a:gd name="connsiteX11" fmla="*/ 177865 w 743831"/>
                <a:gd name="connsiteY11" fmla="*/ 97313 h 1799113"/>
                <a:gd name="connsiteX12" fmla="*/ 269305 w 743831"/>
                <a:gd name="connsiteY12" fmla="*/ 13493 h 1799113"/>
                <a:gd name="connsiteX13" fmla="*/ 442025 w 743831"/>
                <a:gd name="connsiteY13" fmla="*/ 3333 h 1799113"/>
                <a:gd name="connsiteX14" fmla="*/ 563945 w 743831"/>
                <a:gd name="connsiteY14" fmla="*/ 46513 h 1799113"/>
                <a:gd name="connsiteX15" fmla="*/ 627445 w 743831"/>
                <a:gd name="connsiteY15" fmla="*/ 173513 h 1799113"/>
                <a:gd name="connsiteX16" fmla="*/ 594425 w 743831"/>
                <a:gd name="connsiteY16" fmla="*/ 221773 h 1799113"/>
                <a:gd name="connsiteX17" fmla="*/ 589345 w 743831"/>
                <a:gd name="connsiteY17" fmla="*/ 259873 h 1799113"/>
                <a:gd name="connsiteX18" fmla="*/ 619825 w 743831"/>
                <a:gd name="connsiteY18" fmla="*/ 305593 h 1799113"/>
                <a:gd name="connsiteX19" fmla="*/ 589345 w 743831"/>
                <a:gd name="connsiteY19" fmla="*/ 343693 h 1799113"/>
                <a:gd name="connsiteX20" fmla="*/ 569025 w 743831"/>
                <a:gd name="connsiteY20" fmla="*/ 409733 h 1799113"/>
                <a:gd name="connsiteX21" fmla="*/ 528385 w 743831"/>
                <a:gd name="connsiteY21" fmla="*/ 450373 h 1799113"/>
                <a:gd name="connsiteX22" fmla="*/ 457265 w 743831"/>
                <a:gd name="connsiteY22" fmla="*/ 450373 h 1799113"/>
                <a:gd name="connsiteX23" fmla="*/ 434405 w 743831"/>
                <a:gd name="connsiteY23" fmla="*/ 496093 h 1799113"/>
                <a:gd name="connsiteX24" fmla="*/ 487745 w 743831"/>
                <a:gd name="connsiteY24" fmla="*/ 582453 h 1799113"/>
                <a:gd name="connsiteX25" fmla="*/ 637605 w 743831"/>
                <a:gd name="connsiteY25" fmla="*/ 778033 h 1799113"/>
                <a:gd name="connsiteX26" fmla="*/ 741745 w 743831"/>
                <a:gd name="connsiteY26" fmla="*/ 887253 h 1799113"/>
                <a:gd name="connsiteX27" fmla="*/ 685865 w 743831"/>
                <a:gd name="connsiteY27" fmla="*/ 993933 h 1799113"/>
                <a:gd name="connsiteX0" fmla="*/ 223585 w 743456"/>
                <a:gd name="connsiteY0" fmla="*/ 1799113 h 1799113"/>
                <a:gd name="connsiteX1" fmla="*/ 223585 w 743456"/>
                <a:gd name="connsiteY1" fmla="*/ 1687353 h 1799113"/>
                <a:gd name="connsiteX2" fmla="*/ 124525 w 743456"/>
                <a:gd name="connsiteY2" fmla="*/ 1573053 h 1799113"/>
                <a:gd name="connsiteX3" fmla="*/ 137225 w 743456"/>
                <a:gd name="connsiteY3" fmla="*/ 1392713 h 1799113"/>
                <a:gd name="connsiteX4" fmla="*/ 78805 w 743456"/>
                <a:gd name="connsiteY4" fmla="*/ 1273333 h 1799113"/>
                <a:gd name="connsiteX5" fmla="*/ 65 w 743456"/>
                <a:gd name="connsiteY5" fmla="*/ 1092993 h 1799113"/>
                <a:gd name="connsiteX6" fmla="*/ 66105 w 743456"/>
                <a:gd name="connsiteY6" fmla="*/ 732313 h 1799113"/>
                <a:gd name="connsiteX7" fmla="*/ 109285 w 743456"/>
                <a:gd name="connsiteY7" fmla="*/ 587533 h 1799113"/>
                <a:gd name="connsiteX8" fmla="*/ 203265 w 743456"/>
                <a:gd name="connsiteY8" fmla="*/ 485933 h 1799113"/>
                <a:gd name="connsiteX9" fmla="*/ 147385 w 743456"/>
                <a:gd name="connsiteY9" fmla="*/ 432593 h 1799113"/>
                <a:gd name="connsiteX10" fmla="*/ 129605 w 743456"/>
                <a:gd name="connsiteY10" fmla="*/ 242093 h 1799113"/>
                <a:gd name="connsiteX11" fmla="*/ 177865 w 743456"/>
                <a:gd name="connsiteY11" fmla="*/ 97313 h 1799113"/>
                <a:gd name="connsiteX12" fmla="*/ 269305 w 743456"/>
                <a:gd name="connsiteY12" fmla="*/ 13493 h 1799113"/>
                <a:gd name="connsiteX13" fmla="*/ 442025 w 743456"/>
                <a:gd name="connsiteY13" fmla="*/ 3333 h 1799113"/>
                <a:gd name="connsiteX14" fmla="*/ 563945 w 743456"/>
                <a:gd name="connsiteY14" fmla="*/ 46513 h 1799113"/>
                <a:gd name="connsiteX15" fmla="*/ 627445 w 743456"/>
                <a:gd name="connsiteY15" fmla="*/ 173513 h 1799113"/>
                <a:gd name="connsiteX16" fmla="*/ 594425 w 743456"/>
                <a:gd name="connsiteY16" fmla="*/ 221773 h 1799113"/>
                <a:gd name="connsiteX17" fmla="*/ 589345 w 743456"/>
                <a:gd name="connsiteY17" fmla="*/ 259873 h 1799113"/>
                <a:gd name="connsiteX18" fmla="*/ 619825 w 743456"/>
                <a:gd name="connsiteY18" fmla="*/ 305593 h 1799113"/>
                <a:gd name="connsiteX19" fmla="*/ 589345 w 743456"/>
                <a:gd name="connsiteY19" fmla="*/ 343693 h 1799113"/>
                <a:gd name="connsiteX20" fmla="*/ 569025 w 743456"/>
                <a:gd name="connsiteY20" fmla="*/ 409733 h 1799113"/>
                <a:gd name="connsiteX21" fmla="*/ 528385 w 743456"/>
                <a:gd name="connsiteY21" fmla="*/ 450373 h 1799113"/>
                <a:gd name="connsiteX22" fmla="*/ 457265 w 743456"/>
                <a:gd name="connsiteY22" fmla="*/ 450373 h 1799113"/>
                <a:gd name="connsiteX23" fmla="*/ 434405 w 743456"/>
                <a:gd name="connsiteY23" fmla="*/ 496093 h 1799113"/>
                <a:gd name="connsiteX24" fmla="*/ 487745 w 743456"/>
                <a:gd name="connsiteY24" fmla="*/ 582453 h 1799113"/>
                <a:gd name="connsiteX25" fmla="*/ 637605 w 743456"/>
                <a:gd name="connsiteY25" fmla="*/ 778033 h 1799113"/>
                <a:gd name="connsiteX26" fmla="*/ 741745 w 743456"/>
                <a:gd name="connsiteY26" fmla="*/ 887253 h 1799113"/>
                <a:gd name="connsiteX27" fmla="*/ 665545 w 743456"/>
                <a:gd name="connsiteY27" fmla="*/ 999013 h 1799113"/>
                <a:gd name="connsiteX0" fmla="*/ 223585 w 742640"/>
                <a:gd name="connsiteY0" fmla="*/ 1799113 h 1799113"/>
                <a:gd name="connsiteX1" fmla="*/ 223585 w 742640"/>
                <a:gd name="connsiteY1" fmla="*/ 1687353 h 1799113"/>
                <a:gd name="connsiteX2" fmla="*/ 124525 w 742640"/>
                <a:gd name="connsiteY2" fmla="*/ 1573053 h 1799113"/>
                <a:gd name="connsiteX3" fmla="*/ 137225 w 742640"/>
                <a:gd name="connsiteY3" fmla="*/ 1392713 h 1799113"/>
                <a:gd name="connsiteX4" fmla="*/ 78805 w 742640"/>
                <a:gd name="connsiteY4" fmla="*/ 1273333 h 1799113"/>
                <a:gd name="connsiteX5" fmla="*/ 65 w 742640"/>
                <a:gd name="connsiteY5" fmla="*/ 1092993 h 1799113"/>
                <a:gd name="connsiteX6" fmla="*/ 66105 w 742640"/>
                <a:gd name="connsiteY6" fmla="*/ 732313 h 1799113"/>
                <a:gd name="connsiteX7" fmla="*/ 109285 w 742640"/>
                <a:gd name="connsiteY7" fmla="*/ 587533 h 1799113"/>
                <a:gd name="connsiteX8" fmla="*/ 203265 w 742640"/>
                <a:gd name="connsiteY8" fmla="*/ 485933 h 1799113"/>
                <a:gd name="connsiteX9" fmla="*/ 147385 w 742640"/>
                <a:gd name="connsiteY9" fmla="*/ 432593 h 1799113"/>
                <a:gd name="connsiteX10" fmla="*/ 129605 w 742640"/>
                <a:gd name="connsiteY10" fmla="*/ 242093 h 1799113"/>
                <a:gd name="connsiteX11" fmla="*/ 177865 w 742640"/>
                <a:gd name="connsiteY11" fmla="*/ 97313 h 1799113"/>
                <a:gd name="connsiteX12" fmla="*/ 269305 w 742640"/>
                <a:gd name="connsiteY12" fmla="*/ 13493 h 1799113"/>
                <a:gd name="connsiteX13" fmla="*/ 442025 w 742640"/>
                <a:gd name="connsiteY13" fmla="*/ 3333 h 1799113"/>
                <a:gd name="connsiteX14" fmla="*/ 563945 w 742640"/>
                <a:gd name="connsiteY14" fmla="*/ 46513 h 1799113"/>
                <a:gd name="connsiteX15" fmla="*/ 627445 w 742640"/>
                <a:gd name="connsiteY15" fmla="*/ 173513 h 1799113"/>
                <a:gd name="connsiteX16" fmla="*/ 594425 w 742640"/>
                <a:gd name="connsiteY16" fmla="*/ 221773 h 1799113"/>
                <a:gd name="connsiteX17" fmla="*/ 589345 w 742640"/>
                <a:gd name="connsiteY17" fmla="*/ 259873 h 1799113"/>
                <a:gd name="connsiteX18" fmla="*/ 619825 w 742640"/>
                <a:gd name="connsiteY18" fmla="*/ 305593 h 1799113"/>
                <a:gd name="connsiteX19" fmla="*/ 589345 w 742640"/>
                <a:gd name="connsiteY19" fmla="*/ 343693 h 1799113"/>
                <a:gd name="connsiteX20" fmla="*/ 569025 w 742640"/>
                <a:gd name="connsiteY20" fmla="*/ 409733 h 1799113"/>
                <a:gd name="connsiteX21" fmla="*/ 528385 w 742640"/>
                <a:gd name="connsiteY21" fmla="*/ 450373 h 1799113"/>
                <a:gd name="connsiteX22" fmla="*/ 457265 w 742640"/>
                <a:gd name="connsiteY22" fmla="*/ 450373 h 1799113"/>
                <a:gd name="connsiteX23" fmla="*/ 434405 w 742640"/>
                <a:gd name="connsiteY23" fmla="*/ 496093 h 1799113"/>
                <a:gd name="connsiteX24" fmla="*/ 487745 w 742640"/>
                <a:gd name="connsiteY24" fmla="*/ 582453 h 1799113"/>
                <a:gd name="connsiteX25" fmla="*/ 637605 w 742640"/>
                <a:gd name="connsiteY25" fmla="*/ 778033 h 1799113"/>
                <a:gd name="connsiteX26" fmla="*/ 741745 w 742640"/>
                <a:gd name="connsiteY26" fmla="*/ 887253 h 1799113"/>
                <a:gd name="connsiteX27" fmla="*/ 693485 w 742640"/>
                <a:gd name="connsiteY27" fmla="*/ 943133 h 1799113"/>
                <a:gd name="connsiteX28" fmla="*/ 665545 w 742640"/>
                <a:gd name="connsiteY28" fmla="*/ 999013 h 1799113"/>
                <a:gd name="connsiteX0" fmla="*/ 223585 w 812913"/>
                <a:gd name="connsiteY0" fmla="*/ 1799113 h 1799113"/>
                <a:gd name="connsiteX1" fmla="*/ 223585 w 812913"/>
                <a:gd name="connsiteY1" fmla="*/ 1687353 h 1799113"/>
                <a:gd name="connsiteX2" fmla="*/ 124525 w 812913"/>
                <a:gd name="connsiteY2" fmla="*/ 1573053 h 1799113"/>
                <a:gd name="connsiteX3" fmla="*/ 137225 w 812913"/>
                <a:gd name="connsiteY3" fmla="*/ 1392713 h 1799113"/>
                <a:gd name="connsiteX4" fmla="*/ 78805 w 812913"/>
                <a:gd name="connsiteY4" fmla="*/ 1273333 h 1799113"/>
                <a:gd name="connsiteX5" fmla="*/ 65 w 812913"/>
                <a:gd name="connsiteY5" fmla="*/ 1092993 h 1799113"/>
                <a:gd name="connsiteX6" fmla="*/ 66105 w 812913"/>
                <a:gd name="connsiteY6" fmla="*/ 732313 h 1799113"/>
                <a:gd name="connsiteX7" fmla="*/ 109285 w 812913"/>
                <a:gd name="connsiteY7" fmla="*/ 587533 h 1799113"/>
                <a:gd name="connsiteX8" fmla="*/ 203265 w 812913"/>
                <a:gd name="connsiteY8" fmla="*/ 485933 h 1799113"/>
                <a:gd name="connsiteX9" fmla="*/ 147385 w 812913"/>
                <a:gd name="connsiteY9" fmla="*/ 432593 h 1799113"/>
                <a:gd name="connsiteX10" fmla="*/ 129605 w 812913"/>
                <a:gd name="connsiteY10" fmla="*/ 242093 h 1799113"/>
                <a:gd name="connsiteX11" fmla="*/ 177865 w 812913"/>
                <a:gd name="connsiteY11" fmla="*/ 97313 h 1799113"/>
                <a:gd name="connsiteX12" fmla="*/ 269305 w 812913"/>
                <a:gd name="connsiteY12" fmla="*/ 13493 h 1799113"/>
                <a:gd name="connsiteX13" fmla="*/ 442025 w 812913"/>
                <a:gd name="connsiteY13" fmla="*/ 3333 h 1799113"/>
                <a:gd name="connsiteX14" fmla="*/ 563945 w 812913"/>
                <a:gd name="connsiteY14" fmla="*/ 46513 h 1799113"/>
                <a:gd name="connsiteX15" fmla="*/ 627445 w 812913"/>
                <a:gd name="connsiteY15" fmla="*/ 173513 h 1799113"/>
                <a:gd name="connsiteX16" fmla="*/ 594425 w 812913"/>
                <a:gd name="connsiteY16" fmla="*/ 221773 h 1799113"/>
                <a:gd name="connsiteX17" fmla="*/ 589345 w 812913"/>
                <a:gd name="connsiteY17" fmla="*/ 259873 h 1799113"/>
                <a:gd name="connsiteX18" fmla="*/ 619825 w 812913"/>
                <a:gd name="connsiteY18" fmla="*/ 305593 h 1799113"/>
                <a:gd name="connsiteX19" fmla="*/ 589345 w 812913"/>
                <a:gd name="connsiteY19" fmla="*/ 343693 h 1799113"/>
                <a:gd name="connsiteX20" fmla="*/ 569025 w 812913"/>
                <a:gd name="connsiteY20" fmla="*/ 409733 h 1799113"/>
                <a:gd name="connsiteX21" fmla="*/ 528385 w 812913"/>
                <a:gd name="connsiteY21" fmla="*/ 450373 h 1799113"/>
                <a:gd name="connsiteX22" fmla="*/ 457265 w 812913"/>
                <a:gd name="connsiteY22" fmla="*/ 450373 h 1799113"/>
                <a:gd name="connsiteX23" fmla="*/ 434405 w 812913"/>
                <a:gd name="connsiteY23" fmla="*/ 496093 h 1799113"/>
                <a:gd name="connsiteX24" fmla="*/ 487745 w 812913"/>
                <a:gd name="connsiteY24" fmla="*/ 582453 h 1799113"/>
                <a:gd name="connsiteX25" fmla="*/ 637605 w 812913"/>
                <a:gd name="connsiteY25" fmla="*/ 778033 h 1799113"/>
                <a:gd name="connsiteX26" fmla="*/ 741745 w 812913"/>
                <a:gd name="connsiteY26" fmla="*/ 887253 h 1799113"/>
                <a:gd name="connsiteX27" fmla="*/ 693485 w 812913"/>
                <a:gd name="connsiteY27" fmla="*/ 943133 h 1799113"/>
                <a:gd name="connsiteX28" fmla="*/ 812865 w 812913"/>
                <a:gd name="connsiteY28" fmla="*/ 1214913 h 1799113"/>
                <a:gd name="connsiteX0" fmla="*/ 223585 w 812906"/>
                <a:gd name="connsiteY0" fmla="*/ 1799113 h 1799113"/>
                <a:gd name="connsiteX1" fmla="*/ 223585 w 812906"/>
                <a:gd name="connsiteY1" fmla="*/ 1687353 h 1799113"/>
                <a:gd name="connsiteX2" fmla="*/ 124525 w 812906"/>
                <a:gd name="connsiteY2" fmla="*/ 1573053 h 1799113"/>
                <a:gd name="connsiteX3" fmla="*/ 137225 w 812906"/>
                <a:gd name="connsiteY3" fmla="*/ 1392713 h 1799113"/>
                <a:gd name="connsiteX4" fmla="*/ 78805 w 812906"/>
                <a:gd name="connsiteY4" fmla="*/ 1273333 h 1799113"/>
                <a:gd name="connsiteX5" fmla="*/ 65 w 812906"/>
                <a:gd name="connsiteY5" fmla="*/ 1092993 h 1799113"/>
                <a:gd name="connsiteX6" fmla="*/ 66105 w 812906"/>
                <a:gd name="connsiteY6" fmla="*/ 732313 h 1799113"/>
                <a:gd name="connsiteX7" fmla="*/ 109285 w 812906"/>
                <a:gd name="connsiteY7" fmla="*/ 587533 h 1799113"/>
                <a:gd name="connsiteX8" fmla="*/ 203265 w 812906"/>
                <a:gd name="connsiteY8" fmla="*/ 485933 h 1799113"/>
                <a:gd name="connsiteX9" fmla="*/ 147385 w 812906"/>
                <a:gd name="connsiteY9" fmla="*/ 432593 h 1799113"/>
                <a:gd name="connsiteX10" fmla="*/ 129605 w 812906"/>
                <a:gd name="connsiteY10" fmla="*/ 242093 h 1799113"/>
                <a:gd name="connsiteX11" fmla="*/ 177865 w 812906"/>
                <a:gd name="connsiteY11" fmla="*/ 97313 h 1799113"/>
                <a:gd name="connsiteX12" fmla="*/ 269305 w 812906"/>
                <a:gd name="connsiteY12" fmla="*/ 13493 h 1799113"/>
                <a:gd name="connsiteX13" fmla="*/ 442025 w 812906"/>
                <a:gd name="connsiteY13" fmla="*/ 3333 h 1799113"/>
                <a:gd name="connsiteX14" fmla="*/ 563945 w 812906"/>
                <a:gd name="connsiteY14" fmla="*/ 46513 h 1799113"/>
                <a:gd name="connsiteX15" fmla="*/ 627445 w 812906"/>
                <a:gd name="connsiteY15" fmla="*/ 173513 h 1799113"/>
                <a:gd name="connsiteX16" fmla="*/ 594425 w 812906"/>
                <a:gd name="connsiteY16" fmla="*/ 221773 h 1799113"/>
                <a:gd name="connsiteX17" fmla="*/ 589345 w 812906"/>
                <a:gd name="connsiteY17" fmla="*/ 259873 h 1799113"/>
                <a:gd name="connsiteX18" fmla="*/ 619825 w 812906"/>
                <a:gd name="connsiteY18" fmla="*/ 305593 h 1799113"/>
                <a:gd name="connsiteX19" fmla="*/ 589345 w 812906"/>
                <a:gd name="connsiteY19" fmla="*/ 343693 h 1799113"/>
                <a:gd name="connsiteX20" fmla="*/ 569025 w 812906"/>
                <a:gd name="connsiteY20" fmla="*/ 409733 h 1799113"/>
                <a:gd name="connsiteX21" fmla="*/ 528385 w 812906"/>
                <a:gd name="connsiteY21" fmla="*/ 450373 h 1799113"/>
                <a:gd name="connsiteX22" fmla="*/ 457265 w 812906"/>
                <a:gd name="connsiteY22" fmla="*/ 450373 h 1799113"/>
                <a:gd name="connsiteX23" fmla="*/ 434405 w 812906"/>
                <a:gd name="connsiteY23" fmla="*/ 496093 h 1799113"/>
                <a:gd name="connsiteX24" fmla="*/ 487745 w 812906"/>
                <a:gd name="connsiteY24" fmla="*/ 582453 h 1799113"/>
                <a:gd name="connsiteX25" fmla="*/ 637605 w 812906"/>
                <a:gd name="connsiteY25" fmla="*/ 778033 h 1799113"/>
                <a:gd name="connsiteX26" fmla="*/ 741745 w 812906"/>
                <a:gd name="connsiteY26" fmla="*/ 887253 h 1799113"/>
                <a:gd name="connsiteX27" fmla="*/ 673165 w 812906"/>
                <a:gd name="connsiteY27" fmla="*/ 993933 h 1799113"/>
                <a:gd name="connsiteX28" fmla="*/ 812865 w 812906"/>
                <a:gd name="connsiteY28" fmla="*/ 1214913 h 1799113"/>
                <a:gd name="connsiteX0" fmla="*/ 223585 w 742377"/>
                <a:gd name="connsiteY0" fmla="*/ 1799113 h 1799113"/>
                <a:gd name="connsiteX1" fmla="*/ 223585 w 742377"/>
                <a:gd name="connsiteY1" fmla="*/ 1687353 h 1799113"/>
                <a:gd name="connsiteX2" fmla="*/ 124525 w 742377"/>
                <a:gd name="connsiteY2" fmla="*/ 1573053 h 1799113"/>
                <a:gd name="connsiteX3" fmla="*/ 137225 w 742377"/>
                <a:gd name="connsiteY3" fmla="*/ 1392713 h 1799113"/>
                <a:gd name="connsiteX4" fmla="*/ 78805 w 742377"/>
                <a:gd name="connsiteY4" fmla="*/ 1273333 h 1799113"/>
                <a:gd name="connsiteX5" fmla="*/ 65 w 742377"/>
                <a:gd name="connsiteY5" fmla="*/ 1092993 h 1799113"/>
                <a:gd name="connsiteX6" fmla="*/ 66105 w 742377"/>
                <a:gd name="connsiteY6" fmla="*/ 732313 h 1799113"/>
                <a:gd name="connsiteX7" fmla="*/ 109285 w 742377"/>
                <a:gd name="connsiteY7" fmla="*/ 587533 h 1799113"/>
                <a:gd name="connsiteX8" fmla="*/ 203265 w 742377"/>
                <a:gd name="connsiteY8" fmla="*/ 485933 h 1799113"/>
                <a:gd name="connsiteX9" fmla="*/ 147385 w 742377"/>
                <a:gd name="connsiteY9" fmla="*/ 432593 h 1799113"/>
                <a:gd name="connsiteX10" fmla="*/ 129605 w 742377"/>
                <a:gd name="connsiteY10" fmla="*/ 242093 h 1799113"/>
                <a:gd name="connsiteX11" fmla="*/ 177865 w 742377"/>
                <a:gd name="connsiteY11" fmla="*/ 97313 h 1799113"/>
                <a:gd name="connsiteX12" fmla="*/ 269305 w 742377"/>
                <a:gd name="connsiteY12" fmla="*/ 13493 h 1799113"/>
                <a:gd name="connsiteX13" fmla="*/ 442025 w 742377"/>
                <a:gd name="connsiteY13" fmla="*/ 3333 h 1799113"/>
                <a:gd name="connsiteX14" fmla="*/ 563945 w 742377"/>
                <a:gd name="connsiteY14" fmla="*/ 46513 h 1799113"/>
                <a:gd name="connsiteX15" fmla="*/ 627445 w 742377"/>
                <a:gd name="connsiteY15" fmla="*/ 173513 h 1799113"/>
                <a:gd name="connsiteX16" fmla="*/ 594425 w 742377"/>
                <a:gd name="connsiteY16" fmla="*/ 221773 h 1799113"/>
                <a:gd name="connsiteX17" fmla="*/ 589345 w 742377"/>
                <a:gd name="connsiteY17" fmla="*/ 259873 h 1799113"/>
                <a:gd name="connsiteX18" fmla="*/ 619825 w 742377"/>
                <a:gd name="connsiteY18" fmla="*/ 305593 h 1799113"/>
                <a:gd name="connsiteX19" fmla="*/ 589345 w 742377"/>
                <a:gd name="connsiteY19" fmla="*/ 343693 h 1799113"/>
                <a:gd name="connsiteX20" fmla="*/ 569025 w 742377"/>
                <a:gd name="connsiteY20" fmla="*/ 409733 h 1799113"/>
                <a:gd name="connsiteX21" fmla="*/ 528385 w 742377"/>
                <a:gd name="connsiteY21" fmla="*/ 450373 h 1799113"/>
                <a:gd name="connsiteX22" fmla="*/ 457265 w 742377"/>
                <a:gd name="connsiteY22" fmla="*/ 450373 h 1799113"/>
                <a:gd name="connsiteX23" fmla="*/ 434405 w 742377"/>
                <a:gd name="connsiteY23" fmla="*/ 496093 h 1799113"/>
                <a:gd name="connsiteX24" fmla="*/ 487745 w 742377"/>
                <a:gd name="connsiteY24" fmla="*/ 582453 h 1799113"/>
                <a:gd name="connsiteX25" fmla="*/ 637605 w 742377"/>
                <a:gd name="connsiteY25" fmla="*/ 778033 h 1799113"/>
                <a:gd name="connsiteX26" fmla="*/ 741745 w 742377"/>
                <a:gd name="connsiteY26" fmla="*/ 887253 h 1799113"/>
                <a:gd name="connsiteX27" fmla="*/ 673165 w 742377"/>
                <a:gd name="connsiteY27" fmla="*/ 993933 h 1799113"/>
                <a:gd name="connsiteX28" fmla="*/ 665545 w 742377"/>
                <a:gd name="connsiteY28" fmla="*/ 1534953 h 1799113"/>
                <a:gd name="connsiteX0" fmla="*/ 223585 w 802714"/>
                <a:gd name="connsiteY0" fmla="*/ 1799113 h 1799113"/>
                <a:gd name="connsiteX1" fmla="*/ 223585 w 802714"/>
                <a:gd name="connsiteY1" fmla="*/ 1687353 h 1799113"/>
                <a:gd name="connsiteX2" fmla="*/ 124525 w 802714"/>
                <a:gd name="connsiteY2" fmla="*/ 1573053 h 1799113"/>
                <a:gd name="connsiteX3" fmla="*/ 137225 w 802714"/>
                <a:gd name="connsiteY3" fmla="*/ 1392713 h 1799113"/>
                <a:gd name="connsiteX4" fmla="*/ 78805 w 802714"/>
                <a:gd name="connsiteY4" fmla="*/ 1273333 h 1799113"/>
                <a:gd name="connsiteX5" fmla="*/ 65 w 802714"/>
                <a:gd name="connsiteY5" fmla="*/ 1092993 h 1799113"/>
                <a:gd name="connsiteX6" fmla="*/ 66105 w 802714"/>
                <a:gd name="connsiteY6" fmla="*/ 732313 h 1799113"/>
                <a:gd name="connsiteX7" fmla="*/ 109285 w 802714"/>
                <a:gd name="connsiteY7" fmla="*/ 587533 h 1799113"/>
                <a:gd name="connsiteX8" fmla="*/ 203265 w 802714"/>
                <a:gd name="connsiteY8" fmla="*/ 485933 h 1799113"/>
                <a:gd name="connsiteX9" fmla="*/ 147385 w 802714"/>
                <a:gd name="connsiteY9" fmla="*/ 432593 h 1799113"/>
                <a:gd name="connsiteX10" fmla="*/ 129605 w 802714"/>
                <a:gd name="connsiteY10" fmla="*/ 242093 h 1799113"/>
                <a:gd name="connsiteX11" fmla="*/ 177865 w 802714"/>
                <a:gd name="connsiteY11" fmla="*/ 97313 h 1799113"/>
                <a:gd name="connsiteX12" fmla="*/ 269305 w 802714"/>
                <a:gd name="connsiteY12" fmla="*/ 13493 h 1799113"/>
                <a:gd name="connsiteX13" fmla="*/ 442025 w 802714"/>
                <a:gd name="connsiteY13" fmla="*/ 3333 h 1799113"/>
                <a:gd name="connsiteX14" fmla="*/ 563945 w 802714"/>
                <a:gd name="connsiteY14" fmla="*/ 46513 h 1799113"/>
                <a:gd name="connsiteX15" fmla="*/ 627445 w 802714"/>
                <a:gd name="connsiteY15" fmla="*/ 173513 h 1799113"/>
                <a:gd name="connsiteX16" fmla="*/ 594425 w 802714"/>
                <a:gd name="connsiteY16" fmla="*/ 221773 h 1799113"/>
                <a:gd name="connsiteX17" fmla="*/ 589345 w 802714"/>
                <a:gd name="connsiteY17" fmla="*/ 259873 h 1799113"/>
                <a:gd name="connsiteX18" fmla="*/ 619825 w 802714"/>
                <a:gd name="connsiteY18" fmla="*/ 305593 h 1799113"/>
                <a:gd name="connsiteX19" fmla="*/ 589345 w 802714"/>
                <a:gd name="connsiteY19" fmla="*/ 343693 h 1799113"/>
                <a:gd name="connsiteX20" fmla="*/ 569025 w 802714"/>
                <a:gd name="connsiteY20" fmla="*/ 409733 h 1799113"/>
                <a:gd name="connsiteX21" fmla="*/ 528385 w 802714"/>
                <a:gd name="connsiteY21" fmla="*/ 450373 h 1799113"/>
                <a:gd name="connsiteX22" fmla="*/ 457265 w 802714"/>
                <a:gd name="connsiteY22" fmla="*/ 450373 h 1799113"/>
                <a:gd name="connsiteX23" fmla="*/ 434405 w 802714"/>
                <a:gd name="connsiteY23" fmla="*/ 496093 h 1799113"/>
                <a:gd name="connsiteX24" fmla="*/ 487745 w 802714"/>
                <a:gd name="connsiteY24" fmla="*/ 582453 h 1799113"/>
                <a:gd name="connsiteX25" fmla="*/ 637605 w 802714"/>
                <a:gd name="connsiteY25" fmla="*/ 778033 h 1799113"/>
                <a:gd name="connsiteX26" fmla="*/ 741745 w 802714"/>
                <a:gd name="connsiteY26" fmla="*/ 887253 h 1799113"/>
                <a:gd name="connsiteX27" fmla="*/ 673165 w 802714"/>
                <a:gd name="connsiteY27" fmla="*/ 993933 h 1799113"/>
                <a:gd name="connsiteX28" fmla="*/ 802706 w 802714"/>
                <a:gd name="connsiteY28" fmla="*/ 1189513 h 1799113"/>
                <a:gd name="connsiteX29" fmla="*/ 665545 w 802714"/>
                <a:gd name="connsiteY29" fmla="*/ 1534953 h 1799113"/>
                <a:gd name="connsiteX0" fmla="*/ 223585 w 831352"/>
                <a:gd name="connsiteY0" fmla="*/ 1799113 h 1799113"/>
                <a:gd name="connsiteX1" fmla="*/ 223585 w 831352"/>
                <a:gd name="connsiteY1" fmla="*/ 1687353 h 1799113"/>
                <a:gd name="connsiteX2" fmla="*/ 124525 w 831352"/>
                <a:gd name="connsiteY2" fmla="*/ 1573053 h 1799113"/>
                <a:gd name="connsiteX3" fmla="*/ 137225 w 831352"/>
                <a:gd name="connsiteY3" fmla="*/ 1392713 h 1799113"/>
                <a:gd name="connsiteX4" fmla="*/ 78805 w 831352"/>
                <a:gd name="connsiteY4" fmla="*/ 1273333 h 1799113"/>
                <a:gd name="connsiteX5" fmla="*/ 65 w 831352"/>
                <a:gd name="connsiteY5" fmla="*/ 1092993 h 1799113"/>
                <a:gd name="connsiteX6" fmla="*/ 66105 w 831352"/>
                <a:gd name="connsiteY6" fmla="*/ 732313 h 1799113"/>
                <a:gd name="connsiteX7" fmla="*/ 109285 w 831352"/>
                <a:gd name="connsiteY7" fmla="*/ 587533 h 1799113"/>
                <a:gd name="connsiteX8" fmla="*/ 203265 w 831352"/>
                <a:gd name="connsiteY8" fmla="*/ 485933 h 1799113"/>
                <a:gd name="connsiteX9" fmla="*/ 147385 w 831352"/>
                <a:gd name="connsiteY9" fmla="*/ 432593 h 1799113"/>
                <a:gd name="connsiteX10" fmla="*/ 129605 w 831352"/>
                <a:gd name="connsiteY10" fmla="*/ 242093 h 1799113"/>
                <a:gd name="connsiteX11" fmla="*/ 177865 w 831352"/>
                <a:gd name="connsiteY11" fmla="*/ 97313 h 1799113"/>
                <a:gd name="connsiteX12" fmla="*/ 269305 w 831352"/>
                <a:gd name="connsiteY12" fmla="*/ 13493 h 1799113"/>
                <a:gd name="connsiteX13" fmla="*/ 442025 w 831352"/>
                <a:gd name="connsiteY13" fmla="*/ 3333 h 1799113"/>
                <a:gd name="connsiteX14" fmla="*/ 563945 w 831352"/>
                <a:gd name="connsiteY14" fmla="*/ 46513 h 1799113"/>
                <a:gd name="connsiteX15" fmla="*/ 627445 w 831352"/>
                <a:gd name="connsiteY15" fmla="*/ 173513 h 1799113"/>
                <a:gd name="connsiteX16" fmla="*/ 594425 w 831352"/>
                <a:gd name="connsiteY16" fmla="*/ 221773 h 1799113"/>
                <a:gd name="connsiteX17" fmla="*/ 589345 w 831352"/>
                <a:gd name="connsiteY17" fmla="*/ 259873 h 1799113"/>
                <a:gd name="connsiteX18" fmla="*/ 619825 w 831352"/>
                <a:gd name="connsiteY18" fmla="*/ 305593 h 1799113"/>
                <a:gd name="connsiteX19" fmla="*/ 589345 w 831352"/>
                <a:gd name="connsiteY19" fmla="*/ 343693 h 1799113"/>
                <a:gd name="connsiteX20" fmla="*/ 569025 w 831352"/>
                <a:gd name="connsiteY20" fmla="*/ 409733 h 1799113"/>
                <a:gd name="connsiteX21" fmla="*/ 528385 w 831352"/>
                <a:gd name="connsiteY21" fmla="*/ 450373 h 1799113"/>
                <a:gd name="connsiteX22" fmla="*/ 457265 w 831352"/>
                <a:gd name="connsiteY22" fmla="*/ 450373 h 1799113"/>
                <a:gd name="connsiteX23" fmla="*/ 434405 w 831352"/>
                <a:gd name="connsiteY23" fmla="*/ 496093 h 1799113"/>
                <a:gd name="connsiteX24" fmla="*/ 487745 w 831352"/>
                <a:gd name="connsiteY24" fmla="*/ 582453 h 1799113"/>
                <a:gd name="connsiteX25" fmla="*/ 637605 w 831352"/>
                <a:gd name="connsiteY25" fmla="*/ 778033 h 1799113"/>
                <a:gd name="connsiteX26" fmla="*/ 741745 w 831352"/>
                <a:gd name="connsiteY26" fmla="*/ 887253 h 1799113"/>
                <a:gd name="connsiteX27" fmla="*/ 673165 w 831352"/>
                <a:gd name="connsiteY27" fmla="*/ 993933 h 1799113"/>
                <a:gd name="connsiteX28" fmla="*/ 802706 w 831352"/>
                <a:gd name="connsiteY28" fmla="*/ 1189513 h 1799113"/>
                <a:gd name="connsiteX29" fmla="*/ 823025 w 831352"/>
                <a:gd name="connsiteY29" fmla="*/ 1374933 h 1799113"/>
                <a:gd name="connsiteX30" fmla="*/ 665545 w 831352"/>
                <a:gd name="connsiteY30" fmla="*/ 1534953 h 1799113"/>
                <a:gd name="connsiteX0" fmla="*/ 223585 w 831352"/>
                <a:gd name="connsiteY0" fmla="*/ 1799113 h 1799113"/>
                <a:gd name="connsiteX1" fmla="*/ 223585 w 831352"/>
                <a:gd name="connsiteY1" fmla="*/ 1687353 h 1799113"/>
                <a:gd name="connsiteX2" fmla="*/ 124525 w 831352"/>
                <a:gd name="connsiteY2" fmla="*/ 1573053 h 1799113"/>
                <a:gd name="connsiteX3" fmla="*/ 137225 w 831352"/>
                <a:gd name="connsiteY3" fmla="*/ 1392713 h 1799113"/>
                <a:gd name="connsiteX4" fmla="*/ 78805 w 831352"/>
                <a:gd name="connsiteY4" fmla="*/ 1273333 h 1799113"/>
                <a:gd name="connsiteX5" fmla="*/ 65 w 831352"/>
                <a:gd name="connsiteY5" fmla="*/ 1092993 h 1799113"/>
                <a:gd name="connsiteX6" fmla="*/ 66105 w 831352"/>
                <a:gd name="connsiteY6" fmla="*/ 732313 h 1799113"/>
                <a:gd name="connsiteX7" fmla="*/ 109285 w 831352"/>
                <a:gd name="connsiteY7" fmla="*/ 587533 h 1799113"/>
                <a:gd name="connsiteX8" fmla="*/ 203265 w 831352"/>
                <a:gd name="connsiteY8" fmla="*/ 485933 h 1799113"/>
                <a:gd name="connsiteX9" fmla="*/ 147385 w 831352"/>
                <a:gd name="connsiteY9" fmla="*/ 432593 h 1799113"/>
                <a:gd name="connsiteX10" fmla="*/ 129605 w 831352"/>
                <a:gd name="connsiteY10" fmla="*/ 242093 h 1799113"/>
                <a:gd name="connsiteX11" fmla="*/ 177865 w 831352"/>
                <a:gd name="connsiteY11" fmla="*/ 97313 h 1799113"/>
                <a:gd name="connsiteX12" fmla="*/ 269305 w 831352"/>
                <a:gd name="connsiteY12" fmla="*/ 13493 h 1799113"/>
                <a:gd name="connsiteX13" fmla="*/ 442025 w 831352"/>
                <a:gd name="connsiteY13" fmla="*/ 3333 h 1799113"/>
                <a:gd name="connsiteX14" fmla="*/ 563945 w 831352"/>
                <a:gd name="connsiteY14" fmla="*/ 46513 h 1799113"/>
                <a:gd name="connsiteX15" fmla="*/ 627445 w 831352"/>
                <a:gd name="connsiteY15" fmla="*/ 173513 h 1799113"/>
                <a:gd name="connsiteX16" fmla="*/ 594425 w 831352"/>
                <a:gd name="connsiteY16" fmla="*/ 221773 h 1799113"/>
                <a:gd name="connsiteX17" fmla="*/ 589345 w 831352"/>
                <a:gd name="connsiteY17" fmla="*/ 259873 h 1799113"/>
                <a:gd name="connsiteX18" fmla="*/ 619825 w 831352"/>
                <a:gd name="connsiteY18" fmla="*/ 305593 h 1799113"/>
                <a:gd name="connsiteX19" fmla="*/ 589345 w 831352"/>
                <a:gd name="connsiteY19" fmla="*/ 343693 h 1799113"/>
                <a:gd name="connsiteX20" fmla="*/ 569025 w 831352"/>
                <a:gd name="connsiteY20" fmla="*/ 409733 h 1799113"/>
                <a:gd name="connsiteX21" fmla="*/ 528385 w 831352"/>
                <a:gd name="connsiteY21" fmla="*/ 450373 h 1799113"/>
                <a:gd name="connsiteX22" fmla="*/ 457265 w 831352"/>
                <a:gd name="connsiteY22" fmla="*/ 450373 h 1799113"/>
                <a:gd name="connsiteX23" fmla="*/ 434405 w 831352"/>
                <a:gd name="connsiteY23" fmla="*/ 496093 h 1799113"/>
                <a:gd name="connsiteX24" fmla="*/ 487745 w 831352"/>
                <a:gd name="connsiteY24" fmla="*/ 582453 h 1799113"/>
                <a:gd name="connsiteX25" fmla="*/ 637605 w 831352"/>
                <a:gd name="connsiteY25" fmla="*/ 778033 h 1799113"/>
                <a:gd name="connsiteX26" fmla="*/ 741745 w 831352"/>
                <a:gd name="connsiteY26" fmla="*/ 887253 h 1799113"/>
                <a:gd name="connsiteX27" fmla="*/ 713805 w 831352"/>
                <a:gd name="connsiteY27" fmla="*/ 968533 h 1799113"/>
                <a:gd name="connsiteX28" fmla="*/ 673165 w 831352"/>
                <a:gd name="connsiteY28" fmla="*/ 993933 h 1799113"/>
                <a:gd name="connsiteX29" fmla="*/ 802706 w 831352"/>
                <a:gd name="connsiteY29" fmla="*/ 1189513 h 1799113"/>
                <a:gd name="connsiteX30" fmla="*/ 823025 w 831352"/>
                <a:gd name="connsiteY30" fmla="*/ 1374933 h 1799113"/>
                <a:gd name="connsiteX31" fmla="*/ 665545 w 831352"/>
                <a:gd name="connsiteY31" fmla="*/ 1534953 h 1799113"/>
                <a:gd name="connsiteX0" fmla="*/ 223585 w 831352"/>
                <a:gd name="connsiteY0" fmla="*/ 1799113 h 1799113"/>
                <a:gd name="connsiteX1" fmla="*/ 223585 w 831352"/>
                <a:gd name="connsiteY1" fmla="*/ 1687353 h 1799113"/>
                <a:gd name="connsiteX2" fmla="*/ 124525 w 831352"/>
                <a:gd name="connsiteY2" fmla="*/ 1573053 h 1799113"/>
                <a:gd name="connsiteX3" fmla="*/ 137225 w 831352"/>
                <a:gd name="connsiteY3" fmla="*/ 1392713 h 1799113"/>
                <a:gd name="connsiteX4" fmla="*/ 78805 w 831352"/>
                <a:gd name="connsiteY4" fmla="*/ 1273333 h 1799113"/>
                <a:gd name="connsiteX5" fmla="*/ 65 w 831352"/>
                <a:gd name="connsiteY5" fmla="*/ 1092993 h 1799113"/>
                <a:gd name="connsiteX6" fmla="*/ 66105 w 831352"/>
                <a:gd name="connsiteY6" fmla="*/ 732313 h 1799113"/>
                <a:gd name="connsiteX7" fmla="*/ 109285 w 831352"/>
                <a:gd name="connsiteY7" fmla="*/ 587533 h 1799113"/>
                <a:gd name="connsiteX8" fmla="*/ 203265 w 831352"/>
                <a:gd name="connsiteY8" fmla="*/ 485933 h 1799113"/>
                <a:gd name="connsiteX9" fmla="*/ 147385 w 831352"/>
                <a:gd name="connsiteY9" fmla="*/ 432593 h 1799113"/>
                <a:gd name="connsiteX10" fmla="*/ 129605 w 831352"/>
                <a:gd name="connsiteY10" fmla="*/ 242093 h 1799113"/>
                <a:gd name="connsiteX11" fmla="*/ 177865 w 831352"/>
                <a:gd name="connsiteY11" fmla="*/ 97313 h 1799113"/>
                <a:gd name="connsiteX12" fmla="*/ 269305 w 831352"/>
                <a:gd name="connsiteY12" fmla="*/ 13493 h 1799113"/>
                <a:gd name="connsiteX13" fmla="*/ 442025 w 831352"/>
                <a:gd name="connsiteY13" fmla="*/ 3333 h 1799113"/>
                <a:gd name="connsiteX14" fmla="*/ 563945 w 831352"/>
                <a:gd name="connsiteY14" fmla="*/ 46513 h 1799113"/>
                <a:gd name="connsiteX15" fmla="*/ 627445 w 831352"/>
                <a:gd name="connsiteY15" fmla="*/ 173513 h 1799113"/>
                <a:gd name="connsiteX16" fmla="*/ 594425 w 831352"/>
                <a:gd name="connsiteY16" fmla="*/ 221773 h 1799113"/>
                <a:gd name="connsiteX17" fmla="*/ 589345 w 831352"/>
                <a:gd name="connsiteY17" fmla="*/ 259873 h 1799113"/>
                <a:gd name="connsiteX18" fmla="*/ 619825 w 831352"/>
                <a:gd name="connsiteY18" fmla="*/ 305593 h 1799113"/>
                <a:gd name="connsiteX19" fmla="*/ 589345 w 831352"/>
                <a:gd name="connsiteY19" fmla="*/ 343693 h 1799113"/>
                <a:gd name="connsiteX20" fmla="*/ 569025 w 831352"/>
                <a:gd name="connsiteY20" fmla="*/ 409733 h 1799113"/>
                <a:gd name="connsiteX21" fmla="*/ 528385 w 831352"/>
                <a:gd name="connsiteY21" fmla="*/ 450373 h 1799113"/>
                <a:gd name="connsiteX22" fmla="*/ 457265 w 831352"/>
                <a:gd name="connsiteY22" fmla="*/ 450373 h 1799113"/>
                <a:gd name="connsiteX23" fmla="*/ 434405 w 831352"/>
                <a:gd name="connsiteY23" fmla="*/ 496093 h 1799113"/>
                <a:gd name="connsiteX24" fmla="*/ 487745 w 831352"/>
                <a:gd name="connsiteY24" fmla="*/ 582453 h 1799113"/>
                <a:gd name="connsiteX25" fmla="*/ 637605 w 831352"/>
                <a:gd name="connsiteY25" fmla="*/ 778033 h 1799113"/>
                <a:gd name="connsiteX26" fmla="*/ 741745 w 831352"/>
                <a:gd name="connsiteY26" fmla="*/ 887253 h 1799113"/>
                <a:gd name="connsiteX27" fmla="*/ 759525 w 831352"/>
                <a:gd name="connsiteY27" fmla="*/ 902493 h 1799113"/>
                <a:gd name="connsiteX28" fmla="*/ 713805 w 831352"/>
                <a:gd name="connsiteY28" fmla="*/ 968533 h 1799113"/>
                <a:gd name="connsiteX29" fmla="*/ 673165 w 831352"/>
                <a:gd name="connsiteY29" fmla="*/ 993933 h 1799113"/>
                <a:gd name="connsiteX30" fmla="*/ 802706 w 831352"/>
                <a:gd name="connsiteY30" fmla="*/ 1189513 h 1799113"/>
                <a:gd name="connsiteX31" fmla="*/ 823025 w 831352"/>
                <a:gd name="connsiteY31" fmla="*/ 1374933 h 1799113"/>
                <a:gd name="connsiteX32" fmla="*/ 665545 w 831352"/>
                <a:gd name="connsiteY32" fmla="*/ 1534953 h 1799113"/>
                <a:gd name="connsiteX0" fmla="*/ 223585 w 831352"/>
                <a:gd name="connsiteY0" fmla="*/ 1799113 h 1799113"/>
                <a:gd name="connsiteX1" fmla="*/ 223585 w 831352"/>
                <a:gd name="connsiteY1" fmla="*/ 1687353 h 1799113"/>
                <a:gd name="connsiteX2" fmla="*/ 124525 w 831352"/>
                <a:gd name="connsiteY2" fmla="*/ 1573053 h 1799113"/>
                <a:gd name="connsiteX3" fmla="*/ 137225 w 831352"/>
                <a:gd name="connsiteY3" fmla="*/ 1392713 h 1799113"/>
                <a:gd name="connsiteX4" fmla="*/ 78805 w 831352"/>
                <a:gd name="connsiteY4" fmla="*/ 1273333 h 1799113"/>
                <a:gd name="connsiteX5" fmla="*/ 65 w 831352"/>
                <a:gd name="connsiteY5" fmla="*/ 1092993 h 1799113"/>
                <a:gd name="connsiteX6" fmla="*/ 66105 w 831352"/>
                <a:gd name="connsiteY6" fmla="*/ 732313 h 1799113"/>
                <a:gd name="connsiteX7" fmla="*/ 109285 w 831352"/>
                <a:gd name="connsiteY7" fmla="*/ 587533 h 1799113"/>
                <a:gd name="connsiteX8" fmla="*/ 203265 w 831352"/>
                <a:gd name="connsiteY8" fmla="*/ 485933 h 1799113"/>
                <a:gd name="connsiteX9" fmla="*/ 147385 w 831352"/>
                <a:gd name="connsiteY9" fmla="*/ 432593 h 1799113"/>
                <a:gd name="connsiteX10" fmla="*/ 129605 w 831352"/>
                <a:gd name="connsiteY10" fmla="*/ 242093 h 1799113"/>
                <a:gd name="connsiteX11" fmla="*/ 177865 w 831352"/>
                <a:gd name="connsiteY11" fmla="*/ 97313 h 1799113"/>
                <a:gd name="connsiteX12" fmla="*/ 269305 w 831352"/>
                <a:gd name="connsiteY12" fmla="*/ 13493 h 1799113"/>
                <a:gd name="connsiteX13" fmla="*/ 442025 w 831352"/>
                <a:gd name="connsiteY13" fmla="*/ 3333 h 1799113"/>
                <a:gd name="connsiteX14" fmla="*/ 563945 w 831352"/>
                <a:gd name="connsiteY14" fmla="*/ 46513 h 1799113"/>
                <a:gd name="connsiteX15" fmla="*/ 627445 w 831352"/>
                <a:gd name="connsiteY15" fmla="*/ 173513 h 1799113"/>
                <a:gd name="connsiteX16" fmla="*/ 594425 w 831352"/>
                <a:gd name="connsiteY16" fmla="*/ 221773 h 1799113"/>
                <a:gd name="connsiteX17" fmla="*/ 589345 w 831352"/>
                <a:gd name="connsiteY17" fmla="*/ 259873 h 1799113"/>
                <a:gd name="connsiteX18" fmla="*/ 619825 w 831352"/>
                <a:gd name="connsiteY18" fmla="*/ 305593 h 1799113"/>
                <a:gd name="connsiteX19" fmla="*/ 589345 w 831352"/>
                <a:gd name="connsiteY19" fmla="*/ 343693 h 1799113"/>
                <a:gd name="connsiteX20" fmla="*/ 569025 w 831352"/>
                <a:gd name="connsiteY20" fmla="*/ 409733 h 1799113"/>
                <a:gd name="connsiteX21" fmla="*/ 528385 w 831352"/>
                <a:gd name="connsiteY21" fmla="*/ 450373 h 1799113"/>
                <a:gd name="connsiteX22" fmla="*/ 457265 w 831352"/>
                <a:gd name="connsiteY22" fmla="*/ 450373 h 1799113"/>
                <a:gd name="connsiteX23" fmla="*/ 434405 w 831352"/>
                <a:gd name="connsiteY23" fmla="*/ 496093 h 1799113"/>
                <a:gd name="connsiteX24" fmla="*/ 487745 w 831352"/>
                <a:gd name="connsiteY24" fmla="*/ 582453 h 1799113"/>
                <a:gd name="connsiteX25" fmla="*/ 637605 w 831352"/>
                <a:gd name="connsiteY25" fmla="*/ 778033 h 1799113"/>
                <a:gd name="connsiteX26" fmla="*/ 741745 w 831352"/>
                <a:gd name="connsiteY26" fmla="*/ 887253 h 1799113"/>
                <a:gd name="connsiteX27" fmla="*/ 759525 w 831352"/>
                <a:gd name="connsiteY27" fmla="*/ 902493 h 1799113"/>
                <a:gd name="connsiteX28" fmla="*/ 713805 w 831352"/>
                <a:gd name="connsiteY28" fmla="*/ 968533 h 1799113"/>
                <a:gd name="connsiteX29" fmla="*/ 673165 w 831352"/>
                <a:gd name="connsiteY29" fmla="*/ 993933 h 1799113"/>
                <a:gd name="connsiteX30" fmla="*/ 802706 w 831352"/>
                <a:gd name="connsiteY30" fmla="*/ 1189513 h 1799113"/>
                <a:gd name="connsiteX31" fmla="*/ 823025 w 831352"/>
                <a:gd name="connsiteY31" fmla="*/ 1374933 h 1799113"/>
                <a:gd name="connsiteX32" fmla="*/ 665545 w 831352"/>
                <a:gd name="connsiteY32" fmla="*/ 1534953 h 1799113"/>
                <a:gd name="connsiteX0" fmla="*/ 223585 w 829197"/>
                <a:gd name="connsiteY0" fmla="*/ 1799113 h 1799113"/>
                <a:gd name="connsiteX1" fmla="*/ 223585 w 829197"/>
                <a:gd name="connsiteY1" fmla="*/ 1687353 h 1799113"/>
                <a:gd name="connsiteX2" fmla="*/ 124525 w 829197"/>
                <a:gd name="connsiteY2" fmla="*/ 1573053 h 1799113"/>
                <a:gd name="connsiteX3" fmla="*/ 137225 w 829197"/>
                <a:gd name="connsiteY3" fmla="*/ 1392713 h 1799113"/>
                <a:gd name="connsiteX4" fmla="*/ 78805 w 829197"/>
                <a:gd name="connsiteY4" fmla="*/ 1273333 h 1799113"/>
                <a:gd name="connsiteX5" fmla="*/ 65 w 829197"/>
                <a:gd name="connsiteY5" fmla="*/ 1092993 h 1799113"/>
                <a:gd name="connsiteX6" fmla="*/ 66105 w 829197"/>
                <a:gd name="connsiteY6" fmla="*/ 732313 h 1799113"/>
                <a:gd name="connsiteX7" fmla="*/ 109285 w 829197"/>
                <a:gd name="connsiteY7" fmla="*/ 587533 h 1799113"/>
                <a:gd name="connsiteX8" fmla="*/ 203265 w 829197"/>
                <a:gd name="connsiteY8" fmla="*/ 485933 h 1799113"/>
                <a:gd name="connsiteX9" fmla="*/ 147385 w 829197"/>
                <a:gd name="connsiteY9" fmla="*/ 432593 h 1799113"/>
                <a:gd name="connsiteX10" fmla="*/ 129605 w 829197"/>
                <a:gd name="connsiteY10" fmla="*/ 242093 h 1799113"/>
                <a:gd name="connsiteX11" fmla="*/ 177865 w 829197"/>
                <a:gd name="connsiteY11" fmla="*/ 97313 h 1799113"/>
                <a:gd name="connsiteX12" fmla="*/ 269305 w 829197"/>
                <a:gd name="connsiteY12" fmla="*/ 13493 h 1799113"/>
                <a:gd name="connsiteX13" fmla="*/ 442025 w 829197"/>
                <a:gd name="connsiteY13" fmla="*/ 3333 h 1799113"/>
                <a:gd name="connsiteX14" fmla="*/ 563945 w 829197"/>
                <a:gd name="connsiteY14" fmla="*/ 46513 h 1799113"/>
                <a:gd name="connsiteX15" fmla="*/ 627445 w 829197"/>
                <a:gd name="connsiteY15" fmla="*/ 173513 h 1799113"/>
                <a:gd name="connsiteX16" fmla="*/ 594425 w 829197"/>
                <a:gd name="connsiteY16" fmla="*/ 221773 h 1799113"/>
                <a:gd name="connsiteX17" fmla="*/ 589345 w 829197"/>
                <a:gd name="connsiteY17" fmla="*/ 259873 h 1799113"/>
                <a:gd name="connsiteX18" fmla="*/ 619825 w 829197"/>
                <a:gd name="connsiteY18" fmla="*/ 305593 h 1799113"/>
                <a:gd name="connsiteX19" fmla="*/ 589345 w 829197"/>
                <a:gd name="connsiteY19" fmla="*/ 343693 h 1799113"/>
                <a:gd name="connsiteX20" fmla="*/ 569025 w 829197"/>
                <a:gd name="connsiteY20" fmla="*/ 409733 h 1799113"/>
                <a:gd name="connsiteX21" fmla="*/ 528385 w 829197"/>
                <a:gd name="connsiteY21" fmla="*/ 450373 h 1799113"/>
                <a:gd name="connsiteX22" fmla="*/ 457265 w 829197"/>
                <a:gd name="connsiteY22" fmla="*/ 450373 h 1799113"/>
                <a:gd name="connsiteX23" fmla="*/ 434405 w 829197"/>
                <a:gd name="connsiteY23" fmla="*/ 496093 h 1799113"/>
                <a:gd name="connsiteX24" fmla="*/ 487745 w 829197"/>
                <a:gd name="connsiteY24" fmla="*/ 582453 h 1799113"/>
                <a:gd name="connsiteX25" fmla="*/ 637605 w 829197"/>
                <a:gd name="connsiteY25" fmla="*/ 778033 h 1799113"/>
                <a:gd name="connsiteX26" fmla="*/ 741745 w 829197"/>
                <a:gd name="connsiteY26" fmla="*/ 887253 h 1799113"/>
                <a:gd name="connsiteX27" fmla="*/ 759525 w 829197"/>
                <a:gd name="connsiteY27" fmla="*/ 902493 h 1799113"/>
                <a:gd name="connsiteX28" fmla="*/ 713805 w 829197"/>
                <a:gd name="connsiteY28" fmla="*/ 968533 h 1799113"/>
                <a:gd name="connsiteX29" fmla="*/ 673165 w 829197"/>
                <a:gd name="connsiteY29" fmla="*/ 993933 h 1799113"/>
                <a:gd name="connsiteX30" fmla="*/ 802706 w 829197"/>
                <a:gd name="connsiteY30" fmla="*/ 1189513 h 1799113"/>
                <a:gd name="connsiteX31" fmla="*/ 823025 w 829197"/>
                <a:gd name="connsiteY31" fmla="*/ 1374933 h 1799113"/>
                <a:gd name="connsiteX32" fmla="*/ 711265 w 829197"/>
                <a:gd name="connsiteY32" fmla="*/ 1560353 h 1799113"/>
                <a:gd name="connsiteX33" fmla="*/ 665545 w 829197"/>
                <a:gd name="connsiteY33" fmla="*/ 1534953 h 1799113"/>
                <a:gd name="connsiteX0" fmla="*/ 223585 w 829197"/>
                <a:gd name="connsiteY0" fmla="*/ 1799113 h 1799113"/>
                <a:gd name="connsiteX1" fmla="*/ 223585 w 829197"/>
                <a:gd name="connsiteY1" fmla="*/ 1687353 h 1799113"/>
                <a:gd name="connsiteX2" fmla="*/ 124525 w 829197"/>
                <a:gd name="connsiteY2" fmla="*/ 1573053 h 1799113"/>
                <a:gd name="connsiteX3" fmla="*/ 137225 w 829197"/>
                <a:gd name="connsiteY3" fmla="*/ 1392713 h 1799113"/>
                <a:gd name="connsiteX4" fmla="*/ 78805 w 829197"/>
                <a:gd name="connsiteY4" fmla="*/ 1273333 h 1799113"/>
                <a:gd name="connsiteX5" fmla="*/ 65 w 829197"/>
                <a:gd name="connsiteY5" fmla="*/ 1092993 h 1799113"/>
                <a:gd name="connsiteX6" fmla="*/ 66105 w 829197"/>
                <a:gd name="connsiteY6" fmla="*/ 732313 h 1799113"/>
                <a:gd name="connsiteX7" fmla="*/ 109285 w 829197"/>
                <a:gd name="connsiteY7" fmla="*/ 587533 h 1799113"/>
                <a:gd name="connsiteX8" fmla="*/ 203265 w 829197"/>
                <a:gd name="connsiteY8" fmla="*/ 485933 h 1799113"/>
                <a:gd name="connsiteX9" fmla="*/ 147385 w 829197"/>
                <a:gd name="connsiteY9" fmla="*/ 432593 h 1799113"/>
                <a:gd name="connsiteX10" fmla="*/ 129605 w 829197"/>
                <a:gd name="connsiteY10" fmla="*/ 242093 h 1799113"/>
                <a:gd name="connsiteX11" fmla="*/ 177865 w 829197"/>
                <a:gd name="connsiteY11" fmla="*/ 97313 h 1799113"/>
                <a:gd name="connsiteX12" fmla="*/ 269305 w 829197"/>
                <a:gd name="connsiteY12" fmla="*/ 13493 h 1799113"/>
                <a:gd name="connsiteX13" fmla="*/ 442025 w 829197"/>
                <a:gd name="connsiteY13" fmla="*/ 3333 h 1799113"/>
                <a:gd name="connsiteX14" fmla="*/ 563945 w 829197"/>
                <a:gd name="connsiteY14" fmla="*/ 46513 h 1799113"/>
                <a:gd name="connsiteX15" fmla="*/ 627445 w 829197"/>
                <a:gd name="connsiteY15" fmla="*/ 173513 h 1799113"/>
                <a:gd name="connsiteX16" fmla="*/ 594425 w 829197"/>
                <a:gd name="connsiteY16" fmla="*/ 221773 h 1799113"/>
                <a:gd name="connsiteX17" fmla="*/ 589345 w 829197"/>
                <a:gd name="connsiteY17" fmla="*/ 259873 h 1799113"/>
                <a:gd name="connsiteX18" fmla="*/ 619825 w 829197"/>
                <a:gd name="connsiteY18" fmla="*/ 305593 h 1799113"/>
                <a:gd name="connsiteX19" fmla="*/ 589345 w 829197"/>
                <a:gd name="connsiteY19" fmla="*/ 343693 h 1799113"/>
                <a:gd name="connsiteX20" fmla="*/ 569025 w 829197"/>
                <a:gd name="connsiteY20" fmla="*/ 409733 h 1799113"/>
                <a:gd name="connsiteX21" fmla="*/ 528385 w 829197"/>
                <a:gd name="connsiteY21" fmla="*/ 450373 h 1799113"/>
                <a:gd name="connsiteX22" fmla="*/ 457265 w 829197"/>
                <a:gd name="connsiteY22" fmla="*/ 450373 h 1799113"/>
                <a:gd name="connsiteX23" fmla="*/ 434405 w 829197"/>
                <a:gd name="connsiteY23" fmla="*/ 496093 h 1799113"/>
                <a:gd name="connsiteX24" fmla="*/ 487745 w 829197"/>
                <a:gd name="connsiteY24" fmla="*/ 582453 h 1799113"/>
                <a:gd name="connsiteX25" fmla="*/ 637605 w 829197"/>
                <a:gd name="connsiteY25" fmla="*/ 778033 h 1799113"/>
                <a:gd name="connsiteX26" fmla="*/ 741745 w 829197"/>
                <a:gd name="connsiteY26" fmla="*/ 887253 h 1799113"/>
                <a:gd name="connsiteX27" fmla="*/ 759525 w 829197"/>
                <a:gd name="connsiteY27" fmla="*/ 902493 h 1799113"/>
                <a:gd name="connsiteX28" fmla="*/ 713805 w 829197"/>
                <a:gd name="connsiteY28" fmla="*/ 968533 h 1799113"/>
                <a:gd name="connsiteX29" fmla="*/ 673165 w 829197"/>
                <a:gd name="connsiteY29" fmla="*/ 993933 h 1799113"/>
                <a:gd name="connsiteX30" fmla="*/ 802706 w 829197"/>
                <a:gd name="connsiteY30" fmla="*/ 1189513 h 1799113"/>
                <a:gd name="connsiteX31" fmla="*/ 823025 w 829197"/>
                <a:gd name="connsiteY31" fmla="*/ 1374933 h 1799113"/>
                <a:gd name="connsiteX32" fmla="*/ 711265 w 829197"/>
                <a:gd name="connsiteY32" fmla="*/ 1560353 h 1799113"/>
                <a:gd name="connsiteX33" fmla="*/ 619825 w 829197"/>
                <a:gd name="connsiteY33" fmla="*/ 1791493 h 1799113"/>
                <a:gd name="connsiteX0" fmla="*/ 223585 w 829197"/>
                <a:gd name="connsiteY0" fmla="*/ 1799113 h 1799113"/>
                <a:gd name="connsiteX1" fmla="*/ 223585 w 829197"/>
                <a:gd name="connsiteY1" fmla="*/ 1687353 h 1799113"/>
                <a:gd name="connsiteX2" fmla="*/ 124525 w 829197"/>
                <a:gd name="connsiteY2" fmla="*/ 1573053 h 1799113"/>
                <a:gd name="connsiteX3" fmla="*/ 137225 w 829197"/>
                <a:gd name="connsiteY3" fmla="*/ 1392713 h 1799113"/>
                <a:gd name="connsiteX4" fmla="*/ 78805 w 829197"/>
                <a:gd name="connsiteY4" fmla="*/ 1273333 h 1799113"/>
                <a:gd name="connsiteX5" fmla="*/ 65 w 829197"/>
                <a:gd name="connsiteY5" fmla="*/ 1092993 h 1799113"/>
                <a:gd name="connsiteX6" fmla="*/ 66105 w 829197"/>
                <a:gd name="connsiteY6" fmla="*/ 732313 h 1799113"/>
                <a:gd name="connsiteX7" fmla="*/ 109285 w 829197"/>
                <a:gd name="connsiteY7" fmla="*/ 587533 h 1799113"/>
                <a:gd name="connsiteX8" fmla="*/ 203265 w 829197"/>
                <a:gd name="connsiteY8" fmla="*/ 485933 h 1799113"/>
                <a:gd name="connsiteX9" fmla="*/ 147385 w 829197"/>
                <a:gd name="connsiteY9" fmla="*/ 432593 h 1799113"/>
                <a:gd name="connsiteX10" fmla="*/ 129605 w 829197"/>
                <a:gd name="connsiteY10" fmla="*/ 242093 h 1799113"/>
                <a:gd name="connsiteX11" fmla="*/ 177865 w 829197"/>
                <a:gd name="connsiteY11" fmla="*/ 97313 h 1799113"/>
                <a:gd name="connsiteX12" fmla="*/ 269305 w 829197"/>
                <a:gd name="connsiteY12" fmla="*/ 13493 h 1799113"/>
                <a:gd name="connsiteX13" fmla="*/ 442025 w 829197"/>
                <a:gd name="connsiteY13" fmla="*/ 3333 h 1799113"/>
                <a:gd name="connsiteX14" fmla="*/ 563945 w 829197"/>
                <a:gd name="connsiteY14" fmla="*/ 46513 h 1799113"/>
                <a:gd name="connsiteX15" fmla="*/ 627445 w 829197"/>
                <a:gd name="connsiteY15" fmla="*/ 173513 h 1799113"/>
                <a:gd name="connsiteX16" fmla="*/ 594425 w 829197"/>
                <a:gd name="connsiteY16" fmla="*/ 221773 h 1799113"/>
                <a:gd name="connsiteX17" fmla="*/ 589345 w 829197"/>
                <a:gd name="connsiteY17" fmla="*/ 259873 h 1799113"/>
                <a:gd name="connsiteX18" fmla="*/ 619825 w 829197"/>
                <a:gd name="connsiteY18" fmla="*/ 305593 h 1799113"/>
                <a:gd name="connsiteX19" fmla="*/ 589345 w 829197"/>
                <a:gd name="connsiteY19" fmla="*/ 343693 h 1799113"/>
                <a:gd name="connsiteX20" fmla="*/ 569025 w 829197"/>
                <a:gd name="connsiteY20" fmla="*/ 409733 h 1799113"/>
                <a:gd name="connsiteX21" fmla="*/ 528385 w 829197"/>
                <a:gd name="connsiteY21" fmla="*/ 450373 h 1799113"/>
                <a:gd name="connsiteX22" fmla="*/ 457265 w 829197"/>
                <a:gd name="connsiteY22" fmla="*/ 450373 h 1799113"/>
                <a:gd name="connsiteX23" fmla="*/ 434405 w 829197"/>
                <a:gd name="connsiteY23" fmla="*/ 496093 h 1799113"/>
                <a:gd name="connsiteX24" fmla="*/ 487745 w 829197"/>
                <a:gd name="connsiteY24" fmla="*/ 582453 h 1799113"/>
                <a:gd name="connsiteX25" fmla="*/ 637605 w 829197"/>
                <a:gd name="connsiteY25" fmla="*/ 778033 h 1799113"/>
                <a:gd name="connsiteX26" fmla="*/ 741745 w 829197"/>
                <a:gd name="connsiteY26" fmla="*/ 887253 h 1799113"/>
                <a:gd name="connsiteX27" fmla="*/ 759525 w 829197"/>
                <a:gd name="connsiteY27" fmla="*/ 902493 h 1799113"/>
                <a:gd name="connsiteX28" fmla="*/ 713805 w 829197"/>
                <a:gd name="connsiteY28" fmla="*/ 968533 h 1799113"/>
                <a:gd name="connsiteX29" fmla="*/ 673165 w 829197"/>
                <a:gd name="connsiteY29" fmla="*/ 993933 h 1799113"/>
                <a:gd name="connsiteX30" fmla="*/ 802706 w 829197"/>
                <a:gd name="connsiteY30" fmla="*/ 1189513 h 1799113"/>
                <a:gd name="connsiteX31" fmla="*/ 823025 w 829197"/>
                <a:gd name="connsiteY31" fmla="*/ 1374933 h 1799113"/>
                <a:gd name="connsiteX32" fmla="*/ 663005 w 829197"/>
                <a:gd name="connsiteY32" fmla="*/ 1522253 h 1799113"/>
                <a:gd name="connsiteX33" fmla="*/ 619825 w 829197"/>
                <a:gd name="connsiteY33"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41745 w 831210"/>
                <a:gd name="connsiteY26" fmla="*/ 887253 h 1799113"/>
                <a:gd name="connsiteX27" fmla="*/ 759525 w 831210"/>
                <a:gd name="connsiteY27" fmla="*/ 902493 h 1799113"/>
                <a:gd name="connsiteX28" fmla="*/ 713805 w 831210"/>
                <a:gd name="connsiteY28" fmla="*/ 968533 h 1799113"/>
                <a:gd name="connsiteX29" fmla="*/ 673165 w 831210"/>
                <a:gd name="connsiteY29" fmla="*/ 993933 h 1799113"/>
                <a:gd name="connsiteX30" fmla="*/ 812866 w 831210"/>
                <a:gd name="connsiteY30" fmla="*/ 1199673 h 1799113"/>
                <a:gd name="connsiteX31" fmla="*/ 823025 w 831210"/>
                <a:gd name="connsiteY31" fmla="*/ 1374933 h 1799113"/>
                <a:gd name="connsiteX32" fmla="*/ 663005 w 831210"/>
                <a:gd name="connsiteY32" fmla="*/ 1522253 h 1799113"/>
                <a:gd name="connsiteX33" fmla="*/ 619825 w 831210"/>
                <a:gd name="connsiteY33"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41745 w 831210"/>
                <a:gd name="connsiteY26" fmla="*/ 887253 h 1799113"/>
                <a:gd name="connsiteX27" fmla="*/ 759525 w 831210"/>
                <a:gd name="connsiteY27" fmla="*/ 902493 h 1799113"/>
                <a:gd name="connsiteX28" fmla="*/ 673165 w 831210"/>
                <a:gd name="connsiteY28" fmla="*/ 993933 h 1799113"/>
                <a:gd name="connsiteX29" fmla="*/ 812866 w 831210"/>
                <a:gd name="connsiteY29" fmla="*/ 1199673 h 1799113"/>
                <a:gd name="connsiteX30" fmla="*/ 823025 w 831210"/>
                <a:gd name="connsiteY30" fmla="*/ 1374933 h 1799113"/>
                <a:gd name="connsiteX31" fmla="*/ 663005 w 831210"/>
                <a:gd name="connsiteY31" fmla="*/ 1522253 h 1799113"/>
                <a:gd name="connsiteX32" fmla="*/ 619825 w 831210"/>
                <a:gd name="connsiteY32"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41745 w 831210"/>
                <a:gd name="connsiteY26" fmla="*/ 887253 h 1799113"/>
                <a:gd name="connsiteX27" fmla="*/ 759525 w 831210"/>
                <a:gd name="connsiteY27" fmla="*/ 902493 h 1799113"/>
                <a:gd name="connsiteX28" fmla="*/ 673165 w 831210"/>
                <a:gd name="connsiteY28" fmla="*/ 993933 h 1799113"/>
                <a:gd name="connsiteX29" fmla="*/ 812866 w 831210"/>
                <a:gd name="connsiteY29" fmla="*/ 1199673 h 1799113"/>
                <a:gd name="connsiteX30" fmla="*/ 823025 w 831210"/>
                <a:gd name="connsiteY30" fmla="*/ 1374933 h 1799113"/>
                <a:gd name="connsiteX31" fmla="*/ 663005 w 831210"/>
                <a:gd name="connsiteY31" fmla="*/ 1522253 h 1799113"/>
                <a:gd name="connsiteX32" fmla="*/ 619825 w 831210"/>
                <a:gd name="connsiteY32"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59525 w 831210"/>
                <a:gd name="connsiteY26" fmla="*/ 902493 h 1799113"/>
                <a:gd name="connsiteX27" fmla="*/ 673165 w 831210"/>
                <a:gd name="connsiteY27" fmla="*/ 993933 h 1799113"/>
                <a:gd name="connsiteX28" fmla="*/ 812866 w 831210"/>
                <a:gd name="connsiteY28" fmla="*/ 1199673 h 1799113"/>
                <a:gd name="connsiteX29" fmla="*/ 823025 w 831210"/>
                <a:gd name="connsiteY29" fmla="*/ 1374933 h 1799113"/>
                <a:gd name="connsiteX30" fmla="*/ 663005 w 831210"/>
                <a:gd name="connsiteY30" fmla="*/ 1522253 h 1799113"/>
                <a:gd name="connsiteX31" fmla="*/ 619825 w 831210"/>
                <a:gd name="connsiteY31"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59525 w 831210"/>
                <a:gd name="connsiteY26" fmla="*/ 902493 h 1799113"/>
                <a:gd name="connsiteX27" fmla="*/ 673165 w 831210"/>
                <a:gd name="connsiteY27" fmla="*/ 993933 h 1799113"/>
                <a:gd name="connsiteX28" fmla="*/ 812866 w 831210"/>
                <a:gd name="connsiteY28" fmla="*/ 1199673 h 1799113"/>
                <a:gd name="connsiteX29" fmla="*/ 823025 w 831210"/>
                <a:gd name="connsiteY29" fmla="*/ 1374933 h 1799113"/>
                <a:gd name="connsiteX30" fmla="*/ 663005 w 831210"/>
                <a:gd name="connsiteY30" fmla="*/ 1522253 h 1799113"/>
                <a:gd name="connsiteX31" fmla="*/ 619825 w 831210"/>
                <a:gd name="connsiteY31"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59525 w 831210"/>
                <a:gd name="connsiteY26" fmla="*/ 902493 h 1799113"/>
                <a:gd name="connsiteX27" fmla="*/ 673165 w 831210"/>
                <a:gd name="connsiteY27" fmla="*/ 993933 h 1799113"/>
                <a:gd name="connsiteX28" fmla="*/ 812866 w 831210"/>
                <a:gd name="connsiteY28" fmla="*/ 1199673 h 1799113"/>
                <a:gd name="connsiteX29" fmla="*/ 823025 w 831210"/>
                <a:gd name="connsiteY29" fmla="*/ 1374933 h 1799113"/>
                <a:gd name="connsiteX30" fmla="*/ 663005 w 831210"/>
                <a:gd name="connsiteY30" fmla="*/ 1522253 h 1799113"/>
                <a:gd name="connsiteX31" fmla="*/ 619825 w 831210"/>
                <a:gd name="connsiteY31" fmla="*/ 1791493 h 179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1210" h="1799113">
                  <a:moveTo>
                    <a:pt x="223585" y="1799113"/>
                  </a:moveTo>
                  <a:cubicBezTo>
                    <a:pt x="231840" y="1762071"/>
                    <a:pt x="240095" y="1725030"/>
                    <a:pt x="223585" y="1687353"/>
                  </a:cubicBezTo>
                  <a:cubicBezTo>
                    <a:pt x="207075" y="1649676"/>
                    <a:pt x="138918" y="1622160"/>
                    <a:pt x="124525" y="1573053"/>
                  </a:cubicBezTo>
                  <a:cubicBezTo>
                    <a:pt x="110132" y="1523946"/>
                    <a:pt x="144845" y="1442666"/>
                    <a:pt x="137225" y="1392713"/>
                  </a:cubicBezTo>
                  <a:cubicBezTo>
                    <a:pt x="129605" y="1342760"/>
                    <a:pt x="101665" y="1323286"/>
                    <a:pt x="78805" y="1273333"/>
                  </a:cubicBezTo>
                  <a:cubicBezTo>
                    <a:pt x="55945" y="1223380"/>
                    <a:pt x="2182" y="1183163"/>
                    <a:pt x="65" y="1092993"/>
                  </a:cubicBezTo>
                  <a:cubicBezTo>
                    <a:pt x="-2052" y="1002823"/>
                    <a:pt x="47902" y="816556"/>
                    <a:pt x="66105" y="732313"/>
                  </a:cubicBezTo>
                  <a:cubicBezTo>
                    <a:pt x="84308" y="648070"/>
                    <a:pt x="86425" y="628596"/>
                    <a:pt x="109285" y="587533"/>
                  </a:cubicBezTo>
                  <a:cubicBezTo>
                    <a:pt x="132145" y="546470"/>
                    <a:pt x="196915" y="511756"/>
                    <a:pt x="203265" y="485933"/>
                  </a:cubicBezTo>
                  <a:cubicBezTo>
                    <a:pt x="209615" y="460110"/>
                    <a:pt x="159662" y="473233"/>
                    <a:pt x="147385" y="432593"/>
                  </a:cubicBezTo>
                  <a:cubicBezTo>
                    <a:pt x="135108" y="391953"/>
                    <a:pt x="124525" y="297973"/>
                    <a:pt x="129605" y="242093"/>
                  </a:cubicBezTo>
                  <a:cubicBezTo>
                    <a:pt x="134685" y="186213"/>
                    <a:pt x="154582" y="135413"/>
                    <a:pt x="177865" y="97313"/>
                  </a:cubicBezTo>
                  <a:cubicBezTo>
                    <a:pt x="201148" y="59213"/>
                    <a:pt x="225278" y="29156"/>
                    <a:pt x="269305" y="13493"/>
                  </a:cubicBezTo>
                  <a:cubicBezTo>
                    <a:pt x="313332" y="-2170"/>
                    <a:pt x="392918" y="-2170"/>
                    <a:pt x="442025" y="3333"/>
                  </a:cubicBezTo>
                  <a:cubicBezTo>
                    <a:pt x="491132" y="8836"/>
                    <a:pt x="533042" y="18150"/>
                    <a:pt x="563945" y="46513"/>
                  </a:cubicBezTo>
                  <a:cubicBezTo>
                    <a:pt x="594848" y="74876"/>
                    <a:pt x="622365" y="144303"/>
                    <a:pt x="627445" y="173513"/>
                  </a:cubicBezTo>
                  <a:cubicBezTo>
                    <a:pt x="632525" y="202723"/>
                    <a:pt x="600775" y="207380"/>
                    <a:pt x="594425" y="221773"/>
                  </a:cubicBezTo>
                  <a:cubicBezTo>
                    <a:pt x="588075" y="236166"/>
                    <a:pt x="585112" y="245903"/>
                    <a:pt x="589345" y="259873"/>
                  </a:cubicBezTo>
                  <a:cubicBezTo>
                    <a:pt x="593578" y="273843"/>
                    <a:pt x="619825" y="291623"/>
                    <a:pt x="619825" y="305593"/>
                  </a:cubicBezTo>
                  <a:cubicBezTo>
                    <a:pt x="619825" y="319563"/>
                    <a:pt x="597812" y="326336"/>
                    <a:pt x="589345" y="343693"/>
                  </a:cubicBezTo>
                  <a:cubicBezTo>
                    <a:pt x="580878" y="361050"/>
                    <a:pt x="579185" y="391953"/>
                    <a:pt x="569025" y="409733"/>
                  </a:cubicBezTo>
                  <a:cubicBezTo>
                    <a:pt x="558865" y="427513"/>
                    <a:pt x="547012" y="443600"/>
                    <a:pt x="528385" y="450373"/>
                  </a:cubicBezTo>
                  <a:cubicBezTo>
                    <a:pt x="509758" y="457146"/>
                    <a:pt x="472928" y="442753"/>
                    <a:pt x="457265" y="450373"/>
                  </a:cubicBezTo>
                  <a:cubicBezTo>
                    <a:pt x="441602" y="457993"/>
                    <a:pt x="429325" y="474080"/>
                    <a:pt x="434405" y="496093"/>
                  </a:cubicBezTo>
                  <a:cubicBezTo>
                    <a:pt x="439485" y="518106"/>
                    <a:pt x="453878" y="535463"/>
                    <a:pt x="487745" y="582453"/>
                  </a:cubicBezTo>
                  <a:cubicBezTo>
                    <a:pt x="521612" y="629443"/>
                    <a:pt x="592308" y="724693"/>
                    <a:pt x="637605" y="778033"/>
                  </a:cubicBezTo>
                  <a:cubicBezTo>
                    <a:pt x="682902" y="831373"/>
                    <a:pt x="687558" y="853810"/>
                    <a:pt x="759525" y="902493"/>
                  </a:cubicBezTo>
                  <a:cubicBezTo>
                    <a:pt x="725235" y="920273"/>
                    <a:pt x="717615" y="985043"/>
                    <a:pt x="673165" y="993933"/>
                  </a:cubicBezTo>
                  <a:cubicBezTo>
                    <a:pt x="682055" y="1043463"/>
                    <a:pt x="799743" y="1142523"/>
                    <a:pt x="812866" y="1199673"/>
                  </a:cubicBezTo>
                  <a:cubicBezTo>
                    <a:pt x="825989" y="1256823"/>
                    <a:pt x="840805" y="1324556"/>
                    <a:pt x="823025" y="1374933"/>
                  </a:cubicBezTo>
                  <a:cubicBezTo>
                    <a:pt x="805245" y="1425310"/>
                    <a:pt x="689252" y="1495583"/>
                    <a:pt x="663005" y="1522253"/>
                  </a:cubicBezTo>
                  <a:cubicBezTo>
                    <a:pt x="636758" y="1548923"/>
                    <a:pt x="624905" y="1784296"/>
                    <a:pt x="619825" y="1791493"/>
                  </a:cubicBezTo>
                </a:path>
              </a:pathLst>
            </a:custGeom>
            <a:solidFill>
              <a:srgbClr val="C0504D">
                <a:lumMod val="20000"/>
                <a:lumOff val="8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89" name="Freeform 388"/>
            <p:cNvSpPr/>
            <p:nvPr/>
          </p:nvSpPr>
          <p:spPr>
            <a:xfrm>
              <a:off x="3625663" y="2276577"/>
              <a:ext cx="93591" cy="287414"/>
            </a:xfrm>
            <a:custGeom>
              <a:avLst/>
              <a:gdLst>
                <a:gd name="connsiteX0" fmla="*/ 26461 w 92531"/>
                <a:gd name="connsiteY0" fmla="*/ 1185 h 287327"/>
                <a:gd name="connsiteX1" fmla="*/ 1061 w 92531"/>
                <a:gd name="connsiteY1" fmla="*/ 115485 h 287327"/>
                <a:gd name="connsiteX2" fmla="*/ 62021 w 92531"/>
                <a:gd name="connsiteY2" fmla="*/ 285665 h 287327"/>
                <a:gd name="connsiteX3" fmla="*/ 92501 w 92531"/>
                <a:gd name="connsiteY3" fmla="*/ 194225 h 287327"/>
                <a:gd name="connsiteX4" fmla="*/ 67101 w 92531"/>
                <a:gd name="connsiteY4" fmla="*/ 64685 h 287327"/>
                <a:gd name="connsiteX5" fmla="*/ 26461 w 92531"/>
                <a:gd name="connsiteY5" fmla="*/ 1185 h 2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31" h="287327">
                  <a:moveTo>
                    <a:pt x="26461" y="1185"/>
                  </a:moveTo>
                  <a:cubicBezTo>
                    <a:pt x="15454" y="9652"/>
                    <a:pt x="-4866" y="68072"/>
                    <a:pt x="1061" y="115485"/>
                  </a:cubicBezTo>
                  <a:cubicBezTo>
                    <a:pt x="6988" y="162898"/>
                    <a:pt x="46781" y="272542"/>
                    <a:pt x="62021" y="285665"/>
                  </a:cubicBezTo>
                  <a:cubicBezTo>
                    <a:pt x="77261" y="298788"/>
                    <a:pt x="91654" y="231055"/>
                    <a:pt x="92501" y="194225"/>
                  </a:cubicBezTo>
                  <a:cubicBezTo>
                    <a:pt x="93348" y="157395"/>
                    <a:pt x="76414" y="98128"/>
                    <a:pt x="67101" y="64685"/>
                  </a:cubicBezTo>
                  <a:cubicBezTo>
                    <a:pt x="57788" y="31242"/>
                    <a:pt x="37468" y="-7282"/>
                    <a:pt x="26461" y="1185"/>
                  </a:cubicBezTo>
                  <a:close/>
                </a:path>
              </a:pathLst>
            </a:cu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90" name="Freeform 389"/>
            <p:cNvSpPr/>
            <p:nvPr/>
          </p:nvSpPr>
          <p:spPr>
            <a:xfrm>
              <a:off x="3749393" y="2362325"/>
              <a:ext cx="506023" cy="547833"/>
            </a:xfrm>
            <a:custGeom>
              <a:avLst/>
              <a:gdLst>
                <a:gd name="connsiteX0" fmla="*/ 134559 w 506063"/>
                <a:gd name="connsiteY0" fmla="*/ 546161 h 548105"/>
                <a:gd name="connsiteX1" fmla="*/ 48199 w 506063"/>
                <a:gd name="connsiteY1" fmla="*/ 520761 h 548105"/>
                <a:gd name="connsiteX2" fmla="*/ 48199 w 506063"/>
                <a:gd name="connsiteY2" fmla="*/ 444561 h 548105"/>
                <a:gd name="connsiteX3" fmla="*/ 7559 w 506063"/>
                <a:gd name="connsiteY3" fmla="*/ 381061 h 548105"/>
                <a:gd name="connsiteX4" fmla="*/ 5019 w 506063"/>
                <a:gd name="connsiteY4" fmla="*/ 274381 h 548105"/>
                <a:gd name="connsiteX5" fmla="*/ 60899 w 506063"/>
                <a:gd name="connsiteY5" fmla="*/ 121981 h 548105"/>
                <a:gd name="connsiteX6" fmla="*/ 149799 w 506063"/>
                <a:gd name="connsiteY6" fmla="*/ 45781 h 548105"/>
                <a:gd name="connsiteX7" fmla="*/ 289499 w 506063"/>
                <a:gd name="connsiteY7" fmla="*/ 61 h 548105"/>
                <a:gd name="connsiteX8" fmla="*/ 426659 w 506063"/>
                <a:gd name="connsiteY8" fmla="*/ 38161 h 548105"/>
                <a:gd name="connsiteX9" fmla="*/ 492699 w 506063"/>
                <a:gd name="connsiteY9" fmla="*/ 124521 h 548105"/>
                <a:gd name="connsiteX10" fmla="*/ 502859 w 506063"/>
                <a:gd name="connsiteY10" fmla="*/ 243901 h 548105"/>
                <a:gd name="connsiteX11" fmla="*/ 452059 w 506063"/>
                <a:gd name="connsiteY11" fmla="*/ 358201 h 548105"/>
                <a:gd name="connsiteX12" fmla="*/ 312359 w 506063"/>
                <a:gd name="connsiteY12" fmla="*/ 447101 h 548105"/>
                <a:gd name="connsiteX13" fmla="*/ 170119 w 506063"/>
                <a:gd name="connsiteY13" fmla="*/ 475041 h 548105"/>
                <a:gd name="connsiteX14" fmla="*/ 134559 w 506063"/>
                <a:gd name="connsiteY14" fmla="*/ 546161 h 5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063" h="548105">
                  <a:moveTo>
                    <a:pt x="134559" y="546161"/>
                  </a:moveTo>
                  <a:cubicBezTo>
                    <a:pt x="114239" y="553781"/>
                    <a:pt x="62592" y="537694"/>
                    <a:pt x="48199" y="520761"/>
                  </a:cubicBezTo>
                  <a:cubicBezTo>
                    <a:pt x="33806" y="503828"/>
                    <a:pt x="54972" y="467844"/>
                    <a:pt x="48199" y="444561"/>
                  </a:cubicBezTo>
                  <a:cubicBezTo>
                    <a:pt x="41426" y="421278"/>
                    <a:pt x="14756" y="409424"/>
                    <a:pt x="7559" y="381061"/>
                  </a:cubicBezTo>
                  <a:cubicBezTo>
                    <a:pt x="362" y="352698"/>
                    <a:pt x="-3871" y="317561"/>
                    <a:pt x="5019" y="274381"/>
                  </a:cubicBezTo>
                  <a:cubicBezTo>
                    <a:pt x="13909" y="231201"/>
                    <a:pt x="36769" y="160081"/>
                    <a:pt x="60899" y="121981"/>
                  </a:cubicBezTo>
                  <a:cubicBezTo>
                    <a:pt x="85029" y="83881"/>
                    <a:pt x="111699" y="66101"/>
                    <a:pt x="149799" y="45781"/>
                  </a:cubicBezTo>
                  <a:cubicBezTo>
                    <a:pt x="187899" y="25461"/>
                    <a:pt x="243356" y="1331"/>
                    <a:pt x="289499" y="61"/>
                  </a:cubicBezTo>
                  <a:cubicBezTo>
                    <a:pt x="335642" y="-1209"/>
                    <a:pt x="392792" y="17418"/>
                    <a:pt x="426659" y="38161"/>
                  </a:cubicBezTo>
                  <a:cubicBezTo>
                    <a:pt x="460526" y="58904"/>
                    <a:pt x="479999" y="90231"/>
                    <a:pt x="492699" y="124521"/>
                  </a:cubicBezTo>
                  <a:cubicBezTo>
                    <a:pt x="505399" y="158811"/>
                    <a:pt x="509632" y="204954"/>
                    <a:pt x="502859" y="243901"/>
                  </a:cubicBezTo>
                  <a:cubicBezTo>
                    <a:pt x="496086" y="282848"/>
                    <a:pt x="483809" y="324334"/>
                    <a:pt x="452059" y="358201"/>
                  </a:cubicBezTo>
                  <a:cubicBezTo>
                    <a:pt x="420309" y="392068"/>
                    <a:pt x="359349" y="427628"/>
                    <a:pt x="312359" y="447101"/>
                  </a:cubicBezTo>
                  <a:cubicBezTo>
                    <a:pt x="265369" y="466574"/>
                    <a:pt x="199752" y="459801"/>
                    <a:pt x="170119" y="475041"/>
                  </a:cubicBezTo>
                  <a:cubicBezTo>
                    <a:pt x="140486" y="490281"/>
                    <a:pt x="154879" y="538541"/>
                    <a:pt x="134559" y="546161"/>
                  </a:cubicBezTo>
                  <a:close/>
                </a:path>
              </a:pathLst>
            </a:custGeom>
            <a:solidFill>
              <a:srgbClr val="C0504D">
                <a:lumMod val="60000"/>
                <a:lumOff val="40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91" name="Freeform 390"/>
            <p:cNvSpPr/>
            <p:nvPr/>
          </p:nvSpPr>
          <p:spPr>
            <a:xfrm>
              <a:off x="3777946" y="2440133"/>
              <a:ext cx="448917" cy="368397"/>
            </a:xfrm>
            <a:custGeom>
              <a:avLst/>
              <a:gdLst>
                <a:gd name="connsiteX0" fmla="*/ 385121 w 448480"/>
                <a:gd name="connsiteY0" fmla="*/ 2718 h 368555"/>
                <a:gd name="connsiteX1" fmla="*/ 443541 w 448480"/>
                <a:gd name="connsiteY1" fmla="*/ 61138 h 368555"/>
                <a:gd name="connsiteX2" fmla="*/ 428301 w 448480"/>
                <a:gd name="connsiteY2" fmla="*/ 208458 h 368555"/>
                <a:gd name="connsiteX3" fmla="*/ 293681 w 448480"/>
                <a:gd name="connsiteY3" fmla="*/ 307518 h 368555"/>
                <a:gd name="connsiteX4" fmla="*/ 115881 w 448480"/>
                <a:gd name="connsiteY4" fmla="*/ 368478 h 368555"/>
                <a:gd name="connsiteX5" fmla="*/ 32061 w 448480"/>
                <a:gd name="connsiteY5" fmla="*/ 317678 h 368555"/>
                <a:gd name="connsiteX6" fmla="*/ 1581 w 448480"/>
                <a:gd name="connsiteY6" fmla="*/ 210998 h 368555"/>
                <a:gd name="connsiteX7" fmla="*/ 75241 w 448480"/>
                <a:gd name="connsiteY7" fmla="*/ 127178 h 368555"/>
                <a:gd name="connsiteX8" fmla="*/ 187001 w 448480"/>
                <a:gd name="connsiteY8" fmla="*/ 71298 h 368555"/>
                <a:gd name="connsiteX9" fmla="*/ 275901 w 448480"/>
                <a:gd name="connsiteY9" fmla="*/ 15418 h 368555"/>
                <a:gd name="connsiteX10" fmla="*/ 385121 w 448480"/>
                <a:gd name="connsiteY10" fmla="*/ 2718 h 36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480" h="368555">
                  <a:moveTo>
                    <a:pt x="385121" y="2718"/>
                  </a:moveTo>
                  <a:cubicBezTo>
                    <a:pt x="413061" y="10338"/>
                    <a:pt x="436344" y="26848"/>
                    <a:pt x="443541" y="61138"/>
                  </a:cubicBezTo>
                  <a:cubicBezTo>
                    <a:pt x="450738" y="95428"/>
                    <a:pt x="453278" y="167395"/>
                    <a:pt x="428301" y="208458"/>
                  </a:cubicBezTo>
                  <a:cubicBezTo>
                    <a:pt x="403324" y="249521"/>
                    <a:pt x="345751" y="280848"/>
                    <a:pt x="293681" y="307518"/>
                  </a:cubicBezTo>
                  <a:cubicBezTo>
                    <a:pt x="241611" y="334188"/>
                    <a:pt x="159484" y="366785"/>
                    <a:pt x="115881" y="368478"/>
                  </a:cubicBezTo>
                  <a:cubicBezTo>
                    <a:pt x="72278" y="370171"/>
                    <a:pt x="51111" y="343925"/>
                    <a:pt x="32061" y="317678"/>
                  </a:cubicBezTo>
                  <a:cubicBezTo>
                    <a:pt x="13011" y="291431"/>
                    <a:pt x="-5616" y="242748"/>
                    <a:pt x="1581" y="210998"/>
                  </a:cubicBezTo>
                  <a:cubicBezTo>
                    <a:pt x="8778" y="179248"/>
                    <a:pt x="44338" y="150461"/>
                    <a:pt x="75241" y="127178"/>
                  </a:cubicBezTo>
                  <a:cubicBezTo>
                    <a:pt x="106144" y="103895"/>
                    <a:pt x="153558" y="89925"/>
                    <a:pt x="187001" y="71298"/>
                  </a:cubicBezTo>
                  <a:cubicBezTo>
                    <a:pt x="220444" y="52671"/>
                    <a:pt x="241611" y="26001"/>
                    <a:pt x="275901" y="15418"/>
                  </a:cubicBezTo>
                  <a:cubicBezTo>
                    <a:pt x="310191" y="4835"/>
                    <a:pt x="357181" y="-4902"/>
                    <a:pt x="385121" y="2718"/>
                  </a:cubicBezTo>
                  <a:close/>
                </a:path>
              </a:pathLst>
            </a:custGeom>
            <a:solidFill>
              <a:srgbClr val="8064A2">
                <a:lumMod val="40000"/>
                <a:lumOff val="6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92" name="Freeform 391"/>
            <p:cNvSpPr/>
            <p:nvPr/>
          </p:nvSpPr>
          <p:spPr>
            <a:xfrm>
              <a:off x="3796981" y="2389320"/>
              <a:ext cx="348981" cy="217544"/>
            </a:xfrm>
            <a:custGeom>
              <a:avLst/>
              <a:gdLst>
                <a:gd name="connsiteX0" fmla="*/ 229469 w 348849"/>
                <a:gd name="connsiteY0" fmla="*/ 187 h 194006"/>
                <a:gd name="connsiteX1" fmla="*/ 97389 w 348849"/>
                <a:gd name="connsiteY1" fmla="*/ 58607 h 194006"/>
                <a:gd name="connsiteX2" fmla="*/ 869 w 348849"/>
                <a:gd name="connsiteY2" fmla="*/ 193227 h 194006"/>
                <a:gd name="connsiteX3" fmla="*/ 153269 w 348849"/>
                <a:gd name="connsiteY3" fmla="*/ 114487 h 194006"/>
                <a:gd name="connsiteX4" fmla="*/ 216769 w 348849"/>
                <a:gd name="connsiteY4" fmla="*/ 127187 h 194006"/>
                <a:gd name="connsiteX5" fmla="*/ 232009 w 348849"/>
                <a:gd name="connsiteY5" fmla="*/ 66227 h 194006"/>
                <a:gd name="connsiteX6" fmla="*/ 348849 w 348849"/>
                <a:gd name="connsiteY6" fmla="*/ 40827 h 194006"/>
                <a:gd name="connsiteX7" fmla="*/ 229469 w 348849"/>
                <a:gd name="connsiteY7" fmla="*/ 187 h 194006"/>
                <a:gd name="connsiteX0" fmla="*/ 229469 w 348849"/>
                <a:gd name="connsiteY0" fmla="*/ 187 h 216954"/>
                <a:gd name="connsiteX1" fmla="*/ 97389 w 348849"/>
                <a:gd name="connsiteY1" fmla="*/ 58607 h 216954"/>
                <a:gd name="connsiteX2" fmla="*/ 869 w 348849"/>
                <a:gd name="connsiteY2" fmla="*/ 193227 h 216954"/>
                <a:gd name="connsiteX3" fmla="*/ 153269 w 348849"/>
                <a:gd name="connsiteY3" fmla="*/ 114487 h 216954"/>
                <a:gd name="connsiteX4" fmla="*/ 216769 w 348849"/>
                <a:gd name="connsiteY4" fmla="*/ 127187 h 216954"/>
                <a:gd name="connsiteX5" fmla="*/ 277729 w 348849"/>
                <a:gd name="connsiteY5" fmla="*/ 216087 h 216954"/>
                <a:gd name="connsiteX6" fmla="*/ 232009 w 348849"/>
                <a:gd name="connsiteY6" fmla="*/ 66227 h 216954"/>
                <a:gd name="connsiteX7" fmla="*/ 348849 w 348849"/>
                <a:gd name="connsiteY7" fmla="*/ 40827 h 216954"/>
                <a:gd name="connsiteX8" fmla="*/ 229469 w 348849"/>
                <a:gd name="connsiteY8" fmla="*/ 187 h 21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849" h="216954">
                  <a:moveTo>
                    <a:pt x="229469" y="187"/>
                  </a:moveTo>
                  <a:cubicBezTo>
                    <a:pt x="187559" y="3150"/>
                    <a:pt x="135489" y="26434"/>
                    <a:pt x="97389" y="58607"/>
                  </a:cubicBezTo>
                  <a:cubicBezTo>
                    <a:pt x="59289" y="90780"/>
                    <a:pt x="-8444" y="183914"/>
                    <a:pt x="869" y="193227"/>
                  </a:cubicBezTo>
                  <a:cubicBezTo>
                    <a:pt x="10182" y="202540"/>
                    <a:pt x="117286" y="125494"/>
                    <a:pt x="153269" y="114487"/>
                  </a:cubicBezTo>
                  <a:cubicBezTo>
                    <a:pt x="189252" y="103480"/>
                    <a:pt x="196026" y="110254"/>
                    <a:pt x="216769" y="127187"/>
                  </a:cubicBezTo>
                  <a:cubicBezTo>
                    <a:pt x="237512" y="144120"/>
                    <a:pt x="275189" y="226247"/>
                    <a:pt x="277729" y="216087"/>
                  </a:cubicBezTo>
                  <a:cubicBezTo>
                    <a:pt x="280269" y="205927"/>
                    <a:pt x="211266" y="75964"/>
                    <a:pt x="232009" y="66227"/>
                  </a:cubicBezTo>
                  <a:cubicBezTo>
                    <a:pt x="252752" y="56490"/>
                    <a:pt x="348849" y="51410"/>
                    <a:pt x="348849" y="40827"/>
                  </a:cubicBezTo>
                  <a:cubicBezTo>
                    <a:pt x="348849" y="30244"/>
                    <a:pt x="271379" y="-2776"/>
                    <a:pt x="229469" y="187"/>
                  </a:cubicBezTo>
                  <a:close/>
                </a:path>
              </a:pathLst>
            </a:cu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93" name="Freeform 392"/>
            <p:cNvSpPr/>
            <p:nvPr/>
          </p:nvSpPr>
          <p:spPr>
            <a:xfrm>
              <a:off x="3811258" y="2476655"/>
              <a:ext cx="379120" cy="285825"/>
            </a:xfrm>
            <a:custGeom>
              <a:avLst/>
              <a:gdLst>
                <a:gd name="connsiteX0" fmla="*/ 176016 w 378589"/>
                <a:gd name="connsiteY0" fmla="*/ 67565 h 273516"/>
                <a:gd name="connsiteX1" fmla="*/ 153156 w 378589"/>
                <a:gd name="connsiteY1" fmla="*/ 113285 h 273516"/>
                <a:gd name="connsiteX2" fmla="*/ 92196 w 378589"/>
                <a:gd name="connsiteY2" fmla="*/ 100585 h 273516"/>
                <a:gd name="connsiteX3" fmla="*/ 15996 w 378589"/>
                <a:gd name="connsiteY3" fmla="*/ 153925 h 273516"/>
                <a:gd name="connsiteX4" fmla="*/ 5836 w 378589"/>
                <a:gd name="connsiteY4" fmla="*/ 235205 h 273516"/>
                <a:gd name="connsiteX5" fmla="*/ 87116 w 378589"/>
                <a:gd name="connsiteY5" fmla="*/ 273305 h 273516"/>
                <a:gd name="connsiteX6" fmla="*/ 148076 w 378589"/>
                <a:gd name="connsiteY6" fmla="*/ 219965 h 273516"/>
                <a:gd name="connsiteX7" fmla="*/ 226816 w 378589"/>
                <a:gd name="connsiteY7" fmla="*/ 235205 h 273516"/>
                <a:gd name="connsiteX8" fmla="*/ 348736 w 378589"/>
                <a:gd name="connsiteY8" fmla="*/ 171705 h 273516"/>
                <a:gd name="connsiteX9" fmla="*/ 376676 w 378589"/>
                <a:gd name="connsiteY9" fmla="*/ 44705 h 273516"/>
                <a:gd name="connsiteX10" fmla="*/ 361436 w 378589"/>
                <a:gd name="connsiteY10" fmla="*/ 4065 h 273516"/>
                <a:gd name="connsiteX11" fmla="*/ 244596 w 378589"/>
                <a:gd name="connsiteY11" fmla="*/ 6605 h 273516"/>
                <a:gd name="connsiteX12" fmla="*/ 234436 w 378589"/>
                <a:gd name="connsiteY12" fmla="*/ 49785 h 273516"/>
                <a:gd name="connsiteX13" fmla="*/ 277616 w 378589"/>
                <a:gd name="connsiteY13" fmla="*/ 98045 h 273516"/>
                <a:gd name="connsiteX14" fmla="*/ 242056 w 378589"/>
                <a:gd name="connsiteY14" fmla="*/ 133605 h 273516"/>
                <a:gd name="connsiteX15" fmla="*/ 176016 w 378589"/>
                <a:gd name="connsiteY15" fmla="*/ 67565 h 273516"/>
                <a:gd name="connsiteX0" fmla="*/ 176016 w 378589"/>
                <a:gd name="connsiteY0" fmla="*/ 67565 h 273516"/>
                <a:gd name="connsiteX1" fmla="*/ 150616 w 378589"/>
                <a:gd name="connsiteY1" fmla="*/ 138685 h 273516"/>
                <a:gd name="connsiteX2" fmla="*/ 92196 w 378589"/>
                <a:gd name="connsiteY2" fmla="*/ 100585 h 273516"/>
                <a:gd name="connsiteX3" fmla="*/ 15996 w 378589"/>
                <a:gd name="connsiteY3" fmla="*/ 153925 h 273516"/>
                <a:gd name="connsiteX4" fmla="*/ 5836 w 378589"/>
                <a:gd name="connsiteY4" fmla="*/ 235205 h 273516"/>
                <a:gd name="connsiteX5" fmla="*/ 87116 w 378589"/>
                <a:gd name="connsiteY5" fmla="*/ 273305 h 273516"/>
                <a:gd name="connsiteX6" fmla="*/ 148076 w 378589"/>
                <a:gd name="connsiteY6" fmla="*/ 219965 h 273516"/>
                <a:gd name="connsiteX7" fmla="*/ 226816 w 378589"/>
                <a:gd name="connsiteY7" fmla="*/ 235205 h 273516"/>
                <a:gd name="connsiteX8" fmla="*/ 348736 w 378589"/>
                <a:gd name="connsiteY8" fmla="*/ 171705 h 273516"/>
                <a:gd name="connsiteX9" fmla="*/ 376676 w 378589"/>
                <a:gd name="connsiteY9" fmla="*/ 44705 h 273516"/>
                <a:gd name="connsiteX10" fmla="*/ 361436 w 378589"/>
                <a:gd name="connsiteY10" fmla="*/ 4065 h 273516"/>
                <a:gd name="connsiteX11" fmla="*/ 244596 w 378589"/>
                <a:gd name="connsiteY11" fmla="*/ 6605 h 273516"/>
                <a:gd name="connsiteX12" fmla="*/ 234436 w 378589"/>
                <a:gd name="connsiteY12" fmla="*/ 49785 h 273516"/>
                <a:gd name="connsiteX13" fmla="*/ 277616 w 378589"/>
                <a:gd name="connsiteY13" fmla="*/ 98045 h 273516"/>
                <a:gd name="connsiteX14" fmla="*/ 242056 w 378589"/>
                <a:gd name="connsiteY14" fmla="*/ 133605 h 273516"/>
                <a:gd name="connsiteX15" fmla="*/ 176016 w 378589"/>
                <a:gd name="connsiteY15" fmla="*/ 67565 h 273516"/>
                <a:gd name="connsiteX0" fmla="*/ 176016 w 378589"/>
                <a:gd name="connsiteY0" fmla="*/ 67565 h 273516"/>
                <a:gd name="connsiteX1" fmla="*/ 150616 w 378589"/>
                <a:gd name="connsiteY1" fmla="*/ 138685 h 273516"/>
                <a:gd name="connsiteX2" fmla="*/ 92196 w 378589"/>
                <a:gd name="connsiteY2" fmla="*/ 100585 h 273516"/>
                <a:gd name="connsiteX3" fmla="*/ 15996 w 378589"/>
                <a:gd name="connsiteY3" fmla="*/ 153925 h 273516"/>
                <a:gd name="connsiteX4" fmla="*/ 5836 w 378589"/>
                <a:gd name="connsiteY4" fmla="*/ 235205 h 273516"/>
                <a:gd name="connsiteX5" fmla="*/ 87116 w 378589"/>
                <a:gd name="connsiteY5" fmla="*/ 273305 h 273516"/>
                <a:gd name="connsiteX6" fmla="*/ 148076 w 378589"/>
                <a:gd name="connsiteY6" fmla="*/ 219965 h 273516"/>
                <a:gd name="connsiteX7" fmla="*/ 226816 w 378589"/>
                <a:gd name="connsiteY7" fmla="*/ 235205 h 273516"/>
                <a:gd name="connsiteX8" fmla="*/ 348736 w 378589"/>
                <a:gd name="connsiteY8" fmla="*/ 171705 h 273516"/>
                <a:gd name="connsiteX9" fmla="*/ 376676 w 378589"/>
                <a:gd name="connsiteY9" fmla="*/ 44705 h 273516"/>
                <a:gd name="connsiteX10" fmla="*/ 361436 w 378589"/>
                <a:gd name="connsiteY10" fmla="*/ 4065 h 273516"/>
                <a:gd name="connsiteX11" fmla="*/ 244596 w 378589"/>
                <a:gd name="connsiteY11" fmla="*/ 6605 h 273516"/>
                <a:gd name="connsiteX12" fmla="*/ 234436 w 378589"/>
                <a:gd name="connsiteY12" fmla="*/ 49785 h 273516"/>
                <a:gd name="connsiteX13" fmla="*/ 277616 w 378589"/>
                <a:gd name="connsiteY13" fmla="*/ 98045 h 273516"/>
                <a:gd name="connsiteX14" fmla="*/ 242056 w 378589"/>
                <a:gd name="connsiteY14" fmla="*/ 133605 h 273516"/>
                <a:gd name="connsiteX15" fmla="*/ 193796 w 378589"/>
                <a:gd name="connsiteY15" fmla="*/ 98045 h 273516"/>
                <a:gd name="connsiteX16" fmla="*/ 176016 w 378589"/>
                <a:gd name="connsiteY16" fmla="*/ 67565 h 273516"/>
                <a:gd name="connsiteX0" fmla="*/ 176016 w 384968"/>
                <a:gd name="connsiteY0" fmla="*/ 69739 h 275690"/>
                <a:gd name="connsiteX1" fmla="*/ 150616 w 384968"/>
                <a:gd name="connsiteY1" fmla="*/ 140859 h 275690"/>
                <a:gd name="connsiteX2" fmla="*/ 92196 w 384968"/>
                <a:gd name="connsiteY2" fmla="*/ 102759 h 275690"/>
                <a:gd name="connsiteX3" fmla="*/ 15996 w 384968"/>
                <a:gd name="connsiteY3" fmla="*/ 156099 h 275690"/>
                <a:gd name="connsiteX4" fmla="*/ 5836 w 384968"/>
                <a:gd name="connsiteY4" fmla="*/ 237379 h 275690"/>
                <a:gd name="connsiteX5" fmla="*/ 87116 w 384968"/>
                <a:gd name="connsiteY5" fmla="*/ 275479 h 275690"/>
                <a:gd name="connsiteX6" fmla="*/ 148076 w 384968"/>
                <a:gd name="connsiteY6" fmla="*/ 222139 h 275690"/>
                <a:gd name="connsiteX7" fmla="*/ 226816 w 384968"/>
                <a:gd name="connsiteY7" fmla="*/ 237379 h 275690"/>
                <a:gd name="connsiteX8" fmla="*/ 348736 w 384968"/>
                <a:gd name="connsiteY8" fmla="*/ 173879 h 275690"/>
                <a:gd name="connsiteX9" fmla="*/ 384296 w 384968"/>
                <a:gd name="connsiteY9" fmla="*/ 77359 h 275690"/>
                <a:gd name="connsiteX10" fmla="*/ 361436 w 384968"/>
                <a:gd name="connsiteY10" fmla="*/ 6239 h 275690"/>
                <a:gd name="connsiteX11" fmla="*/ 244596 w 384968"/>
                <a:gd name="connsiteY11" fmla="*/ 8779 h 275690"/>
                <a:gd name="connsiteX12" fmla="*/ 234436 w 384968"/>
                <a:gd name="connsiteY12" fmla="*/ 51959 h 275690"/>
                <a:gd name="connsiteX13" fmla="*/ 277616 w 384968"/>
                <a:gd name="connsiteY13" fmla="*/ 100219 h 275690"/>
                <a:gd name="connsiteX14" fmla="*/ 242056 w 384968"/>
                <a:gd name="connsiteY14" fmla="*/ 135779 h 275690"/>
                <a:gd name="connsiteX15" fmla="*/ 193796 w 384968"/>
                <a:gd name="connsiteY15" fmla="*/ 100219 h 275690"/>
                <a:gd name="connsiteX16" fmla="*/ 176016 w 384968"/>
                <a:gd name="connsiteY16" fmla="*/ 69739 h 275690"/>
                <a:gd name="connsiteX0" fmla="*/ 176298 w 385250"/>
                <a:gd name="connsiteY0" fmla="*/ 69739 h 287058"/>
                <a:gd name="connsiteX1" fmla="*/ 150898 w 385250"/>
                <a:gd name="connsiteY1" fmla="*/ 140859 h 287058"/>
                <a:gd name="connsiteX2" fmla="*/ 92478 w 385250"/>
                <a:gd name="connsiteY2" fmla="*/ 102759 h 287058"/>
                <a:gd name="connsiteX3" fmla="*/ 16278 w 385250"/>
                <a:gd name="connsiteY3" fmla="*/ 156099 h 287058"/>
                <a:gd name="connsiteX4" fmla="*/ 6118 w 385250"/>
                <a:gd name="connsiteY4" fmla="*/ 237379 h 287058"/>
                <a:gd name="connsiteX5" fmla="*/ 91208 w 385250"/>
                <a:gd name="connsiteY5" fmla="*/ 286909 h 287058"/>
                <a:gd name="connsiteX6" fmla="*/ 148358 w 385250"/>
                <a:gd name="connsiteY6" fmla="*/ 222139 h 287058"/>
                <a:gd name="connsiteX7" fmla="*/ 227098 w 385250"/>
                <a:gd name="connsiteY7" fmla="*/ 237379 h 287058"/>
                <a:gd name="connsiteX8" fmla="*/ 349018 w 385250"/>
                <a:gd name="connsiteY8" fmla="*/ 173879 h 287058"/>
                <a:gd name="connsiteX9" fmla="*/ 384578 w 385250"/>
                <a:gd name="connsiteY9" fmla="*/ 77359 h 287058"/>
                <a:gd name="connsiteX10" fmla="*/ 361718 w 385250"/>
                <a:gd name="connsiteY10" fmla="*/ 6239 h 287058"/>
                <a:gd name="connsiteX11" fmla="*/ 244878 w 385250"/>
                <a:gd name="connsiteY11" fmla="*/ 8779 h 287058"/>
                <a:gd name="connsiteX12" fmla="*/ 234718 w 385250"/>
                <a:gd name="connsiteY12" fmla="*/ 51959 h 287058"/>
                <a:gd name="connsiteX13" fmla="*/ 277898 w 385250"/>
                <a:gd name="connsiteY13" fmla="*/ 100219 h 287058"/>
                <a:gd name="connsiteX14" fmla="*/ 242338 w 385250"/>
                <a:gd name="connsiteY14" fmla="*/ 135779 h 287058"/>
                <a:gd name="connsiteX15" fmla="*/ 194078 w 385250"/>
                <a:gd name="connsiteY15" fmla="*/ 100219 h 287058"/>
                <a:gd name="connsiteX16" fmla="*/ 176298 w 385250"/>
                <a:gd name="connsiteY16" fmla="*/ 69739 h 287058"/>
                <a:gd name="connsiteX0" fmla="*/ 176298 w 385250"/>
                <a:gd name="connsiteY0" fmla="*/ 6973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194078 w 385250"/>
                <a:gd name="connsiteY16" fmla="*/ 100219 h 287224"/>
                <a:gd name="connsiteX17" fmla="*/ 176298 w 385250"/>
                <a:gd name="connsiteY17" fmla="*/ 69739 h 287224"/>
                <a:gd name="connsiteX0" fmla="*/ 176298 w 385250"/>
                <a:gd name="connsiteY0" fmla="*/ 6973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194078 w 385250"/>
                <a:gd name="connsiteY16" fmla="*/ 100219 h 287224"/>
                <a:gd name="connsiteX17" fmla="*/ 176298 w 385250"/>
                <a:gd name="connsiteY17" fmla="*/ 69739 h 287224"/>
                <a:gd name="connsiteX0" fmla="*/ 176298 w 385250"/>
                <a:gd name="connsiteY0" fmla="*/ 6973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207413 w 385250"/>
                <a:gd name="connsiteY16" fmla="*/ 81169 h 287224"/>
                <a:gd name="connsiteX17" fmla="*/ 176298 w 385250"/>
                <a:gd name="connsiteY17" fmla="*/ 69739 h 287224"/>
                <a:gd name="connsiteX0" fmla="*/ 153438 w 385250"/>
                <a:gd name="connsiteY0" fmla="*/ 8116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207413 w 385250"/>
                <a:gd name="connsiteY16" fmla="*/ 81169 h 287224"/>
                <a:gd name="connsiteX17" fmla="*/ 153438 w 385250"/>
                <a:gd name="connsiteY17" fmla="*/ 81169 h 287224"/>
                <a:gd name="connsiteX0" fmla="*/ 153438 w 385250"/>
                <a:gd name="connsiteY0" fmla="*/ 8116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207413 w 385250"/>
                <a:gd name="connsiteY16" fmla="*/ 81169 h 287224"/>
                <a:gd name="connsiteX17" fmla="*/ 194712 w 385250"/>
                <a:gd name="connsiteY17" fmla="*/ 136414 h 287224"/>
                <a:gd name="connsiteX18" fmla="*/ 153438 w 385250"/>
                <a:gd name="connsiteY18" fmla="*/ 81169 h 287224"/>
                <a:gd name="connsiteX0" fmla="*/ 153438 w 385250"/>
                <a:gd name="connsiteY0" fmla="*/ 8116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188363 w 385250"/>
                <a:gd name="connsiteY16" fmla="*/ 73549 h 287224"/>
                <a:gd name="connsiteX17" fmla="*/ 194712 w 385250"/>
                <a:gd name="connsiteY17" fmla="*/ 136414 h 287224"/>
                <a:gd name="connsiteX18" fmla="*/ 153438 w 385250"/>
                <a:gd name="connsiteY18" fmla="*/ 81169 h 287224"/>
                <a:gd name="connsiteX0" fmla="*/ 153438 w 385250"/>
                <a:gd name="connsiteY0" fmla="*/ 80824 h 286879"/>
                <a:gd name="connsiteX1" fmla="*/ 150898 w 385250"/>
                <a:gd name="connsiteY1" fmla="*/ 140514 h 286879"/>
                <a:gd name="connsiteX2" fmla="*/ 92478 w 385250"/>
                <a:gd name="connsiteY2" fmla="*/ 102414 h 286879"/>
                <a:gd name="connsiteX3" fmla="*/ 16278 w 385250"/>
                <a:gd name="connsiteY3" fmla="*/ 155754 h 286879"/>
                <a:gd name="connsiteX4" fmla="*/ 6118 w 385250"/>
                <a:gd name="connsiteY4" fmla="*/ 237034 h 286879"/>
                <a:gd name="connsiteX5" fmla="*/ 91208 w 385250"/>
                <a:gd name="connsiteY5" fmla="*/ 286564 h 286879"/>
                <a:gd name="connsiteX6" fmla="*/ 154707 w 385250"/>
                <a:gd name="connsiteY6" fmla="*/ 214174 h 286879"/>
                <a:gd name="connsiteX7" fmla="*/ 148358 w 385250"/>
                <a:gd name="connsiteY7" fmla="*/ 221794 h 286879"/>
                <a:gd name="connsiteX8" fmla="*/ 227098 w 385250"/>
                <a:gd name="connsiteY8" fmla="*/ 237034 h 286879"/>
                <a:gd name="connsiteX9" fmla="*/ 349018 w 385250"/>
                <a:gd name="connsiteY9" fmla="*/ 173534 h 286879"/>
                <a:gd name="connsiteX10" fmla="*/ 384578 w 385250"/>
                <a:gd name="connsiteY10" fmla="*/ 77014 h 286879"/>
                <a:gd name="connsiteX11" fmla="*/ 361718 w 385250"/>
                <a:gd name="connsiteY11" fmla="*/ 5894 h 286879"/>
                <a:gd name="connsiteX12" fmla="*/ 244878 w 385250"/>
                <a:gd name="connsiteY12" fmla="*/ 8434 h 286879"/>
                <a:gd name="connsiteX13" fmla="*/ 248053 w 385250"/>
                <a:gd name="connsiteY13" fmla="*/ 43994 h 286879"/>
                <a:gd name="connsiteX14" fmla="*/ 277898 w 385250"/>
                <a:gd name="connsiteY14" fmla="*/ 99874 h 286879"/>
                <a:gd name="connsiteX15" fmla="*/ 242338 w 385250"/>
                <a:gd name="connsiteY15" fmla="*/ 135434 h 286879"/>
                <a:gd name="connsiteX16" fmla="*/ 188363 w 385250"/>
                <a:gd name="connsiteY16" fmla="*/ 73204 h 286879"/>
                <a:gd name="connsiteX17" fmla="*/ 194712 w 385250"/>
                <a:gd name="connsiteY17" fmla="*/ 136069 h 286879"/>
                <a:gd name="connsiteX18" fmla="*/ 153438 w 385250"/>
                <a:gd name="connsiteY18" fmla="*/ 80824 h 286879"/>
                <a:gd name="connsiteX0" fmla="*/ 153438 w 385250"/>
                <a:gd name="connsiteY0" fmla="*/ 80824 h 286879"/>
                <a:gd name="connsiteX1" fmla="*/ 150898 w 385250"/>
                <a:gd name="connsiteY1" fmla="*/ 140514 h 286879"/>
                <a:gd name="connsiteX2" fmla="*/ 92478 w 385250"/>
                <a:gd name="connsiteY2" fmla="*/ 102414 h 286879"/>
                <a:gd name="connsiteX3" fmla="*/ 16278 w 385250"/>
                <a:gd name="connsiteY3" fmla="*/ 155754 h 286879"/>
                <a:gd name="connsiteX4" fmla="*/ 6118 w 385250"/>
                <a:gd name="connsiteY4" fmla="*/ 237034 h 286879"/>
                <a:gd name="connsiteX5" fmla="*/ 91208 w 385250"/>
                <a:gd name="connsiteY5" fmla="*/ 286564 h 286879"/>
                <a:gd name="connsiteX6" fmla="*/ 154707 w 385250"/>
                <a:gd name="connsiteY6" fmla="*/ 214174 h 286879"/>
                <a:gd name="connsiteX7" fmla="*/ 227098 w 385250"/>
                <a:gd name="connsiteY7" fmla="*/ 237034 h 286879"/>
                <a:gd name="connsiteX8" fmla="*/ 349018 w 385250"/>
                <a:gd name="connsiteY8" fmla="*/ 173534 h 286879"/>
                <a:gd name="connsiteX9" fmla="*/ 384578 w 385250"/>
                <a:gd name="connsiteY9" fmla="*/ 77014 h 286879"/>
                <a:gd name="connsiteX10" fmla="*/ 361718 w 385250"/>
                <a:gd name="connsiteY10" fmla="*/ 5894 h 286879"/>
                <a:gd name="connsiteX11" fmla="*/ 244878 w 385250"/>
                <a:gd name="connsiteY11" fmla="*/ 8434 h 286879"/>
                <a:gd name="connsiteX12" fmla="*/ 248053 w 385250"/>
                <a:gd name="connsiteY12" fmla="*/ 43994 h 286879"/>
                <a:gd name="connsiteX13" fmla="*/ 277898 w 385250"/>
                <a:gd name="connsiteY13" fmla="*/ 99874 h 286879"/>
                <a:gd name="connsiteX14" fmla="*/ 242338 w 385250"/>
                <a:gd name="connsiteY14" fmla="*/ 135434 h 286879"/>
                <a:gd name="connsiteX15" fmla="*/ 188363 w 385250"/>
                <a:gd name="connsiteY15" fmla="*/ 73204 h 286879"/>
                <a:gd name="connsiteX16" fmla="*/ 194712 w 385250"/>
                <a:gd name="connsiteY16" fmla="*/ 136069 h 286879"/>
                <a:gd name="connsiteX17" fmla="*/ 153438 w 385250"/>
                <a:gd name="connsiteY17" fmla="*/ 80824 h 286879"/>
                <a:gd name="connsiteX0" fmla="*/ 153438 w 385250"/>
                <a:gd name="connsiteY0" fmla="*/ 80824 h 286879"/>
                <a:gd name="connsiteX1" fmla="*/ 150898 w 385250"/>
                <a:gd name="connsiteY1" fmla="*/ 140514 h 286879"/>
                <a:gd name="connsiteX2" fmla="*/ 92478 w 385250"/>
                <a:gd name="connsiteY2" fmla="*/ 102414 h 286879"/>
                <a:gd name="connsiteX3" fmla="*/ 16278 w 385250"/>
                <a:gd name="connsiteY3" fmla="*/ 155754 h 286879"/>
                <a:gd name="connsiteX4" fmla="*/ 6118 w 385250"/>
                <a:gd name="connsiteY4" fmla="*/ 237034 h 286879"/>
                <a:gd name="connsiteX5" fmla="*/ 91208 w 385250"/>
                <a:gd name="connsiteY5" fmla="*/ 286564 h 286879"/>
                <a:gd name="connsiteX6" fmla="*/ 154707 w 385250"/>
                <a:gd name="connsiteY6" fmla="*/ 214174 h 286879"/>
                <a:gd name="connsiteX7" fmla="*/ 227098 w 385250"/>
                <a:gd name="connsiteY7" fmla="*/ 237034 h 286879"/>
                <a:gd name="connsiteX8" fmla="*/ 349018 w 385250"/>
                <a:gd name="connsiteY8" fmla="*/ 173534 h 286879"/>
                <a:gd name="connsiteX9" fmla="*/ 384578 w 385250"/>
                <a:gd name="connsiteY9" fmla="*/ 77014 h 286879"/>
                <a:gd name="connsiteX10" fmla="*/ 361718 w 385250"/>
                <a:gd name="connsiteY10" fmla="*/ 5894 h 286879"/>
                <a:gd name="connsiteX11" fmla="*/ 244878 w 385250"/>
                <a:gd name="connsiteY11" fmla="*/ 8434 h 286879"/>
                <a:gd name="connsiteX12" fmla="*/ 248053 w 385250"/>
                <a:gd name="connsiteY12" fmla="*/ 43994 h 286879"/>
                <a:gd name="connsiteX13" fmla="*/ 277898 w 385250"/>
                <a:gd name="connsiteY13" fmla="*/ 99874 h 286879"/>
                <a:gd name="connsiteX14" fmla="*/ 242338 w 385250"/>
                <a:gd name="connsiteY14" fmla="*/ 135434 h 286879"/>
                <a:gd name="connsiteX15" fmla="*/ 188363 w 385250"/>
                <a:gd name="connsiteY15" fmla="*/ 73204 h 286879"/>
                <a:gd name="connsiteX16" fmla="*/ 194712 w 385250"/>
                <a:gd name="connsiteY16" fmla="*/ 136069 h 286879"/>
                <a:gd name="connsiteX17" fmla="*/ 153438 w 385250"/>
                <a:gd name="connsiteY17" fmla="*/ 80824 h 286879"/>
                <a:gd name="connsiteX0" fmla="*/ 153438 w 385250"/>
                <a:gd name="connsiteY0" fmla="*/ 80993 h 287048"/>
                <a:gd name="connsiteX1" fmla="*/ 150898 w 385250"/>
                <a:gd name="connsiteY1" fmla="*/ 140683 h 287048"/>
                <a:gd name="connsiteX2" fmla="*/ 92478 w 385250"/>
                <a:gd name="connsiteY2" fmla="*/ 102583 h 287048"/>
                <a:gd name="connsiteX3" fmla="*/ 16278 w 385250"/>
                <a:gd name="connsiteY3" fmla="*/ 155923 h 287048"/>
                <a:gd name="connsiteX4" fmla="*/ 6118 w 385250"/>
                <a:gd name="connsiteY4" fmla="*/ 237203 h 287048"/>
                <a:gd name="connsiteX5" fmla="*/ 91208 w 385250"/>
                <a:gd name="connsiteY5" fmla="*/ 286733 h 287048"/>
                <a:gd name="connsiteX6" fmla="*/ 154707 w 385250"/>
                <a:gd name="connsiteY6" fmla="*/ 214343 h 287048"/>
                <a:gd name="connsiteX7" fmla="*/ 227098 w 385250"/>
                <a:gd name="connsiteY7" fmla="*/ 237203 h 287048"/>
                <a:gd name="connsiteX8" fmla="*/ 349018 w 385250"/>
                <a:gd name="connsiteY8" fmla="*/ 173703 h 287048"/>
                <a:gd name="connsiteX9" fmla="*/ 384578 w 385250"/>
                <a:gd name="connsiteY9" fmla="*/ 77183 h 287048"/>
                <a:gd name="connsiteX10" fmla="*/ 361718 w 385250"/>
                <a:gd name="connsiteY10" fmla="*/ 6063 h 287048"/>
                <a:gd name="connsiteX11" fmla="*/ 244878 w 385250"/>
                <a:gd name="connsiteY11" fmla="*/ 8603 h 287048"/>
                <a:gd name="connsiteX12" fmla="*/ 272818 w 385250"/>
                <a:gd name="connsiteY12" fmla="*/ 47973 h 287048"/>
                <a:gd name="connsiteX13" fmla="*/ 277898 w 385250"/>
                <a:gd name="connsiteY13" fmla="*/ 100043 h 287048"/>
                <a:gd name="connsiteX14" fmla="*/ 242338 w 385250"/>
                <a:gd name="connsiteY14" fmla="*/ 135603 h 287048"/>
                <a:gd name="connsiteX15" fmla="*/ 188363 w 385250"/>
                <a:gd name="connsiteY15" fmla="*/ 73373 h 287048"/>
                <a:gd name="connsiteX16" fmla="*/ 194712 w 385250"/>
                <a:gd name="connsiteY16" fmla="*/ 136238 h 287048"/>
                <a:gd name="connsiteX17" fmla="*/ 153438 w 385250"/>
                <a:gd name="connsiteY17" fmla="*/ 80993 h 287048"/>
                <a:gd name="connsiteX0" fmla="*/ 153438 w 368547"/>
                <a:gd name="connsiteY0" fmla="*/ 81132 h 287187"/>
                <a:gd name="connsiteX1" fmla="*/ 150898 w 368547"/>
                <a:gd name="connsiteY1" fmla="*/ 140822 h 287187"/>
                <a:gd name="connsiteX2" fmla="*/ 92478 w 368547"/>
                <a:gd name="connsiteY2" fmla="*/ 102722 h 287187"/>
                <a:gd name="connsiteX3" fmla="*/ 16278 w 368547"/>
                <a:gd name="connsiteY3" fmla="*/ 156062 h 287187"/>
                <a:gd name="connsiteX4" fmla="*/ 6118 w 368547"/>
                <a:gd name="connsiteY4" fmla="*/ 237342 h 287187"/>
                <a:gd name="connsiteX5" fmla="*/ 91208 w 368547"/>
                <a:gd name="connsiteY5" fmla="*/ 286872 h 287187"/>
                <a:gd name="connsiteX6" fmla="*/ 154707 w 368547"/>
                <a:gd name="connsiteY6" fmla="*/ 214482 h 287187"/>
                <a:gd name="connsiteX7" fmla="*/ 227098 w 368547"/>
                <a:gd name="connsiteY7" fmla="*/ 237342 h 287187"/>
                <a:gd name="connsiteX8" fmla="*/ 349018 w 368547"/>
                <a:gd name="connsiteY8" fmla="*/ 173842 h 287187"/>
                <a:gd name="connsiteX9" fmla="*/ 354098 w 368547"/>
                <a:gd name="connsiteY9" fmla="*/ 79227 h 287187"/>
                <a:gd name="connsiteX10" fmla="*/ 361718 w 368547"/>
                <a:gd name="connsiteY10" fmla="*/ 6202 h 287187"/>
                <a:gd name="connsiteX11" fmla="*/ 244878 w 368547"/>
                <a:gd name="connsiteY11" fmla="*/ 8742 h 287187"/>
                <a:gd name="connsiteX12" fmla="*/ 272818 w 368547"/>
                <a:gd name="connsiteY12" fmla="*/ 48112 h 287187"/>
                <a:gd name="connsiteX13" fmla="*/ 277898 w 368547"/>
                <a:gd name="connsiteY13" fmla="*/ 100182 h 287187"/>
                <a:gd name="connsiteX14" fmla="*/ 242338 w 368547"/>
                <a:gd name="connsiteY14" fmla="*/ 135742 h 287187"/>
                <a:gd name="connsiteX15" fmla="*/ 188363 w 368547"/>
                <a:gd name="connsiteY15" fmla="*/ 73512 h 287187"/>
                <a:gd name="connsiteX16" fmla="*/ 194712 w 368547"/>
                <a:gd name="connsiteY16" fmla="*/ 136377 h 287187"/>
                <a:gd name="connsiteX17" fmla="*/ 153438 w 368547"/>
                <a:gd name="connsiteY17" fmla="*/ 81132 h 287187"/>
                <a:gd name="connsiteX0" fmla="*/ 153438 w 380282"/>
                <a:gd name="connsiteY0" fmla="*/ 79809 h 285864"/>
                <a:gd name="connsiteX1" fmla="*/ 150898 w 380282"/>
                <a:gd name="connsiteY1" fmla="*/ 139499 h 285864"/>
                <a:gd name="connsiteX2" fmla="*/ 92478 w 380282"/>
                <a:gd name="connsiteY2" fmla="*/ 101399 h 285864"/>
                <a:gd name="connsiteX3" fmla="*/ 16278 w 380282"/>
                <a:gd name="connsiteY3" fmla="*/ 154739 h 285864"/>
                <a:gd name="connsiteX4" fmla="*/ 6118 w 380282"/>
                <a:gd name="connsiteY4" fmla="*/ 236019 h 285864"/>
                <a:gd name="connsiteX5" fmla="*/ 91208 w 380282"/>
                <a:gd name="connsiteY5" fmla="*/ 285549 h 285864"/>
                <a:gd name="connsiteX6" fmla="*/ 154707 w 380282"/>
                <a:gd name="connsiteY6" fmla="*/ 213159 h 285864"/>
                <a:gd name="connsiteX7" fmla="*/ 227098 w 380282"/>
                <a:gd name="connsiteY7" fmla="*/ 236019 h 285864"/>
                <a:gd name="connsiteX8" fmla="*/ 349018 w 380282"/>
                <a:gd name="connsiteY8" fmla="*/ 172519 h 285864"/>
                <a:gd name="connsiteX9" fmla="*/ 354098 w 380282"/>
                <a:gd name="connsiteY9" fmla="*/ 77904 h 285864"/>
                <a:gd name="connsiteX10" fmla="*/ 375053 w 380282"/>
                <a:gd name="connsiteY10" fmla="*/ 6784 h 285864"/>
                <a:gd name="connsiteX11" fmla="*/ 244878 w 380282"/>
                <a:gd name="connsiteY11" fmla="*/ 7419 h 285864"/>
                <a:gd name="connsiteX12" fmla="*/ 272818 w 380282"/>
                <a:gd name="connsiteY12" fmla="*/ 46789 h 285864"/>
                <a:gd name="connsiteX13" fmla="*/ 277898 w 380282"/>
                <a:gd name="connsiteY13" fmla="*/ 98859 h 285864"/>
                <a:gd name="connsiteX14" fmla="*/ 242338 w 380282"/>
                <a:gd name="connsiteY14" fmla="*/ 134419 h 285864"/>
                <a:gd name="connsiteX15" fmla="*/ 188363 w 380282"/>
                <a:gd name="connsiteY15" fmla="*/ 72189 h 285864"/>
                <a:gd name="connsiteX16" fmla="*/ 194712 w 380282"/>
                <a:gd name="connsiteY16" fmla="*/ 135054 h 285864"/>
                <a:gd name="connsiteX17" fmla="*/ 153438 w 380282"/>
                <a:gd name="connsiteY17" fmla="*/ 79809 h 285864"/>
                <a:gd name="connsiteX0" fmla="*/ 153438 w 379117"/>
                <a:gd name="connsiteY0" fmla="*/ 80485 h 286540"/>
                <a:gd name="connsiteX1" fmla="*/ 150898 w 379117"/>
                <a:gd name="connsiteY1" fmla="*/ 140175 h 286540"/>
                <a:gd name="connsiteX2" fmla="*/ 92478 w 379117"/>
                <a:gd name="connsiteY2" fmla="*/ 102075 h 286540"/>
                <a:gd name="connsiteX3" fmla="*/ 16278 w 379117"/>
                <a:gd name="connsiteY3" fmla="*/ 155415 h 286540"/>
                <a:gd name="connsiteX4" fmla="*/ 6118 w 379117"/>
                <a:gd name="connsiteY4" fmla="*/ 236695 h 286540"/>
                <a:gd name="connsiteX5" fmla="*/ 91208 w 379117"/>
                <a:gd name="connsiteY5" fmla="*/ 286225 h 286540"/>
                <a:gd name="connsiteX6" fmla="*/ 154707 w 379117"/>
                <a:gd name="connsiteY6" fmla="*/ 213835 h 286540"/>
                <a:gd name="connsiteX7" fmla="*/ 227098 w 379117"/>
                <a:gd name="connsiteY7" fmla="*/ 236695 h 286540"/>
                <a:gd name="connsiteX8" fmla="*/ 349018 w 379117"/>
                <a:gd name="connsiteY8" fmla="*/ 173195 h 286540"/>
                <a:gd name="connsiteX9" fmla="*/ 346478 w 379117"/>
                <a:gd name="connsiteY9" fmla="*/ 88105 h 286540"/>
                <a:gd name="connsiteX10" fmla="*/ 375053 w 379117"/>
                <a:gd name="connsiteY10" fmla="*/ 7460 h 286540"/>
                <a:gd name="connsiteX11" fmla="*/ 244878 w 379117"/>
                <a:gd name="connsiteY11" fmla="*/ 8095 h 286540"/>
                <a:gd name="connsiteX12" fmla="*/ 272818 w 379117"/>
                <a:gd name="connsiteY12" fmla="*/ 47465 h 286540"/>
                <a:gd name="connsiteX13" fmla="*/ 277898 w 379117"/>
                <a:gd name="connsiteY13" fmla="*/ 99535 h 286540"/>
                <a:gd name="connsiteX14" fmla="*/ 242338 w 379117"/>
                <a:gd name="connsiteY14" fmla="*/ 135095 h 286540"/>
                <a:gd name="connsiteX15" fmla="*/ 188363 w 379117"/>
                <a:gd name="connsiteY15" fmla="*/ 72865 h 286540"/>
                <a:gd name="connsiteX16" fmla="*/ 194712 w 379117"/>
                <a:gd name="connsiteY16" fmla="*/ 135730 h 286540"/>
                <a:gd name="connsiteX17" fmla="*/ 153438 w 379117"/>
                <a:gd name="connsiteY17" fmla="*/ 80485 h 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117" h="286540">
                  <a:moveTo>
                    <a:pt x="153438" y="80485"/>
                  </a:moveTo>
                  <a:cubicBezTo>
                    <a:pt x="146136" y="81226"/>
                    <a:pt x="161058" y="136577"/>
                    <a:pt x="150898" y="140175"/>
                  </a:cubicBezTo>
                  <a:cubicBezTo>
                    <a:pt x="140738" y="143773"/>
                    <a:pt x="114915" y="99535"/>
                    <a:pt x="92478" y="102075"/>
                  </a:cubicBezTo>
                  <a:cubicBezTo>
                    <a:pt x="70041" y="104615"/>
                    <a:pt x="30671" y="132978"/>
                    <a:pt x="16278" y="155415"/>
                  </a:cubicBezTo>
                  <a:cubicBezTo>
                    <a:pt x="1885" y="177852"/>
                    <a:pt x="-6370" y="214893"/>
                    <a:pt x="6118" y="236695"/>
                  </a:cubicBezTo>
                  <a:cubicBezTo>
                    <a:pt x="18606" y="258497"/>
                    <a:pt x="66443" y="290035"/>
                    <a:pt x="91208" y="286225"/>
                  </a:cubicBezTo>
                  <a:cubicBezTo>
                    <a:pt x="115973" y="282415"/>
                    <a:pt x="156612" y="253205"/>
                    <a:pt x="154707" y="213835"/>
                  </a:cubicBezTo>
                  <a:cubicBezTo>
                    <a:pt x="175450" y="236060"/>
                    <a:pt x="194713" y="243468"/>
                    <a:pt x="227098" y="236695"/>
                  </a:cubicBezTo>
                  <a:cubicBezTo>
                    <a:pt x="259483" y="229922"/>
                    <a:pt x="329121" y="197960"/>
                    <a:pt x="349018" y="173195"/>
                  </a:cubicBezTo>
                  <a:cubicBezTo>
                    <a:pt x="368915" y="148430"/>
                    <a:pt x="342139" y="115727"/>
                    <a:pt x="346478" y="88105"/>
                  </a:cubicBezTo>
                  <a:cubicBezTo>
                    <a:pt x="350817" y="60483"/>
                    <a:pt x="391986" y="20795"/>
                    <a:pt x="375053" y="7460"/>
                  </a:cubicBezTo>
                  <a:cubicBezTo>
                    <a:pt x="358120" y="-5875"/>
                    <a:pt x="261917" y="1428"/>
                    <a:pt x="244878" y="8095"/>
                  </a:cubicBezTo>
                  <a:cubicBezTo>
                    <a:pt x="227839" y="14762"/>
                    <a:pt x="267315" y="32225"/>
                    <a:pt x="272818" y="47465"/>
                  </a:cubicBezTo>
                  <a:cubicBezTo>
                    <a:pt x="278321" y="62705"/>
                    <a:pt x="276628" y="85565"/>
                    <a:pt x="277898" y="99535"/>
                  </a:cubicBezTo>
                  <a:cubicBezTo>
                    <a:pt x="279168" y="113505"/>
                    <a:pt x="257260" y="139540"/>
                    <a:pt x="242338" y="135095"/>
                  </a:cubicBezTo>
                  <a:cubicBezTo>
                    <a:pt x="227416" y="130650"/>
                    <a:pt x="198841" y="83237"/>
                    <a:pt x="188363" y="72865"/>
                  </a:cubicBezTo>
                  <a:cubicBezTo>
                    <a:pt x="177885" y="62493"/>
                    <a:pt x="203708" y="135730"/>
                    <a:pt x="194712" y="135730"/>
                  </a:cubicBezTo>
                  <a:cubicBezTo>
                    <a:pt x="185716" y="135730"/>
                    <a:pt x="160740" y="79744"/>
                    <a:pt x="153438" y="80485"/>
                  </a:cubicBezTo>
                  <a:close/>
                </a:path>
              </a:pathLst>
            </a:custGeom>
            <a:solidFill>
              <a:srgbClr val="C0504D">
                <a:lumMod val="20000"/>
                <a:lumOff val="80000"/>
              </a:srgbClr>
            </a:solidFill>
            <a:ln w="127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sp>
        <p:nvSpPr>
          <p:cNvPr id="20486" name="TextBox 393"/>
          <p:cNvSpPr txBox="1">
            <a:spLocks noChangeArrowheads="1"/>
          </p:cNvSpPr>
          <p:nvPr/>
        </p:nvSpPr>
        <p:spPr bwMode="auto">
          <a:xfrm>
            <a:off x="1032868" y="1055695"/>
            <a:ext cx="2992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b="1" dirty="0" err="1">
                <a:solidFill>
                  <a:srgbClr val="000000"/>
                </a:solidFill>
              </a:rPr>
              <a:t>Environmental</a:t>
            </a:r>
            <a:r>
              <a:rPr lang="cs-CZ" altLang="cs-CZ" b="1" dirty="0">
                <a:solidFill>
                  <a:srgbClr val="000000"/>
                </a:solidFill>
              </a:rPr>
              <a:t> </a:t>
            </a:r>
            <a:r>
              <a:rPr lang="cs-CZ" altLang="cs-CZ" b="1" dirty="0" err="1">
                <a:solidFill>
                  <a:srgbClr val="000000"/>
                </a:solidFill>
              </a:rPr>
              <a:t>factors</a:t>
            </a:r>
            <a:endParaRPr lang="en-US" altLang="cs-CZ" b="1" dirty="0">
              <a:solidFill>
                <a:srgbClr val="000000"/>
              </a:solidFill>
            </a:endParaRPr>
          </a:p>
        </p:txBody>
      </p:sp>
      <p:sp>
        <p:nvSpPr>
          <p:cNvPr id="20487" name="TextBox 394"/>
          <p:cNvSpPr txBox="1">
            <a:spLocks noChangeArrowheads="1"/>
          </p:cNvSpPr>
          <p:nvPr/>
        </p:nvSpPr>
        <p:spPr bwMode="auto">
          <a:xfrm>
            <a:off x="4983164" y="1125539"/>
            <a:ext cx="1905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cs-CZ" b="1">
                <a:solidFill>
                  <a:srgbClr val="000000"/>
                </a:solidFill>
              </a:rPr>
              <a:t>Programming</a:t>
            </a:r>
          </a:p>
        </p:txBody>
      </p:sp>
      <p:sp>
        <p:nvSpPr>
          <p:cNvPr id="20488" name="TextBox 395"/>
          <p:cNvSpPr txBox="1">
            <a:spLocks noChangeArrowheads="1"/>
          </p:cNvSpPr>
          <p:nvPr/>
        </p:nvSpPr>
        <p:spPr bwMode="auto">
          <a:xfrm>
            <a:off x="7680325" y="1412876"/>
            <a:ext cx="3839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b="1" dirty="0" err="1">
                <a:solidFill>
                  <a:srgbClr val="000000"/>
                </a:solidFill>
              </a:rPr>
              <a:t>Health</a:t>
            </a:r>
            <a:r>
              <a:rPr lang="cs-CZ" altLang="cs-CZ" b="1" dirty="0">
                <a:solidFill>
                  <a:srgbClr val="000000"/>
                </a:solidFill>
              </a:rPr>
              <a:t> </a:t>
            </a:r>
            <a:r>
              <a:rPr lang="cs-CZ" altLang="cs-CZ" b="1" dirty="0" err="1">
                <a:solidFill>
                  <a:srgbClr val="000000"/>
                </a:solidFill>
              </a:rPr>
              <a:t>Outcomes</a:t>
            </a:r>
            <a:r>
              <a:rPr lang="cs-CZ" altLang="cs-CZ" b="1" dirty="0">
                <a:solidFill>
                  <a:srgbClr val="000000"/>
                </a:solidFill>
              </a:rPr>
              <a:t> </a:t>
            </a:r>
            <a:r>
              <a:rPr lang="cs-CZ" altLang="cs-CZ" b="1" dirty="0" err="1">
                <a:solidFill>
                  <a:srgbClr val="000000"/>
                </a:solidFill>
              </a:rPr>
              <a:t>later</a:t>
            </a:r>
            <a:r>
              <a:rPr lang="cs-CZ" altLang="cs-CZ" b="1" dirty="0">
                <a:solidFill>
                  <a:srgbClr val="000000"/>
                </a:solidFill>
              </a:rPr>
              <a:t> in </a:t>
            </a:r>
            <a:r>
              <a:rPr lang="cs-CZ" altLang="cs-CZ" b="1" dirty="0" err="1">
                <a:solidFill>
                  <a:srgbClr val="000000"/>
                </a:solidFill>
              </a:rPr>
              <a:t>life</a:t>
            </a:r>
            <a:endParaRPr lang="en-US" altLang="cs-CZ" b="1" dirty="0">
              <a:solidFill>
                <a:srgbClr val="000000"/>
              </a:solidFill>
            </a:endParaRPr>
          </a:p>
        </p:txBody>
      </p:sp>
      <p:sp>
        <p:nvSpPr>
          <p:cNvPr id="397" name="TextBox 396"/>
          <p:cNvSpPr txBox="1"/>
          <p:nvPr/>
        </p:nvSpPr>
        <p:spPr>
          <a:xfrm>
            <a:off x="7680325" y="1797050"/>
            <a:ext cx="2531462" cy="1569660"/>
          </a:xfrm>
          <a:prstGeom prst="rect">
            <a:avLst/>
          </a:prstGeom>
          <a:solidFill>
            <a:srgbClr val="4F81BD">
              <a:lumMod val="20000"/>
              <a:lumOff val="80000"/>
            </a:srgbClr>
          </a:solidFill>
          <a:ln w="25400" cap="flat" cmpd="sng" algn="ctr">
            <a:solidFill>
              <a:sysClr val="windowText" lastClr="000000"/>
            </a:solidFill>
            <a:prstDash val="solid"/>
          </a:ln>
          <a:effectLst/>
        </p:spPr>
        <p:txBody>
          <a:bodyPr wrap="none">
            <a:spAutoFit/>
          </a:bodyPr>
          <a:lstStyle/>
          <a:p>
            <a:pPr marL="285750" indent="-285750" fontAlgn="auto">
              <a:spcBef>
                <a:spcPts val="0"/>
              </a:spcBef>
              <a:spcAft>
                <a:spcPts val="0"/>
              </a:spcAft>
              <a:buFont typeface="Wingdings" pitchFamily="2" charset="2"/>
              <a:buChar char="Ø"/>
              <a:defRPr/>
            </a:pPr>
            <a:r>
              <a:rPr lang="cs-CZ" sz="1600" b="1" kern="0" dirty="0" err="1">
                <a:solidFill>
                  <a:prstClr val="black"/>
                </a:solidFill>
                <a:latin typeface="Calibri"/>
              </a:rPr>
              <a:t>Ischemic</a:t>
            </a:r>
            <a:r>
              <a:rPr lang="cs-CZ" sz="1600" b="1" kern="0" dirty="0">
                <a:solidFill>
                  <a:prstClr val="black"/>
                </a:solidFill>
                <a:latin typeface="Calibri"/>
              </a:rPr>
              <a:t> </a:t>
            </a:r>
            <a:r>
              <a:rPr lang="cs-CZ" sz="1600" b="1" kern="0" dirty="0" err="1">
                <a:solidFill>
                  <a:prstClr val="black"/>
                </a:solidFill>
                <a:latin typeface="Calibri"/>
              </a:rPr>
              <a:t>heart</a:t>
            </a:r>
            <a:r>
              <a:rPr lang="cs-CZ" sz="1600" b="1" kern="0" dirty="0">
                <a:solidFill>
                  <a:prstClr val="black"/>
                </a:solidFill>
                <a:latin typeface="Calibri"/>
              </a:rPr>
              <a:t> </a:t>
            </a:r>
            <a:r>
              <a:rPr lang="cs-CZ" sz="1600" b="1" kern="0" dirty="0" err="1">
                <a:solidFill>
                  <a:prstClr val="black"/>
                </a:solidFill>
                <a:latin typeface="Calibri"/>
              </a:rPr>
              <a:t>disease</a:t>
            </a:r>
            <a:endParaRPr lang="cs-CZ"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cs-CZ" sz="1600" b="1" kern="0" dirty="0">
                <a:solidFill>
                  <a:prstClr val="black"/>
                </a:solidFill>
                <a:latin typeface="Calibri"/>
              </a:rPr>
              <a:t>Diabetes </a:t>
            </a:r>
            <a:r>
              <a:rPr lang="cs-CZ" sz="1600" b="1" kern="0" dirty="0" err="1">
                <a:solidFill>
                  <a:prstClr val="black"/>
                </a:solidFill>
                <a:latin typeface="Calibri"/>
              </a:rPr>
              <a:t>mellitus</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en-US" sz="1600" b="1" kern="0" dirty="0" err="1">
                <a:solidFill>
                  <a:prstClr val="black"/>
                </a:solidFill>
                <a:latin typeface="Calibri"/>
              </a:rPr>
              <a:t>Obe</a:t>
            </a:r>
            <a:r>
              <a:rPr lang="cs-CZ" sz="1600" b="1" kern="0" dirty="0" err="1">
                <a:solidFill>
                  <a:prstClr val="black"/>
                </a:solidFill>
                <a:latin typeface="Calibri"/>
              </a:rPr>
              <a:t>sit</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en-US" sz="1600" b="1" kern="0" dirty="0" err="1">
                <a:solidFill>
                  <a:prstClr val="black"/>
                </a:solidFill>
                <a:latin typeface="Calibri"/>
              </a:rPr>
              <a:t>Hypert</a:t>
            </a:r>
            <a:r>
              <a:rPr lang="cs-CZ" sz="1600" b="1" kern="0" dirty="0" err="1">
                <a:solidFill>
                  <a:prstClr val="black"/>
                </a:solidFill>
                <a:latin typeface="Calibri"/>
              </a:rPr>
              <a:t>ension</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cs-CZ" sz="1600" b="1" kern="0" dirty="0" err="1">
                <a:solidFill>
                  <a:prstClr val="black"/>
                </a:solidFill>
                <a:latin typeface="Calibri"/>
              </a:rPr>
              <a:t>Cancer</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cs-CZ" sz="1600" b="1" kern="0" dirty="0" err="1">
                <a:solidFill>
                  <a:prstClr val="black"/>
                </a:solidFill>
                <a:latin typeface="Calibri"/>
              </a:rPr>
              <a:t>Mental</a:t>
            </a:r>
            <a:r>
              <a:rPr lang="cs-CZ" sz="1600" b="1" kern="0" dirty="0">
                <a:solidFill>
                  <a:prstClr val="black"/>
                </a:solidFill>
                <a:latin typeface="Calibri"/>
              </a:rPr>
              <a:t> </a:t>
            </a:r>
            <a:r>
              <a:rPr lang="cs-CZ" sz="1600" b="1" kern="0" dirty="0" err="1">
                <a:solidFill>
                  <a:prstClr val="black"/>
                </a:solidFill>
                <a:latin typeface="Calibri"/>
              </a:rPr>
              <a:t>health</a:t>
            </a:r>
            <a:r>
              <a:rPr lang="cs-CZ" sz="1600" b="1" kern="0" dirty="0">
                <a:solidFill>
                  <a:prstClr val="black"/>
                </a:solidFill>
                <a:latin typeface="Calibri"/>
              </a:rPr>
              <a:t> </a:t>
            </a:r>
            <a:r>
              <a:rPr lang="cs-CZ" sz="1600" b="1" kern="0" dirty="0" err="1">
                <a:solidFill>
                  <a:prstClr val="black"/>
                </a:solidFill>
                <a:latin typeface="Calibri"/>
              </a:rPr>
              <a:t>problems</a:t>
            </a:r>
            <a:endParaRPr lang="en-US" sz="1600" b="1" kern="0" dirty="0">
              <a:solidFill>
                <a:prstClr val="black"/>
              </a:solidFill>
              <a:latin typeface="Calibri"/>
            </a:endParaRPr>
          </a:p>
        </p:txBody>
      </p:sp>
      <p:sp>
        <p:nvSpPr>
          <p:cNvPr id="20490" name="TextBox 397"/>
          <p:cNvSpPr txBox="1">
            <a:spLocks noChangeArrowheads="1"/>
          </p:cNvSpPr>
          <p:nvPr/>
        </p:nvSpPr>
        <p:spPr bwMode="auto">
          <a:xfrm>
            <a:off x="6064251" y="1700213"/>
            <a:ext cx="14716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sz="1600" b="1" dirty="0" err="1">
                <a:solidFill>
                  <a:srgbClr val="000000"/>
                </a:solidFill>
              </a:rPr>
              <a:t>Conflict</a:t>
            </a:r>
            <a:r>
              <a:rPr lang="cs-CZ" altLang="cs-CZ" sz="1600" b="1" dirty="0">
                <a:solidFill>
                  <a:srgbClr val="000000"/>
                </a:solidFill>
              </a:rPr>
              <a:t> </a:t>
            </a:r>
            <a:r>
              <a:rPr lang="cs-CZ" altLang="cs-CZ" sz="1600" b="1" dirty="0" err="1">
                <a:solidFill>
                  <a:srgbClr val="000000"/>
                </a:solidFill>
              </a:rPr>
              <a:t>with</a:t>
            </a:r>
            <a:r>
              <a:rPr lang="cs-CZ" altLang="cs-CZ" sz="1600" b="1" dirty="0">
                <a:solidFill>
                  <a:srgbClr val="000000"/>
                </a:solidFill>
              </a:rPr>
              <a:t> </a:t>
            </a:r>
            <a:r>
              <a:rPr lang="cs-CZ" altLang="cs-CZ" sz="1600" b="1" dirty="0" err="1">
                <a:solidFill>
                  <a:srgbClr val="000000"/>
                </a:solidFill>
              </a:rPr>
              <a:t>postnatal</a:t>
            </a:r>
            <a:r>
              <a:rPr lang="cs-CZ" altLang="cs-CZ" sz="1600" b="1" dirty="0">
                <a:solidFill>
                  <a:srgbClr val="000000"/>
                </a:solidFill>
              </a:rPr>
              <a:t> environment</a:t>
            </a:r>
            <a:endParaRPr lang="en-US" altLang="cs-CZ" sz="1600" b="1" dirty="0">
              <a:solidFill>
                <a:srgbClr val="000000"/>
              </a:solidFill>
            </a:endParaRPr>
          </a:p>
        </p:txBody>
      </p:sp>
      <p:sp>
        <p:nvSpPr>
          <p:cNvPr id="20491" name="TextBox 398"/>
          <p:cNvSpPr txBox="1">
            <a:spLocks noChangeArrowheads="1"/>
          </p:cNvSpPr>
          <p:nvPr/>
        </p:nvSpPr>
        <p:spPr bwMode="auto">
          <a:xfrm>
            <a:off x="1032869" y="3895726"/>
            <a:ext cx="3047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dirty="0" err="1">
                <a:solidFill>
                  <a:srgbClr val="000000"/>
                </a:solidFill>
              </a:rPr>
              <a:t>Epigenomic</a:t>
            </a:r>
            <a:r>
              <a:rPr lang="cs-CZ" altLang="cs-CZ" b="1" dirty="0">
                <a:solidFill>
                  <a:srgbClr val="000000"/>
                </a:solidFill>
              </a:rPr>
              <a:t> </a:t>
            </a:r>
            <a:r>
              <a:rPr lang="cs-CZ" altLang="cs-CZ" b="1" dirty="0" err="1">
                <a:solidFill>
                  <a:srgbClr val="000000"/>
                </a:solidFill>
              </a:rPr>
              <a:t>changes</a:t>
            </a:r>
            <a:endParaRPr lang="en-US" altLang="cs-CZ" b="1" dirty="0">
              <a:solidFill>
                <a:srgbClr val="000000"/>
              </a:solidFill>
            </a:endParaRPr>
          </a:p>
        </p:txBody>
      </p:sp>
      <p:sp>
        <p:nvSpPr>
          <p:cNvPr id="20492" name="TextBox 399"/>
          <p:cNvSpPr txBox="1">
            <a:spLocks noChangeArrowheads="1"/>
          </p:cNvSpPr>
          <p:nvPr/>
        </p:nvSpPr>
        <p:spPr bwMode="auto">
          <a:xfrm>
            <a:off x="4595814" y="3860801"/>
            <a:ext cx="29209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dirty="0">
                <a:solidFill>
                  <a:srgbClr val="000000"/>
                </a:solidFill>
              </a:rPr>
              <a:t>Permanent </a:t>
            </a:r>
            <a:r>
              <a:rPr lang="cs-CZ" altLang="cs-CZ" b="1" dirty="0" err="1">
                <a:solidFill>
                  <a:srgbClr val="000000"/>
                </a:solidFill>
              </a:rPr>
              <a:t>changes</a:t>
            </a:r>
            <a:r>
              <a:rPr lang="cs-CZ" altLang="cs-CZ" b="1" dirty="0">
                <a:solidFill>
                  <a:srgbClr val="000000"/>
                </a:solidFill>
              </a:rPr>
              <a:t> in gene </a:t>
            </a:r>
            <a:r>
              <a:rPr lang="cs-CZ" altLang="cs-CZ" b="1" dirty="0" err="1">
                <a:solidFill>
                  <a:srgbClr val="000000"/>
                </a:solidFill>
              </a:rPr>
              <a:t>expression</a:t>
            </a:r>
            <a:endParaRPr lang="en-US" altLang="cs-CZ" b="1" dirty="0">
              <a:solidFill>
                <a:srgbClr val="000000"/>
              </a:solidFill>
            </a:endParaRPr>
          </a:p>
        </p:txBody>
      </p:sp>
      <p:sp>
        <p:nvSpPr>
          <p:cNvPr id="20493" name="TextBox 400"/>
          <p:cNvSpPr txBox="1">
            <a:spLocks noChangeArrowheads="1"/>
          </p:cNvSpPr>
          <p:nvPr/>
        </p:nvSpPr>
        <p:spPr bwMode="auto">
          <a:xfrm>
            <a:off x="7699376" y="3895725"/>
            <a:ext cx="3912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dirty="0">
                <a:solidFill>
                  <a:srgbClr val="000000"/>
                </a:solidFill>
              </a:rPr>
              <a:t>Influence on </a:t>
            </a:r>
            <a:r>
              <a:rPr lang="cs-CZ" altLang="cs-CZ" b="1" dirty="0" err="1">
                <a:solidFill>
                  <a:srgbClr val="000000"/>
                </a:solidFill>
              </a:rPr>
              <a:t>phenotype</a:t>
            </a:r>
            <a:r>
              <a:rPr lang="cs-CZ" altLang="cs-CZ" b="1" dirty="0">
                <a:solidFill>
                  <a:srgbClr val="000000"/>
                </a:solidFill>
              </a:rPr>
              <a:t> </a:t>
            </a:r>
            <a:r>
              <a:rPr lang="cs-CZ" altLang="cs-CZ" b="1" dirty="0" err="1">
                <a:solidFill>
                  <a:srgbClr val="000000"/>
                </a:solidFill>
              </a:rPr>
              <a:t>later</a:t>
            </a:r>
            <a:r>
              <a:rPr lang="cs-CZ" altLang="cs-CZ" b="1" dirty="0">
                <a:solidFill>
                  <a:srgbClr val="000000"/>
                </a:solidFill>
              </a:rPr>
              <a:t> in </a:t>
            </a:r>
            <a:r>
              <a:rPr lang="cs-CZ" altLang="cs-CZ" b="1" dirty="0" err="1">
                <a:solidFill>
                  <a:srgbClr val="000000"/>
                </a:solidFill>
              </a:rPr>
              <a:t>life</a:t>
            </a:r>
            <a:endParaRPr lang="en-US" altLang="cs-CZ" b="1" dirty="0">
              <a:solidFill>
                <a:srgbClr val="000000"/>
              </a:solidFill>
            </a:endParaRPr>
          </a:p>
        </p:txBody>
      </p:sp>
      <p:grpSp>
        <p:nvGrpSpPr>
          <p:cNvPr id="20494" name="Group 401"/>
          <p:cNvGrpSpPr>
            <a:grpSpLocks/>
          </p:cNvGrpSpPr>
          <p:nvPr/>
        </p:nvGrpSpPr>
        <p:grpSpPr bwMode="auto">
          <a:xfrm>
            <a:off x="2424114" y="4878389"/>
            <a:ext cx="606425" cy="515937"/>
            <a:chOff x="219964" y="4497690"/>
            <a:chExt cx="607620" cy="515486"/>
          </a:xfrm>
        </p:grpSpPr>
        <p:sp>
          <p:nvSpPr>
            <p:cNvPr id="403" name="Oval 402"/>
            <p:cNvSpPr/>
            <p:nvPr/>
          </p:nvSpPr>
          <p:spPr>
            <a:xfrm>
              <a:off x="219964" y="4508792"/>
              <a:ext cx="607620" cy="504384"/>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651" name="Straight Connector 403"/>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52" name="Straight Connector 404"/>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53" name="Straight Connector 405"/>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54" name="Straight Connector 406"/>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08" name="TextBox 407"/>
            <p:cNvSpPr txBox="1"/>
            <p:nvPr/>
          </p:nvSpPr>
          <p:spPr>
            <a:xfrm>
              <a:off x="251777" y="4497690"/>
              <a:ext cx="341985" cy="277569"/>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20495" name="Group 408"/>
          <p:cNvGrpSpPr>
            <a:grpSpLocks/>
          </p:cNvGrpSpPr>
          <p:nvPr/>
        </p:nvGrpSpPr>
        <p:grpSpPr bwMode="auto">
          <a:xfrm>
            <a:off x="2917826" y="5167313"/>
            <a:ext cx="608013" cy="514350"/>
            <a:chOff x="120522" y="5368861"/>
            <a:chExt cx="607620" cy="515486"/>
          </a:xfrm>
        </p:grpSpPr>
        <p:grpSp>
          <p:nvGrpSpPr>
            <p:cNvPr id="20640" name="Group 409"/>
            <p:cNvGrpSpPr>
              <a:grpSpLocks/>
            </p:cNvGrpSpPr>
            <p:nvPr/>
          </p:nvGrpSpPr>
          <p:grpSpPr bwMode="auto">
            <a:xfrm>
              <a:off x="120522" y="5368861"/>
              <a:ext cx="607620" cy="515486"/>
              <a:chOff x="219964" y="4497690"/>
              <a:chExt cx="607620" cy="515486"/>
            </a:xfrm>
          </p:grpSpPr>
          <p:sp>
            <p:nvSpPr>
              <p:cNvPr id="414" name="Oval 413"/>
              <p:cNvSpPr/>
              <p:nvPr/>
            </p:nvSpPr>
            <p:spPr>
              <a:xfrm>
                <a:off x="219964" y="4508827"/>
                <a:ext cx="607620" cy="504349"/>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645" name="Straight Connector 414"/>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46" name="Straight Connector 415"/>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47" name="Straight Connector 416"/>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48" name="Straight Connector 417"/>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19" name="TextBox 418"/>
              <p:cNvSpPr txBox="1"/>
              <p:nvPr/>
            </p:nvSpPr>
            <p:spPr>
              <a:xfrm>
                <a:off x="251693" y="4497690"/>
                <a:ext cx="442627" cy="276835"/>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20641" name="Group 410"/>
            <p:cNvGrpSpPr>
              <a:grpSpLocks/>
            </p:cNvGrpSpPr>
            <p:nvPr/>
          </p:nvGrpSpPr>
          <p:grpSpPr bwMode="auto">
            <a:xfrm rot="2700000">
              <a:off x="521272" y="5524306"/>
              <a:ext cx="144016" cy="144016"/>
              <a:chOff x="323528" y="5949280"/>
              <a:chExt cx="144016" cy="144016"/>
            </a:xfrm>
          </p:grpSpPr>
          <p:cxnSp>
            <p:nvCxnSpPr>
              <p:cNvPr id="20642" name="Straight Connector 411"/>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43" name="Straight Connector 412"/>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20496" name="Group 419"/>
          <p:cNvGrpSpPr>
            <a:grpSpLocks/>
          </p:cNvGrpSpPr>
          <p:nvPr/>
        </p:nvGrpSpPr>
        <p:grpSpPr bwMode="auto">
          <a:xfrm>
            <a:off x="2968626" y="4649789"/>
            <a:ext cx="606425" cy="515937"/>
            <a:chOff x="120522" y="5368861"/>
            <a:chExt cx="607620" cy="515486"/>
          </a:xfrm>
        </p:grpSpPr>
        <p:grpSp>
          <p:nvGrpSpPr>
            <p:cNvPr id="20630" name="Group 420"/>
            <p:cNvGrpSpPr>
              <a:grpSpLocks/>
            </p:cNvGrpSpPr>
            <p:nvPr/>
          </p:nvGrpSpPr>
          <p:grpSpPr bwMode="auto">
            <a:xfrm>
              <a:off x="120522" y="5368861"/>
              <a:ext cx="607620" cy="515486"/>
              <a:chOff x="219964" y="4497690"/>
              <a:chExt cx="607620" cy="515486"/>
            </a:xfrm>
          </p:grpSpPr>
          <p:sp>
            <p:nvSpPr>
              <p:cNvPr id="425" name="Oval 424"/>
              <p:cNvSpPr/>
              <p:nvPr/>
            </p:nvSpPr>
            <p:spPr>
              <a:xfrm>
                <a:off x="219964" y="4508792"/>
                <a:ext cx="607620" cy="504384"/>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635" name="Straight Connector 425"/>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36" name="Straight Connector 426"/>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37" name="Straight Connector 427"/>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38" name="Straight Connector 428"/>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30" name="TextBox 429"/>
              <p:cNvSpPr txBox="1"/>
              <p:nvPr/>
            </p:nvSpPr>
            <p:spPr>
              <a:xfrm>
                <a:off x="251777" y="4497690"/>
                <a:ext cx="442195" cy="277569"/>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20631" name="Group 421"/>
            <p:cNvGrpSpPr>
              <a:grpSpLocks/>
            </p:cNvGrpSpPr>
            <p:nvPr/>
          </p:nvGrpSpPr>
          <p:grpSpPr bwMode="auto">
            <a:xfrm rot="2700000">
              <a:off x="521272" y="5524306"/>
              <a:ext cx="144016" cy="144016"/>
              <a:chOff x="323528" y="5949280"/>
              <a:chExt cx="144016" cy="144016"/>
            </a:xfrm>
          </p:grpSpPr>
          <p:cxnSp>
            <p:nvCxnSpPr>
              <p:cNvPr id="20632" name="Straight Connector 422"/>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33" name="Straight Connector 423"/>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20497" name="Group 430"/>
          <p:cNvGrpSpPr>
            <a:grpSpLocks/>
          </p:cNvGrpSpPr>
          <p:nvPr/>
        </p:nvGrpSpPr>
        <p:grpSpPr bwMode="auto">
          <a:xfrm>
            <a:off x="3471863" y="4937125"/>
            <a:ext cx="608012" cy="515938"/>
            <a:chOff x="219964" y="4497690"/>
            <a:chExt cx="607620" cy="515486"/>
          </a:xfrm>
        </p:grpSpPr>
        <p:sp>
          <p:nvSpPr>
            <p:cNvPr id="432" name="Oval 431"/>
            <p:cNvSpPr/>
            <p:nvPr/>
          </p:nvSpPr>
          <p:spPr>
            <a:xfrm>
              <a:off x="219964" y="4508793"/>
              <a:ext cx="607620" cy="504383"/>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625" name="Straight Connector 432"/>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26" name="Straight Connector 433"/>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27" name="Straight Connector 434"/>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28" name="Straight Connector 435"/>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37" name="TextBox 436"/>
            <p:cNvSpPr txBox="1"/>
            <p:nvPr/>
          </p:nvSpPr>
          <p:spPr>
            <a:xfrm>
              <a:off x="251694" y="4497690"/>
              <a:ext cx="341092"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20498" name="Group 437"/>
          <p:cNvGrpSpPr>
            <a:grpSpLocks/>
          </p:cNvGrpSpPr>
          <p:nvPr/>
        </p:nvGrpSpPr>
        <p:grpSpPr bwMode="auto">
          <a:xfrm>
            <a:off x="3432176" y="5441950"/>
            <a:ext cx="606425" cy="515938"/>
            <a:chOff x="120522" y="5368861"/>
            <a:chExt cx="607620" cy="515486"/>
          </a:xfrm>
        </p:grpSpPr>
        <p:grpSp>
          <p:nvGrpSpPr>
            <p:cNvPr id="20614" name="Group 438"/>
            <p:cNvGrpSpPr>
              <a:grpSpLocks/>
            </p:cNvGrpSpPr>
            <p:nvPr/>
          </p:nvGrpSpPr>
          <p:grpSpPr bwMode="auto">
            <a:xfrm>
              <a:off x="120522" y="5368861"/>
              <a:ext cx="607620" cy="515486"/>
              <a:chOff x="219964" y="4497690"/>
              <a:chExt cx="607620" cy="515486"/>
            </a:xfrm>
          </p:grpSpPr>
          <p:sp>
            <p:nvSpPr>
              <p:cNvPr id="443" name="Oval 442"/>
              <p:cNvSpPr/>
              <p:nvPr/>
            </p:nvSpPr>
            <p:spPr>
              <a:xfrm>
                <a:off x="219964" y="4508793"/>
                <a:ext cx="607620" cy="504383"/>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619" name="Straight Connector 443"/>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20" name="Straight Connector 444"/>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21" name="Straight Connector 445"/>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22" name="Straight Connector 446"/>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48" name="TextBox 447"/>
              <p:cNvSpPr txBox="1"/>
              <p:nvPr/>
            </p:nvSpPr>
            <p:spPr>
              <a:xfrm>
                <a:off x="251777" y="4497690"/>
                <a:ext cx="442195"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20615" name="Group 439"/>
            <p:cNvGrpSpPr>
              <a:grpSpLocks/>
            </p:cNvGrpSpPr>
            <p:nvPr/>
          </p:nvGrpSpPr>
          <p:grpSpPr bwMode="auto">
            <a:xfrm rot="2700000">
              <a:off x="521272" y="5524306"/>
              <a:ext cx="144016" cy="144016"/>
              <a:chOff x="323528" y="5949280"/>
              <a:chExt cx="144016" cy="144016"/>
            </a:xfrm>
          </p:grpSpPr>
          <p:cxnSp>
            <p:nvCxnSpPr>
              <p:cNvPr id="20616" name="Straight Connector 440"/>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17" name="Straight Connector 441"/>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sp>
        <p:nvSpPr>
          <p:cNvPr id="449" name="Lightning Bolt 448"/>
          <p:cNvSpPr/>
          <p:nvPr/>
        </p:nvSpPr>
        <p:spPr>
          <a:xfrm rot="20721340">
            <a:off x="2616200" y="4389438"/>
            <a:ext cx="255588" cy="444500"/>
          </a:xfrm>
          <a:prstGeom prst="lightningBolt">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50" name="Lightning Bolt 449"/>
          <p:cNvSpPr/>
          <p:nvPr/>
        </p:nvSpPr>
        <p:spPr>
          <a:xfrm rot="3735141">
            <a:off x="3630613" y="4376738"/>
            <a:ext cx="255588" cy="442913"/>
          </a:xfrm>
          <a:prstGeom prst="lightningBolt">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51" name="Lightning Bolt 450"/>
          <p:cNvSpPr/>
          <p:nvPr/>
        </p:nvSpPr>
        <p:spPr>
          <a:xfrm rot="878660" flipV="1">
            <a:off x="2663825" y="5611813"/>
            <a:ext cx="255588" cy="442912"/>
          </a:xfrm>
          <a:prstGeom prst="lightningBolt">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52" name="Lightning Bolt 451"/>
          <p:cNvSpPr/>
          <p:nvPr/>
        </p:nvSpPr>
        <p:spPr>
          <a:xfrm rot="17864859" flipV="1">
            <a:off x="3127376" y="5689601"/>
            <a:ext cx="255587" cy="442912"/>
          </a:xfrm>
          <a:prstGeom prst="lightningBolt">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nvGrpSpPr>
          <p:cNvPr id="20503" name="Group 452"/>
          <p:cNvGrpSpPr>
            <a:grpSpLocks/>
          </p:cNvGrpSpPr>
          <p:nvPr/>
        </p:nvGrpSpPr>
        <p:grpSpPr bwMode="auto">
          <a:xfrm>
            <a:off x="5478463" y="5167313"/>
            <a:ext cx="608012" cy="514350"/>
            <a:chOff x="120522" y="5368861"/>
            <a:chExt cx="607620" cy="515486"/>
          </a:xfrm>
        </p:grpSpPr>
        <p:grpSp>
          <p:nvGrpSpPr>
            <p:cNvPr id="20604" name="Group 453"/>
            <p:cNvGrpSpPr>
              <a:grpSpLocks/>
            </p:cNvGrpSpPr>
            <p:nvPr/>
          </p:nvGrpSpPr>
          <p:grpSpPr bwMode="auto">
            <a:xfrm>
              <a:off x="120522" y="5368861"/>
              <a:ext cx="607620" cy="515486"/>
              <a:chOff x="219964" y="4497690"/>
              <a:chExt cx="607620" cy="515486"/>
            </a:xfrm>
          </p:grpSpPr>
          <p:sp>
            <p:nvSpPr>
              <p:cNvPr id="458" name="Oval 457"/>
              <p:cNvSpPr/>
              <p:nvPr/>
            </p:nvSpPr>
            <p:spPr>
              <a:xfrm>
                <a:off x="219964" y="4508827"/>
                <a:ext cx="607620" cy="504349"/>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609" name="Straight Connector 458"/>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10" name="Straight Connector 459"/>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11" name="Straight Connector 460"/>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12" name="Straight Connector 461"/>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63" name="TextBox 462"/>
              <p:cNvSpPr txBox="1"/>
              <p:nvPr/>
            </p:nvSpPr>
            <p:spPr>
              <a:xfrm>
                <a:off x="251694" y="4497690"/>
                <a:ext cx="442626" cy="276835"/>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20605" name="Group 454"/>
            <p:cNvGrpSpPr>
              <a:grpSpLocks/>
            </p:cNvGrpSpPr>
            <p:nvPr/>
          </p:nvGrpSpPr>
          <p:grpSpPr bwMode="auto">
            <a:xfrm rot="2700000">
              <a:off x="521272" y="5524306"/>
              <a:ext cx="144016" cy="144016"/>
              <a:chOff x="323528" y="5949280"/>
              <a:chExt cx="144016" cy="144016"/>
            </a:xfrm>
          </p:grpSpPr>
          <p:cxnSp>
            <p:nvCxnSpPr>
              <p:cNvPr id="20606" name="Straight Connector 455"/>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07" name="Straight Connector 456"/>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20504" name="Group 463"/>
          <p:cNvGrpSpPr>
            <a:grpSpLocks/>
          </p:cNvGrpSpPr>
          <p:nvPr/>
        </p:nvGrpSpPr>
        <p:grpSpPr bwMode="auto">
          <a:xfrm>
            <a:off x="5529264" y="4649789"/>
            <a:ext cx="606425" cy="515937"/>
            <a:chOff x="120522" y="5368861"/>
            <a:chExt cx="607620" cy="515486"/>
          </a:xfrm>
        </p:grpSpPr>
        <p:grpSp>
          <p:nvGrpSpPr>
            <p:cNvPr id="20594" name="Group 464"/>
            <p:cNvGrpSpPr>
              <a:grpSpLocks/>
            </p:cNvGrpSpPr>
            <p:nvPr/>
          </p:nvGrpSpPr>
          <p:grpSpPr bwMode="auto">
            <a:xfrm>
              <a:off x="120522" y="5368861"/>
              <a:ext cx="607620" cy="515486"/>
              <a:chOff x="219964" y="4497690"/>
              <a:chExt cx="607620" cy="515486"/>
            </a:xfrm>
          </p:grpSpPr>
          <p:sp>
            <p:nvSpPr>
              <p:cNvPr id="469" name="Oval 468"/>
              <p:cNvSpPr/>
              <p:nvPr/>
            </p:nvSpPr>
            <p:spPr>
              <a:xfrm>
                <a:off x="219964" y="4508792"/>
                <a:ext cx="607620" cy="504384"/>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599" name="Straight Connector 469"/>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00" name="Straight Connector 470"/>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01" name="Straight Connector 471"/>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02" name="Straight Connector 472"/>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74" name="TextBox 473"/>
              <p:cNvSpPr txBox="1"/>
              <p:nvPr/>
            </p:nvSpPr>
            <p:spPr>
              <a:xfrm>
                <a:off x="251777" y="4497690"/>
                <a:ext cx="442195" cy="277569"/>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20595" name="Group 465"/>
            <p:cNvGrpSpPr>
              <a:grpSpLocks/>
            </p:cNvGrpSpPr>
            <p:nvPr/>
          </p:nvGrpSpPr>
          <p:grpSpPr bwMode="auto">
            <a:xfrm rot="2700000">
              <a:off x="521272" y="5524306"/>
              <a:ext cx="144016" cy="144016"/>
              <a:chOff x="323528" y="5949280"/>
              <a:chExt cx="144016" cy="144016"/>
            </a:xfrm>
          </p:grpSpPr>
          <p:cxnSp>
            <p:nvCxnSpPr>
              <p:cNvPr id="20596" name="Straight Connector 466"/>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97" name="Straight Connector 467"/>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20505" name="Group 474"/>
          <p:cNvGrpSpPr>
            <a:grpSpLocks/>
          </p:cNvGrpSpPr>
          <p:nvPr/>
        </p:nvGrpSpPr>
        <p:grpSpPr bwMode="auto">
          <a:xfrm>
            <a:off x="5992813" y="5441950"/>
            <a:ext cx="608012" cy="515938"/>
            <a:chOff x="120522" y="5368861"/>
            <a:chExt cx="607620" cy="515486"/>
          </a:xfrm>
        </p:grpSpPr>
        <p:grpSp>
          <p:nvGrpSpPr>
            <p:cNvPr id="20584" name="Group 475"/>
            <p:cNvGrpSpPr>
              <a:grpSpLocks/>
            </p:cNvGrpSpPr>
            <p:nvPr/>
          </p:nvGrpSpPr>
          <p:grpSpPr bwMode="auto">
            <a:xfrm>
              <a:off x="120522" y="5368861"/>
              <a:ext cx="607620" cy="515486"/>
              <a:chOff x="219964" y="4497690"/>
              <a:chExt cx="607620" cy="515486"/>
            </a:xfrm>
          </p:grpSpPr>
          <p:sp>
            <p:nvSpPr>
              <p:cNvPr id="480" name="Oval 479"/>
              <p:cNvSpPr/>
              <p:nvPr/>
            </p:nvSpPr>
            <p:spPr>
              <a:xfrm>
                <a:off x="219964" y="4508793"/>
                <a:ext cx="607620" cy="504383"/>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589" name="Straight Connector 480"/>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90" name="Straight Connector 481"/>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91" name="Straight Connector 482"/>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92" name="Straight Connector 483"/>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85" name="TextBox 484"/>
              <p:cNvSpPr txBox="1"/>
              <p:nvPr/>
            </p:nvSpPr>
            <p:spPr>
              <a:xfrm>
                <a:off x="251694" y="4497690"/>
                <a:ext cx="442626"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20585" name="Group 476"/>
            <p:cNvGrpSpPr>
              <a:grpSpLocks/>
            </p:cNvGrpSpPr>
            <p:nvPr/>
          </p:nvGrpSpPr>
          <p:grpSpPr bwMode="auto">
            <a:xfrm rot="2700000">
              <a:off x="521272" y="5524306"/>
              <a:ext cx="144016" cy="144016"/>
              <a:chOff x="323528" y="5949280"/>
              <a:chExt cx="144016" cy="144016"/>
            </a:xfrm>
          </p:grpSpPr>
          <p:cxnSp>
            <p:nvCxnSpPr>
              <p:cNvPr id="20586" name="Straight Connector 477"/>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87" name="Straight Connector 478"/>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20506" name="Group 485"/>
          <p:cNvGrpSpPr>
            <a:grpSpLocks/>
          </p:cNvGrpSpPr>
          <p:nvPr/>
        </p:nvGrpSpPr>
        <p:grpSpPr bwMode="auto">
          <a:xfrm>
            <a:off x="8305801" y="4649789"/>
            <a:ext cx="608013" cy="515937"/>
            <a:chOff x="120522" y="5368861"/>
            <a:chExt cx="607620" cy="515486"/>
          </a:xfrm>
        </p:grpSpPr>
        <p:grpSp>
          <p:nvGrpSpPr>
            <p:cNvPr id="20574" name="Group 486"/>
            <p:cNvGrpSpPr>
              <a:grpSpLocks/>
            </p:cNvGrpSpPr>
            <p:nvPr/>
          </p:nvGrpSpPr>
          <p:grpSpPr bwMode="auto">
            <a:xfrm>
              <a:off x="120522" y="5368861"/>
              <a:ext cx="607620" cy="515486"/>
              <a:chOff x="219964" y="4497690"/>
              <a:chExt cx="607620" cy="515486"/>
            </a:xfrm>
          </p:grpSpPr>
          <p:sp>
            <p:nvSpPr>
              <p:cNvPr id="491" name="Oval 490"/>
              <p:cNvSpPr/>
              <p:nvPr/>
            </p:nvSpPr>
            <p:spPr>
              <a:xfrm>
                <a:off x="219964" y="4508792"/>
                <a:ext cx="607620" cy="504384"/>
              </a:xfrm>
              <a:prstGeom prst="ellipse">
                <a:avLst/>
              </a:prstGeom>
              <a:solidFill>
                <a:srgbClr val="C0504D">
                  <a:lumMod val="75000"/>
                </a:srgbClr>
              </a:soli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579" name="Straight Connector 491"/>
              <p:cNvCxnSpPr>
                <a:cxnSpLocks noChangeShapeType="1"/>
              </p:cNvCxnSpPr>
              <p:nvPr/>
            </p:nvCxnSpPr>
            <p:spPr bwMode="auto">
              <a:xfrm>
                <a:off x="308948" y="4869160"/>
                <a:ext cx="429652"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20580" name="Straight Connector 492"/>
              <p:cNvCxnSpPr>
                <a:cxnSpLocks noChangeShapeType="1"/>
              </p:cNvCxnSpPr>
              <p:nvPr/>
            </p:nvCxnSpPr>
            <p:spPr bwMode="auto">
              <a:xfrm flipV="1">
                <a:off x="467544" y="4713714"/>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20581" name="Straight Connector 493"/>
              <p:cNvCxnSpPr>
                <a:cxnSpLocks noChangeShapeType="1"/>
              </p:cNvCxnSpPr>
              <p:nvPr/>
            </p:nvCxnSpPr>
            <p:spPr bwMode="auto">
              <a:xfrm flipV="1">
                <a:off x="539552" y="4725144"/>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20582" name="Straight Connector 494"/>
              <p:cNvCxnSpPr>
                <a:cxnSpLocks noChangeShapeType="1"/>
              </p:cNvCxnSpPr>
              <p:nvPr/>
            </p:nvCxnSpPr>
            <p:spPr bwMode="auto">
              <a:xfrm>
                <a:off x="520502" y="4725144"/>
                <a:ext cx="172220"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sp>
            <p:nvSpPr>
              <p:cNvPr id="496" name="TextBox 495"/>
              <p:cNvSpPr txBox="1"/>
              <p:nvPr/>
            </p:nvSpPr>
            <p:spPr>
              <a:xfrm>
                <a:off x="242175" y="4497690"/>
                <a:ext cx="442627" cy="277569"/>
              </a:xfrm>
              <a:prstGeom prst="rect">
                <a:avLst/>
              </a:prstGeom>
              <a:noFill/>
            </p:spPr>
            <p:txBody>
              <a:bodyPr wrap="none">
                <a:spAutoFit/>
              </a:bodyPr>
              <a:lstStyle/>
              <a:p>
                <a:pPr fontAlgn="auto">
                  <a:spcBef>
                    <a:spcPts val="0"/>
                  </a:spcBef>
                  <a:spcAft>
                    <a:spcPts val="0"/>
                  </a:spcAft>
                  <a:defRPr/>
                </a:pPr>
                <a:r>
                  <a:rPr lang="en-US" sz="1200" b="1" kern="0" dirty="0">
                    <a:solidFill>
                      <a:prstClr val="white"/>
                    </a:solidFill>
                    <a:latin typeface="Calibri"/>
                  </a:rPr>
                  <a:t>CH3</a:t>
                </a:r>
              </a:p>
            </p:txBody>
          </p:sp>
        </p:grpSp>
        <p:grpSp>
          <p:nvGrpSpPr>
            <p:cNvPr id="20575" name="Group 487"/>
            <p:cNvGrpSpPr>
              <a:grpSpLocks/>
            </p:cNvGrpSpPr>
            <p:nvPr/>
          </p:nvGrpSpPr>
          <p:grpSpPr bwMode="auto">
            <a:xfrm rot="2700000">
              <a:off x="521272" y="5524306"/>
              <a:ext cx="144016" cy="144016"/>
              <a:chOff x="323528" y="5949280"/>
              <a:chExt cx="144016" cy="144016"/>
            </a:xfrm>
          </p:grpSpPr>
          <p:cxnSp>
            <p:nvCxnSpPr>
              <p:cNvPr id="20576" name="Straight Connector 488"/>
              <p:cNvCxnSpPr>
                <a:cxnSpLocks noChangeShapeType="1"/>
              </p:cNvCxnSpPr>
              <p:nvPr/>
            </p:nvCxnSpPr>
            <p:spPr bwMode="auto">
              <a:xfrm rot="16200000" flipV="1">
                <a:off x="395536" y="5949280"/>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20577" name="Straight Connector 489"/>
              <p:cNvCxnSpPr>
                <a:cxnSpLocks noChangeShapeType="1"/>
              </p:cNvCxnSpPr>
              <p:nvPr/>
            </p:nvCxnSpPr>
            <p:spPr bwMode="auto">
              <a:xfrm flipV="1">
                <a:off x="395536" y="5949280"/>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grpSp>
      </p:grpSp>
      <p:grpSp>
        <p:nvGrpSpPr>
          <p:cNvPr id="20507" name="Group 496"/>
          <p:cNvGrpSpPr>
            <a:grpSpLocks/>
          </p:cNvGrpSpPr>
          <p:nvPr/>
        </p:nvGrpSpPr>
        <p:grpSpPr bwMode="auto">
          <a:xfrm>
            <a:off x="7751763" y="4865689"/>
            <a:ext cx="608012" cy="515937"/>
            <a:chOff x="219964" y="4497690"/>
            <a:chExt cx="607620" cy="515486"/>
          </a:xfrm>
        </p:grpSpPr>
        <p:sp>
          <p:nvSpPr>
            <p:cNvPr id="498" name="Oval 497"/>
            <p:cNvSpPr/>
            <p:nvPr/>
          </p:nvSpPr>
          <p:spPr>
            <a:xfrm>
              <a:off x="219964" y="4508792"/>
              <a:ext cx="607620" cy="504384"/>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569" name="Straight Connector 498"/>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70" name="Straight Connector 499"/>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71" name="Straight Connector 500"/>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72" name="Straight Connector 501"/>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03" name="TextBox 502"/>
            <p:cNvSpPr txBox="1"/>
            <p:nvPr/>
          </p:nvSpPr>
          <p:spPr>
            <a:xfrm>
              <a:off x="251694" y="4497690"/>
              <a:ext cx="341092" cy="277569"/>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20508" name="Group 503"/>
          <p:cNvGrpSpPr>
            <a:grpSpLocks/>
          </p:cNvGrpSpPr>
          <p:nvPr/>
        </p:nvGrpSpPr>
        <p:grpSpPr bwMode="auto">
          <a:xfrm>
            <a:off x="8801101" y="4924425"/>
            <a:ext cx="608013" cy="515938"/>
            <a:chOff x="219964" y="4497690"/>
            <a:chExt cx="607620" cy="515486"/>
          </a:xfrm>
        </p:grpSpPr>
        <p:sp>
          <p:nvSpPr>
            <p:cNvPr id="505" name="Oval 504"/>
            <p:cNvSpPr/>
            <p:nvPr/>
          </p:nvSpPr>
          <p:spPr>
            <a:xfrm>
              <a:off x="219964" y="4508793"/>
              <a:ext cx="607620" cy="504383"/>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563" name="Straight Connector 505"/>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64" name="Straight Connector 506"/>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65" name="Straight Connector 507"/>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66" name="Straight Connector 508"/>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10" name="TextBox 509"/>
            <p:cNvSpPr txBox="1"/>
            <p:nvPr/>
          </p:nvSpPr>
          <p:spPr>
            <a:xfrm>
              <a:off x="251693" y="4497690"/>
              <a:ext cx="341092"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20509" name="Group 510"/>
          <p:cNvGrpSpPr>
            <a:grpSpLocks/>
          </p:cNvGrpSpPr>
          <p:nvPr/>
        </p:nvGrpSpPr>
        <p:grpSpPr bwMode="auto">
          <a:xfrm>
            <a:off x="8801101" y="5441950"/>
            <a:ext cx="608013" cy="515938"/>
            <a:chOff x="219964" y="4497690"/>
            <a:chExt cx="607620" cy="515486"/>
          </a:xfrm>
        </p:grpSpPr>
        <p:sp>
          <p:nvSpPr>
            <p:cNvPr id="512" name="Oval 511"/>
            <p:cNvSpPr/>
            <p:nvPr/>
          </p:nvSpPr>
          <p:spPr>
            <a:xfrm>
              <a:off x="219964" y="4508793"/>
              <a:ext cx="607620" cy="504383"/>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557" name="Straight Connector 512"/>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58" name="Straight Connector 513"/>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59" name="Straight Connector 514"/>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60" name="Straight Connector 515"/>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17" name="TextBox 516"/>
            <p:cNvSpPr txBox="1"/>
            <p:nvPr/>
          </p:nvSpPr>
          <p:spPr>
            <a:xfrm>
              <a:off x="251693" y="4497690"/>
              <a:ext cx="341092"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20510" name="Group 517"/>
          <p:cNvGrpSpPr>
            <a:grpSpLocks/>
          </p:cNvGrpSpPr>
          <p:nvPr/>
        </p:nvGrpSpPr>
        <p:grpSpPr bwMode="auto">
          <a:xfrm>
            <a:off x="8256588" y="5189539"/>
            <a:ext cx="608012" cy="515937"/>
            <a:chOff x="120522" y="5368861"/>
            <a:chExt cx="607620" cy="515486"/>
          </a:xfrm>
        </p:grpSpPr>
        <p:grpSp>
          <p:nvGrpSpPr>
            <p:cNvPr id="20546" name="Group 518"/>
            <p:cNvGrpSpPr>
              <a:grpSpLocks/>
            </p:cNvGrpSpPr>
            <p:nvPr/>
          </p:nvGrpSpPr>
          <p:grpSpPr bwMode="auto">
            <a:xfrm>
              <a:off x="120522" y="5368861"/>
              <a:ext cx="607620" cy="515486"/>
              <a:chOff x="219964" y="4497690"/>
              <a:chExt cx="607620" cy="515486"/>
            </a:xfrm>
          </p:grpSpPr>
          <p:sp>
            <p:nvSpPr>
              <p:cNvPr id="523" name="Oval 522"/>
              <p:cNvSpPr/>
              <p:nvPr/>
            </p:nvSpPr>
            <p:spPr>
              <a:xfrm>
                <a:off x="219964" y="4508792"/>
                <a:ext cx="607620" cy="504384"/>
              </a:xfrm>
              <a:prstGeom prst="ellipse">
                <a:avLst/>
              </a:prstGeom>
              <a:solidFill>
                <a:srgbClr val="C0504D">
                  <a:lumMod val="75000"/>
                </a:srgbClr>
              </a:soli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551" name="Straight Connector 523"/>
              <p:cNvCxnSpPr>
                <a:cxnSpLocks noChangeShapeType="1"/>
              </p:cNvCxnSpPr>
              <p:nvPr/>
            </p:nvCxnSpPr>
            <p:spPr bwMode="auto">
              <a:xfrm>
                <a:off x="308948" y="4869160"/>
                <a:ext cx="429652"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20552" name="Straight Connector 524"/>
              <p:cNvCxnSpPr>
                <a:cxnSpLocks noChangeShapeType="1"/>
              </p:cNvCxnSpPr>
              <p:nvPr/>
            </p:nvCxnSpPr>
            <p:spPr bwMode="auto">
              <a:xfrm flipV="1">
                <a:off x="467544" y="4713714"/>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20553" name="Straight Connector 525"/>
              <p:cNvCxnSpPr>
                <a:cxnSpLocks noChangeShapeType="1"/>
              </p:cNvCxnSpPr>
              <p:nvPr/>
            </p:nvCxnSpPr>
            <p:spPr bwMode="auto">
              <a:xfrm flipV="1">
                <a:off x="539552" y="4725144"/>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20554" name="Straight Connector 526"/>
              <p:cNvCxnSpPr>
                <a:cxnSpLocks noChangeShapeType="1"/>
              </p:cNvCxnSpPr>
              <p:nvPr/>
            </p:nvCxnSpPr>
            <p:spPr bwMode="auto">
              <a:xfrm>
                <a:off x="520502" y="4725144"/>
                <a:ext cx="172220"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sp>
            <p:nvSpPr>
              <p:cNvPr id="528" name="TextBox 527"/>
              <p:cNvSpPr txBox="1"/>
              <p:nvPr/>
            </p:nvSpPr>
            <p:spPr>
              <a:xfrm>
                <a:off x="242175" y="4497690"/>
                <a:ext cx="442626" cy="277569"/>
              </a:xfrm>
              <a:prstGeom prst="rect">
                <a:avLst/>
              </a:prstGeom>
              <a:noFill/>
            </p:spPr>
            <p:txBody>
              <a:bodyPr wrap="none">
                <a:spAutoFit/>
              </a:bodyPr>
              <a:lstStyle/>
              <a:p>
                <a:pPr fontAlgn="auto">
                  <a:spcBef>
                    <a:spcPts val="0"/>
                  </a:spcBef>
                  <a:spcAft>
                    <a:spcPts val="0"/>
                  </a:spcAft>
                  <a:defRPr/>
                </a:pPr>
                <a:r>
                  <a:rPr lang="en-US" sz="1200" b="1" kern="0" dirty="0">
                    <a:solidFill>
                      <a:prstClr val="white"/>
                    </a:solidFill>
                    <a:latin typeface="Calibri"/>
                  </a:rPr>
                  <a:t>CH3</a:t>
                </a:r>
              </a:p>
            </p:txBody>
          </p:sp>
        </p:grpSp>
        <p:grpSp>
          <p:nvGrpSpPr>
            <p:cNvPr id="20547" name="Group 519"/>
            <p:cNvGrpSpPr>
              <a:grpSpLocks/>
            </p:cNvGrpSpPr>
            <p:nvPr/>
          </p:nvGrpSpPr>
          <p:grpSpPr bwMode="auto">
            <a:xfrm rot="2700000">
              <a:off x="521272" y="5524306"/>
              <a:ext cx="144016" cy="144016"/>
              <a:chOff x="323528" y="5949280"/>
              <a:chExt cx="144016" cy="144016"/>
            </a:xfrm>
          </p:grpSpPr>
          <p:cxnSp>
            <p:nvCxnSpPr>
              <p:cNvPr id="20548" name="Straight Connector 520"/>
              <p:cNvCxnSpPr>
                <a:cxnSpLocks noChangeShapeType="1"/>
              </p:cNvCxnSpPr>
              <p:nvPr/>
            </p:nvCxnSpPr>
            <p:spPr bwMode="auto">
              <a:xfrm rot="16200000" flipV="1">
                <a:off x="395536" y="5949280"/>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20549" name="Straight Connector 521"/>
              <p:cNvCxnSpPr>
                <a:cxnSpLocks noChangeShapeType="1"/>
              </p:cNvCxnSpPr>
              <p:nvPr/>
            </p:nvCxnSpPr>
            <p:spPr bwMode="auto">
              <a:xfrm flipV="1">
                <a:off x="395536" y="5949280"/>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grpSp>
      </p:grpSp>
      <p:cxnSp>
        <p:nvCxnSpPr>
          <p:cNvPr id="20511" name="Straight Connector 528"/>
          <p:cNvCxnSpPr>
            <a:cxnSpLocks noChangeShapeType="1"/>
          </p:cNvCxnSpPr>
          <p:nvPr/>
        </p:nvCxnSpPr>
        <p:spPr bwMode="auto">
          <a:xfrm flipH="1" flipV="1">
            <a:off x="8312150" y="4621214"/>
            <a:ext cx="101600" cy="71437"/>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12" name="Straight Connector 529"/>
          <p:cNvCxnSpPr>
            <a:cxnSpLocks noChangeShapeType="1"/>
          </p:cNvCxnSpPr>
          <p:nvPr/>
        </p:nvCxnSpPr>
        <p:spPr bwMode="auto">
          <a:xfrm rot="1500000" flipH="1" flipV="1">
            <a:off x="8399463" y="4562475"/>
            <a:ext cx="101600" cy="7143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13" name="Straight Connector 530"/>
          <p:cNvCxnSpPr>
            <a:cxnSpLocks noChangeShapeType="1"/>
          </p:cNvCxnSpPr>
          <p:nvPr/>
        </p:nvCxnSpPr>
        <p:spPr bwMode="auto">
          <a:xfrm rot="-5400000" flipH="1" flipV="1">
            <a:off x="8779670" y="4579145"/>
            <a:ext cx="100013" cy="73025"/>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14" name="Straight Connector 531"/>
          <p:cNvCxnSpPr>
            <a:cxnSpLocks noChangeShapeType="1"/>
          </p:cNvCxnSpPr>
          <p:nvPr/>
        </p:nvCxnSpPr>
        <p:spPr bwMode="auto">
          <a:xfrm rot="-6300000" flipH="1" flipV="1">
            <a:off x="8688388" y="4537076"/>
            <a:ext cx="101600" cy="73025"/>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15" name="Straight Connector 532"/>
          <p:cNvCxnSpPr>
            <a:cxnSpLocks noChangeShapeType="1"/>
          </p:cNvCxnSpPr>
          <p:nvPr/>
        </p:nvCxnSpPr>
        <p:spPr bwMode="auto">
          <a:xfrm rot="-7200000" flipH="1" flipV="1">
            <a:off x="8591551" y="4522788"/>
            <a:ext cx="101600" cy="73025"/>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16" name="Straight Connector 533"/>
          <p:cNvCxnSpPr>
            <a:cxnSpLocks noChangeShapeType="1"/>
          </p:cNvCxnSpPr>
          <p:nvPr/>
        </p:nvCxnSpPr>
        <p:spPr bwMode="auto">
          <a:xfrm rot="-8640000" flipH="1" flipV="1">
            <a:off x="8494713" y="4529139"/>
            <a:ext cx="101600" cy="71437"/>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17" name="Straight Connector 534"/>
          <p:cNvCxnSpPr>
            <a:cxnSpLocks noChangeShapeType="1"/>
          </p:cNvCxnSpPr>
          <p:nvPr/>
        </p:nvCxnSpPr>
        <p:spPr bwMode="auto">
          <a:xfrm rot="-4200000" flipH="1" flipV="1">
            <a:off x="8843963" y="4648201"/>
            <a:ext cx="101600" cy="73025"/>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grpSp>
        <p:nvGrpSpPr>
          <p:cNvPr id="20518" name="Group 535"/>
          <p:cNvGrpSpPr>
            <a:grpSpLocks/>
          </p:cNvGrpSpPr>
          <p:nvPr/>
        </p:nvGrpSpPr>
        <p:grpSpPr bwMode="auto">
          <a:xfrm rot="523262" flipV="1">
            <a:off x="8191500" y="5651500"/>
            <a:ext cx="552450" cy="184150"/>
            <a:chOff x="6444208" y="5641299"/>
            <a:chExt cx="552947" cy="184285"/>
          </a:xfrm>
        </p:grpSpPr>
        <p:cxnSp>
          <p:nvCxnSpPr>
            <p:cNvPr id="20540" name="Straight Connector 536"/>
            <p:cNvCxnSpPr>
              <a:cxnSpLocks noChangeShapeType="1"/>
            </p:cNvCxnSpPr>
            <p:nvPr/>
          </p:nvCxnSpPr>
          <p:spPr bwMode="auto">
            <a:xfrm flipH="1" flipV="1">
              <a:off x="6444208" y="5753576"/>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41" name="Straight Connector 537"/>
            <p:cNvCxnSpPr>
              <a:cxnSpLocks noChangeShapeType="1"/>
            </p:cNvCxnSpPr>
            <p:nvPr/>
          </p:nvCxnSpPr>
          <p:spPr bwMode="auto">
            <a:xfrm rot="1500000" flipH="1" flipV="1">
              <a:off x="6530939" y="5694826"/>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42" name="Straight Connector 538"/>
            <p:cNvCxnSpPr>
              <a:cxnSpLocks noChangeShapeType="1"/>
            </p:cNvCxnSpPr>
            <p:nvPr/>
          </p:nvCxnSpPr>
          <p:spPr bwMode="auto">
            <a:xfrm rot="-5400000" flipH="1" flipV="1">
              <a:off x="6910671" y="5711971"/>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43" name="Straight Connector 539"/>
            <p:cNvCxnSpPr>
              <a:cxnSpLocks noChangeShapeType="1"/>
            </p:cNvCxnSpPr>
            <p:nvPr/>
          </p:nvCxnSpPr>
          <p:spPr bwMode="auto">
            <a:xfrm rot="-6300000" flipH="1" flipV="1">
              <a:off x="6820322" y="5670252"/>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44" name="Straight Connector 540"/>
            <p:cNvCxnSpPr>
              <a:cxnSpLocks noChangeShapeType="1"/>
            </p:cNvCxnSpPr>
            <p:nvPr/>
          </p:nvCxnSpPr>
          <p:spPr bwMode="auto">
            <a:xfrm rot="-7200000" flipH="1" flipV="1">
              <a:off x="6723382" y="5655775"/>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45" name="Straight Connector 541"/>
            <p:cNvCxnSpPr>
              <a:cxnSpLocks noChangeShapeType="1"/>
            </p:cNvCxnSpPr>
            <p:nvPr/>
          </p:nvCxnSpPr>
          <p:spPr bwMode="auto">
            <a:xfrm rot="-8640000" flipH="1" flipV="1">
              <a:off x="6626757" y="5661424"/>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grpSp>
      <p:cxnSp>
        <p:nvCxnSpPr>
          <p:cNvPr id="20519" name="Přímá spojnice 8"/>
          <p:cNvCxnSpPr>
            <a:cxnSpLocks noChangeShapeType="1"/>
          </p:cNvCxnSpPr>
          <p:nvPr/>
        </p:nvCxnSpPr>
        <p:spPr bwMode="auto">
          <a:xfrm>
            <a:off x="6527801" y="5226050"/>
            <a:ext cx="936625"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20520" name="Group 543"/>
          <p:cNvGrpSpPr>
            <a:grpSpLocks/>
          </p:cNvGrpSpPr>
          <p:nvPr/>
        </p:nvGrpSpPr>
        <p:grpSpPr bwMode="auto">
          <a:xfrm>
            <a:off x="1668463" y="1484314"/>
            <a:ext cx="2482850" cy="2320925"/>
            <a:chOff x="78528" y="1052736"/>
            <a:chExt cx="2483768" cy="2320120"/>
          </a:xfrm>
        </p:grpSpPr>
        <p:sp>
          <p:nvSpPr>
            <p:cNvPr id="545" name="Oval 544"/>
            <p:cNvSpPr/>
            <p:nvPr/>
          </p:nvSpPr>
          <p:spPr>
            <a:xfrm>
              <a:off x="78528" y="1052736"/>
              <a:ext cx="2483768" cy="2320120"/>
            </a:xfrm>
            <a:prstGeom prst="ellipse">
              <a:avLst/>
            </a:prstGeom>
            <a:solidFill>
              <a:srgbClr val="4F81BD">
                <a:lumMod val="20000"/>
                <a:lumOff val="8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46" name="Oval 545"/>
            <p:cNvSpPr/>
            <p:nvPr/>
          </p:nvSpPr>
          <p:spPr>
            <a:xfrm>
              <a:off x="337386" y="1473277"/>
              <a:ext cx="921090" cy="396737"/>
            </a:xfrm>
            <a:prstGeom prst="ellipse">
              <a:avLst/>
            </a:prstGeom>
            <a:solidFill>
              <a:srgbClr val="4BACC6">
                <a:lumMod val="40000"/>
                <a:lumOff val="60000"/>
              </a:srgbClr>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47" name="Oval 546"/>
            <p:cNvSpPr/>
            <p:nvPr/>
          </p:nvSpPr>
          <p:spPr>
            <a:xfrm>
              <a:off x="761405" y="1952536"/>
              <a:ext cx="919502" cy="396737"/>
            </a:xfrm>
            <a:prstGeom prst="ellipse">
              <a:avLst/>
            </a:prstGeom>
            <a:solidFill>
              <a:srgbClr val="8064A2">
                <a:lumMod val="40000"/>
                <a:lumOff val="60000"/>
              </a:srgbClr>
            </a:solidFill>
            <a:ln w="25400" cap="flat" cmpd="sng" algn="ctr">
              <a:solidFill>
                <a:srgbClr val="8064A2">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48" name="Oval 547"/>
            <p:cNvSpPr/>
            <p:nvPr/>
          </p:nvSpPr>
          <p:spPr>
            <a:xfrm>
              <a:off x="1264828" y="2563512"/>
              <a:ext cx="921090" cy="396737"/>
            </a:xfrm>
            <a:prstGeom prst="ellipse">
              <a:avLst/>
            </a:prstGeom>
            <a:solidFill>
              <a:srgbClr val="9BBB59">
                <a:lumMod val="40000"/>
                <a:lumOff val="60000"/>
              </a:srgbClr>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49" name="Oval 548"/>
            <p:cNvSpPr/>
            <p:nvPr/>
          </p:nvSpPr>
          <p:spPr>
            <a:xfrm>
              <a:off x="240513" y="2369904"/>
              <a:ext cx="921090" cy="488780"/>
            </a:xfrm>
            <a:prstGeom prst="ellipse">
              <a:avLst/>
            </a:prstGeom>
            <a:solidFill>
              <a:srgbClr val="C0504D">
                <a:lumMod val="40000"/>
                <a:lumOff val="6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50" name="Oval 549"/>
            <p:cNvSpPr/>
            <p:nvPr/>
          </p:nvSpPr>
          <p:spPr>
            <a:xfrm>
              <a:off x="1393464" y="1449473"/>
              <a:ext cx="921090" cy="488780"/>
            </a:xfrm>
            <a:prstGeom prst="ellipse">
              <a:avLst/>
            </a:prstGeom>
            <a:solidFill>
              <a:srgbClr val="F79646">
                <a:lumMod val="40000"/>
                <a:lumOff val="60000"/>
              </a:srgbClr>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51" name="TextBox 550"/>
            <p:cNvSpPr txBox="1"/>
            <p:nvPr/>
          </p:nvSpPr>
          <p:spPr>
            <a:xfrm>
              <a:off x="418452" y="1538343"/>
              <a:ext cx="773255" cy="276903"/>
            </a:xfrm>
            <a:prstGeom prst="rect">
              <a:avLst/>
            </a:prstGeom>
            <a:noFill/>
          </p:spPr>
          <p:txBody>
            <a:bodyPr wrap="none">
              <a:spAutoFit/>
            </a:bodyPr>
            <a:lstStyle/>
            <a:p>
              <a:pPr algn="ctr" fontAlgn="auto">
                <a:spcBef>
                  <a:spcPts val="0"/>
                </a:spcBef>
                <a:spcAft>
                  <a:spcPts val="0"/>
                </a:spcAft>
                <a:defRPr/>
              </a:pPr>
              <a:r>
                <a:rPr lang="cs-CZ" sz="1200" b="1" kern="0" dirty="0" err="1">
                  <a:solidFill>
                    <a:prstClr val="black"/>
                  </a:solidFill>
                  <a:latin typeface="Calibri"/>
                </a:rPr>
                <a:t>Nutrition</a:t>
              </a:r>
              <a:endParaRPr lang="en-US" sz="1200" b="1" kern="0" dirty="0">
                <a:solidFill>
                  <a:prstClr val="black"/>
                </a:solidFill>
                <a:latin typeface="Calibri"/>
              </a:endParaRPr>
            </a:p>
          </p:txBody>
        </p:sp>
        <p:sp>
          <p:nvSpPr>
            <p:cNvPr id="552" name="TextBox 551"/>
            <p:cNvSpPr txBox="1"/>
            <p:nvPr/>
          </p:nvSpPr>
          <p:spPr>
            <a:xfrm>
              <a:off x="1352174" y="1473277"/>
              <a:ext cx="1010023" cy="461505"/>
            </a:xfrm>
            <a:prstGeom prst="rect">
              <a:avLst/>
            </a:prstGeom>
            <a:noFill/>
          </p:spPr>
          <p:txBody>
            <a:bodyPr>
              <a:spAutoFit/>
            </a:bodyPr>
            <a:lstStyle/>
            <a:p>
              <a:pPr algn="ctr" fontAlgn="auto">
                <a:spcBef>
                  <a:spcPts val="0"/>
                </a:spcBef>
                <a:spcAft>
                  <a:spcPts val="0"/>
                </a:spcAft>
                <a:defRPr/>
              </a:pPr>
              <a:r>
                <a:rPr lang="cs-CZ" sz="1200" b="1" kern="0" dirty="0" err="1">
                  <a:solidFill>
                    <a:prstClr val="black"/>
                  </a:solidFill>
                  <a:latin typeface="Calibri"/>
                </a:rPr>
                <a:t>Maternal</a:t>
              </a:r>
              <a:r>
                <a:rPr lang="cs-CZ" sz="1200" b="1" kern="0" dirty="0">
                  <a:solidFill>
                    <a:prstClr val="black"/>
                  </a:solidFill>
                  <a:latin typeface="Calibri"/>
                </a:rPr>
                <a:t> </a:t>
              </a:r>
              <a:r>
                <a:rPr lang="cs-CZ" sz="1200" b="1" kern="0" dirty="0" err="1">
                  <a:solidFill>
                    <a:prstClr val="black"/>
                  </a:solidFill>
                  <a:latin typeface="Calibri"/>
                </a:rPr>
                <a:t>health</a:t>
              </a:r>
              <a:endParaRPr lang="en-US" sz="1200" b="1" kern="0" dirty="0">
                <a:solidFill>
                  <a:prstClr val="black"/>
                </a:solidFill>
                <a:latin typeface="Calibri"/>
              </a:endParaRPr>
            </a:p>
          </p:txBody>
        </p:sp>
        <p:sp>
          <p:nvSpPr>
            <p:cNvPr id="553" name="TextBox 552"/>
            <p:cNvSpPr txBox="1"/>
            <p:nvPr/>
          </p:nvSpPr>
          <p:spPr>
            <a:xfrm>
              <a:off x="943536" y="2014427"/>
              <a:ext cx="563183" cy="276903"/>
            </a:xfrm>
            <a:prstGeom prst="rect">
              <a:avLst/>
            </a:prstGeom>
            <a:noFill/>
          </p:spPr>
          <p:txBody>
            <a:bodyPr wrap="none">
              <a:spAutoFit/>
            </a:bodyPr>
            <a:lstStyle/>
            <a:p>
              <a:pPr algn="ctr" fontAlgn="auto">
                <a:spcBef>
                  <a:spcPts val="0"/>
                </a:spcBef>
                <a:spcAft>
                  <a:spcPts val="0"/>
                </a:spcAft>
                <a:defRPr/>
              </a:pPr>
              <a:r>
                <a:rPr lang="en-US" sz="1200" b="1" kern="0" dirty="0" err="1">
                  <a:solidFill>
                    <a:prstClr val="black"/>
                  </a:solidFill>
                  <a:latin typeface="Calibri"/>
                </a:rPr>
                <a:t>Stre</a:t>
              </a:r>
              <a:r>
                <a:rPr lang="cs-CZ" sz="1200" b="1" kern="0" dirty="0">
                  <a:solidFill>
                    <a:prstClr val="black"/>
                  </a:solidFill>
                  <a:latin typeface="Calibri"/>
                </a:rPr>
                <a:t>s</a:t>
              </a:r>
              <a:r>
                <a:rPr lang="en-US" sz="1200" b="1" kern="0" dirty="0">
                  <a:solidFill>
                    <a:prstClr val="black"/>
                  </a:solidFill>
                  <a:latin typeface="Calibri"/>
                </a:rPr>
                <a:t>s</a:t>
              </a:r>
            </a:p>
          </p:txBody>
        </p:sp>
        <p:sp>
          <p:nvSpPr>
            <p:cNvPr id="554" name="TextBox 553"/>
            <p:cNvSpPr txBox="1"/>
            <p:nvPr/>
          </p:nvSpPr>
          <p:spPr>
            <a:xfrm>
              <a:off x="1379523" y="2639685"/>
              <a:ext cx="715524" cy="276903"/>
            </a:xfrm>
            <a:prstGeom prst="rect">
              <a:avLst/>
            </a:prstGeom>
            <a:noFill/>
          </p:spPr>
          <p:txBody>
            <a:bodyPr wrap="none">
              <a:spAutoFit/>
            </a:bodyPr>
            <a:lstStyle/>
            <a:p>
              <a:pPr algn="ctr" fontAlgn="auto">
                <a:spcBef>
                  <a:spcPts val="0"/>
                </a:spcBef>
                <a:spcAft>
                  <a:spcPts val="0"/>
                </a:spcAft>
                <a:defRPr/>
              </a:pPr>
              <a:r>
                <a:rPr lang="cs-CZ" sz="1200" b="1" kern="0" dirty="0">
                  <a:solidFill>
                    <a:prstClr val="black"/>
                  </a:solidFill>
                  <a:latin typeface="Calibri"/>
                </a:rPr>
                <a:t>Lifestyle</a:t>
              </a:r>
              <a:endParaRPr lang="en-US" sz="1200" b="1" kern="0" dirty="0">
                <a:solidFill>
                  <a:prstClr val="black"/>
                </a:solidFill>
                <a:latin typeface="Calibri"/>
              </a:endParaRPr>
            </a:p>
          </p:txBody>
        </p:sp>
        <p:sp>
          <p:nvSpPr>
            <p:cNvPr id="555" name="TextBox 554"/>
            <p:cNvSpPr txBox="1"/>
            <p:nvPr/>
          </p:nvSpPr>
          <p:spPr>
            <a:xfrm>
              <a:off x="251629" y="2374664"/>
              <a:ext cx="924267" cy="276903"/>
            </a:xfrm>
            <a:prstGeom prst="rect">
              <a:avLst/>
            </a:prstGeom>
            <a:noFill/>
          </p:spPr>
          <p:txBody>
            <a:bodyPr>
              <a:spAutoFit/>
            </a:bodyPr>
            <a:lstStyle/>
            <a:p>
              <a:pPr algn="ctr" fontAlgn="auto">
                <a:spcBef>
                  <a:spcPts val="0"/>
                </a:spcBef>
                <a:spcAft>
                  <a:spcPts val="0"/>
                </a:spcAft>
                <a:defRPr/>
              </a:pPr>
              <a:r>
                <a:rPr lang="cs-CZ" sz="1200" b="1" kern="0" dirty="0">
                  <a:solidFill>
                    <a:prstClr val="black"/>
                  </a:solidFill>
                  <a:latin typeface="Calibri"/>
                </a:rPr>
                <a:t>Placenta</a:t>
              </a:r>
              <a:endParaRPr lang="en-US" sz="1200" b="1" kern="0" dirty="0">
                <a:solidFill>
                  <a:prstClr val="black"/>
                </a:solidFill>
                <a:latin typeface="Calibri"/>
              </a:endParaRPr>
            </a:p>
          </p:txBody>
        </p:sp>
      </p:grpSp>
      <p:cxnSp>
        <p:nvCxnSpPr>
          <p:cNvPr id="20521" name="Přímá spojnice 8"/>
          <p:cNvCxnSpPr>
            <a:cxnSpLocks noChangeShapeType="1"/>
          </p:cNvCxnSpPr>
          <p:nvPr/>
        </p:nvCxnSpPr>
        <p:spPr bwMode="auto">
          <a:xfrm>
            <a:off x="4367214" y="5226050"/>
            <a:ext cx="936625"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22" name="Přímá spojnice 8"/>
          <p:cNvCxnSpPr>
            <a:cxnSpLocks noChangeShapeType="1"/>
          </p:cNvCxnSpPr>
          <p:nvPr/>
        </p:nvCxnSpPr>
        <p:spPr bwMode="auto">
          <a:xfrm>
            <a:off x="4224339" y="2636838"/>
            <a:ext cx="935037"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23" name="Přímá spojnice 8"/>
          <p:cNvCxnSpPr>
            <a:cxnSpLocks noChangeShapeType="1"/>
          </p:cNvCxnSpPr>
          <p:nvPr/>
        </p:nvCxnSpPr>
        <p:spPr bwMode="auto">
          <a:xfrm>
            <a:off x="6383339" y="2636838"/>
            <a:ext cx="936625"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79" name="Rectangle 7">
            <a:extLst>
              <a:ext uri="{FF2B5EF4-FFF2-40B4-BE49-F238E27FC236}">
                <a16:creationId xmlns:a16="http://schemas.microsoft.com/office/drawing/2014/main" id="{E1AF2362-72B6-4CD3-A32F-5E31E085F5D3}"/>
              </a:ext>
            </a:extLst>
          </p:cNvPr>
          <p:cNvSpPr txBox="1">
            <a:spLocks noChangeArrowheads="1"/>
          </p:cNvSpPr>
          <p:nvPr/>
        </p:nvSpPr>
        <p:spPr>
          <a:xfrm>
            <a:off x="355107" y="1"/>
            <a:ext cx="9779493" cy="1325563"/>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altLang="cs-CZ" sz="2800" b="1" dirty="0">
                <a:solidFill>
                  <a:schemeClr val="tx2"/>
                </a:solidFill>
              </a:rPr>
              <a:t>DOHAD – </a:t>
            </a:r>
            <a:r>
              <a:rPr lang="cs-CZ" altLang="cs-CZ" sz="2800" b="1" dirty="0" err="1">
                <a:solidFill>
                  <a:schemeClr val="tx2"/>
                </a:solidFill>
              </a:rPr>
              <a:t>Developmental</a:t>
            </a:r>
            <a:r>
              <a:rPr lang="cs-CZ" altLang="cs-CZ" sz="2800" b="1" dirty="0">
                <a:solidFill>
                  <a:schemeClr val="tx2"/>
                </a:solidFill>
              </a:rPr>
              <a:t> </a:t>
            </a:r>
            <a:r>
              <a:rPr lang="cs-CZ" altLang="cs-CZ" sz="2800" b="1" dirty="0" err="1">
                <a:solidFill>
                  <a:schemeClr val="tx2"/>
                </a:solidFill>
              </a:rPr>
              <a:t>Origins</a:t>
            </a:r>
            <a:r>
              <a:rPr lang="cs-CZ" altLang="cs-CZ" sz="2800" b="1" dirty="0">
                <a:solidFill>
                  <a:schemeClr val="tx2"/>
                </a:solidFill>
              </a:rPr>
              <a:t> </a:t>
            </a:r>
            <a:r>
              <a:rPr lang="cs-CZ" altLang="cs-CZ" sz="2800" b="1" dirty="0" err="1">
                <a:solidFill>
                  <a:schemeClr val="tx2"/>
                </a:solidFill>
              </a:rPr>
              <a:t>of</a:t>
            </a:r>
            <a:r>
              <a:rPr lang="cs-CZ" altLang="cs-CZ" sz="2800" b="1" dirty="0">
                <a:solidFill>
                  <a:schemeClr val="tx2"/>
                </a:solidFill>
              </a:rPr>
              <a:t> </a:t>
            </a:r>
            <a:r>
              <a:rPr lang="cs-CZ" altLang="cs-CZ" sz="2800" b="1" dirty="0" err="1">
                <a:solidFill>
                  <a:schemeClr val="tx2"/>
                </a:solidFill>
              </a:rPr>
              <a:t>Health</a:t>
            </a:r>
            <a:r>
              <a:rPr lang="cs-CZ" altLang="cs-CZ" sz="2800" b="1" dirty="0">
                <a:solidFill>
                  <a:schemeClr val="tx2"/>
                </a:solidFill>
              </a:rPr>
              <a:t> and </a:t>
            </a:r>
            <a:r>
              <a:rPr lang="cs-CZ" altLang="cs-CZ" sz="2800" b="1" dirty="0" err="1">
                <a:solidFill>
                  <a:schemeClr val="tx2"/>
                </a:solidFill>
              </a:rPr>
              <a:t>Disease</a:t>
            </a:r>
            <a:endParaRPr lang="nb-NO" altLang="cs-CZ" sz="4000" b="1" dirty="0">
              <a:solidFill>
                <a:schemeClr val="tx2"/>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attention</a:t>
            </a:r>
            <a:r>
              <a:rPr lang="cs-CZ" dirty="0"/>
              <a:t>,</a:t>
            </a:r>
          </a:p>
          <a:p>
            <a:r>
              <a:rPr lang="cs-CZ" dirty="0"/>
              <a:t>Julie.dobrovolna@med.mc</a:t>
            </a:r>
          </a:p>
        </p:txBody>
      </p:sp>
    </p:spTree>
    <p:extLst>
      <p:ext uri="{BB962C8B-B14F-4D97-AF65-F5344CB8AC3E}">
        <p14:creationId xmlns:p14="http://schemas.microsoft.com/office/powerpoint/2010/main" val="3176291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026"/>
          <p:cNvSpPr>
            <a:spLocks noGrp="1" noChangeArrowheads="1"/>
          </p:cNvSpPr>
          <p:nvPr>
            <p:ph type="title"/>
          </p:nvPr>
        </p:nvSpPr>
        <p:spPr/>
        <p:txBody>
          <a:bodyPr/>
          <a:lstStyle/>
          <a:p>
            <a:endParaRPr lang="en-US" dirty="0"/>
          </a:p>
        </p:txBody>
      </p:sp>
      <p:pic>
        <p:nvPicPr>
          <p:cNvPr id="163845" name="Picture 1029" descr="29-01b_1.jpg                                                   00000941Sarah                          B9D5FA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672" y="376962"/>
            <a:ext cx="7924800" cy="5761038"/>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92B295DF-E197-47B3-B3DE-AB3071A8C890}"/>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123969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9" name="Picture 11" descr="29-02_1.jpg                                                    00000941Sarah                          B9D5FA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559594"/>
            <a:ext cx="8153400" cy="5738812"/>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endParaRPr lang="cs-CZ"/>
          </a:p>
        </p:txBody>
      </p:sp>
      <p:sp>
        <p:nvSpPr>
          <p:cNvPr id="4" name="Obdélník 3">
            <a:extLst>
              <a:ext uri="{FF2B5EF4-FFF2-40B4-BE49-F238E27FC236}">
                <a16:creationId xmlns:a16="http://schemas.microsoft.com/office/drawing/2014/main" id="{729E6DAD-BDA6-4ADC-999A-0E69FFAC29CA}"/>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178540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title"/>
          </p:nvPr>
        </p:nvSpPr>
        <p:spPr/>
        <p:txBody>
          <a:bodyPr/>
          <a:lstStyle/>
          <a:p>
            <a:r>
              <a:rPr lang="cs-CZ" dirty="0" err="1"/>
              <a:t>Implantation</a:t>
            </a:r>
            <a:endParaRPr lang="en-US" dirty="0"/>
          </a:p>
        </p:txBody>
      </p:sp>
      <p:sp>
        <p:nvSpPr>
          <p:cNvPr id="108546" name="Rectangle 2"/>
          <p:cNvSpPr>
            <a:spLocks noGrp="1" noChangeArrowheads="1"/>
          </p:cNvSpPr>
          <p:nvPr>
            <p:ph idx="1"/>
          </p:nvPr>
        </p:nvSpPr>
        <p:spPr>
          <a:xfrm>
            <a:off x="1320076" y="1458049"/>
            <a:ext cx="8610600" cy="4494726"/>
          </a:xfrm>
        </p:spPr>
        <p:txBody>
          <a:bodyPr>
            <a:normAutofit/>
          </a:bodyPr>
          <a:lstStyle/>
          <a:p>
            <a:r>
              <a:rPr lang="cs-CZ" dirty="0"/>
              <a:t>5-12 </a:t>
            </a:r>
            <a:r>
              <a:rPr lang="cs-CZ" dirty="0" err="1"/>
              <a:t>days</a:t>
            </a:r>
            <a:r>
              <a:rPr lang="cs-CZ" dirty="0"/>
              <a:t> </a:t>
            </a:r>
            <a:r>
              <a:rPr lang="cs-CZ" dirty="0" err="1"/>
              <a:t>after</a:t>
            </a:r>
            <a:r>
              <a:rPr lang="cs-CZ" dirty="0"/>
              <a:t> </a:t>
            </a:r>
            <a:r>
              <a:rPr lang="cs-CZ" dirty="0" err="1"/>
              <a:t>conception</a:t>
            </a:r>
            <a:endParaRPr lang="en-US" dirty="0"/>
          </a:p>
          <a:p>
            <a:r>
              <a:rPr lang="cs-CZ" dirty="0" err="1"/>
              <a:t>Trophoblast</a:t>
            </a:r>
            <a:r>
              <a:rPr lang="cs-CZ" dirty="0"/>
              <a:t> </a:t>
            </a:r>
            <a:r>
              <a:rPr lang="cs-CZ" dirty="0" err="1"/>
              <a:t>grows</a:t>
            </a:r>
            <a:r>
              <a:rPr lang="cs-CZ" dirty="0"/>
              <a:t> and </a:t>
            </a:r>
            <a:r>
              <a:rPr lang="cs-CZ" dirty="0" err="1"/>
              <a:t>spreads</a:t>
            </a:r>
            <a:endParaRPr lang="en-US" dirty="0"/>
          </a:p>
          <a:p>
            <a:pPr lvl="1"/>
            <a:r>
              <a:rPr lang="cs-CZ" dirty="0" err="1"/>
              <a:t>Maternal</a:t>
            </a:r>
            <a:r>
              <a:rPr lang="cs-CZ" dirty="0"/>
              <a:t> </a:t>
            </a:r>
            <a:r>
              <a:rPr lang="cs-CZ" dirty="0" err="1"/>
              <a:t>blood</a:t>
            </a:r>
            <a:r>
              <a:rPr lang="cs-CZ" dirty="0"/>
              <a:t> </a:t>
            </a:r>
            <a:r>
              <a:rPr lang="cs-CZ" dirty="0" err="1"/>
              <a:t>freely</a:t>
            </a:r>
            <a:r>
              <a:rPr lang="cs-CZ" dirty="0"/>
              <a:t> </a:t>
            </a:r>
            <a:r>
              <a:rPr lang="cs-CZ" dirty="0" err="1"/>
              <a:t>circulating</a:t>
            </a:r>
            <a:r>
              <a:rPr lang="cs-CZ" dirty="0"/>
              <a:t> in </a:t>
            </a:r>
            <a:r>
              <a:rPr lang="cs-CZ" dirty="0" err="1"/>
              <a:t>lacunes</a:t>
            </a:r>
            <a:endParaRPr lang="en-US" dirty="0"/>
          </a:p>
          <a:p>
            <a:r>
              <a:rPr lang="en-US" dirty="0"/>
              <a:t>Gastrula</a:t>
            </a:r>
            <a:r>
              <a:rPr lang="cs-CZ" dirty="0" err="1"/>
              <a:t>tion</a:t>
            </a:r>
            <a:endParaRPr lang="en-US" dirty="0"/>
          </a:p>
          <a:p>
            <a:pPr lvl="1"/>
            <a:r>
              <a:rPr lang="cs-CZ" dirty="0" err="1"/>
              <a:t>Embryonic</a:t>
            </a:r>
            <a:r>
              <a:rPr lang="cs-CZ" dirty="0"/>
              <a:t> </a:t>
            </a:r>
            <a:r>
              <a:rPr lang="cs-CZ" dirty="0" err="1"/>
              <a:t>target</a:t>
            </a:r>
            <a:r>
              <a:rPr lang="cs-CZ" dirty="0"/>
              <a:t> </a:t>
            </a:r>
            <a:r>
              <a:rPr lang="cs-CZ" dirty="0" err="1"/>
              <a:t>consists</a:t>
            </a:r>
            <a:r>
              <a:rPr lang="cs-CZ" dirty="0"/>
              <a:t> </a:t>
            </a:r>
            <a:r>
              <a:rPr lang="cs-CZ" dirty="0" err="1"/>
              <a:t>of</a:t>
            </a:r>
            <a:r>
              <a:rPr lang="cs-CZ" dirty="0"/>
              <a:t>:</a:t>
            </a:r>
            <a:endParaRPr lang="en-US" dirty="0"/>
          </a:p>
          <a:p>
            <a:pPr lvl="2"/>
            <a:r>
              <a:rPr lang="en-US" dirty="0"/>
              <a:t>Endoderm</a:t>
            </a:r>
          </a:p>
          <a:p>
            <a:pPr lvl="2"/>
            <a:r>
              <a:rPr lang="en-US" dirty="0"/>
              <a:t>Mesoderm</a:t>
            </a:r>
          </a:p>
          <a:p>
            <a:pPr lvl="2"/>
            <a:r>
              <a:rPr lang="en-US" dirty="0"/>
              <a:t>E</a:t>
            </a:r>
            <a:r>
              <a:rPr lang="cs-CZ" dirty="0"/>
              <a:t>k</a:t>
            </a:r>
            <a:r>
              <a:rPr lang="en-US" dirty="0" err="1"/>
              <a:t>toderm</a:t>
            </a:r>
            <a:endParaRPr lang="en-US" dirty="0"/>
          </a:p>
        </p:txBody>
      </p:sp>
      <p:pic>
        <p:nvPicPr>
          <p:cNvPr id="4" name="Picture 9" descr="29-03_1.jpg                                                    00000941Sarah                          B9D5FA8B:">
            <a:extLst>
              <a:ext uri="{FF2B5EF4-FFF2-40B4-BE49-F238E27FC236}">
                <a16:creationId xmlns:a16="http://schemas.microsoft.com/office/drawing/2014/main" id="{682E0AE9-6F68-4382-B23D-AEBE0C414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625" y="433527"/>
            <a:ext cx="4905375"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4F0B418E-DCF8-495A-9773-54AE10A425F0}"/>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917845645"/>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94EEA1FC-F0E7-4E0A-B47F-AE2894ABED08}" vid="{7A9D376A-24CE-43C6-8B04-4EECE7865B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2.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3.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4.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docProps/app.xml><?xml version="1.0" encoding="utf-8"?>
<Properties xmlns="http://schemas.openxmlformats.org/officeDocument/2006/extended-properties" xmlns:vt="http://schemas.openxmlformats.org/officeDocument/2006/docPropsVTypes">
  <Template/>
  <TotalTime>196</TotalTime>
  <Words>2842</Words>
  <Application>Microsoft Office PowerPoint</Application>
  <PresentationFormat>Širokoúhlá obrazovka</PresentationFormat>
  <Paragraphs>342</Paragraphs>
  <Slides>62</Slides>
  <Notes>6</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1</vt:i4>
      </vt:variant>
      <vt:variant>
        <vt:lpstr>Nadpisy snímků</vt:lpstr>
      </vt:variant>
      <vt:variant>
        <vt:i4>62</vt:i4>
      </vt:variant>
    </vt:vector>
  </HeadingPairs>
  <TitlesOfParts>
    <vt:vector size="73" baseType="lpstr">
      <vt:lpstr>Arial</vt:lpstr>
      <vt:lpstr>Arial MT</vt:lpstr>
      <vt:lpstr>Calibri</vt:lpstr>
      <vt:lpstr>Carlito</vt:lpstr>
      <vt:lpstr>Georgia</vt:lpstr>
      <vt:lpstr>StarSymbol</vt:lpstr>
      <vt:lpstr>Tahoma</vt:lpstr>
      <vt:lpstr>Times New Roman</vt:lpstr>
      <vt:lpstr>Wingdings</vt:lpstr>
      <vt:lpstr>Prezentace_MU_CZ</vt:lpstr>
      <vt:lpstr>Photo Editor-foto</vt:lpstr>
      <vt:lpstr>Pathophysiology of reproduction II</vt:lpstr>
      <vt:lpstr>Prezentace aplikace PowerPoint</vt:lpstr>
      <vt:lpstr>Prezentace aplikace PowerPoint</vt:lpstr>
      <vt:lpstr>Prezentace aplikace PowerPoint</vt:lpstr>
      <vt:lpstr>Fetoplacental unit</vt:lpstr>
      <vt:lpstr>Prezentace aplikace PowerPoint</vt:lpstr>
      <vt:lpstr>Prezentace aplikace PowerPoint</vt:lpstr>
      <vt:lpstr>Prezentace aplikace PowerPoint</vt:lpstr>
      <vt:lpstr>Implantation</vt:lpstr>
      <vt:lpstr>Internal cellular mass and gastrulation</vt:lpstr>
      <vt:lpstr>Extraembryonic membranes</vt:lpstr>
      <vt:lpstr>Placental development</vt:lpstr>
      <vt:lpstr>Embryo anatomy</vt:lpstr>
      <vt:lpstr>Characteristic features of feto-placental circulation</vt:lpstr>
      <vt:lpstr>Prezentace aplikace PowerPoint</vt:lpstr>
      <vt:lpstr>Prezentace aplikace PowerPoint</vt:lpstr>
      <vt:lpstr>Prezentace aplikace PowerPoint</vt:lpstr>
      <vt:lpstr>Fetal blood flow I</vt:lpstr>
      <vt:lpstr>Fetal blood flow II</vt:lpstr>
      <vt:lpstr>Fetal blood flow III</vt:lpstr>
      <vt:lpstr>Pathophysiology of preterm birth</vt:lpstr>
      <vt:lpstr>Preterm Labor</vt:lpstr>
      <vt:lpstr>Clinical Circumstances  Associated with Preterm Birth</vt:lpstr>
      <vt:lpstr>Risk Factors</vt:lpstr>
      <vt:lpstr>Mechanism of Preterm Labor</vt:lpstr>
      <vt:lpstr>Common Uterine Features of Term  and Preterm Labor</vt:lpstr>
      <vt:lpstr>Common Pathway of Parturition</vt:lpstr>
      <vt:lpstr>Synchronous and Asynchronous  Activation of Labor</vt:lpstr>
      <vt:lpstr>Preterm  Labor</vt:lpstr>
      <vt:lpstr>What causes pathologic  activation of the pathway ?</vt:lpstr>
      <vt:lpstr>Prezentace aplikace PowerPoint</vt:lpstr>
      <vt:lpstr>Prezentace aplikace PowerPoint</vt:lpstr>
      <vt:lpstr>The Preterm Parturition Syndrome</vt:lpstr>
      <vt:lpstr>Intrauterine infection</vt:lpstr>
      <vt:lpstr>Subclinical infection</vt:lpstr>
      <vt:lpstr>Fetal inflammatory response syndrome</vt:lpstr>
      <vt:lpstr>Pathophysiology of premature birth II</vt:lpstr>
      <vt:lpstr>Pathophysiology of premature birth III</vt:lpstr>
      <vt:lpstr>Hypertensive disorders of pregnancy</vt:lpstr>
      <vt:lpstr>Pathophysiology of pre-eclampsia</vt:lpstr>
      <vt:lpstr>Epidemiology</vt:lpstr>
      <vt:lpstr>Preeclampsia</vt:lpstr>
      <vt:lpstr>Prezentace aplikace PowerPoint</vt:lpstr>
      <vt:lpstr>No longer in use are the criteria of</vt:lpstr>
      <vt:lpstr>Severity Of Preeclampsia</vt:lpstr>
      <vt:lpstr>HELLP Syndrome</vt:lpstr>
      <vt:lpstr>Pathophysiology</vt:lpstr>
      <vt:lpstr>Aetiology of preeclampsia</vt:lpstr>
      <vt:lpstr>Pathophysiology of pre-eclampsia - II</vt:lpstr>
      <vt:lpstr>Context?</vt:lpstr>
      <vt:lpstr>Prezentace aplikace PowerPoint</vt:lpstr>
      <vt:lpstr>Adipokines in development of trophoblast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IBA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Patofyziologie reprodukce</dc:title>
  <dc:creator>Julie Bienertová Vašků</dc:creator>
  <cp:lastModifiedBy>Julie Dobrovolná</cp:lastModifiedBy>
  <cp:revision>25</cp:revision>
  <cp:lastPrinted>1601-01-01T00:00:00Z</cp:lastPrinted>
  <dcterms:created xsi:type="dcterms:W3CDTF">2020-03-21T19:34:20Z</dcterms:created>
  <dcterms:modified xsi:type="dcterms:W3CDTF">2022-03-22T15:07:14Z</dcterms:modified>
</cp:coreProperties>
</file>