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16" r:id="rId3"/>
    <p:sldId id="338" r:id="rId4"/>
    <p:sldId id="337" r:id="rId5"/>
    <p:sldId id="319" r:id="rId6"/>
    <p:sldId id="345" r:id="rId7"/>
    <p:sldId id="339" r:id="rId8"/>
    <p:sldId id="323" r:id="rId9"/>
    <p:sldId id="324" r:id="rId10"/>
    <p:sldId id="321" r:id="rId11"/>
    <p:sldId id="322" r:id="rId12"/>
    <p:sldId id="325" r:id="rId13"/>
    <p:sldId id="327" r:id="rId14"/>
    <p:sldId id="328" r:id="rId15"/>
    <p:sldId id="332" r:id="rId16"/>
    <p:sldId id="333" r:id="rId17"/>
    <p:sldId id="334" r:id="rId18"/>
    <p:sldId id="342" r:id="rId19"/>
    <p:sldId id="343" r:id="rId20"/>
    <p:sldId id="340" r:id="rId21"/>
    <p:sldId id="344" r:id="rId22"/>
    <p:sldId id="33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D7F3"/>
    <a:srgbClr val="DE99F9"/>
    <a:srgbClr val="FFC266"/>
    <a:srgbClr val="6FFD9E"/>
    <a:srgbClr val="FFE6C5"/>
    <a:srgbClr val="7CFD35"/>
    <a:srgbClr val="039D33"/>
    <a:srgbClr val="B59D0B"/>
    <a:srgbClr val="CC9B00"/>
    <a:srgbClr val="0E9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6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010A5-E47F-4D42-A94C-C432020322A8}" type="datetimeFigureOut">
              <a:rPr lang="cs-CZ" smtClean="0"/>
              <a:t>17. 11. 2020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05989-A11D-4606-8AB6-BC75CD6C9C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6876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1260F-50D5-4BDC-93F5-FDD9BD00E356}" type="datetimeFigureOut">
              <a:rPr lang="cs-CZ" smtClean="0"/>
              <a:t>17. 11. 2020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E6D7F-4A7B-418F-B10E-7CA1DB204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28161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9120"/>
            <a:ext cx="9144000" cy="19292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356991"/>
            <a:ext cx="7776864" cy="156415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883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0" y="6579596"/>
            <a:ext cx="3851275" cy="270843"/>
          </a:xfrm>
          <a:ln>
            <a:noFill/>
          </a:ln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481991" y="6579596"/>
            <a:ext cx="4653166" cy="270843"/>
          </a:xfrm>
          <a:ln>
            <a:noFill/>
          </a:ln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6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0" y="6579596"/>
            <a:ext cx="3851275" cy="270843"/>
          </a:xfrm>
          <a:ln>
            <a:noFill/>
          </a:ln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481991" y="6579596"/>
            <a:ext cx="4653166" cy="270843"/>
          </a:xfrm>
          <a:ln>
            <a:noFill/>
          </a:ln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828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0" y="6579596"/>
            <a:ext cx="3851275" cy="270843"/>
          </a:xfrm>
          <a:ln>
            <a:noFill/>
          </a:ln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481991" y="6579596"/>
            <a:ext cx="4653166" cy="270843"/>
          </a:xfrm>
          <a:ln>
            <a:noFill/>
          </a:ln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56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0" y="6579596"/>
            <a:ext cx="3851275" cy="270843"/>
          </a:xfrm>
          <a:ln>
            <a:noFill/>
          </a:ln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481991" y="6579596"/>
            <a:ext cx="4653166" cy="270843"/>
          </a:xfrm>
          <a:ln>
            <a:noFill/>
          </a:ln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992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73B3A-0AEB-42C0-AEB9-4FC340F52F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1444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6"/>
          <a:stretch/>
        </p:blipFill>
        <p:spPr>
          <a:xfrm rot="120000">
            <a:off x="-7554" y="836736"/>
            <a:ext cx="9152894" cy="82318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68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836712"/>
            <a:ext cx="7794790" cy="3456384"/>
          </a:xfrm>
        </p:spPr>
        <p:txBody>
          <a:bodyPr>
            <a:noAutofit/>
          </a:bodyPr>
          <a:lstStyle/>
          <a:p>
            <a:pPr algn="l">
              <a:spcBef>
                <a:spcPts val="2400"/>
              </a:spcBef>
            </a:pPr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Hematopoietic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Cell </a:t>
            </a:r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Transplantation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400" b="0" dirty="0" err="1" smtClean="0">
                <a:solidFill>
                  <a:schemeClr val="accent1">
                    <a:lumMod val="75000"/>
                  </a:schemeClr>
                </a:solidFill>
              </a:rPr>
              <a:t>basal</a:t>
            </a: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b="0" dirty="0" err="1" smtClean="0">
                <a:solidFill>
                  <a:schemeClr val="accent1">
                    <a:lumMod val="75000"/>
                  </a:schemeClr>
                </a:solidFill>
              </a:rPr>
              <a:t>findings</a:t>
            </a: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cs-CZ" sz="2400" b="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Miroslav </a:t>
            </a:r>
            <a:r>
              <a:rPr lang="cs-CZ" sz="2800" b="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Tomíška</a:t>
            </a:r>
            <a:r>
              <a:rPr lang="cs-CZ" sz="28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8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8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8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800" b="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Internal</a:t>
            </a:r>
            <a:r>
              <a:rPr lang="cs-CZ" sz="28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800" b="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Medicine</a:t>
            </a:r>
            <a:r>
              <a:rPr lang="cs-CZ" sz="28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2800" b="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Block</a:t>
            </a:r>
            <a:r>
              <a:rPr lang="cs-CZ" sz="28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4 </a:t>
            </a:r>
            <a:r>
              <a:rPr lang="en-US" sz="2800" b="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800" b="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28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cs-CZ" sz="2800" b="0" baseline="30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cs-CZ" sz="28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800" b="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year</a:t>
            </a:r>
            <a:r>
              <a:rPr lang="cs-CZ" sz="28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800" b="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students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235" y="5684078"/>
            <a:ext cx="2881189" cy="98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7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76"/>
    </mc:Choice>
    <mc:Fallback>
      <p:transition spd="slow" advTm="27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836613"/>
            <a:ext cx="9144000" cy="136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533716-F795-4C18-A730-12DE19AC630D}" type="slidenum">
              <a:rPr lang="cs-CZ"/>
              <a:pPr>
                <a:defRPr/>
              </a:pPr>
              <a:t>10</a:t>
            </a:fld>
            <a:endParaRPr lang="cs-CZ"/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7527925" y="575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691832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369668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2" y="1"/>
            <a:ext cx="8064251" cy="98072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1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Immune</a:t>
            </a:r>
            <a:r>
              <a:rPr lang="cs-CZ" sz="31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1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effect</a:t>
            </a:r>
            <a:r>
              <a:rPr lang="cs-CZ" sz="31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1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of</a:t>
            </a:r>
            <a:r>
              <a:rPr lang="cs-CZ" sz="31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1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the</a:t>
            </a:r>
            <a:r>
              <a:rPr lang="cs-CZ" sz="31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1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graft</a:t>
            </a:r>
            <a:r>
              <a:rPr lang="cs-CZ" sz="31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cs-CZ" sz="31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cs-CZ" sz="2400" b="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is</a:t>
            </a:r>
            <a:r>
              <a:rPr lang="cs-CZ" sz="2400" b="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sz="2400" b="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mediated</a:t>
            </a:r>
            <a:r>
              <a:rPr lang="cs-CZ" sz="2400" b="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by </a:t>
            </a:r>
            <a:r>
              <a:rPr lang="cs-CZ" sz="2400" b="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cytotoxic</a:t>
            </a:r>
            <a:r>
              <a:rPr lang="cs-CZ" sz="2400" b="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T-</a:t>
            </a:r>
            <a:r>
              <a:rPr lang="cs-CZ" sz="2400" b="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lymfocytes</a:t>
            </a:r>
            <a:endParaRPr lang="cs-CZ" sz="2400" b="0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68325" y="2276475"/>
            <a:ext cx="3744913" cy="7921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against</a:t>
            </a: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healthy</a:t>
            </a: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tissues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GvHD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514850" y="2276475"/>
            <a:ext cx="3946525" cy="7921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against</a:t>
            </a: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tumor/</a:t>
            </a: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leukemia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GvL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568325" y="1125538"/>
            <a:ext cx="7893050" cy="719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 </a:t>
            </a: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lymfocytes</a:t>
            </a: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within</a:t>
            </a: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graft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cs-CZ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cytotoxic</a:t>
            </a:r>
            <a:r>
              <a:rPr lang="cs-CZ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T-</a:t>
            </a:r>
            <a:r>
              <a:rPr lang="cs-CZ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cells</a:t>
            </a:r>
            <a:endParaRPr lang="cs-CZ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Šipka dolů 5"/>
          <p:cNvSpPr/>
          <p:nvPr/>
        </p:nvSpPr>
        <p:spPr>
          <a:xfrm>
            <a:off x="2268538" y="1844675"/>
            <a:ext cx="358775" cy="43180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569913" y="3141663"/>
            <a:ext cx="3743325" cy="1962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Skin and </a:t>
            </a: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mucosa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exanthema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watery</a:t>
            </a: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diarrhea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anorexia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jaundice</a:t>
            </a: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 GGT</a:t>
            </a:r>
          </a:p>
        </p:txBody>
      </p:sp>
      <p:sp>
        <p:nvSpPr>
          <p:cNvPr id="23" name="Šipka nahoru 22"/>
          <p:cNvSpPr/>
          <p:nvPr/>
        </p:nvSpPr>
        <p:spPr>
          <a:xfrm>
            <a:off x="2987675" y="4652963"/>
            <a:ext cx="215900" cy="36830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" name="Obdélník 26"/>
          <p:cNvSpPr/>
          <p:nvPr/>
        </p:nvSpPr>
        <p:spPr>
          <a:xfrm>
            <a:off x="4514850" y="3141663"/>
            <a:ext cx="3946525" cy="936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benefitial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Obdélník 27"/>
          <p:cNvSpPr/>
          <p:nvPr/>
        </p:nvSpPr>
        <p:spPr>
          <a:xfrm>
            <a:off x="4514850" y="5300663"/>
            <a:ext cx="3946525" cy="79375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DLI, donor </a:t>
            </a: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lymphocyte</a:t>
            </a: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infusion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délník 31"/>
          <p:cNvSpPr/>
          <p:nvPr/>
        </p:nvSpPr>
        <p:spPr>
          <a:xfrm>
            <a:off x="569913" y="5300663"/>
            <a:ext cx="3743325" cy="79375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methylprednisolone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mg/Kg/</a:t>
            </a: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day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Šipka dolů 32"/>
          <p:cNvSpPr/>
          <p:nvPr/>
        </p:nvSpPr>
        <p:spPr>
          <a:xfrm>
            <a:off x="6270625" y="1844675"/>
            <a:ext cx="360363" cy="43180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Šipka dolů 33"/>
          <p:cNvSpPr/>
          <p:nvPr/>
        </p:nvSpPr>
        <p:spPr>
          <a:xfrm>
            <a:off x="6307138" y="4076700"/>
            <a:ext cx="360362" cy="122872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7" name="Šipka dolů 36"/>
          <p:cNvSpPr/>
          <p:nvPr/>
        </p:nvSpPr>
        <p:spPr>
          <a:xfrm>
            <a:off x="2260600" y="5092700"/>
            <a:ext cx="366713" cy="21272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8" name="Obdélník 37"/>
          <p:cNvSpPr/>
          <p:nvPr/>
        </p:nvSpPr>
        <p:spPr>
          <a:xfrm>
            <a:off x="576263" y="6146800"/>
            <a:ext cx="3743325" cy="52228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Cyclosporine</a:t>
            </a: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</a:t>
            </a:r>
          </a:p>
        </p:txBody>
      </p:sp>
      <p:sp>
        <p:nvSpPr>
          <p:cNvPr id="39" name="Obdélník 38"/>
          <p:cNvSpPr/>
          <p:nvPr/>
        </p:nvSpPr>
        <p:spPr>
          <a:xfrm>
            <a:off x="4514850" y="6148388"/>
            <a:ext cx="3946525" cy="523875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Cyclosporine</a:t>
            </a: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</a:t>
            </a:r>
          </a:p>
        </p:txBody>
      </p:sp>
      <p:sp>
        <p:nvSpPr>
          <p:cNvPr id="40" name="Šipka nahoru 39"/>
          <p:cNvSpPr/>
          <p:nvPr/>
        </p:nvSpPr>
        <p:spPr>
          <a:xfrm>
            <a:off x="3563938" y="6235700"/>
            <a:ext cx="215900" cy="36830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4" name="Šipka dolů 23"/>
          <p:cNvSpPr/>
          <p:nvPr/>
        </p:nvSpPr>
        <p:spPr>
          <a:xfrm>
            <a:off x="7496175" y="6213475"/>
            <a:ext cx="244475" cy="39052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6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292"/>
    </mc:Choice>
    <mc:Fallback>
      <p:transition spd="slow" advTm="189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548680"/>
            <a:ext cx="9144000" cy="1800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72EAAB1-AD81-4F8D-9B08-E3D6E129EE39}" type="slidenum">
              <a:rPr lang="cs-CZ"/>
              <a:pPr algn="r">
                <a:defRPr/>
              </a:pPr>
              <a:t>11</a:t>
            </a:fld>
            <a:endParaRPr lang="cs-CZ" dirty="0"/>
          </a:p>
        </p:txBody>
      </p:sp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7527925" y="575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2293" name="Text Box 3"/>
          <p:cNvSpPr txBox="1">
            <a:spLocks noChangeArrowheads="1"/>
          </p:cNvSpPr>
          <p:nvPr/>
        </p:nvSpPr>
        <p:spPr bwMode="auto">
          <a:xfrm>
            <a:off x="691832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369668" name="Rectangle 4"/>
          <p:cNvSpPr>
            <a:spLocks noGrp="1" noChangeArrowheads="1"/>
          </p:cNvSpPr>
          <p:nvPr>
            <p:ph type="title"/>
          </p:nvPr>
        </p:nvSpPr>
        <p:spPr>
          <a:xfrm>
            <a:off x="522287" y="279400"/>
            <a:ext cx="7866137" cy="98936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Arrangement </a:t>
            </a:r>
            <a:r>
              <a:rPr lang="cs-CZ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of</a:t>
            </a: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allogeneic</a:t>
            </a: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HCT</a:t>
            </a:r>
            <a:br>
              <a:rPr lang="cs-CZ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cs-CZ" sz="2400" b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model </a:t>
            </a:r>
            <a:r>
              <a:rPr lang="cs-CZ" sz="24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situation</a:t>
            </a:r>
            <a:endParaRPr lang="cs-CZ" sz="2400" b="0" dirty="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07504" y="3121745"/>
            <a:ext cx="1728788" cy="17287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Conditio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cs-CZ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ning</a:t>
            </a:r>
            <a:endParaRPr lang="cs-CZ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6-12 </a:t>
            </a:r>
            <a:r>
              <a:rPr lang="cs-CZ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days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836292" y="3121745"/>
            <a:ext cx="1439862" cy="17287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Graft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cs-CZ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transfusion</a:t>
            </a:r>
            <a:endParaRPr lang="cs-CZ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cs-CZ" sz="3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cs-CZ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Day</a:t>
            </a:r>
            <a:r>
              <a:rPr lang="cs-CZ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276154" y="3121745"/>
            <a:ext cx="2900363" cy="17287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BM </a:t>
            </a: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depression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cs-CZ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Neutropenia</a:t>
            </a:r>
            <a:endParaRPr lang="cs-CZ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14-20  </a:t>
            </a: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days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6157467" y="3121745"/>
            <a:ext cx="1439862" cy="17287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Engraft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cs-CZ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ment</a:t>
            </a:r>
            <a:endParaRPr lang="cs-CZ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7606854" y="3121745"/>
            <a:ext cx="1285626" cy="17287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 </a:t>
            </a:r>
            <a:r>
              <a:rPr lang="cs-CZ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charge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07504" y="5026177"/>
            <a:ext cx="8784976" cy="6667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-12          </a:t>
            </a: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-1    </a:t>
            </a:r>
            <a:r>
              <a:rPr lang="cs-CZ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        </a:t>
            </a:r>
            <a:r>
              <a:rPr lang="cs-CZ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+1                      +14    +21    +25     +30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Šipka doprava 6"/>
          <p:cNvSpPr/>
          <p:nvPr/>
        </p:nvSpPr>
        <p:spPr>
          <a:xfrm>
            <a:off x="1333054" y="1772816"/>
            <a:ext cx="7343775" cy="1204913"/>
          </a:xfrm>
          <a:prstGeom prst="rightArrow">
            <a:avLst/>
          </a:prstGeom>
          <a:solidFill>
            <a:srgbClr val="4BD7F3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Combined</a:t>
            </a: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immunosupression</a:t>
            </a: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months</a:t>
            </a: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0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27"/>
    </mc:Choice>
    <mc:Fallback>
      <p:transition spd="slow" advTm="71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47D930DC-F0F9-48F9-935F-F00C0F166DFB}" type="slidenum">
              <a:rPr lang="cs-CZ"/>
              <a:pPr algn="r">
                <a:defRPr/>
              </a:pPr>
              <a:t>12</a:t>
            </a:fld>
            <a:endParaRPr lang="cs-CZ" dirty="0"/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7527925" y="575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691832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376836" name="Rectangle 4"/>
          <p:cNvSpPr>
            <a:spLocks noGrp="1" noChangeArrowheads="1"/>
          </p:cNvSpPr>
          <p:nvPr>
            <p:ph type="title"/>
          </p:nvPr>
        </p:nvSpPr>
        <p:spPr>
          <a:xfrm>
            <a:off x="683568" y="44624"/>
            <a:ext cx="8280920" cy="86382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Main</a:t>
            </a: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reasons</a:t>
            </a: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for</a:t>
            </a: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allogeneic</a:t>
            </a: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HCT</a:t>
            </a:r>
            <a:endParaRPr lang="cs-CZ" sz="2400" b="0" i="1" dirty="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536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424935" cy="4824536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Acute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leukemia</a:t>
            </a:r>
            <a:r>
              <a:rPr lang="cs-CZ" sz="2800" b="1" dirty="0" smtClean="0">
                <a:latin typeface="Arial" charset="0"/>
              </a:rPr>
              <a:t> (AML, ALL)</a:t>
            </a:r>
            <a:endParaRPr lang="cs-CZ" sz="2800" b="1" dirty="0">
              <a:latin typeface="Arial" charset="0"/>
            </a:endParaRPr>
          </a:p>
          <a:p>
            <a:pPr marL="620713" lvl="1" indent="-258763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after</a:t>
            </a:r>
            <a:r>
              <a:rPr lang="cs-CZ" sz="2400" dirty="0" smtClean="0">
                <a:latin typeface="Arial" charset="0"/>
              </a:rPr>
              <a:t> prior </a:t>
            </a:r>
            <a:r>
              <a:rPr lang="cs-CZ" sz="2400" dirty="0" err="1" smtClean="0">
                <a:latin typeface="Arial" charset="0"/>
              </a:rPr>
              <a:t>induction</a:t>
            </a:r>
            <a:r>
              <a:rPr lang="cs-CZ" sz="2400" dirty="0" smtClean="0">
                <a:latin typeface="Arial" charset="0"/>
              </a:rPr>
              <a:t> and </a:t>
            </a:r>
            <a:r>
              <a:rPr lang="cs-CZ" sz="2400" dirty="0" err="1" smtClean="0">
                <a:latin typeface="Arial" charset="0"/>
              </a:rPr>
              <a:t>consolidation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chemotherapy</a:t>
            </a:r>
            <a:endParaRPr lang="cs-CZ" sz="2400" dirty="0" smtClean="0">
              <a:latin typeface="Arial" charset="0"/>
            </a:endParaRPr>
          </a:p>
          <a:p>
            <a:pPr eaLnBrk="1" hangingPunct="1">
              <a:spcBef>
                <a:spcPts val="12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Myelodysplastic</a:t>
            </a:r>
            <a:r>
              <a:rPr lang="cs-CZ" sz="2800" b="1" dirty="0" smtClean="0">
                <a:latin typeface="Arial" charset="0"/>
              </a:rPr>
              <a:t> syndrome</a:t>
            </a:r>
          </a:p>
          <a:p>
            <a:pPr marL="620713" lvl="1" indent="-258763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>
                <a:latin typeface="Arial" charset="0"/>
              </a:rPr>
              <a:t>sometimes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smtClean="0">
                <a:latin typeface="Arial" charset="0"/>
              </a:rPr>
              <a:t>as </a:t>
            </a:r>
            <a:r>
              <a:rPr lang="cs-CZ" sz="2400" dirty="0" err="1" smtClean="0">
                <a:latin typeface="Arial" charset="0"/>
              </a:rPr>
              <a:t>first</a:t>
            </a:r>
            <a:r>
              <a:rPr lang="cs-CZ" sz="2400" dirty="0" smtClean="0">
                <a:latin typeface="Arial" charset="0"/>
              </a:rPr>
              <a:t>-line </a:t>
            </a:r>
            <a:r>
              <a:rPr lang="cs-CZ" sz="2400" dirty="0" err="1">
                <a:latin typeface="Arial" charset="0"/>
              </a:rPr>
              <a:t>treatment</a:t>
            </a:r>
            <a:endParaRPr lang="cs-CZ" sz="2400" dirty="0">
              <a:latin typeface="Arial" charset="0"/>
            </a:endParaRPr>
          </a:p>
          <a:p>
            <a:pPr eaLnBrk="1" hangingPunct="1">
              <a:spcBef>
                <a:spcPts val="12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Chronic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lymphoproliferation</a:t>
            </a:r>
            <a:endParaRPr lang="cs-CZ" sz="2800" b="1" dirty="0" smtClean="0">
              <a:latin typeface="Arial" charset="0"/>
            </a:endParaRPr>
          </a:p>
          <a:p>
            <a:pPr marL="620713" lvl="1" indent="-258763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malignant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lymphoma</a:t>
            </a:r>
            <a:r>
              <a:rPr lang="cs-CZ" sz="2400" dirty="0" smtClean="0">
                <a:latin typeface="Arial" charset="0"/>
              </a:rPr>
              <a:t>, CLL</a:t>
            </a:r>
          </a:p>
          <a:p>
            <a:pPr marL="620713" lvl="1" indent="-258763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mostly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after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failure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of</a:t>
            </a:r>
            <a:r>
              <a:rPr lang="cs-CZ" sz="2400" dirty="0">
                <a:latin typeface="Arial" charset="0"/>
              </a:rPr>
              <a:t> prior </a:t>
            </a:r>
            <a:r>
              <a:rPr lang="cs-CZ" sz="2400" dirty="0" err="1">
                <a:latin typeface="Arial" charset="0"/>
              </a:rPr>
              <a:t>treatment</a:t>
            </a:r>
            <a:endParaRPr lang="cs-CZ" sz="2400" dirty="0">
              <a:latin typeface="Arial" charset="0"/>
            </a:endParaRPr>
          </a:p>
          <a:p>
            <a:pPr eaLnBrk="1" hangingPunct="1">
              <a:spcBef>
                <a:spcPts val="12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smtClean="0">
                <a:latin typeface="Arial" charset="0"/>
              </a:rPr>
              <a:t>CML </a:t>
            </a:r>
          </a:p>
          <a:p>
            <a:pPr marL="620713" lvl="1" indent="-258763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>
                <a:latin typeface="Arial" charset="0"/>
              </a:rPr>
              <a:t>after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failure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of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targeted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therapy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with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TKIs</a:t>
            </a:r>
            <a:endParaRPr lang="cs-CZ" sz="2400" dirty="0">
              <a:latin typeface="Arial" charset="0"/>
            </a:endParaRPr>
          </a:p>
          <a:p>
            <a:pPr eaLnBrk="1" hangingPunct="1">
              <a:spcBef>
                <a:spcPts val="12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Aplastic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anemia</a:t>
            </a:r>
            <a:r>
              <a:rPr lang="cs-CZ" sz="2800" b="1" dirty="0" smtClean="0">
                <a:latin typeface="Arial" charset="0"/>
              </a:rPr>
              <a:t>  </a:t>
            </a:r>
            <a:r>
              <a:rPr lang="cs-CZ" dirty="0" smtClean="0">
                <a:latin typeface="Arial" charset="0"/>
              </a:rPr>
              <a:t>(</a:t>
            </a:r>
            <a:r>
              <a:rPr lang="cs-CZ" dirty="0" err="1" smtClean="0">
                <a:latin typeface="Arial" charset="0"/>
              </a:rPr>
              <a:t>nonmalignant</a:t>
            </a:r>
            <a:r>
              <a:rPr lang="cs-CZ" dirty="0" smtClean="0">
                <a:latin typeface="Arial" charset="0"/>
              </a:rPr>
              <a:t> </a:t>
            </a:r>
            <a:r>
              <a:rPr lang="cs-CZ" dirty="0" err="1" smtClean="0">
                <a:latin typeface="Arial" charset="0"/>
              </a:rPr>
              <a:t>disease</a:t>
            </a:r>
            <a:r>
              <a:rPr lang="cs-CZ" dirty="0" smtClean="0">
                <a:latin typeface="Arial" charset="0"/>
              </a:rPr>
              <a:t>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0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114"/>
    </mc:Choice>
    <mc:Fallback>
      <p:transition spd="slow" advTm="180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B87882EE-EDD6-4B72-ACDA-1628F581731A}" type="slidenum">
              <a:rPr lang="cs-CZ"/>
              <a:pPr algn="r">
                <a:defRPr/>
              </a:pPr>
              <a:t>13</a:t>
            </a:fld>
            <a:endParaRPr lang="cs-CZ" dirty="0"/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7527925" y="575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691832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369668" name="Rectangle 4"/>
          <p:cNvSpPr>
            <a:spLocks noGrp="1" noChangeArrowheads="1"/>
          </p:cNvSpPr>
          <p:nvPr>
            <p:ph type="title"/>
          </p:nvPr>
        </p:nvSpPr>
        <p:spPr>
          <a:xfrm>
            <a:off x="827584" y="-99392"/>
            <a:ext cx="8208912" cy="112474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Non-</a:t>
            </a:r>
            <a:r>
              <a:rPr lang="cs-CZ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myeloablative</a:t>
            </a: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regimens</a:t>
            </a: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NMR</a:t>
            </a:r>
            <a:br>
              <a:rPr lang="cs-CZ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cs-CZ" sz="24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characteristics</a:t>
            </a:r>
            <a:r>
              <a:rPr lang="cs-CZ" sz="2400" b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and </a:t>
            </a:r>
            <a:r>
              <a:rPr lang="cs-CZ" sz="24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advantages</a:t>
            </a:r>
            <a:endParaRPr lang="cs-CZ" sz="2400" b="0" dirty="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741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7544" y="1916833"/>
            <a:ext cx="8352928" cy="4220442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Pct val="70000"/>
              <a:buFont typeface="Wingdings" pitchFamily="2" charset="2"/>
              <a:buChar char=""/>
            </a:pPr>
            <a:r>
              <a:rPr lang="cs-CZ" sz="2800" b="1" dirty="0" err="1" smtClean="0">
                <a:latin typeface="Arial" charset="0"/>
              </a:rPr>
              <a:t>Lower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total</a:t>
            </a:r>
            <a:r>
              <a:rPr lang="cs-CZ" sz="2800" b="1" dirty="0" smtClean="0">
                <a:latin typeface="Arial" charset="0"/>
              </a:rPr>
              <a:t> dose </a:t>
            </a:r>
            <a:r>
              <a:rPr lang="cs-CZ" sz="2800" b="1" dirty="0" err="1" smtClean="0">
                <a:latin typeface="Arial" charset="0"/>
              </a:rPr>
              <a:t>of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cytotoxic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drugs</a:t>
            </a:r>
            <a:r>
              <a:rPr lang="cs-CZ" sz="2800" b="1" dirty="0" smtClean="0">
                <a:latin typeface="Arial" charset="0"/>
              </a:rPr>
              <a:t>/TBI</a:t>
            </a:r>
          </a:p>
          <a:p>
            <a:pPr marL="620713" lvl="1" indent="-258763">
              <a:spcBef>
                <a:spcPts val="300"/>
              </a:spcBef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lower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side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effects</a:t>
            </a:r>
            <a:r>
              <a:rPr lang="cs-CZ" sz="2400" dirty="0" smtClean="0">
                <a:latin typeface="Arial" charset="0"/>
              </a:rPr>
              <a:t>, </a:t>
            </a:r>
            <a:r>
              <a:rPr lang="cs-CZ" sz="2400" dirty="0" err="1" smtClean="0">
                <a:latin typeface="Arial" charset="0"/>
              </a:rPr>
              <a:t>lower</a:t>
            </a:r>
            <a:r>
              <a:rPr lang="cs-CZ" sz="2400" dirty="0" smtClean="0">
                <a:latin typeface="Arial" charset="0"/>
              </a:rPr>
              <a:t> toxicity</a:t>
            </a:r>
          </a:p>
          <a:p>
            <a:pPr marL="620713" lvl="1" indent="-258763">
              <a:spcBef>
                <a:spcPct val="0"/>
              </a:spcBef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myeloablative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regimens</a:t>
            </a:r>
            <a:r>
              <a:rPr lang="cs-CZ" sz="2400" dirty="0" smtClean="0">
                <a:latin typeface="Arial" charset="0"/>
              </a:rPr>
              <a:t> are </a:t>
            </a:r>
            <a:r>
              <a:rPr lang="cs-CZ" sz="2400" dirty="0" err="1" smtClean="0">
                <a:latin typeface="Arial" charset="0"/>
              </a:rPr>
              <a:t>suitable</a:t>
            </a:r>
            <a:r>
              <a:rPr lang="cs-CZ" sz="2400" dirty="0" smtClean="0">
                <a:latin typeface="Arial" charset="0"/>
              </a:rPr>
              <a:t> up to 40 </a:t>
            </a:r>
            <a:r>
              <a:rPr lang="cs-CZ" sz="2400" dirty="0" err="1" smtClean="0">
                <a:latin typeface="Arial" charset="0"/>
              </a:rPr>
              <a:t>yr</a:t>
            </a:r>
            <a:endParaRPr lang="cs-CZ" sz="2400" dirty="0" smtClean="0">
              <a:latin typeface="Arial" charset="0"/>
            </a:endParaRPr>
          </a:p>
          <a:p>
            <a:pPr eaLnBrk="1" hangingPunct="1">
              <a:spcBef>
                <a:spcPts val="1800"/>
              </a:spcBef>
              <a:buSzPct val="70000"/>
              <a:buFont typeface="Wingdings" pitchFamily="2" charset="2"/>
              <a:buChar char=""/>
            </a:pPr>
            <a:r>
              <a:rPr lang="cs-CZ" sz="2800" b="1" dirty="0" err="1" smtClean="0">
                <a:latin typeface="Arial" charset="0"/>
              </a:rPr>
              <a:t>NMRs</a:t>
            </a:r>
            <a:r>
              <a:rPr lang="cs-CZ" sz="2800" b="1" dirty="0" smtClean="0">
                <a:latin typeface="Arial" charset="0"/>
              </a:rPr>
              <a:t> are </a:t>
            </a:r>
            <a:r>
              <a:rPr lang="cs-CZ" sz="2800" b="1" dirty="0" err="1" smtClean="0">
                <a:latin typeface="Arial" charset="0"/>
              </a:rPr>
              <a:t>good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options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for</a:t>
            </a:r>
            <a:endParaRPr lang="cs-CZ" sz="2800" b="1" dirty="0" smtClean="0">
              <a:latin typeface="Arial" charset="0"/>
            </a:endParaRPr>
          </a:p>
          <a:p>
            <a:pPr marL="620713" lvl="1" indent="-258763" eaLnBrk="1" hangingPunct="1">
              <a:spcBef>
                <a:spcPts val="300"/>
              </a:spcBef>
              <a:buSzPct val="70000"/>
            </a:pPr>
            <a:r>
              <a:rPr lang="cs-CZ" sz="2400" dirty="0" err="1" smtClean="0">
                <a:latin typeface="Arial" charset="0"/>
              </a:rPr>
              <a:t>patients</a:t>
            </a:r>
            <a:r>
              <a:rPr lang="cs-CZ" sz="2400" dirty="0" smtClean="0">
                <a:latin typeface="Arial" charset="0"/>
              </a:rPr>
              <a:t> &gt; 40 </a:t>
            </a:r>
            <a:r>
              <a:rPr lang="cs-CZ" sz="2400" dirty="0" err="1" smtClean="0">
                <a:latin typeface="Arial" charset="0"/>
              </a:rPr>
              <a:t>yr</a:t>
            </a:r>
            <a:r>
              <a:rPr lang="cs-CZ" sz="2400" dirty="0" smtClean="0">
                <a:latin typeface="Arial" charset="0"/>
              </a:rPr>
              <a:t>,  up to 65 </a:t>
            </a:r>
            <a:r>
              <a:rPr lang="cs-CZ" sz="2400" dirty="0" err="1" smtClean="0">
                <a:latin typeface="Arial" charset="0"/>
              </a:rPr>
              <a:t>yr</a:t>
            </a:r>
            <a:endParaRPr lang="cs-CZ" sz="2400" dirty="0" smtClean="0">
              <a:latin typeface="Arial" charset="0"/>
            </a:endParaRPr>
          </a:p>
          <a:p>
            <a:pPr marL="762000" lvl="2" indent="0">
              <a:spcBef>
                <a:spcPts val="300"/>
              </a:spcBef>
              <a:buSzPct val="70000"/>
              <a:buNone/>
            </a:pPr>
            <a:r>
              <a:rPr lang="cs-CZ" sz="2200" dirty="0" err="1" smtClean="0">
                <a:latin typeface="Arial" charset="0"/>
              </a:rPr>
              <a:t>decreased</a:t>
            </a:r>
            <a:r>
              <a:rPr lang="cs-CZ" sz="2200" dirty="0" smtClean="0">
                <a:latin typeface="Arial" charset="0"/>
              </a:rPr>
              <a:t> organ </a:t>
            </a:r>
            <a:r>
              <a:rPr lang="cs-CZ" sz="2200" dirty="0" err="1" smtClean="0">
                <a:latin typeface="Arial" charset="0"/>
              </a:rPr>
              <a:t>function</a:t>
            </a:r>
            <a:r>
              <a:rPr lang="cs-CZ" sz="2200" dirty="0" smtClean="0">
                <a:latin typeface="Arial" charset="0"/>
              </a:rPr>
              <a:t> </a:t>
            </a:r>
            <a:r>
              <a:rPr lang="cs-CZ" sz="2200" dirty="0" err="1" smtClean="0">
                <a:latin typeface="Arial" charset="0"/>
              </a:rPr>
              <a:t>reserves</a:t>
            </a:r>
            <a:r>
              <a:rPr lang="cs-CZ" sz="2200" dirty="0" smtClean="0">
                <a:latin typeface="Arial" charset="0"/>
              </a:rPr>
              <a:t> </a:t>
            </a:r>
            <a:r>
              <a:rPr lang="cs-CZ" sz="2200" dirty="0" err="1" smtClean="0">
                <a:latin typeface="Arial" charset="0"/>
              </a:rPr>
              <a:t>compared</a:t>
            </a:r>
            <a:r>
              <a:rPr lang="cs-CZ" sz="2200" dirty="0" smtClean="0">
                <a:latin typeface="Arial" charset="0"/>
              </a:rPr>
              <a:t> to </a:t>
            </a:r>
            <a:r>
              <a:rPr lang="cs-CZ" sz="2200" dirty="0" err="1" smtClean="0">
                <a:latin typeface="Arial" charset="0"/>
              </a:rPr>
              <a:t>young</a:t>
            </a:r>
            <a:r>
              <a:rPr lang="cs-CZ" sz="2200" dirty="0" smtClean="0">
                <a:latin typeface="Arial" charset="0"/>
              </a:rPr>
              <a:t> </a:t>
            </a:r>
            <a:r>
              <a:rPr lang="cs-CZ" sz="2200" dirty="0" err="1" smtClean="0">
                <a:latin typeface="Arial" charset="0"/>
              </a:rPr>
              <a:t>pts</a:t>
            </a:r>
            <a:r>
              <a:rPr lang="cs-CZ" sz="2200" dirty="0" smtClean="0">
                <a:latin typeface="Arial" charset="0"/>
              </a:rPr>
              <a:t>.</a:t>
            </a:r>
          </a:p>
          <a:p>
            <a:pPr marL="620713" lvl="1" indent="-258763" eaLnBrk="1" hangingPunct="1">
              <a:spcBef>
                <a:spcPct val="0"/>
              </a:spcBef>
              <a:buSzPct val="70000"/>
            </a:pPr>
            <a:r>
              <a:rPr lang="cs-CZ" sz="2400" dirty="0" err="1" smtClean="0">
                <a:latin typeface="Arial" charset="0"/>
              </a:rPr>
              <a:t>comorbidity</a:t>
            </a:r>
            <a:r>
              <a:rPr lang="cs-CZ" sz="2400" dirty="0" smtClean="0">
                <a:latin typeface="Arial" charset="0"/>
              </a:rPr>
              <a:t> (</a:t>
            </a:r>
            <a:r>
              <a:rPr lang="cs-CZ" sz="2400" dirty="0" err="1" smtClean="0">
                <a:latin typeface="Arial" charset="0"/>
              </a:rPr>
              <a:t>chronic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disease</a:t>
            </a:r>
            <a:r>
              <a:rPr lang="cs-CZ" sz="2400" dirty="0" smtClean="0">
                <a:latin typeface="Arial" charset="0"/>
              </a:rPr>
              <a:t>)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5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85"/>
    </mc:Choice>
    <mc:Fallback>
      <p:transition spd="slow" advTm="72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106848AE-1AB6-46B5-B072-1347DE7C8F48}" type="slidenum">
              <a:rPr lang="cs-CZ"/>
              <a:pPr algn="r">
                <a:defRPr/>
              </a:pPr>
              <a:t>14</a:t>
            </a:fld>
            <a:endParaRPr lang="cs-CZ" dirty="0"/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7527925" y="575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691832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369668" name="Rectangle 4"/>
          <p:cNvSpPr>
            <a:spLocks noGrp="1" noChangeArrowheads="1"/>
          </p:cNvSpPr>
          <p:nvPr>
            <p:ph type="title"/>
          </p:nvPr>
        </p:nvSpPr>
        <p:spPr>
          <a:xfrm>
            <a:off x="864096" y="-27384"/>
            <a:ext cx="8100392" cy="108012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Specific</a:t>
            </a:r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</a:t>
            </a:r>
            <a:r>
              <a:rPr lang="cs-CZ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omplications</a:t>
            </a: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after</a:t>
            </a: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allo</a:t>
            </a: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HCT</a:t>
            </a:r>
            <a:b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cs-CZ" sz="27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may</a:t>
            </a:r>
            <a:r>
              <a:rPr lang="cs-CZ" sz="2700" b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sz="27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be</a:t>
            </a:r>
            <a:r>
              <a:rPr lang="cs-CZ" sz="2700" b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sz="27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lifethreatening</a:t>
            </a:r>
            <a:r>
              <a:rPr lang="cs-CZ" sz="2700" b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and </a:t>
            </a:r>
            <a:r>
              <a:rPr lang="cs-CZ" sz="27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may</a:t>
            </a:r>
            <a:r>
              <a:rPr lang="cs-CZ" sz="2700" b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cause </a:t>
            </a:r>
            <a:r>
              <a:rPr lang="cs-CZ" sz="27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death</a:t>
            </a:r>
            <a:endParaRPr lang="cs-CZ" sz="2700" b="0" dirty="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843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9552" y="1628800"/>
            <a:ext cx="8064896" cy="4941888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SzPct val="70000"/>
              <a:buFont typeface="Wingdings" pitchFamily="2" charset="2"/>
              <a:buChar char=""/>
            </a:pPr>
            <a:r>
              <a:rPr lang="cs-CZ" sz="2800" b="1" dirty="0" err="1" smtClean="0">
                <a:latin typeface="Arial" charset="0"/>
              </a:rPr>
              <a:t>Mucositis</a:t>
            </a:r>
            <a:r>
              <a:rPr lang="cs-CZ" sz="2800" b="1" dirty="0" smtClean="0">
                <a:latin typeface="Arial" charset="0"/>
              </a:rPr>
              <a:t>  </a:t>
            </a:r>
            <a:r>
              <a:rPr lang="cs-CZ" dirty="0" smtClean="0">
                <a:latin typeface="Arial" charset="0"/>
              </a:rPr>
              <a:t>(</a:t>
            </a:r>
            <a:r>
              <a:rPr lang="cs-CZ" dirty="0" err="1" smtClean="0">
                <a:latin typeface="Arial" charset="0"/>
              </a:rPr>
              <a:t>mucosal</a:t>
            </a:r>
            <a:r>
              <a:rPr lang="cs-CZ" dirty="0" smtClean="0">
                <a:latin typeface="Arial" charset="0"/>
              </a:rPr>
              <a:t> toxicity </a:t>
            </a:r>
            <a:r>
              <a:rPr lang="cs-CZ" dirty="0" err="1" smtClean="0">
                <a:latin typeface="Arial" charset="0"/>
              </a:rPr>
              <a:t>of</a:t>
            </a:r>
            <a:r>
              <a:rPr lang="cs-CZ" dirty="0" smtClean="0">
                <a:latin typeface="Arial" charset="0"/>
              </a:rPr>
              <a:t> </a:t>
            </a:r>
            <a:r>
              <a:rPr lang="cs-CZ" dirty="0" err="1" smtClean="0">
                <a:latin typeface="Arial" charset="0"/>
              </a:rPr>
              <a:t>conditioning</a:t>
            </a:r>
            <a:r>
              <a:rPr lang="cs-CZ" dirty="0" smtClean="0">
                <a:latin typeface="Arial" charset="0"/>
              </a:rPr>
              <a:t>)</a:t>
            </a:r>
          </a:p>
          <a:p>
            <a:pPr marL="620713" lvl="1" indent="-258763">
              <a:spcBef>
                <a:spcPct val="0"/>
              </a:spcBef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oropharyngeal</a:t>
            </a:r>
            <a:r>
              <a:rPr lang="cs-CZ" sz="2400" dirty="0" smtClean="0">
                <a:latin typeface="Arial" charset="0"/>
              </a:rPr>
              <a:t>   </a:t>
            </a:r>
          </a:p>
          <a:p>
            <a:pPr marL="620713" lvl="1" indent="-258763">
              <a:spcBef>
                <a:spcPct val="0"/>
              </a:spcBef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gastrointestial</a:t>
            </a:r>
            <a:r>
              <a:rPr lang="cs-CZ" sz="2400" dirty="0" smtClean="0">
                <a:latin typeface="Arial" charset="0"/>
              </a:rPr>
              <a:t>   (</a:t>
            </a:r>
            <a:r>
              <a:rPr lang="cs-CZ" sz="2400" dirty="0" err="1" smtClean="0">
                <a:latin typeface="Arial" charset="0"/>
              </a:rPr>
              <a:t>both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can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be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smtClean="0">
                <a:latin typeface="Arial" charset="0"/>
              </a:rPr>
              <a:t>severe) </a:t>
            </a:r>
          </a:p>
          <a:p>
            <a:pPr>
              <a:spcBef>
                <a:spcPts val="600"/>
              </a:spcBef>
              <a:buSzPct val="70000"/>
              <a:buFont typeface="Wingdings" pitchFamily="2" charset="2"/>
              <a:buChar char=""/>
            </a:pPr>
            <a:r>
              <a:rPr lang="cs-CZ" sz="2800" b="1" dirty="0" err="1" smtClean="0">
                <a:latin typeface="Arial" charset="0"/>
              </a:rPr>
              <a:t>Veno-Occlusive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Disease</a:t>
            </a:r>
            <a:r>
              <a:rPr lang="cs-CZ" sz="2800" b="1" dirty="0" smtClean="0">
                <a:latin typeface="Arial" charset="0"/>
              </a:rPr>
              <a:t>, VOD</a:t>
            </a:r>
          </a:p>
          <a:p>
            <a:pPr marL="620713" lvl="1" indent="-258763">
              <a:spcBef>
                <a:spcPct val="0"/>
              </a:spcBef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Sinusiodal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Obstructive</a:t>
            </a:r>
            <a:r>
              <a:rPr lang="cs-CZ" sz="2400" dirty="0">
                <a:latin typeface="Arial" charset="0"/>
              </a:rPr>
              <a:t> Syndrome, SOS</a:t>
            </a:r>
          </a:p>
          <a:p>
            <a:pPr eaLnBrk="1" hangingPunct="1">
              <a:spcBef>
                <a:spcPts val="600"/>
              </a:spcBef>
              <a:buSzPct val="70000"/>
              <a:buFont typeface="Wingdings" pitchFamily="2" charset="2"/>
              <a:buChar char=""/>
            </a:pPr>
            <a:r>
              <a:rPr lang="cs-CZ" sz="2800" b="1" dirty="0" err="1" smtClean="0">
                <a:latin typeface="Arial" charset="0"/>
              </a:rPr>
              <a:t>Infections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owing</a:t>
            </a:r>
            <a:r>
              <a:rPr lang="cs-CZ" sz="2800" b="1" dirty="0" smtClean="0">
                <a:latin typeface="Arial" charset="0"/>
              </a:rPr>
              <a:t> to </a:t>
            </a:r>
            <a:r>
              <a:rPr lang="cs-CZ" sz="2800" b="1" dirty="0" err="1" smtClean="0">
                <a:latin typeface="Arial" charset="0"/>
              </a:rPr>
              <a:t>prolonged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neutropenia</a:t>
            </a:r>
            <a:r>
              <a:rPr lang="cs-CZ" sz="2800" b="1" dirty="0" smtClean="0">
                <a:latin typeface="Arial" charset="0"/>
              </a:rPr>
              <a:t> and </a:t>
            </a:r>
            <a:r>
              <a:rPr lang="cs-CZ" sz="2800" b="1" dirty="0" err="1" smtClean="0">
                <a:latin typeface="Arial" charset="0"/>
              </a:rPr>
              <a:t>immunosuoression</a:t>
            </a:r>
            <a:endParaRPr lang="cs-CZ" sz="2800" b="1" dirty="0" smtClean="0">
              <a:latin typeface="Arial" charset="0"/>
            </a:endParaRPr>
          </a:p>
          <a:p>
            <a:pPr marL="620713" lvl="1" indent="-258763">
              <a:spcBef>
                <a:spcPct val="0"/>
              </a:spcBef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bacterial</a:t>
            </a:r>
            <a:r>
              <a:rPr lang="cs-CZ" sz="2400" dirty="0" smtClean="0">
                <a:latin typeface="Arial" charset="0"/>
              </a:rPr>
              <a:t>, </a:t>
            </a:r>
            <a:r>
              <a:rPr lang="cs-CZ" sz="2400" dirty="0" err="1" smtClean="0">
                <a:latin typeface="Arial" charset="0"/>
              </a:rPr>
              <a:t>including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sepsis</a:t>
            </a:r>
            <a:endParaRPr lang="cs-CZ" sz="2400" dirty="0" smtClean="0">
              <a:latin typeface="Arial" charset="0"/>
            </a:endParaRPr>
          </a:p>
          <a:p>
            <a:pPr marL="620713" lvl="1" indent="-258763">
              <a:spcBef>
                <a:spcPct val="0"/>
              </a:spcBef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deep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fungal</a:t>
            </a:r>
            <a:r>
              <a:rPr lang="cs-CZ" sz="2400" dirty="0" smtClean="0">
                <a:latin typeface="Arial" charset="0"/>
              </a:rPr>
              <a:t> (</a:t>
            </a:r>
            <a:r>
              <a:rPr lang="cs-CZ" sz="2400" dirty="0" err="1" smtClean="0">
                <a:latin typeface="Arial" charset="0"/>
              </a:rPr>
              <a:t>tissue</a:t>
            </a:r>
            <a:r>
              <a:rPr lang="cs-CZ" sz="2400" dirty="0" smtClean="0">
                <a:latin typeface="Arial" charset="0"/>
              </a:rPr>
              <a:t>) </a:t>
            </a:r>
            <a:r>
              <a:rPr lang="cs-CZ" sz="2400" dirty="0" err="1" smtClean="0">
                <a:latin typeface="Arial" charset="0"/>
              </a:rPr>
              <a:t>infection</a:t>
            </a:r>
            <a:r>
              <a:rPr lang="cs-CZ" sz="2400" dirty="0" smtClean="0">
                <a:latin typeface="Arial" charset="0"/>
              </a:rPr>
              <a:t> (</a:t>
            </a:r>
            <a:r>
              <a:rPr lang="cs-CZ" sz="2400" dirty="0" err="1" smtClean="0">
                <a:latin typeface="Arial" charset="0"/>
              </a:rPr>
              <a:t>invasive</a:t>
            </a:r>
            <a:r>
              <a:rPr lang="cs-CZ" sz="2400" dirty="0" smtClean="0">
                <a:latin typeface="Arial" charset="0"/>
              </a:rPr>
              <a:t>)</a:t>
            </a:r>
          </a:p>
          <a:p>
            <a:pPr marL="620713" lvl="1" indent="-258763">
              <a:spcBef>
                <a:spcPct val="0"/>
              </a:spcBef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viral</a:t>
            </a:r>
            <a:r>
              <a:rPr lang="cs-CZ" sz="2400" dirty="0" smtClean="0">
                <a:latin typeface="Arial" charset="0"/>
              </a:rPr>
              <a:t> </a:t>
            </a:r>
          </a:p>
          <a:p>
            <a:pPr eaLnBrk="1" hangingPunct="1">
              <a:spcBef>
                <a:spcPts val="600"/>
              </a:spcBef>
              <a:buSzPct val="70000"/>
              <a:buFont typeface="Wingdings" pitchFamily="2" charset="2"/>
              <a:buChar char=""/>
            </a:pPr>
            <a:r>
              <a:rPr lang="cs-CZ" sz="2800" b="1" dirty="0" err="1" smtClean="0">
                <a:latin typeface="Arial" charset="0"/>
              </a:rPr>
              <a:t>Acute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Graft</a:t>
            </a:r>
            <a:r>
              <a:rPr lang="cs-CZ" sz="2800" b="1" dirty="0" smtClean="0">
                <a:latin typeface="Arial" charset="0"/>
              </a:rPr>
              <a:t> versus Host </a:t>
            </a:r>
            <a:r>
              <a:rPr lang="cs-CZ" sz="2800" b="1" dirty="0" err="1" smtClean="0">
                <a:latin typeface="Arial" charset="0"/>
              </a:rPr>
              <a:t>Disease</a:t>
            </a:r>
            <a:r>
              <a:rPr lang="cs-CZ" sz="2800" b="1" dirty="0" smtClean="0">
                <a:latin typeface="Arial" charset="0"/>
              </a:rPr>
              <a:t>, </a:t>
            </a:r>
            <a:r>
              <a:rPr lang="cs-CZ" sz="2800" b="1" dirty="0" err="1" smtClean="0">
                <a:latin typeface="Arial" charset="0"/>
              </a:rPr>
              <a:t>GvHD</a:t>
            </a:r>
            <a:endParaRPr lang="cs-CZ" sz="2800" b="1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SzPct val="70000"/>
              <a:buFont typeface="Wingdings" pitchFamily="2" charset="2"/>
              <a:buChar char=""/>
            </a:pPr>
            <a:endParaRPr lang="cs-CZ" sz="2800" b="1" dirty="0" smtClean="0">
              <a:latin typeface="Arial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079"/>
    </mc:Choice>
    <mc:Fallback>
      <p:transition spd="slow" advTm="193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5F79DED9-AE54-4844-9761-F89EA11110AC}" type="slidenum">
              <a:rPr lang="cs-CZ"/>
              <a:pPr algn="r">
                <a:defRPr/>
              </a:pPr>
              <a:t>15</a:t>
            </a:fld>
            <a:endParaRPr lang="cs-CZ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7527925" y="575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691832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369668" name="Rectangle 4"/>
          <p:cNvSpPr>
            <a:spLocks noGrp="1" noChangeArrowheads="1"/>
          </p:cNvSpPr>
          <p:nvPr>
            <p:ph type="title"/>
          </p:nvPr>
        </p:nvSpPr>
        <p:spPr>
          <a:xfrm>
            <a:off x="899591" y="188640"/>
            <a:ext cx="7704857" cy="71936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Principals</a:t>
            </a:r>
            <a:r>
              <a:rPr lang="cs-CZ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of</a:t>
            </a:r>
            <a:r>
              <a:rPr lang="cs-CZ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autologous</a:t>
            </a:r>
            <a:r>
              <a:rPr lang="cs-CZ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PBSCT</a:t>
            </a:r>
            <a:endParaRPr lang="cs-CZ" sz="3200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253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5536" y="1868661"/>
            <a:ext cx="8496944" cy="4440659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High</a:t>
            </a:r>
            <a:r>
              <a:rPr lang="cs-CZ" sz="2800" b="1" dirty="0" smtClean="0">
                <a:latin typeface="Arial" charset="0"/>
              </a:rPr>
              <a:t>-dose </a:t>
            </a:r>
            <a:r>
              <a:rPr lang="cs-CZ" sz="2800" b="1" dirty="0" err="1" smtClean="0">
                <a:latin typeface="Arial" charset="0"/>
              </a:rPr>
              <a:t>chemotherapy</a:t>
            </a:r>
            <a:r>
              <a:rPr lang="cs-CZ" sz="2800" b="1" dirty="0" smtClean="0">
                <a:latin typeface="Arial" charset="0"/>
              </a:rPr>
              <a:t> (HD </a:t>
            </a:r>
            <a:r>
              <a:rPr lang="cs-CZ" sz="2800" b="1" dirty="0" err="1" smtClean="0">
                <a:latin typeface="Arial" charset="0"/>
              </a:rPr>
              <a:t>chemo</a:t>
            </a:r>
            <a:r>
              <a:rPr lang="cs-CZ" sz="2800" b="1" dirty="0" smtClean="0">
                <a:latin typeface="Arial" charset="0"/>
              </a:rPr>
              <a:t>)</a:t>
            </a:r>
          </a:p>
          <a:p>
            <a:pPr marL="620713" lvl="1" indent="-258763">
              <a:spcBef>
                <a:spcPts val="300"/>
              </a:spcBef>
              <a:buSzPct val="70000"/>
            </a:pPr>
            <a:r>
              <a:rPr lang="cs-CZ" sz="2400" dirty="0" err="1" smtClean="0">
                <a:latin typeface="Arial" charset="0"/>
              </a:rPr>
              <a:t>brings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all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treatment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effect</a:t>
            </a:r>
            <a:endParaRPr lang="cs-CZ" sz="2400" dirty="0" smtClean="0">
              <a:latin typeface="Arial" charset="0"/>
            </a:endParaRPr>
          </a:p>
          <a:p>
            <a:pPr marL="620713" lvl="1" indent="-258763">
              <a:spcBef>
                <a:spcPct val="0"/>
              </a:spcBef>
              <a:buSzPct val="70000"/>
            </a:pPr>
            <a:r>
              <a:rPr lang="cs-CZ" sz="2400" dirty="0" err="1">
                <a:latin typeface="Arial" charset="0"/>
              </a:rPr>
              <a:t>qualitatively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higher</a:t>
            </a:r>
            <a:r>
              <a:rPr lang="cs-CZ" sz="2400" dirty="0" smtClean="0">
                <a:latin typeface="Arial" charset="0"/>
              </a:rPr>
              <a:t> as </a:t>
            </a:r>
            <a:r>
              <a:rPr lang="cs-CZ" sz="2400" dirty="0" err="1" smtClean="0">
                <a:latin typeface="Arial" charset="0"/>
              </a:rPr>
              <a:t>compared</a:t>
            </a:r>
            <a:r>
              <a:rPr lang="cs-CZ" sz="2400" dirty="0" smtClean="0">
                <a:latin typeface="Arial" charset="0"/>
              </a:rPr>
              <a:t> to </a:t>
            </a:r>
            <a:r>
              <a:rPr lang="cs-CZ" sz="2400" dirty="0" err="1" smtClean="0">
                <a:latin typeface="Arial" charset="0"/>
              </a:rPr>
              <a:t>conventional</a:t>
            </a:r>
            <a:r>
              <a:rPr lang="cs-CZ" sz="2400" dirty="0" smtClean="0">
                <a:latin typeface="Arial" charset="0"/>
              </a:rPr>
              <a:t> dose</a:t>
            </a:r>
          </a:p>
          <a:p>
            <a:pPr marL="620713" lvl="1" indent="-258763">
              <a:spcBef>
                <a:spcPct val="0"/>
              </a:spcBef>
              <a:buSzPct val="70000"/>
            </a:pPr>
            <a:r>
              <a:rPr lang="cs-CZ" sz="2400" dirty="0" err="1" smtClean="0">
                <a:latin typeface="Arial" charset="0"/>
              </a:rPr>
              <a:t>overcomes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heterogeneity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>
                <a:latin typeface="Arial" charset="0"/>
              </a:rPr>
              <a:t>od tumor </a:t>
            </a:r>
            <a:r>
              <a:rPr lang="cs-CZ" sz="2400" dirty="0" err="1" smtClean="0">
                <a:latin typeface="Arial" charset="0"/>
              </a:rPr>
              <a:t>tissue</a:t>
            </a:r>
            <a:endParaRPr lang="cs-CZ" sz="2400" dirty="0" smtClean="0">
              <a:latin typeface="Arial" charset="0"/>
            </a:endParaRPr>
          </a:p>
          <a:p>
            <a:pPr marL="1020763" lvl="2" indent="-258763">
              <a:spcBef>
                <a:spcPct val="0"/>
              </a:spcBef>
              <a:buSzPct val="70000"/>
            </a:pPr>
            <a:r>
              <a:rPr lang="cs-CZ" sz="2200" dirty="0" err="1" smtClean="0">
                <a:latin typeface="Arial" charset="0"/>
              </a:rPr>
              <a:t>areas</a:t>
            </a:r>
            <a:r>
              <a:rPr lang="cs-CZ" sz="2200" dirty="0" smtClean="0">
                <a:latin typeface="Arial" charset="0"/>
              </a:rPr>
              <a:t>/</a:t>
            </a:r>
            <a:r>
              <a:rPr lang="cs-CZ" sz="2200" dirty="0" err="1" smtClean="0">
                <a:latin typeface="Arial" charset="0"/>
              </a:rPr>
              <a:t>cells</a:t>
            </a:r>
            <a:r>
              <a:rPr lang="cs-CZ" sz="2200" dirty="0" smtClean="0">
                <a:latin typeface="Arial" charset="0"/>
              </a:rPr>
              <a:t> </a:t>
            </a:r>
            <a:r>
              <a:rPr lang="cs-CZ" sz="2200" dirty="0" err="1" smtClean="0">
                <a:latin typeface="Arial" charset="0"/>
              </a:rPr>
              <a:t>with</a:t>
            </a:r>
            <a:r>
              <a:rPr lang="cs-CZ" sz="2200" dirty="0" smtClean="0">
                <a:latin typeface="Arial" charset="0"/>
              </a:rPr>
              <a:t> </a:t>
            </a:r>
            <a:r>
              <a:rPr lang="cs-CZ" sz="2200" dirty="0" err="1" smtClean="0">
                <a:latin typeface="Arial" charset="0"/>
              </a:rPr>
              <a:t>lower</a:t>
            </a:r>
            <a:r>
              <a:rPr lang="cs-CZ" sz="2200" dirty="0" smtClean="0">
                <a:latin typeface="Arial" charset="0"/>
              </a:rPr>
              <a:t> </a:t>
            </a:r>
            <a:r>
              <a:rPr lang="cs-CZ" sz="2200" dirty="0" err="1" smtClean="0">
                <a:latin typeface="Arial" charset="0"/>
              </a:rPr>
              <a:t>chemosensitivity</a:t>
            </a:r>
            <a:endParaRPr lang="cs-CZ" sz="2200" dirty="0">
              <a:latin typeface="Arial" charset="0"/>
            </a:endParaRPr>
          </a:p>
          <a:p>
            <a:pPr marL="620713" lvl="1" indent="-258763" eaLnBrk="1" hangingPunct="1">
              <a:spcBef>
                <a:spcPct val="0"/>
              </a:spcBef>
              <a:buSzPct val="70000"/>
            </a:pPr>
            <a:r>
              <a:rPr lang="cs-CZ" sz="2400" dirty="0" err="1" smtClean="0">
                <a:latin typeface="Arial" charset="0"/>
              </a:rPr>
              <a:t>high</a:t>
            </a:r>
            <a:r>
              <a:rPr lang="cs-CZ" sz="2400" dirty="0" smtClean="0">
                <a:latin typeface="Arial" charset="0"/>
              </a:rPr>
              <a:t> dose </a:t>
            </a:r>
            <a:r>
              <a:rPr lang="cs-CZ" sz="2400" dirty="0" err="1" smtClean="0">
                <a:latin typeface="Arial" charset="0"/>
              </a:rPr>
              <a:t>of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cytotoxic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agents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kill</a:t>
            </a:r>
            <a:r>
              <a:rPr lang="cs-CZ" sz="2400" dirty="0" smtClean="0">
                <a:latin typeface="Arial" charset="0"/>
              </a:rPr>
              <a:t> much more </a:t>
            </a:r>
            <a:r>
              <a:rPr lang="cs-CZ" sz="2400" dirty="0" err="1" smtClean="0">
                <a:latin typeface="Arial" charset="0"/>
              </a:rPr>
              <a:t>cancer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cells</a:t>
            </a:r>
            <a:endParaRPr lang="cs-CZ" sz="2400" dirty="0" smtClean="0">
              <a:latin typeface="Arial" charset="0"/>
            </a:endParaRPr>
          </a:p>
          <a:p>
            <a:pPr marL="620713" lvl="1" indent="-258763" eaLnBrk="1" hangingPunct="1">
              <a:spcBef>
                <a:spcPct val="0"/>
              </a:spcBef>
              <a:buSzPct val="70000"/>
            </a:pPr>
            <a:r>
              <a:rPr lang="cs-CZ" sz="2400" dirty="0" err="1" smtClean="0">
                <a:latin typeface="Arial" charset="0"/>
              </a:rPr>
              <a:t>alkylating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agents</a:t>
            </a:r>
            <a:r>
              <a:rPr lang="cs-CZ" sz="2400" dirty="0" smtClean="0">
                <a:latin typeface="Arial" charset="0"/>
              </a:rPr>
              <a:t> are </a:t>
            </a:r>
            <a:r>
              <a:rPr lang="cs-CZ" sz="2400" dirty="0" err="1" smtClean="0">
                <a:latin typeface="Arial" charset="0"/>
              </a:rPr>
              <a:t>suitable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for</a:t>
            </a:r>
            <a:r>
              <a:rPr lang="cs-CZ" sz="2400" dirty="0" smtClean="0">
                <a:latin typeface="Arial" charset="0"/>
              </a:rPr>
              <a:t> HD </a:t>
            </a:r>
            <a:r>
              <a:rPr lang="cs-CZ" sz="2400" dirty="0" err="1" smtClean="0">
                <a:latin typeface="Arial" charset="0"/>
              </a:rPr>
              <a:t>treatment</a:t>
            </a:r>
            <a:endParaRPr lang="cs-CZ" sz="2400" dirty="0" smtClean="0">
              <a:latin typeface="Arial" charset="0"/>
            </a:endParaRPr>
          </a:p>
          <a:p>
            <a:pPr eaLnBrk="1" hangingPunct="1">
              <a:spcBef>
                <a:spcPts val="18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Transfusion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of</a:t>
            </a:r>
            <a:r>
              <a:rPr lang="cs-CZ" sz="2800" b="1" dirty="0" smtClean="0">
                <a:latin typeface="Arial" charset="0"/>
              </a:rPr>
              <a:t> stem </a:t>
            </a:r>
            <a:r>
              <a:rPr lang="cs-CZ" sz="2800" b="1" dirty="0" err="1" smtClean="0">
                <a:latin typeface="Arial" charset="0"/>
              </a:rPr>
              <a:t>cells</a:t>
            </a:r>
            <a:r>
              <a:rPr lang="cs-CZ" sz="2800" b="1" dirty="0" smtClean="0">
                <a:latin typeface="Arial" charset="0"/>
              </a:rPr>
              <a:t> (</a:t>
            </a:r>
            <a:r>
              <a:rPr lang="cs-CZ" sz="2800" b="1" dirty="0" err="1" smtClean="0">
                <a:latin typeface="Arial" charset="0"/>
              </a:rPr>
              <a:t>graft</a:t>
            </a:r>
            <a:r>
              <a:rPr lang="cs-CZ" sz="2800" b="1" dirty="0" smtClean="0">
                <a:latin typeface="Arial" charset="0"/>
              </a:rPr>
              <a:t>) </a:t>
            </a:r>
            <a:r>
              <a:rPr lang="cs-CZ" sz="2800" b="1" dirty="0" err="1" smtClean="0">
                <a:latin typeface="Arial" charset="0"/>
              </a:rPr>
              <a:t>is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supportive</a:t>
            </a:r>
            <a:r>
              <a:rPr lang="cs-CZ" sz="2800" b="1" dirty="0" smtClean="0">
                <a:latin typeface="Arial" charset="0"/>
              </a:rPr>
              <a:t> </a:t>
            </a:r>
          </a:p>
          <a:p>
            <a:pPr marL="620713" lvl="1" indent="-258763">
              <a:spcBef>
                <a:spcPts val="300"/>
              </a:spcBef>
              <a:buSzPct val="70000"/>
            </a:pPr>
            <a:r>
              <a:rPr lang="cs-CZ" sz="2400" dirty="0" err="1">
                <a:latin typeface="Arial" charset="0"/>
              </a:rPr>
              <a:t>enables</a:t>
            </a:r>
            <a:r>
              <a:rPr lang="cs-CZ" sz="2400" dirty="0">
                <a:latin typeface="Arial" charset="0"/>
              </a:rPr>
              <a:t> to </a:t>
            </a:r>
            <a:r>
              <a:rPr lang="cs-CZ" sz="2400" dirty="0" err="1">
                <a:latin typeface="Arial" charset="0"/>
              </a:rPr>
              <a:t>overcome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myelotoxicity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of</a:t>
            </a:r>
            <a:r>
              <a:rPr lang="cs-CZ" sz="2400" dirty="0">
                <a:latin typeface="Arial" charset="0"/>
              </a:rPr>
              <a:t> HD </a:t>
            </a:r>
            <a:r>
              <a:rPr lang="cs-CZ" sz="2400" dirty="0" err="1" smtClean="0">
                <a:latin typeface="Arial" charset="0"/>
              </a:rPr>
              <a:t>chemo</a:t>
            </a:r>
            <a:endParaRPr lang="cs-CZ" sz="2400" dirty="0" smtClean="0">
              <a:latin typeface="Arial" charset="0"/>
            </a:endParaRPr>
          </a:p>
          <a:p>
            <a:pPr marL="620713" lvl="1" indent="-258763">
              <a:spcBef>
                <a:spcPct val="0"/>
              </a:spcBef>
              <a:buSzPct val="70000"/>
            </a:pPr>
            <a:r>
              <a:rPr lang="cs-CZ" sz="2400" dirty="0" smtClean="0">
                <a:latin typeface="Arial" charset="0"/>
              </a:rPr>
              <a:t>auto PBSCT </a:t>
            </a:r>
            <a:r>
              <a:rPr lang="cs-CZ" sz="2400" dirty="0" err="1" smtClean="0">
                <a:latin typeface="Arial" charset="0"/>
              </a:rPr>
              <a:t>is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only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suitable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for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chemosensitive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tumors</a:t>
            </a:r>
            <a:endParaRPr lang="cs-CZ" sz="2400" dirty="0"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1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95"/>
    </mc:Choice>
    <mc:Fallback>
      <p:transition spd="slow" advTm="93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20713"/>
            <a:ext cx="9144000" cy="1512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4D3B685-903C-44E7-AEB9-17147BED3122}" type="slidenum">
              <a:rPr lang="cs-CZ"/>
              <a:pPr algn="r">
                <a:defRPr/>
              </a:pPr>
              <a:t>16</a:t>
            </a:fld>
            <a:endParaRPr lang="cs-CZ" dirty="0"/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7527925" y="575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691832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369668" name="Rectangle 4"/>
          <p:cNvSpPr>
            <a:spLocks noGrp="1" noChangeArrowheads="1"/>
          </p:cNvSpPr>
          <p:nvPr>
            <p:ph type="title"/>
          </p:nvPr>
        </p:nvSpPr>
        <p:spPr>
          <a:xfrm>
            <a:off x="522288" y="260350"/>
            <a:ext cx="8154168" cy="111643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Arrangement </a:t>
            </a:r>
            <a:r>
              <a:rPr lang="cs-CZ" sz="3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of</a:t>
            </a:r>
            <a:r>
              <a:rPr lang="cs-CZ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autologous</a:t>
            </a:r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HCT</a:t>
            </a:r>
            <a:br>
              <a:rPr lang="cs-CZ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cs-CZ" sz="2400" b="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model </a:t>
            </a:r>
            <a:r>
              <a:rPr lang="cs-CZ" sz="2400" b="0" dirty="0" err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situation</a:t>
            </a:r>
            <a:endParaRPr lang="cs-CZ" sz="2400" dirty="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50825" y="3048844"/>
            <a:ext cx="1728788" cy="17287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Conditio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cs-CZ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ning</a:t>
            </a:r>
            <a:endParaRPr lang="cs-CZ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1-6 </a:t>
            </a: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days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979613" y="3048844"/>
            <a:ext cx="1439862" cy="17287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Graft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cs-CZ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transfusion</a:t>
            </a:r>
            <a:endParaRPr lang="cs-CZ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cs-CZ" sz="3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cs-CZ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Day</a:t>
            </a:r>
            <a:r>
              <a:rPr lang="cs-CZ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419475" y="3048844"/>
            <a:ext cx="2900363" cy="17287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Neutropenic</a:t>
            </a: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period</a:t>
            </a:r>
          </a:p>
          <a:p>
            <a:pPr algn="ctr">
              <a:defRPr/>
            </a:pPr>
            <a:endParaRPr lang="cs-CZ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10-15  </a:t>
            </a:r>
            <a:r>
              <a:rPr lang="cs-CZ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days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6300788" y="3048844"/>
            <a:ext cx="1439862" cy="17287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Engraft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cs-CZ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ment</a:t>
            </a:r>
            <a:endParaRPr lang="cs-CZ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7750175" y="3048844"/>
            <a:ext cx="1214313" cy="17287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 </a:t>
            </a:r>
            <a:r>
              <a:rPr lang="cs-CZ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charge</a:t>
            </a:r>
            <a:endParaRPr lang="cs-CZ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50825" y="4868119"/>
            <a:ext cx="8713663" cy="6667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-6      </a:t>
            </a:r>
            <a:r>
              <a:rPr lang="cs-CZ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-1        </a:t>
            </a:r>
            <a:r>
              <a:rPr lang="cs-CZ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0         +1                    +10            +14      +15</a:t>
            </a:r>
            <a:endParaRPr lang="cs-CZ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067175" y="2132856"/>
            <a:ext cx="2449513" cy="719138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G-CSF</a:t>
            </a: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04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59"/>
    </mc:Choice>
    <mc:Fallback>
      <p:transition spd="slow" advTm="75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D4D905E9-0AE4-4F65-BADE-DB2342ED9E50}" type="slidenum">
              <a:rPr lang="cs-CZ"/>
              <a:pPr algn="r">
                <a:defRPr/>
              </a:pPr>
              <a:t>17</a:t>
            </a:fld>
            <a:endParaRPr lang="cs-CZ"/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7527925" y="575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691832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376836" name="Rectangle 4"/>
          <p:cNvSpPr>
            <a:spLocks noGrp="1" noChangeArrowheads="1"/>
          </p:cNvSpPr>
          <p:nvPr>
            <p:ph type="title"/>
          </p:nvPr>
        </p:nvSpPr>
        <p:spPr>
          <a:xfrm>
            <a:off x="755576" y="44624"/>
            <a:ext cx="8064896" cy="10081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Main</a:t>
            </a:r>
            <a:r>
              <a:rPr lang="cs-CZ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reasons</a:t>
            </a:r>
            <a:r>
              <a:rPr lang="cs-CZ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b="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for</a:t>
            </a:r>
            <a:r>
              <a:rPr lang="cs-CZ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autologous</a:t>
            </a:r>
            <a:r>
              <a:rPr lang="cs-CZ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PBSCT</a:t>
            </a:r>
            <a:br>
              <a:rPr lang="cs-CZ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cs-CZ" sz="2400" b="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transplantation</a:t>
            </a:r>
            <a:r>
              <a:rPr lang="cs-CZ" sz="2400" b="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sz="2400" b="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is</a:t>
            </a:r>
            <a:r>
              <a:rPr lang="cs-CZ" sz="2400" b="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not </a:t>
            </a:r>
            <a:r>
              <a:rPr lang="cs-CZ" sz="2400" b="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the</a:t>
            </a:r>
            <a:r>
              <a:rPr lang="cs-CZ" sz="2400" b="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sz="2400" b="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option</a:t>
            </a:r>
            <a:r>
              <a:rPr lang="cs-CZ" sz="2400" b="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sz="2400" b="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for</a:t>
            </a:r>
            <a:r>
              <a:rPr lang="cs-CZ" sz="2400" b="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sz="2400" b="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advanced</a:t>
            </a:r>
            <a:r>
              <a:rPr lang="cs-CZ" sz="2400" b="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sz="2400" b="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disease</a:t>
            </a:r>
            <a:endParaRPr lang="cs-CZ" sz="2800" i="1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458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7544" y="1700808"/>
            <a:ext cx="8352928" cy="4656683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SzPct val="70000"/>
              <a:buFont typeface="Wingdings" pitchFamily="2" charset="2"/>
              <a:buChar char=""/>
            </a:pPr>
            <a:r>
              <a:rPr lang="cs-CZ" sz="2800" b="1" dirty="0" err="1" smtClean="0">
                <a:latin typeface="Arial" charset="0"/>
              </a:rPr>
              <a:t>Malignant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lymphoma</a:t>
            </a:r>
            <a:endParaRPr lang="cs-CZ" sz="2800" b="1" dirty="0" smtClean="0">
              <a:latin typeface="Arial" charset="0"/>
            </a:endParaRPr>
          </a:p>
          <a:p>
            <a:pPr marL="620713" lvl="1" indent="-258763" eaLnBrk="1" hangingPunct="1">
              <a:spcBef>
                <a:spcPct val="0"/>
              </a:spcBef>
              <a:buSzPct val="70000"/>
            </a:pPr>
            <a:r>
              <a:rPr lang="cs-CZ" sz="2400" dirty="0" err="1" smtClean="0">
                <a:latin typeface="Arial" charset="0"/>
              </a:rPr>
              <a:t>only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after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failure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of</a:t>
            </a:r>
            <a:r>
              <a:rPr lang="cs-CZ" sz="2400" dirty="0" smtClean="0">
                <a:latin typeface="Arial" charset="0"/>
              </a:rPr>
              <a:t> 1</a:t>
            </a:r>
            <a:r>
              <a:rPr lang="cs-CZ" sz="2400" baseline="30000" dirty="0" smtClean="0">
                <a:latin typeface="Arial" charset="0"/>
              </a:rPr>
              <a:t>st</a:t>
            </a:r>
            <a:r>
              <a:rPr lang="cs-CZ" sz="2400" dirty="0" smtClean="0">
                <a:latin typeface="Arial" charset="0"/>
              </a:rPr>
              <a:t> line </a:t>
            </a:r>
            <a:r>
              <a:rPr lang="cs-CZ" sz="2400" dirty="0" err="1" smtClean="0">
                <a:latin typeface="Arial" charset="0"/>
              </a:rPr>
              <a:t>treatment</a:t>
            </a:r>
            <a:endParaRPr lang="cs-CZ" sz="2400" dirty="0" smtClean="0">
              <a:latin typeface="Arial" charset="0"/>
            </a:endParaRPr>
          </a:p>
          <a:p>
            <a:pPr marL="620713" lvl="1" indent="-258763" eaLnBrk="1" hangingPunct="1">
              <a:spcBef>
                <a:spcPct val="0"/>
              </a:spcBef>
              <a:buSzPct val="70000"/>
            </a:pPr>
            <a:r>
              <a:rPr lang="cs-CZ" sz="2400" dirty="0" err="1" smtClean="0">
                <a:latin typeface="Arial" charset="0"/>
              </a:rPr>
              <a:t>requires</a:t>
            </a:r>
            <a:r>
              <a:rPr lang="cs-CZ" sz="2400" dirty="0" smtClean="0">
                <a:latin typeface="Arial" charset="0"/>
              </a:rPr>
              <a:t> to use </a:t>
            </a:r>
            <a:r>
              <a:rPr lang="cs-CZ" sz="2400" dirty="0" err="1" smtClean="0">
                <a:latin typeface="Arial" charset="0"/>
              </a:rPr>
              <a:t>salvage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regimen</a:t>
            </a:r>
            <a:r>
              <a:rPr lang="cs-CZ" sz="2400" dirty="0" smtClean="0">
                <a:latin typeface="Arial" charset="0"/>
              </a:rPr>
              <a:t> prior to </a:t>
            </a:r>
            <a:r>
              <a:rPr lang="cs-CZ" sz="2400" dirty="0" err="1" smtClean="0">
                <a:latin typeface="Arial" charset="0"/>
              </a:rPr>
              <a:t>autoPBSCT</a:t>
            </a:r>
            <a:endParaRPr lang="cs-CZ" sz="2400" dirty="0">
              <a:latin typeface="Arial" charset="0"/>
            </a:endParaRPr>
          </a:p>
          <a:p>
            <a:pPr marL="620713" lvl="1" indent="-258763" eaLnBrk="1" hangingPunct="1">
              <a:spcBef>
                <a:spcPct val="0"/>
              </a:spcBef>
              <a:buSzPct val="70000"/>
            </a:pPr>
            <a:r>
              <a:rPr lang="cs-CZ" sz="2400" dirty="0" err="1" smtClean="0">
                <a:latin typeface="Arial" charset="0"/>
              </a:rPr>
              <a:t>reduction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of</a:t>
            </a:r>
            <a:r>
              <a:rPr lang="cs-CZ" sz="2400" dirty="0" smtClean="0">
                <a:latin typeface="Arial" charset="0"/>
              </a:rPr>
              <a:t> tumor </a:t>
            </a:r>
            <a:r>
              <a:rPr lang="cs-CZ" sz="2400" dirty="0" err="1" smtClean="0">
                <a:latin typeface="Arial" charset="0"/>
              </a:rPr>
              <a:t>burden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confirms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chemosensitivity</a:t>
            </a:r>
            <a:endParaRPr lang="cs-CZ" sz="2400" dirty="0" smtClean="0">
              <a:latin typeface="Arial" charset="0"/>
            </a:endParaRPr>
          </a:p>
          <a:p>
            <a:pPr>
              <a:spcBef>
                <a:spcPts val="1200"/>
              </a:spcBef>
              <a:buSzPct val="70000"/>
              <a:buFont typeface="Wingdings" pitchFamily="2" charset="2"/>
              <a:buChar char=""/>
            </a:pPr>
            <a:r>
              <a:rPr lang="cs-CZ" sz="2800" b="1" dirty="0" err="1">
                <a:latin typeface="Arial" charset="0"/>
              </a:rPr>
              <a:t>Multiple</a:t>
            </a:r>
            <a:r>
              <a:rPr lang="cs-CZ" sz="2800" b="1" dirty="0">
                <a:latin typeface="Arial" charset="0"/>
              </a:rPr>
              <a:t> </a:t>
            </a:r>
            <a:r>
              <a:rPr lang="cs-CZ" sz="2800" b="1" dirty="0" err="1">
                <a:latin typeface="Arial" charset="0"/>
              </a:rPr>
              <a:t>myeloma</a:t>
            </a:r>
            <a:endParaRPr lang="cs-CZ" sz="2800" b="1" dirty="0">
              <a:latin typeface="Arial" charset="0"/>
            </a:endParaRPr>
          </a:p>
          <a:p>
            <a:pPr marL="620713" lvl="1" indent="-258763">
              <a:spcBef>
                <a:spcPct val="0"/>
              </a:spcBef>
              <a:buSzPct val="70000"/>
            </a:pPr>
            <a:r>
              <a:rPr lang="cs-CZ" sz="2400" dirty="0" err="1">
                <a:latin typeface="Arial" charset="0"/>
              </a:rPr>
              <a:t>used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routinely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after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several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cycles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of</a:t>
            </a:r>
            <a:r>
              <a:rPr lang="cs-CZ" sz="2400" dirty="0">
                <a:latin typeface="Arial" charset="0"/>
              </a:rPr>
              <a:t> 1st line </a:t>
            </a:r>
            <a:r>
              <a:rPr lang="cs-CZ" sz="2400" dirty="0" err="1">
                <a:latin typeface="Arial" charset="0"/>
              </a:rPr>
              <a:t>treatment</a:t>
            </a:r>
            <a:endParaRPr lang="cs-CZ" sz="2400" dirty="0">
              <a:latin typeface="Arial" charset="0"/>
            </a:endParaRPr>
          </a:p>
          <a:p>
            <a:pPr marL="620713" lvl="1" indent="-258763">
              <a:spcBef>
                <a:spcPct val="0"/>
              </a:spcBef>
              <a:buSzPct val="70000"/>
            </a:pPr>
            <a:r>
              <a:rPr lang="cs-CZ" sz="2400" dirty="0">
                <a:latin typeface="Arial" charset="0"/>
              </a:rPr>
              <a:t>up to 70 </a:t>
            </a:r>
            <a:r>
              <a:rPr lang="cs-CZ" sz="2400" dirty="0" err="1">
                <a:latin typeface="Arial" charset="0"/>
              </a:rPr>
              <a:t>yr</a:t>
            </a:r>
            <a:r>
              <a:rPr lang="cs-CZ" sz="2400" dirty="0">
                <a:latin typeface="Arial" charset="0"/>
              </a:rPr>
              <a:t> in </a:t>
            </a:r>
            <a:r>
              <a:rPr lang="cs-CZ" sz="2400" dirty="0" err="1">
                <a:latin typeface="Arial" charset="0"/>
              </a:rPr>
              <a:t>good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biological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age</a:t>
            </a:r>
            <a:endParaRPr lang="cs-CZ" sz="2400" dirty="0">
              <a:latin typeface="Arial" charset="0"/>
            </a:endParaRPr>
          </a:p>
          <a:p>
            <a:pPr marL="620713" lvl="1" indent="-258763">
              <a:spcBef>
                <a:spcPct val="0"/>
              </a:spcBef>
              <a:buSzPct val="70000"/>
            </a:pPr>
            <a:r>
              <a:rPr lang="cs-CZ" sz="2400" dirty="0" err="1" smtClean="0">
                <a:latin typeface="Arial" charset="0"/>
              </a:rPr>
              <a:t>High</a:t>
            </a:r>
            <a:r>
              <a:rPr lang="cs-CZ" sz="2400" dirty="0" smtClean="0">
                <a:latin typeface="Arial" charset="0"/>
              </a:rPr>
              <a:t> Dose (HD) </a:t>
            </a:r>
            <a:r>
              <a:rPr lang="cs-CZ" sz="2400" dirty="0" err="1" smtClean="0">
                <a:latin typeface="Arial" charset="0"/>
              </a:rPr>
              <a:t>melphalan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for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conditioning</a:t>
            </a:r>
            <a:endParaRPr lang="cs-CZ" sz="2400" dirty="0" smtClean="0">
              <a:latin typeface="Arial" charset="0"/>
            </a:endParaRPr>
          </a:p>
          <a:p>
            <a:pPr marL="620713" lvl="1" indent="-258763">
              <a:spcBef>
                <a:spcPct val="0"/>
              </a:spcBef>
              <a:buSzPct val="70000"/>
            </a:pPr>
            <a:r>
              <a:rPr lang="cs-CZ" sz="2400" dirty="0" err="1" smtClean="0">
                <a:latin typeface="Arial" charset="0"/>
              </a:rPr>
              <a:t>prolongs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life</a:t>
            </a:r>
            <a:r>
              <a:rPr lang="cs-CZ" sz="2400" dirty="0">
                <a:latin typeface="Arial" charset="0"/>
              </a:rPr>
              <a:t>, but </a:t>
            </a:r>
            <a:r>
              <a:rPr lang="cs-CZ" sz="2400" dirty="0" err="1">
                <a:latin typeface="Arial" charset="0"/>
              </a:rPr>
              <a:t>is</a:t>
            </a:r>
            <a:r>
              <a:rPr lang="cs-CZ" sz="2400" dirty="0">
                <a:latin typeface="Arial" charset="0"/>
              </a:rPr>
              <a:t> not </a:t>
            </a:r>
            <a:r>
              <a:rPr lang="cs-CZ" sz="2400" dirty="0" err="1">
                <a:latin typeface="Arial" charset="0"/>
              </a:rPr>
              <a:t>curative</a:t>
            </a:r>
            <a:endParaRPr lang="cs-CZ" sz="2400" dirty="0">
              <a:latin typeface="Arial" charset="0"/>
            </a:endParaRPr>
          </a:p>
          <a:p>
            <a:pPr eaLnBrk="1" hangingPunct="1">
              <a:spcBef>
                <a:spcPts val="1200"/>
              </a:spcBef>
              <a:buSzPct val="70000"/>
              <a:buFont typeface="Wingdings" pitchFamily="2" charset="2"/>
              <a:buChar char=""/>
            </a:pPr>
            <a:r>
              <a:rPr lang="cs-CZ" sz="2800" b="1" dirty="0" err="1" smtClean="0">
                <a:latin typeface="Arial" charset="0"/>
              </a:rPr>
              <a:t>Exceptionally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acute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leukemia</a:t>
            </a:r>
            <a:r>
              <a:rPr lang="cs-CZ" sz="2800" b="1" dirty="0" smtClean="0">
                <a:latin typeface="Arial" charset="0"/>
              </a:rPr>
              <a:t>	</a:t>
            </a:r>
          </a:p>
          <a:p>
            <a:pPr marL="620713" lvl="1" indent="-258763">
              <a:spcBef>
                <a:spcPct val="0"/>
              </a:spcBef>
              <a:buSzPct val="70000"/>
            </a:pPr>
            <a:r>
              <a:rPr lang="cs-CZ" sz="2400" dirty="0" err="1">
                <a:latin typeface="Arial" charset="0"/>
              </a:rPr>
              <a:t>if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unsuitable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for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allo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smtClean="0">
                <a:latin typeface="Arial" charset="0"/>
              </a:rPr>
              <a:t>HCT</a:t>
            </a:r>
            <a:endParaRPr lang="cs-CZ" sz="2400" dirty="0">
              <a:latin typeface="Arial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4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776"/>
    </mc:Choice>
    <mc:Fallback>
      <p:transition spd="slow" advTm="148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106848AE-1AB6-46B5-B072-1347DE7C8F48}" type="slidenum">
              <a:rPr lang="cs-CZ"/>
              <a:pPr algn="r">
                <a:defRPr/>
              </a:pPr>
              <a:t>18</a:t>
            </a:fld>
            <a:endParaRPr lang="cs-CZ" dirty="0"/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7527925" y="575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691832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369668" name="Rectangle 4"/>
          <p:cNvSpPr>
            <a:spLocks noGrp="1" noChangeArrowheads="1"/>
          </p:cNvSpPr>
          <p:nvPr>
            <p:ph type="title"/>
          </p:nvPr>
        </p:nvSpPr>
        <p:spPr>
          <a:xfrm>
            <a:off x="899592" y="188640"/>
            <a:ext cx="7270948" cy="79181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Antimicrobial</a:t>
            </a:r>
            <a:r>
              <a:rPr lang="cs-CZ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therapy</a:t>
            </a:r>
            <a:r>
              <a:rPr lang="cs-CZ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in HCT</a:t>
            </a:r>
            <a:endParaRPr lang="cs-CZ" sz="3200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843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9552" y="1700808"/>
            <a:ext cx="7920880" cy="4824536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Prophylaxis</a:t>
            </a:r>
            <a:r>
              <a:rPr lang="cs-CZ" sz="2800" b="1" dirty="0" smtClean="0">
                <a:latin typeface="Arial" charset="0"/>
              </a:rPr>
              <a:t> in HCT</a:t>
            </a:r>
          </a:p>
          <a:p>
            <a:pPr lvl="1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pneumocystis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jiroveci</a:t>
            </a:r>
            <a:r>
              <a:rPr lang="cs-CZ" sz="2400" dirty="0" smtClean="0">
                <a:latin typeface="Arial" charset="0"/>
              </a:rPr>
              <a:t> (</a:t>
            </a:r>
            <a:r>
              <a:rPr lang="cs-CZ" sz="2400" dirty="0" err="1" smtClean="0">
                <a:latin typeface="Arial" charset="0"/>
              </a:rPr>
              <a:t>carinii</a:t>
            </a:r>
            <a:r>
              <a:rPr lang="cs-CZ" sz="2400" dirty="0" smtClean="0">
                <a:latin typeface="Arial" charset="0"/>
              </a:rPr>
              <a:t>): 	</a:t>
            </a:r>
            <a:r>
              <a:rPr lang="cs-CZ" sz="2400" dirty="0" smtClean="0">
                <a:solidFill>
                  <a:srgbClr val="FF0000"/>
                </a:solidFill>
                <a:latin typeface="Arial" charset="0"/>
              </a:rPr>
              <a:t>co-</a:t>
            </a:r>
            <a:r>
              <a:rPr lang="cs-CZ" sz="2400" dirty="0" err="1" smtClean="0">
                <a:solidFill>
                  <a:srgbClr val="FF0000"/>
                </a:solidFill>
                <a:latin typeface="Arial" charset="0"/>
              </a:rPr>
              <a:t>trimoxazole</a:t>
            </a:r>
            <a:endParaRPr lang="cs-CZ" sz="2400" dirty="0" smtClean="0">
              <a:solidFill>
                <a:srgbClr val="FF0000"/>
              </a:solidFill>
              <a:latin typeface="Arial" charset="0"/>
            </a:endParaRPr>
          </a:p>
          <a:p>
            <a:pPr lvl="1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smtClean="0">
                <a:latin typeface="Arial" charset="0"/>
              </a:rPr>
              <a:t>herpes </a:t>
            </a:r>
            <a:r>
              <a:rPr lang="cs-CZ" sz="2400" dirty="0" err="1" smtClean="0">
                <a:latin typeface="Arial" charset="0"/>
              </a:rPr>
              <a:t>viral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infections</a:t>
            </a:r>
            <a:r>
              <a:rPr lang="cs-CZ" sz="2400" dirty="0" smtClean="0">
                <a:latin typeface="Arial" charset="0"/>
              </a:rPr>
              <a:t>:		</a:t>
            </a:r>
            <a:r>
              <a:rPr lang="cs-CZ" sz="2400" dirty="0" err="1" smtClean="0">
                <a:solidFill>
                  <a:srgbClr val="FF0000"/>
                </a:solidFill>
                <a:latin typeface="Arial" charset="0"/>
              </a:rPr>
              <a:t>aciclovir</a:t>
            </a:r>
            <a:endParaRPr lang="cs-CZ" sz="2400" dirty="0" smtClean="0">
              <a:solidFill>
                <a:srgbClr val="FF0000"/>
              </a:solidFill>
              <a:latin typeface="Arial" charset="0"/>
            </a:endParaRPr>
          </a:p>
          <a:p>
            <a:pPr lvl="1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fungal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infections</a:t>
            </a:r>
            <a:r>
              <a:rPr lang="cs-CZ" sz="2400" dirty="0" smtClean="0">
                <a:latin typeface="Arial" charset="0"/>
              </a:rPr>
              <a:t>:	</a:t>
            </a:r>
            <a:r>
              <a:rPr lang="cs-CZ" sz="2400" dirty="0" err="1" smtClean="0">
                <a:solidFill>
                  <a:srgbClr val="FF0000"/>
                </a:solidFill>
                <a:latin typeface="Arial" charset="0"/>
              </a:rPr>
              <a:t>fluconazole</a:t>
            </a:r>
            <a:r>
              <a:rPr lang="cs-CZ" sz="24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  <a:latin typeface="Arial" charset="0"/>
              </a:rPr>
              <a:t>or</a:t>
            </a:r>
            <a:r>
              <a:rPr lang="cs-CZ" sz="24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  <a:latin typeface="Arial" charset="0"/>
              </a:rPr>
              <a:t>posaconazole</a:t>
            </a:r>
            <a:endParaRPr lang="cs-CZ" sz="2400" dirty="0" smtClean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ts val="6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Preemptive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treatment</a:t>
            </a:r>
            <a:endParaRPr lang="cs-CZ" sz="2800" b="1" dirty="0" smtClean="0">
              <a:latin typeface="Arial" charset="0"/>
            </a:endParaRPr>
          </a:p>
          <a:p>
            <a:pPr lvl="1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smtClean="0">
                <a:latin typeface="Arial" charset="0"/>
              </a:rPr>
              <a:t>PCR </a:t>
            </a:r>
            <a:r>
              <a:rPr lang="cs-CZ" sz="2400" dirty="0" err="1" smtClean="0">
                <a:latin typeface="Arial" charset="0"/>
              </a:rPr>
              <a:t>confirmation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of</a:t>
            </a:r>
            <a:r>
              <a:rPr lang="cs-CZ" sz="2400" dirty="0" smtClean="0">
                <a:latin typeface="Arial" charset="0"/>
              </a:rPr>
              <a:t> CMV </a:t>
            </a:r>
            <a:r>
              <a:rPr lang="cs-CZ" sz="2400" dirty="0" err="1" smtClean="0">
                <a:latin typeface="Arial" charset="0"/>
              </a:rPr>
              <a:t>reactivation</a:t>
            </a:r>
            <a:endParaRPr lang="cs-CZ" sz="2400" dirty="0" smtClean="0">
              <a:latin typeface="Arial" charset="0"/>
            </a:endParaRPr>
          </a:p>
          <a:p>
            <a:pPr marL="914400" lvl="2" indent="0">
              <a:spcBef>
                <a:spcPct val="0"/>
              </a:spcBef>
              <a:buClrTx/>
              <a:buSzPct val="70000"/>
              <a:buNone/>
            </a:pPr>
            <a:r>
              <a:rPr lang="cs-CZ" sz="2200" dirty="0" smtClean="0">
                <a:latin typeface="Arial" charset="0"/>
              </a:rPr>
              <a:t>positive </a:t>
            </a:r>
            <a:r>
              <a:rPr lang="cs-CZ" sz="2200" dirty="0" err="1" smtClean="0">
                <a:latin typeface="Arial" charset="0"/>
              </a:rPr>
              <a:t>laboratory</a:t>
            </a:r>
            <a:r>
              <a:rPr lang="cs-CZ" sz="2200" dirty="0" smtClean="0">
                <a:latin typeface="Arial" charset="0"/>
              </a:rPr>
              <a:t> </a:t>
            </a:r>
            <a:r>
              <a:rPr lang="cs-CZ" sz="2200" dirty="0" err="1" smtClean="0">
                <a:latin typeface="Arial" charset="0"/>
              </a:rPr>
              <a:t>tests</a:t>
            </a:r>
            <a:r>
              <a:rPr lang="cs-CZ" sz="2200" dirty="0" smtClean="0">
                <a:latin typeface="Arial" charset="0"/>
              </a:rPr>
              <a:t> </a:t>
            </a:r>
            <a:r>
              <a:rPr lang="cs-CZ" sz="2200" dirty="0" err="1" smtClean="0">
                <a:latin typeface="Arial" charset="0"/>
              </a:rPr>
              <a:t>with</a:t>
            </a:r>
            <a:r>
              <a:rPr lang="cs-CZ" sz="2200" dirty="0" smtClean="0">
                <a:latin typeface="Arial" charset="0"/>
              </a:rPr>
              <a:t> no </a:t>
            </a:r>
            <a:r>
              <a:rPr lang="cs-CZ" sz="2200" dirty="0" err="1" smtClean="0">
                <a:latin typeface="Arial" charset="0"/>
              </a:rPr>
              <a:t>clinical</a:t>
            </a:r>
            <a:r>
              <a:rPr lang="cs-CZ" sz="2200" dirty="0" smtClean="0">
                <a:latin typeface="Arial" charset="0"/>
              </a:rPr>
              <a:t> </a:t>
            </a:r>
            <a:r>
              <a:rPr lang="cs-CZ" sz="2200" dirty="0" err="1" smtClean="0">
                <a:latin typeface="Arial" charset="0"/>
              </a:rPr>
              <a:t>signs</a:t>
            </a:r>
            <a:endParaRPr lang="cs-CZ" sz="2200" dirty="0" smtClean="0">
              <a:latin typeface="Arial" charset="0"/>
            </a:endParaRPr>
          </a:p>
          <a:p>
            <a:pPr eaLnBrk="1" hangingPunct="1">
              <a:spcBef>
                <a:spcPts val="6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Empirical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treatment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due</a:t>
            </a:r>
            <a:r>
              <a:rPr lang="cs-CZ" sz="2800" b="1" dirty="0" smtClean="0">
                <a:latin typeface="Arial" charset="0"/>
              </a:rPr>
              <a:t> to </a:t>
            </a:r>
            <a:r>
              <a:rPr lang="cs-CZ" sz="2800" b="1" dirty="0" err="1" smtClean="0">
                <a:latin typeface="Arial" charset="0"/>
              </a:rPr>
              <a:t>clinical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sings</a:t>
            </a:r>
            <a:endParaRPr lang="cs-CZ" sz="2800" b="1" dirty="0" smtClean="0">
              <a:latin typeface="Arial" charset="0"/>
            </a:endParaRPr>
          </a:p>
          <a:p>
            <a:pPr lvl="1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antibacterial</a:t>
            </a:r>
            <a:r>
              <a:rPr lang="cs-CZ" sz="2400" dirty="0" smtClean="0">
                <a:latin typeface="Arial" charset="0"/>
              </a:rPr>
              <a:t>:	</a:t>
            </a:r>
            <a:r>
              <a:rPr lang="cs-CZ" sz="2400" dirty="0" err="1" smtClean="0">
                <a:latin typeface="Arial" charset="0"/>
              </a:rPr>
              <a:t>from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diagnosis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of</a:t>
            </a:r>
            <a:r>
              <a:rPr lang="cs-CZ" sz="2400" dirty="0" smtClean="0">
                <a:latin typeface="Arial" charset="0"/>
              </a:rPr>
              <a:t> FN / </a:t>
            </a:r>
            <a:r>
              <a:rPr lang="cs-CZ" sz="2400" dirty="0" err="1" smtClean="0">
                <a:latin typeface="Arial" charset="0"/>
              </a:rPr>
              <a:t>sepsis</a:t>
            </a:r>
            <a:endParaRPr lang="cs-CZ" sz="2400" dirty="0" smtClean="0">
              <a:latin typeface="Arial" charset="0"/>
            </a:endParaRPr>
          </a:p>
          <a:p>
            <a:pPr lvl="1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antifungal</a:t>
            </a:r>
            <a:r>
              <a:rPr lang="cs-CZ" sz="2400" dirty="0" smtClean="0">
                <a:latin typeface="Arial" charset="0"/>
              </a:rPr>
              <a:t>:	</a:t>
            </a:r>
            <a:r>
              <a:rPr lang="cs-CZ" sz="2400" dirty="0" err="1" smtClean="0">
                <a:latin typeface="Arial" charset="0"/>
              </a:rPr>
              <a:t>Day</a:t>
            </a:r>
            <a:r>
              <a:rPr lang="cs-CZ" sz="2400" dirty="0" smtClean="0">
                <a:latin typeface="Arial" charset="0"/>
              </a:rPr>
              <a:t> 5-7 in </a:t>
            </a:r>
            <a:r>
              <a:rPr lang="cs-CZ" sz="2400" dirty="0" err="1" smtClean="0">
                <a:latin typeface="Arial" charset="0"/>
              </a:rPr>
              <a:t>persistent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fever</a:t>
            </a:r>
            <a:r>
              <a:rPr lang="cs-CZ" sz="2400" dirty="0" smtClean="0">
                <a:latin typeface="Arial" charset="0"/>
              </a:rPr>
              <a:t>/</a:t>
            </a:r>
            <a:r>
              <a:rPr lang="cs-CZ" sz="2400" dirty="0" err="1" smtClean="0">
                <a:latin typeface="Arial" charset="0"/>
              </a:rPr>
              <a:t>signs</a:t>
            </a:r>
            <a:endParaRPr lang="cs-CZ" sz="2400" dirty="0" smtClean="0">
              <a:latin typeface="Arial" charset="0"/>
            </a:endParaRPr>
          </a:p>
          <a:p>
            <a:pPr eaLnBrk="1" hangingPunct="1">
              <a:spcBef>
                <a:spcPts val="6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Treatment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of</a:t>
            </a:r>
            <a:r>
              <a:rPr lang="cs-CZ" sz="2800" b="1" dirty="0" smtClean="0">
                <a:latin typeface="Arial" charset="0"/>
              </a:rPr>
              <a:t> proved </a:t>
            </a:r>
            <a:r>
              <a:rPr lang="cs-CZ" sz="2800" b="1" dirty="0" err="1" smtClean="0">
                <a:latin typeface="Arial" charset="0"/>
              </a:rPr>
              <a:t>infection</a:t>
            </a:r>
            <a:endParaRPr lang="cs-CZ" sz="2800" b="1" dirty="0" smtClean="0"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7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348"/>
    </mc:Choice>
    <mc:Fallback>
      <p:transition spd="slow" advTm="260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106848AE-1AB6-46B5-B072-1347DE7C8F48}" type="slidenum">
              <a:rPr lang="cs-CZ"/>
              <a:pPr algn="r">
                <a:defRPr/>
              </a:pPr>
              <a:t>19</a:t>
            </a:fld>
            <a:endParaRPr lang="cs-CZ" dirty="0"/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7527925" y="575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691832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369668" name="Rectangle 4"/>
          <p:cNvSpPr>
            <a:spLocks noGrp="1" noChangeArrowheads="1"/>
          </p:cNvSpPr>
          <p:nvPr>
            <p:ph type="title"/>
          </p:nvPr>
        </p:nvSpPr>
        <p:spPr>
          <a:xfrm>
            <a:off x="899592" y="0"/>
            <a:ext cx="7848872" cy="105273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Invasive</a:t>
            </a: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</a:t>
            </a:r>
            <a:r>
              <a:rPr lang="cs-CZ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ungal</a:t>
            </a: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</a:t>
            </a:r>
            <a:r>
              <a:rPr lang="cs-CZ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nfections</a:t>
            </a: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</a:t>
            </a:r>
            <a:r>
              <a:rPr lang="cs-CZ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IFIs</a:t>
            </a: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cs-CZ" sz="24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Invasive</a:t>
            </a:r>
            <a:r>
              <a:rPr lang="cs-CZ" sz="2400" b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sz="24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Fungal</a:t>
            </a:r>
            <a:r>
              <a:rPr lang="cs-CZ" sz="2400" b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sz="24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Disease</a:t>
            </a:r>
            <a:r>
              <a:rPr lang="cs-CZ" sz="2400" b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IFD</a:t>
            </a:r>
          </a:p>
        </p:txBody>
      </p:sp>
      <p:sp>
        <p:nvSpPr>
          <p:cNvPr id="1843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7544" y="1556792"/>
            <a:ext cx="8424936" cy="4896544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Possible</a:t>
            </a:r>
            <a:r>
              <a:rPr lang="cs-CZ" sz="2800" b="1" dirty="0" smtClean="0">
                <a:latin typeface="Arial" charset="0"/>
              </a:rPr>
              <a:t> IFD</a:t>
            </a:r>
          </a:p>
          <a:p>
            <a:pPr marL="620713" lvl="1" indent="-258763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/>
              <a:t>host </a:t>
            </a:r>
            <a:r>
              <a:rPr lang="cs-CZ" sz="2400" dirty="0" err="1"/>
              <a:t>factors</a:t>
            </a:r>
            <a:r>
              <a:rPr lang="cs-CZ" sz="2400" dirty="0"/>
              <a:t> and </a:t>
            </a:r>
            <a:r>
              <a:rPr lang="cs-CZ" sz="2400" dirty="0" err="1"/>
              <a:t>clinical</a:t>
            </a:r>
            <a:r>
              <a:rPr lang="cs-CZ" sz="2400" dirty="0"/>
              <a:t> </a:t>
            </a:r>
            <a:r>
              <a:rPr lang="cs-CZ" sz="2400" dirty="0" err="1" smtClean="0"/>
              <a:t>signs</a:t>
            </a:r>
            <a:r>
              <a:rPr lang="cs-CZ" sz="2400" dirty="0" smtClean="0"/>
              <a:t> </a:t>
            </a:r>
            <a:r>
              <a:rPr lang="cs-CZ" dirty="0"/>
              <a:t>(</a:t>
            </a:r>
            <a:r>
              <a:rPr lang="cs-CZ" dirty="0" err="1" smtClean="0"/>
              <a:t>without</a:t>
            </a:r>
            <a:r>
              <a:rPr lang="cs-CZ" dirty="0" smtClean="0"/>
              <a:t> </a:t>
            </a:r>
            <a:r>
              <a:rPr lang="cs-CZ" dirty="0" err="1" smtClean="0"/>
              <a:t>mycological</a:t>
            </a:r>
            <a:r>
              <a:rPr lang="cs-CZ" dirty="0" smtClean="0"/>
              <a:t> evidence)</a:t>
            </a:r>
          </a:p>
          <a:p>
            <a:pPr>
              <a:spcBef>
                <a:spcPts val="6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Probable</a:t>
            </a:r>
            <a:r>
              <a:rPr lang="cs-CZ" sz="2800" b="1" dirty="0" smtClean="0">
                <a:latin typeface="Arial" charset="0"/>
              </a:rPr>
              <a:t> IFD </a:t>
            </a:r>
            <a:endParaRPr lang="cs-CZ" sz="2800" b="1" dirty="0">
              <a:latin typeface="Arial" charset="0"/>
            </a:endParaRPr>
          </a:p>
          <a:p>
            <a:pPr marL="620713" lvl="1" indent="-258763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en-US" sz="2400" dirty="0"/>
              <a:t>host </a:t>
            </a:r>
            <a:r>
              <a:rPr lang="en-US" sz="2400" dirty="0" smtClean="0"/>
              <a:t>factor</a:t>
            </a:r>
            <a:r>
              <a:rPr lang="cs-CZ" sz="2400" dirty="0" smtClean="0"/>
              <a:t>s</a:t>
            </a:r>
            <a:r>
              <a:rPr lang="en-US" sz="2400" dirty="0" smtClean="0"/>
              <a:t> </a:t>
            </a:r>
            <a:r>
              <a:rPr lang="cs-CZ" sz="2400" dirty="0" err="1" smtClean="0"/>
              <a:t>identifying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en-US" sz="2400" dirty="0" smtClean="0"/>
              <a:t>patient </a:t>
            </a:r>
            <a:r>
              <a:rPr lang="en-US" sz="2400" dirty="0"/>
              <a:t>at </a:t>
            </a:r>
            <a:r>
              <a:rPr lang="en-US" sz="2400" dirty="0" smtClean="0"/>
              <a:t>risk </a:t>
            </a:r>
            <a:endParaRPr lang="cs-CZ" sz="2400" dirty="0" smtClean="0"/>
          </a:p>
          <a:p>
            <a:pPr marL="620713" lvl="1" indent="-258763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en-US" sz="2400" dirty="0" smtClean="0"/>
              <a:t>clinical signs</a:t>
            </a:r>
            <a:r>
              <a:rPr lang="cs-CZ" sz="2400" dirty="0" smtClean="0"/>
              <a:t>/</a:t>
            </a:r>
            <a:r>
              <a:rPr lang="en-US" sz="2400" dirty="0" smtClean="0"/>
              <a:t>symptoms </a:t>
            </a:r>
            <a:r>
              <a:rPr lang="en-US" sz="2400" dirty="0"/>
              <a:t>consistent with </a:t>
            </a:r>
            <a:r>
              <a:rPr lang="cs-CZ" sz="2400" dirty="0" smtClean="0"/>
              <a:t>IFD </a:t>
            </a:r>
          </a:p>
          <a:p>
            <a:pPr marL="762000" lvl="2" indent="0">
              <a:spcBef>
                <a:spcPct val="0"/>
              </a:spcBef>
              <a:buClrTx/>
              <a:buSzPct val="70000"/>
              <a:buNone/>
            </a:pPr>
            <a:r>
              <a:rPr lang="en-US" sz="2200" dirty="0" smtClean="0"/>
              <a:t>halo</a:t>
            </a:r>
            <a:r>
              <a:rPr lang="cs-CZ" sz="2200" dirty="0" smtClean="0"/>
              <a:t> sign/</a:t>
            </a:r>
            <a:r>
              <a:rPr lang="en-US" sz="2200" dirty="0" smtClean="0"/>
              <a:t>air-crescent sign</a:t>
            </a:r>
            <a:r>
              <a:rPr lang="cs-CZ" sz="2200" dirty="0" smtClean="0"/>
              <a:t>/</a:t>
            </a:r>
            <a:r>
              <a:rPr lang="cs-CZ" sz="2200" dirty="0" err="1" smtClean="0"/>
              <a:t>cavity</a:t>
            </a:r>
            <a:r>
              <a:rPr lang="en-US" sz="2200" dirty="0" smtClean="0"/>
              <a:t> </a:t>
            </a:r>
            <a:r>
              <a:rPr lang="cs-CZ" sz="2200" dirty="0" smtClean="0"/>
              <a:t>on </a:t>
            </a:r>
            <a:r>
              <a:rPr lang="cs-CZ" sz="2200" dirty="0" err="1" smtClean="0"/>
              <a:t>pulmonary</a:t>
            </a:r>
            <a:r>
              <a:rPr lang="cs-CZ" sz="2200" dirty="0" smtClean="0"/>
              <a:t> HRCT </a:t>
            </a:r>
            <a:r>
              <a:rPr lang="cs-CZ" sz="2200" dirty="0" err="1" smtClean="0"/>
              <a:t>scan</a:t>
            </a:r>
            <a:endParaRPr lang="cs-CZ" sz="2200" b="1" dirty="0">
              <a:latin typeface="Arial" charset="0"/>
            </a:endParaRPr>
          </a:p>
          <a:p>
            <a:pPr marL="620713" lvl="1" indent="-258763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en-US" sz="2400" dirty="0" smtClean="0"/>
              <a:t>mycological </a:t>
            </a:r>
            <a:r>
              <a:rPr lang="en-US" sz="2400" dirty="0"/>
              <a:t>evidence </a:t>
            </a:r>
            <a:endParaRPr lang="cs-CZ" sz="2400" dirty="0" smtClean="0"/>
          </a:p>
          <a:p>
            <a:pPr marL="762000" lvl="2" indent="0">
              <a:spcBef>
                <a:spcPct val="0"/>
              </a:spcBef>
              <a:buClrTx/>
              <a:buSzPct val="70000"/>
              <a:buNone/>
            </a:pPr>
            <a:r>
              <a:rPr lang="en-US" sz="2200" dirty="0" smtClean="0"/>
              <a:t>culture </a:t>
            </a:r>
            <a:r>
              <a:rPr lang="cs-CZ" sz="2200" dirty="0" err="1" smtClean="0"/>
              <a:t>or</a:t>
            </a:r>
            <a:r>
              <a:rPr lang="cs-CZ" sz="2200" dirty="0" smtClean="0"/>
              <a:t> </a:t>
            </a:r>
            <a:r>
              <a:rPr lang="en-US" sz="2200" dirty="0" smtClean="0"/>
              <a:t>microscopic analysis</a:t>
            </a:r>
            <a:endParaRPr lang="cs-CZ" sz="2200" dirty="0" smtClean="0"/>
          </a:p>
          <a:p>
            <a:pPr marL="762000" lvl="2" indent="0">
              <a:spcBef>
                <a:spcPct val="0"/>
              </a:spcBef>
              <a:buClrTx/>
              <a:buSzPct val="70000"/>
              <a:buNone/>
            </a:pPr>
            <a:r>
              <a:rPr lang="en-US" sz="2200" dirty="0" smtClean="0"/>
              <a:t>indirect tests</a:t>
            </a:r>
            <a:r>
              <a:rPr lang="cs-CZ" sz="2200" dirty="0" smtClean="0"/>
              <a:t>: </a:t>
            </a:r>
            <a:r>
              <a:rPr lang="en-US" sz="2200" dirty="0" smtClean="0"/>
              <a:t>antigen detection</a:t>
            </a:r>
            <a:r>
              <a:rPr lang="cs-CZ" sz="2200" dirty="0" smtClean="0"/>
              <a:t> (</a:t>
            </a:r>
            <a:r>
              <a:rPr lang="cs-CZ" sz="2200" dirty="0" err="1" smtClean="0"/>
              <a:t>galactomannan</a:t>
            </a:r>
            <a:r>
              <a:rPr lang="cs-CZ" sz="2200" dirty="0" smtClean="0"/>
              <a:t>, </a:t>
            </a:r>
            <a:r>
              <a:rPr lang="cs-CZ" sz="2200" dirty="0" err="1" smtClean="0"/>
              <a:t>glucan</a:t>
            </a:r>
            <a:r>
              <a:rPr lang="cs-CZ" sz="2200" dirty="0" smtClean="0"/>
              <a:t>)</a:t>
            </a:r>
            <a:endParaRPr lang="cs-CZ" b="1" dirty="0">
              <a:latin typeface="Arial" charset="0"/>
            </a:endParaRPr>
          </a:p>
          <a:p>
            <a:pPr eaLnBrk="1" hangingPunct="1">
              <a:spcBef>
                <a:spcPts val="6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Proven</a:t>
            </a:r>
            <a:r>
              <a:rPr lang="cs-CZ" sz="2800" b="1" dirty="0" smtClean="0">
                <a:latin typeface="Arial" charset="0"/>
              </a:rPr>
              <a:t> IFD</a:t>
            </a:r>
          </a:p>
          <a:p>
            <a:pPr marL="620713" lvl="1" indent="-258763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en-US" sz="2400" dirty="0" smtClean="0"/>
              <a:t>histological </a:t>
            </a:r>
            <a:r>
              <a:rPr lang="en-US" sz="2400" dirty="0"/>
              <a:t>analysis </a:t>
            </a:r>
            <a:endParaRPr lang="cs-CZ" sz="2400" dirty="0"/>
          </a:p>
          <a:p>
            <a:pPr marL="620713" lvl="1" indent="-258763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en-US" sz="2400" dirty="0"/>
              <a:t>culture of a </a:t>
            </a:r>
            <a:r>
              <a:rPr lang="cs-CZ" sz="2400" dirty="0" err="1" smtClean="0"/>
              <a:t>tissue</a:t>
            </a:r>
            <a:r>
              <a:rPr lang="cs-CZ" sz="2400" dirty="0" smtClean="0"/>
              <a:t> </a:t>
            </a:r>
            <a:r>
              <a:rPr lang="en-US" sz="2400" dirty="0" smtClean="0"/>
              <a:t>specimen from </a:t>
            </a:r>
            <a:r>
              <a:rPr lang="cs-CZ" sz="2400" dirty="0" err="1" smtClean="0"/>
              <a:t>the</a:t>
            </a:r>
            <a:r>
              <a:rPr lang="en-US" sz="2400" dirty="0" smtClean="0"/>
              <a:t> </a:t>
            </a:r>
            <a:r>
              <a:rPr lang="en-US" sz="2400" dirty="0"/>
              <a:t>site of disease</a:t>
            </a:r>
            <a:endParaRPr lang="cs-CZ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9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865"/>
    </mc:Choice>
    <mc:Fallback>
      <p:transition spd="slow" advTm="246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E2DDAEE0-6A02-4E52-91D4-E7A8957AD848}" type="slidenum">
              <a:rPr lang="cs-CZ"/>
              <a:pPr algn="r">
                <a:defRPr/>
              </a:pPr>
              <a:t>2</a:t>
            </a:fld>
            <a:endParaRPr lang="cs-CZ" dirty="0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7527925" y="575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691832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>
          <a:xfrm>
            <a:off x="751979" y="-27384"/>
            <a:ext cx="7420421" cy="108012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Terminology </a:t>
            </a:r>
            <a:br>
              <a:rPr lang="cs-CZ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cs-CZ" sz="2400" b="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of</a:t>
            </a:r>
            <a:r>
              <a:rPr lang="cs-CZ" sz="2400" b="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sz="2400" b="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hematopoietic</a:t>
            </a:r>
            <a:r>
              <a:rPr lang="cs-CZ" sz="2400" b="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cell </a:t>
            </a:r>
            <a:r>
              <a:rPr lang="cs-CZ" sz="2400" b="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transplantation</a:t>
            </a:r>
            <a:endParaRPr lang="cs-CZ" sz="2400" b="0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717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528" y="1772816"/>
            <a:ext cx="8568952" cy="4824536"/>
          </a:xfrm>
        </p:spPr>
        <p:txBody>
          <a:bodyPr>
            <a:normAutofit/>
          </a:bodyPr>
          <a:lstStyle/>
          <a:p>
            <a:pPr eaLnBrk="1" hangingPunct="1">
              <a:spcBef>
                <a:spcPts val="6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Originally</a:t>
            </a:r>
            <a:r>
              <a:rPr lang="cs-CZ" sz="2800" b="1" dirty="0" smtClean="0">
                <a:latin typeface="Arial" charset="0"/>
              </a:rPr>
              <a:t> Bone </a:t>
            </a:r>
            <a:r>
              <a:rPr lang="cs-CZ" sz="2800" b="1" dirty="0" err="1" smtClean="0">
                <a:latin typeface="Arial" charset="0"/>
              </a:rPr>
              <a:t>Marrow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Transplantation</a:t>
            </a:r>
            <a:r>
              <a:rPr lang="cs-CZ" sz="2800" b="1" dirty="0" smtClean="0">
                <a:latin typeface="Arial" charset="0"/>
              </a:rPr>
              <a:t>, BMT</a:t>
            </a:r>
          </a:p>
          <a:p>
            <a:pPr marL="620713" lvl="1" indent="-258763">
              <a:spcBef>
                <a:spcPts val="300"/>
              </a:spcBef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the</a:t>
            </a:r>
            <a:r>
              <a:rPr lang="cs-CZ" sz="2400" dirty="0" smtClean="0">
                <a:latin typeface="Arial" charset="0"/>
              </a:rPr>
              <a:t> source </a:t>
            </a:r>
            <a:r>
              <a:rPr lang="cs-CZ" sz="2400" dirty="0" err="1" smtClean="0">
                <a:latin typeface="Arial" charset="0"/>
              </a:rPr>
              <a:t>of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hematopoietic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cells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was</a:t>
            </a:r>
            <a:r>
              <a:rPr lang="cs-CZ" sz="2400" dirty="0" smtClean="0">
                <a:latin typeface="Arial" charset="0"/>
              </a:rPr>
              <a:t> bone </a:t>
            </a:r>
            <a:r>
              <a:rPr lang="cs-CZ" sz="2400" dirty="0" err="1" smtClean="0">
                <a:latin typeface="Arial" charset="0"/>
              </a:rPr>
              <a:t>marrow</a:t>
            </a:r>
            <a:endParaRPr lang="cs-CZ" sz="2400" dirty="0" smtClean="0">
              <a:latin typeface="Arial" charset="0"/>
            </a:endParaRPr>
          </a:p>
          <a:p>
            <a:pPr marL="620713" lvl="1" indent="-258763">
              <a:spcBef>
                <a:spcPts val="0"/>
              </a:spcBef>
              <a:buSzPct val="70000"/>
              <a:buFont typeface="Arial" pitchFamily="34" charset="0"/>
              <a:buChar char="‒"/>
            </a:pPr>
            <a:r>
              <a:rPr lang="cs-CZ" sz="2400" dirty="0" smtClean="0">
                <a:latin typeface="Arial" charset="0"/>
              </a:rPr>
              <a:t>BMT has </a:t>
            </a:r>
            <a:r>
              <a:rPr lang="cs-CZ" sz="2400" dirty="0" err="1" smtClean="0">
                <a:latin typeface="Arial" charset="0"/>
              </a:rPr>
              <a:t>remained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the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title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of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scientific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journal</a:t>
            </a:r>
            <a:endParaRPr lang="cs-CZ" sz="2400" dirty="0" smtClean="0">
              <a:latin typeface="Arial" charset="0"/>
            </a:endParaRPr>
          </a:p>
          <a:p>
            <a:pPr>
              <a:spcBef>
                <a:spcPts val="12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>
                <a:latin typeface="Arial" charset="0"/>
              </a:rPr>
              <a:t>Hematopoietic</a:t>
            </a:r>
            <a:r>
              <a:rPr lang="cs-CZ" sz="2800" b="1" dirty="0">
                <a:latin typeface="Arial" charset="0"/>
              </a:rPr>
              <a:t> cell </a:t>
            </a:r>
            <a:r>
              <a:rPr lang="cs-CZ" sz="2800" b="1" dirty="0" err="1">
                <a:latin typeface="Arial" charset="0"/>
              </a:rPr>
              <a:t>transplantation</a:t>
            </a:r>
            <a:r>
              <a:rPr lang="cs-CZ" sz="2800" b="1" dirty="0">
                <a:latin typeface="Arial" charset="0"/>
              </a:rPr>
              <a:t>, HCT</a:t>
            </a:r>
          </a:p>
          <a:p>
            <a:pPr marL="620713" lvl="1" indent="-258763">
              <a:spcBef>
                <a:spcPts val="300"/>
              </a:spcBef>
              <a:buSzPct val="70000"/>
              <a:buFont typeface="Arial" pitchFamily="34" charset="0"/>
              <a:buChar char="‒"/>
            </a:pPr>
            <a:r>
              <a:rPr lang="cs-CZ" sz="2400" dirty="0" err="1">
                <a:latin typeface="Arial" charset="0"/>
              </a:rPr>
              <a:t>reflects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the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availability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of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peripheral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blood</a:t>
            </a:r>
            <a:r>
              <a:rPr lang="cs-CZ" sz="2400" dirty="0">
                <a:latin typeface="Arial" charset="0"/>
              </a:rPr>
              <a:t> stem </a:t>
            </a:r>
            <a:r>
              <a:rPr lang="cs-CZ" sz="2400" dirty="0" err="1">
                <a:latin typeface="Arial" charset="0"/>
              </a:rPr>
              <a:t>cells</a:t>
            </a:r>
            <a:endParaRPr lang="cs-CZ" sz="2400" dirty="0">
              <a:latin typeface="Arial" charset="0"/>
            </a:endParaRPr>
          </a:p>
          <a:p>
            <a:pPr marL="620713" lvl="1" indent="-258763">
              <a:spcBef>
                <a:spcPts val="0"/>
              </a:spcBef>
              <a:buSzPct val="70000"/>
              <a:buFont typeface="Arial" pitchFamily="34" charset="0"/>
              <a:buChar char="‒"/>
            </a:pPr>
            <a:r>
              <a:rPr lang="cs-CZ" sz="2400" dirty="0">
                <a:latin typeface="Arial" charset="0"/>
              </a:rPr>
              <a:t>HCT </a:t>
            </a:r>
            <a:r>
              <a:rPr lang="cs-CZ" sz="2400" dirty="0" err="1">
                <a:latin typeface="Arial" charset="0"/>
              </a:rPr>
              <a:t>covers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other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sources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of</a:t>
            </a:r>
            <a:r>
              <a:rPr lang="cs-CZ" sz="2400" dirty="0">
                <a:latin typeface="Arial" charset="0"/>
              </a:rPr>
              <a:t> stem </a:t>
            </a:r>
            <a:r>
              <a:rPr lang="cs-CZ" sz="2400" dirty="0" err="1">
                <a:latin typeface="Arial" charset="0"/>
              </a:rPr>
              <a:t>cells</a:t>
            </a:r>
            <a:endParaRPr lang="cs-CZ" sz="2400" dirty="0">
              <a:latin typeface="Arial" charset="0"/>
            </a:endParaRPr>
          </a:p>
          <a:p>
            <a:pPr marL="620713" lvl="1" indent="-258763">
              <a:spcBef>
                <a:spcPts val="0"/>
              </a:spcBef>
              <a:buSzPct val="70000"/>
              <a:buFont typeface="Arial" pitchFamily="34" charset="0"/>
              <a:buChar char="‒"/>
            </a:pPr>
            <a:r>
              <a:rPr lang="cs-CZ" sz="2400" dirty="0" err="1">
                <a:latin typeface="Arial" charset="0"/>
              </a:rPr>
              <a:t>hematopoietic</a:t>
            </a:r>
            <a:r>
              <a:rPr lang="cs-CZ" sz="2400" dirty="0">
                <a:latin typeface="Arial" charset="0"/>
              </a:rPr>
              <a:t> stem cell </a:t>
            </a:r>
            <a:r>
              <a:rPr lang="cs-CZ" sz="2400" dirty="0" err="1">
                <a:latin typeface="Arial" charset="0"/>
              </a:rPr>
              <a:t>transplantation</a:t>
            </a:r>
            <a:r>
              <a:rPr lang="cs-CZ" sz="2400" dirty="0">
                <a:latin typeface="Arial" charset="0"/>
              </a:rPr>
              <a:t>, </a:t>
            </a:r>
            <a:r>
              <a:rPr lang="cs-CZ" sz="2400" dirty="0" smtClean="0">
                <a:latin typeface="Arial" charset="0"/>
              </a:rPr>
              <a:t>HSCT</a:t>
            </a:r>
            <a:endParaRPr lang="cs-CZ" sz="2400" dirty="0">
              <a:latin typeface="Arial" charset="0"/>
            </a:endParaRPr>
          </a:p>
          <a:p>
            <a:pPr>
              <a:spcBef>
                <a:spcPts val="12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Autologous</a:t>
            </a:r>
            <a:r>
              <a:rPr lang="cs-CZ" sz="2800" b="1" dirty="0" smtClean="0">
                <a:latin typeface="Arial" charset="0"/>
              </a:rPr>
              <a:t> stem cell </a:t>
            </a:r>
            <a:r>
              <a:rPr lang="cs-CZ" sz="2800" b="1" dirty="0" err="1" smtClean="0">
                <a:latin typeface="Arial" charset="0"/>
              </a:rPr>
              <a:t>transplantation</a:t>
            </a:r>
            <a:endParaRPr lang="cs-CZ" sz="2800" b="1" dirty="0" smtClean="0">
              <a:latin typeface="Arial" charset="0"/>
            </a:endParaRPr>
          </a:p>
          <a:p>
            <a:pPr marL="620713" lvl="1" indent="-258763">
              <a:spcBef>
                <a:spcPts val="300"/>
              </a:spcBef>
              <a:buSzPct val="70000"/>
              <a:buFont typeface="Arial" pitchFamily="34" charset="0"/>
              <a:buChar char="‒"/>
            </a:pPr>
            <a:r>
              <a:rPr lang="cs-CZ" sz="2400" dirty="0" err="1">
                <a:latin typeface="Arial" charset="0"/>
              </a:rPr>
              <a:t>autologous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peripheral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blood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smtClean="0">
                <a:latin typeface="Arial" charset="0"/>
              </a:rPr>
              <a:t>stem cell </a:t>
            </a:r>
            <a:r>
              <a:rPr lang="cs-CZ" sz="2400" dirty="0" err="1" smtClean="0">
                <a:latin typeface="Arial" charset="0"/>
              </a:rPr>
              <a:t>transplantation</a:t>
            </a:r>
            <a:r>
              <a:rPr lang="cs-CZ" sz="2400" dirty="0" smtClean="0">
                <a:latin typeface="Arial" charset="0"/>
              </a:rPr>
              <a:t>, auto-PBSCT</a:t>
            </a:r>
            <a:endParaRPr lang="cs-CZ" sz="2800" b="1" dirty="0" smtClean="0"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4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64"/>
    </mc:Choice>
    <mc:Fallback>
      <p:transition spd="slow" advTm="77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106848AE-1AB6-46B5-B072-1347DE7C8F48}" type="slidenum">
              <a:rPr lang="cs-CZ"/>
              <a:pPr algn="r">
                <a:defRPr/>
              </a:pPr>
              <a:t>20</a:t>
            </a:fld>
            <a:endParaRPr lang="cs-CZ" dirty="0"/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7527925" y="575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691832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369668" name="Rectangle 4"/>
          <p:cNvSpPr>
            <a:spLocks noGrp="1" noChangeArrowheads="1"/>
          </p:cNvSpPr>
          <p:nvPr>
            <p:ph type="title"/>
          </p:nvPr>
        </p:nvSpPr>
        <p:spPr>
          <a:xfrm>
            <a:off x="755576" y="-27384"/>
            <a:ext cx="7776864" cy="108012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Oropharyngeal</a:t>
            </a:r>
            <a:r>
              <a:rPr lang="cs-CZ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mucositis</a:t>
            </a:r>
            <a:r>
              <a:rPr lang="cs-CZ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in HCT</a:t>
            </a:r>
            <a:br>
              <a:rPr lang="cs-CZ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cs-CZ" sz="2700" b="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presentation</a:t>
            </a:r>
            <a:r>
              <a:rPr lang="cs-CZ" sz="2700" b="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and </a:t>
            </a:r>
            <a:r>
              <a:rPr lang="cs-CZ" sz="2700" b="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treatment</a:t>
            </a:r>
            <a:endParaRPr lang="cs-CZ" sz="2700" b="0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843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5536" y="2276872"/>
            <a:ext cx="8280920" cy="4365104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Pain</a:t>
            </a:r>
            <a:r>
              <a:rPr lang="cs-CZ" sz="2800" b="1" dirty="0" smtClean="0">
                <a:latin typeface="Arial" charset="0"/>
              </a:rPr>
              <a:t> management</a:t>
            </a:r>
          </a:p>
          <a:p>
            <a:pPr marL="620713" lvl="1" indent="-258763">
              <a:spcBef>
                <a:spcPts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opioids</a:t>
            </a:r>
            <a:r>
              <a:rPr lang="cs-CZ" sz="2400" dirty="0" smtClean="0">
                <a:latin typeface="Arial" charset="0"/>
              </a:rPr>
              <a:t>, </a:t>
            </a:r>
            <a:r>
              <a:rPr lang="cs-CZ" sz="2400" dirty="0" err="1" smtClean="0">
                <a:latin typeface="Arial" charset="0"/>
              </a:rPr>
              <a:t>continuously</a:t>
            </a:r>
            <a:endParaRPr lang="cs-CZ" sz="2400" dirty="0" smtClean="0">
              <a:latin typeface="Arial" charset="0"/>
            </a:endParaRPr>
          </a:p>
          <a:p>
            <a:pPr marL="620713" lvl="1" indent="-258763">
              <a:spcBef>
                <a:spcPts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NSAIDs</a:t>
            </a:r>
            <a:r>
              <a:rPr lang="cs-CZ" sz="2400" dirty="0" smtClean="0">
                <a:latin typeface="Arial" charset="0"/>
              </a:rPr>
              <a:t>, </a:t>
            </a:r>
            <a:r>
              <a:rPr lang="cs-CZ" sz="2400" dirty="0" err="1" smtClean="0">
                <a:latin typeface="Arial" charset="0"/>
              </a:rPr>
              <a:t>short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infusions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dirty="0" smtClean="0">
                <a:latin typeface="Arial" charset="0"/>
              </a:rPr>
              <a:t>(prior to </a:t>
            </a:r>
            <a:r>
              <a:rPr lang="cs-CZ" dirty="0" err="1" smtClean="0">
                <a:latin typeface="Arial" charset="0"/>
              </a:rPr>
              <a:t>meals</a:t>
            </a:r>
            <a:r>
              <a:rPr lang="cs-CZ" dirty="0" smtClean="0">
                <a:latin typeface="Arial" charset="0"/>
              </a:rPr>
              <a:t>)</a:t>
            </a:r>
            <a:r>
              <a:rPr lang="cs-CZ" sz="2400" dirty="0" smtClean="0">
                <a:latin typeface="Arial" charset="0"/>
              </a:rPr>
              <a:t>, </a:t>
            </a:r>
            <a:r>
              <a:rPr lang="cs-CZ" sz="2400" dirty="0" err="1" smtClean="0">
                <a:latin typeface="Arial" charset="0"/>
              </a:rPr>
              <a:t>around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the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clock</a:t>
            </a:r>
            <a:endParaRPr lang="cs-CZ" sz="2400" dirty="0" smtClean="0">
              <a:latin typeface="Arial" charset="0"/>
            </a:endParaRPr>
          </a:p>
          <a:p>
            <a:pPr eaLnBrk="1" hangingPunct="1">
              <a:spcBef>
                <a:spcPts val="6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Rinses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of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the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mouth</a:t>
            </a:r>
            <a:endParaRPr lang="cs-CZ" sz="2800" b="1" dirty="0" smtClean="0">
              <a:latin typeface="Arial" charset="0"/>
            </a:endParaRPr>
          </a:p>
          <a:p>
            <a:pPr marL="620713" lvl="1" indent="-258763">
              <a:spcBef>
                <a:spcPts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benzydamin</a:t>
            </a:r>
            <a:r>
              <a:rPr lang="cs-CZ" sz="2400" dirty="0" smtClean="0">
                <a:latin typeface="Arial" charset="0"/>
              </a:rPr>
              <a:t> 	(</a:t>
            </a:r>
            <a:r>
              <a:rPr lang="cs-CZ" sz="2400" dirty="0" err="1" smtClean="0">
                <a:latin typeface="Arial" charset="0"/>
              </a:rPr>
              <a:t>locally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acting</a:t>
            </a:r>
            <a:r>
              <a:rPr lang="cs-CZ" sz="2400" dirty="0" smtClean="0">
                <a:latin typeface="Arial" charset="0"/>
              </a:rPr>
              <a:t> NSAID)</a:t>
            </a:r>
          </a:p>
          <a:p>
            <a:pPr marL="620713" lvl="1" indent="-258763">
              <a:spcBef>
                <a:spcPts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antiseptics</a:t>
            </a:r>
            <a:r>
              <a:rPr lang="cs-CZ" sz="2400" dirty="0" smtClean="0">
                <a:latin typeface="Arial" charset="0"/>
              </a:rPr>
              <a:t> 	(</a:t>
            </a:r>
            <a:r>
              <a:rPr lang="cs-CZ" sz="2400" dirty="0" err="1" smtClean="0">
                <a:latin typeface="Arial" charset="0"/>
              </a:rPr>
              <a:t>chlorhexidine</a:t>
            </a:r>
            <a:r>
              <a:rPr lang="cs-CZ" sz="2400" dirty="0" smtClean="0">
                <a:latin typeface="Arial" charset="0"/>
              </a:rPr>
              <a:t>, </a:t>
            </a:r>
            <a:r>
              <a:rPr lang="cs-CZ" sz="2400" dirty="0" err="1" smtClean="0">
                <a:latin typeface="Arial" charset="0"/>
              </a:rPr>
              <a:t>povidon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iodine</a:t>
            </a:r>
            <a:r>
              <a:rPr lang="cs-CZ" sz="2400" dirty="0" smtClean="0">
                <a:latin typeface="Arial" charset="0"/>
              </a:rPr>
              <a:t>)</a:t>
            </a:r>
            <a:endParaRPr lang="cs-CZ" sz="2400" dirty="0">
              <a:latin typeface="Arial" charset="0"/>
            </a:endParaRPr>
          </a:p>
          <a:p>
            <a:pPr marL="620713" lvl="1" indent="-258763">
              <a:spcBef>
                <a:spcPts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>
                <a:latin typeface="Arial" charset="0"/>
              </a:rPr>
              <a:t>calcium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phosphate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precipitating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formulation</a:t>
            </a:r>
            <a:endParaRPr lang="cs-CZ" sz="2400" dirty="0">
              <a:latin typeface="Arial" charset="0"/>
            </a:endParaRPr>
          </a:p>
          <a:p>
            <a:pPr eaLnBrk="1" hangingPunct="1">
              <a:spcBef>
                <a:spcPts val="6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Nutritional</a:t>
            </a:r>
            <a:r>
              <a:rPr lang="cs-CZ" sz="2800" b="1" dirty="0" smtClean="0">
                <a:latin typeface="Arial" charset="0"/>
              </a:rPr>
              <a:t> support</a:t>
            </a:r>
          </a:p>
          <a:p>
            <a:pPr marL="620713" lvl="1" indent="-258763">
              <a:spcBef>
                <a:spcPts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smtClean="0">
                <a:latin typeface="Arial" charset="0"/>
              </a:rPr>
              <a:t>ONS </a:t>
            </a:r>
            <a:r>
              <a:rPr lang="cs-CZ" sz="2400" dirty="0" err="1" smtClean="0">
                <a:latin typeface="Arial" charset="0"/>
              </a:rPr>
              <a:t>for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sipping</a:t>
            </a:r>
            <a:r>
              <a:rPr lang="cs-CZ" sz="2400" dirty="0">
                <a:latin typeface="Arial" charset="0"/>
              </a:rPr>
              <a:t> </a:t>
            </a:r>
            <a:endParaRPr lang="cs-CZ" sz="2400" dirty="0" smtClean="0">
              <a:latin typeface="Arial" charset="0"/>
            </a:endParaRPr>
          </a:p>
          <a:p>
            <a:pPr marL="620713" lvl="1" indent="-258763">
              <a:spcBef>
                <a:spcPts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parenteral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nutrition</a:t>
            </a:r>
            <a:endParaRPr lang="cs-CZ" sz="2400" dirty="0">
              <a:latin typeface="Arial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67544" y="1340768"/>
            <a:ext cx="8208912" cy="792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dirty="0" err="1" smtClean="0">
                <a:solidFill>
                  <a:schemeClr val="accent1">
                    <a:lumMod val="50000"/>
                  </a:schemeClr>
                </a:solidFill>
              </a:rPr>
              <a:t>Symptoms</a:t>
            </a:r>
            <a:r>
              <a:rPr lang="cs-CZ" sz="2000" b="1" dirty="0" smtClean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cs-CZ" sz="2000" b="1" dirty="0" err="1" smtClean="0">
                <a:solidFill>
                  <a:schemeClr val="accent1">
                    <a:lumMod val="50000"/>
                  </a:schemeClr>
                </a:solidFill>
              </a:rPr>
              <a:t>signs</a:t>
            </a:r>
            <a:r>
              <a:rPr lang="cs-CZ" sz="2000" b="1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cs-CZ" sz="2000" b="1" dirty="0" err="1" smtClean="0">
                <a:solidFill>
                  <a:schemeClr val="accent1">
                    <a:lumMod val="50000"/>
                  </a:schemeClr>
                </a:solidFill>
              </a:rPr>
              <a:t>mouth</a:t>
            </a:r>
            <a:r>
              <a:rPr lang="cs-CZ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2000" b="1" dirty="0" err="1" smtClean="0">
                <a:solidFill>
                  <a:schemeClr val="accent1">
                    <a:lumMod val="50000"/>
                  </a:schemeClr>
                </a:solidFill>
              </a:rPr>
              <a:t>pain</a:t>
            </a:r>
            <a:r>
              <a:rPr lang="cs-CZ" sz="20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sz="2000" b="1" dirty="0" err="1" smtClean="0">
                <a:solidFill>
                  <a:schemeClr val="accent1">
                    <a:lumMod val="50000"/>
                  </a:schemeClr>
                </a:solidFill>
              </a:rPr>
              <a:t>stomatitis</a:t>
            </a:r>
            <a:r>
              <a:rPr lang="cs-CZ" sz="20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sz="2000" b="1" dirty="0" err="1" smtClean="0">
                <a:solidFill>
                  <a:schemeClr val="accent1">
                    <a:lumMod val="50000"/>
                  </a:schemeClr>
                </a:solidFill>
              </a:rPr>
              <a:t>mucosal</a:t>
            </a:r>
            <a:r>
              <a:rPr lang="cs-CZ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2000" b="1" dirty="0" err="1" smtClean="0">
                <a:solidFill>
                  <a:schemeClr val="accent1">
                    <a:lumMod val="50000"/>
                  </a:schemeClr>
                </a:solidFill>
              </a:rPr>
              <a:t>ulceration</a:t>
            </a:r>
            <a:r>
              <a:rPr lang="cs-CZ" sz="20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sz="2000" b="1" dirty="0" err="1" smtClean="0">
                <a:solidFill>
                  <a:schemeClr val="accent1">
                    <a:lumMod val="50000"/>
                  </a:schemeClr>
                </a:solidFill>
              </a:rPr>
              <a:t>dysphagia</a:t>
            </a:r>
            <a:r>
              <a:rPr lang="cs-CZ" sz="20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sz="2000" b="1" dirty="0" err="1" smtClean="0">
                <a:solidFill>
                  <a:schemeClr val="accent1">
                    <a:lumMod val="50000"/>
                  </a:schemeClr>
                </a:solidFill>
              </a:rPr>
              <a:t>salivation</a:t>
            </a:r>
            <a:r>
              <a:rPr lang="cs-CZ" sz="20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sz="2000" b="1" dirty="0" err="1" smtClean="0">
                <a:solidFill>
                  <a:schemeClr val="accent1">
                    <a:lumMod val="50000"/>
                  </a:schemeClr>
                </a:solidFill>
              </a:rPr>
              <a:t>acumulation</a:t>
            </a:r>
            <a:r>
              <a:rPr lang="cs-CZ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2000" b="1" dirty="0" err="1" smtClean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cs-CZ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2000" b="1" dirty="0" err="1" smtClean="0">
                <a:solidFill>
                  <a:schemeClr val="accent1">
                    <a:lumMod val="50000"/>
                  </a:schemeClr>
                </a:solidFill>
              </a:rPr>
              <a:t>mucus</a:t>
            </a:r>
            <a:r>
              <a:rPr lang="cs-CZ" sz="20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sz="2000" b="1" dirty="0" err="1" smtClean="0">
                <a:solidFill>
                  <a:schemeClr val="accent1">
                    <a:lumMod val="50000"/>
                  </a:schemeClr>
                </a:solidFill>
              </a:rPr>
              <a:t>aspiration</a:t>
            </a:r>
            <a:r>
              <a:rPr lang="cs-CZ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cs-CZ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006"/>
    </mc:Choice>
    <mc:Fallback>
      <p:transition spd="slow" advTm="153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106848AE-1AB6-46B5-B072-1347DE7C8F48}" type="slidenum">
              <a:rPr lang="cs-CZ"/>
              <a:pPr algn="r">
                <a:defRPr/>
              </a:pPr>
              <a:t>21</a:t>
            </a:fld>
            <a:endParaRPr lang="cs-CZ" dirty="0"/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7527925" y="575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691832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369668" name="Rectangle 4"/>
          <p:cNvSpPr>
            <a:spLocks noGrp="1" noChangeArrowheads="1"/>
          </p:cNvSpPr>
          <p:nvPr>
            <p:ph type="title"/>
          </p:nvPr>
        </p:nvSpPr>
        <p:spPr>
          <a:xfrm>
            <a:off x="899592" y="116632"/>
            <a:ext cx="7344816" cy="10081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Gastrointestinal</a:t>
            </a:r>
            <a:r>
              <a:rPr lang="cs-CZ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mucositis</a:t>
            </a:r>
            <a:r>
              <a:rPr lang="cs-CZ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in HCT</a:t>
            </a:r>
            <a:br>
              <a:rPr lang="cs-CZ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cs-CZ" sz="2400" b="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presentation</a:t>
            </a:r>
            <a:r>
              <a:rPr lang="cs-CZ" sz="2400" b="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and </a:t>
            </a:r>
            <a:r>
              <a:rPr lang="cs-CZ" sz="2400" b="0" dirty="0" err="1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treatment</a:t>
            </a:r>
            <a:endParaRPr lang="cs-CZ" sz="2400" b="0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843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5536" y="2420888"/>
            <a:ext cx="8208912" cy="3960440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Treatment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of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diarrhea</a:t>
            </a:r>
            <a:endParaRPr lang="cs-CZ" sz="2800" b="1" dirty="0" smtClean="0">
              <a:latin typeface="Arial" charset="0"/>
            </a:endParaRPr>
          </a:p>
          <a:p>
            <a:pPr marL="620713" lvl="1" indent="-258763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loperamide</a:t>
            </a:r>
            <a:r>
              <a:rPr lang="cs-CZ" sz="2400" dirty="0" smtClean="0">
                <a:latin typeface="Arial" charset="0"/>
              </a:rPr>
              <a:t>, </a:t>
            </a:r>
            <a:r>
              <a:rPr lang="cs-CZ" sz="2400" dirty="0" err="1" smtClean="0">
                <a:latin typeface="Arial" charset="0"/>
              </a:rPr>
              <a:t>diphenoxylate</a:t>
            </a:r>
            <a:endParaRPr lang="cs-CZ" sz="2400" dirty="0" smtClean="0">
              <a:latin typeface="Arial" charset="0"/>
            </a:endParaRPr>
          </a:p>
          <a:p>
            <a:pPr marL="620713" lvl="1" indent="-258763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octreotide</a:t>
            </a:r>
            <a:r>
              <a:rPr lang="cs-CZ" sz="2400" dirty="0" smtClean="0">
                <a:latin typeface="Arial" charset="0"/>
              </a:rPr>
              <a:t> (</a:t>
            </a:r>
            <a:r>
              <a:rPr lang="cs-CZ" sz="2400" dirty="0" err="1" smtClean="0">
                <a:latin typeface="Arial" charset="0"/>
              </a:rPr>
              <a:t>somatostatin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analgue</a:t>
            </a:r>
            <a:r>
              <a:rPr lang="cs-CZ" sz="2400" dirty="0" smtClean="0">
                <a:latin typeface="Arial" charset="0"/>
              </a:rPr>
              <a:t>)</a:t>
            </a:r>
          </a:p>
          <a:p>
            <a:pPr marL="620713" lvl="1" indent="-258763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fidaxomycin</a:t>
            </a:r>
            <a:r>
              <a:rPr lang="cs-CZ" sz="2400" dirty="0" smtClean="0">
                <a:latin typeface="Arial" charset="0"/>
              </a:rPr>
              <a:t> in Clostridium </a:t>
            </a:r>
            <a:r>
              <a:rPr lang="cs-CZ" sz="2400" dirty="0" err="1" smtClean="0">
                <a:latin typeface="Arial" charset="0"/>
              </a:rPr>
              <a:t>difficile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infection</a:t>
            </a:r>
            <a:endParaRPr lang="cs-CZ" sz="2400" dirty="0" smtClean="0">
              <a:latin typeface="Arial" charset="0"/>
            </a:endParaRPr>
          </a:p>
          <a:p>
            <a:pPr>
              <a:spcBef>
                <a:spcPts val="6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>
                <a:latin typeface="Arial" charset="0"/>
              </a:rPr>
              <a:t>Pain</a:t>
            </a:r>
            <a:r>
              <a:rPr lang="cs-CZ" sz="2800" b="1" dirty="0">
                <a:latin typeface="Arial" charset="0"/>
              </a:rPr>
              <a:t> management</a:t>
            </a:r>
          </a:p>
          <a:p>
            <a:pPr marL="620713" lvl="1" indent="-258763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>
                <a:latin typeface="Arial" charset="0"/>
              </a:rPr>
              <a:t>peripheral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analgetics</a:t>
            </a:r>
            <a:r>
              <a:rPr lang="cs-CZ" sz="2400" dirty="0" smtClean="0">
                <a:latin typeface="Arial" charset="0"/>
              </a:rPr>
              <a:t>, </a:t>
            </a:r>
            <a:r>
              <a:rPr lang="cs-CZ" sz="2400" dirty="0" err="1" smtClean="0">
                <a:latin typeface="Arial" charset="0"/>
              </a:rPr>
              <a:t>spasmolytics</a:t>
            </a:r>
            <a:endParaRPr lang="cs-CZ" sz="2400" dirty="0">
              <a:latin typeface="Arial" charset="0"/>
            </a:endParaRPr>
          </a:p>
          <a:p>
            <a:pPr marL="620713" lvl="1" indent="-258763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>
                <a:latin typeface="Arial" charset="0"/>
              </a:rPr>
              <a:t>opioids</a:t>
            </a:r>
            <a:endParaRPr lang="cs-CZ" sz="2400" dirty="0">
              <a:latin typeface="Arial" charset="0"/>
            </a:endParaRPr>
          </a:p>
          <a:p>
            <a:pPr eaLnBrk="1" hangingPunct="1">
              <a:spcBef>
                <a:spcPts val="6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Nutritional</a:t>
            </a:r>
            <a:r>
              <a:rPr lang="cs-CZ" sz="2800" b="1" dirty="0" smtClean="0">
                <a:latin typeface="Arial" charset="0"/>
              </a:rPr>
              <a:t> support</a:t>
            </a:r>
          </a:p>
          <a:p>
            <a:pPr marL="620713" lvl="1" indent="-258763">
              <a:spcBef>
                <a:spcPct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>
                <a:latin typeface="Arial" charset="0"/>
              </a:rPr>
              <a:t>total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parenteral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nutrition</a:t>
            </a:r>
            <a:endParaRPr lang="cs-CZ" sz="2400" dirty="0">
              <a:latin typeface="Arial" charset="0"/>
            </a:endParaRPr>
          </a:p>
          <a:p>
            <a:pPr>
              <a:spcBef>
                <a:spcPct val="0"/>
              </a:spcBef>
              <a:buSzPct val="70000"/>
              <a:buFont typeface="Wingdings" pitchFamily="2" charset="2"/>
              <a:buChar char="n"/>
            </a:pPr>
            <a:endParaRPr lang="cs-CZ" b="1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SzPct val="70000"/>
              <a:buFont typeface="Wingdings" pitchFamily="2" charset="2"/>
              <a:buChar char="n"/>
            </a:pPr>
            <a:endParaRPr lang="cs-CZ" sz="2800" b="1" dirty="0" smtClean="0">
              <a:latin typeface="Arial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95536" y="1412776"/>
            <a:ext cx="8352928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SzPct val="70000"/>
            </a:pPr>
            <a:r>
              <a:rPr lang="cs-CZ" sz="2000" b="1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Symptoms</a:t>
            </a:r>
            <a:r>
              <a:rPr lang="cs-CZ" sz="20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/</a:t>
            </a:r>
            <a:r>
              <a:rPr lang="cs-CZ" sz="2000" b="1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signs</a:t>
            </a:r>
            <a:r>
              <a:rPr lang="cs-CZ" sz="20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: </a:t>
            </a:r>
            <a:r>
              <a:rPr lang="cs-CZ" sz="2000" b="1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diarrhea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, flatulence, </a:t>
            </a:r>
            <a:r>
              <a:rPr lang="cs-CZ" sz="20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abdominal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sz="20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pain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cs-CZ" sz="20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crampi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cs-CZ" sz="20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nausea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cs-CZ" sz="20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vomiting</a:t>
            </a:r>
            <a:endParaRPr lang="cs-CZ" sz="2000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16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292"/>
    </mc:Choice>
    <mc:Fallback>
      <p:transition spd="slow" advTm="118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B52FDC-6324-42AF-90E2-D5F0638A4A40}" type="slidenum">
              <a:rPr lang="cs-CZ"/>
              <a:pPr>
                <a:defRPr/>
              </a:pPr>
              <a:t>22</a:t>
            </a:fld>
            <a:endParaRPr lang="cs-CZ"/>
          </a:p>
        </p:txBody>
      </p:sp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2852738"/>
            <a:ext cx="7848600" cy="862012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The</a:t>
            </a:r>
            <a:r>
              <a:rPr lang="cs-CZ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End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80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2"/>
    </mc:Choice>
    <mc:Fallback>
      <p:transition spd="slow" advTm="1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E2DDAEE0-6A02-4E52-91D4-E7A8957AD848}" type="slidenum">
              <a:rPr lang="cs-CZ"/>
              <a:pPr algn="r">
                <a:defRPr/>
              </a:pPr>
              <a:t>3</a:t>
            </a:fld>
            <a:endParaRPr lang="cs-CZ" dirty="0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7527925" y="575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691832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>
          <a:xfrm>
            <a:off x="1043608" y="116632"/>
            <a:ext cx="6769050" cy="7920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History</a:t>
            </a:r>
            <a:r>
              <a:rPr lang="cs-CZ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of</a:t>
            </a:r>
            <a:r>
              <a:rPr lang="cs-CZ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HCT</a:t>
            </a:r>
            <a:endParaRPr lang="cs-CZ" sz="3200" dirty="0" smtClean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717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5536" y="1844824"/>
            <a:ext cx="8352928" cy="4824264"/>
          </a:xfrm>
        </p:spPr>
        <p:txBody>
          <a:bodyPr>
            <a:normAutofit/>
          </a:bodyPr>
          <a:lstStyle/>
          <a:p>
            <a:pPr eaLnBrk="1" hangingPunct="1">
              <a:spcBef>
                <a:spcPts val="6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Research</a:t>
            </a:r>
            <a:r>
              <a:rPr lang="cs-CZ" sz="2800" b="1" dirty="0" smtClean="0">
                <a:latin typeface="Arial" charset="0"/>
              </a:rPr>
              <a:t> to </a:t>
            </a:r>
            <a:r>
              <a:rPr lang="cs-CZ" sz="2800" b="1" dirty="0" err="1" smtClean="0">
                <a:latin typeface="Arial" charset="0"/>
              </a:rPr>
              <a:t>treat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radiation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sickness</a:t>
            </a:r>
            <a:r>
              <a:rPr lang="cs-CZ" sz="2800" b="1" dirty="0" smtClean="0">
                <a:latin typeface="Arial" charset="0"/>
              </a:rPr>
              <a:t> in 1950s</a:t>
            </a:r>
          </a:p>
          <a:p>
            <a:pPr marL="620713" lvl="1" indent="-258763">
              <a:spcBef>
                <a:spcPts val="0"/>
              </a:spcBef>
              <a:buClrTx/>
              <a:buSzPct val="70000"/>
              <a:buFont typeface="Arial" pitchFamily="34" charset="0"/>
              <a:buChar char="‒"/>
            </a:pPr>
            <a:r>
              <a:rPr lang="cs-CZ" sz="2400" dirty="0" err="1" smtClean="0">
                <a:latin typeface="Arial" charset="0"/>
              </a:rPr>
              <a:t>potential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of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total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>
                <a:latin typeface="Arial" charset="0"/>
              </a:rPr>
              <a:t>body </a:t>
            </a:r>
            <a:r>
              <a:rPr lang="cs-CZ" sz="2400" dirty="0" err="1">
                <a:latin typeface="Arial" charset="0"/>
              </a:rPr>
              <a:t>irradiation</a:t>
            </a:r>
            <a:r>
              <a:rPr lang="cs-CZ" sz="2400" dirty="0">
                <a:latin typeface="Arial" charset="0"/>
              </a:rPr>
              <a:t> to </a:t>
            </a:r>
            <a:r>
              <a:rPr lang="cs-CZ" sz="2400" dirty="0" err="1">
                <a:latin typeface="Arial" charset="0"/>
              </a:rPr>
              <a:t>treat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leukemia</a:t>
            </a:r>
            <a:r>
              <a:rPr lang="cs-CZ" sz="2400" dirty="0">
                <a:latin typeface="Arial" charset="0"/>
              </a:rPr>
              <a:t> </a:t>
            </a:r>
            <a:endParaRPr lang="cs-CZ" sz="2400" dirty="0" smtClean="0">
              <a:latin typeface="Arial" charset="0"/>
            </a:endParaRPr>
          </a:p>
          <a:p>
            <a:pPr eaLnBrk="1" hangingPunct="1">
              <a:spcBef>
                <a:spcPts val="12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Discovery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of</a:t>
            </a:r>
            <a:r>
              <a:rPr lang="cs-CZ" sz="2800" b="1" dirty="0" smtClean="0">
                <a:latin typeface="Arial" charset="0"/>
              </a:rPr>
              <a:t> HLA-</a:t>
            </a:r>
            <a:r>
              <a:rPr lang="cs-CZ" sz="2800" b="1" dirty="0" err="1" smtClean="0">
                <a:latin typeface="Arial" charset="0"/>
              </a:rPr>
              <a:t>system</a:t>
            </a:r>
            <a:r>
              <a:rPr lang="cs-CZ" sz="2800" b="1" dirty="0" smtClean="0">
                <a:latin typeface="Arial" charset="0"/>
              </a:rPr>
              <a:t> 		1960s</a:t>
            </a:r>
          </a:p>
          <a:p>
            <a:pPr eaLnBrk="1" hangingPunct="1">
              <a:spcBef>
                <a:spcPts val="12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Discovery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of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cyclosporin</a:t>
            </a:r>
            <a:r>
              <a:rPr lang="cs-CZ" sz="2800" b="1" dirty="0" smtClean="0">
                <a:latin typeface="Arial" charset="0"/>
              </a:rPr>
              <a:t> A 		1970s</a:t>
            </a:r>
          </a:p>
          <a:p>
            <a:pPr eaLnBrk="1" hangingPunct="1">
              <a:spcBef>
                <a:spcPts val="12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First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publication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of</a:t>
            </a:r>
            <a:r>
              <a:rPr lang="cs-CZ" sz="2800" b="1" dirty="0" smtClean="0">
                <a:latin typeface="Arial" charset="0"/>
              </a:rPr>
              <a:t> 100 </a:t>
            </a:r>
            <a:r>
              <a:rPr lang="cs-CZ" sz="2800" b="1" dirty="0" err="1" smtClean="0">
                <a:latin typeface="Arial" charset="0"/>
              </a:rPr>
              <a:t>transplanted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patients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from</a:t>
            </a:r>
            <a:r>
              <a:rPr lang="cs-CZ" sz="2800" b="1" dirty="0" smtClean="0">
                <a:latin typeface="Arial" charset="0"/>
              </a:rPr>
              <a:t> Seattle 1977  </a:t>
            </a:r>
            <a:r>
              <a:rPr lang="cs-CZ" dirty="0" smtClean="0">
                <a:latin typeface="Arial" charset="0"/>
              </a:rPr>
              <a:t>(Edward </a:t>
            </a:r>
            <a:r>
              <a:rPr lang="cs-CZ" dirty="0" err="1" smtClean="0">
                <a:latin typeface="Arial" charset="0"/>
              </a:rPr>
              <a:t>Donnall</a:t>
            </a:r>
            <a:r>
              <a:rPr lang="cs-CZ" dirty="0" smtClean="0">
                <a:latin typeface="Arial" charset="0"/>
              </a:rPr>
              <a:t> Thomas)</a:t>
            </a:r>
          </a:p>
          <a:p>
            <a:pPr eaLnBrk="1" hangingPunct="1">
              <a:spcBef>
                <a:spcPts val="12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Allogeneic</a:t>
            </a:r>
            <a:r>
              <a:rPr lang="cs-CZ" sz="2800" b="1" dirty="0" smtClean="0">
                <a:latin typeface="Arial" charset="0"/>
              </a:rPr>
              <a:t> HCT </a:t>
            </a:r>
            <a:r>
              <a:rPr lang="cs-CZ" sz="2800" b="1" dirty="0" err="1" smtClean="0">
                <a:latin typeface="Arial" charset="0"/>
              </a:rPr>
              <a:t>routinly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used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from</a:t>
            </a:r>
            <a:r>
              <a:rPr lang="cs-CZ" sz="2800" b="1" dirty="0" smtClean="0">
                <a:latin typeface="Arial" charset="0"/>
              </a:rPr>
              <a:t> 	1980s</a:t>
            </a:r>
          </a:p>
          <a:p>
            <a:pPr eaLnBrk="1" hangingPunct="1">
              <a:spcBef>
                <a:spcPts val="12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Autologous</a:t>
            </a:r>
            <a:r>
              <a:rPr lang="cs-CZ" sz="2800" b="1" dirty="0" smtClean="0">
                <a:latin typeface="Arial" charset="0"/>
              </a:rPr>
              <a:t> PBSCT </a:t>
            </a:r>
            <a:r>
              <a:rPr lang="cs-CZ" sz="2800" b="1" dirty="0" err="1" smtClean="0">
                <a:latin typeface="Arial" charset="0"/>
              </a:rPr>
              <a:t>from</a:t>
            </a:r>
            <a:r>
              <a:rPr lang="cs-CZ" sz="2800" b="1" dirty="0" smtClean="0">
                <a:latin typeface="Arial" charset="0"/>
              </a:rPr>
              <a:t> 1990s</a:t>
            </a:r>
          </a:p>
        </p:txBody>
      </p:sp>
      <p:sp>
        <p:nvSpPr>
          <p:cNvPr id="2" name="AutoShape 2" descr="E. Donnall Thomas - Biographical - NobelPrize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E. Donnall Thomas – Wikipedi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E. Donnall Thomas – Wikipedi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6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13"/>
    </mc:Choice>
    <mc:Fallback>
      <p:transition spd="slow" advTm="88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836712"/>
            <a:ext cx="9144000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088DF7C8-A6CC-468B-B997-A5768E37ED8E}" type="slidenum">
              <a:rPr lang="cs-CZ"/>
              <a:pPr algn="r">
                <a:defRPr/>
              </a:pPr>
              <a:t>4</a:t>
            </a:fld>
            <a:endParaRPr lang="cs-CZ"/>
          </a:p>
        </p:txBody>
      </p:sp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7527925" y="575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691832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363524" name="Rectangle 4"/>
          <p:cNvSpPr>
            <a:spLocks noGrp="1" noChangeArrowheads="1"/>
          </p:cNvSpPr>
          <p:nvPr>
            <p:ph type="title"/>
          </p:nvPr>
        </p:nvSpPr>
        <p:spPr>
          <a:xfrm>
            <a:off x="323528" y="-99392"/>
            <a:ext cx="8496944" cy="76470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Main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features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of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autologous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and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allogeneic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HCT</a:t>
            </a:r>
            <a:endParaRPr lang="cs-CZ" sz="2400" b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03807"/>
              </p:ext>
            </p:extLst>
          </p:nvPr>
        </p:nvGraphicFramePr>
        <p:xfrm>
          <a:off x="107504" y="1076571"/>
          <a:ext cx="8928992" cy="544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1272"/>
                <a:gridCol w="4687720"/>
              </a:tblGrid>
              <a:tr h="1029468">
                <a:tc>
                  <a:txBody>
                    <a:bodyPr/>
                    <a:lstStyle/>
                    <a:p>
                      <a:pPr algn="ctr"/>
                      <a:r>
                        <a:rPr lang="cs-CZ" sz="2800" dirty="0" err="1" smtClean="0"/>
                        <a:t>Autologous</a:t>
                      </a:r>
                      <a:endParaRPr lang="cs-CZ" sz="2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 err="1" smtClean="0"/>
                        <a:t>Allogeneic</a:t>
                      </a:r>
                      <a:endParaRPr lang="cs-CZ" sz="2800" dirty="0" smtClean="0"/>
                    </a:p>
                  </a:txBody>
                  <a:tcPr anchor="ctr"/>
                </a:tc>
              </a:tr>
              <a:tr h="985520">
                <a:tc>
                  <a:txBody>
                    <a:bodyPr/>
                    <a:lstStyle/>
                    <a:p>
                      <a:pPr algn="ctr"/>
                      <a:r>
                        <a:rPr lang="cs-CZ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donor</a:t>
                      </a:r>
                      <a:r>
                        <a:rPr lang="cs-CZ" sz="24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recipient </a:t>
                      </a:r>
                    </a:p>
                    <a:p>
                      <a:pPr algn="ctr"/>
                      <a:r>
                        <a:rPr lang="cs-CZ" sz="24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</a:t>
                      </a:r>
                      <a:r>
                        <a:rPr lang="cs-CZ" sz="24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24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cs-CZ" sz="24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24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same</a:t>
                      </a:r>
                      <a:r>
                        <a:rPr lang="cs-CZ" sz="24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person</a:t>
                      </a:r>
                      <a:endParaRPr lang="cs-CZ" sz="2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donor </a:t>
                      </a:r>
                      <a:r>
                        <a:rPr lang="cs-CZ" sz="24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</a:t>
                      </a:r>
                      <a:r>
                        <a:rPr lang="cs-CZ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24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another</a:t>
                      </a:r>
                      <a:r>
                        <a:rPr lang="cs-CZ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person,</a:t>
                      </a:r>
                    </a:p>
                    <a:p>
                      <a:pPr algn="ctr"/>
                      <a:r>
                        <a:rPr lang="cs-CZ" sz="24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related</a:t>
                      </a:r>
                      <a:r>
                        <a:rPr lang="cs-CZ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24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  <a:r>
                        <a:rPr lang="cs-CZ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24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unrelated</a:t>
                      </a:r>
                      <a:endParaRPr lang="cs-CZ" sz="2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58446">
                <a:tc>
                  <a:txBody>
                    <a:bodyPr/>
                    <a:lstStyle/>
                    <a:p>
                      <a:pPr algn="ctr"/>
                      <a:r>
                        <a:rPr lang="cs-CZ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</a:t>
                      </a:r>
                      <a:r>
                        <a:rPr lang="cs-CZ" sz="24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immune</a:t>
                      </a:r>
                      <a:r>
                        <a:rPr lang="cs-CZ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24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problem</a:t>
                      </a:r>
                      <a:endParaRPr lang="cs-CZ" sz="2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</a:t>
                      </a:r>
                      <a:r>
                        <a:rPr lang="cs-CZ" sz="24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immunosupression</a:t>
                      </a:r>
                      <a:endParaRPr lang="cs-CZ" sz="2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 err="1" smtClean="0"/>
                        <a:t>immune</a:t>
                      </a:r>
                      <a:r>
                        <a:rPr lang="cs-CZ" sz="2400" b="0" dirty="0" smtClean="0"/>
                        <a:t> </a:t>
                      </a:r>
                      <a:r>
                        <a:rPr lang="cs-CZ" sz="2400" b="0" dirty="0" err="1" smtClean="0"/>
                        <a:t>difference</a:t>
                      </a:r>
                      <a:endParaRPr lang="cs-CZ" sz="2400" b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 err="1" smtClean="0"/>
                        <a:t>immunosupresion</a:t>
                      </a:r>
                      <a:r>
                        <a:rPr lang="cs-CZ" sz="2400" b="0" dirty="0" smtClean="0"/>
                        <a:t> </a:t>
                      </a:r>
                      <a:r>
                        <a:rPr lang="cs-CZ" sz="2400" b="0" dirty="0" err="1" smtClean="0"/>
                        <a:t>necessary</a:t>
                      </a:r>
                      <a:endParaRPr lang="cs-CZ" sz="2400" b="0" dirty="0" smtClean="0"/>
                    </a:p>
                  </a:txBody>
                  <a:tcPr anchor="ctr"/>
                </a:tc>
              </a:tr>
              <a:tr h="858446"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err="1" smtClean="0"/>
                        <a:t>high</a:t>
                      </a:r>
                      <a:r>
                        <a:rPr lang="cs-CZ" sz="2400" b="0" dirty="0" smtClean="0"/>
                        <a:t>-dose </a:t>
                      </a:r>
                      <a:r>
                        <a:rPr lang="cs-CZ" sz="2400" b="0" dirty="0" err="1" smtClean="0"/>
                        <a:t>chemotherapy</a:t>
                      </a:r>
                      <a:endParaRPr lang="cs-CZ" sz="2400" b="0" dirty="0" smtClean="0"/>
                    </a:p>
                    <a:p>
                      <a:pPr algn="ctr"/>
                      <a:r>
                        <a:rPr lang="cs-CZ" sz="2400" b="0" dirty="0" err="1" smtClean="0"/>
                        <a:t>is</a:t>
                      </a:r>
                      <a:r>
                        <a:rPr lang="cs-CZ" sz="2400" b="0" dirty="0" smtClean="0"/>
                        <a:t> </a:t>
                      </a:r>
                      <a:r>
                        <a:rPr lang="cs-CZ" sz="2400" b="0" dirty="0" err="1" smtClean="0"/>
                        <a:t>the</a:t>
                      </a:r>
                      <a:r>
                        <a:rPr lang="cs-CZ" sz="2400" b="0" dirty="0" smtClean="0"/>
                        <a:t> </a:t>
                      </a:r>
                      <a:r>
                        <a:rPr lang="cs-CZ" sz="2400" b="0" dirty="0" err="1" smtClean="0"/>
                        <a:t>main</a:t>
                      </a:r>
                      <a:r>
                        <a:rPr lang="cs-CZ" sz="2400" b="0" dirty="0" smtClean="0"/>
                        <a:t> </a:t>
                      </a:r>
                      <a:r>
                        <a:rPr lang="cs-CZ" sz="2400" b="0" dirty="0" err="1" smtClean="0"/>
                        <a:t>effect</a:t>
                      </a:r>
                      <a:endParaRPr lang="cs-CZ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err="1" smtClean="0"/>
                        <a:t>immune</a:t>
                      </a:r>
                      <a:r>
                        <a:rPr lang="cs-CZ" sz="2400" b="0" dirty="0" smtClean="0"/>
                        <a:t> </a:t>
                      </a:r>
                      <a:r>
                        <a:rPr lang="cs-CZ" sz="2400" b="0" dirty="0" err="1" smtClean="0"/>
                        <a:t>treatment</a:t>
                      </a:r>
                      <a:r>
                        <a:rPr lang="cs-CZ" sz="2400" b="0" dirty="0" smtClean="0"/>
                        <a:t> </a:t>
                      </a:r>
                      <a:r>
                        <a:rPr lang="cs-CZ" sz="2400" b="0" dirty="0" err="1" smtClean="0"/>
                        <a:t>effect</a:t>
                      </a:r>
                      <a:endParaRPr lang="cs-CZ" sz="2400" b="0" dirty="0" smtClean="0"/>
                    </a:p>
                    <a:p>
                      <a:pPr algn="ctr"/>
                      <a:r>
                        <a:rPr lang="cs-CZ" sz="2400" b="0" dirty="0" err="1" smtClean="0"/>
                        <a:t>graft</a:t>
                      </a:r>
                      <a:r>
                        <a:rPr lang="cs-CZ" sz="2400" b="0" dirty="0" smtClean="0"/>
                        <a:t> versus tumor </a:t>
                      </a:r>
                      <a:r>
                        <a:rPr lang="cs-CZ" sz="2400" b="0" dirty="0" err="1" smtClean="0"/>
                        <a:t>efect</a:t>
                      </a:r>
                      <a:r>
                        <a:rPr lang="cs-CZ" sz="2400" b="0" dirty="0" smtClean="0"/>
                        <a:t>, </a:t>
                      </a:r>
                      <a:r>
                        <a:rPr lang="cs-CZ" sz="2400" b="0" dirty="0" err="1" smtClean="0"/>
                        <a:t>GvT</a:t>
                      </a:r>
                      <a:endParaRPr lang="cs-CZ" sz="2400" b="0" dirty="0" smtClean="0"/>
                    </a:p>
                  </a:txBody>
                  <a:tcPr anchor="ctr"/>
                </a:tc>
              </a:tr>
              <a:tr h="858446">
                <a:tc>
                  <a:txBody>
                    <a:bodyPr/>
                    <a:lstStyle/>
                    <a:p>
                      <a:pPr algn="ctr"/>
                      <a:endParaRPr lang="cs-CZ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 smtClean="0"/>
                        <a:t>risk </a:t>
                      </a:r>
                      <a:r>
                        <a:rPr lang="cs-CZ" sz="2400" b="0" dirty="0" err="1" smtClean="0"/>
                        <a:t>of</a:t>
                      </a:r>
                      <a:r>
                        <a:rPr lang="cs-CZ" sz="2400" b="0" dirty="0" smtClean="0"/>
                        <a:t> </a:t>
                      </a:r>
                      <a:r>
                        <a:rPr lang="cs-CZ" sz="2400" b="0" dirty="0" err="1" smtClean="0"/>
                        <a:t>GvHD</a:t>
                      </a:r>
                      <a:endParaRPr lang="cs-CZ" sz="2400" b="0" dirty="0" smtClean="0"/>
                    </a:p>
                    <a:p>
                      <a:pPr algn="ctr"/>
                      <a:r>
                        <a:rPr lang="cs-CZ" sz="2400" b="0" dirty="0" err="1" smtClean="0"/>
                        <a:t>higher</a:t>
                      </a:r>
                      <a:r>
                        <a:rPr lang="cs-CZ" sz="2400" b="0" dirty="0" smtClean="0"/>
                        <a:t> risk </a:t>
                      </a:r>
                      <a:r>
                        <a:rPr lang="cs-CZ" sz="2400" b="0" dirty="0" err="1" smtClean="0"/>
                        <a:t>of</a:t>
                      </a:r>
                      <a:r>
                        <a:rPr lang="cs-CZ" sz="2400" b="0" dirty="0" smtClean="0"/>
                        <a:t> </a:t>
                      </a:r>
                      <a:r>
                        <a:rPr lang="cs-CZ" sz="2400" b="0" dirty="0" err="1" smtClean="0"/>
                        <a:t>infection</a:t>
                      </a:r>
                      <a:endParaRPr lang="cs-CZ" sz="2400" b="0" dirty="0"/>
                    </a:p>
                  </a:txBody>
                  <a:tcPr anchor="ctr"/>
                </a:tc>
              </a:tr>
              <a:tr h="858446"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err="1" smtClean="0"/>
                        <a:t>frozen</a:t>
                      </a:r>
                      <a:r>
                        <a:rPr lang="cs-CZ" sz="2400" b="0" dirty="0" smtClean="0"/>
                        <a:t> </a:t>
                      </a:r>
                      <a:r>
                        <a:rPr lang="cs-CZ" sz="2400" b="0" dirty="0" err="1" smtClean="0"/>
                        <a:t>graft</a:t>
                      </a:r>
                      <a:endParaRPr lang="cs-CZ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err="1" smtClean="0"/>
                        <a:t>mostly</a:t>
                      </a:r>
                      <a:r>
                        <a:rPr lang="cs-CZ" sz="2400" b="0" dirty="0" smtClean="0"/>
                        <a:t> </a:t>
                      </a:r>
                      <a:r>
                        <a:rPr lang="cs-CZ" sz="2400" b="0" dirty="0" err="1" smtClean="0"/>
                        <a:t>native</a:t>
                      </a:r>
                      <a:r>
                        <a:rPr lang="cs-CZ" sz="2400" b="0" dirty="0" smtClean="0"/>
                        <a:t> </a:t>
                      </a:r>
                      <a:r>
                        <a:rPr lang="cs-CZ" sz="2400" b="0" dirty="0" err="1" smtClean="0"/>
                        <a:t>graft</a:t>
                      </a:r>
                      <a:endParaRPr lang="cs-CZ" sz="2400" b="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1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463"/>
    </mc:Choice>
    <mc:Fallback>
      <p:transition spd="slow" advTm="156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9BDD4841-BE37-4A4C-AA6E-3253C7D7AA00}" type="slidenum">
              <a:rPr lang="cs-CZ"/>
              <a:pPr algn="r">
                <a:defRPr/>
              </a:pPr>
              <a:t>5</a:t>
            </a:fld>
            <a:endParaRPr lang="cs-CZ"/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7527925" y="575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691832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369668" name="Rectangle 4"/>
          <p:cNvSpPr>
            <a:spLocks noGrp="1" noChangeArrowheads="1"/>
          </p:cNvSpPr>
          <p:nvPr>
            <p:ph type="title"/>
          </p:nvPr>
        </p:nvSpPr>
        <p:spPr>
          <a:xfrm>
            <a:off x="1333500" y="188913"/>
            <a:ext cx="6982916" cy="79181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Other</a:t>
            </a: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types</a:t>
            </a: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of</a:t>
            </a: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HCT</a:t>
            </a:r>
            <a:endParaRPr lang="cs-CZ" sz="3200" dirty="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922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00113" y="1844824"/>
            <a:ext cx="7848351" cy="4608512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Font typeface="Wingdings" pitchFamily="2" charset="2"/>
              <a:buChar char="n"/>
              <a:defRPr/>
            </a:pPr>
            <a:r>
              <a:rPr lang="cs-CZ" sz="2800" b="1" dirty="0" err="1" smtClean="0">
                <a:latin typeface="Arial" charset="0"/>
              </a:rPr>
              <a:t>Syngeneic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transplantation</a:t>
            </a:r>
            <a:r>
              <a:rPr lang="cs-CZ" sz="2800" b="1" dirty="0">
                <a:latin typeface="Arial" charset="0"/>
              </a:rPr>
              <a:t> (</a:t>
            </a:r>
            <a:r>
              <a:rPr lang="cs-CZ" sz="2800" b="1" dirty="0" err="1" smtClean="0">
                <a:latin typeface="Arial" charset="0"/>
              </a:rPr>
              <a:t>allogeneic</a:t>
            </a:r>
            <a:r>
              <a:rPr lang="cs-CZ" sz="2800" b="1" dirty="0" smtClean="0">
                <a:latin typeface="Arial" charset="0"/>
              </a:rPr>
              <a:t>)</a:t>
            </a:r>
          </a:p>
          <a:p>
            <a:pPr lvl="1" eaLnBrk="1" hangingPunct="1">
              <a:spcBef>
                <a:spcPct val="0"/>
              </a:spcBef>
              <a:buSzPct val="70000"/>
              <a:defRPr/>
            </a:pPr>
            <a:r>
              <a:rPr lang="cs-CZ" sz="2400" dirty="0" err="1" smtClean="0">
                <a:latin typeface="Arial" charset="0"/>
              </a:rPr>
              <a:t>from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identical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twin</a:t>
            </a:r>
            <a:endParaRPr lang="cs-CZ" sz="2400" dirty="0" smtClean="0">
              <a:latin typeface="Arial" charset="0"/>
            </a:endParaRPr>
          </a:p>
          <a:p>
            <a:pPr lvl="1" eaLnBrk="1" hangingPunct="1">
              <a:spcBef>
                <a:spcPct val="0"/>
              </a:spcBef>
              <a:buSzPct val="70000"/>
              <a:defRPr/>
            </a:pPr>
            <a:r>
              <a:rPr lang="cs-CZ" sz="2400" dirty="0" smtClean="0">
                <a:latin typeface="Arial" charset="0"/>
              </a:rPr>
              <a:t>no </a:t>
            </a:r>
            <a:r>
              <a:rPr lang="cs-CZ" sz="2400" dirty="0" err="1" smtClean="0">
                <a:latin typeface="Arial" charset="0"/>
              </a:rPr>
              <a:t>GvT</a:t>
            </a:r>
            <a:r>
              <a:rPr lang="cs-CZ" sz="2400" dirty="0" smtClean="0">
                <a:latin typeface="Arial" charset="0"/>
              </a:rPr>
              <a:t>, </a:t>
            </a:r>
            <a:r>
              <a:rPr lang="cs-CZ" sz="2400" dirty="0" err="1" smtClean="0">
                <a:latin typeface="Arial" charset="0"/>
              </a:rPr>
              <a:t>higher</a:t>
            </a:r>
            <a:r>
              <a:rPr lang="cs-CZ" sz="2400" dirty="0" smtClean="0">
                <a:latin typeface="Arial" charset="0"/>
              </a:rPr>
              <a:t> risk </a:t>
            </a:r>
            <a:r>
              <a:rPr lang="cs-CZ" sz="2400" dirty="0" err="1" smtClean="0">
                <a:latin typeface="Arial" charset="0"/>
              </a:rPr>
              <a:t>of</a:t>
            </a:r>
            <a:r>
              <a:rPr lang="cs-CZ" sz="2400" dirty="0" smtClean="0">
                <a:latin typeface="Arial" charset="0"/>
              </a:rPr>
              <a:t> relaps </a:t>
            </a:r>
          </a:p>
          <a:p>
            <a:pPr>
              <a:spcBef>
                <a:spcPts val="1200"/>
              </a:spcBef>
              <a:buSzPct val="70000"/>
              <a:buFont typeface="Wingdings" pitchFamily="2" charset="2"/>
              <a:buChar char="n"/>
              <a:defRPr/>
            </a:pPr>
            <a:r>
              <a:rPr lang="cs-CZ" sz="2800" b="1" dirty="0" err="1">
                <a:latin typeface="Arial" charset="0"/>
              </a:rPr>
              <a:t>Haploidentical</a:t>
            </a:r>
            <a:r>
              <a:rPr lang="cs-CZ" sz="2800" b="1" dirty="0">
                <a:latin typeface="Arial" charset="0"/>
              </a:rPr>
              <a:t> </a:t>
            </a:r>
            <a:r>
              <a:rPr lang="cs-CZ" sz="2800" b="1" dirty="0" err="1">
                <a:latin typeface="Arial" charset="0"/>
              </a:rPr>
              <a:t>transplantation</a:t>
            </a:r>
            <a:endParaRPr lang="cs-CZ" sz="2800" b="1" dirty="0">
              <a:latin typeface="Arial" charset="0"/>
            </a:endParaRPr>
          </a:p>
          <a:p>
            <a:pPr lvl="1">
              <a:spcBef>
                <a:spcPct val="0"/>
              </a:spcBef>
              <a:buSzPct val="70000"/>
              <a:defRPr/>
            </a:pPr>
            <a:r>
              <a:rPr lang="cs-CZ" sz="2400" dirty="0" err="1">
                <a:latin typeface="Arial" charset="0"/>
              </a:rPr>
              <a:t>family</a:t>
            </a:r>
            <a:r>
              <a:rPr lang="cs-CZ" sz="2400" dirty="0">
                <a:latin typeface="Arial" charset="0"/>
              </a:rPr>
              <a:t> donor, </a:t>
            </a:r>
            <a:r>
              <a:rPr lang="cs-CZ" sz="2400" dirty="0" err="1">
                <a:latin typeface="Arial" charset="0"/>
              </a:rPr>
              <a:t>identical</a:t>
            </a:r>
            <a:r>
              <a:rPr lang="cs-CZ" sz="2400" dirty="0">
                <a:latin typeface="Arial" charset="0"/>
              </a:rPr>
              <a:t> in </a:t>
            </a:r>
            <a:r>
              <a:rPr lang="cs-CZ" sz="2400" dirty="0" err="1">
                <a:latin typeface="Arial" charset="0"/>
              </a:rPr>
              <a:t>only</a:t>
            </a:r>
            <a:r>
              <a:rPr lang="cs-CZ" sz="2400" dirty="0">
                <a:latin typeface="Arial" charset="0"/>
              </a:rPr>
              <a:t> 1 </a:t>
            </a:r>
            <a:r>
              <a:rPr lang="cs-CZ" sz="2400" dirty="0" err="1">
                <a:latin typeface="Arial" charset="0"/>
              </a:rPr>
              <a:t>haplotype</a:t>
            </a:r>
            <a:endParaRPr lang="cs-CZ" sz="2400" dirty="0">
              <a:latin typeface="Arial" charset="0"/>
            </a:endParaRPr>
          </a:p>
          <a:p>
            <a:pPr lvl="1">
              <a:spcBef>
                <a:spcPct val="0"/>
              </a:spcBef>
              <a:buSzPct val="70000"/>
              <a:defRPr/>
            </a:pPr>
            <a:r>
              <a:rPr lang="cs-CZ" sz="2400" dirty="0" err="1">
                <a:latin typeface="Arial" charset="0"/>
              </a:rPr>
              <a:t>mainly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if</a:t>
            </a:r>
            <a:r>
              <a:rPr lang="cs-CZ" sz="2400" dirty="0">
                <a:latin typeface="Arial" charset="0"/>
              </a:rPr>
              <a:t> no </a:t>
            </a:r>
            <a:r>
              <a:rPr lang="cs-CZ" sz="2400" dirty="0" err="1">
                <a:latin typeface="Arial" charset="0"/>
              </a:rPr>
              <a:t>other</a:t>
            </a:r>
            <a:r>
              <a:rPr lang="cs-CZ" sz="2400" dirty="0">
                <a:latin typeface="Arial" charset="0"/>
              </a:rPr>
              <a:t> donor </a:t>
            </a:r>
            <a:r>
              <a:rPr lang="cs-CZ" sz="2400" dirty="0" err="1">
                <a:latin typeface="Arial" charset="0"/>
              </a:rPr>
              <a:t>is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available</a:t>
            </a:r>
            <a:endParaRPr lang="cs-CZ" sz="2400" dirty="0" smtClean="0">
              <a:latin typeface="Arial" charset="0"/>
            </a:endParaRPr>
          </a:p>
          <a:p>
            <a:pPr lvl="1">
              <a:spcBef>
                <a:spcPct val="0"/>
              </a:spcBef>
              <a:buSzPct val="70000"/>
              <a:defRPr/>
            </a:pPr>
            <a:r>
              <a:rPr lang="cs-CZ" sz="2400" dirty="0" err="1" smtClean="0">
                <a:latin typeface="Arial" charset="0"/>
              </a:rPr>
              <a:t>requires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specific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immunosupression</a:t>
            </a:r>
            <a:endParaRPr lang="cs-CZ" sz="2400" dirty="0">
              <a:latin typeface="Arial" charset="0"/>
            </a:endParaRPr>
          </a:p>
          <a:p>
            <a:pPr>
              <a:spcBef>
                <a:spcPts val="1200"/>
              </a:spcBef>
              <a:buSzPct val="70000"/>
              <a:buFont typeface="Wingdings" pitchFamily="2" charset="2"/>
              <a:buChar char="n"/>
              <a:defRPr/>
            </a:pPr>
            <a:r>
              <a:rPr lang="cs-CZ" sz="2800" b="1" dirty="0" err="1" smtClean="0">
                <a:latin typeface="Arial" charset="0"/>
              </a:rPr>
              <a:t>Cord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blood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transplantation</a:t>
            </a:r>
            <a:endParaRPr lang="cs-CZ" sz="2800" b="1" dirty="0" smtClean="0">
              <a:latin typeface="Arial" charset="0"/>
            </a:endParaRPr>
          </a:p>
          <a:p>
            <a:pPr lvl="1">
              <a:spcBef>
                <a:spcPct val="0"/>
              </a:spcBef>
              <a:buSzPct val="70000"/>
              <a:defRPr/>
            </a:pPr>
            <a:r>
              <a:rPr lang="cs-CZ" sz="2400" dirty="0" err="1">
                <a:latin typeface="Arial" charset="0"/>
              </a:rPr>
              <a:t>low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number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of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hematopoietic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cells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for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adult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transplantation</a:t>
            </a:r>
            <a:endParaRPr lang="cs-CZ" sz="2400" dirty="0"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4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190"/>
    </mc:Choice>
    <mc:Fallback>
      <p:transition spd="slow" advTm="107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9BDD4841-BE37-4A4C-AA6E-3253C7D7AA00}" type="slidenum">
              <a:rPr lang="cs-CZ"/>
              <a:pPr algn="r">
                <a:defRPr/>
              </a:pPr>
              <a:t>6</a:t>
            </a:fld>
            <a:endParaRPr lang="cs-CZ"/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7527925" y="575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691832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369668" name="Rectangle 4"/>
          <p:cNvSpPr>
            <a:spLocks noGrp="1" noChangeArrowheads="1"/>
          </p:cNvSpPr>
          <p:nvPr>
            <p:ph type="title"/>
          </p:nvPr>
        </p:nvSpPr>
        <p:spPr>
          <a:xfrm>
            <a:off x="1187624" y="1"/>
            <a:ext cx="7272808" cy="105273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Collection</a:t>
            </a: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of</a:t>
            </a: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hematopoietic</a:t>
            </a: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cells</a:t>
            </a: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cs-CZ" sz="27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preparation</a:t>
            </a:r>
            <a:r>
              <a:rPr lang="cs-CZ" sz="2700" b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sz="27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of</a:t>
            </a:r>
            <a:r>
              <a:rPr lang="cs-CZ" sz="2700" b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sz="27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the</a:t>
            </a:r>
            <a:r>
              <a:rPr lang="cs-CZ" sz="2700" b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sz="27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graft</a:t>
            </a:r>
            <a:endParaRPr lang="cs-CZ" sz="2700" b="0" dirty="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922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5536" y="1772816"/>
            <a:ext cx="8424935" cy="444065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70000"/>
              <a:buFont typeface="Wingdings" pitchFamily="2" charset="2"/>
              <a:buChar char="n"/>
              <a:defRPr/>
            </a:pPr>
            <a:r>
              <a:rPr lang="cs-CZ" sz="2800" b="1" dirty="0" smtClean="0">
                <a:latin typeface="Arial" charset="0"/>
              </a:rPr>
              <a:t>Bone </a:t>
            </a:r>
            <a:r>
              <a:rPr lang="cs-CZ" sz="2800" b="1" dirty="0" err="1" smtClean="0">
                <a:latin typeface="Arial" charset="0"/>
              </a:rPr>
              <a:t>marrow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collection</a:t>
            </a:r>
            <a:r>
              <a:rPr lang="cs-CZ" sz="2800" b="1" dirty="0" smtClean="0">
                <a:latin typeface="Arial" charset="0"/>
              </a:rPr>
              <a:t>  </a:t>
            </a:r>
            <a:r>
              <a:rPr lang="cs-CZ" dirty="0" smtClean="0">
                <a:latin typeface="Arial" charset="0"/>
              </a:rPr>
              <a:t>(</a:t>
            </a:r>
            <a:r>
              <a:rPr lang="cs-CZ" dirty="0" err="1" smtClean="0">
                <a:latin typeface="Arial" charset="0"/>
              </a:rPr>
              <a:t>from</a:t>
            </a:r>
            <a:r>
              <a:rPr lang="cs-CZ" dirty="0" smtClean="0">
                <a:latin typeface="Arial" charset="0"/>
              </a:rPr>
              <a:t> </a:t>
            </a:r>
            <a:r>
              <a:rPr lang="cs-CZ" dirty="0" err="1" smtClean="0">
                <a:latin typeface="Arial" charset="0"/>
              </a:rPr>
              <a:t>illiac</a:t>
            </a:r>
            <a:r>
              <a:rPr lang="cs-CZ" dirty="0" smtClean="0">
                <a:latin typeface="Arial" charset="0"/>
              </a:rPr>
              <a:t> </a:t>
            </a:r>
            <a:r>
              <a:rPr lang="cs-CZ" dirty="0" err="1" smtClean="0">
                <a:latin typeface="Arial" charset="0"/>
              </a:rPr>
              <a:t>bones</a:t>
            </a:r>
            <a:r>
              <a:rPr lang="cs-CZ" dirty="0" smtClean="0">
                <a:latin typeface="Arial" charset="0"/>
              </a:rPr>
              <a:t>)</a:t>
            </a:r>
          </a:p>
          <a:p>
            <a:pPr marL="620713" lvl="1" indent="-258763">
              <a:spcBef>
                <a:spcPct val="0"/>
              </a:spcBef>
              <a:buSzPct val="70000"/>
              <a:defRPr/>
            </a:pPr>
            <a:r>
              <a:rPr lang="cs-CZ" sz="2400" dirty="0">
                <a:latin typeface="Arial" charset="0"/>
              </a:rPr>
              <a:t>no </a:t>
            </a:r>
            <a:r>
              <a:rPr lang="cs-CZ" sz="2400" dirty="0" err="1">
                <a:latin typeface="Arial" charset="0"/>
              </a:rPr>
              <a:t>stimulation</a:t>
            </a:r>
            <a:r>
              <a:rPr lang="cs-CZ" sz="2400" dirty="0">
                <a:latin typeface="Arial" charset="0"/>
              </a:rPr>
              <a:t>, </a:t>
            </a:r>
            <a:r>
              <a:rPr lang="cs-CZ" sz="2400" dirty="0" err="1">
                <a:latin typeface="Arial" charset="0"/>
              </a:rPr>
              <a:t>general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anesthesia</a:t>
            </a:r>
            <a:r>
              <a:rPr lang="cs-CZ" sz="2400" dirty="0">
                <a:latin typeface="Arial" charset="0"/>
              </a:rPr>
              <a:t>, 1 night </a:t>
            </a:r>
            <a:r>
              <a:rPr lang="cs-CZ" sz="2400" dirty="0" err="1">
                <a:latin typeface="Arial" charset="0"/>
              </a:rPr>
              <a:t>hospital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stay</a:t>
            </a:r>
            <a:endParaRPr lang="cs-CZ" sz="2400" dirty="0">
              <a:latin typeface="Arial" charset="0"/>
            </a:endParaRPr>
          </a:p>
          <a:p>
            <a:pPr marL="620713" lvl="1" indent="-258763">
              <a:spcBef>
                <a:spcPct val="0"/>
              </a:spcBef>
              <a:buSzPct val="70000"/>
              <a:defRPr/>
            </a:pPr>
            <a:r>
              <a:rPr lang="cs-CZ" sz="2400" dirty="0" smtClean="0">
                <a:latin typeface="Arial" charset="0"/>
              </a:rPr>
              <a:t>1000 </a:t>
            </a:r>
            <a:r>
              <a:rPr lang="cs-CZ" sz="2400" dirty="0" err="1">
                <a:latin typeface="Arial" charset="0"/>
              </a:rPr>
              <a:t>mL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of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bloody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marrow</a:t>
            </a:r>
            <a:r>
              <a:rPr lang="cs-CZ" sz="2400" dirty="0" smtClean="0">
                <a:latin typeface="Arial" charset="0"/>
              </a:rPr>
              <a:t>: </a:t>
            </a:r>
            <a:r>
              <a:rPr lang="cs-CZ" sz="2400" dirty="0" err="1" smtClean="0">
                <a:latin typeface="Arial" charset="0"/>
              </a:rPr>
              <a:t>centrifugation</a:t>
            </a:r>
            <a:endParaRPr lang="cs-CZ" sz="2400" dirty="0" smtClean="0">
              <a:latin typeface="Arial" charset="0"/>
            </a:endParaRPr>
          </a:p>
          <a:p>
            <a:pPr marL="620713" lvl="1" indent="-258763">
              <a:spcBef>
                <a:spcPct val="0"/>
              </a:spcBef>
              <a:buSzPct val="70000"/>
              <a:defRPr/>
            </a:pPr>
            <a:r>
              <a:rPr lang="cs-CZ" sz="2400" dirty="0" err="1" smtClean="0">
                <a:latin typeface="Arial" charset="0"/>
              </a:rPr>
              <a:t>collection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of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buffy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coat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dirty="0" smtClean="0">
                <a:latin typeface="Arial" charset="0"/>
              </a:rPr>
              <a:t>(</a:t>
            </a:r>
            <a:r>
              <a:rPr lang="cs-CZ" dirty="0" err="1" smtClean="0">
                <a:latin typeface="Arial" charset="0"/>
              </a:rPr>
              <a:t>between</a:t>
            </a:r>
            <a:r>
              <a:rPr lang="cs-CZ" dirty="0" smtClean="0">
                <a:latin typeface="Arial" charset="0"/>
              </a:rPr>
              <a:t> </a:t>
            </a:r>
            <a:r>
              <a:rPr lang="cs-CZ" dirty="0" err="1" smtClean="0">
                <a:latin typeface="Arial" charset="0"/>
              </a:rPr>
              <a:t>red</a:t>
            </a:r>
            <a:r>
              <a:rPr lang="cs-CZ" dirty="0" smtClean="0">
                <a:latin typeface="Arial" charset="0"/>
              </a:rPr>
              <a:t> </a:t>
            </a:r>
            <a:r>
              <a:rPr lang="cs-CZ" dirty="0" err="1" smtClean="0">
                <a:latin typeface="Arial" charset="0"/>
              </a:rPr>
              <a:t>cells</a:t>
            </a:r>
            <a:r>
              <a:rPr lang="cs-CZ" dirty="0" smtClean="0">
                <a:latin typeface="Arial" charset="0"/>
              </a:rPr>
              <a:t> and plasma)</a:t>
            </a:r>
            <a:endParaRPr lang="cs-CZ" sz="2400" dirty="0">
              <a:latin typeface="Arial" charset="0"/>
            </a:endParaRPr>
          </a:p>
          <a:p>
            <a:pPr marL="620713" lvl="1" indent="-258763">
              <a:spcBef>
                <a:spcPct val="0"/>
              </a:spcBef>
              <a:buSzPct val="70000"/>
              <a:defRPr/>
            </a:pPr>
            <a:r>
              <a:rPr lang="cs-CZ" sz="2400" dirty="0" smtClean="0">
                <a:latin typeface="Arial" charset="0"/>
              </a:rPr>
              <a:t>return </a:t>
            </a:r>
            <a:r>
              <a:rPr lang="cs-CZ" sz="2400" dirty="0" err="1" smtClean="0">
                <a:latin typeface="Arial" charset="0"/>
              </a:rPr>
              <a:t>of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red</a:t>
            </a:r>
            <a:r>
              <a:rPr lang="cs-CZ" sz="2400" dirty="0" smtClean="0">
                <a:latin typeface="Arial" charset="0"/>
              </a:rPr>
              <a:t> cell </a:t>
            </a:r>
            <a:r>
              <a:rPr lang="cs-CZ" sz="2400" dirty="0" err="1" smtClean="0">
                <a:latin typeface="Arial" charset="0"/>
              </a:rPr>
              <a:t>mass</a:t>
            </a:r>
            <a:r>
              <a:rPr lang="cs-CZ" sz="2400" dirty="0" smtClean="0">
                <a:latin typeface="Arial" charset="0"/>
              </a:rPr>
              <a:t> to </a:t>
            </a:r>
            <a:r>
              <a:rPr lang="cs-CZ" sz="2400" dirty="0" err="1" smtClean="0">
                <a:latin typeface="Arial" charset="0"/>
              </a:rPr>
              <a:t>the</a:t>
            </a:r>
            <a:r>
              <a:rPr lang="cs-CZ" sz="2400" dirty="0" smtClean="0">
                <a:latin typeface="Arial" charset="0"/>
              </a:rPr>
              <a:t> donor</a:t>
            </a:r>
          </a:p>
          <a:p>
            <a:pPr>
              <a:spcBef>
                <a:spcPts val="1200"/>
              </a:spcBef>
              <a:buSzPct val="70000"/>
              <a:buFont typeface="Wingdings" pitchFamily="2" charset="2"/>
              <a:buChar char="n"/>
              <a:defRPr/>
            </a:pPr>
            <a:r>
              <a:rPr lang="cs-CZ" sz="2800" b="1" dirty="0" err="1" smtClean="0">
                <a:latin typeface="Arial" charset="0"/>
              </a:rPr>
              <a:t>Peripheral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blood</a:t>
            </a:r>
            <a:r>
              <a:rPr lang="cs-CZ" sz="2800" b="1" dirty="0" smtClean="0">
                <a:latin typeface="Arial" charset="0"/>
              </a:rPr>
              <a:t> stem cell </a:t>
            </a:r>
            <a:r>
              <a:rPr lang="cs-CZ" sz="2800" b="1" dirty="0" err="1" smtClean="0">
                <a:latin typeface="Arial" charset="0"/>
              </a:rPr>
              <a:t>collection</a:t>
            </a:r>
            <a:endParaRPr lang="cs-CZ" sz="2800" b="1" dirty="0">
              <a:latin typeface="Arial" charset="0"/>
            </a:endParaRPr>
          </a:p>
          <a:p>
            <a:pPr marL="620713" lvl="1" indent="-258763">
              <a:spcBef>
                <a:spcPct val="0"/>
              </a:spcBef>
              <a:buSzPct val="70000"/>
              <a:defRPr/>
            </a:pPr>
            <a:r>
              <a:rPr lang="cs-CZ" sz="2400" dirty="0" smtClean="0">
                <a:latin typeface="Arial" charset="0"/>
              </a:rPr>
              <a:t>bone </a:t>
            </a:r>
            <a:r>
              <a:rPr lang="cs-CZ" sz="2400" dirty="0" err="1">
                <a:latin typeface="Arial" charset="0"/>
              </a:rPr>
              <a:t>marrow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stimulation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necessary</a:t>
            </a:r>
            <a:r>
              <a:rPr lang="cs-CZ" sz="2400" dirty="0" smtClean="0">
                <a:latin typeface="Arial" charset="0"/>
              </a:rPr>
              <a:t> (</a:t>
            </a:r>
            <a:r>
              <a:rPr lang="cs-CZ" sz="2400" dirty="0" err="1" smtClean="0">
                <a:latin typeface="Arial" charset="0"/>
              </a:rPr>
              <a:t>several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days</a:t>
            </a:r>
            <a:r>
              <a:rPr lang="cs-CZ" sz="2400" dirty="0" smtClean="0">
                <a:latin typeface="Arial" charset="0"/>
              </a:rPr>
              <a:t>) </a:t>
            </a:r>
          </a:p>
          <a:p>
            <a:pPr lvl="2">
              <a:spcBef>
                <a:spcPct val="0"/>
              </a:spcBef>
              <a:buSzPct val="70000"/>
              <a:defRPr/>
            </a:pPr>
            <a:r>
              <a:rPr lang="cs-CZ" sz="2200" dirty="0" smtClean="0">
                <a:latin typeface="Arial" charset="0"/>
              </a:rPr>
              <a:t>G-CSF (</a:t>
            </a:r>
            <a:r>
              <a:rPr lang="cs-CZ" sz="2200" dirty="0" err="1" smtClean="0">
                <a:latin typeface="Arial" charset="0"/>
              </a:rPr>
              <a:t>healthy</a:t>
            </a:r>
            <a:r>
              <a:rPr lang="cs-CZ" sz="2200" dirty="0" smtClean="0">
                <a:latin typeface="Arial" charset="0"/>
              </a:rPr>
              <a:t> </a:t>
            </a:r>
            <a:r>
              <a:rPr lang="cs-CZ" sz="2200" dirty="0" err="1" smtClean="0">
                <a:latin typeface="Arial" charset="0"/>
              </a:rPr>
              <a:t>donors</a:t>
            </a:r>
            <a:r>
              <a:rPr lang="cs-CZ" sz="2200" dirty="0" smtClean="0">
                <a:latin typeface="Arial" charset="0"/>
              </a:rPr>
              <a:t> </a:t>
            </a:r>
            <a:r>
              <a:rPr lang="cs-CZ" sz="2200" dirty="0" err="1" smtClean="0">
                <a:latin typeface="Arial" charset="0"/>
              </a:rPr>
              <a:t>for</a:t>
            </a:r>
            <a:r>
              <a:rPr lang="cs-CZ" sz="2200" dirty="0" smtClean="0">
                <a:latin typeface="Arial" charset="0"/>
              </a:rPr>
              <a:t> </a:t>
            </a:r>
            <a:r>
              <a:rPr lang="cs-CZ" sz="2200" dirty="0" err="1" smtClean="0">
                <a:latin typeface="Arial" charset="0"/>
              </a:rPr>
              <a:t>allogeneic</a:t>
            </a:r>
            <a:r>
              <a:rPr lang="cs-CZ" sz="2200" dirty="0" smtClean="0">
                <a:latin typeface="Arial" charset="0"/>
              </a:rPr>
              <a:t> HCT)</a:t>
            </a:r>
          </a:p>
          <a:p>
            <a:pPr lvl="2">
              <a:spcBef>
                <a:spcPct val="0"/>
              </a:spcBef>
              <a:buSzPct val="70000"/>
              <a:defRPr/>
            </a:pPr>
            <a:r>
              <a:rPr lang="cs-CZ" sz="2200" dirty="0" err="1" smtClean="0">
                <a:latin typeface="Arial" charset="0"/>
              </a:rPr>
              <a:t>cytotoxic</a:t>
            </a:r>
            <a:r>
              <a:rPr lang="cs-CZ" sz="2200" dirty="0" smtClean="0">
                <a:latin typeface="Arial" charset="0"/>
              </a:rPr>
              <a:t> </a:t>
            </a:r>
            <a:r>
              <a:rPr lang="cs-CZ" sz="2200" dirty="0" err="1" smtClean="0">
                <a:latin typeface="Arial" charset="0"/>
              </a:rPr>
              <a:t>regimenn</a:t>
            </a:r>
            <a:r>
              <a:rPr lang="cs-CZ" sz="2200" dirty="0" smtClean="0">
                <a:latin typeface="Arial" charset="0"/>
              </a:rPr>
              <a:t> + G-CSF (</a:t>
            </a:r>
            <a:r>
              <a:rPr lang="cs-CZ" sz="2200" dirty="0" err="1" smtClean="0">
                <a:latin typeface="Arial" charset="0"/>
              </a:rPr>
              <a:t>for</a:t>
            </a:r>
            <a:r>
              <a:rPr lang="cs-CZ" sz="2200" dirty="0" smtClean="0">
                <a:latin typeface="Arial" charset="0"/>
              </a:rPr>
              <a:t> </a:t>
            </a:r>
            <a:r>
              <a:rPr lang="cs-CZ" sz="2200" dirty="0" err="1" smtClean="0">
                <a:latin typeface="Arial" charset="0"/>
              </a:rPr>
              <a:t>autologous</a:t>
            </a:r>
            <a:r>
              <a:rPr lang="cs-CZ" sz="2200" dirty="0" smtClean="0">
                <a:latin typeface="Arial" charset="0"/>
              </a:rPr>
              <a:t> SCT)</a:t>
            </a:r>
          </a:p>
          <a:p>
            <a:pPr marL="620713" lvl="1" indent="-258763">
              <a:spcBef>
                <a:spcPct val="0"/>
              </a:spcBef>
              <a:buSzPct val="70000"/>
              <a:defRPr/>
            </a:pPr>
            <a:r>
              <a:rPr lang="cs-CZ" sz="2400" dirty="0" err="1" smtClean="0">
                <a:latin typeface="Arial" charset="0"/>
              </a:rPr>
              <a:t>blood</a:t>
            </a:r>
            <a:r>
              <a:rPr lang="cs-CZ" sz="2400" dirty="0" smtClean="0">
                <a:latin typeface="Arial" charset="0"/>
              </a:rPr>
              <a:t> cell </a:t>
            </a:r>
            <a:r>
              <a:rPr lang="cs-CZ" sz="2400" dirty="0" err="1" smtClean="0">
                <a:latin typeface="Arial" charset="0"/>
              </a:rPr>
              <a:t>separation</a:t>
            </a:r>
            <a:r>
              <a:rPr lang="cs-CZ" sz="2400" dirty="0" smtClean="0">
                <a:latin typeface="Arial" charset="0"/>
              </a:rPr>
              <a:t> (</a:t>
            </a:r>
            <a:r>
              <a:rPr lang="cs-CZ" sz="2400" dirty="0" err="1" smtClean="0">
                <a:latin typeface="Arial" charset="0"/>
              </a:rPr>
              <a:t>extracorporal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centrifugation</a:t>
            </a:r>
            <a:r>
              <a:rPr lang="cs-CZ" sz="2400" dirty="0" smtClean="0">
                <a:latin typeface="Arial" charset="0"/>
              </a:rPr>
              <a:t>)</a:t>
            </a:r>
          </a:p>
          <a:p>
            <a:pPr marL="620713" lvl="1" indent="-258763">
              <a:spcBef>
                <a:spcPct val="0"/>
              </a:spcBef>
              <a:buSzPct val="70000"/>
              <a:defRPr/>
            </a:pPr>
            <a:r>
              <a:rPr lang="cs-CZ" sz="2400" dirty="0" err="1" smtClean="0">
                <a:latin typeface="Arial" charset="0"/>
              </a:rPr>
              <a:t>buffy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coat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removal</a:t>
            </a:r>
            <a:r>
              <a:rPr lang="cs-CZ" sz="2400" dirty="0">
                <a:latin typeface="Arial" charset="0"/>
              </a:rPr>
              <a:t> (</a:t>
            </a:r>
            <a:r>
              <a:rPr lang="cs-CZ" sz="2400" dirty="0" smtClean="0">
                <a:latin typeface="Arial" charset="0"/>
              </a:rPr>
              <a:t>CD34+ </a:t>
            </a:r>
            <a:r>
              <a:rPr lang="cs-CZ" sz="2400" dirty="0" err="1" smtClean="0">
                <a:latin typeface="Arial" charset="0"/>
              </a:rPr>
              <a:t>cells</a:t>
            </a:r>
            <a:r>
              <a:rPr lang="cs-CZ" sz="2400" dirty="0" smtClean="0">
                <a:latin typeface="Arial" charset="0"/>
              </a:rPr>
              <a:t>), plasma and RC return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3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881"/>
    </mc:Choice>
    <mc:Fallback>
      <p:transition spd="slow" advTm="246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836712"/>
            <a:ext cx="9144000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088DF7C8-A6CC-468B-B997-A5768E37ED8E}" type="slidenum">
              <a:rPr lang="cs-CZ"/>
              <a:pPr algn="r">
                <a:defRPr/>
              </a:pPr>
              <a:t>7</a:t>
            </a:fld>
            <a:endParaRPr lang="cs-CZ"/>
          </a:p>
        </p:txBody>
      </p:sp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7527925" y="575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691832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363524" name="Rectangle 4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8568952" cy="8367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Different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types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of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allogeneic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HCT</a:t>
            </a:r>
            <a:endParaRPr lang="cs-CZ" sz="2400" b="0" dirty="0" smtClean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834261"/>
              </p:ext>
            </p:extLst>
          </p:nvPr>
        </p:nvGraphicFramePr>
        <p:xfrm>
          <a:off x="107504" y="1196750"/>
          <a:ext cx="8928992" cy="5328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1272"/>
                <a:gridCol w="4687720"/>
              </a:tblGrid>
              <a:tr h="1195038">
                <a:tc gridSpan="2">
                  <a:txBody>
                    <a:bodyPr/>
                    <a:lstStyle/>
                    <a:p>
                      <a:pPr algn="ctr"/>
                      <a:r>
                        <a:rPr lang="cs-CZ" sz="2800" dirty="0" err="1" smtClean="0"/>
                        <a:t>Various</a:t>
                      </a:r>
                      <a:r>
                        <a:rPr lang="cs-CZ" sz="2800" dirty="0" smtClean="0"/>
                        <a:t> </a:t>
                      </a:r>
                      <a:r>
                        <a:rPr lang="cs-CZ" sz="2800" dirty="0" err="1" smtClean="0"/>
                        <a:t>combinations</a:t>
                      </a:r>
                      <a:endParaRPr lang="cs-CZ" sz="2800" dirty="0" smtClean="0"/>
                    </a:p>
                    <a:p>
                      <a:pPr algn="ctr"/>
                      <a:r>
                        <a:rPr lang="cs-CZ" sz="2800" dirty="0" err="1" smtClean="0"/>
                        <a:t>for</a:t>
                      </a:r>
                      <a:r>
                        <a:rPr lang="cs-CZ" sz="2800" dirty="0" smtClean="0"/>
                        <a:t> </a:t>
                      </a:r>
                      <a:r>
                        <a:rPr lang="cs-CZ" sz="2800" dirty="0" err="1" smtClean="0"/>
                        <a:t>transplant</a:t>
                      </a:r>
                      <a:r>
                        <a:rPr lang="cs-CZ" sz="2800" dirty="0" smtClean="0"/>
                        <a:t> </a:t>
                      </a:r>
                      <a:r>
                        <a:rPr lang="cs-CZ" sz="2800" dirty="0" err="1" smtClean="0"/>
                        <a:t>treatment</a:t>
                      </a:r>
                      <a:endParaRPr lang="cs-CZ" sz="28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sz="2800" dirty="0" smtClean="0"/>
                    </a:p>
                  </a:txBody>
                  <a:tcPr anchor="ctr"/>
                </a:tc>
              </a:tr>
              <a:tr h="1144022">
                <a:tc>
                  <a:txBody>
                    <a:bodyPr/>
                    <a:lstStyle/>
                    <a:p>
                      <a:pPr algn="ctr"/>
                      <a:r>
                        <a:rPr lang="cs-CZ" sz="24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related</a:t>
                      </a:r>
                      <a:r>
                        <a:rPr lang="cs-CZ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24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family</a:t>
                      </a:r>
                      <a:r>
                        <a:rPr lang="cs-CZ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donor</a:t>
                      </a:r>
                    </a:p>
                    <a:p>
                      <a:pPr algn="ctr"/>
                      <a:r>
                        <a:rPr lang="cs-CZ" sz="24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typically</a:t>
                      </a:r>
                      <a:r>
                        <a:rPr lang="cs-CZ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24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sibling</a:t>
                      </a:r>
                      <a:endParaRPr lang="cs-CZ" sz="2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unrelated</a:t>
                      </a:r>
                      <a:r>
                        <a:rPr lang="cs-CZ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donor</a:t>
                      </a:r>
                    </a:p>
                    <a:p>
                      <a:pPr algn="ctr"/>
                      <a:r>
                        <a:rPr lang="cs-CZ" sz="24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lang="cs-CZ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 </a:t>
                      </a:r>
                      <a:r>
                        <a:rPr lang="cs-CZ" sz="24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register</a:t>
                      </a:r>
                      <a:endParaRPr lang="cs-CZ" sz="2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96511">
                <a:tc>
                  <a:txBody>
                    <a:bodyPr/>
                    <a:lstStyle/>
                    <a:p>
                      <a:pPr algn="ctr"/>
                      <a:r>
                        <a:rPr lang="cs-CZ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HLA </a:t>
                      </a:r>
                      <a:r>
                        <a:rPr lang="cs-CZ" sz="24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identical</a:t>
                      </a:r>
                      <a:r>
                        <a:rPr lang="cs-CZ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donor</a:t>
                      </a:r>
                    </a:p>
                    <a:p>
                      <a:pPr algn="ctr"/>
                      <a:r>
                        <a:rPr lang="cs-CZ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5/5 identity</a:t>
                      </a:r>
                      <a:endParaRPr lang="cs-CZ" sz="2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 smtClean="0"/>
                        <a:t>HLA non-</a:t>
                      </a:r>
                      <a:r>
                        <a:rPr lang="cs-CZ" sz="2400" b="0" dirty="0" err="1" smtClean="0"/>
                        <a:t>identical</a:t>
                      </a:r>
                      <a:r>
                        <a:rPr lang="cs-CZ" sz="2400" b="0" dirty="0" smtClean="0"/>
                        <a:t> donor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 smtClean="0"/>
                        <a:t>1 </a:t>
                      </a:r>
                      <a:r>
                        <a:rPr lang="cs-CZ" sz="2400" b="0" dirty="0" err="1" smtClean="0"/>
                        <a:t>or</a:t>
                      </a:r>
                      <a:r>
                        <a:rPr lang="cs-CZ" sz="2400" b="0" dirty="0" smtClean="0"/>
                        <a:t> 2 </a:t>
                      </a:r>
                      <a:r>
                        <a:rPr lang="cs-CZ" sz="2400" b="0" dirty="0" err="1" smtClean="0"/>
                        <a:t>missmatches</a:t>
                      </a:r>
                      <a:endParaRPr lang="cs-CZ" sz="2400" b="0" dirty="0" smtClean="0"/>
                    </a:p>
                  </a:txBody>
                  <a:tcPr anchor="ctr"/>
                </a:tc>
              </a:tr>
              <a:tr h="996511"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err="1" smtClean="0"/>
                        <a:t>myeloablative</a:t>
                      </a:r>
                      <a:r>
                        <a:rPr lang="cs-CZ" sz="2400" b="0" dirty="0" smtClean="0"/>
                        <a:t> </a:t>
                      </a:r>
                      <a:r>
                        <a:rPr lang="cs-CZ" sz="2400" b="0" dirty="0" err="1" smtClean="0"/>
                        <a:t>conditioning</a:t>
                      </a:r>
                      <a:endParaRPr lang="cs-CZ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smtClean="0"/>
                        <a:t>non-</a:t>
                      </a:r>
                      <a:r>
                        <a:rPr lang="cs-CZ" sz="2400" b="0" dirty="0" err="1" smtClean="0"/>
                        <a:t>myeloblative</a:t>
                      </a:r>
                      <a:endParaRPr lang="cs-CZ" sz="2400" b="0" dirty="0" smtClean="0"/>
                    </a:p>
                    <a:p>
                      <a:pPr algn="ctr"/>
                      <a:r>
                        <a:rPr lang="cs-CZ" sz="2400" b="0" dirty="0" err="1" smtClean="0"/>
                        <a:t>needs</a:t>
                      </a:r>
                      <a:r>
                        <a:rPr lang="cs-CZ" sz="2400" b="0" dirty="0" smtClean="0"/>
                        <a:t> more </a:t>
                      </a:r>
                      <a:r>
                        <a:rPr lang="cs-CZ" sz="2400" b="0" dirty="0" err="1" smtClean="0"/>
                        <a:t>immunosupression</a:t>
                      </a:r>
                      <a:endParaRPr lang="cs-CZ" sz="2400" b="0" dirty="0" smtClean="0"/>
                    </a:p>
                  </a:txBody>
                  <a:tcPr anchor="ctr"/>
                </a:tc>
              </a:tr>
              <a:tr h="996511">
                <a:tc>
                  <a:txBody>
                    <a:bodyPr/>
                    <a:lstStyle/>
                    <a:p>
                      <a:pPr algn="ctr"/>
                      <a:r>
                        <a:rPr lang="cs-CZ" sz="2400" b="0" dirty="0" err="1" smtClean="0"/>
                        <a:t>peripheral</a:t>
                      </a:r>
                      <a:r>
                        <a:rPr lang="cs-CZ" sz="2400" b="0" dirty="0" smtClean="0"/>
                        <a:t> </a:t>
                      </a:r>
                      <a:r>
                        <a:rPr lang="cs-CZ" sz="2400" b="0" dirty="0" err="1" smtClean="0"/>
                        <a:t>blood</a:t>
                      </a:r>
                      <a:r>
                        <a:rPr lang="cs-CZ" sz="2400" b="0" dirty="0" smtClean="0"/>
                        <a:t> stem</a:t>
                      </a:r>
                      <a:r>
                        <a:rPr lang="cs-CZ" sz="2400" b="0" baseline="0" dirty="0" smtClean="0"/>
                        <a:t> </a:t>
                      </a:r>
                      <a:r>
                        <a:rPr lang="cs-CZ" sz="2400" b="0" baseline="0" dirty="0" err="1" smtClean="0"/>
                        <a:t>cells</a:t>
                      </a:r>
                      <a:endParaRPr lang="cs-CZ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 smtClean="0"/>
                        <a:t>bone </a:t>
                      </a:r>
                      <a:r>
                        <a:rPr lang="cs-CZ" sz="2400" b="0" dirty="0" err="1" smtClean="0"/>
                        <a:t>marrow</a:t>
                      </a:r>
                      <a:r>
                        <a:rPr lang="cs-CZ" sz="2400" b="0" dirty="0" smtClean="0"/>
                        <a:t> </a:t>
                      </a:r>
                      <a:r>
                        <a:rPr lang="cs-CZ" sz="2400" b="0" dirty="0" err="1" smtClean="0"/>
                        <a:t>cells</a:t>
                      </a:r>
                      <a:endParaRPr lang="cs-CZ" sz="2400" b="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64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147"/>
    </mc:Choice>
    <mc:Fallback>
      <p:transition spd="slow" advTm="165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B7B174FF-7CD4-4C2F-80E4-2E147617D64A}" type="slidenum">
              <a:rPr lang="cs-CZ"/>
              <a:pPr algn="r">
                <a:defRPr/>
              </a:pPr>
              <a:t>8</a:t>
            </a:fld>
            <a:endParaRPr lang="cs-CZ"/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7527925" y="575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691832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376836" name="Rectangle 4"/>
          <p:cNvSpPr>
            <a:spLocks noGrp="1" noChangeArrowheads="1"/>
          </p:cNvSpPr>
          <p:nvPr>
            <p:ph type="title"/>
          </p:nvPr>
        </p:nvSpPr>
        <p:spPr>
          <a:xfrm>
            <a:off x="829444" y="72008"/>
            <a:ext cx="7270948" cy="105273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Total</a:t>
            </a:r>
            <a:r>
              <a:rPr lang="cs-CZ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Body </a:t>
            </a:r>
            <a:r>
              <a:rPr lang="cs-CZ" sz="3200" b="1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Irradiation</a:t>
            </a: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, TBI</a:t>
            </a:r>
            <a:b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</a:br>
            <a:r>
              <a:rPr lang="cs-CZ" sz="2400" b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as part </a:t>
            </a:r>
            <a:r>
              <a:rPr lang="cs-CZ" sz="24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of</a:t>
            </a:r>
            <a:r>
              <a:rPr lang="cs-CZ" sz="2400" b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sz="24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conditioning</a:t>
            </a:r>
            <a:r>
              <a:rPr lang="cs-CZ" sz="2400" b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prior HCT </a:t>
            </a:r>
            <a:endParaRPr lang="cs-CZ" sz="2400" b="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331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8352928" cy="4968552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Effects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dirty="0" err="1" smtClean="0">
                <a:latin typeface="Arial" charset="0"/>
              </a:rPr>
              <a:t>of</a:t>
            </a:r>
            <a:r>
              <a:rPr lang="cs-CZ" sz="2800" dirty="0" smtClean="0">
                <a:latin typeface="Arial" charset="0"/>
              </a:rPr>
              <a:t> </a:t>
            </a:r>
            <a:r>
              <a:rPr lang="cs-CZ" sz="2800" b="1" dirty="0" smtClean="0">
                <a:latin typeface="Arial" charset="0"/>
              </a:rPr>
              <a:t>TBI </a:t>
            </a:r>
            <a:r>
              <a:rPr lang="cs-CZ" sz="2800" dirty="0" smtClean="0">
                <a:latin typeface="Arial" charset="0"/>
              </a:rPr>
              <a:t>in </a:t>
            </a:r>
            <a:r>
              <a:rPr lang="cs-CZ" sz="2800" dirty="0" err="1" smtClean="0">
                <a:latin typeface="Arial" charset="0"/>
              </a:rPr>
              <a:t>conditioning</a:t>
            </a:r>
            <a:r>
              <a:rPr lang="cs-CZ" sz="2800" dirty="0" smtClean="0">
                <a:latin typeface="Arial" charset="0"/>
              </a:rPr>
              <a:t> prior to </a:t>
            </a:r>
            <a:r>
              <a:rPr lang="cs-CZ" sz="2800" b="1" dirty="0" err="1" smtClean="0">
                <a:latin typeface="Arial" charset="0"/>
              </a:rPr>
              <a:t>alloHCT</a:t>
            </a:r>
            <a:endParaRPr lang="cs-CZ" sz="2800" b="1" dirty="0">
              <a:latin typeface="Arial" charset="0"/>
            </a:endParaRPr>
          </a:p>
          <a:p>
            <a:pPr lvl="1" eaLnBrk="1" hangingPunct="1">
              <a:spcBef>
                <a:spcPct val="0"/>
              </a:spcBef>
              <a:buSzPct val="70000"/>
            </a:pPr>
            <a:r>
              <a:rPr lang="cs-CZ" sz="2400" dirty="0" err="1" smtClean="0">
                <a:latin typeface="Arial" charset="0"/>
              </a:rPr>
              <a:t>cytotoxic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effect</a:t>
            </a:r>
            <a:r>
              <a:rPr lang="cs-CZ" sz="2400" dirty="0" smtClean="0">
                <a:latin typeface="Arial" charset="0"/>
              </a:rPr>
              <a:t>  (</a:t>
            </a:r>
            <a:r>
              <a:rPr lang="cs-CZ" sz="2400" dirty="0" err="1" smtClean="0">
                <a:latin typeface="Arial" charset="0"/>
              </a:rPr>
              <a:t>anticancer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tratment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effect</a:t>
            </a:r>
            <a:r>
              <a:rPr lang="cs-CZ" sz="2400" dirty="0" smtClean="0">
                <a:latin typeface="Arial" charset="0"/>
              </a:rPr>
              <a:t>)</a:t>
            </a:r>
          </a:p>
          <a:p>
            <a:pPr lvl="1" eaLnBrk="1" hangingPunct="1">
              <a:spcBef>
                <a:spcPct val="0"/>
              </a:spcBef>
              <a:buSzPct val="70000"/>
            </a:pPr>
            <a:r>
              <a:rPr lang="cs-CZ" sz="2400" dirty="0" err="1" smtClean="0">
                <a:latin typeface="Arial" charset="0"/>
              </a:rPr>
              <a:t>imunosupression</a:t>
            </a:r>
            <a:r>
              <a:rPr lang="cs-CZ" sz="2400" dirty="0" smtClean="0">
                <a:latin typeface="Arial" charset="0"/>
              </a:rPr>
              <a:t> </a:t>
            </a:r>
          </a:p>
          <a:p>
            <a:pPr lvl="1" eaLnBrk="1" hangingPunct="1">
              <a:spcBef>
                <a:spcPct val="0"/>
              </a:spcBef>
              <a:buSzPct val="70000"/>
            </a:pPr>
            <a:r>
              <a:rPr lang="cs-CZ" sz="2400" dirty="0" err="1" smtClean="0">
                <a:latin typeface="Arial" charset="0"/>
              </a:rPr>
              <a:t>spacing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effect</a:t>
            </a:r>
            <a:r>
              <a:rPr lang="cs-CZ" sz="2400" dirty="0" smtClean="0">
                <a:latin typeface="Arial" charset="0"/>
              </a:rPr>
              <a:t> in bone </a:t>
            </a:r>
            <a:r>
              <a:rPr lang="cs-CZ" sz="2400" dirty="0" err="1" smtClean="0">
                <a:latin typeface="Arial" charset="0"/>
              </a:rPr>
              <a:t>marrow</a:t>
            </a:r>
            <a:endParaRPr lang="cs-CZ" sz="2400" dirty="0" smtClean="0">
              <a:latin typeface="Arial" charset="0"/>
            </a:endParaRPr>
          </a:p>
          <a:p>
            <a:pPr eaLnBrk="1" hangingPunct="1">
              <a:spcBef>
                <a:spcPts val="1200"/>
              </a:spcBef>
              <a:buSzPct val="70000"/>
              <a:buFont typeface="Wingdings" pitchFamily="2" charset="2"/>
              <a:buChar char=""/>
            </a:pPr>
            <a:r>
              <a:rPr lang="cs-CZ" sz="2800" b="1" dirty="0" err="1" smtClean="0">
                <a:latin typeface="Arial" charset="0"/>
              </a:rPr>
              <a:t>Doses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of</a:t>
            </a:r>
            <a:r>
              <a:rPr lang="cs-CZ" sz="2800" b="1" dirty="0" smtClean="0">
                <a:latin typeface="Arial" charset="0"/>
              </a:rPr>
              <a:t> TBI in HCT</a:t>
            </a:r>
          </a:p>
          <a:p>
            <a:pPr lvl="1">
              <a:spcBef>
                <a:spcPct val="0"/>
              </a:spcBef>
              <a:buSzPct val="70000"/>
            </a:pPr>
            <a:r>
              <a:rPr lang="cs-CZ" sz="2400" b="1" dirty="0" err="1" smtClean="0">
                <a:solidFill>
                  <a:srgbClr val="FF0000"/>
                </a:solidFill>
                <a:latin typeface="Arial" charset="0"/>
              </a:rPr>
              <a:t>myeloablative</a:t>
            </a:r>
            <a:r>
              <a:rPr lang="cs-CZ" sz="2400" b="1" dirty="0" smtClean="0">
                <a:solidFill>
                  <a:srgbClr val="FF0000"/>
                </a:solidFill>
                <a:latin typeface="Arial" charset="0"/>
              </a:rPr>
              <a:t> dose 12-15 </a:t>
            </a:r>
            <a:r>
              <a:rPr lang="cs-CZ" sz="2400" b="1" dirty="0" err="1" smtClean="0">
                <a:solidFill>
                  <a:srgbClr val="FF0000"/>
                </a:solidFill>
                <a:latin typeface="Arial" charset="0"/>
              </a:rPr>
              <a:t>Gy</a:t>
            </a:r>
            <a:r>
              <a:rPr lang="cs-CZ" sz="2400" dirty="0" smtClean="0">
                <a:latin typeface="Arial" charset="0"/>
              </a:rPr>
              <a:t>, 8-12 </a:t>
            </a:r>
            <a:r>
              <a:rPr lang="cs-CZ" sz="2400" dirty="0" err="1" smtClean="0">
                <a:latin typeface="Arial" charset="0"/>
              </a:rPr>
              <a:t>fractions</a:t>
            </a:r>
            <a:r>
              <a:rPr lang="cs-CZ" sz="2400" dirty="0" smtClean="0">
                <a:latin typeface="Arial" charset="0"/>
              </a:rPr>
              <a:t>, 4 </a:t>
            </a:r>
            <a:r>
              <a:rPr lang="cs-CZ" sz="2400" dirty="0" err="1" smtClean="0">
                <a:latin typeface="Arial" charset="0"/>
              </a:rPr>
              <a:t>days</a:t>
            </a:r>
            <a:r>
              <a:rPr lang="cs-CZ" sz="2400" dirty="0" smtClean="0">
                <a:latin typeface="Arial" charset="0"/>
              </a:rPr>
              <a:t> </a:t>
            </a:r>
            <a:endParaRPr lang="cs-CZ" sz="2400" dirty="0">
              <a:latin typeface="Arial" charset="0"/>
            </a:endParaRPr>
          </a:p>
          <a:p>
            <a:pPr lvl="1" eaLnBrk="1" hangingPunct="1">
              <a:spcBef>
                <a:spcPct val="0"/>
              </a:spcBef>
              <a:buSzPct val="70000"/>
            </a:pPr>
            <a:r>
              <a:rPr lang="cs-CZ" sz="2400" b="1" dirty="0" err="1" smtClean="0">
                <a:solidFill>
                  <a:srgbClr val="FF0000"/>
                </a:solidFill>
                <a:latin typeface="Arial" charset="0"/>
              </a:rPr>
              <a:t>low</a:t>
            </a:r>
            <a:r>
              <a:rPr lang="cs-CZ" sz="2400" b="1" dirty="0" smtClean="0">
                <a:solidFill>
                  <a:srgbClr val="FF0000"/>
                </a:solidFill>
                <a:latin typeface="Arial" charset="0"/>
              </a:rPr>
              <a:t>-dose TBI 2-8 </a:t>
            </a:r>
            <a:r>
              <a:rPr lang="cs-CZ" sz="2400" b="1" dirty="0" err="1" smtClean="0">
                <a:solidFill>
                  <a:srgbClr val="FF0000"/>
                </a:solidFill>
                <a:latin typeface="Arial" charset="0"/>
              </a:rPr>
              <a:t>Gy</a:t>
            </a:r>
            <a:r>
              <a:rPr lang="cs-CZ" sz="2400" dirty="0" smtClean="0">
                <a:latin typeface="Arial" charset="0"/>
              </a:rPr>
              <a:t>, 1-4 </a:t>
            </a:r>
            <a:r>
              <a:rPr lang="cs-CZ" sz="2400" dirty="0" err="1" smtClean="0">
                <a:latin typeface="Arial" charset="0"/>
              </a:rPr>
              <a:t>fractions</a:t>
            </a:r>
            <a:endParaRPr lang="cs-CZ" sz="2400" dirty="0" smtClean="0">
              <a:latin typeface="Arial" charset="0"/>
            </a:endParaRPr>
          </a:p>
          <a:p>
            <a:pPr>
              <a:spcBef>
                <a:spcPts val="1200"/>
              </a:spcBef>
              <a:buSzPct val="70000"/>
              <a:buFont typeface="Wingdings" pitchFamily="2" charset="2"/>
              <a:buChar char=""/>
            </a:pPr>
            <a:r>
              <a:rPr lang="cs-CZ" sz="2800" b="1" dirty="0" err="1">
                <a:latin typeface="Arial" charset="0"/>
              </a:rPr>
              <a:t>Regimens</a:t>
            </a:r>
            <a:r>
              <a:rPr lang="cs-CZ" sz="2800" b="1" dirty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currently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used</a:t>
            </a:r>
            <a:r>
              <a:rPr lang="cs-CZ" sz="2800" b="1" dirty="0" smtClean="0">
                <a:latin typeface="Arial" charset="0"/>
              </a:rPr>
              <a:t> in </a:t>
            </a:r>
            <a:r>
              <a:rPr lang="cs-CZ" sz="2800" b="1" dirty="0" err="1">
                <a:latin typeface="Arial" charset="0"/>
              </a:rPr>
              <a:t>this</a:t>
            </a:r>
            <a:r>
              <a:rPr lang="cs-CZ" sz="2800" b="1" dirty="0">
                <a:latin typeface="Arial" charset="0"/>
              </a:rPr>
              <a:t> </a:t>
            </a:r>
            <a:r>
              <a:rPr lang="cs-CZ" sz="2800" b="1" dirty="0" err="1">
                <a:latin typeface="Arial" charset="0"/>
              </a:rPr>
              <a:t>dept</a:t>
            </a:r>
            <a:endParaRPr lang="cs-CZ" sz="2800" b="1" dirty="0">
              <a:latin typeface="Arial" charset="0"/>
            </a:endParaRPr>
          </a:p>
          <a:p>
            <a:pPr lvl="1">
              <a:spcBef>
                <a:spcPct val="0"/>
              </a:spcBef>
              <a:buSzPct val="70000"/>
            </a:pPr>
            <a:r>
              <a:rPr lang="cs-CZ" sz="2400" dirty="0" err="1">
                <a:latin typeface="Arial" charset="0"/>
              </a:rPr>
              <a:t>myeloablative</a:t>
            </a:r>
            <a:r>
              <a:rPr lang="cs-CZ" sz="2400" dirty="0">
                <a:latin typeface="Arial" charset="0"/>
              </a:rPr>
              <a:t> 10 </a:t>
            </a:r>
            <a:r>
              <a:rPr lang="cs-CZ" sz="2400" dirty="0" err="1">
                <a:latin typeface="Arial" charset="0"/>
              </a:rPr>
              <a:t>Gy</a:t>
            </a:r>
            <a:r>
              <a:rPr lang="cs-CZ" sz="2400" dirty="0">
                <a:latin typeface="Arial" charset="0"/>
              </a:rPr>
              <a:t> (5 </a:t>
            </a:r>
            <a:r>
              <a:rPr lang="cs-CZ" sz="2400" dirty="0" err="1">
                <a:latin typeface="Arial" charset="0"/>
              </a:rPr>
              <a:t>fractions</a:t>
            </a:r>
            <a:r>
              <a:rPr lang="cs-CZ" sz="2400" dirty="0">
                <a:latin typeface="Arial" charset="0"/>
              </a:rPr>
              <a:t> by 2 </a:t>
            </a:r>
            <a:r>
              <a:rPr lang="cs-CZ" sz="2400" dirty="0" err="1">
                <a:latin typeface="Arial" charset="0"/>
              </a:rPr>
              <a:t>Gy</a:t>
            </a:r>
            <a:r>
              <a:rPr lang="cs-CZ" sz="2400" dirty="0">
                <a:latin typeface="Arial" charset="0"/>
              </a:rPr>
              <a:t>)</a:t>
            </a:r>
          </a:p>
          <a:p>
            <a:pPr lvl="1">
              <a:spcBef>
                <a:spcPct val="0"/>
              </a:spcBef>
              <a:buSzPct val="70000"/>
            </a:pPr>
            <a:r>
              <a:rPr lang="cs-CZ" sz="2400" dirty="0">
                <a:latin typeface="Arial" charset="0"/>
              </a:rPr>
              <a:t>non-</a:t>
            </a:r>
            <a:r>
              <a:rPr lang="cs-CZ" sz="2400" dirty="0" err="1">
                <a:latin typeface="Arial" charset="0"/>
              </a:rPr>
              <a:t>myeloablative</a:t>
            </a:r>
            <a:r>
              <a:rPr lang="cs-CZ" sz="2400" dirty="0">
                <a:latin typeface="Arial" charset="0"/>
              </a:rPr>
              <a:t> 4 </a:t>
            </a:r>
            <a:r>
              <a:rPr lang="cs-CZ" sz="2400" dirty="0" err="1">
                <a:latin typeface="Arial" charset="0"/>
              </a:rPr>
              <a:t>Gy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or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only</a:t>
            </a:r>
            <a:r>
              <a:rPr lang="cs-CZ" sz="2400" dirty="0">
                <a:latin typeface="Arial" charset="0"/>
              </a:rPr>
              <a:t> 2 </a:t>
            </a:r>
            <a:r>
              <a:rPr lang="cs-CZ" sz="2400" dirty="0" err="1">
                <a:latin typeface="Arial" charset="0"/>
              </a:rPr>
              <a:t>Gy</a:t>
            </a:r>
            <a:endParaRPr lang="cs-CZ" sz="2400" dirty="0">
              <a:latin typeface="Arial" charset="0"/>
            </a:endParaRPr>
          </a:p>
          <a:p>
            <a:pPr eaLnBrk="1" hangingPunct="1">
              <a:spcBef>
                <a:spcPts val="1200"/>
              </a:spcBef>
              <a:buSzPct val="70000"/>
              <a:buFont typeface="Wingdings" pitchFamily="2" charset="2"/>
              <a:buChar char=""/>
            </a:pPr>
            <a:r>
              <a:rPr lang="cs-CZ" sz="2800" b="1" dirty="0" err="1" smtClean="0">
                <a:latin typeface="Arial" charset="0"/>
              </a:rPr>
              <a:t>Conditioning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need</a:t>
            </a:r>
            <a:r>
              <a:rPr lang="cs-CZ" sz="2800" b="1" dirty="0" smtClean="0">
                <a:latin typeface="Arial" charset="0"/>
              </a:rPr>
              <a:t> not </a:t>
            </a:r>
            <a:r>
              <a:rPr lang="cs-CZ" sz="2800" b="1" dirty="0" err="1" smtClean="0">
                <a:latin typeface="Arial" charset="0"/>
              </a:rPr>
              <a:t>contain</a:t>
            </a:r>
            <a:r>
              <a:rPr lang="cs-CZ" sz="2800" b="1" dirty="0" smtClean="0">
                <a:latin typeface="Arial" charset="0"/>
              </a:rPr>
              <a:t> TBI</a:t>
            </a:r>
          </a:p>
          <a:p>
            <a:pPr eaLnBrk="1" hangingPunct="1">
              <a:spcBef>
                <a:spcPct val="0"/>
              </a:spcBef>
              <a:buSzPct val="70000"/>
            </a:pPr>
            <a:endParaRPr lang="cs-CZ" sz="2800" dirty="0" smtClean="0"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0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293"/>
    </mc:Choice>
    <mc:Fallback>
      <p:transition spd="slow" advTm="168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F0F3C017-3111-4D26-8F84-7E41368C76B0}" type="slidenum">
              <a:rPr lang="cs-CZ"/>
              <a:pPr algn="r">
                <a:defRPr/>
              </a:pPr>
              <a:t>9</a:t>
            </a:fld>
            <a:endParaRPr lang="cs-CZ" dirty="0"/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7527925" y="575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691832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369668" name="Rectangle 4"/>
          <p:cNvSpPr>
            <a:spLocks noGrp="1" noChangeArrowheads="1"/>
          </p:cNvSpPr>
          <p:nvPr>
            <p:ph type="title"/>
          </p:nvPr>
        </p:nvSpPr>
        <p:spPr>
          <a:xfrm>
            <a:off x="755576" y="-99392"/>
            <a:ext cx="7848872" cy="115212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Immunosupression</a:t>
            </a: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in </a:t>
            </a:r>
            <a:r>
              <a:rPr lang="cs-CZ" sz="3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alloHCT</a:t>
            </a:r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cs-CZ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cs-CZ" sz="24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starts</a:t>
            </a:r>
            <a:r>
              <a:rPr lang="cs-CZ" sz="2400" b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as </a:t>
            </a:r>
            <a:r>
              <a:rPr lang="cs-CZ" sz="24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prophylaxis</a:t>
            </a:r>
            <a:r>
              <a:rPr lang="cs-CZ" sz="2400" b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sz="24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since</a:t>
            </a:r>
            <a:r>
              <a:rPr lang="cs-CZ" sz="2400" b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sz="2400" b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conditioning</a:t>
            </a:r>
            <a:endParaRPr lang="cs-CZ" sz="2400" b="0" dirty="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434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12329" y="1556792"/>
            <a:ext cx="8136135" cy="5184576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SzPct val="70000"/>
              <a:buFont typeface="Wingdings" pitchFamily="2" charset="2"/>
              <a:buChar char="n"/>
            </a:pPr>
            <a:r>
              <a:rPr lang="cs-CZ" sz="2800" b="1" dirty="0" smtClean="0">
                <a:latin typeface="Arial" charset="0"/>
              </a:rPr>
              <a:t>Anti-</a:t>
            </a:r>
            <a:r>
              <a:rPr lang="cs-CZ" sz="2800" b="1" dirty="0" err="1" smtClean="0">
                <a:latin typeface="Arial" charset="0"/>
              </a:rPr>
              <a:t>thymocyte</a:t>
            </a:r>
            <a:r>
              <a:rPr lang="cs-CZ" sz="2800" b="1" dirty="0" smtClean="0">
                <a:latin typeface="Arial" charset="0"/>
              </a:rPr>
              <a:t> globulin, ATG</a:t>
            </a:r>
          </a:p>
          <a:p>
            <a:pPr marL="620713" lvl="1" indent="-258763" eaLnBrk="1" hangingPunct="1">
              <a:spcBef>
                <a:spcPct val="0"/>
              </a:spcBef>
              <a:buSzPct val="70000"/>
            </a:pPr>
            <a:r>
              <a:rPr lang="cs-CZ" sz="2400" dirty="0" err="1" smtClean="0">
                <a:latin typeface="Arial" charset="0"/>
              </a:rPr>
              <a:t>rabbit</a:t>
            </a:r>
            <a:r>
              <a:rPr lang="cs-CZ" sz="2400" dirty="0" smtClean="0">
                <a:latin typeface="Arial" charset="0"/>
              </a:rPr>
              <a:t> globulin, </a:t>
            </a:r>
            <a:r>
              <a:rPr lang="cs-CZ" sz="2400" dirty="0" err="1" smtClean="0">
                <a:latin typeface="Arial" charset="0"/>
              </a:rPr>
              <a:t>halflife</a:t>
            </a:r>
            <a:r>
              <a:rPr lang="cs-CZ" sz="2400" dirty="0" smtClean="0">
                <a:latin typeface="Arial" charset="0"/>
              </a:rPr>
              <a:t> 20 </a:t>
            </a:r>
            <a:r>
              <a:rPr lang="cs-CZ" sz="2400" dirty="0" err="1" smtClean="0">
                <a:latin typeface="Arial" charset="0"/>
              </a:rPr>
              <a:t>days</a:t>
            </a:r>
            <a:endParaRPr lang="cs-CZ" sz="2400" dirty="0" smtClean="0">
              <a:latin typeface="Arial" charset="0"/>
            </a:endParaRPr>
          </a:p>
          <a:p>
            <a:pPr marL="620713" lvl="1" indent="-258763" eaLnBrk="1" hangingPunct="1">
              <a:spcBef>
                <a:spcPct val="0"/>
              </a:spcBef>
              <a:buSzPct val="70000"/>
            </a:pPr>
            <a:r>
              <a:rPr lang="cs-CZ" sz="2400" dirty="0" err="1" smtClean="0">
                <a:latin typeface="Arial" charset="0"/>
              </a:rPr>
              <a:t>inhibition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of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human</a:t>
            </a:r>
            <a:r>
              <a:rPr lang="cs-CZ" sz="2400" dirty="0" smtClean="0">
                <a:latin typeface="Arial" charset="0"/>
              </a:rPr>
              <a:t> T-</a:t>
            </a:r>
            <a:r>
              <a:rPr lang="cs-CZ" sz="2400" dirty="0" err="1" smtClean="0">
                <a:latin typeface="Arial" charset="0"/>
              </a:rPr>
              <a:t>lymfocytes</a:t>
            </a:r>
            <a:endParaRPr lang="cs-CZ" sz="2400" dirty="0" smtClean="0">
              <a:latin typeface="Arial" charset="0"/>
            </a:endParaRPr>
          </a:p>
          <a:p>
            <a:pPr marL="620713" lvl="1" indent="-258763" eaLnBrk="1" hangingPunct="1">
              <a:spcBef>
                <a:spcPct val="0"/>
              </a:spcBef>
              <a:buSzPct val="70000"/>
            </a:pPr>
            <a:r>
              <a:rPr lang="cs-CZ" sz="2400" dirty="0" err="1" smtClean="0">
                <a:latin typeface="Arial" charset="0"/>
              </a:rPr>
              <a:t>i.v</a:t>
            </a:r>
            <a:r>
              <a:rPr lang="cs-CZ" sz="2400" dirty="0" smtClean="0">
                <a:latin typeface="Arial" charset="0"/>
              </a:rPr>
              <a:t>. </a:t>
            </a:r>
            <a:r>
              <a:rPr lang="cs-CZ" sz="2400" dirty="0" err="1" smtClean="0">
                <a:latin typeface="Arial" charset="0"/>
              </a:rPr>
              <a:t>infusion</a:t>
            </a:r>
            <a:r>
              <a:rPr lang="cs-CZ" sz="2400" dirty="0" smtClean="0">
                <a:latin typeface="Arial" charset="0"/>
              </a:rPr>
              <a:t>, risk </a:t>
            </a:r>
            <a:r>
              <a:rPr lang="cs-CZ" sz="2400" dirty="0" err="1" smtClean="0">
                <a:latin typeface="Arial" charset="0"/>
              </a:rPr>
              <a:t>of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reaction</a:t>
            </a:r>
            <a:r>
              <a:rPr lang="cs-CZ" sz="2400" dirty="0" smtClean="0">
                <a:latin typeface="Arial" charset="0"/>
              </a:rPr>
              <a:t> - </a:t>
            </a:r>
            <a:r>
              <a:rPr lang="cs-CZ" sz="2400" dirty="0" err="1" smtClean="0">
                <a:latin typeface="Arial" charset="0"/>
              </a:rPr>
              <a:t>requires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prophylaxis</a:t>
            </a:r>
            <a:endParaRPr lang="cs-CZ" sz="2400" dirty="0" smtClean="0">
              <a:latin typeface="Arial" charset="0"/>
            </a:endParaRPr>
          </a:p>
          <a:p>
            <a:pPr marL="620713" lvl="1" indent="-258763" eaLnBrk="1" hangingPunct="1">
              <a:spcBef>
                <a:spcPct val="0"/>
              </a:spcBef>
              <a:buSzPct val="70000"/>
            </a:pPr>
            <a:r>
              <a:rPr lang="cs-CZ" sz="2400" dirty="0" smtClean="0">
                <a:latin typeface="Arial" charset="0"/>
              </a:rPr>
              <a:t>part </a:t>
            </a:r>
            <a:r>
              <a:rPr lang="cs-CZ" sz="2400" dirty="0" err="1" smtClean="0">
                <a:latin typeface="Arial" charset="0"/>
              </a:rPr>
              <a:t>of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conditioning</a:t>
            </a:r>
            <a:endParaRPr lang="cs-CZ" sz="2400" dirty="0" smtClean="0">
              <a:latin typeface="Arial" charset="0"/>
            </a:endParaRPr>
          </a:p>
          <a:p>
            <a:pPr eaLnBrk="1" hangingPunct="1">
              <a:spcBef>
                <a:spcPts val="12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Cyclosporin</a:t>
            </a:r>
            <a:r>
              <a:rPr lang="cs-CZ" sz="2800" b="1" dirty="0" smtClean="0">
                <a:latin typeface="Arial" charset="0"/>
              </a:rPr>
              <a:t> A (</a:t>
            </a:r>
            <a:r>
              <a:rPr lang="cs-CZ" sz="2800" b="1" dirty="0" err="1" smtClean="0">
                <a:latin typeface="Arial" charset="0"/>
              </a:rPr>
              <a:t>CsA</a:t>
            </a:r>
            <a:r>
              <a:rPr lang="cs-CZ" sz="2800" b="1" dirty="0" smtClean="0">
                <a:latin typeface="Arial" charset="0"/>
              </a:rPr>
              <a:t>) </a:t>
            </a:r>
            <a:r>
              <a:rPr lang="cs-CZ" sz="2800" b="1" dirty="0" err="1" smtClean="0">
                <a:latin typeface="Arial" charset="0"/>
              </a:rPr>
              <a:t>i.v</a:t>
            </a:r>
            <a:r>
              <a:rPr lang="cs-CZ" sz="2800" b="1" dirty="0" smtClean="0">
                <a:latin typeface="Arial" charset="0"/>
              </a:rPr>
              <a:t>. </a:t>
            </a:r>
            <a:r>
              <a:rPr lang="cs-CZ" sz="2800" b="1" dirty="0" err="1" smtClean="0">
                <a:latin typeface="Arial" charset="0"/>
              </a:rPr>
              <a:t>or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capsules</a:t>
            </a:r>
            <a:endParaRPr lang="cs-CZ" sz="2800" b="1" dirty="0" smtClean="0">
              <a:latin typeface="Arial" charset="0"/>
            </a:endParaRPr>
          </a:p>
          <a:p>
            <a:pPr marL="620713" lvl="1" indent="-258763" eaLnBrk="1" hangingPunct="1">
              <a:spcBef>
                <a:spcPct val="0"/>
              </a:spcBef>
              <a:buSzPct val="70000"/>
            </a:pPr>
            <a:r>
              <a:rPr lang="cs-CZ" sz="2400" dirty="0" err="1" smtClean="0">
                <a:latin typeface="Arial" charset="0"/>
              </a:rPr>
              <a:t>calcineurin</a:t>
            </a:r>
            <a:r>
              <a:rPr lang="cs-CZ" sz="2400" dirty="0" smtClean="0">
                <a:latin typeface="Arial" charset="0"/>
              </a:rPr>
              <a:t> inhibitor, </a:t>
            </a:r>
            <a:r>
              <a:rPr lang="cs-CZ" sz="2400" dirty="0" err="1" smtClean="0">
                <a:latin typeface="Arial" charset="0"/>
              </a:rPr>
              <a:t>inhibits</a:t>
            </a:r>
            <a:r>
              <a:rPr lang="cs-CZ" sz="2400" dirty="0" smtClean="0">
                <a:latin typeface="Arial" charset="0"/>
              </a:rPr>
              <a:t> T-</a:t>
            </a:r>
            <a:r>
              <a:rPr lang="cs-CZ" sz="2400" dirty="0" err="1" smtClean="0">
                <a:latin typeface="Arial" charset="0"/>
              </a:rPr>
              <a:t>lymphocyte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activation</a:t>
            </a:r>
            <a:endParaRPr lang="cs-CZ" sz="2400" dirty="0" smtClean="0">
              <a:latin typeface="Arial" charset="0"/>
            </a:endParaRPr>
          </a:p>
          <a:p>
            <a:pPr marL="620713" lvl="1" indent="-258763" eaLnBrk="1" hangingPunct="1">
              <a:spcBef>
                <a:spcPct val="0"/>
              </a:spcBef>
              <a:buSzPct val="70000"/>
            </a:pPr>
            <a:r>
              <a:rPr lang="cs-CZ" sz="2400" dirty="0" err="1" smtClean="0">
                <a:latin typeface="Arial" charset="0"/>
              </a:rPr>
              <a:t>starts</a:t>
            </a:r>
            <a:r>
              <a:rPr lang="cs-CZ" sz="2400" dirty="0" smtClean="0">
                <a:latin typeface="Arial" charset="0"/>
              </a:rPr>
              <a:t> prior to </a:t>
            </a:r>
            <a:r>
              <a:rPr lang="cs-CZ" sz="2400" dirty="0" err="1" smtClean="0">
                <a:latin typeface="Arial" charset="0"/>
              </a:rPr>
              <a:t>transfusion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of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the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graft</a:t>
            </a:r>
            <a:endParaRPr lang="cs-CZ" sz="2400" dirty="0" smtClean="0">
              <a:latin typeface="Arial" charset="0"/>
            </a:endParaRPr>
          </a:p>
          <a:p>
            <a:pPr marL="620713" lvl="1" indent="-258763" eaLnBrk="1" hangingPunct="1">
              <a:spcBef>
                <a:spcPct val="0"/>
              </a:spcBef>
              <a:buSzPct val="70000"/>
            </a:pPr>
            <a:r>
              <a:rPr lang="cs-CZ" sz="2400" dirty="0" err="1" smtClean="0">
                <a:latin typeface="Arial" charset="0"/>
              </a:rPr>
              <a:t>continues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for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several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 err="1" smtClean="0">
                <a:latin typeface="Arial" charset="0"/>
              </a:rPr>
              <a:t>months</a:t>
            </a:r>
            <a:endParaRPr lang="cs-CZ" sz="2400" dirty="0" smtClean="0">
              <a:latin typeface="Arial" charset="0"/>
            </a:endParaRPr>
          </a:p>
          <a:p>
            <a:pPr eaLnBrk="1" hangingPunct="1">
              <a:spcBef>
                <a:spcPts val="1200"/>
              </a:spcBef>
              <a:buSzPct val="70000"/>
              <a:buFont typeface="Wingdings" pitchFamily="2" charset="2"/>
              <a:buChar char="n"/>
            </a:pPr>
            <a:r>
              <a:rPr lang="cs-CZ" sz="2800" b="1" dirty="0" err="1" smtClean="0">
                <a:latin typeface="Arial" charset="0"/>
              </a:rPr>
              <a:t>CsA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is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usually</a:t>
            </a:r>
            <a:r>
              <a:rPr lang="cs-CZ" sz="2800" b="1" dirty="0" smtClean="0">
                <a:latin typeface="Arial" charset="0"/>
              </a:rPr>
              <a:t> </a:t>
            </a:r>
            <a:r>
              <a:rPr lang="cs-CZ" sz="2800" b="1" dirty="0" err="1" smtClean="0">
                <a:latin typeface="Arial" charset="0"/>
              </a:rPr>
              <a:t>combined</a:t>
            </a:r>
            <a:r>
              <a:rPr lang="cs-CZ" sz="2800" b="1" dirty="0" smtClean="0">
                <a:latin typeface="Arial" charset="0"/>
              </a:rPr>
              <a:t>  </a:t>
            </a:r>
            <a:r>
              <a:rPr lang="cs-CZ" dirty="0" smtClean="0">
                <a:latin typeface="Arial" charset="0"/>
              </a:rPr>
              <a:t>(2-drug </a:t>
            </a:r>
            <a:r>
              <a:rPr lang="cs-CZ" dirty="0" err="1" smtClean="0">
                <a:latin typeface="Arial" charset="0"/>
              </a:rPr>
              <a:t>regimen</a:t>
            </a:r>
            <a:r>
              <a:rPr lang="cs-CZ" dirty="0" smtClean="0">
                <a:latin typeface="Arial" charset="0"/>
              </a:rPr>
              <a:t>)</a:t>
            </a:r>
          </a:p>
          <a:p>
            <a:pPr marL="620713" lvl="1" indent="-258763">
              <a:spcBef>
                <a:spcPct val="0"/>
              </a:spcBef>
              <a:buSzPct val="70000"/>
            </a:pPr>
            <a:r>
              <a:rPr lang="cs-CZ" sz="2400" dirty="0" err="1">
                <a:latin typeface="Arial" charset="0"/>
              </a:rPr>
              <a:t>methotrexate</a:t>
            </a:r>
            <a:r>
              <a:rPr lang="cs-CZ" sz="2400" dirty="0">
                <a:latin typeface="Arial" charset="0"/>
              </a:rPr>
              <a:t> (MTX) </a:t>
            </a:r>
            <a:r>
              <a:rPr lang="cs-CZ" sz="2400" dirty="0" err="1" smtClean="0">
                <a:latin typeface="Arial" charset="0"/>
              </a:rPr>
              <a:t>Day</a:t>
            </a:r>
            <a:r>
              <a:rPr lang="cs-CZ" sz="2400" dirty="0" smtClean="0">
                <a:latin typeface="Arial" charset="0"/>
              </a:rPr>
              <a:t> </a:t>
            </a:r>
            <a:r>
              <a:rPr lang="cs-CZ" sz="2400" dirty="0">
                <a:latin typeface="Arial" charset="0"/>
              </a:rPr>
              <a:t>+1, +3, +6, +11</a:t>
            </a:r>
          </a:p>
          <a:p>
            <a:pPr marL="620713" lvl="1" indent="-258763">
              <a:spcBef>
                <a:spcPct val="0"/>
              </a:spcBef>
              <a:buSzPct val="70000"/>
            </a:pPr>
            <a:r>
              <a:rPr lang="cs-CZ" sz="2400" dirty="0" err="1">
                <a:latin typeface="Arial" charset="0"/>
              </a:rPr>
              <a:t>mycophenolate</a:t>
            </a:r>
            <a:r>
              <a:rPr lang="cs-CZ" sz="2400" dirty="0">
                <a:latin typeface="Arial" charset="0"/>
              </a:rPr>
              <a:t> </a:t>
            </a:r>
            <a:r>
              <a:rPr lang="cs-CZ" sz="2400" dirty="0" err="1">
                <a:latin typeface="Arial" charset="0"/>
              </a:rPr>
              <a:t>mofetil</a:t>
            </a:r>
            <a:endParaRPr lang="cs-CZ" sz="2400" dirty="0"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07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781"/>
    </mc:Choice>
    <mc:Fallback>
      <p:transition spd="slow" advTm="169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Helsin-CNIV">
      <a:dk1>
        <a:sysClr val="windowText" lastClr="000000"/>
      </a:dk1>
      <a:lt1>
        <a:sysClr val="window" lastClr="FFFFFF"/>
      </a:lt1>
      <a:dk2>
        <a:srgbClr val="003C57"/>
      </a:dk2>
      <a:lt2>
        <a:srgbClr val="EEECE1"/>
      </a:lt2>
      <a:accent1>
        <a:srgbClr val="63217F"/>
      </a:accent1>
      <a:accent2>
        <a:srgbClr val="0078AE"/>
      </a:accent2>
      <a:accent3>
        <a:srgbClr val="3E9A3C"/>
      </a:accent3>
      <a:accent4>
        <a:srgbClr val="74767A"/>
      </a:accent4>
      <a:accent5>
        <a:srgbClr val="FF9900"/>
      </a:accent5>
      <a:accent6>
        <a:srgbClr val="94C11F"/>
      </a:accent6>
      <a:hlink>
        <a:srgbClr val="003C57"/>
      </a:hlink>
      <a:folHlink>
        <a:srgbClr val="D16BC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5521</TotalTime>
  <Words>1110</Words>
  <Application>Microsoft Office PowerPoint</Application>
  <PresentationFormat>Předvádění na obrazovce (4:3)</PresentationFormat>
  <Paragraphs>277</Paragraphs>
  <Slides>22</Slides>
  <Notes>0</Notes>
  <HiddenSlides>0</HiddenSlides>
  <MMClips>22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3" baseType="lpstr">
      <vt:lpstr>Office Theme</vt:lpstr>
      <vt:lpstr>Hematopoietic Cell Transplantation basal findings  Miroslav Tomíška  Internal Medicine, Block 4  5th year students</vt:lpstr>
      <vt:lpstr>Terminology  of hematopoietic cell transplantation</vt:lpstr>
      <vt:lpstr>History of HCT</vt:lpstr>
      <vt:lpstr>Main features of autologous and allogeneic HCT</vt:lpstr>
      <vt:lpstr>Other types of HCT</vt:lpstr>
      <vt:lpstr>Collection of hematopoietic cells preparation of the graft</vt:lpstr>
      <vt:lpstr>Different types of allogeneic HCT</vt:lpstr>
      <vt:lpstr>Total Body Irradiation, TBI as part of conditioning prior HCT </vt:lpstr>
      <vt:lpstr>Immunosupression in alloHCT starts as prophylaxis since conditioning</vt:lpstr>
      <vt:lpstr>Immune effect of the graft is mediated by cytotoxic T-lymfocytes</vt:lpstr>
      <vt:lpstr>Arrangement of allogeneic HCT model situation</vt:lpstr>
      <vt:lpstr> Main reasons for allogeneic HCT</vt:lpstr>
      <vt:lpstr>Non-myeloablative regimens, NMR characteristics and advantages</vt:lpstr>
      <vt:lpstr>Specific complications after allo HCT may be lifethreatening and may cause death</vt:lpstr>
      <vt:lpstr>Principals of autologous PBSCT</vt:lpstr>
      <vt:lpstr>Arrangement of autologous HCT model situation</vt:lpstr>
      <vt:lpstr>Main reasons for autologous PBSCT transplantation is not the option for advanced disease</vt:lpstr>
      <vt:lpstr>Antimicrobial therapy in HCT</vt:lpstr>
      <vt:lpstr>Invasive Fungal Infections, IFIs Invasive Fungal Disease IFD</vt:lpstr>
      <vt:lpstr>Oropharyngeal mucositis in HCT presentation and treatment</vt:lpstr>
      <vt:lpstr>Gastrointestinal mucositis in HCT presentation and treatment</vt:lpstr>
      <vt:lpstr>The End</vt:lpstr>
    </vt:vector>
  </TitlesOfParts>
  <Company>adelphi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CINV</dc:title>
  <dc:creator>M. Chung</dc:creator>
  <cp:lastModifiedBy>Miroslav Tomíška</cp:lastModifiedBy>
  <cp:revision>276</cp:revision>
  <dcterms:created xsi:type="dcterms:W3CDTF">2015-10-22T09:56:45Z</dcterms:created>
  <dcterms:modified xsi:type="dcterms:W3CDTF">2020-11-17T19:00:50Z</dcterms:modified>
</cp:coreProperties>
</file>