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8" r:id="rId2"/>
    <p:sldId id="262" r:id="rId3"/>
    <p:sldId id="264" r:id="rId4"/>
    <p:sldId id="336" r:id="rId5"/>
    <p:sldId id="266" r:id="rId6"/>
    <p:sldId id="335" r:id="rId7"/>
    <p:sldId id="280" r:id="rId8"/>
    <p:sldId id="269" r:id="rId9"/>
    <p:sldId id="270" r:id="rId10"/>
    <p:sldId id="272" r:id="rId11"/>
    <p:sldId id="273" r:id="rId12"/>
    <p:sldId id="281" r:id="rId13"/>
    <p:sldId id="285" r:id="rId14"/>
    <p:sldId id="286" r:id="rId15"/>
    <p:sldId id="289" r:id="rId16"/>
    <p:sldId id="292" r:id="rId17"/>
    <p:sldId id="295" r:id="rId18"/>
    <p:sldId id="297" r:id="rId19"/>
    <p:sldId id="298" r:id="rId20"/>
    <p:sldId id="301" r:id="rId21"/>
    <p:sldId id="302" r:id="rId22"/>
    <p:sldId id="310" r:id="rId23"/>
    <p:sldId id="315" r:id="rId24"/>
    <p:sldId id="317" r:id="rId25"/>
    <p:sldId id="340" r:id="rId26"/>
    <p:sldId id="328" r:id="rId27"/>
  </p:sldIdLst>
  <p:sldSz cx="9144000" cy="6858000" type="screen4x3"/>
  <p:notesSz cx="6858000" cy="9144000"/>
  <p:custDataLst>
    <p:tags r:id="rId30"/>
  </p:custDataLst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95" autoAdjust="0"/>
  </p:normalViewPr>
  <p:slideViewPr>
    <p:cSldViewPr showGuide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22"/>
    </p:cViewPr>
  </p:sorterViewPr>
  <p:notesViewPr>
    <p:cSldViewPr showGuides="1">
      <p:cViewPr varScale="1">
        <p:scale>
          <a:sx n="60" d="100"/>
          <a:sy n="60" d="100"/>
        </p:scale>
        <p:origin x="-2659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EB6BC-6FE4-4598-ADBB-B58ED621CE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3281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638C4-E22E-486A-9771-73539D185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406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fld id="{66B9933C-EE40-4361-9A39-3A79B60303F6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1</a:t>
            </a:fld>
            <a:endParaRPr lang="cs-CZ" altLang="cs-CZ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sk-SK" dirty="0"/>
          </a:p>
        </p:txBody>
      </p:sp>
      <p:sp>
        <p:nvSpPr>
          <p:cNvPr id="1075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360CCF-8D60-4189-AAB9-6D994C8D55F9}" type="slidenum">
              <a:rPr lang="cs-CZ" smtClean="0"/>
              <a:pPr eaLnBrk="1" hangingPunct="1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1157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020FC2-7FD8-4B2C-9525-734AA7293861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58727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33515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sk-SK" dirty="0"/>
          </a:p>
        </p:txBody>
      </p:sp>
      <p:sp>
        <p:nvSpPr>
          <p:cNvPr id="1228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538DA5-20A2-429B-88B9-36060B39249E}" type="slidenum">
              <a:rPr lang="cs-CZ" smtClean="0"/>
              <a:pPr eaLnBrk="1" hangingPunct="1"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73667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DE668D-C465-4AA2-9A18-9B2D73BEF819}" type="slidenum">
              <a:rPr lang="cs-CZ" smtClean="0"/>
              <a:pPr eaLnBrk="1" hangingPunct="1"/>
              <a:t>18</a:t>
            </a:fld>
            <a:endParaRPr lang="cs-CZ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7DCBF6-7CA1-4DC7-817B-FEBE8538666F}" type="slidenum">
              <a:rPr lang="cs-CZ" smtClean="0"/>
              <a:pPr eaLnBrk="1" hangingPunct="1"/>
              <a:t>19</a:t>
            </a:fld>
            <a:endParaRPr lang="cs-CZ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3917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972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2CA922-3853-4828-8B30-9F55E02F5D78}" type="slidenum">
              <a:rPr lang="cs-CZ" smtClean="0"/>
              <a:pPr eaLnBrk="1" hangingPunct="1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endParaRPr lang="cs-CZ" altLang="cs-CZ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FED96F-1C63-452C-B103-97898B5CE302}" type="slidenum">
              <a:rPr lang="cs-CZ" smtClean="0"/>
              <a:pPr eaLnBrk="1" hangingPunct="1"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5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05A3F2-8402-4D00-B84D-7CE328C8070C}" type="slidenum">
              <a:rPr lang="cs-CZ" smtClean="0"/>
              <a:pPr eaLnBrk="1" hangingPunct="1"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90741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decamethonium</a:t>
            </a:r>
            <a:r>
              <a:rPr lang="en-US" dirty="0"/>
              <a:t> - not registered</a:t>
            </a:r>
            <a:endParaRPr lang="sk-SK" dirty="0"/>
          </a:p>
        </p:txBody>
      </p:sp>
      <p:sp>
        <p:nvSpPr>
          <p:cNvPr id="155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9CF42B-FCE4-45BB-8373-889D25A1BD29}" type="slidenum">
              <a:rPr lang="cs-CZ" smtClean="0"/>
              <a:pPr eaLnBrk="1" hangingPunct="1"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508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1013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E22A73-FDBD-4A0F-B88A-574B546472D9}" type="slidenum">
              <a:rPr lang="cs-CZ" smtClean="0"/>
              <a:pPr eaLnBrk="1" hangingPunct="1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1034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FC4130-5019-47E7-B93F-5A5B975108B1}" type="slidenum">
              <a:rPr lang="cs-CZ" smtClean="0"/>
              <a:pPr eaLnBrk="1" hangingPunct="1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1044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95991A-2B1F-4D20-92F9-E745571D7DC4}" type="slidenum">
              <a:rPr lang="cs-CZ" smtClean="0"/>
              <a:pPr eaLnBrk="1" hangingPunct="1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3915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309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009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24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71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652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363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865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101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623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081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669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508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png"/><Relationship Id="rId4" Type="http://schemas.openxmlformats.org/officeDocument/2006/relationships/notesSlide" Target="../notesSlides/notesSlide5.xml"/><Relationship Id="rId9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png"/><Relationship Id="rId10" Type="http://schemas.openxmlformats.org/officeDocument/2006/relationships/image" Target="../media/image2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81268" y="1245428"/>
            <a:ext cx="8209607" cy="2160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br>
              <a:rPr lang="en-US" altLang="cs-CZ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cs-CZ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PARASYMPATHETIC </a:t>
            </a:r>
          </a:p>
          <a:p>
            <a:pPr eaLnBrk="1" hangingPunct="1"/>
            <a:r>
              <a:rPr lang="en-US" altLang="cs-CZ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NERVOUS SYSTEM</a:t>
            </a:r>
            <a:br>
              <a:rPr lang="en-US" altLang="cs-CZ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cs-CZ" alt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1A7011D-32A6-4E84-AEB1-F15FE70EB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0"/>
            <a:ext cx="1976438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4">
            <a:extLst>
              <a:ext uri="{FF2B5EF4-FFF2-40B4-BE49-F238E27FC236}">
                <a16:creationId xmlns:a16="http://schemas.microsoft.com/office/drawing/2014/main" id="{9DFFDE45-0FFA-4152-80B2-B06FA18AC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zápatí 1">
            <a:extLst>
              <a:ext uri="{FF2B5EF4-FFF2-40B4-BE49-F238E27FC236}">
                <a16:creationId xmlns:a16="http://schemas.microsoft.com/office/drawing/2014/main" id="{844F88A3-24A7-4B8E-B53B-61B7063FA6A6}"/>
              </a:ext>
            </a:extLst>
          </p:cNvPr>
          <p:cNvSpPr txBox="1">
            <a:spLocks/>
          </p:cNvSpPr>
          <p:nvPr/>
        </p:nvSpPr>
        <p:spPr bwMode="auto">
          <a:xfrm>
            <a:off x="73025" y="6092825"/>
            <a:ext cx="7920038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>
            <a:lvl1pPr defTabSz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cs-CZ" altLang="cs-CZ" sz="1500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Department </a:t>
            </a:r>
            <a:r>
              <a:rPr lang="cs-CZ" altLang="cs-CZ" sz="1500" dirty="0" err="1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of</a:t>
            </a:r>
            <a:r>
              <a:rPr lang="cs-CZ" altLang="cs-CZ" sz="1500" dirty="0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cs-CZ" altLang="cs-CZ" sz="1500" dirty="0" err="1">
                <a:solidFill>
                  <a:srgbClr val="0070C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Pharmacology</a:t>
            </a:r>
            <a:endParaRPr lang="cs-CZ" altLang="cs-CZ" sz="1500" dirty="0">
              <a:solidFill>
                <a:srgbClr val="0070C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" name="TextovéPole 1">
            <a:extLst>
              <a:ext uri="{FF2B5EF4-FFF2-40B4-BE49-F238E27FC236}">
                <a16:creationId xmlns:a16="http://schemas.microsoft.com/office/drawing/2014/main" id="{B4A9C19C-44FD-4007-BA1F-17087E885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213" y="3645024"/>
            <a:ext cx="705485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Copyright notice</a:t>
            </a:r>
            <a:endParaRPr lang="cs-CZ" altLang="cs-C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The presentation is copyrighted work created by employees of Masaryk university.</a:t>
            </a: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Students are allowed to make copies for learning purposes</a:t>
            </a:r>
            <a:r>
              <a:rPr lang="cs-CZ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only. </a:t>
            </a: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US" altLang="cs-CZ" sz="1200" dirty="0" err="1">
                <a:latin typeface="Arial" panose="020B0604020202020204" pitchFamily="34" charset="0"/>
                <a:cs typeface="Arial" panose="020B0604020202020204" pitchFamily="34" charset="0"/>
              </a:rPr>
              <a:t>unauthorised</a:t>
            </a:r>
            <a:r>
              <a:rPr lang="en-US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reproduction or distribution of the presentation or individual slides</a:t>
            </a:r>
            <a:r>
              <a:rPr lang="cs-CZ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200" dirty="0">
                <a:latin typeface="Arial" panose="020B0604020202020204" pitchFamily="34" charset="0"/>
                <a:cs typeface="Arial" panose="020B0604020202020204" pitchFamily="34" charset="0"/>
              </a:rPr>
              <a:t>is against the law.</a:t>
            </a:r>
            <a:endParaRPr lang="cs-CZ" alt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7893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3"/>
          <p:cNvSpPr>
            <a:spLocks noChangeArrowheads="1"/>
          </p:cNvSpPr>
          <p:nvPr/>
        </p:nvSpPr>
        <p:spPr bwMode="auto">
          <a:xfrm>
            <a:off x="250825" y="1557164"/>
            <a:ext cx="8642350" cy="5256212"/>
          </a:xfrm>
          <a:prstGeom prst="roundRect">
            <a:avLst>
              <a:gd name="adj" fmla="val 16667"/>
            </a:avLst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eaLnBrk="0" hangingPunct="0">
              <a:lnSpc>
                <a:spcPct val="120000"/>
              </a:lnSpc>
              <a:buFontTx/>
              <a:buChar char="•"/>
            </a:pP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↑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postganglionic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neuronal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activity</a:t>
            </a:r>
            <a:endParaRPr lang="en-US" altLang="cs-CZ" sz="2400" b="1" dirty="0">
              <a:solidFill>
                <a:srgbClr val="000000"/>
              </a:solidFill>
              <a:cs typeface="Arial" charset="0"/>
            </a:endParaRPr>
          </a:p>
          <a:p>
            <a:pPr marL="342900" indent="-342900" eaLnBrk="0" hangingPunct="0">
              <a:lnSpc>
                <a:spcPct val="120000"/>
              </a:lnSpc>
              <a:buFontTx/>
              <a:buChar char="•"/>
              <a:tabLst>
                <a:tab pos="719138" algn="l"/>
              </a:tabLst>
            </a:pP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↑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neuromuscular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signal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transduction</a:t>
            </a:r>
            <a:endParaRPr lang="en-US" altLang="cs-CZ" sz="2400" b="1" dirty="0">
              <a:solidFill>
                <a:srgbClr val="000000"/>
              </a:solidFill>
              <a:cs typeface="Arial" charset="0"/>
            </a:endParaRPr>
          </a:p>
          <a:p>
            <a:pPr marL="342900" indent="-342900" eaLnBrk="0" hangingPunct="0">
              <a:lnSpc>
                <a:spcPct val="120000"/>
              </a:lnSpc>
              <a:buFontTx/>
              <a:buChar char="•"/>
            </a:pP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↑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activity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of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parasympathetic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effectors</a:t>
            </a:r>
            <a:endParaRPr lang="cs-CZ" altLang="cs-CZ" sz="2400" b="1" dirty="0">
              <a:solidFill>
                <a:srgbClr val="000000"/>
              </a:solidFill>
              <a:cs typeface="Arial" charset="0"/>
            </a:endParaRPr>
          </a:p>
          <a:p>
            <a:pPr marL="342900" indent="-342900" eaLnBrk="0" hangingPunct="0">
              <a:lnSpc>
                <a:spcPct val="120000"/>
              </a:lnSpc>
              <a:buFontTx/>
              <a:buChar char="•"/>
            </a:pP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↑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sympathetic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cs-CZ" sz="2400" b="1" dirty="0">
                <a:solidFill>
                  <a:srgbClr val="000000"/>
                </a:solidFill>
                <a:cs typeface="Arial" charset="0"/>
              </a:rPr>
              <a:t>stimulation of sweat glands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cs-CZ" sz="2400" dirty="0">
                <a:solidFill>
                  <a:srgbClr val="000000"/>
                </a:solidFill>
                <a:cs typeface="Arial" charset="0"/>
              </a:rPr>
              <a:t>- pharmacological effects:</a:t>
            </a:r>
            <a:endParaRPr lang="en-US" altLang="cs-CZ" sz="2800" dirty="0">
              <a:solidFill>
                <a:srgbClr val="000000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cs-CZ" sz="2400" dirty="0">
                <a:sym typeface="Symbol" pitchFamily="18" charset="2"/>
              </a:rPr>
              <a:t></a:t>
            </a:r>
            <a:r>
              <a:rPr lang="cs-CZ" sz="2400" dirty="0"/>
              <a:t> </a:t>
            </a:r>
            <a:r>
              <a:rPr lang="en-US" sz="2400" dirty="0"/>
              <a:t>BP, </a:t>
            </a:r>
            <a:r>
              <a:rPr lang="cs-CZ" sz="2400" dirty="0"/>
              <a:t> brady</a:t>
            </a:r>
            <a:r>
              <a:rPr lang="en-US" sz="2400" dirty="0" err="1"/>
              <a:t>cardia</a:t>
            </a:r>
            <a:r>
              <a:rPr lang="en-US" sz="2400" dirty="0"/>
              <a:t>, danger of heart arrest</a:t>
            </a:r>
            <a:endParaRPr lang="cs-CZ" sz="2400" dirty="0"/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cs-CZ" sz="2400" dirty="0"/>
              <a:t>nauzea, </a:t>
            </a:r>
            <a:r>
              <a:rPr lang="en-US" sz="2400" dirty="0"/>
              <a:t>cough, </a:t>
            </a:r>
            <a:r>
              <a:rPr lang="cs-CZ" sz="2400" dirty="0"/>
              <a:t>dyspnoe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400" dirty="0"/>
              <a:t>vascular dilation: </a:t>
            </a:r>
            <a:r>
              <a:rPr lang="cs-CZ" sz="2400" dirty="0"/>
              <a:t>NO</a:t>
            </a:r>
            <a:r>
              <a:rPr lang="en-US" sz="2400" dirty="0"/>
              <a:t> release</a:t>
            </a:r>
            <a:endParaRPr lang="cs-CZ" sz="2400" dirty="0"/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400" dirty="0"/>
              <a:t>salivation, lacrimation, ↑ mucosal gland secretion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400" dirty="0"/>
              <a:t>excessive sweating</a:t>
            </a:r>
            <a:endParaRPr lang="cs-CZ" altLang="cs-CZ" sz="2400" dirty="0"/>
          </a:p>
          <a:p>
            <a:pPr marL="342900" indent="-342900" eaLnBrk="0" hangingPunct="0">
              <a:buFontTx/>
              <a:buChar char="•"/>
            </a:pPr>
            <a:endParaRPr lang="cs-CZ" altLang="cs-CZ" sz="2400" b="1" dirty="0">
              <a:solidFill>
                <a:srgbClr val="000000"/>
              </a:solidFill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CC"/>
              </a:buClr>
              <a:buSzPct val="75000"/>
              <a:buFont typeface="Wingdings" pitchFamily="2" charset="2"/>
              <a:buNone/>
            </a:pPr>
            <a:endParaRPr lang="cs-CZ" altLang="cs-CZ" sz="2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411" name="Nadpis 1"/>
          <p:cNvSpPr txBox="1">
            <a:spLocks/>
          </p:cNvSpPr>
          <p:nvPr/>
        </p:nvSpPr>
        <p:spPr bwMode="auto">
          <a:xfrm>
            <a:off x="457200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400" dirty="0">
                <a:solidFill>
                  <a:schemeClr val="tx2"/>
                </a:solidFill>
              </a:rPr>
              <a:t>Acetylcholine and its analogues</a:t>
            </a:r>
            <a:endParaRPr lang="sk-SK" sz="4400" dirty="0">
              <a:solidFill>
                <a:schemeClr val="tx2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650" y="4220865"/>
            <a:ext cx="7777163" cy="237648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C443074-8D08-434B-AA07-63CF679EB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6899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5913" y="1125538"/>
            <a:ext cx="8720583" cy="452596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 err="1">
                <a:solidFill>
                  <a:srgbClr val="000000"/>
                </a:solidFill>
                <a:cs typeface="Arial" pitchFamily="34" charset="0"/>
              </a:rPr>
              <a:t>pilocarpine</a:t>
            </a:r>
            <a:r>
              <a:rPr lang="en-US" altLang="cs-CZ" sz="28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cs-CZ" sz="2800" i="1" dirty="0">
                <a:solidFill>
                  <a:srgbClr val="000000"/>
                </a:solidFill>
                <a:cs typeface="Arial" pitchFamily="34" charset="0"/>
              </a:rPr>
              <a:t>(</a:t>
            </a:r>
            <a:r>
              <a:rPr lang="en-US" altLang="cs-CZ" sz="2800" i="1" dirty="0" err="1">
                <a:solidFill>
                  <a:srgbClr val="000000"/>
                </a:solidFill>
                <a:cs typeface="Arial" pitchFamily="34" charset="0"/>
              </a:rPr>
              <a:t>Pilocarpus</a:t>
            </a:r>
            <a:r>
              <a:rPr lang="en-US" altLang="cs-CZ" sz="2800" i="1" dirty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cs-CZ" altLang="cs-CZ" sz="2800" i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non-selective M receptor agonist 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good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absorption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from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GIT</a:t>
            </a:r>
            <a:endParaRPr lang="en-US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BBB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crossing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(→CNS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excitation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)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stimulates  gland secretion 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stimulates </a:t>
            </a:r>
            <a:r>
              <a:rPr lang="en-US" altLang="cs-CZ" sz="2000" i="1" dirty="0">
                <a:solidFill>
                  <a:srgbClr val="000000"/>
                </a:solidFill>
                <a:cs typeface="Arial" pitchFamily="34" charset="0"/>
              </a:rPr>
              <a:t>m. sphincter </a:t>
            </a:r>
            <a:r>
              <a:rPr lang="en-US" altLang="cs-CZ" sz="2000" i="1" dirty="0" err="1">
                <a:solidFill>
                  <a:srgbClr val="000000"/>
                </a:solidFill>
                <a:cs typeface="Arial" pitchFamily="34" charset="0"/>
              </a:rPr>
              <a:t>pupilae</a:t>
            </a:r>
            <a:r>
              <a:rPr lang="en-US" altLang="cs-CZ" sz="2000" i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(</a:t>
            </a:r>
            <a:r>
              <a:rPr lang="en-US" altLang="cs-CZ" sz="2400" dirty="0" err="1">
                <a:solidFill>
                  <a:srgbClr val="000000"/>
                </a:solidFill>
                <a:cs typeface="Arial" pitchFamily="34" charset="0"/>
              </a:rPr>
              <a:t>eyedrops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)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I: </a:t>
            </a:r>
            <a:r>
              <a:rPr lang="en-US" altLang="cs-CZ" sz="2400" dirty="0" err="1">
                <a:solidFill>
                  <a:srgbClr val="000000"/>
                </a:solidFill>
                <a:cs typeface="Arial" pitchFamily="34" charset="0"/>
              </a:rPr>
              <a:t>miotic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agent used in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ophthalmology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2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4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%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en-US" altLang="cs-CZ" sz="2400" dirty="0" err="1">
                <a:solidFill>
                  <a:srgbClr val="000000"/>
                </a:solidFill>
                <a:cs typeface="Arial" pitchFamily="34" charset="0"/>
              </a:rPr>
              <a:t>Sjögren's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syndrome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cs-CZ" altLang="cs-CZ" sz="1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 err="1">
                <a:solidFill>
                  <a:srgbClr val="000000"/>
                </a:solidFill>
                <a:cs typeface="Arial" pitchFamily="34" charset="0"/>
              </a:rPr>
              <a:t>muscarine</a:t>
            </a:r>
            <a:r>
              <a:rPr lang="en-US" altLang="cs-CZ" sz="28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2600" i="1" dirty="0">
                <a:solidFill>
                  <a:srgbClr val="000000"/>
                </a:solidFill>
                <a:cs typeface="Arial" pitchFamily="34" charset="0"/>
              </a:rPr>
              <a:t>(I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nocybe</a:t>
            </a:r>
            <a:r>
              <a:rPr lang="cs-CZ" sz="2600" i="1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Clitocybe</a:t>
            </a:r>
            <a:r>
              <a:rPr lang="cs-CZ" sz="2600" i="1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Amanita</a:t>
            </a:r>
            <a:r>
              <a:rPr lang="cs-CZ" sz="2600" i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2600" i="1" dirty="0">
                <a:solidFill>
                  <a:srgbClr val="000000"/>
                </a:solidFill>
                <a:cs typeface="Arial" pitchFamily="34" charset="0"/>
              </a:rPr>
              <a:t>m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uscaria</a:t>
            </a:r>
            <a:r>
              <a:rPr lang="cs-CZ" sz="2600" i="1" dirty="0">
                <a:solidFill>
                  <a:srgbClr val="000000"/>
                </a:solidFill>
                <a:cs typeface="Arial" pitchFamily="34" charset="0"/>
              </a:rPr>
              <a:t>/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phalloides</a:t>
            </a:r>
            <a:r>
              <a:rPr lang="en-US" sz="2600" i="1" dirty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en-US" altLang="cs-CZ" sz="2600" i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M 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receptor </a:t>
            </a:r>
            <a:r>
              <a:rPr lang="cs-CZ" altLang="cs-CZ" sz="2800" dirty="0" err="1">
                <a:solidFill>
                  <a:srgbClr val="000000"/>
                </a:solidFill>
                <a:cs typeface="Arial" pitchFamily="34" charset="0"/>
              </a:rPr>
              <a:t>agonist</a:t>
            </a: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cs-CZ" altLang="cs-CZ" sz="2800" dirty="0" err="1">
                <a:solidFill>
                  <a:srgbClr val="000000"/>
                </a:solidFill>
                <a:cs typeface="Arial" pitchFamily="34" charset="0"/>
              </a:rPr>
              <a:t>quater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nary amine</a:t>
            </a:r>
          </a:p>
          <a:p>
            <a:pPr>
              <a:spcBef>
                <a:spcPct val="0"/>
              </a:spcBef>
              <a:defRPr/>
            </a:pPr>
            <a:endParaRPr lang="cs-CZ" altLang="cs-CZ" sz="1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>
                <a:solidFill>
                  <a:srgbClr val="000000"/>
                </a:solidFill>
                <a:cs typeface="Arial" pitchFamily="34" charset="0"/>
              </a:rPr>
              <a:t>are</a:t>
            </a:r>
            <a:r>
              <a:rPr lang="en-US" altLang="cs-CZ" sz="2800" b="1" dirty="0">
                <a:solidFill>
                  <a:srgbClr val="000000"/>
                </a:solidFill>
                <a:cs typeface="Arial" pitchFamily="34" charset="0"/>
              </a:rPr>
              <a:t>c</a:t>
            </a:r>
            <a:r>
              <a:rPr lang="cs-CZ" altLang="cs-CZ" sz="2800" b="1" dirty="0">
                <a:solidFill>
                  <a:srgbClr val="000000"/>
                </a:solidFill>
                <a:cs typeface="Arial" pitchFamily="34" charset="0"/>
              </a:rPr>
              <a:t>oline</a:t>
            </a:r>
            <a:r>
              <a:rPr lang="en-US" altLang="cs-CZ" sz="28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cs-CZ" sz="2800" i="1" dirty="0">
                <a:solidFill>
                  <a:srgbClr val="000000"/>
                </a:solidFill>
                <a:cs typeface="Arial" pitchFamily="34" charset="0"/>
              </a:rPr>
              <a:t>(</a:t>
            </a:r>
            <a:r>
              <a:rPr lang="cs-CZ" sz="2800" i="1" dirty="0" err="1"/>
              <a:t>Areca</a:t>
            </a:r>
            <a:r>
              <a:rPr lang="cs-CZ" sz="2800" i="1" dirty="0"/>
              <a:t> </a:t>
            </a:r>
            <a:r>
              <a:rPr lang="cs-CZ" sz="2800" i="1" dirty="0" err="1"/>
              <a:t>catechu</a:t>
            </a:r>
            <a:r>
              <a:rPr lang="en-US" sz="2800" i="1" dirty="0"/>
              <a:t>)</a:t>
            </a:r>
            <a:endParaRPr lang="en-US" altLang="cs-CZ" sz="2800" i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CNS stimulant, </a:t>
            </a:r>
            <a:r>
              <a:rPr lang="cs-CZ" altLang="cs-CZ" sz="2800" dirty="0" err="1">
                <a:solidFill>
                  <a:srgbClr val="000000"/>
                </a:solidFill>
                <a:cs typeface="Arial" pitchFamily="34" charset="0"/>
              </a:rPr>
              <a:t>ter</a:t>
            </a:r>
            <a:r>
              <a:rPr lang="en-US" altLang="cs-CZ" sz="2800" dirty="0" err="1">
                <a:solidFill>
                  <a:srgbClr val="000000"/>
                </a:solidFill>
                <a:cs typeface="Arial" pitchFamily="34" charset="0"/>
              </a:rPr>
              <a:t>tiary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 amine</a:t>
            </a: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M 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and</a:t>
            </a: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 N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 receptor agonist</a:t>
            </a:r>
            <a:endParaRPr lang="cs-CZ" altLang="cs-CZ" sz="2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435" name="Nadpis 1"/>
          <p:cNvSpPr txBox="1">
            <a:spLocks/>
          </p:cNvSpPr>
          <p:nvPr/>
        </p:nvSpPr>
        <p:spPr bwMode="auto">
          <a:xfrm>
            <a:off x="315913" y="44450"/>
            <a:ext cx="88280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400" dirty="0" err="1">
                <a:solidFill>
                  <a:schemeClr val="tx2"/>
                </a:solidFill>
              </a:rPr>
              <a:t>Cholinomimetics</a:t>
            </a:r>
            <a:r>
              <a:rPr lang="en-US" sz="4400" dirty="0">
                <a:solidFill>
                  <a:schemeClr val="tx2"/>
                </a:solidFill>
              </a:rPr>
              <a:t> - natural alkaloids</a:t>
            </a:r>
            <a:endParaRPr lang="sk-SK" sz="4400" dirty="0">
              <a:solidFill>
                <a:schemeClr val="tx2"/>
              </a:solidFill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94034090-0E6D-44FC-8639-3BF23D6CC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01800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27088" y="1268413"/>
            <a:ext cx="7561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cs-CZ" sz="3200" b="1" dirty="0"/>
              <a:t>ACHE </a:t>
            </a:r>
            <a:r>
              <a:rPr lang="cs-CZ" sz="3200" b="1" dirty="0" err="1"/>
              <a:t>inhibitors</a:t>
            </a:r>
            <a:endParaRPr lang="cs-CZ" sz="3200" b="1" dirty="0"/>
          </a:p>
        </p:txBody>
      </p:sp>
      <p:sp>
        <p:nvSpPr>
          <p:cNvPr id="27651" name="AutoShape 4"/>
          <p:cNvSpPr>
            <a:spLocks noChangeArrowheads="1"/>
          </p:cNvSpPr>
          <p:nvPr/>
        </p:nvSpPr>
        <p:spPr bwMode="auto">
          <a:xfrm rot="3368824">
            <a:off x="3153569" y="1445419"/>
            <a:ext cx="485775" cy="2230437"/>
          </a:xfrm>
          <a:prstGeom prst="downArrow">
            <a:avLst>
              <a:gd name="adj1" fmla="val 50000"/>
              <a:gd name="adj2" fmla="val 1222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sk-SK"/>
          </a:p>
        </p:txBody>
      </p:sp>
      <p:sp>
        <p:nvSpPr>
          <p:cNvPr id="27652" name="AutoShape 5"/>
          <p:cNvSpPr>
            <a:spLocks noChangeArrowheads="1"/>
          </p:cNvSpPr>
          <p:nvPr/>
        </p:nvSpPr>
        <p:spPr bwMode="auto">
          <a:xfrm rot="-3507989">
            <a:off x="5506244" y="1440656"/>
            <a:ext cx="485775" cy="2233613"/>
          </a:xfrm>
          <a:prstGeom prst="downArrow">
            <a:avLst>
              <a:gd name="adj1" fmla="val 51769"/>
              <a:gd name="adj2" fmla="val 12231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sk-SK"/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559892" y="3213100"/>
            <a:ext cx="23567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400" b="1" dirty="0" err="1"/>
              <a:t>short</a:t>
            </a:r>
            <a:r>
              <a:rPr lang="cs-CZ" sz="2400" b="1" dirty="0"/>
              <a:t>-term</a:t>
            </a:r>
          </a:p>
          <a:p>
            <a:pPr algn="ctr"/>
            <a:r>
              <a:rPr lang="cs-CZ" sz="2400" b="1" dirty="0"/>
              <a:t>(REVERSIBLE)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5759450" y="3213100"/>
            <a:ext cx="248495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cs-CZ" sz="2400" b="1" dirty="0">
                <a:latin typeface="Arial" charset="0"/>
              </a:rPr>
              <a:t>long-term</a:t>
            </a:r>
            <a:r>
              <a:rPr lang="cs-CZ" sz="2400" b="1" dirty="0"/>
              <a:t> </a:t>
            </a:r>
          </a:p>
          <a:p>
            <a:pPr algn="ctr" eaLnBrk="0" hangingPunct="0"/>
            <a:r>
              <a:rPr lang="cs-CZ" sz="2800" b="1" dirty="0"/>
              <a:t>(IRREVERSIBLE)</a:t>
            </a:r>
          </a:p>
        </p:txBody>
      </p:sp>
      <p:sp>
        <p:nvSpPr>
          <p:cNvPr id="27655" name="AutoShape 8"/>
          <p:cNvSpPr>
            <a:spLocks noChangeArrowheads="1"/>
          </p:cNvSpPr>
          <p:nvPr/>
        </p:nvSpPr>
        <p:spPr bwMode="auto">
          <a:xfrm>
            <a:off x="1476375" y="4005263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GB" sz="2400"/>
          </a:p>
        </p:txBody>
      </p:sp>
      <p:sp>
        <p:nvSpPr>
          <p:cNvPr id="27656" name="AutoShape 9"/>
          <p:cNvSpPr>
            <a:spLocks noChangeArrowheads="1"/>
          </p:cNvSpPr>
          <p:nvPr/>
        </p:nvSpPr>
        <p:spPr bwMode="auto">
          <a:xfrm>
            <a:off x="6877050" y="4041358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GB" sz="2400"/>
          </a:p>
        </p:txBody>
      </p:sp>
      <p:sp>
        <p:nvSpPr>
          <p:cNvPr id="27657" name="Text Box 10"/>
          <p:cNvSpPr txBox="1">
            <a:spLocks noChangeArrowheads="1"/>
          </p:cNvSpPr>
          <p:nvPr/>
        </p:nvSpPr>
        <p:spPr bwMode="auto">
          <a:xfrm>
            <a:off x="298341" y="5013325"/>
            <a:ext cx="2779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400" b="1" dirty="0" err="1"/>
              <a:t>competitive</a:t>
            </a:r>
            <a:r>
              <a:rPr lang="cs-CZ" sz="2400" b="1" dirty="0"/>
              <a:t> </a:t>
            </a:r>
          </a:p>
          <a:p>
            <a:pPr algn="ctr"/>
            <a:r>
              <a:rPr lang="cs-CZ" sz="2400" b="1" dirty="0"/>
              <a:t>enzyme </a:t>
            </a:r>
            <a:r>
              <a:rPr lang="cs-CZ" sz="2400" b="1" dirty="0" err="1"/>
              <a:t>inhibition</a:t>
            </a:r>
            <a:endParaRPr lang="cs-CZ" sz="2400" b="1" dirty="0"/>
          </a:p>
        </p:txBody>
      </p:sp>
      <p:sp>
        <p:nvSpPr>
          <p:cNvPr id="27658" name="Text Box 11"/>
          <p:cNvSpPr txBox="1">
            <a:spLocks noChangeArrowheads="1"/>
          </p:cNvSpPr>
          <p:nvPr/>
        </p:nvSpPr>
        <p:spPr bwMode="auto">
          <a:xfrm>
            <a:off x="5619101" y="4797152"/>
            <a:ext cx="28921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400" b="1" dirty="0" err="1"/>
              <a:t>complex</a:t>
            </a:r>
            <a:endParaRPr lang="cs-CZ" sz="2400" b="1" dirty="0"/>
          </a:p>
          <a:p>
            <a:pPr algn="ctr"/>
            <a:r>
              <a:rPr lang="en-US" sz="2400" b="1" dirty="0" err="1"/>
              <a:t>i</a:t>
            </a:r>
            <a:r>
              <a:rPr lang="cs-CZ" sz="2400" b="1" dirty="0" err="1"/>
              <a:t>nhibito</a:t>
            </a:r>
            <a:r>
              <a:rPr lang="en-US" sz="2400" b="1" dirty="0"/>
              <a:t>r + </a:t>
            </a:r>
            <a:r>
              <a:rPr lang="en-US" sz="2400" b="1" dirty="0" err="1"/>
              <a:t>enzym</a:t>
            </a:r>
            <a:r>
              <a:rPr lang="cs-CZ" sz="2400" b="1" dirty="0"/>
              <a:t>e</a:t>
            </a:r>
          </a:p>
        </p:txBody>
      </p:sp>
      <p:sp>
        <p:nvSpPr>
          <p:cNvPr id="27659" name="Text Box 13"/>
          <p:cNvSpPr txBox="1">
            <a:spLocks noChangeArrowheads="1"/>
          </p:cNvSpPr>
          <p:nvPr/>
        </p:nvSpPr>
        <p:spPr bwMode="auto">
          <a:xfrm>
            <a:off x="5580063" y="5780088"/>
            <a:ext cx="35970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b="1" dirty="0"/>
              <a:t>COVALENT INHIBITION</a:t>
            </a:r>
          </a:p>
        </p:txBody>
      </p:sp>
      <p:sp>
        <p:nvSpPr>
          <p:cNvPr id="27660" name="Rectangle 19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Indirect </a:t>
            </a:r>
            <a:r>
              <a:rPr lang="cs-CZ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cholinomimeti</a:t>
            </a:r>
            <a:r>
              <a:rPr lang="en-US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cs</a:t>
            </a:r>
            <a:endParaRPr lang="cs-CZ" dirty="0">
              <a:solidFill>
                <a:schemeClr val="tx2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7661" name="TextovéPole 12"/>
          <p:cNvSpPr txBox="1">
            <a:spLocks noChangeArrowheads="1"/>
          </p:cNvSpPr>
          <p:nvPr/>
        </p:nvSpPr>
        <p:spPr bwMode="auto">
          <a:xfrm>
            <a:off x="539750" y="5949950"/>
            <a:ext cx="2218877" cy="46166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err="1"/>
              <a:t>medicinal</a:t>
            </a:r>
            <a:r>
              <a:rPr lang="cs-CZ" sz="2400" b="1" dirty="0"/>
              <a:t> use</a:t>
            </a:r>
            <a:endParaRPr lang="sk-SK" sz="2400" b="1" dirty="0"/>
          </a:p>
        </p:txBody>
      </p:sp>
      <p:sp>
        <p:nvSpPr>
          <p:cNvPr id="27662" name="TextovéPole 13"/>
          <p:cNvSpPr txBox="1">
            <a:spLocks noChangeArrowheads="1"/>
          </p:cNvSpPr>
          <p:nvPr/>
        </p:nvSpPr>
        <p:spPr bwMode="auto">
          <a:xfrm>
            <a:off x="6234430" y="6245225"/>
            <a:ext cx="1721946" cy="46166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err="1"/>
              <a:t>toxicology</a:t>
            </a:r>
            <a:endParaRPr lang="sk-SK" sz="2400" b="1" dirty="0"/>
          </a:p>
        </p:txBody>
      </p:sp>
      <p:pic>
        <p:nvPicPr>
          <p:cNvPr id="15" name="Obrázek 4">
            <a:extLst>
              <a:ext uri="{FF2B5EF4-FFF2-40B4-BE49-F238E27FC236}">
                <a16:creationId xmlns:a16="http://schemas.microsoft.com/office/drawing/2014/main" id="{B5E9903E-B901-4EB4-A373-C2B07F69F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8227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>
          <a:xfrm>
            <a:off x="735013" y="1711350"/>
            <a:ext cx="8229600" cy="452596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altLang="cs-CZ" sz="2600" u="sng" dirty="0">
                <a:cs typeface="Arial" charset="0"/>
              </a:rPr>
              <a:t>General </a:t>
            </a:r>
            <a:r>
              <a:rPr lang="cs-CZ" altLang="cs-CZ" sz="2600" u="sng" dirty="0" err="1">
                <a:cs typeface="Arial" charset="0"/>
              </a:rPr>
              <a:t>indications</a:t>
            </a:r>
            <a:r>
              <a:rPr lang="cs-CZ" altLang="cs-CZ" sz="2600" u="sng" dirty="0">
                <a:cs typeface="Arial" charset="0"/>
              </a:rPr>
              <a:t>:</a:t>
            </a:r>
            <a:endParaRPr lang="cs-CZ" altLang="cs-CZ" sz="2600" dirty="0">
              <a:solidFill>
                <a:srgbClr val="FFCC66"/>
              </a:solidFill>
              <a:cs typeface="Arial" charset="0"/>
            </a:endParaRP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glaucoma</a:t>
            </a:r>
            <a:endParaRPr lang="cs-CZ" altLang="cs-CZ" sz="2600" dirty="0">
              <a:solidFill>
                <a:srgbClr val="000000"/>
              </a:solidFill>
              <a:cs typeface="Arial" charset="0"/>
            </a:endParaRP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GIT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atony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sz="2600" dirty="0"/>
              <a:t>urinary retention </a:t>
            </a:r>
            <a:endParaRPr lang="cs-CZ" sz="2600" dirty="0"/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antidotes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of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non-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depolarizing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muscle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relaxants</a:t>
            </a:r>
            <a:endParaRPr lang="cs-CZ" altLang="cs-CZ" sz="2600" dirty="0">
              <a:solidFill>
                <a:srgbClr val="000000"/>
              </a:solidFill>
              <a:cs typeface="Arial" charset="0"/>
            </a:endParaRP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myasthenia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gravis (</a:t>
            </a:r>
            <a:r>
              <a:rPr lang="en-US" altLang="cs-CZ" sz="2600" dirty="0">
                <a:solidFill>
                  <a:srgbClr val="000000"/>
                </a:solidFill>
                <a:cs typeface="Arial" charset="0"/>
              </a:rPr>
              <a:t>use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quaternary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amines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Alzheimer‘s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disease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(</a:t>
            </a:r>
            <a:r>
              <a:rPr lang="en-US" altLang="cs-CZ" sz="2600" dirty="0">
                <a:solidFill>
                  <a:srgbClr val="000000"/>
                </a:solidFill>
                <a:cs typeface="Arial" charset="0"/>
              </a:rPr>
              <a:t>use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tertiary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amines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intoxication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with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organophosphates</a:t>
            </a:r>
            <a:endParaRPr lang="en-US" altLang="cs-CZ" sz="2600" dirty="0">
              <a:solidFill>
                <a:srgbClr val="000000"/>
              </a:solidFill>
              <a:cs typeface="Arial" charset="0"/>
            </a:endParaRP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sz="2600" dirty="0"/>
              <a:t>poisoning associated with the central anticholinergic syndrome (atropine)</a:t>
            </a:r>
            <a:endParaRPr lang="en-US" altLang="cs-CZ" sz="2600" dirty="0">
              <a:solidFill>
                <a:srgbClr val="000000"/>
              </a:solidFill>
              <a:cs typeface="Arial" charset="0"/>
            </a:endParaRPr>
          </a:p>
          <a:p>
            <a:pPr marL="541338" indent="-457200">
              <a:spcBef>
                <a:spcPct val="0"/>
              </a:spcBef>
            </a:pPr>
            <a:endParaRPr lang="cs-CZ" altLang="cs-CZ" sz="2600" dirty="0">
              <a:solidFill>
                <a:srgbClr val="000000"/>
              </a:solidFill>
              <a:cs typeface="Arial" charset="0"/>
            </a:endParaRPr>
          </a:p>
          <a:p>
            <a:endParaRPr lang="sk-SK" sz="2600" dirty="0">
              <a:cs typeface="Arial" charset="0"/>
            </a:endParaRPr>
          </a:p>
        </p:txBody>
      </p:sp>
      <p:sp>
        <p:nvSpPr>
          <p:cNvPr id="31747" name="Rectangle 19"/>
          <p:cNvSpPr txBox="1">
            <a:spLocks noChangeArrowheads="1"/>
          </p:cNvSpPr>
          <p:nvPr/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chemeClr val="tx2"/>
                </a:solidFill>
              </a:rPr>
              <a:t>Indirect c</a:t>
            </a:r>
            <a:r>
              <a:rPr lang="cs-CZ" sz="4400">
                <a:solidFill>
                  <a:schemeClr val="tx2"/>
                </a:solidFill>
              </a:rPr>
              <a:t>holinomimeti</a:t>
            </a:r>
            <a:r>
              <a:rPr lang="en-US" sz="4400">
                <a:solidFill>
                  <a:schemeClr val="tx2"/>
                </a:solidFill>
              </a:rPr>
              <a:t>c agents</a:t>
            </a:r>
            <a:endParaRPr lang="cs-CZ" sz="4400">
              <a:solidFill>
                <a:schemeClr val="tx2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95314" y="836712"/>
            <a:ext cx="7561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Reversible</a:t>
            </a:r>
            <a:r>
              <a:rPr lang="cs-CZ" sz="28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ACHE </a:t>
            </a: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inhibitors</a:t>
            </a:r>
            <a:endParaRPr lang="cs-CZ" sz="28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53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cs-CZ" altLang="cs-CZ" sz="2800" u="sng" dirty="0" err="1">
                <a:solidFill>
                  <a:srgbClr val="000000"/>
                </a:solidFill>
                <a:cs typeface="Arial" charset="0"/>
              </a:rPr>
              <a:t>Side</a:t>
            </a:r>
            <a:r>
              <a:rPr lang="cs-CZ" altLang="cs-CZ" sz="2800" u="sng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800" u="sng" dirty="0" err="1">
                <a:solidFill>
                  <a:srgbClr val="000000"/>
                </a:solidFill>
                <a:cs typeface="Arial" charset="0"/>
              </a:rPr>
              <a:t>effects</a:t>
            </a:r>
            <a:r>
              <a:rPr lang="cs-CZ" altLang="cs-CZ" sz="2800" u="sng" dirty="0">
                <a:solidFill>
                  <a:srgbClr val="000000"/>
                </a:solidFill>
                <a:cs typeface="Arial" charset="0"/>
              </a:rPr>
              <a:t>:</a:t>
            </a:r>
            <a:endParaRPr lang="cs-CZ" altLang="cs-CZ" sz="2800" b="1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miosis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increased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glandular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secretion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nausea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diarrhea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heart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cs-CZ" dirty="0">
                <a:solidFill>
                  <a:srgbClr val="000000"/>
                </a:solidFill>
                <a:cs typeface="Arial" charset="0"/>
              </a:rPr>
              <a:t>depressants (negative </a:t>
            </a:r>
            <a:r>
              <a:rPr lang="en-US" altLang="cs-CZ" dirty="0" err="1">
                <a:solidFill>
                  <a:srgbClr val="000000"/>
                </a:solidFill>
                <a:cs typeface="Arial" charset="0"/>
              </a:rPr>
              <a:t>chronotropic</a:t>
            </a:r>
            <a:r>
              <a:rPr lang="en-US" altLang="cs-CZ" dirty="0">
                <a:solidFill>
                  <a:srgbClr val="000000"/>
                </a:solidFill>
                <a:cs typeface="Arial" charset="0"/>
              </a:rPr>
              <a:t> effect)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CNS –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stimulation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followed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by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depression</a:t>
            </a:r>
            <a:endParaRPr lang="cs-CZ" altLang="cs-CZ" dirty="0">
              <a:solidFill>
                <a:srgbClr val="FFFFFF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neuromuscular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junction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- </a:t>
            </a:r>
            <a:r>
              <a:rPr lang="cs-CZ" altLang="cs-CZ" dirty="0" err="1"/>
              <a:t>f</a:t>
            </a:r>
            <a:r>
              <a:rPr lang="cs-CZ" dirty="0" err="1"/>
              <a:t>asciculation</a:t>
            </a:r>
            <a:r>
              <a:rPr lang="cs-CZ" dirty="0"/>
              <a:t> and </a:t>
            </a:r>
            <a:r>
              <a:rPr lang="cs-CZ" dirty="0" err="1"/>
              <a:t>twitching</a:t>
            </a:r>
            <a:r>
              <a:rPr lang="cs-CZ" dirty="0"/>
              <a:t> (</a:t>
            </a:r>
            <a:r>
              <a:rPr lang="cs-CZ" dirty="0" err="1"/>
              <a:t>overdose</a:t>
            </a:r>
            <a:r>
              <a:rPr lang="cs-CZ" dirty="0"/>
              <a:t> -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depolarization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blockade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overdosing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= </a:t>
            </a:r>
            <a:r>
              <a:rPr lang="cs-CZ" altLang="cs-CZ" b="1" dirty="0" err="1">
                <a:solidFill>
                  <a:srgbClr val="000000"/>
                </a:solidFill>
                <a:cs typeface="Arial" charset="0"/>
              </a:rPr>
              <a:t>cholinergic</a:t>
            </a: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  <a:cs typeface="Arial" charset="0"/>
              </a:rPr>
              <a:t>crisis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–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depolarization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blockade</a:t>
            </a:r>
            <a:r>
              <a:rPr lang="en-US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-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muscle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paralysis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endParaRPr lang="sk-SK" dirty="0">
              <a:cs typeface="Arial" charset="0"/>
            </a:endParaRPr>
          </a:p>
        </p:txBody>
      </p:sp>
      <p:sp>
        <p:nvSpPr>
          <p:cNvPr id="32771" name="Rectangle 19"/>
          <p:cNvSpPr txBox="1">
            <a:spLocks noChangeArrowheads="1"/>
          </p:cNvSpPr>
          <p:nvPr/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chemeClr val="tx2"/>
                </a:solidFill>
              </a:rPr>
              <a:t>Indirect c</a:t>
            </a:r>
            <a:r>
              <a:rPr lang="cs-CZ" sz="4400">
                <a:solidFill>
                  <a:schemeClr val="tx2"/>
                </a:solidFill>
              </a:rPr>
              <a:t>holinomimeti</a:t>
            </a:r>
            <a:r>
              <a:rPr lang="en-US" sz="4400">
                <a:solidFill>
                  <a:schemeClr val="tx2"/>
                </a:solidFill>
              </a:rPr>
              <a:t>c agents</a:t>
            </a:r>
            <a:endParaRPr lang="cs-CZ" sz="440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95314" y="888901"/>
            <a:ext cx="7561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Reversible</a:t>
            </a:r>
            <a:r>
              <a:rPr lang="cs-CZ" sz="28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ACHE </a:t>
            </a: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inhibitors</a:t>
            </a:r>
            <a:endParaRPr lang="cs-CZ" sz="28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Obrázek 4">
            <a:extLst>
              <a:ext uri="{FF2B5EF4-FFF2-40B4-BE49-F238E27FC236}">
                <a16:creationId xmlns:a16="http://schemas.microsoft.com/office/drawing/2014/main" id="{FBD72D53-D00D-495D-ACF1-A240CE30F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2955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7025" y="1413446"/>
            <a:ext cx="8709025" cy="4895874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neostigmine</a:t>
            </a:r>
            <a:r>
              <a:rPr lang="cs-CZ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, (</a:t>
            </a: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edrophonium</a:t>
            </a:r>
            <a:r>
              <a:rPr lang="cs-CZ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short-term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5125" algn="l"/>
              </a:tabLst>
              <a:defRPr/>
            </a:pPr>
            <a:r>
              <a:rPr lang="sk-SK" sz="2400" dirty="0">
                <a:latin typeface="Arial" pitchFamily="34" charset="0"/>
                <a:cs typeface="Arial" pitchFamily="34" charset="0"/>
              </a:rPr>
              <a:t>I:	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diagnosis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myasthenia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gravis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„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decurarization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“,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antidotes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competitive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uscle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relaxants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sk-SK" sz="1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pyridostigmine</a:t>
            </a:r>
            <a:r>
              <a:rPr lang="cs-CZ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, </a:t>
            </a: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ambenonium</a:t>
            </a:r>
            <a:endParaRPr lang="cs-CZ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longer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than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neostigmine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slower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onset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action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weaker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muscarinic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-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less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GIT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side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effects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I:  m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yasthenia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gravis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k-SK" sz="1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distigmine</a:t>
            </a:r>
            <a:endParaRPr lang="cs-CZ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long-acting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reversible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ACHE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inhibitor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5125" algn="l"/>
              </a:tabLst>
              <a:defRPr/>
            </a:pPr>
            <a:r>
              <a:rPr lang="sk-SK" sz="2400" dirty="0">
                <a:latin typeface="Arial" pitchFamily="34" charset="0"/>
                <a:cs typeface="Arial" pitchFamily="34" charset="0"/>
              </a:rPr>
              <a:t>I: 	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myasthenia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gravis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atonic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urinary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bladder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uterine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atony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	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postoperative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GIT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atony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paralytic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ileus</a:t>
            </a:r>
            <a:endParaRPr lang="cs-CZ" sz="24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843" name="Rectangle 19"/>
          <p:cNvSpPr txBox="1">
            <a:spLocks noChangeArrowheads="1"/>
          </p:cNvSpPr>
          <p:nvPr/>
        </p:nvSpPr>
        <p:spPr bwMode="auto">
          <a:xfrm>
            <a:off x="395288" y="3492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400" dirty="0" err="1">
                <a:solidFill>
                  <a:schemeClr val="tx2"/>
                </a:solidFill>
              </a:rPr>
              <a:t>Indirect</a:t>
            </a:r>
            <a:r>
              <a:rPr lang="cs-CZ" sz="4400" dirty="0">
                <a:solidFill>
                  <a:schemeClr val="tx2"/>
                </a:solidFill>
              </a:rPr>
              <a:t> </a:t>
            </a:r>
            <a:r>
              <a:rPr lang="cs-CZ" sz="4400" dirty="0" err="1">
                <a:solidFill>
                  <a:schemeClr val="tx2"/>
                </a:solidFill>
              </a:rPr>
              <a:t>cholinomimetics</a:t>
            </a:r>
            <a:r>
              <a:rPr lang="cs-CZ" sz="44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95314" y="673100"/>
            <a:ext cx="75612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Reversible</a:t>
            </a:r>
            <a:r>
              <a:rPr lang="cs-CZ" sz="28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ACHE </a:t>
            </a: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inhibitors</a:t>
            </a:r>
            <a:endParaRPr lang="cs-CZ" sz="28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324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107950" y="1695450"/>
            <a:ext cx="9036050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CNS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effects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drugs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that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can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cross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blood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-brain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barrier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physostigmine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I: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ntidote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in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acute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intoxications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central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anticholinergic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		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syndrome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galantamine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rivastigmine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donepezil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	I: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dementias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Alzheimer´s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type</a:t>
            </a:r>
          </a:p>
          <a:p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marL="727075" indent="344488">
              <a:buFont typeface="Arial" pitchFamily="34" charset="0"/>
              <a:buChar char="•"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galantamine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has a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positive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allosteric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defTabSz="1071563"/>
            <a:r>
              <a:rPr lang="sk-SK" sz="2400" dirty="0">
                <a:latin typeface="Arial" pitchFamily="34" charset="0"/>
                <a:cs typeface="Arial" pitchFamily="34" charset="0"/>
              </a:rPr>
              <a:t>		on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ACh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binding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on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N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rec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5" name="Rectangle 19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Indirect</a:t>
            </a:r>
            <a:r>
              <a:rPr lang="cs-CZ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cs-CZ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cholinomimetics</a:t>
            </a:r>
            <a:endParaRPr lang="cs-CZ" dirty="0">
              <a:solidFill>
                <a:schemeClr val="tx2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74788" y="765175"/>
            <a:ext cx="75612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Reversible</a:t>
            </a:r>
            <a:r>
              <a:rPr lang="cs-CZ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ACHE </a:t>
            </a:r>
            <a:r>
              <a:rPr lang="cs-CZ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inhibitors</a:t>
            </a:r>
            <a:endParaRPr lang="cs-CZ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Obrázek 4">
            <a:extLst>
              <a:ext uri="{FF2B5EF4-FFF2-40B4-BE49-F238E27FC236}">
                <a16:creationId xmlns:a16="http://schemas.microsoft.com/office/drawing/2014/main" id="{CBDF43DC-9309-43E0-871C-884447371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80578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3357"/>
            <a:ext cx="843528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  <a:tabLst>
                <a:tab pos="358775" algn="l"/>
              </a:tabLst>
            </a:pPr>
            <a:r>
              <a:rPr lang="en-US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400" u="sng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effects</a:t>
            </a:r>
            <a:r>
              <a:rPr lang="cs-CZ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nausea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vomitus,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sweating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CVS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collapse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  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  <a:tabLst>
                <a:tab pos="358775" algn="l"/>
              </a:tabLst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breath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depression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dirty="0" err="1">
                <a:latin typeface="Arial" pitchFamily="34" charset="0"/>
                <a:cs typeface="Arial" pitchFamily="34" charset="0"/>
              </a:rPr>
              <a:t>f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asciculation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and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twitching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	 		   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→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muscle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paralysis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CNS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convulsions</a:t>
            </a:r>
            <a:endParaRPr lang="en-US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agents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organophosphates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349375" indent="349250">
              <a:lnSpc>
                <a:spcPct val="120000"/>
              </a:lnSpc>
              <a:spcBef>
                <a:spcPct val="0"/>
              </a:spcBef>
            </a:pP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insecticides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malathion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parathion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349375" indent="349250">
              <a:lnSpc>
                <a:spcPct val="120000"/>
              </a:lnSpc>
              <a:spcBef>
                <a:spcPct val="0"/>
              </a:spcBef>
              <a:tabLst>
                <a:tab pos="1698625" algn="l"/>
              </a:tabLst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chemical weapons such as 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nerve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sarin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	or VX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soman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tabun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their </a:t>
            </a:r>
            <a:r>
              <a:rPr lang="cs-CZ" altLang="cs-CZ" sz="2400" u="sng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antidotes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obidoxim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trimedoxim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pralidoxim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sk-SK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987" name="Rectangle 19"/>
          <p:cNvSpPr txBox="1">
            <a:spLocks noChangeArrowheads="1"/>
          </p:cNvSpPr>
          <p:nvPr/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chemeClr val="tx2"/>
                </a:solidFill>
              </a:rPr>
              <a:t>Indirect</a:t>
            </a:r>
            <a:r>
              <a:rPr lang="cs-CZ" sz="4400">
                <a:solidFill>
                  <a:schemeClr val="tx2"/>
                </a:solidFill>
              </a:rPr>
              <a:t> cholinomimeti</a:t>
            </a:r>
            <a:r>
              <a:rPr lang="en-US" sz="4400">
                <a:solidFill>
                  <a:schemeClr val="tx2"/>
                </a:solidFill>
              </a:rPr>
              <a:t>cs</a:t>
            </a:r>
            <a:r>
              <a:rPr lang="cs-CZ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47242" y="849313"/>
            <a:ext cx="75612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4000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Ir</a:t>
            </a:r>
            <a:r>
              <a:rPr lang="en-US" sz="4000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</a:t>
            </a:r>
            <a:r>
              <a:rPr lang="cs-CZ" sz="4000" u="sng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ever</a:t>
            </a:r>
            <a:r>
              <a:rPr lang="en-US" sz="4000" u="sng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sible</a:t>
            </a:r>
            <a:r>
              <a:rPr lang="cs-CZ" sz="4000" b="1" dirty="0"/>
              <a:t> </a:t>
            </a:r>
            <a:r>
              <a:rPr 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ACHE inhibitors</a:t>
            </a:r>
            <a:endParaRPr lang="cs-CZ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Obrázek 4">
            <a:extLst>
              <a:ext uri="{FF2B5EF4-FFF2-40B4-BE49-F238E27FC236}">
                <a16:creationId xmlns:a16="http://schemas.microsoft.com/office/drawing/2014/main" id="{CDEAD9B5-3EA3-4A0A-A751-51FDD09C2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70322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5"/>
          <p:cNvSpPr txBox="1">
            <a:spLocks noChangeArrowheads="1"/>
          </p:cNvSpPr>
          <p:nvPr/>
        </p:nvSpPr>
        <p:spPr bwMode="auto">
          <a:xfrm>
            <a:off x="395288" y="5243513"/>
            <a:ext cx="1857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sk-SK" sz="2400"/>
          </a:p>
        </p:txBody>
      </p:sp>
      <p:sp>
        <p:nvSpPr>
          <p:cNvPr id="44035" name="Text Box 6"/>
          <p:cNvSpPr txBox="1">
            <a:spLocks noChangeArrowheads="1"/>
          </p:cNvSpPr>
          <p:nvPr/>
        </p:nvSpPr>
        <p:spPr bwMode="auto">
          <a:xfrm>
            <a:off x="323850" y="1628775"/>
            <a:ext cx="8712200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u="sng" dirty="0" err="1"/>
              <a:t>Therapy</a:t>
            </a:r>
            <a:r>
              <a:rPr lang="cs-CZ" sz="2400" b="1" u="sng" dirty="0"/>
              <a:t> </a:t>
            </a:r>
            <a:r>
              <a:rPr lang="cs-CZ" sz="2400" b="1" u="sng" dirty="0" err="1"/>
              <a:t>of</a:t>
            </a:r>
            <a:r>
              <a:rPr lang="cs-CZ" sz="2400" b="1" u="sng" dirty="0"/>
              <a:t> </a:t>
            </a:r>
            <a:r>
              <a:rPr lang="cs-CZ" sz="2400" b="1" u="sng" dirty="0" err="1"/>
              <a:t>organophosphate</a:t>
            </a:r>
            <a:r>
              <a:rPr lang="cs-CZ" sz="2400" b="1" u="sng" dirty="0"/>
              <a:t> </a:t>
            </a:r>
            <a:r>
              <a:rPr lang="cs-CZ" sz="2400" b="1" u="sng" dirty="0" err="1"/>
              <a:t>itoxication</a:t>
            </a:r>
            <a:r>
              <a:rPr lang="cs-CZ" sz="2400" b="1" u="sng" dirty="0"/>
              <a:t>:</a:t>
            </a:r>
          </a:p>
          <a:p>
            <a:pPr eaLnBrk="1" hangingPunct="1">
              <a:lnSpc>
                <a:spcPct val="125000"/>
              </a:lnSpc>
            </a:pPr>
            <a:r>
              <a:rPr lang="cs-CZ" sz="2400" dirty="0"/>
              <a:t>1. </a:t>
            </a:r>
            <a:r>
              <a:rPr lang="sk-SK" sz="2400" dirty="0" err="1"/>
              <a:t>reduce</a:t>
            </a:r>
            <a:r>
              <a:rPr lang="sk-SK" sz="2400" dirty="0"/>
              <a:t> </a:t>
            </a:r>
            <a:r>
              <a:rPr lang="sk-SK" sz="2400" dirty="0" err="1"/>
              <a:t>further</a:t>
            </a:r>
            <a:r>
              <a:rPr lang="sk-SK" sz="2400" dirty="0"/>
              <a:t> </a:t>
            </a:r>
            <a:r>
              <a:rPr lang="sk-SK" sz="2400" dirty="0" err="1"/>
              <a:t>neurotoxine</a:t>
            </a:r>
            <a:r>
              <a:rPr lang="sk-SK" sz="2400" dirty="0"/>
              <a:t> </a:t>
            </a:r>
            <a:r>
              <a:rPr lang="sk-SK" sz="2400" dirty="0" err="1"/>
              <a:t>absorption</a:t>
            </a:r>
            <a:r>
              <a:rPr lang="sk-SK" sz="2400" dirty="0"/>
              <a:t> </a:t>
            </a:r>
          </a:p>
          <a:p>
            <a:pPr eaLnBrk="1" hangingPunct="1">
              <a:lnSpc>
                <a:spcPct val="125000"/>
              </a:lnSpc>
            </a:pPr>
            <a:r>
              <a:rPr lang="cs-CZ" sz="2400" dirty="0"/>
              <a:t>2. m</a:t>
            </a:r>
            <a:r>
              <a:rPr lang="sk-SK" sz="2400" dirty="0" err="1"/>
              <a:t>echanical</a:t>
            </a:r>
            <a:r>
              <a:rPr lang="sk-SK" sz="2400" dirty="0"/>
              <a:t> </a:t>
            </a:r>
            <a:r>
              <a:rPr lang="sk-SK" sz="2400" dirty="0" err="1"/>
              <a:t>ventilation</a:t>
            </a:r>
            <a:r>
              <a:rPr lang="sk-SK" sz="2400" dirty="0"/>
              <a:t> </a:t>
            </a:r>
          </a:p>
          <a:p>
            <a:pPr eaLnBrk="1" hangingPunct="1">
              <a:lnSpc>
                <a:spcPct val="125000"/>
              </a:lnSpc>
            </a:pPr>
            <a:r>
              <a:rPr lang="cs-CZ" sz="2400" dirty="0"/>
              <a:t>3. </a:t>
            </a:r>
            <a:r>
              <a:rPr lang="cs-CZ" sz="2400" b="1" dirty="0"/>
              <a:t>atropine</a:t>
            </a:r>
            <a:r>
              <a:rPr lang="cs-CZ" sz="2400" dirty="0"/>
              <a:t> </a:t>
            </a:r>
            <a:r>
              <a:rPr lang="cs-CZ" sz="2400" dirty="0" err="1"/>
              <a:t>i.v</a:t>
            </a:r>
            <a:r>
              <a:rPr lang="cs-CZ" sz="2400" dirty="0"/>
              <a:t>. in </a:t>
            </a:r>
            <a:r>
              <a:rPr lang="cs-CZ" sz="2400" dirty="0" err="1"/>
              <a:t>high</a:t>
            </a:r>
            <a:r>
              <a:rPr lang="cs-CZ" sz="2400" dirty="0"/>
              <a:t> </a:t>
            </a:r>
            <a:r>
              <a:rPr lang="cs-CZ" sz="2400" dirty="0" err="1"/>
              <a:t>doses</a:t>
            </a:r>
            <a:r>
              <a:rPr lang="cs-CZ" sz="2400" dirty="0"/>
              <a:t> 2</a:t>
            </a:r>
            <a:r>
              <a:rPr lang="en-US" sz="2400" dirty="0"/>
              <a:t> </a:t>
            </a:r>
            <a:r>
              <a:rPr lang="cs-CZ" sz="2400" dirty="0"/>
              <a:t>mg </a:t>
            </a:r>
            <a:r>
              <a:rPr lang="cs-CZ" sz="2400" dirty="0" err="1"/>
              <a:t>every</a:t>
            </a:r>
            <a:r>
              <a:rPr lang="cs-CZ" sz="2400" dirty="0"/>
              <a:t> 5 min </a:t>
            </a:r>
            <a:r>
              <a:rPr lang="cs-CZ" sz="2400" dirty="0" err="1"/>
              <a:t>until</a:t>
            </a:r>
            <a:r>
              <a:rPr lang="cs-CZ" sz="2400" dirty="0"/>
              <a:t> a </a:t>
            </a:r>
            <a:r>
              <a:rPr lang="cs-CZ" sz="2400" dirty="0" err="1"/>
              <a:t>slight</a:t>
            </a:r>
            <a:r>
              <a:rPr lang="cs-CZ" sz="2400" dirty="0"/>
              <a:t> 	</a:t>
            </a:r>
            <a:r>
              <a:rPr lang="cs-CZ" sz="2400" dirty="0" err="1"/>
              <a:t>overdose</a:t>
            </a:r>
            <a:r>
              <a:rPr lang="cs-CZ" sz="2400" dirty="0"/>
              <a:t> (</a:t>
            </a:r>
            <a:r>
              <a:rPr lang="sk-SK" sz="2400" dirty="0"/>
              <a:t>in </a:t>
            </a:r>
            <a:r>
              <a:rPr lang="sk-SK" sz="2400" dirty="0" err="1"/>
              <a:t>mass-casualty</a:t>
            </a:r>
            <a:r>
              <a:rPr lang="sk-SK" sz="2400" dirty="0"/>
              <a:t> </a:t>
            </a:r>
            <a:r>
              <a:rPr lang="sk-SK" sz="2400" dirty="0" err="1"/>
              <a:t>settings</a:t>
            </a:r>
            <a:r>
              <a:rPr lang="sk-SK" sz="2400" dirty="0"/>
              <a:t> </a:t>
            </a:r>
            <a:r>
              <a:rPr lang="cs-CZ" sz="2400" dirty="0" err="1"/>
              <a:t>s.c</a:t>
            </a:r>
            <a:r>
              <a:rPr lang="cs-CZ" sz="2400" dirty="0"/>
              <a:t>.)</a:t>
            </a:r>
          </a:p>
          <a:p>
            <a:r>
              <a:rPr lang="cs-CZ" sz="2400" dirty="0"/>
              <a:t>4. </a:t>
            </a:r>
            <a:r>
              <a:rPr lang="cs-CZ" sz="2400" b="1" dirty="0"/>
              <a:t>ACHE</a:t>
            </a:r>
            <a:r>
              <a:rPr lang="cs-CZ" sz="2400" dirty="0"/>
              <a:t> </a:t>
            </a:r>
            <a:r>
              <a:rPr lang="cs-CZ" sz="2400" b="1" dirty="0" err="1"/>
              <a:t>reactivators</a:t>
            </a:r>
            <a:r>
              <a:rPr lang="cs-CZ" sz="2400" b="1" dirty="0"/>
              <a:t> : </a:t>
            </a:r>
            <a:r>
              <a:rPr lang="cs-CZ" sz="2400" b="1" dirty="0" err="1"/>
              <a:t>obidoxime</a:t>
            </a:r>
            <a:r>
              <a:rPr lang="cs-CZ" sz="2400" b="1" dirty="0"/>
              <a:t>, (</a:t>
            </a:r>
            <a:r>
              <a:rPr lang="cs-CZ" sz="2400" b="1" dirty="0" err="1"/>
              <a:t>pralidoxime</a:t>
            </a:r>
            <a:r>
              <a:rPr lang="cs-CZ" sz="2400" b="1" dirty="0"/>
              <a:t>)</a:t>
            </a:r>
          </a:p>
          <a:p>
            <a:pPr marL="0" lvl="3" eaLnBrk="1" hangingPunct="1">
              <a:lnSpc>
                <a:spcPct val="125000"/>
              </a:lnSpc>
            </a:pPr>
            <a:r>
              <a:rPr lang="cs-CZ" sz="2400" dirty="0"/>
              <a:t>5. </a:t>
            </a:r>
            <a:r>
              <a:rPr lang="cs-CZ" sz="2400" dirty="0" err="1"/>
              <a:t>therapy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muscle</a:t>
            </a:r>
            <a:r>
              <a:rPr lang="cs-CZ" sz="2400" dirty="0"/>
              <a:t> </a:t>
            </a:r>
            <a:r>
              <a:rPr lang="cs-CZ" sz="2400" dirty="0" err="1"/>
              <a:t>convulsions</a:t>
            </a:r>
            <a:r>
              <a:rPr lang="cs-CZ" sz="2400" dirty="0"/>
              <a:t> </a:t>
            </a:r>
            <a:r>
              <a:rPr lang="cs-CZ" sz="2400" dirty="0" err="1"/>
              <a:t>i.v</a:t>
            </a:r>
            <a:r>
              <a:rPr lang="cs-CZ" sz="2400" dirty="0"/>
              <a:t>. </a:t>
            </a:r>
            <a:r>
              <a:rPr lang="cs-CZ" sz="2400" b="1" dirty="0" err="1"/>
              <a:t>benzodiazepines</a:t>
            </a:r>
            <a:endParaRPr lang="cs-CZ" sz="2400" b="1" dirty="0"/>
          </a:p>
          <a:p>
            <a:pPr marL="0" lvl="3" eaLnBrk="1" hangingPunct="1">
              <a:lnSpc>
                <a:spcPct val="125000"/>
              </a:lnSpc>
            </a:pPr>
            <a:r>
              <a:rPr lang="cs-CZ" sz="2400" dirty="0"/>
              <a:t>6. </a:t>
            </a:r>
            <a:r>
              <a:rPr lang="cs-CZ" sz="2400" dirty="0" err="1"/>
              <a:t>high</a:t>
            </a:r>
            <a:r>
              <a:rPr lang="cs-CZ" sz="2400" dirty="0"/>
              <a:t> </a:t>
            </a:r>
            <a:r>
              <a:rPr lang="cs-CZ" sz="2400" dirty="0" err="1"/>
              <a:t>doses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reversible</a:t>
            </a:r>
            <a:r>
              <a:rPr lang="cs-CZ" sz="2400" dirty="0"/>
              <a:t> ACHE </a:t>
            </a:r>
            <a:r>
              <a:rPr lang="cs-CZ" sz="2400" dirty="0" err="1"/>
              <a:t>inhibitors</a:t>
            </a:r>
            <a:r>
              <a:rPr lang="cs-CZ" sz="2400" dirty="0"/>
              <a:t> </a:t>
            </a:r>
          </a:p>
          <a:p>
            <a:pPr marL="0" lvl="3" eaLnBrk="1" hangingPunct="1">
              <a:lnSpc>
                <a:spcPct val="125000"/>
              </a:lnSpc>
            </a:pPr>
            <a:r>
              <a:rPr lang="cs-CZ" sz="2400" dirty="0"/>
              <a:t>7. </a:t>
            </a:r>
            <a:r>
              <a:rPr lang="en-US" sz="2400" dirty="0" err="1"/>
              <a:t>bioscavengers</a:t>
            </a:r>
            <a:r>
              <a:rPr lang="en-US" sz="2400" dirty="0"/>
              <a:t> </a:t>
            </a:r>
            <a:r>
              <a:rPr lang="cs-CZ" sz="2400" dirty="0"/>
              <a:t>	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19250" y="704850"/>
            <a:ext cx="75612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4000" u="sng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Irreversible</a:t>
            </a:r>
            <a:r>
              <a:rPr lang="cs-CZ" sz="4000" b="1" dirty="0"/>
              <a:t> </a:t>
            </a:r>
            <a:r>
              <a:rPr lang="cs-CZ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ACHE </a:t>
            </a:r>
            <a:r>
              <a:rPr lang="cs-CZ" sz="40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inhibitors</a:t>
            </a:r>
            <a:endParaRPr lang="cs-CZ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4037" name="Rectangle 19"/>
          <p:cNvSpPr txBox="1">
            <a:spLocks noChangeArrowheads="1"/>
          </p:cNvSpPr>
          <p:nvPr/>
        </p:nvSpPr>
        <p:spPr bwMode="auto">
          <a:xfrm>
            <a:off x="395288" y="-144463"/>
            <a:ext cx="82296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400" dirty="0" err="1">
                <a:solidFill>
                  <a:schemeClr val="tx2"/>
                </a:solidFill>
              </a:rPr>
              <a:t>Indirect</a:t>
            </a:r>
            <a:r>
              <a:rPr lang="cs-CZ" sz="4400" dirty="0">
                <a:solidFill>
                  <a:schemeClr val="tx2"/>
                </a:solidFill>
              </a:rPr>
              <a:t> </a:t>
            </a:r>
            <a:r>
              <a:rPr lang="cs-CZ" sz="4400" dirty="0" err="1">
                <a:solidFill>
                  <a:schemeClr val="tx2"/>
                </a:solidFill>
              </a:rPr>
              <a:t>cholinomimetics</a:t>
            </a:r>
            <a:endParaRPr lang="cs-CZ" sz="4400" dirty="0">
              <a:solidFill>
                <a:schemeClr val="tx2"/>
              </a:solidFill>
            </a:endParaRPr>
          </a:p>
        </p:txBody>
      </p:sp>
      <p:pic>
        <p:nvPicPr>
          <p:cNvPr id="6" name="Obrázek 4">
            <a:extLst>
              <a:ext uri="{FF2B5EF4-FFF2-40B4-BE49-F238E27FC236}">
                <a16:creationId xmlns:a16="http://schemas.microsoft.com/office/drawing/2014/main" id="{3201E30E-8E2B-4FBC-ACA7-F48A05773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2419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4"/>
          <p:cNvSpPr>
            <a:spLocks noChangeArrowheads="1"/>
          </p:cNvSpPr>
          <p:nvPr/>
        </p:nvSpPr>
        <p:spPr bwMode="auto">
          <a:xfrm rot="3350415">
            <a:off x="3174206" y="748507"/>
            <a:ext cx="485775" cy="1423988"/>
          </a:xfrm>
          <a:prstGeom prst="downArrow">
            <a:avLst>
              <a:gd name="adj1" fmla="val 50000"/>
              <a:gd name="adj2" fmla="val 12229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sk-SK"/>
          </a:p>
        </p:txBody>
      </p:sp>
      <p:sp>
        <p:nvSpPr>
          <p:cNvPr id="45059" name="AutoShape 5"/>
          <p:cNvSpPr>
            <a:spLocks noChangeArrowheads="1"/>
          </p:cNvSpPr>
          <p:nvPr/>
        </p:nvSpPr>
        <p:spPr bwMode="auto">
          <a:xfrm rot="-3209630">
            <a:off x="4999037" y="738188"/>
            <a:ext cx="485775" cy="1447800"/>
          </a:xfrm>
          <a:prstGeom prst="downArrow">
            <a:avLst>
              <a:gd name="adj1" fmla="val 50000"/>
              <a:gd name="adj2" fmla="val 12236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sk-SK"/>
          </a:p>
        </p:txBody>
      </p:sp>
      <p:sp>
        <p:nvSpPr>
          <p:cNvPr id="45060" name="Rectangle 1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cs-CZ" dirty="0" err="1"/>
              <a:t>Parasympatholytics</a:t>
            </a:r>
            <a:r>
              <a:rPr lang="cs-CZ" dirty="0"/>
              <a:t> </a:t>
            </a:r>
          </a:p>
        </p:txBody>
      </p:sp>
      <p:sp>
        <p:nvSpPr>
          <p:cNvPr id="45061" name="Text Box 15"/>
          <p:cNvSpPr txBox="1">
            <a:spLocks noChangeArrowheads="1"/>
          </p:cNvSpPr>
          <p:nvPr/>
        </p:nvSpPr>
        <p:spPr bwMode="auto">
          <a:xfrm>
            <a:off x="1187917" y="2060575"/>
            <a:ext cx="23759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b="1" dirty="0" err="1"/>
              <a:t>tertiary</a:t>
            </a:r>
            <a:r>
              <a:rPr lang="cs-CZ" sz="2400" b="1" dirty="0"/>
              <a:t> </a:t>
            </a:r>
            <a:r>
              <a:rPr lang="cs-CZ" sz="2400" b="1" dirty="0" err="1"/>
              <a:t>amines</a:t>
            </a:r>
            <a:endParaRPr lang="cs-CZ" sz="2400" b="1" dirty="0"/>
          </a:p>
        </p:txBody>
      </p:sp>
      <p:sp>
        <p:nvSpPr>
          <p:cNvPr id="45062" name="Rectangle 16"/>
          <p:cNvSpPr>
            <a:spLocks noChangeArrowheads="1"/>
          </p:cNvSpPr>
          <p:nvPr/>
        </p:nvSpPr>
        <p:spPr bwMode="auto">
          <a:xfrm>
            <a:off x="4572000" y="2060575"/>
            <a:ext cx="4213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cs-CZ" sz="2400" b="1" dirty="0" err="1">
                <a:latin typeface="Arial" charset="0"/>
              </a:rPr>
              <a:t>quaternary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amines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45063" name="Text Box 17"/>
          <p:cNvSpPr txBox="1">
            <a:spLocks noChangeArrowheads="1"/>
          </p:cNvSpPr>
          <p:nvPr/>
        </p:nvSpPr>
        <p:spPr bwMode="auto">
          <a:xfrm>
            <a:off x="466724" y="2522240"/>
            <a:ext cx="38266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b="1" dirty="0" err="1"/>
              <a:t>blockade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u="sng" dirty="0"/>
              <a:t>M</a:t>
            </a:r>
            <a:r>
              <a:rPr lang="cs-CZ" sz="2400" b="1" dirty="0"/>
              <a:t> </a:t>
            </a:r>
            <a:r>
              <a:rPr lang="cs-CZ" sz="2400" b="1" dirty="0" err="1"/>
              <a:t>receptors</a:t>
            </a:r>
            <a:endParaRPr lang="cs-CZ" sz="2400" b="1" dirty="0"/>
          </a:p>
        </p:txBody>
      </p:sp>
      <p:sp>
        <p:nvSpPr>
          <p:cNvPr id="45064" name="Text Box 18"/>
          <p:cNvSpPr txBox="1">
            <a:spLocks noChangeArrowheads="1"/>
          </p:cNvSpPr>
          <p:nvPr/>
        </p:nvSpPr>
        <p:spPr bwMode="auto">
          <a:xfrm>
            <a:off x="4761069" y="2348880"/>
            <a:ext cx="43829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b="1" dirty="0" err="1"/>
              <a:t>blockade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4000" b="1" dirty="0"/>
              <a:t>M</a:t>
            </a:r>
            <a:r>
              <a:rPr lang="cs-CZ" sz="2400" b="1" dirty="0"/>
              <a:t> </a:t>
            </a:r>
            <a:r>
              <a:rPr lang="en-US" sz="2400" b="1" dirty="0">
                <a:cs typeface="Arial" charset="0"/>
              </a:rPr>
              <a:t>&gt;</a:t>
            </a:r>
            <a:r>
              <a:rPr lang="cs-CZ" sz="2400" b="1" dirty="0"/>
              <a:t>N </a:t>
            </a:r>
            <a:r>
              <a:rPr lang="cs-CZ" sz="2400" b="1" dirty="0" err="1"/>
              <a:t>receptors</a:t>
            </a:r>
            <a:endParaRPr lang="cs-CZ" sz="2400" b="1" dirty="0"/>
          </a:p>
        </p:txBody>
      </p:sp>
      <p:sp>
        <p:nvSpPr>
          <p:cNvPr id="31753" name="Text Box 22"/>
          <p:cNvSpPr txBox="1">
            <a:spLocks noChangeArrowheads="1"/>
          </p:cNvSpPr>
          <p:nvPr/>
        </p:nvSpPr>
        <p:spPr bwMode="auto">
          <a:xfrm>
            <a:off x="534988" y="3068960"/>
            <a:ext cx="389255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2400" dirty="0"/>
              <a:t>atropine</a:t>
            </a:r>
          </a:p>
          <a:p>
            <a:pPr>
              <a:defRPr/>
            </a:pPr>
            <a:r>
              <a:rPr lang="cs-CZ" sz="2400" dirty="0" err="1"/>
              <a:t>scopolamine</a:t>
            </a:r>
            <a:endParaRPr lang="cs-CZ" sz="2400" dirty="0"/>
          </a:p>
          <a:p>
            <a:pPr>
              <a:defRPr/>
            </a:pPr>
            <a:r>
              <a:rPr lang="cs-CZ" sz="2400" dirty="0" err="1"/>
              <a:t>tropi</a:t>
            </a:r>
            <a:r>
              <a:rPr lang="en-US" sz="2400" dirty="0"/>
              <a:t>c</a:t>
            </a:r>
            <a:r>
              <a:rPr lang="cs-CZ" sz="2400" dirty="0"/>
              <a:t>amid</a:t>
            </a:r>
            <a:r>
              <a:rPr lang="en-US" sz="2400" dirty="0"/>
              <a:t>e</a:t>
            </a:r>
            <a:r>
              <a:rPr lang="cs-CZ" sz="2400" dirty="0"/>
              <a:t>, </a:t>
            </a:r>
            <a:r>
              <a:rPr lang="cs-CZ" sz="2400" dirty="0" err="1"/>
              <a:t>cyklopentolate</a:t>
            </a:r>
            <a:endParaRPr lang="cs-CZ" sz="2400" dirty="0"/>
          </a:p>
          <a:p>
            <a:pPr>
              <a:defRPr/>
            </a:pPr>
            <a:r>
              <a:rPr lang="cs-CZ" sz="2400" dirty="0" err="1"/>
              <a:t>oxybutynine</a:t>
            </a:r>
            <a:endParaRPr lang="en-US" sz="2400" dirty="0"/>
          </a:p>
          <a:p>
            <a:pPr>
              <a:defRPr/>
            </a:pPr>
            <a:r>
              <a:rPr lang="cs-CZ" sz="2400" dirty="0" err="1"/>
              <a:t>tolterodine</a:t>
            </a:r>
            <a:r>
              <a:rPr lang="en-US" sz="2400" dirty="0"/>
              <a:t>, </a:t>
            </a:r>
            <a:r>
              <a:rPr lang="en-US" sz="2400" dirty="0" err="1"/>
              <a:t>fesoterodine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cs-CZ" sz="2400" dirty="0" err="1"/>
              <a:t>solifenacin</a:t>
            </a:r>
            <a:r>
              <a:rPr lang="cs-CZ" sz="2400" dirty="0"/>
              <a:t>, </a:t>
            </a:r>
            <a:r>
              <a:rPr lang="cs-CZ" sz="2400" dirty="0" err="1"/>
              <a:t>darifenacin</a:t>
            </a:r>
            <a:endParaRPr lang="cs-CZ" sz="2400" dirty="0"/>
          </a:p>
          <a:p>
            <a:pPr>
              <a:defRPr/>
            </a:pPr>
            <a:r>
              <a:rPr lang="cs-CZ" sz="2400" dirty="0" err="1"/>
              <a:t>procyklidine</a:t>
            </a:r>
            <a:r>
              <a:rPr lang="cs-CZ" sz="2400" dirty="0"/>
              <a:t>, </a:t>
            </a:r>
            <a:r>
              <a:rPr lang="cs-CZ" sz="2400" dirty="0" err="1"/>
              <a:t>biperiden</a:t>
            </a:r>
            <a:endParaRPr lang="cs-CZ" sz="2400" dirty="0"/>
          </a:p>
          <a:p>
            <a:pPr>
              <a:defRPr/>
            </a:pPr>
            <a:r>
              <a:rPr lang="en-US" sz="2400" dirty="0"/>
              <a:t>(</a:t>
            </a:r>
            <a:r>
              <a:rPr lang="cs-CZ" sz="2400" dirty="0" err="1"/>
              <a:t>pirenzepine</a:t>
            </a:r>
            <a:r>
              <a:rPr lang="cs-CZ" sz="2400" dirty="0"/>
              <a:t>, </a:t>
            </a:r>
            <a:r>
              <a:rPr lang="cs-CZ" sz="2400" dirty="0" err="1"/>
              <a:t>telenzepine</a:t>
            </a:r>
            <a:r>
              <a:rPr lang="en-US" sz="2400" dirty="0"/>
              <a:t>)</a:t>
            </a:r>
            <a:r>
              <a:rPr lang="cs-CZ" sz="2400" dirty="0"/>
              <a:t> (</a:t>
            </a:r>
            <a:r>
              <a:rPr lang="cs-CZ" sz="2400" dirty="0" err="1"/>
              <a:t>homatropine</a:t>
            </a:r>
            <a:r>
              <a:rPr lang="cs-CZ" sz="2400" dirty="0"/>
              <a:t>)</a:t>
            </a:r>
          </a:p>
          <a:p>
            <a:pPr>
              <a:defRPr/>
            </a:pPr>
            <a:endParaRPr lang="cs-CZ" sz="2400" dirty="0"/>
          </a:p>
        </p:txBody>
      </p:sp>
      <p:sp>
        <p:nvSpPr>
          <p:cNvPr id="45066" name="Text Box 25"/>
          <p:cNvSpPr txBox="1">
            <a:spLocks noChangeArrowheads="1"/>
          </p:cNvSpPr>
          <p:nvPr/>
        </p:nvSpPr>
        <p:spPr bwMode="auto">
          <a:xfrm>
            <a:off x="5221288" y="3405336"/>
            <a:ext cx="385127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dirty="0" err="1"/>
              <a:t>butyls</a:t>
            </a:r>
            <a:r>
              <a:rPr lang="en-US" sz="2400" dirty="0"/>
              <a:t>c</a:t>
            </a:r>
            <a:r>
              <a:rPr lang="cs-CZ" sz="2400" dirty="0" err="1"/>
              <a:t>opolamine</a:t>
            </a:r>
            <a:endParaRPr lang="cs-CZ" sz="2400" dirty="0"/>
          </a:p>
          <a:p>
            <a:r>
              <a:rPr lang="cs-CZ" sz="2400" dirty="0" err="1"/>
              <a:t>phenpiverine</a:t>
            </a:r>
            <a:r>
              <a:rPr lang="cs-CZ" sz="2400" dirty="0"/>
              <a:t>, </a:t>
            </a:r>
            <a:r>
              <a:rPr lang="cs-CZ" sz="2400" dirty="0" err="1"/>
              <a:t>propiverine</a:t>
            </a:r>
            <a:endParaRPr lang="cs-CZ" sz="2400" dirty="0"/>
          </a:p>
          <a:p>
            <a:r>
              <a:rPr lang="cs-CZ" sz="2400" dirty="0" err="1"/>
              <a:t>otilonium</a:t>
            </a:r>
            <a:r>
              <a:rPr lang="cs-CZ" sz="2400" dirty="0"/>
              <a:t>, </a:t>
            </a:r>
            <a:r>
              <a:rPr lang="cs-CZ" sz="2400" dirty="0" err="1"/>
              <a:t>glycopyrrolate</a:t>
            </a:r>
            <a:endParaRPr lang="cs-CZ" sz="2400" dirty="0"/>
          </a:p>
          <a:p>
            <a:r>
              <a:rPr lang="cs-CZ" sz="2400" dirty="0" err="1"/>
              <a:t>ipratropium</a:t>
            </a:r>
            <a:r>
              <a:rPr lang="cs-CZ" sz="2400" dirty="0"/>
              <a:t>, </a:t>
            </a:r>
            <a:r>
              <a:rPr lang="cs-CZ" sz="2400" dirty="0" err="1"/>
              <a:t>tiotropium</a:t>
            </a:r>
            <a:endParaRPr lang="cs-CZ" sz="2400" dirty="0"/>
          </a:p>
          <a:p>
            <a:r>
              <a:rPr lang="cs-CZ" sz="2400" dirty="0"/>
              <a:t>a</a:t>
            </a:r>
            <a:r>
              <a:rPr lang="en-US" sz="2400" dirty="0"/>
              <a:t>c</a:t>
            </a:r>
            <a:r>
              <a:rPr lang="cs-CZ" sz="2400" dirty="0" err="1"/>
              <a:t>lidinium</a:t>
            </a:r>
            <a:r>
              <a:rPr lang="cs-CZ" sz="2400" dirty="0"/>
              <a:t>, </a:t>
            </a:r>
            <a:r>
              <a:rPr lang="sk-SK" sz="2400" dirty="0"/>
              <a:t>ume</a:t>
            </a:r>
            <a:r>
              <a:rPr lang="en-US" sz="2400" dirty="0"/>
              <a:t>c</a:t>
            </a:r>
            <a:r>
              <a:rPr lang="sk-SK" sz="2400" dirty="0" err="1"/>
              <a:t>lidinium</a:t>
            </a:r>
            <a:endParaRPr lang="cs-CZ" sz="2400" dirty="0"/>
          </a:p>
          <a:p>
            <a:r>
              <a:rPr lang="cs-CZ" sz="2400" dirty="0" err="1"/>
              <a:t>trospium</a:t>
            </a:r>
            <a:endParaRPr lang="cs-CZ" sz="2400" dirty="0"/>
          </a:p>
          <a:p>
            <a:r>
              <a:rPr lang="cs-CZ" sz="2400" dirty="0"/>
              <a:t>(</a:t>
            </a:r>
            <a:r>
              <a:rPr lang="cs-CZ" sz="2400" dirty="0" err="1"/>
              <a:t>oxyfenonium</a:t>
            </a:r>
            <a:r>
              <a:rPr lang="cs-CZ" sz="2400" dirty="0"/>
              <a:t>),(</a:t>
            </a:r>
            <a:r>
              <a:rPr lang="cs-CZ" sz="2400" dirty="0" err="1"/>
              <a:t>poldin</a:t>
            </a:r>
            <a:r>
              <a:rPr lang="cs-CZ" sz="2400" dirty="0"/>
              <a:t>)</a:t>
            </a:r>
          </a:p>
          <a:p>
            <a:endParaRPr lang="cs-CZ" sz="2400" dirty="0"/>
          </a:p>
        </p:txBody>
      </p:sp>
      <p:pic>
        <p:nvPicPr>
          <p:cNvPr id="11" name="Obrázek 4">
            <a:extLst>
              <a:ext uri="{FF2B5EF4-FFF2-40B4-BE49-F238E27FC236}">
                <a16:creationId xmlns:a16="http://schemas.microsoft.com/office/drawing/2014/main" id="{609C2681-DB1C-4742-BA94-E71DBFA24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072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1303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Cholinergic nervous system</a:t>
            </a:r>
            <a:br>
              <a:rPr lang="en-US" dirty="0"/>
            </a:br>
            <a:r>
              <a:rPr lang="en-US" sz="2800" dirty="0"/>
              <a:t>- pharmacological interventions</a:t>
            </a:r>
            <a:endParaRPr lang="sk-SK" sz="2800" dirty="0"/>
          </a:p>
        </p:txBody>
      </p:sp>
      <p:grpSp>
        <p:nvGrpSpPr>
          <p:cNvPr id="53" name="Skupina 52"/>
          <p:cNvGrpSpPr/>
          <p:nvPr/>
        </p:nvGrpSpPr>
        <p:grpSpPr>
          <a:xfrm>
            <a:off x="214313" y="2095649"/>
            <a:ext cx="8750300" cy="2514600"/>
            <a:chOff x="214313" y="2095649"/>
            <a:chExt cx="8750300" cy="2514600"/>
          </a:xfrm>
        </p:grpSpPr>
        <p:cxnSp>
          <p:nvCxnSpPr>
            <p:cNvPr id="5" name="_s3076"/>
            <p:cNvCxnSpPr>
              <a:cxnSpLocks noChangeShapeType="1"/>
              <a:stCxn id="25" idx="0"/>
              <a:endCxn id="23" idx="2"/>
            </p:cNvCxnSpPr>
            <p:nvPr/>
          </p:nvCxnSpPr>
          <p:spPr bwMode="auto">
            <a:xfrm rot="16200000" flipV="1">
              <a:off x="7784648" y="3693225"/>
              <a:ext cx="228600" cy="691047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6" name="_s3077"/>
            <p:cNvCxnSpPr>
              <a:cxnSpLocks noChangeShapeType="1"/>
              <a:stCxn id="24" idx="0"/>
              <a:endCxn id="23" idx="2"/>
            </p:cNvCxnSpPr>
            <p:nvPr/>
          </p:nvCxnSpPr>
          <p:spPr bwMode="auto">
            <a:xfrm rot="16200000">
              <a:off x="6970749" y="3571301"/>
              <a:ext cx="228600" cy="934895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7" name="_s3078"/>
            <p:cNvCxnSpPr>
              <a:cxnSpLocks noChangeShapeType="1"/>
              <a:stCxn id="23" idx="0"/>
              <a:endCxn id="17" idx="2"/>
            </p:cNvCxnSpPr>
            <p:nvPr/>
          </p:nvCxnSpPr>
          <p:spPr bwMode="auto">
            <a:xfrm rot="5400000" flipH="1">
              <a:off x="7206328" y="3119359"/>
              <a:ext cx="228600" cy="465593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8" name="_s3079"/>
            <p:cNvCxnSpPr>
              <a:cxnSpLocks noChangeShapeType="1"/>
              <a:stCxn id="22" idx="0"/>
              <a:endCxn id="17" idx="2"/>
            </p:cNvCxnSpPr>
            <p:nvPr/>
          </p:nvCxnSpPr>
          <p:spPr bwMode="auto">
            <a:xfrm rot="16200000">
              <a:off x="6273288" y="2651911"/>
              <a:ext cx="228600" cy="1400487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9" name="_s3080"/>
            <p:cNvCxnSpPr>
              <a:cxnSpLocks noChangeShapeType="1"/>
              <a:stCxn id="21" idx="0"/>
              <a:endCxn id="18" idx="2"/>
            </p:cNvCxnSpPr>
            <p:nvPr/>
          </p:nvCxnSpPr>
          <p:spPr bwMode="auto">
            <a:xfrm rot="16200000" flipV="1">
              <a:off x="2277261" y="3596807"/>
              <a:ext cx="228600" cy="883884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0" name="_s3081"/>
            <p:cNvCxnSpPr>
              <a:cxnSpLocks noChangeShapeType="1"/>
              <a:stCxn id="20" idx="0"/>
              <a:endCxn id="18" idx="2"/>
            </p:cNvCxnSpPr>
            <p:nvPr/>
          </p:nvCxnSpPr>
          <p:spPr bwMode="auto">
            <a:xfrm rot="16200000">
              <a:off x="1366944" y="3571301"/>
              <a:ext cx="228600" cy="934895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1" name="_s3082"/>
            <p:cNvCxnSpPr>
              <a:cxnSpLocks noChangeShapeType="1"/>
              <a:stCxn id="19" idx="0"/>
              <a:endCxn id="16" idx="2"/>
            </p:cNvCxnSpPr>
            <p:nvPr/>
          </p:nvCxnSpPr>
          <p:spPr bwMode="auto">
            <a:xfrm rot="5400000" flipH="1">
              <a:off x="3004865" y="2651911"/>
              <a:ext cx="228600" cy="1400487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2" name="_s3083"/>
            <p:cNvCxnSpPr>
              <a:cxnSpLocks noChangeShapeType="1"/>
              <a:stCxn id="18" idx="0"/>
              <a:endCxn id="16" idx="2"/>
            </p:cNvCxnSpPr>
            <p:nvPr/>
          </p:nvCxnSpPr>
          <p:spPr bwMode="auto">
            <a:xfrm rot="16200000">
              <a:off x="2069970" y="3117504"/>
              <a:ext cx="228600" cy="469302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3" name="_s3084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>
              <a:off x="5803985" y="1498530"/>
              <a:ext cx="228600" cy="2337237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4" name="_s3085"/>
            <p:cNvCxnSpPr>
              <a:cxnSpLocks noChangeShapeType="1"/>
              <a:stCxn id="16" idx="0"/>
              <a:endCxn id="15" idx="2"/>
            </p:cNvCxnSpPr>
            <p:nvPr/>
          </p:nvCxnSpPr>
          <p:spPr bwMode="auto">
            <a:xfrm rot="16200000">
              <a:off x="3470458" y="1500519"/>
              <a:ext cx="228600" cy="2331673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sp>
          <p:nvSpPr>
            <p:cNvPr id="15" name="_s3086"/>
            <p:cNvSpPr>
              <a:spLocks noChangeArrowheads="1"/>
            </p:cNvSpPr>
            <p:nvPr/>
          </p:nvSpPr>
          <p:spPr bwMode="auto">
            <a:xfrm>
              <a:off x="3803642" y="2095649"/>
              <a:ext cx="1892049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cholinotropics</a:t>
              </a:r>
              <a:endParaRPr lang="cs-CZ" altLang="en-US" sz="2000" b="1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6" name="_s3087"/>
            <p:cNvSpPr>
              <a:spLocks noChangeArrowheads="1"/>
            </p:cNvSpPr>
            <p:nvPr/>
          </p:nvSpPr>
          <p:spPr bwMode="auto">
            <a:xfrm>
              <a:off x="1343978" y="2781449"/>
              <a:ext cx="2146178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cholinomimetics</a:t>
              </a:r>
            </a:p>
          </p:txBody>
        </p:sp>
        <p:sp>
          <p:nvSpPr>
            <p:cNvPr id="17" name="_s3088"/>
            <p:cNvSpPr>
              <a:spLocks noChangeArrowheads="1"/>
            </p:cNvSpPr>
            <p:nvPr/>
          </p:nvSpPr>
          <p:spPr bwMode="auto">
            <a:xfrm>
              <a:off x="6012888" y="2781449"/>
              <a:ext cx="2146178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cholinolytics</a:t>
              </a:r>
            </a:p>
          </p:txBody>
        </p:sp>
        <p:sp>
          <p:nvSpPr>
            <p:cNvPr id="18" name="_s3089"/>
            <p:cNvSpPr>
              <a:spLocks noChangeArrowheads="1"/>
            </p:cNvSpPr>
            <p:nvPr/>
          </p:nvSpPr>
          <p:spPr bwMode="auto">
            <a:xfrm>
              <a:off x="1149208" y="34672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16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direct</a:t>
              </a:r>
              <a:endParaRPr lang="cs-CZ" altLang="en-US" sz="16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9" name="_s3090"/>
            <p:cNvSpPr>
              <a:spLocks noChangeArrowheads="1"/>
            </p:cNvSpPr>
            <p:nvPr/>
          </p:nvSpPr>
          <p:spPr bwMode="auto">
            <a:xfrm>
              <a:off x="3017143" y="34672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16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indirect</a:t>
              </a:r>
              <a:endParaRPr lang="cs-CZ" altLang="en-US" sz="16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0" name="_s3091"/>
            <p:cNvSpPr>
              <a:spLocks noChangeArrowheads="1"/>
            </p:cNvSpPr>
            <p:nvPr/>
          </p:nvSpPr>
          <p:spPr bwMode="auto">
            <a:xfrm>
              <a:off x="214313" y="41530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N</a:t>
              </a:r>
              <a:r>
                <a:rPr lang="en-US" altLang="en-US" sz="2000" b="1" baseline="-250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N</a:t>
              </a:r>
              <a:endParaRPr lang="cs-CZ" altLang="en-US" sz="2000" b="1" baseline="-25000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1" name="_s3092"/>
            <p:cNvSpPr>
              <a:spLocks noChangeArrowheads="1"/>
            </p:cNvSpPr>
            <p:nvPr/>
          </p:nvSpPr>
          <p:spPr bwMode="auto">
            <a:xfrm>
              <a:off x="2082248" y="4153049"/>
              <a:ext cx="150251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M</a:t>
              </a:r>
              <a:endParaRPr lang="cs-CZ" altLang="en-US" sz="20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2" name="_s3093"/>
            <p:cNvSpPr>
              <a:spLocks noChangeArrowheads="1"/>
            </p:cNvSpPr>
            <p:nvPr/>
          </p:nvSpPr>
          <p:spPr bwMode="auto">
            <a:xfrm>
              <a:off x="4885078" y="34672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16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indirect</a:t>
              </a:r>
              <a:endParaRPr lang="cs-CZ" altLang="en-US" sz="16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3" name="_s3094"/>
            <p:cNvSpPr>
              <a:spLocks noChangeArrowheads="1"/>
            </p:cNvSpPr>
            <p:nvPr/>
          </p:nvSpPr>
          <p:spPr bwMode="auto">
            <a:xfrm>
              <a:off x="6753013" y="34672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16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direct</a:t>
              </a:r>
              <a:endParaRPr lang="cs-CZ" altLang="en-US" sz="16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4" name="_s3095"/>
            <p:cNvSpPr>
              <a:spLocks noChangeArrowheads="1"/>
            </p:cNvSpPr>
            <p:nvPr/>
          </p:nvSpPr>
          <p:spPr bwMode="auto">
            <a:xfrm>
              <a:off x="5818118" y="41530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N</a:t>
              </a:r>
              <a:r>
                <a:rPr lang="en-US" altLang="en-US" sz="2000" b="1" baseline="-250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N</a:t>
              </a:r>
              <a:endParaRPr lang="cs-CZ" altLang="en-US" sz="2000" baseline="-25000" dirty="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5" name="_s3096"/>
            <p:cNvSpPr>
              <a:spLocks noChangeArrowheads="1"/>
            </p:cNvSpPr>
            <p:nvPr/>
          </p:nvSpPr>
          <p:spPr bwMode="auto">
            <a:xfrm>
              <a:off x="7524328" y="4153049"/>
              <a:ext cx="1440285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M</a:t>
              </a:r>
              <a:endParaRPr lang="cs-CZ" altLang="en-US" sz="20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</p:grpSp>
      <p:sp>
        <p:nvSpPr>
          <p:cNvPr id="26" name="Text Box 76"/>
          <p:cNvSpPr txBox="1">
            <a:spLocks noChangeArrowheads="1"/>
          </p:cNvSpPr>
          <p:nvPr/>
        </p:nvSpPr>
        <p:spPr bwMode="auto">
          <a:xfrm>
            <a:off x="1435100" y="5445274"/>
            <a:ext cx="2513013" cy="36830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parasympathomimetics</a:t>
            </a:r>
          </a:p>
        </p:txBody>
      </p:sp>
      <p:sp>
        <p:nvSpPr>
          <p:cNvPr id="27" name="Text Box 77"/>
          <p:cNvSpPr txBox="1">
            <a:spLocks noChangeArrowheads="1"/>
          </p:cNvSpPr>
          <p:nvPr/>
        </p:nvSpPr>
        <p:spPr bwMode="auto">
          <a:xfrm>
            <a:off x="55563" y="1640036"/>
            <a:ext cx="2319337" cy="36988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acetylcholine analog. </a:t>
            </a:r>
          </a:p>
        </p:txBody>
      </p:sp>
      <p:sp>
        <p:nvSpPr>
          <p:cNvPr id="28" name="Text Box 78"/>
          <p:cNvSpPr txBox="1">
            <a:spLocks noChangeArrowheads="1"/>
          </p:cNvSpPr>
          <p:nvPr/>
        </p:nvSpPr>
        <p:spPr bwMode="auto">
          <a:xfrm>
            <a:off x="3727443" y="2869317"/>
            <a:ext cx="1731564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ACHE </a:t>
            </a:r>
            <a:r>
              <a:rPr lang="cs-CZ" altLang="cs-CZ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inhibitors</a:t>
            </a:r>
            <a:endParaRPr lang="cs-CZ" altLang="cs-CZ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29" name="Line 79"/>
          <p:cNvSpPr>
            <a:spLocks noChangeShapeType="1"/>
          </p:cNvSpPr>
          <p:nvPr/>
        </p:nvSpPr>
        <p:spPr bwMode="auto">
          <a:xfrm flipV="1">
            <a:off x="2843213" y="4773761"/>
            <a:ext cx="0" cy="6715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0" name="Line 80"/>
          <p:cNvSpPr>
            <a:spLocks noChangeShapeType="1"/>
          </p:cNvSpPr>
          <p:nvPr/>
        </p:nvSpPr>
        <p:spPr bwMode="auto">
          <a:xfrm flipH="1">
            <a:off x="3924300" y="3237853"/>
            <a:ext cx="215652" cy="19129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1" name="Line 81"/>
          <p:cNvSpPr>
            <a:spLocks noChangeShapeType="1"/>
          </p:cNvSpPr>
          <p:nvPr/>
        </p:nvSpPr>
        <p:spPr bwMode="auto">
          <a:xfrm>
            <a:off x="713966" y="2036910"/>
            <a:ext cx="630011" cy="14295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2" name="Text Box 82"/>
          <p:cNvSpPr txBox="1">
            <a:spLocks noChangeArrowheads="1"/>
          </p:cNvSpPr>
          <p:nvPr/>
        </p:nvSpPr>
        <p:spPr bwMode="auto">
          <a:xfrm>
            <a:off x="6777038" y="5173811"/>
            <a:ext cx="2124299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parasympat</a:t>
            </a:r>
            <a:r>
              <a:rPr lang="en-US" altLang="cs-CZ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h</a:t>
            </a:r>
            <a:r>
              <a:rPr lang="cs-CZ" altLang="cs-CZ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olytics</a:t>
            </a:r>
            <a:endParaRPr lang="cs-CZ" altLang="cs-CZ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33" name="Text Box 83"/>
          <p:cNvSpPr txBox="1">
            <a:spLocks noChangeArrowheads="1"/>
          </p:cNvSpPr>
          <p:nvPr/>
        </p:nvSpPr>
        <p:spPr bwMode="auto">
          <a:xfrm>
            <a:off x="3697288" y="4773761"/>
            <a:ext cx="1614487" cy="36988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ganglioplegics</a:t>
            </a: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3851275" y="6061224"/>
            <a:ext cx="2109788" cy="369887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muscle relaxants</a:t>
            </a:r>
          </a:p>
        </p:txBody>
      </p:sp>
      <p:sp>
        <p:nvSpPr>
          <p:cNvPr id="35" name="Line 85"/>
          <p:cNvSpPr>
            <a:spLocks noChangeShapeType="1"/>
          </p:cNvSpPr>
          <p:nvPr/>
        </p:nvSpPr>
        <p:spPr bwMode="auto">
          <a:xfrm flipV="1">
            <a:off x="7664450" y="4653111"/>
            <a:ext cx="579438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6159" name="Rectangle 86"/>
          <p:cNvSpPr>
            <a:spLocks noChangeArrowheads="1"/>
          </p:cNvSpPr>
          <p:nvPr/>
        </p:nvSpPr>
        <p:spPr bwMode="auto">
          <a:xfrm>
            <a:off x="6836568" y="5948511"/>
            <a:ext cx="1655763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cs-CZ" sz="2000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N</a:t>
            </a:r>
            <a:r>
              <a:rPr lang="cs-CZ" altLang="cs-CZ" sz="2000" b="1" baseline="-25000">
                <a:solidFill>
                  <a:srgbClr val="000000"/>
                </a:solidFill>
                <a:latin typeface="Candara" pitchFamily="34" charset="0"/>
                <a:cs typeface="Arial" charset="0"/>
              </a:rPr>
              <a:t>M</a:t>
            </a:r>
          </a:p>
        </p:txBody>
      </p:sp>
      <p:sp>
        <p:nvSpPr>
          <p:cNvPr id="37" name="Line 87"/>
          <p:cNvSpPr>
            <a:spLocks noChangeShapeType="1"/>
          </p:cNvSpPr>
          <p:nvPr/>
        </p:nvSpPr>
        <p:spPr bwMode="auto">
          <a:xfrm flipV="1">
            <a:off x="5961064" y="6237312"/>
            <a:ext cx="791950" cy="20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" name="Line 88"/>
          <p:cNvSpPr>
            <a:spLocks noChangeShapeType="1"/>
          </p:cNvSpPr>
          <p:nvPr/>
        </p:nvSpPr>
        <p:spPr bwMode="auto">
          <a:xfrm flipV="1">
            <a:off x="5372100" y="4437211"/>
            <a:ext cx="415925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9" name="Text Box 83"/>
          <p:cNvSpPr txBox="1">
            <a:spLocks noChangeArrowheads="1"/>
          </p:cNvSpPr>
          <p:nvPr/>
        </p:nvSpPr>
        <p:spPr bwMode="auto">
          <a:xfrm>
            <a:off x="144463" y="5948511"/>
            <a:ext cx="1825625" cy="36988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gangliomimetics</a:t>
            </a:r>
          </a:p>
        </p:txBody>
      </p:sp>
      <p:sp>
        <p:nvSpPr>
          <p:cNvPr id="40" name="Line 79"/>
          <p:cNvSpPr>
            <a:spLocks noChangeShapeType="1"/>
          </p:cNvSpPr>
          <p:nvPr/>
        </p:nvSpPr>
        <p:spPr bwMode="auto">
          <a:xfrm flipV="1">
            <a:off x="790575" y="4668986"/>
            <a:ext cx="109538" cy="1208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43" name="Zástupný symbol pro obsah 2"/>
          <p:cNvSpPr txBox="1">
            <a:spLocks/>
          </p:cNvSpPr>
          <p:nvPr/>
        </p:nvSpPr>
        <p:spPr>
          <a:xfrm>
            <a:off x="5863277" y="2060848"/>
            <a:ext cx="652939" cy="613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dirty="0">
                <a:latin typeface="Arial Unicode MS"/>
                <a:ea typeface="Arial Unicode MS"/>
                <a:cs typeface="Arial Unicode MS"/>
              </a:rPr>
              <a:t>Θ</a:t>
            </a:r>
            <a:endParaRPr lang="en-US" dirty="0">
              <a:latin typeface="Arial Unicode MS"/>
              <a:ea typeface="Arial Unicode MS"/>
              <a:cs typeface="Arial Unicode MS"/>
            </a:endParaRPr>
          </a:p>
        </p:txBody>
      </p:sp>
      <p:grpSp>
        <p:nvGrpSpPr>
          <p:cNvPr id="50" name="Skupina 49"/>
          <p:cNvGrpSpPr/>
          <p:nvPr/>
        </p:nvGrpSpPr>
        <p:grpSpPr>
          <a:xfrm>
            <a:off x="2843808" y="2023559"/>
            <a:ext cx="1271168" cy="613353"/>
            <a:chOff x="2868784" y="1916832"/>
            <a:chExt cx="1271168" cy="613353"/>
          </a:xfrm>
        </p:grpSpPr>
        <p:sp>
          <p:nvSpPr>
            <p:cNvPr id="42" name="Zástupný symbol pro obsah 2"/>
            <p:cNvSpPr txBox="1">
              <a:spLocks/>
            </p:cNvSpPr>
            <p:nvPr/>
          </p:nvSpPr>
          <p:spPr>
            <a:xfrm>
              <a:off x="2868784" y="1916832"/>
              <a:ext cx="1271168" cy="6133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sk-SK" dirty="0">
                  <a:solidFill>
                    <a:schemeClr val="bg1"/>
                  </a:solidFill>
                  <a:latin typeface="Arial Unicode MS"/>
                  <a:ea typeface="Arial Unicode MS"/>
                  <a:cs typeface="Arial Unicode MS"/>
                </a:rPr>
                <a:t>⊝</a:t>
              </a:r>
              <a:r>
                <a:rPr lang="el-GR" dirty="0">
                  <a:latin typeface="Arial Unicode MS"/>
                  <a:ea typeface="Arial Unicode MS"/>
                  <a:cs typeface="Arial Unicode MS"/>
                </a:rPr>
                <a:t>Θ</a:t>
              </a:r>
              <a:endParaRPr lang="en-US" dirty="0">
                <a:solidFill>
                  <a:schemeClr val="bg1"/>
                </a:solidFill>
                <a:latin typeface="Arial Unicode MS"/>
                <a:ea typeface="Arial Unicode MS"/>
                <a:cs typeface="Arial Unicode MS"/>
              </a:endParaRPr>
            </a:p>
          </p:txBody>
        </p:sp>
        <p:cxnSp>
          <p:nvCxnSpPr>
            <p:cNvPr id="49" name="Přímá spojnice 48"/>
            <p:cNvCxnSpPr/>
            <p:nvPr/>
          </p:nvCxnSpPr>
          <p:spPr>
            <a:xfrm flipH="1">
              <a:off x="3512413" y="2154778"/>
              <a:ext cx="4443" cy="1203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4" name="Obrázek 4">
            <a:extLst>
              <a:ext uri="{FF2B5EF4-FFF2-40B4-BE49-F238E27FC236}">
                <a16:creationId xmlns:a16="http://schemas.microsoft.com/office/drawing/2014/main" id="{CFC4E831-1D4E-4D7B-ACB8-4A4D57A69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7241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cs-CZ" sz="26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General </a:t>
            </a:r>
            <a:r>
              <a:rPr lang="en-US" altLang="cs-CZ" sz="2600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altLang="cs-CZ" sz="2600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ndications</a:t>
            </a:r>
            <a:r>
              <a:rPr lang="cs-CZ" altLang="cs-CZ" sz="26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spasmolytics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bronchodilating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ag</a:t>
            </a:r>
            <a:r>
              <a:rPr lang="en-US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ents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antiarrhythmics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mydriatics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premedication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prior to GA </a:t>
            </a: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antiemetics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antiparkinson</a:t>
            </a:r>
            <a:r>
              <a:rPr lang="en-US" altLang="cs-CZ" sz="2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agents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antidotes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pilocarpine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ACHEI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poisoning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physostigmine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sk-SK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2"/>
          <p:cNvSpPr txBox="1">
            <a:spLocks noChangeArrowheads="1"/>
          </p:cNvSpPr>
          <p:nvPr/>
        </p:nvSpPr>
        <p:spPr bwMode="auto">
          <a:xfrm>
            <a:off x="312738" y="1889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400" dirty="0" err="1"/>
              <a:t>Parasympat</a:t>
            </a:r>
            <a:r>
              <a:rPr lang="en-US" sz="4400" dirty="0" err="1"/>
              <a:t>holytics</a:t>
            </a:r>
            <a:r>
              <a:rPr lang="en-US" sz="4400" dirty="0"/>
              <a:t> </a:t>
            </a:r>
          </a:p>
          <a:p>
            <a:pPr algn="ctr" eaLnBrk="1" hangingPunct="1"/>
            <a:r>
              <a:rPr lang="en-US" sz="4400" dirty="0"/>
              <a:t>direct </a:t>
            </a:r>
            <a:r>
              <a:rPr lang="en-US" sz="4400" dirty="0" err="1"/>
              <a:t>antimuscarinic</a:t>
            </a:r>
            <a:r>
              <a:rPr lang="en-US" sz="4400" dirty="0"/>
              <a:t> agents</a:t>
            </a:r>
            <a:endParaRPr lang="cs-CZ" sz="4400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63F9A218-0FC6-4583-94EE-1F42B1542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5218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/>
          <p:cNvSpPr>
            <a:spLocks noGrp="1"/>
          </p:cNvSpPr>
          <p:nvPr>
            <p:ph idx="1"/>
          </p:nvPr>
        </p:nvSpPr>
        <p:spPr>
          <a:xfrm>
            <a:off x="312738" y="1600200"/>
            <a:ext cx="8723758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2600" u="sng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Side</a:t>
            </a:r>
            <a:r>
              <a:rPr lang="cs-CZ" altLang="cs-CZ" sz="26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u="sng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effects</a:t>
            </a:r>
            <a:r>
              <a:rPr lang="cs-CZ" altLang="cs-CZ" sz="26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dry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mouth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xerostomia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dry eyes (x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erophthalmia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loss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accommodation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cycloplegia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heart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palpitations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constipation</a:t>
            </a:r>
            <a:endParaRPr lang="en-US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urin</a:t>
            </a:r>
            <a:r>
              <a:rPr lang="en-US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ary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retention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CNS: seizures, severe </a:t>
            </a:r>
            <a:r>
              <a:rPr lang="en-US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dyskinesias</a:t>
            </a:r>
            <a:r>
              <a:rPr lang="en-US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hallucinations, agitated delirium, respiratory depression, coma</a:t>
            </a:r>
          </a:p>
          <a:p>
            <a:endParaRPr lang="sk-SK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155" name="Rectangle 2"/>
          <p:cNvSpPr txBox="1">
            <a:spLocks noChangeArrowheads="1"/>
          </p:cNvSpPr>
          <p:nvPr/>
        </p:nvSpPr>
        <p:spPr bwMode="auto">
          <a:xfrm>
            <a:off x="312738" y="1889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400" dirty="0" err="1">
                <a:latin typeface="Arial" pitchFamily="34" charset="0"/>
                <a:cs typeface="Arial" pitchFamily="34" charset="0"/>
              </a:rPr>
              <a:t>Parasympat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holytics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1" hangingPunct="1"/>
            <a:r>
              <a:rPr lang="en-US" sz="4400" dirty="0">
                <a:latin typeface="Arial" pitchFamily="34" charset="0"/>
                <a:cs typeface="Arial" pitchFamily="34" charset="0"/>
              </a:rPr>
              <a:t>direct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antimuscarinic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agents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0AB0ADB9-B0DE-4786-B8CE-DDCA94645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9765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805" y="44624"/>
            <a:ext cx="5832475" cy="1066800"/>
          </a:xfrm>
        </p:spPr>
        <p:txBody>
          <a:bodyPr/>
          <a:lstStyle/>
          <a:p>
            <a:pPr algn="l" eaLnBrk="1" hangingPunct="1"/>
            <a:r>
              <a:rPr lang="cs-CZ" sz="4000" dirty="0">
                <a:latin typeface="Arial" pitchFamily="34" charset="0"/>
                <a:cs typeface="Arial" pitchFamily="34" charset="0"/>
              </a:rPr>
              <a:t>PL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tertiary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 N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8775" y="1052736"/>
            <a:ext cx="8893175" cy="5471195"/>
          </a:xfrm>
        </p:spPr>
        <p:txBody>
          <a:bodyPr>
            <a:normAutofit/>
          </a:bodyPr>
          <a:lstStyle/>
          <a:p>
            <a:pPr marL="0" indent="0">
              <a:lnSpc>
                <a:spcPts val="2700"/>
              </a:lnSpc>
              <a:buNone/>
              <a:defRPr/>
            </a:pPr>
            <a:r>
              <a:rPr lang="cs-CZ" sz="2500" b="1" dirty="0">
                <a:latin typeface="Arial" pitchFamily="34" charset="0"/>
                <a:cs typeface="Arial" pitchFamily="34" charset="0"/>
              </a:rPr>
              <a:t>atropine, 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tropi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c</a:t>
            </a:r>
            <a:r>
              <a:rPr lang="cs-CZ" sz="2500" b="1" dirty="0">
                <a:latin typeface="Arial" pitchFamily="34" charset="0"/>
                <a:cs typeface="Arial" pitchFamily="34" charset="0"/>
              </a:rPr>
              <a:t>amid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cy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c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lopentol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ate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500" dirty="0" err="1">
                <a:latin typeface="Arial" pitchFamily="34" charset="0"/>
                <a:cs typeface="Arial" pitchFamily="34" charset="0"/>
              </a:rPr>
              <a:t>homatropin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e</a:t>
            </a:r>
            <a:endParaRPr lang="cs-CZ" sz="25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defRPr/>
            </a:pPr>
            <a:r>
              <a:rPr lang="sk-SK" sz="2500" dirty="0" err="1">
                <a:latin typeface="Arial" pitchFamily="34" charset="0"/>
                <a:cs typeface="Arial" pitchFamily="34" charset="0"/>
              </a:rPr>
              <a:t>mydriasis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(</a:t>
            </a:r>
            <a:r>
              <a:rPr lang="sk-SK" sz="2500" dirty="0" err="1">
                <a:latin typeface="Arial" pitchFamily="34" charset="0"/>
                <a:cs typeface="Arial" pitchFamily="34" charset="0"/>
              </a:rPr>
              <a:t>stimulation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5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m. </a:t>
            </a:r>
            <a:r>
              <a:rPr lang="sk-SK" sz="2500" dirty="0" err="1">
                <a:latin typeface="Arial" pitchFamily="34" charset="0"/>
                <a:cs typeface="Arial" pitchFamily="34" charset="0"/>
              </a:rPr>
              <a:t>sphincter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500" dirty="0" err="1">
                <a:latin typeface="Arial" pitchFamily="34" charset="0"/>
                <a:cs typeface="Arial" pitchFamily="34" charset="0"/>
              </a:rPr>
              <a:t>pupilae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ts val="2700"/>
              </a:lnSpc>
              <a:defRPr/>
            </a:pPr>
            <a:r>
              <a:rPr lang="sk-SK" sz="2500" dirty="0" err="1">
                <a:latin typeface="Arial" pitchFamily="34" charset="0"/>
                <a:cs typeface="Arial" pitchFamily="34" charset="0"/>
              </a:rPr>
              <a:t>cycloplegia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paralysis of the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ciliary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muscle of the eye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lnSpc>
                <a:spcPts val="2700"/>
              </a:lnSpc>
              <a:buNone/>
              <a:defRPr/>
            </a:pPr>
            <a:r>
              <a:rPr lang="cs-CZ" sz="2500" dirty="0">
                <a:latin typeface="Arial" pitchFamily="34" charset="0"/>
                <a:cs typeface="Arial" pitchFamily="34" charset="0"/>
              </a:rPr>
              <a:t>I: 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for diagnostic and therapeutic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mydriasis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lnSpc>
                <a:spcPts val="2700"/>
              </a:lnSpc>
              <a:buNone/>
              <a:defRPr/>
            </a:pPr>
            <a:endParaRPr lang="cs-CZ" sz="25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ts val="2700"/>
              </a:lnSpc>
              <a:buFontTx/>
              <a:buNone/>
              <a:defRPr/>
            </a:pPr>
            <a:r>
              <a:rPr lang="en-US" sz="2500" b="1" dirty="0" err="1">
                <a:latin typeface="Arial" pitchFamily="34" charset="0"/>
                <a:cs typeface="Arial" pitchFamily="34" charset="0"/>
              </a:rPr>
              <a:t>sc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opolamin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500" dirty="0" err="1">
                <a:latin typeface="Arial" pitchFamily="34" charset="0"/>
                <a:cs typeface="Arial" pitchFamily="34" charset="0"/>
              </a:rPr>
              <a:t>hyoscin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) TTS, </a:t>
            </a:r>
            <a:r>
              <a:rPr lang="cs-CZ" sz="2500" dirty="0" err="1">
                <a:latin typeface="Arial" pitchFamily="34" charset="0"/>
                <a:cs typeface="Arial" pitchFamily="34" charset="0"/>
              </a:rPr>
              <a:t>supp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hangingPunct="1">
              <a:lnSpc>
                <a:spcPts val="2700"/>
              </a:lnSpc>
              <a:buNone/>
              <a:defRPr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I: therapy of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kinetosis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, CNS depression</a:t>
            </a:r>
          </a:p>
          <a:p>
            <a:pPr eaLnBrk="1" hangingPunct="1">
              <a:lnSpc>
                <a:spcPts val="2700"/>
              </a:lnSpc>
              <a:defRPr/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ts val="2700"/>
              </a:lnSpc>
              <a:buFontTx/>
              <a:buNone/>
              <a:defRPr/>
            </a:pPr>
            <a:r>
              <a:rPr lang="en-US" sz="2500" b="1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xybutinin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defRPr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orally, TTS</a:t>
            </a:r>
          </a:p>
          <a:p>
            <a:pPr>
              <a:lnSpc>
                <a:spcPts val="2700"/>
              </a:lnSpc>
              <a:defRPr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pharmacokinetics: high 1</a:t>
            </a:r>
            <a:r>
              <a:rPr lang="en-US" sz="2500" baseline="30000" dirty="0">
                <a:latin typeface="Arial" pitchFamily="34" charset="0"/>
                <a:cs typeface="Arial" pitchFamily="34" charset="0"/>
              </a:rPr>
              <a:t>st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pass effect</a:t>
            </a:r>
            <a:endParaRPr lang="cs-CZ" sz="25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ts val="2700"/>
              </a:lnSpc>
              <a:buNone/>
              <a:defRPr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I: antispasmodic agent used for overactive urine bladder</a:t>
            </a:r>
            <a:endParaRPr lang="cs-CZ" sz="25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ts val="2700"/>
              </a:lnSpc>
              <a:buFontTx/>
              <a:buNone/>
              <a:defRPr/>
            </a:pP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964F50C-2194-4311-911D-422D017DB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93459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altLang="cs-CZ" sz="2500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Selective</a:t>
            </a:r>
            <a:r>
              <a:rPr lang="cs-CZ" altLang="cs-CZ" sz="25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parasympatholytics</a:t>
            </a:r>
            <a:r>
              <a:rPr lang="en-US" altLang="cs-CZ" sz="25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cs-CZ" altLang="cs-CZ" sz="2500" u="sng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5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darinefacin</a:t>
            </a:r>
            <a:r>
              <a:rPr lang="cs-CZ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solifenacin</a:t>
            </a:r>
            <a:endParaRPr lang="cs-CZ" altLang="cs-CZ" sz="2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altLang="cs-CZ" sz="25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uro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selective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en-US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nta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gonists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I: 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symptomatic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therapy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overactive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urinary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bladder</a:t>
            </a:r>
            <a:endParaRPr lang="en-US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en-US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pirenzepine</a:t>
            </a:r>
            <a:r>
              <a:rPr lang="en-US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cs-CZ" altLang="cs-CZ" sz="2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gastric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M1 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receptor selective antagonist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former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indication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gastroduodenal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ulcers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805" y="44624"/>
            <a:ext cx="5832475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sz="4000" dirty="0">
                <a:latin typeface="Arial" pitchFamily="34" charset="0"/>
                <a:cs typeface="Arial" pitchFamily="34" charset="0"/>
              </a:rPr>
              <a:t>PL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tertiary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 N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975DC5A-C356-4092-B666-80199DDA6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3835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928992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not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cross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BBB (blood-brain barrier)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spasmolytics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 functional bowel disorders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otilonium</a:t>
            </a:r>
            <a:endParaRPr lang="en-US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       		</a:t>
            </a: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N-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butylscopolamine</a:t>
            </a:r>
            <a:endParaRPr lang="en-US" altLang="cs-CZ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		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phenpiverine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	          		        	(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oxy</a:t>
            </a:r>
            <a:r>
              <a:rPr lang="en-US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enonium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poldin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urinary</a:t>
            </a: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antispasmodic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hyperactive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urinary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bladder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trospium</a:t>
            </a:r>
            <a:endParaRPr lang="cs-CZ" altLang="cs-CZ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bronchodilat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agents</a:t>
            </a: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	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ipratropium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(SAMA)</a:t>
            </a:r>
            <a:r>
              <a:rPr lang="cs-CZ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		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tiotropium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aclidinium</a:t>
            </a:r>
            <a:endParaRPr lang="en-US" altLang="cs-CZ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657600" lvl="8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altLang="cs-CZ" sz="23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glycopyrrolate</a:t>
            </a:r>
            <a:r>
              <a:rPr lang="en-US" altLang="cs-CZ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cs-CZ" sz="23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umeclidinium</a:t>
            </a:r>
            <a:endParaRPr lang="en-US" altLang="cs-CZ" sz="23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35013" y="12576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4000" dirty="0"/>
              <a:t>PL </a:t>
            </a:r>
            <a:r>
              <a:rPr lang="en-US" sz="4000" dirty="0"/>
              <a:t>with </a:t>
            </a:r>
            <a:r>
              <a:rPr lang="en-US" sz="4000" dirty="0">
                <a:latin typeface="Arial" pitchFamily="34" charset="0"/>
                <a:ea typeface="+mj-ea"/>
                <a:cs typeface="Arial" pitchFamily="34" charset="0"/>
              </a:rPr>
              <a:t>quaternary</a:t>
            </a:r>
            <a:r>
              <a:rPr lang="en-US" sz="4000" dirty="0"/>
              <a:t> </a:t>
            </a:r>
            <a:r>
              <a:rPr lang="cs-CZ" sz="4000" dirty="0"/>
              <a:t>N</a:t>
            </a:r>
            <a:endParaRPr lang="en-GB" sz="4000" dirty="0"/>
          </a:p>
        </p:txBody>
      </p:sp>
      <p:sp>
        <p:nvSpPr>
          <p:cNvPr id="2" name="Levá složená závorka 1"/>
          <p:cNvSpPr/>
          <p:nvPr/>
        </p:nvSpPr>
        <p:spPr>
          <a:xfrm>
            <a:off x="4499992" y="4869160"/>
            <a:ext cx="277813" cy="72008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TextovéPole 2"/>
          <p:cNvSpPr txBox="1"/>
          <p:nvPr/>
        </p:nvSpPr>
        <p:spPr>
          <a:xfrm>
            <a:off x="3271771" y="5013176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(LAMA)</a:t>
            </a:r>
            <a:endParaRPr lang="sk-SK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5877272"/>
            <a:ext cx="6415539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* long acting </a:t>
            </a:r>
            <a:r>
              <a:rPr lang="en-US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muscarinic antagonists </a:t>
            </a:r>
            <a:r>
              <a:rPr lang="en-US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(LAMA)</a:t>
            </a:r>
          </a:p>
          <a:p>
            <a:r>
              <a:rPr lang="en-US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short acting muscarinic antagonists (SAMA)</a:t>
            </a:r>
            <a:endParaRPr lang="sk-SK" sz="2400" dirty="0"/>
          </a:p>
        </p:txBody>
      </p:sp>
      <p:pic>
        <p:nvPicPr>
          <p:cNvPr id="7" name="Obrázek 4">
            <a:extLst>
              <a:ext uri="{FF2B5EF4-FFF2-40B4-BE49-F238E27FC236}">
                <a16:creationId xmlns:a16="http://schemas.microsoft.com/office/drawing/2014/main" id="{74B1FCFF-2907-4A91-ABC0-F03B4F259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51218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9" r="8883"/>
          <a:stretch/>
        </p:blipFill>
        <p:spPr bwMode="auto">
          <a:xfrm>
            <a:off x="221321" y="95250"/>
            <a:ext cx="8743167" cy="666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E4CC943-E9E0-4F26-A3E2-78BF3FCFE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25797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sah 2"/>
          <p:cNvSpPr>
            <a:spLocks noGrp="1"/>
          </p:cNvSpPr>
          <p:nvPr>
            <p:ph idx="1"/>
          </p:nvPr>
        </p:nvSpPr>
        <p:spPr>
          <a:xfrm>
            <a:off x="493713" y="980728"/>
            <a:ext cx="8229600" cy="5732462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cs-CZ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cs-CZ" altLang="cs-CZ" sz="2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Centraly</a:t>
            </a:r>
            <a:r>
              <a:rPr lang="cs-CZ" altLang="cs-CZ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acting</a:t>
            </a:r>
            <a:endParaRPr lang="cs-CZ" altLang="cs-CZ" sz="25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cs-CZ" altLang="cs-CZ" sz="2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Peripheral</a:t>
            </a:r>
            <a:r>
              <a:rPr lang="en-US" altLang="cs-CZ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effect on neuromuscular junctions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cs-CZ" altLang="cs-CZ" sz="2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nondepolarizing</a:t>
            </a:r>
            <a:r>
              <a:rPr lang="cs-CZ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	 	</a:t>
            </a: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depolarizing</a:t>
            </a:r>
            <a:endParaRPr lang="cs-CZ" altLang="cs-CZ" sz="2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N</a:t>
            </a:r>
            <a:r>
              <a:rPr lang="cs-CZ" altLang="cs-CZ" sz="25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antagonists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- N</a:t>
            </a:r>
            <a:r>
              <a:rPr lang="cs-CZ" altLang="cs-CZ" sz="25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agonists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antag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by ACHEI		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altLang="cs-CZ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decamethonium</a:t>
            </a:r>
            <a:endParaRPr lang="cs-CZ" altLang="cs-CZ" sz="2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tubocurarin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			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suxamethonium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mivacurium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atracurium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cisatracurium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rocuronium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pipecuronium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pancuronium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vecuronium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500" b="1" u="sng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25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indirect</a:t>
            </a:r>
            <a:r>
              <a:rPr lang="en-US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muscle relaxants: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dantrolen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e, </a:t>
            </a:r>
            <a:r>
              <a:rPr lang="en-US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botulinum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toxin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sk-SK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7" name="Nadpis 1"/>
          <p:cNvSpPr txBox="1">
            <a:spLocks/>
          </p:cNvSpPr>
          <p:nvPr/>
        </p:nvSpPr>
        <p:spPr bwMode="auto">
          <a:xfrm>
            <a:off x="250825" y="-26988"/>
            <a:ext cx="8713788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200">
                <a:solidFill>
                  <a:schemeClr val="tx2"/>
                </a:solidFill>
              </a:rPr>
              <a:t>Skeletal muscle relaxants</a:t>
            </a:r>
            <a:endParaRPr lang="sk-SK" sz="4200">
              <a:solidFill>
                <a:schemeClr val="tx2"/>
              </a:solidFill>
            </a:endParaRPr>
          </a:p>
        </p:txBody>
      </p:sp>
      <p:cxnSp>
        <p:nvCxnSpPr>
          <p:cNvPr id="3" name="Přímá spojnice se šipkou 2"/>
          <p:cNvCxnSpPr/>
          <p:nvPr/>
        </p:nvCxnSpPr>
        <p:spPr>
          <a:xfrm flipH="1">
            <a:off x="3023828" y="1988840"/>
            <a:ext cx="61206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4355976" y="1988840"/>
            <a:ext cx="57606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4">
            <a:extLst>
              <a:ext uri="{FF2B5EF4-FFF2-40B4-BE49-F238E27FC236}">
                <a16:creationId xmlns:a16="http://schemas.microsoft.com/office/drawing/2014/main" id="{9C0B237A-E61B-4B05-BB5E-E72417F80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9117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979488"/>
            <a:ext cx="8964612" cy="62658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 err="1"/>
              <a:t>Cholinomimeti</a:t>
            </a:r>
            <a:r>
              <a:rPr lang="en-US" sz="2600" b="1" dirty="0" err="1"/>
              <a:t>cs</a:t>
            </a:r>
            <a:r>
              <a:rPr lang="cs-CZ" sz="2600" b="1" dirty="0"/>
              <a:t> </a:t>
            </a:r>
            <a:r>
              <a:rPr lang="cs-CZ" sz="2600" dirty="0"/>
              <a:t>- ↑ a</a:t>
            </a:r>
            <a:r>
              <a:rPr lang="en-US" sz="2600" dirty="0" err="1"/>
              <a:t>ctivity</a:t>
            </a:r>
            <a:r>
              <a:rPr lang="en-US" sz="2600" dirty="0"/>
              <a:t> at cholinergic </a:t>
            </a:r>
            <a:r>
              <a:rPr lang="cs-CZ" sz="2600" dirty="0" err="1"/>
              <a:t>synaps</a:t>
            </a:r>
            <a:r>
              <a:rPr lang="en-US" sz="2600" dirty="0" err="1"/>
              <a:t>es</a:t>
            </a:r>
            <a:endParaRPr lang="cs-CZ" sz="26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u="sng" dirty="0"/>
              <a:t>direct </a:t>
            </a:r>
            <a:r>
              <a:rPr lang="cs-CZ" sz="2600" dirty="0"/>
              <a:t>–  </a:t>
            </a:r>
            <a:r>
              <a:rPr lang="en-US" sz="2600" dirty="0" err="1"/>
              <a:t>ACh</a:t>
            </a:r>
            <a:r>
              <a:rPr lang="en-US" sz="2600" dirty="0"/>
              <a:t> and its analogues</a:t>
            </a:r>
            <a:endParaRPr lang="cs-CZ" sz="2600" dirty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dirty="0"/>
              <a:t>		  </a:t>
            </a:r>
            <a:r>
              <a:rPr lang="en-US" sz="2600" dirty="0"/>
              <a:t>they imitate </a:t>
            </a:r>
            <a:r>
              <a:rPr lang="cs-CZ" sz="2600" dirty="0" err="1"/>
              <a:t>ACh</a:t>
            </a:r>
            <a:r>
              <a:rPr lang="cs-CZ" sz="2600" dirty="0"/>
              <a:t> </a:t>
            </a:r>
            <a:r>
              <a:rPr lang="en-US" sz="2600" dirty="0"/>
              <a:t>effects on </a:t>
            </a:r>
            <a:r>
              <a:rPr lang="cs-CZ" sz="2600" dirty="0"/>
              <a:t>M </a:t>
            </a:r>
            <a:r>
              <a:rPr lang="en-US" sz="2600" dirty="0"/>
              <a:t>and</a:t>
            </a:r>
            <a:r>
              <a:rPr lang="cs-CZ" sz="2600" dirty="0"/>
              <a:t> N receptor</a:t>
            </a:r>
            <a:r>
              <a:rPr lang="en-US" sz="2600" dirty="0"/>
              <a:t>s</a:t>
            </a:r>
            <a:endParaRPr lang="en-US" sz="4000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tabLst>
                <a:tab pos="1160463" algn="l"/>
                <a:tab pos="1350963" algn="l"/>
              </a:tabLst>
              <a:defRPr/>
            </a:pPr>
            <a:r>
              <a:rPr lang="en-GB" sz="2600" u="sng" dirty="0"/>
              <a:t>indirect</a:t>
            </a:r>
            <a:r>
              <a:rPr lang="cs-CZ" sz="2600" dirty="0"/>
              <a:t> - </a:t>
            </a:r>
            <a:r>
              <a:rPr lang="en-US" sz="2600" dirty="0"/>
              <a:t>ACHE inhibitors</a:t>
            </a:r>
            <a:endParaRPr lang="cs-CZ" sz="2600" dirty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tabLst>
                <a:tab pos="1160463" algn="l"/>
                <a:tab pos="1350963" algn="l"/>
                <a:tab pos="2060575" algn="l"/>
              </a:tabLst>
              <a:defRPr/>
            </a:pPr>
            <a:r>
              <a:rPr lang="cs-CZ" sz="2600" dirty="0"/>
              <a:t>			 </a:t>
            </a:r>
            <a:r>
              <a:rPr lang="en-US" sz="2600" dirty="0"/>
              <a:t>always non-selective</a:t>
            </a:r>
            <a:r>
              <a:rPr lang="cs-CZ" sz="2600" dirty="0"/>
              <a:t> </a:t>
            </a:r>
            <a:r>
              <a:rPr lang="en-US" sz="2600" dirty="0"/>
              <a:t>			</a:t>
            </a:r>
            <a:r>
              <a:rPr lang="cs-CZ" sz="2600" dirty="0"/>
              <a:t>			</a:t>
            </a:r>
          </a:p>
          <a:p>
            <a:pPr lvl="4" eaLnBrk="1" hangingPunct="1">
              <a:lnSpc>
                <a:spcPct val="90000"/>
              </a:lnSpc>
              <a:tabLst>
                <a:tab pos="1882775" algn="l"/>
              </a:tabLst>
              <a:defRPr/>
            </a:pPr>
            <a:r>
              <a:rPr lang="en-US" sz="2200" dirty="0"/>
              <a:t>short-term effect</a:t>
            </a:r>
            <a:r>
              <a:rPr lang="cs-CZ" sz="2200" dirty="0"/>
              <a:t> - </a:t>
            </a:r>
            <a:r>
              <a:rPr lang="cs-CZ" sz="2200" dirty="0" err="1"/>
              <a:t>edro</a:t>
            </a:r>
            <a:r>
              <a:rPr lang="en-US" sz="2200" dirty="0" err="1"/>
              <a:t>ph</a:t>
            </a:r>
            <a:r>
              <a:rPr lang="cs-CZ" sz="2200" dirty="0" err="1"/>
              <a:t>onium</a:t>
            </a:r>
            <a:endParaRPr lang="cs-CZ" sz="2200" dirty="0"/>
          </a:p>
          <a:p>
            <a:pPr lvl="4" eaLnBrk="1" hangingPunct="1">
              <a:lnSpc>
                <a:spcPct val="90000"/>
              </a:lnSpc>
              <a:tabLst>
                <a:tab pos="1882775" algn="l"/>
              </a:tabLst>
              <a:defRPr/>
            </a:pPr>
            <a:r>
              <a:rPr lang="en-US" sz="2200" dirty="0"/>
              <a:t>intermediate and long-term effect</a:t>
            </a:r>
            <a:r>
              <a:rPr lang="cs-CZ" sz="2200" dirty="0"/>
              <a:t> - </a:t>
            </a:r>
            <a:r>
              <a:rPr lang="en-US" sz="2200" dirty="0" err="1"/>
              <a:t>carbamates</a:t>
            </a:r>
            <a:r>
              <a:rPr lang="en-US" sz="2200" dirty="0"/>
              <a:t> </a:t>
            </a:r>
            <a:r>
              <a:rPr lang="cs-CZ" sz="2200" dirty="0"/>
              <a:t>(„</a:t>
            </a:r>
            <a:r>
              <a:rPr lang="cs-CZ" sz="2200" dirty="0" err="1"/>
              <a:t>stigmin</a:t>
            </a:r>
            <a:r>
              <a:rPr lang="en-US" sz="2200" dirty="0"/>
              <a:t>s</a:t>
            </a:r>
            <a:r>
              <a:rPr lang="cs-CZ" sz="2200" dirty="0"/>
              <a:t>“)</a:t>
            </a:r>
          </a:p>
          <a:p>
            <a:pPr lvl="4" eaLnBrk="1" hangingPunct="1">
              <a:lnSpc>
                <a:spcPct val="90000"/>
              </a:lnSpc>
              <a:tabLst>
                <a:tab pos="1882775" algn="l"/>
              </a:tabLst>
              <a:defRPr/>
            </a:pPr>
            <a:r>
              <a:rPr lang="en-US" sz="2200" dirty="0"/>
              <a:t>very long effect </a:t>
            </a:r>
            <a:r>
              <a:rPr lang="cs-CZ" sz="2200" dirty="0"/>
              <a:t> - </a:t>
            </a:r>
            <a:r>
              <a:rPr lang="cs-CZ" sz="2200" dirty="0" err="1"/>
              <a:t>organo</a:t>
            </a:r>
            <a:r>
              <a:rPr lang="en-US" sz="2200" dirty="0"/>
              <a:t>phosphates</a:t>
            </a:r>
            <a:endParaRPr lang="cs-CZ" sz="2200" dirty="0"/>
          </a:p>
          <a:p>
            <a:pPr lvl="4" eaLnBrk="1" hangingPunct="1">
              <a:lnSpc>
                <a:spcPct val="90000"/>
              </a:lnSpc>
              <a:tabLst>
                <a:tab pos="1882775" algn="l"/>
              </a:tabLst>
              <a:defRPr/>
            </a:pPr>
            <a:endParaRPr lang="cs-CZ" sz="22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 err="1"/>
              <a:t>Parasympat</a:t>
            </a:r>
            <a:r>
              <a:rPr lang="en-US" sz="2600" b="1" dirty="0" err="1"/>
              <a:t>homimetics</a:t>
            </a:r>
            <a:r>
              <a:rPr lang="cs-CZ" sz="2600" dirty="0"/>
              <a:t> - </a:t>
            </a:r>
            <a:r>
              <a:rPr lang="en-US" sz="2600" dirty="0"/>
              <a:t>they imitate A</a:t>
            </a:r>
            <a:r>
              <a:rPr lang="cs-CZ" sz="2600" dirty="0"/>
              <a:t>Ch </a:t>
            </a:r>
            <a:r>
              <a:rPr lang="en-US" sz="2600" dirty="0"/>
              <a:t>effect on</a:t>
            </a:r>
            <a:r>
              <a:rPr lang="cs-CZ" sz="2600" dirty="0"/>
              <a:t> M </a:t>
            </a:r>
            <a:r>
              <a:rPr lang="en-US" sz="2600" dirty="0"/>
              <a:t>r</a:t>
            </a:r>
            <a:r>
              <a:rPr lang="cs-CZ" sz="2600" dirty="0"/>
              <a:t>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u="sng" dirty="0"/>
              <a:t>direct </a:t>
            </a:r>
            <a:r>
              <a:rPr lang="cs-CZ" sz="2600" dirty="0"/>
              <a:t>(</a:t>
            </a:r>
            <a:r>
              <a:rPr lang="en-US" sz="2600" dirty="0"/>
              <a:t>mostly non-selective effect</a:t>
            </a:r>
            <a:r>
              <a:rPr lang="cs-CZ" sz="26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stimulatory agents selective to M</a:t>
            </a:r>
            <a:r>
              <a:rPr lang="cs-CZ" sz="2600" dirty="0"/>
              <a:t> receptor</a:t>
            </a:r>
            <a:r>
              <a:rPr lang="en-US" sz="2600" dirty="0"/>
              <a:t>s for </a:t>
            </a:r>
            <a:r>
              <a:rPr lang="cs-CZ" sz="2600" dirty="0" err="1"/>
              <a:t>ACh</a:t>
            </a: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</p:txBody>
      </p:sp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107950" y="115888"/>
            <a:ext cx="8675688" cy="7921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7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dirty="0">
                <a:solidFill>
                  <a:schemeClr val="tx2"/>
                </a:solidFill>
                <a:latin typeface="Arial" charset="0"/>
              </a:rPr>
              <a:t>Terminolog</a:t>
            </a:r>
            <a:r>
              <a:rPr lang="en-US" sz="4000" dirty="0">
                <a:solidFill>
                  <a:schemeClr val="tx2"/>
                </a:solidFill>
                <a:latin typeface="Arial" charset="0"/>
              </a:rPr>
              <a:t>y</a:t>
            </a:r>
            <a:r>
              <a:rPr lang="cs-CZ" sz="4000" dirty="0">
                <a:solidFill>
                  <a:schemeClr val="tx2"/>
                </a:solidFill>
                <a:latin typeface="Arial" charset="0"/>
              </a:rPr>
              <a:t>:</a:t>
            </a: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03A67C89-265A-48D6-8DFE-22465D2EE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6539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252413" y="1989138"/>
            <a:ext cx="8783637" cy="448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1294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tabLst>
                <a:tab pos="354013" algn="l"/>
              </a:tabLst>
            </a:pPr>
            <a:r>
              <a:rPr lang="cs-CZ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- </a:t>
            </a: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agents blocking 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acetylcholin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e receptors</a:t>
            </a: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cs-CZ" sz="2800" b="1" dirty="0" err="1">
                <a:ea typeface="Arial Unicode MS" pitchFamily="34" charset="-128"/>
                <a:cs typeface="Arial Unicode MS" pitchFamily="34" charset="-128"/>
              </a:rPr>
              <a:t>Parasympat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holytics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M receptor blockers</a:t>
            </a: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en-US" sz="2800" dirty="0"/>
              <a:t>- </a:t>
            </a:r>
            <a:r>
              <a:rPr lang="cs-CZ" sz="2800" dirty="0" err="1"/>
              <a:t>without</a:t>
            </a:r>
            <a:r>
              <a:rPr lang="cs-CZ" sz="2800" dirty="0"/>
              <a:t> </a:t>
            </a:r>
            <a:r>
              <a:rPr lang="cs-CZ" sz="2800" dirty="0" err="1"/>
              <a:t>any</a:t>
            </a:r>
            <a:r>
              <a:rPr lang="cs-CZ" sz="2800" dirty="0"/>
              <a:t> </a:t>
            </a:r>
            <a:r>
              <a:rPr lang="cs-CZ" sz="2800" dirty="0" err="1"/>
              <a:t>effect</a:t>
            </a:r>
            <a:r>
              <a:rPr lang="cs-CZ" sz="2800" dirty="0"/>
              <a:t> on </a:t>
            </a:r>
            <a:r>
              <a:rPr lang="cs-CZ" sz="2800" dirty="0" err="1"/>
              <a:t>nicotinic</a:t>
            </a:r>
            <a:r>
              <a:rPr lang="cs-CZ" sz="2800" dirty="0"/>
              <a:t> </a:t>
            </a:r>
            <a:r>
              <a:rPr lang="cs-CZ" sz="2800" dirty="0" err="1"/>
              <a:t>receptors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cs-CZ" sz="2800" b="1" dirty="0" err="1">
                <a:ea typeface="Arial Unicode MS" pitchFamily="34" charset="-128"/>
                <a:cs typeface="Arial Unicode MS" pitchFamily="34" charset="-128"/>
              </a:rPr>
              <a:t>Ganglioplegi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cs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 	- N</a:t>
            </a:r>
            <a:r>
              <a:rPr lang="cs-CZ" sz="2800" baseline="-25000" dirty="0"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2800" dirty="0" err="1">
                <a:ea typeface="Arial Unicode MS" pitchFamily="34" charset="-128"/>
                <a:cs typeface="Arial Unicode MS" pitchFamily="34" charset="-128"/>
              </a:rPr>
              <a:t>recepto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r blockers</a:t>
            </a: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cs-CZ" sz="2800" b="1" dirty="0">
                <a:ea typeface="Arial Unicode MS" pitchFamily="34" charset="-128"/>
                <a:cs typeface="Arial Unicode MS" pitchFamily="34" charset="-128"/>
              </a:rPr>
              <a:t>Peri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ph</a:t>
            </a:r>
            <a:r>
              <a:rPr lang="cs-CZ" sz="2800" b="1" dirty="0" err="1">
                <a:ea typeface="Arial Unicode MS" pitchFamily="34" charset="-128"/>
                <a:cs typeface="Arial Unicode MS" pitchFamily="34" charset="-128"/>
              </a:rPr>
              <a:t>er</a:t>
            </a:r>
            <a:r>
              <a:rPr lang="en-US" sz="2800" b="1" dirty="0">
                <a:ea typeface="Arial Unicode MS" pitchFamily="34" charset="-128"/>
                <a:cs typeface="Arial Unicode MS" pitchFamily="34" charset="-128"/>
              </a:rPr>
              <a:t>al</a:t>
            </a:r>
            <a:r>
              <a:rPr lang="cs-CZ" sz="2800" b="1" dirty="0">
                <a:ea typeface="Arial Unicode MS" pitchFamily="34" charset="-128"/>
                <a:cs typeface="Arial Unicode MS" pitchFamily="34" charset="-128"/>
              </a:rPr>
              <a:t> m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uscle</a:t>
            </a:r>
            <a:r>
              <a:rPr lang="en-US" sz="2800" b="1" dirty="0">
                <a:ea typeface="Arial Unicode MS" pitchFamily="34" charset="-128"/>
                <a:cs typeface="Arial Unicode MS" pitchFamily="34" charset="-128"/>
              </a:rPr>
              <a:t> relaxants 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(non-depolarizing</a:t>
            </a:r>
            <a:r>
              <a:rPr lang="sk-SK" sz="2800" dirty="0">
                <a:ea typeface="Arial Unicode MS" pitchFamily="34" charset="-128"/>
                <a:cs typeface="Arial Unicode MS" pitchFamily="34" charset="-128"/>
              </a:rPr>
              <a:t>) – 	</a:t>
            </a: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sk-SK" sz="2800" dirty="0">
                <a:ea typeface="Arial Unicode MS" pitchFamily="34" charset="-128"/>
                <a:cs typeface="Arial Unicode MS" pitchFamily="34" charset="-128"/>
              </a:rPr>
              <a:t>				- 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cs-CZ" sz="2800" baseline="-25000" dirty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-receptor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 blockers</a:t>
            </a:r>
          </a:p>
          <a:p>
            <a:pPr lvl="1">
              <a:tabLst>
                <a:tab pos="354013" algn="l"/>
              </a:tabLst>
            </a:pP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  <a:p>
            <a:pPr lvl="1">
              <a:tabLst>
                <a:tab pos="354013" algn="l"/>
              </a:tabLst>
            </a:pP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  <a:p>
            <a:pPr lvl="1">
              <a:tabLst>
                <a:tab pos="354013" algn="l"/>
              </a:tabLst>
            </a:pP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144463" y="692622"/>
            <a:ext cx="8675687" cy="7921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7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dirty="0">
                <a:solidFill>
                  <a:schemeClr val="tx2"/>
                </a:solidFill>
                <a:latin typeface="Arial" charset="0"/>
              </a:rPr>
              <a:t>Terminolog</a:t>
            </a:r>
            <a:r>
              <a:rPr lang="en-US" sz="4000" dirty="0">
                <a:solidFill>
                  <a:schemeClr val="tx2"/>
                </a:solidFill>
                <a:latin typeface="Arial" charset="0"/>
              </a:rPr>
              <a:t>y:</a:t>
            </a:r>
            <a:r>
              <a:rPr lang="cs-CZ" sz="4000" dirty="0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endParaRPr lang="cs-CZ" sz="1400" dirty="0">
              <a:cs typeface="Arial" charset="0"/>
            </a:endParaRPr>
          </a:p>
          <a:p>
            <a:r>
              <a:rPr lang="cs-CZ" sz="2800" b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800" b="1" dirty="0" err="1">
                <a:ea typeface="Arial Unicode MS" pitchFamily="34" charset="-128"/>
                <a:cs typeface="Arial Unicode MS" pitchFamily="34" charset="-128"/>
              </a:rPr>
              <a:t>Cholinolyti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cs</a:t>
            </a:r>
            <a:r>
              <a:rPr lang="cs-CZ" sz="2800" b="1" dirty="0"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800" b="1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u="sng" dirty="0"/>
              <a:t>direct:</a:t>
            </a:r>
            <a:endParaRPr lang="cs-CZ" sz="2800" b="1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397915" y="5373216"/>
            <a:ext cx="72449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2400" dirty="0"/>
              <a:t>- </a:t>
            </a:r>
            <a:r>
              <a:rPr lang="en-US" sz="2800" u="sng" dirty="0">
                <a:latin typeface="+mn-lt"/>
              </a:rPr>
              <a:t>indirect:</a:t>
            </a:r>
            <a:r>
              <a:rPr lang="en-US" sz="2800" dirty="0">
                <a:latin typeface="+mn-lt"/>
              </a:rPr>
              <a:t> </a:t>
            </a:r>
            <a:r>
              <a:rPr lang="en-US" sz="2400" dirty="0"/>
              <a:t>e.g. presynaptic </a:t>
            </a:r>
            <a:r>
              <a:rPr lang="en-US" sz="2400" dirty="0" err="1"/>
              <a:t>i</a:t>
            </a:r>
            <a:r>
              <a:rPr lang="sk-SK" sz="2400" dirty="0" err="1"/>
              <a:t>nhibi</a:t>
            </a:r>
            <a:r>
              <a:rPr lang="en-US" sz="2400" dirty="0" err="1"/>
              <a:t>tion</a:t>
            </a:r>
            <a:r>
              <a:rPr lang="en-US" sz="2400" dirty="0"/>
              <a:t> of </a:t>
            </a:r>
            <a:r>
              <a:rPr lang="en-US" sz="2400" dirty="0" err="1"/>
              <a:t>ACh</a:t>
            </a:r>
            <a:r>
              <a:rPr lang="en-US" sz="2400" dirty="0"/>
              <a:t> release</a:t>
            </a:r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79EA239-7618-4719-BCF7-536CC92D4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1353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9" name="Group 16"/>
          <p:cNvGrpSpPr>
            <a:grpSpLocks/>
          </p:cNvGrpSpPr>
          <p:nvPr/>
        </p:nvGrpSpPr>
        <p:grpSpPr bwMode="auto">
          <a:xfrm>
            <a:off x="250825" y="1828800"/>
            <a:ext cx="8207375" cy="4899026"/>
            <a:chOff x="158" y="1152"/>
            <a:chExt cx="5170" cy="3086"/>
          </a:xfrm>
        </p:grpSpPr>
        <p:graphicFrame>
          <p:nvGraphicFramePr>
            <p:cNvPr id="11272" name="Object 6"/>
            <p:cNvGraphicFramePr>
              <a:graphicFrameLocks noChangeAspect="1"/>
            </p:cNvGraphicFramePr>
            <p:nvPr/>
          </p:nvGraphicFramePr>
          <p:xfrm>
            <a:off x="2789" y="2795"/>
            <a:ext cx="2496" cy="10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6" name="Bitmap Image" r:id="rId5" imgW="3962325" imgH="1628690" progId="Paint.Picture">
                    <p:embed/>
                  </p:oleObj>
                </mc:Choice>
                <mc:Fallback>
                  <p:oleObj name="Bitmap Image" r:id="rId5" imgW="3962325" imgH="1628690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9" y="2795"/>
                          <a:ext cx="2496" cy="102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3" name="Object 7"/>
            <p:cNvGraphicFramePr>
              <a:graphicFrameLocks noChangeAspect="1"/>
            </p:cNvGraphicFramePr>
            <p:nvPr/>
          </p:nvGraphicFramePr>
          <p:xfrm>
            <a:off x="480" y="1152"/>
            <a:ext cx="2070" cy="11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7" name="Bitmap Image" r:id="rId7" imgW="3285984" imgH="1762376" progId="Paint.Picture">
                    <p:embed/>
                  </p:oleObj>
                </mc:Choice>
                <mc:Fallback>
                  <p:oleObj name="Bitmap Image" r:id="rId7" imgW="3285984" imgH="1762376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152"/>
                          <a:ext cx="2070" cy="111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4" name="Text Box 8"/>
            <p:cNvSpPr txBox="1">
              <a:spLocks noChangeArrowheads="1"/>
            </p:cNvSpPr>
            <p:nvPr/>
          </p:nvSpPr>
          <p:spPr bwMode="auto">
            <a:xfrm>
              <a:off x="2789" y="3947"/>
              <a:ext cx="217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altLang="cs-CZ" sz="2400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cetylcholin</a:t>
              </a:r>
              <a:r>
                <a:rPr lang="cs-CZ" altLang="cs-CZ" sz="2400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e</a:t>
              </a:r>
              <a:r>
                <a:rPr lang="en-US" altLang="cs-CZ" sz="2400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(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ACh</a:t>
              </a:r>
              <a:r>
                <a:rPr lang="en-US" altLang="cs-CZ" sz="2400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)</a:t>
              </a:r>
              <a:endParaRPr lang="en-US" altLang="cs-CZ" sz="2800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11275" name="Text Box 9"/>
            <p:cNvSpPr txBox="1">
              <a:spLocks noChangeArrowheads="1"/>
            </p:cNvSpPr>
            <p:nvPr/>
          </p:nvSpPr>
          <p:spPr bwMode="auto">
            <a:xfrm>
              <a:off x="960" y="2352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</a:t>
              </a:r>
              <a:r>
                <a:rPr lang="en-US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holin</a:t>
              </a:r>
              <a:r>
                <a:rPr lang="cs-CZ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e</a:t>
              </a:r>
              <a:endParaRPr lang="en-US" altLang="cs-CZ" sz="240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11276" name="Text Box 10"/>
            <p:cNvSpPr txBox="1">
              <a:spLocks noChangeArrowheads="1"/>
            </p:cNvSpPr>
            <p:nvPr/>
          </p:nvSpPr>
          <p:spPr bwMode="auto">
            <a:xfrm>
              <a:off x="3792" y="2064"/>
              <a:ext cx="11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</a:t>
              </a:r>
              <a:r>
                <a:rPr lang="en-US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cetyl CoA</a:t>
              </a:r>
            </a:p>
          </p:txBody>
        </p:sp>
        <p:sp>
          <p:nvSpPr>
            <p:cNvPr id="11277" name="Line 11"/>
            <p:cNvSpPr>
              <a:spLocks noChangeShapeType="1"/>
            </p:cNvSpPr>
            <p:nvPr/>
          </p:nvSpPr>
          <p:spPr bwMode="auto">
            <a:xfrm flipV="1">
              <a:off x="295" y="3249"/>
              <a:ext cx="213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1278" name="Rectangle 12"/>
            <p:cNvSpPr>
              <a:spLocks noChangeArrowheads="1"/>
            </p:cNvSpPr>
            <p:nvPr/>
          </p:nvSpPr>
          <p:spPr bwMode="auto">
            <a:xfrm>
              <a:off x="2928" y="1536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cs-CZ" sz="2400" b="1">
                  <a:solidFill>
                    <a:srgbClr val="000000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158" y="3312"/>
              <a:ext cx="2359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</a:t>
              </a:r>
              <a:r>
                <a:rPr lang="en-US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holin</a:t>
              </a:r>
              <a:r>
                <a:rPr lang="cs-CZ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e </a:t>
              </a:r>
              <a:r>
                <a:rPr lang="en-US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acetyl</a:t>
              </a:r>
              <a:r>
                <a:rPr lang="cs-CZ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transferase</a:t>
              </a:r>
              <a:r>
                <a:rPr lang="en-US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(CHAT)</a:t>
              </a:r>
            </a:p>
          </p:txBody>
        </p:sp>
        <p:graphicFrame>
          <p:nvGraphicFramePr>
            <p:cNvPr id="11280" name="Object 14"/>
            <p:cNvGraphicFramePr>
              <a:graphicFrameLocks noChangeAspect="1"/>
            </p:cNvGraphicFramePr>
            <p:nvPr/>
          </p:nvGraphicFramePr>
          <p:xfrm>
            <a:off x="3474" y="1212"/>
            <a:ext cx="1854" cy="7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8" name="Bitmap Image" r:id="rId9" imgW="2943636" imgH="1200318" progId="Paint.Picture">
                    <p:embed/>
                  </p:oleObj>
                </mc:Choice>
                <mc:Fallback>
                  <p:oleObj name="Bitmap Image" r:id="rId9" imgW="2943636" imgH="120031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4" y="1212"/>
                          <a:ext cx="1854" cy="75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8" name="Přímá spojnice se šipkou 17"/>
          <p:cNvCxnSpPr/>
          <p:nvPr/>
        </p:nvCxnSpPr>
        <p:spPr>
          <a:xfrm>
            <a:off x="539750" y="5229225"/>
            <a:ext cx="338455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Nadpis 1"/>
          <p:cNvSpPr>
            <a:spLocks noGrp="1"/>
          </p:cNvSpPr>
          <p:nvPr>
            <p:ph type="title"/>
          </p:nvPr>
        </p:nvSpPr>
        <p:spPr>
          <a:xfrm>
            <a:off x="-540568" y="4445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Acetylcholine synthesis</a:t>
            </a:r>
            <a:endParaRPr lang="sk-SK" sz="4000" dirty="0">
              <a:solidFill>
                <a:schemeClr val="tx2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074185"/>
            <a:ext cx="6334876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choline in a lecithin form is a dietary supplement </a:t>
            </a:r>
          </a:p>
          <a:p>
            <a:r>
              <a:rPr lang="en-US" sz="2400" b="1" i="1" dirty="0"/>
              <a:t>lecithin acts as a precursor to </a:t>
            </a:r>
            <a:r>
              <a:rPr lang="en-US" sz="2400" b="1" i="1" dirty="0" err="1"/>
              <a:t>ACh</a:t>
            </a:r>
            <a:endParaRPr lang="sk-SK" sz="2400" b="1" i="1" dirty="0"/>
          </a:p>
        </p:txBody>
      </p:sp>
      <p:pic>
        <p:nvPicPr>
          <p:cNvPr id="15" name="Obrázek 4">
            <a:extLst>
              <a:ext uri="{FF2B5EF4-FFF2-40B4-BE49-F238E27FC236}">
                <a16:creationId xmlns:a16="http://schemas.microsoft.com/office/drawing/2014/main" id="{699A4EBF-D8B9-4BFB-AC84-AE92CBD12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399658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444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Acetylcholine degradation</a:t>
            </a:r>
            <a:endParaRPr lang="sk-SK" sz="4000" dirty="0">
              <a:solidFill>
                <a:schemeClr val="tx2"/>
              </a:solidFill>
              <a:latin typeface="Arial" charset="0"/>
              <a:ea typeface="+mn-ea"/>
              <a:cs typeface="+mn-cs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971550" y="1844675"/>
            <a:ext cx="7848600" cy="4676775"/>
            <a:chOff x="576" y="942"/>
            <a:chExt cx="4944" cy="2946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576" y="942"/>
            <a:ext cx="2496" cy="10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8" name="Bitmap Image" r:id="rId4" imgW="3962325" imgH="1628690" progId="Paint.Picture">
                    <p:embed/>
                  </p:oleObj>
                </mc:Choice>
                <mc:Fallback>
                  <p:oleObj name="Bitmap Image" r:id="rId4" imgW="3962325" imgH="1628690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942"/>
                          <a:ext cx="2496" cy="10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7"/>
            <p:cNvGraphicFramePr>
              <a:graphicFrameLocks noChangeAspect="1"/>
            </p:cNvGraphicFramePr>
            <p:nvPr/>
          </p:nvGraphicFramePr>
          <p:xfrm>
            <a:off x="714" y="2496"/>
            <a:ext cx="2070" cy="11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9" name="Bitmap Image" r:id="rId6" imgW="3285984" imgH="1762376" progId="Paint.Picture">
                    <p:embed/>
                  </p:oleObj>
                </mc:Choice>
                <mc:Fallback>
                  <p:oleObj name="Bitmap Image" r:id="rId6" imgW="3285984" imgH="1762376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4" y="2496"/>
                          <a:ext cx="2070" cy="11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8"/>
            <p:cNvGraphicFramePr>
              <a:graphicFrameLocks noChangeAspect="1"/>
            </p:cNvGraphicFramePr>
            <p:nvPr/>
          </p:nvGraphicFramePr>
          <p:xfrm>
            <a:off x="3888" y="2640"/>
            <a:ext cx="972" cy="7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10" name="Bitmap Image" r:id="rId8" imgW="1543142" imgH="1133539" progId="Paint.Picture">
                    <p:embed/>
                  </p:oleObj>
                </mc:Choice>
                <mc:Fallback>
                  <p:oleObj name="Bitmap Image" r:id="rId8" imgW="1543142" imgH="1133539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2640"/>
                          <a:ext cx="972" cy="7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104" y="1954"/>
              <a:ext cx="1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a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cetylcholin</a:t>
              </a: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e</a:t>
              </a:r>
              <a:endParaRPr lang="en-US" altLang="cs-CZ" sz="2800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200" y="3600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holin</a:t>
              </a: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e</a:t>
              </a:r>
              <a:endParaRPr lang="en-US" altLang="cs-CZ" sz="2400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963" y="3600"/>
              <a:ext cx="7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a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cet</a:t>
              </a:r>
              <a:r>
                <a:rPr lang="cs-CZ" altLang="cs-CZ" sz="2400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ate</a:t>
              </a:r>
              <a:endParaRPr lang="en-US" altLang="cs-CZ" sz="2400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552" y="1248"/>
              <a:ext cx="144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603" y="960"/>
              <a:ext cx="120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cs-CZ" sz="2400" b="1" i="1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hydrol</a:t>
              </a:r>
              <a:r>
                <a:rPr lang="cs-CZ" altLang="cs-CZ" sz="2400" b="1" i="1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ysis</a:t>
              </a:r>
              <a:endParaRPr lang="en-US" altLang="cs-CZ" sz="2400" b="1" i="1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024" y="2976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cs-CZ" sz="2400" b="1">
                  <a:solidFill>
                    <a:srgbClr val="000000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343" y="1279"/>
              <a:ext cx="2177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cs-CZ" sz="2400" b="1" i="1" dirty="0" err="1">
                  <a:latin typeface="Candara" panose="020E0502030303020204" pitchFamily="34" charset="0"/>
                  <a:cs typeface="Arial" charset="0"/>
                </a:rPr>
                <a:t>a</a:t>
              </a:r>
              <a:r>
                <a:rPr lang="en-US" altLang="cs-CZ" sz="2400" b="1" i="1">
                  <a:latin typeface="Candara" panose="020E0502030303020204" pitchFamily="34" charset="0"/>
                  <a:cs typeface="Arial" charset="0"/>
                </a:rPr>
                <a:t>cetylcholinesterase</a:t>
              </a:r>
              <a:endParaRPr lang="en-US" altLang="cs-CZ" sz="2400" b="1" i="1" dirty="0">
                <a:latin typeface="Candara" panose="020E0502030303020204" pitchFamily="34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cs-CZ" sz="2400" b="1" i="1" dirty="0">
                  <a:latin typeface="Candara" panose="020E0502030303020204" pitchFamily="34" charset="0"/>
                  <a:cs typeface="Arial" charset="0"/>
                </a:rPr>
                <a:t>(ACHE)</a:t>
              </a:r>
              <a:endParaRPr lang="en-US" altLang="cs-CZ" sz="2400" dirty="0">
                <a:latin typeface="Candara" panose="020E0502030303020204" pitchFamily="34" charset="0"/>
                <a:cs typeface="Arial" charset="0"/>
              </a:endParaRPr>
            </a:p>
          </p:txBody>
        </p:sp>
      </p:grpSp>
      <p:cxnSp>
        <p:nvCxnSpPr>
          <p:cNvPr id="16" name="Přímá spojnice se šipkou 15"/>
          <p:cNvCxnSpPr/>
          <p:nvPr/>
        </p:nvCxnSpPr>
        <p:spPr>
          <a:xfrm>
            <a:off x="5220072" y="2276872"/>
            <a:ext cx="338455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4">
            <a:extLst>
              <a:ext uri="{FF2B5EF4-FFF2-40B4-BE49-F238E27FC236}">
                <a16:creationId xmlns:a16="http://schemas.microsoft.com/office/drawing/2014/main" id="{A0AFFB4E-899C-48AD-BCE9-F3F796CBC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64116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4624"/>
            <a:ext cx="8569325" cy="1066800"/>
          </a:xfrm>
        </p:spPr>
        <p:txBody>
          <a:bodyPr/>
          <a:lstStyle/>
          <a:p>
            <a:pPr eaLnBrk="1" hangingPunct="1"/>
            <a:r>
              <a:rPr lang="cs-CZ" sz="4000" dirty="0" err="1"/>
              <a:t>Cholinotrop</a:t>
            </a:r>
            <a:r>
              <a:rPr lang="en-US" sz="4000" dirty="0" err="1"/>
              <a:t>ic</a:t>
            </a:r>
            <a:r>
              <a:rPr lang="en-US" sz="4000" dirty="0"/>
              <a:t> agents</a:t>
            </a:r>
            <a:endParaRPr lang="sk-SK" sz="4000" dirty="0">
              <a:solidFill>
                <a:schemeClr val="tx1"/>
              </a:solidFill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295" y="1052513"/>
            <a:ext cx="8785225" cy="2735262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sz="2800" dirty="0"/>
              <a:t>- </a:t>
            </a:r>
            <a:r>
              <a:rPr lang="en-US" sz="2800" u="sng" dirty="0"/>
              <a:t>according to the chemical structure </a:t>
            </a:r>
            <a:r>
              <a:rPr lang="en-US" sz="2800" dirty="0"/>
              <a:t>we distinguish</a:t>
            </a:r>
            <a:r>
              <a:rPr lang="cs-CZ" sz="2800" dirty="0"/>
              <a:t>: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/>
              <a:t>agents with quaternary ammonium </a:t>
            </a:r>
            <a:r>
              <a:rPr lang="en-US" dirty="0" err="1"/>
              <a:t>cation</a:t>
            </a:r>
            <a:r>
              <a:rPr lang="cs-CZ" dirty="0"/>
              <a:t> </a:t>
            </a:r>
            <a:endParaRPr lang="en-US" dirty="0"/>
          </a:p>
          <a:p>
            <a:pPr marL="719138" lvl="1" indent="0">
              <a:lnSpc>
                <a:spcPct val="120000"/>
              </a:lnSpc>
              <a:buNone/>
              <a:defRPr/>
            </a:pPr>
            <a:r>
              <a:rPr lang="en-US" b="1" dirty="0"/>
              <a:t>quaternary amines, </a:t>
            </a:r>
            <a:r>
              <a:rPr lang="en-US" dirty="0"/>
              <a:t>e.g. </a:t>
            </a:r>
            <a:r>
              <a:rPr lang="en-US" dirty="0" err="1"/>
              <a:t>muscarine</a:t>
            </a:r>
            <a:endParaRPr lang="en-US" dirty="0"/>
          </a:p>
          <a:p>
            <a:pPr marL="719138" lvl="1" indent="0" eaLnBrk="1" hangingPunct="1">
              <a:lnSpc>
                <a:spcPct val="120000"/>
              </a:lnSpc>
              <a:buNone/>
              <a:defRPr/>
            </a:pPr>
            <a:r>
              <a:rPr lang="en-US" b="1" dirty="0"/>
              <a:t>  </a:t>
            </a:r>
            <a:r>
              <a:rPr lang="en-US" dirty="0"/>
              <a:t>with low GIT absorption (they do not cross BBB)</a:t>
            </a:r>
          </a:p>
          <a:p>
            <a:pPr marL="719138" lvl="1" indent="0" eaLnBrk="1" hangingPunct="1">
              <a:lnSpc>
                <a:spcPct val="120000"/>
              </a:lnSpc>
              <a:buNone/>
              <a:defRPr/>
            </a:pPr>
            <a:endParaRPr lang="cs-CZ" dirty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dirty="0"/>
              <a:t>tertiary </a:t>
            </a:r>
            <a:r>
              <a:rPr lang="cs-CZ" b="1" dirty="0"/>
              <a:t>amin</a:t>
            </a:r>
            <a:r>
              <a:rPr lang="en-US" b="1" dirty="0" err="1"/>
              <a:t>es</a:t>
            </a:r>
            <a:r>
              <a:rPr lang="en-US" dirty="0"/>
              <a:t>, e.g. natural alkaloids </a:t>
            </a:r>
          </a:p>
          <a:p>
            <a:pPr marL="457200" lvl="1" indent="0" eaLnBrk="1" hangingPunct="1">
              <a:lnSpc>
                <a:spcPct val="120000"/>
              </a:lnSpc>
              <a:buNone/>
              <a:tabLst>
                <a:tab pos="892175" algn="l"/>
                <a:tab pos="1165225" algn="l"/>
              </a:tabLst>
              <a:defRPr/>
            </a:pPr>
            <a:r>
              <a:rPr lang="en-US" dirty="0"/>
              <a:t>	(nicotine, </a:t>
            </a:r>
            <a:r>
              <a:rPr lang="en-US" dirty="0" err="1"/>
              <a:t>physostigmine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endParaRPr lang="en-US" sz="2400" dirty="0"/>
          </a:p>
          <a:p>
            <a:pPr lvl="1" eaLnBrk="1" hangingPunct="1">
              <a:defRPr/>
            </a:pPr>
            <a:endParaRPr lang="en-US" sz="2400" dirty="0"/>
          </a:p>
          <a:p>
            <a:pPr marL="457200" lvl="1" indent="0" eaLnBrk="1" hangingPunct="1">
              <a:buFontTx/>
              <a:buNone/>
              <a:defRPr/>
            </a:pPr>
            <a:endParaRPr lang="cs-CZ" sz="2000" dirty="0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28BD32DD-B5D3-4F6A-937D-0223E66D6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2092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 txBox="1">
            <a:spLocks/>
          </p:cNvSpPr>
          <p:nvPr/>
        </p:nvSpPr>
        <p:spPr bwMode="auto">
          <a:xfrm>
            <a:off x="250825" y="44450"/>
            <a:ext cx="8893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 dirty="0" err="1">
                <a:solidFill>
                  <a:schemeClr val="tx2"/>
                </a:solidFill>
              </a:rPr>
              <a:t>Cholinomimetics</a:t>
            </a:r>
            <a:r>
              <a:rPr lang="en-US" sz="4000" dirty="0">
                <a:solidFill>
                  <a:schemeClr val="tx2"/>
                </a:solidFill>
              </a:rPr>
              <a:t> - cholinergic agonists</a:t>
            </a:r>
            <a:endParaRPr lang="sk-SK" sz="4000" dirty="0">
              <a:solidFill>
                <a:schemeClr val="tx2"/>
              </a:solidFill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746125" y="1865313"/>
            <a:ext cx="7788275" cy="448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06363" y="765175"/>
            <a:ext cx="8642350" cy="590391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" charset="2"/>
              <a:buNone/>
              <a:defRPr/>
            </a:pPr>
            <a:r>
              <a:rPr lang="en-US" sz="2800" u="sng" dirty="0"/>
              <a:t>- pharmacological effects:</a:t>
            </a:r>
            <a:endParaRPr lang="en-US" altLang="cs-CZ" sz="2800" b="1" u="sng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CVS 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- negative </a:t>
            </a:r>
            <a:r>
              <a:rPr lang="en-US" altLang="cs-CZ" sz="2600" dirty="0" err="1">
                <a:latin typeface="Arial" pitchFamily="34" charset="0"/>
                <a:cs typeface="Arial" pitchFamily="34" charset="0"/>
              </a:rPr>
              <a:t>chronotropic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 effect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" charset="2"/>
              <a:buNone/>
              <a:defRPr/>
            </a:pPr>
            <a:r>
              <a:rPr lang="en-US" altLang="cs-CZ" sz="2600" dirty="0">
                <a:latin typeface="Arial" pitchFamily="34" charset="0"/>
                <a:cs typeface="Arial" pitchFamily="34" charset="0"/>
              </a:rPr>
              <a:t>	   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heart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depression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" charset="2"/>
              <a:buNone/>
              <a:defRPr/>
            </a:pPr>
            <a:r>
              <a:rPr lang="en-US" altLang="cs-CZ" sz="2600" dirty="0">
                <a:latin typeface="Arial" pitchFamily="34" charset="0"/>
                <a:cs typeface="Arial" pitchFamily="34" charset="0"/>
              </a:rPr>
              <a:t>	   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generalized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vasodilation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GIT	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 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increased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motility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 of smooth muscles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respiratory tract 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bronchoconstriction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" charset="2"/>
              <a:buNone/>
              <a:tabLst>
                <a:tab pos="1168400" algn="l"/>
              </a:tabLst>
              <a:defRPr/>
            </a:pP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↑</a:t>
            </a: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bronchial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secretion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eye</a:t>
            </a: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miosis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, ↓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intraocular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pressure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cs-CZ" altLang="cs-CZ" sz="2600" dirty="0">
                <a:latin typeface="Arial" pitchFamily="34" charset="0"/>
                <a:cs typeface="Arial" pitchFamily="34" charset="0"/>
              </a:rPr>
              <a:t>	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 ↑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lacrimation</a:t>
            </a:r>
            <a:endParaRPr lang="en-US" altLang="cs-CZ" sz="26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↑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sweating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, ↑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salivation</a:t>
            </a:r>
            <a:endParaRPr lang="en-US" altLang="cs-CZ" sz="26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CNS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tremor,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increased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locomotion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61374DC-67DE-4892-A939-6DB2016CA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28702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052736"/>
            <a:ext cx="8712200" cy="5257800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>
                <a:solidFill>
                  <a:srgbClr val="000000"/>
                </a:solidFill>
                <a:cs typeface="Arial" pitchFamily="34" charset="0"/>
              </a:rPr>
              <a:t>acetylcholine</a:t>
            </a:r>
            <a:endParaRPr lang="en-US" altLang="cs-CZ" sz="2800" b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rapid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biodegradation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by ACHE → 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not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used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in 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clinics</a:t>
            </a:r>
            <a:endParaRPr lang="cs-CZ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			        	 5-20 s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effect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after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i.v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.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administration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limited absorption after oral / </a:t>
            </a:r>
            <a:r>
              <a:rPr lang="en-US" altLang="cs-CZ" sz="2400" dirty="0" err="1">
                <a:solidFill>
                  <a:srgbClr val="000000"/>
                </a:solidFill>
                <a:cs typeface="Arial" pitchFamily="34" charset="0"/>
              </a:rPr>
              <a:t>s.c.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administration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does not penetrate BBB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cs-CZ" sz="8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cs-CZ" sz="2800" u="sng" dirty="0">
                <a:solidFill>
                  <a:srgbClr val="000000"/>
                </a:solidFill>
                <a:cs typeface="Arial" pitchFamily="34" charset="0"/>
              </a:rPr>
              <a:t>- </a:t>
            </a:r>
            <a:r>
              <a:rPr lang="cs-CZ" altLang="cs-CZ" sz="2800" u="sng" dirty="0" err="1">
                <a:solidFill>
                  <a:srgbClr val="000000"/>
                </a:solidFill>
                <a:cs typeface="Arial" pitchFamily="34" charset="0"/>
              </a:rPr>
              <a:t>other</a:t>
            </a:r>
            <a:r>
              <a:rPr lang="cs-CZ" altLang="cs-CZ" sz="2800" u="sng" dirty="0">
                <a:solidFill>
                  <a:srgbClr val="000000"/>
                </a:solidFill>
                <a:cs typeface="Arial" pitchFamily="34" charset="0"/>
              </a:rPr>
              <a:t> choline </a:t>
            </a:r>
            <a:r>
              <a:rPr lang="cs-CZ" altLang="cs-CZ" sz="2800" u="sng" dirty="0" err="1">
                <a:solidFill>
                  <a:srgbClr val="000000"/>
                </a:solidFill>
                <a:cs typeface="Arial" pitchFamily="34" charset="0"/>
              </a:rPr>
              <a:t>esters</a:t>
            </a:r>
            <a:r>
              <a:rPr lang="cs-CZ" altLang="cs-CZ" sz="2800" u="sng" dirty="0">
                <a:solidFill>
                  <a:srgbClr val="000000"/>
                </a:solidFill>
                <a:cs typeface="Arial" pitchFamily="34" charset="0"/>
              </a:rPr>
              <a:t>:</a:t>
            </a:r>
            <a:r>
              <a:rPr lang="cs-CZ" altLang="cs-CZ" sz="2800" u="sng" dirty="0">
                <a:solidFill>
                  <a:srgbClr val="FFFFFF"/>
                </a:solidFill>
                <a:cs typeface="Arial" pitchFamily="34" charset="0"/>
              </a:rPr>
              <a:t> </a:t>
            </a:r>
            <a:endParaRPr lang="en-US" altLang="cs-CZ" sz="2800" u="sng" dirty="0">
              <a:solidFill>
                <a:srgbClr val="FFFFFF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 err="1">
                <a:solidFill>
                  <a:srgbClr val="000000"/>
                </a:solidFill>
                <a:cs typeface="Arial" pitchFamily="34" charset="0"/>
              </a:rPr>
              <a:t>carbachol</a:t>
            </a:r>
            <a:endParaRPr lang="en-US" altLang="cs-CZ" sz="2800" b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poor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absorption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from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GIT</a:t>
            </a:r>
          </a:p>
          <a:p>
            <a:pPr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agonist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of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M and N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Rc</a:t>
            </a:r>
            <a:endParaRPr lang="en-US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n</a:t>
            </a:r>
            <a:r>
              <a:rPr lang="cs-CZ" sz="2400" dirty="0" err="1"/>
              <a:t>ot</a:t>
            </a:r>
            <a:r>
              <a:rPr lang="cs-CZ" sz="2400" dirty="0"/>
              <a:t> </a:t>
            </a:r>
            <a:r>
              <a:rPr lang="cs-CZ" sz="2400" dirty="0" err="1"/>
              <a:t>hydrolyzed</a:t>
            </a:r>
            <a:r>
              <a:rPr lang="cs-CZ" sz="2400" dirty="0"/>
              <a:t> by </a:t>
            </a:r>
            <a:r>
              <a:rPr lang="cs-CZ" sz="2400" dirty="0" err="1"/>
              <a:t>cholinesterase</a:t>
            </a:r>
            <a:r>
              <a:rPr lang="en-US" sz="2400" dirty="0"/>
              <a:t> →</a:t>
            </a:r>
            <a:r>
              <a:rPr lang="cs-CZ" sz="2400" dirty="0"/>
              <a:t> long </a:t>
            </a:r>
            <a:r>
              <a:rPr lang="cs-CZ" sz="2400" dirty="0" err="1"/>
              <a:t>duration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action</a:t>
            </a:r>
            <a:endParaRPr lang="cs-CZ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I: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ophthalmology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-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miosis</a:t>
            </a:r>
            <a:endParaRPr lang="en-US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 marL="177800" indent="0">
              <a:lnSpc>
                <a:spcPts val="2700"/>
              </a:lnSpc>
              <a:buFontTx/>
              <a:buNone/>
              <a:tabLst>
                <a:tab pos="531813" algn="l"/>
              </a:tabLst>
              <a:defRPr/>
            </a:pPr>
            <a:r>
              <a:rPr lang="en-US" sz="2800" b="1" dirty="0" err="1"/>
              <a:t>cevimeline</a:t>
            </a:r>
            <a:r>
              <a:rPr lang="cs-CZ" sz="2800" b="1" dirty="0"/>
              <a:t> </a:t>
            </a:r>
          </a:p>
          <a:p>
            <a:pPr marL="520700">
              <a:lnSpc>
                <a:spcPts val="2700"/>
              </a:lnSpc>
              <a:tabLst>
                <a:tab pos="531813" algn="l"/>
              </a:tabLst>
              <a:defRPr/>
            </a:pPr>
            <a:r>
              <a:rPr lang="cs-CZ" sz="2400" dirty="0"/>
              <a:t>sele</a:t>
            </a:r>
            <a:r>
              <a:rPr lang="en-US" sz="2400" dirty="0"/>
              <a:t>c</a:t>
            </a:r>
            <a:r>
              <a:rPr lang="cs-CZ" sz="2400" dirty="0" err="1"/>
              <a:t>tiv</a:t>
            </a:r>
            <a:r>
              <a:rPr lang="en-US" sz="2400" dirty="0"/>
              <a:t>e M agonist</a:t>
            </a:r>
            <a:r>
              <a:rPr lang="cs-CZ" sz="2400" dirty="0"/>
              <a:t> - </a:t>
            </a:r>
            <a:r>
              <a:rPr lang="cs-CZ" sz="2400" dirty="0" err="1"/>
              <a:t>parasympat</a:t>
            </a:r>
            <a:r>
              <a:rPr lang="en-US" sz="2400" dirty="0"/>
              <a:t>h</a:t>
            </a:r>
            <a:r>
              <a:rPr lang="cs-CZ" sz="2400" dirty="0" err="1"/>
              <a:t>omimet</a:t>
            </a:r>
            <a:r>
              <a:rPr lang="en-US" sz="2400" dirty="0" err="1"/>
              <a:t>ic</a:t>
            </a:r>
            <a:endParaRPr lang="cs-CZ" sz="2400" dirty="0"/>
          </a:p>
          <a:p>
            <a:pPr marL="177800" indent="0">
              <a:lnSpc>
                <a:spcPts val="2700"/>
              </a:lnSpc>
              <a:buFontTx/>
              <a:buNone/>
              <a:tabLst>
                <a:tab pos="531813" algn="l"/>
              </a:tabLst>
              <a:defRPr/>
            </a:pPr>
            <a:r>
              <a:rPr lang="en-US" sz="2400" dirty="0"/>
              <a:t>I: xerostomia (dry mouth)</a:t>
            </a:r>
            <a:endParaRPr lang="sk-SK" dirty="0"/>
          </a:p>
        </p:txBody>
      </p:sp>
      <p:sp>
        <p:nvSpPr>
          <p:cNvPr id="14339" name="Nadpis 1"/>
          <p:cNvSpPr txBox="1">
            <a:spLocks/>
          </p:cNvSpPr>
          <p:nvPr/>
        </p:nvSpPr>
        <p:spPr bwMode="auto">
          <a:xfrm>
            <a:off x="457200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400" dirty="0">
                <a:solidFill>
                  <a:schemeClr val="tx2"/>
                </a:solidFill>
              </a:rPr>
              <a:t>Acetylcholine and its analogues</a:t>
            </a:r>
            <a:endParaRPr lang="sk-SK" sz="4400" dirty="0">
              <a:solidFill>
                <a:schemeClr val="tx2"/>
              </a:solidFill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2EBB6D0D-7A6D-4881-BBC1-9AFFA44F0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2025"/>
            <a:ext cx="10287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937333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3rd_lecture_2020_part_4[20201102141413185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1562</Words>
  <Application>Microsoft Office PowerPoint</Application>
  <PresentationFormat>Předvádění na obrazovce (4:3)</PresentationFormat>
  <Paragraphs>339</Paragraphs>
  <Slides>26</Slides>
  <Notes>24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6" baseType="lpstr">
      <vt:lpstr>SimSun</vt:lpstr>
      <vt:lpstr>Arial</vt:lpstr>
      <vt:lpstr>Arial Unicode MS</vt:lpstr>
      <vt:lpstr>Calibri</vt:lpstr>
      <vt:lpstr>Candara</vt:lpstr>
      <vt:lpstr>Symbol</vt:lpstr>
      <vt:lpstr>Times New Roman</vt:lpstr>
      <vt:lpstr>Wingdings</vt:lpstr>
      <vt:lpstr>Motiv systému Office</vt:lpstr>
      <vt:lpstr>Bitmap Image</vt:lpstr>
      <vt:lpstr>Prezentace aplikace PowerPoint</vt:lpstr>
      <vt:lpstr>Cholinergic nervous system - pharmacological interventions</vt:lpstr>
      <vt:lpstr>Prezentace aplikace PowerPoint</vt:lpstr>
      <vt:lpstr>Prezentace aplikace PowerPoint</vt:lpstr>
      <vt:lpstr>Acetylcholine synthesis</vt:lpstr>
      <vt:lpstr>Prezentace aplikace PowerPoint</vt:lpstr>
      <vt:lpstr>Cholinotropic agents</vt:lpstr>
      <vt:lpstr>Prezentace aplikace PowerPoint</vt:lpstr>
      <vt:lpstr>Prezentace aplikace PowerPoint</vt:lpstr>
      <vt:lpstr>Prezentace aplikace PowerPoint</vt:lpstr>
      <vt:lpstr>Prezentace aplikace PowerPoint</vt:lpstr>
      <vt:lpstr>Indirect cholinomimetics</vt:lpstr>
      <vt:lpstr>Prezentace aplikace PowerPoint</vt:lpstr>
      <vt:lpstr>Prezentace aplikace PowerPoint</vt:lpstr>
      <vt:lpstr>Prezentace aplikace PowerPoint</vt:lpstr>
      <vt:lpstr>Indirect cholinomimetics</vt:lpstr>
      <vt:lpstr>Prezentace aplikace PowerPoint</vt:lpstr>
      <vt:lpstr>Prezentace aplikace PowerPoint</vt:lpstr>
      <vt:lpstr>Parasympatholytics </vt:lpstr>
      <vt:lpstr>Prezentace aplikace PowerPoint</vt:lpstr>
      <vt:lpstr>Prezentace aplikace PowerPoint</vt:lpstr>
      <vt:lpstr>PL with tertiary N</vt:lpstr>
      <vt:lpstr>PL with tertiary N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2017-04-17T22:38:23Z</dcterms:created>
  <dcterms:modified xsi:type="dcterms:W3CDTF">2020-11-02T13:14:21Z</dcterms:modified>
</cp:coreProperties>
</file>