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8"/>
  </p:notesMasterIdLst>
  <p:handoutMasterIdLst>
    <p:handoutMasterId r:id="rId59"/>
  </p:handoutMasterIdLst>
  <p:sldIdLst>
    <p:sldId id="258" r:id="rId5"/>
    <p:sldId id="636" r:id="rId6"/>
    <p:sldId id="313"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1" r:id="rId23"/>
    <p:sldId id="332" r:id="rId24"/>
    <p:sldId id="330" r:id="rId25"/>
    <p:sldId id="333" r:id="rId26"/>
    <p:sldId id="334" r:id="rId27"/>
    <p:sldId id="335" r:id="rId28"/>
    <p:sldId id="336" r:id="rId29"/>
    <p:sldId id="337" r:id="rId30"/>
    <p:sldId id="338" r:id="rId31"/>
    <p:sldId id="339" r:id="rId32"/>
    <p:sldId id="344" r:id="rId33"/>
    <p:sldId id="345" r:id="rId34"/>
    <p:sldId id="346" r:id="rId35"/>
    <p:sldId id="347" r:id="rId36"/>
    <p:sldId id="348" r:id="rId37"/>
    <p:sldId id="351" r:id="rId38"/>
    <p:sldId id="352" r:id="rId39"/>
    <p:sldId id="353" r:id="rId40"/>
    <p:sldId id="354" r:id="rId41"/>
    <p:sldId id="593" r:id="rId42"/>
    <p:sldId id="595" r:id="rId43"/>
    <p:sldId id="615" r:id="rId44"/>
    <p:sldId id="634" r:id="rId45"/>
    <p:sldId id="598" r:id="rId46"/>
    <p:sldId id="600" r:id="rId47"/>
    <p:sldId id="601" r:id="rId48"/>
    <p:sldId id="602" r:id="rId49"/>
    <p:sldId id="603" r:id="rId50"/>
    <p:sldId id="604" r:id="rId51"/>
    <p:sldId id="605" r:id="rId52"/>
    <p:sldId id="606" r:id="rId53"/>
    <p:sldId id="607" r:id="rId54"/>
    <p:sldId id="608" r:id="rId55"/>
    <p:sldId id="622" r:id="rId56"/>
    <p:sldId id="635" r:id="rId57"/>
  </p:sldIdLst>
  <p:sldSz cx="12192000" cy="6858000"/>
  <p:notesSz cx="6858000" cy="9144000"/>
  <p:custDataLst>
    <p:tags r:id="rId6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2" autoAdjust="0"/>
    <p:restoredTop sz="92632" autoAdjust="0"/>
  </p:normalViewPr>
  <p:slideViewPr>
    <p:cSldViewPr snapToGrid="0">
      <p:cViewPr varScale="1">
        <p:scale>
          <a:sx n="106" d="100"/>
          <a:sy n="106" d="100"/>
        </p:scale>
        <p:origin x="498" y="10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D664182-A18C-47CE-AC1F-58DA53A04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9C5EF3-CC4B-46B9-9410-0F93B2F78DB2}" type="slidenum">
              <a:rPr lang="cs-CZ" altLang="cs-CZ">
                <a:latin typeface="Calibri" panose="020F0502020204030204" pitchFamily="34" charset="0"/>
              </a:rPr>
              <a:pPr/>
              <a:t>38</a:t>
            </a:fld>
            <a:endParaRPr lang="cs-CZ" altLang="cs-CZ">
              <a:latin typeface="Calibri" panose="020F0502020204030204" pitchFamily="34" charset="0"/>
            </a:endParaRPr>
          </a:p>
        </p:txBody>
      </p:sp>
      <p:sp>
        <p:nvSpPr>
          <p:cNvPr id="51203" name="Rectangle 2">
            <a:extLst>
              <a:ext uri="{FF2B5EF4-FFF2-40B4-BE49-F238E27FC236}">
                <a16:creationId xmlns:a16="http://schemas.microsoft.com/office/drawing/2014/main" id="{D5E147F9-1C25-48A2-8045-9BC37B2E851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B95772-7288-4AC0-838D-65100E57B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3981C6B-9808-44D3-821C-EF8E27565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22C3A8-9447-40C0-9E61-12E64B3BEAF4}" type="slidenum">
              <a:rPr lang="cs-CZ" altLang="cs-CZ">
                <a:latin typeface="Calibri" panose="020F0502020204030204" pitchFamily="34" charset="0"/>
              </a:rPr>
              <a:pPr/>
              <a:t>39</a:t>
            </a:fld>
            <a:endParaRPr lang="cs-CZ" altLang="cs-CZ">
              <a:latin typeface="Calibri" panose="020F0502020204030204" pitchFamily="34" charset="0"/>
            </a:endParaRPr>
          </a:p>
        </p:txBody>
      </p:sp>
      <p:sp>
        <p:nvSpPr>
          <p:cNvPr id="55299" name="Rectangle 2">
            <a:extLst>
              <a:ext uri="{FF2B5EF4-FFF2-40B4-BE49-F238E27FC236}">
                <a16:creationId xmlns:a16="http://schemas.microsoft.com/office/drawing/2014/main" id="{DC80ECF2-8001-40DC-83D7-299BC12B852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547E939-AACB-4A47-B9ED-C47466A58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2E31FDD1-69D3-4FA6-880F-B8B7C87CE3C3}" type="slidenum">
              <a:rPr lang="en-GB" altLang="cs-CZ"/>
              <a:pPr>
                <a:defRPr/>
              </a:pPr>
              <a:t>‹#›</a:t>
            </a:fld>
            <a:endParaRPr lang="en-GB" altLang="cs-CZ"/>
          </a:p>
        </p:txBody>
      </p:sp>
    </p:spTree>
    <p:extLst>
      <p:ext uri="{BB962C8B-B14F-4D97-AF65-F5344CB8AC3E}">
        <p14:creationId xmlns:p14="http://schemas.microsoft.com/office/powerpoint/2010/main" val="2310800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Espace réservé de la date 3"/>
          <p:cNvSpPr>
            <a:spLocks noGrp="1"/>
          </p:cNvSpPr>
          <p:nvPr>
            <p:ph type="dt" sz="half" idx="10"/>
          </p:nvPr>
        </p:nvSpPr>
        <p:spPr/>
        <p:txBody>
          <a:bodyPr/>
          <a:lstStyle>
            <a:lvl1pPr>
              <a:defRPr/>
            </a:lvl1pPr>
          </a:lstStyle>
          <a:p>
            <a:pPr>
              <a:defRPr/>
            </a:pPr>
            <a:fld id="{904C9024-0D85-41F4-B644-89B1828675A7}" type="datetimeFigureOut">
              <a:rPr lang="fr-FR"/>
              <a:pPr>
                <a:defRPr/>
              </a:pPr>
              <a:t>24/02/2022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8854967-2A68-449A-9805-0B774A6E66DB}" type="slidenum">
              <a:rPr lang="fr-FR" altLang="en-US"/>
              <a:pPr>
                <a:defRPr/>
              </a:pPr>
              <a:t>‹#›</a:t>
            </a:fld>
            <a:endParaRPr lang="fr-FR" altLang="en-US"/>
          </a:p>
        </p:txBody>
      </p:sp>
    </p:spTree>
    <p:extLst>
      <p:ext uri="{BB962C8B-B14F-4D97-AF65-F5344CB8AC3E}">
        <p14:creationId xmlns:p14="http://schemas.microsoft.com/office/powerpoint/2010/main" val="31510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24.02.2022</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6" r:id="rId15"/>
    <p:sldLayoutId id="2147483697" r:id="rId16"/>
    <p:sldLayoutId id="2147483698" r:id="rId17"/>
    <p:sldLayoutId id="2147483699" r:id="rId18"/>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37.m4a"/></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8.m4a"/><Relationship Id="rId7" Type="http://schemas.openxmlformats.org/officeDocument/2006/relationships/image" Target="../media/image12.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39.m4a"/><Relationship Id="rId7" Type="http://schemas.openxmlformats.org/officeDocument/2006/relationships/image" Target="../media/image14.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3.jpeg"/><Relationship Id="rId5" Type="http://schemas.openxmlformats.org/officeDocument/2006/relationships/slideLayout" Target="../slideLayouts/slideLayout15.xml"/><Relationship Id="rId4" Type="http://schemas.openxmlformats.org/officeDocument/2006/relationships/audio" Target="../media/media39.m4a"/><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4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5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51.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5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microsoft.com/office/2007/relationships/media" Target="../media/media46.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6.m4a"/></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7.m4a"/></Relationships>
</file>

<file path=ppt/slides/_rels/slide52.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20.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Rectangle 2">
            <a:extLst>
              <a:ext uri="{FF2B5EF4-FFF2-40B4-BE49-F238E27FC236}">
                <a16:creationId xmlns:a16="http://schemas.microsoft.com/office/drawing/2014/main" id="{98B44BBF-3634-4030-A036-3B64F1B751AD}"/>
              </a:ext>
            </a:extLst>
          </p:cNvPr>
          <p:cNvSpPr txBox="1">
            <a:spLocks noChangeArrowheads="1"/>
          </p:cNvSpPr>
          <p:nvPr/>
        </p:nvSpPr>
        <p:spPr>
          <a:xfrm>
            <a:off x="662334" y="2346498"/>
            <a:ext cx="11036300" cy="14700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10000"/>
              </a:lnSpc>
              <a:defRPr/>
            </a:pPr>
            <a:r>
              <a:rPr lang="en-GB" kern="0" dirty="0">
                <a:solidFill>
                  <a:srgbClr val="000000"/>
                </a:solidFill>
                <a:effectLst>
                  <a:outerShdw blurRad="38100" dist="38100" dir="2700000" algn="tl">
                    <a:srgbClr val="FFFFFF"/>
                  </a:outerShdw>
                </a:effectLst>
                <a:cs typeface="Calibri" panose="020F0502020204030204" pitchFamily="34" charset="0"/>
              </a:rPr>
              <a:t>INTRODUCTION TO THE STUDY OF PHARMACOLOGY</a:t>
            </a:r>
            <a:r>
              <a:rPr lang="en-GB" kern="0" dirty="0">
                <a:solidFill>
                  <a:srgbClr val="000000"/>
                </a:solidFill>
                <a:cs typeface="Calibri" panose="020F0502020204030204" pitchFamily="34" charset="0"/>
              </a:rPr>
              <a:t> </a:t>
            </a:r>
            <a:endParaRPr lang="cs-CZ" kern="0" dirty="0">
              <a:solidFill>
                <a:srgbClr val="000000"/>
              </a:solidFill>
              <a:cs typeface="Calibri" panose="020F0502020204030204" pitchFamily="34" charset="0"/>
            </a:endParaRPr>
          </a:p>
        </p:txBody>
      </p:sp>
      <p:pic>
        <p:nvPicPr>
          <p:cNvPr id="7" name="Nahraný zvuk">
            <a:hlinkClick r:id="" action="ppaction://media"/>
            <a:extLst>
              <a:ext uri="{FF2B5EF4-FFF2-40B4-BE49-F238E27FC236}">
                <a16:creationId xmlns:a16="http://schemas.microsoft.com/office/drawing/2014/main" id="{79220C60-D403-400C-950E-C57B69C3B4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55481" y="391391"/>
            <a:ext cx="609600" cy="609600"/>
          </a:xfrm>
          <a:prstGeom prst="rect">
            <a:avLst/>
          </a:prstGeom>
        </p:spPr>
      </p:pic>
    </p:spTree>
    <p:custDataLst>
      <p:tags r:id="rId1"/>
    </p:custDataLst>
    <p:extLst>
      <p:ext uri="{BB962C8B-B14F-4D97-AF65-F5344CB8AC3E}">
        <p14:creationId xmlns:p14="http://schemas.microsoft.com/office/powerpoint/2010/main" val="18453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53903C-B535-415A-8A36-AD9857C402D4}"/>
              </a:ext>
            </a:extLst>
          </p:cNvPr>
          <p:cNvSpPr>
            <a:spLocks noChangeArrowheads="1"/>
          </p:cNvSpPr>
          <p:nvPr/>
        </p:nvSpPr>
        <p:spPr bwMode="auto">
          <a:xfrm>
            <a:off x="3860800" y="438150"/>
            <a:ext cx="3672929" cy="646331"/>
          </a:xfrm>
          <a:prstGeom prst="rect">
            <a:avLst/>
          </a:prstGeom>
          <a:noFill/>
          <a:ln w="9525">
            <a:noFill/>
            <a:miter lim="800000"/>
            <a:headEnd/>
            <a:tailEnd/>
          </a:ln>
          <a:effectLst/>
        </p:spPr>
        <p:txBody>
          <a:bodyPr wrap="none">
            <a:spAutoFit/>
          </a:bodyPr>
          <a:lstStyle/>
          <a:p>
            <a:pPr eaLnBrk="1" hangingPunct="1">
              <a:defRPr/>
            </a:pPr>
            <a:r>
              <a:rPr lang="cs-CZ" sz="3600" dirty="0">
                <a:solidFill>
                  <a:srgbClr val="000000"/>
                </a:solidFill>
                <a:latin typeface="Calibri" panose="020F0502020204030204" pitchFamily="34" charset="0"/>
                <a:cs typeface="Calibri" panose="020F0502020204030204" pitchFamily="34" charset="0"/>
              </a:rPr>
              <a:t>General </a:t>
            </a:r>
            <a:r>
              <a:rPr lang="cs-CZ" sz="3600" dirty="0" err="1">
                <a:solidFill>
                  <a:srgbClr val="000000"/>
                </a:solidFill>
                <a:latin typeface="Calibri" panose="020F0502020204030204" pitchFamily="34" charset="0"/>
                <a:cs typeface="Calibri" panose="020F0502020204030204" pitchFamily="34" charset="0"/>
              </a:rPr>
              <a:t>principles</a:t>
            </a:r>
            <a:r>
              <a:rPr lang="cs-CZ" sz="3600" dirty="0">
                <a:solidFill>
                  <a:srgbClr val="000000"/>
                </a:solidFill>
                <a:latin typeface="Calibri" panose="020F0502020204030204" pitchFamily="34" charset="0"/>
                <a:cs typeface="Calibri" panose="020F0502020204030204" pitchFamily="34" charset="0"/>
              </a:rPr>
              <a:t> </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4A469774-AAFD-4F0D-AE4F-1DBB2013216D}"/>
              </a:ext>
            </a:extLst>
          </p:cNvPr>
          <p:cNvSpPr>
            <a:spLocks noChangeArrowheads="1"/>
          </p:cNvSpPr>
          <p:nvPr/>
        </p:nvSpPr>
        <p:spPr bwMode="auto">
          <a:xfrm>
            <a:off x="684213" y="1773238"/>
            <a:ext cx="103012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Principles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which</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predestinate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interactions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of</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a:t>
            </a:r>
            <a:r>
              <a:rPr lang="cs-CZ" altLang="cs-CZ" sz="2600" dirty="0">
                <a:solidFill>
                  <a:srgbClr val="000000"/>
                </a:solidFill>
                <a:latin typeface="Calibri" panose="020F0502020204030204" pitchFamily="34" charset="0"/>
                <a:cs typeface="Calibri" panose="020F0502020204030204" pitchFamily="34" charset="0"/>
              </a:rPr>
              <a:t> and body </a:t>
            </a: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Pharmacokinetics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Pharmacodynamics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B2AC8444-117D-4CB9-BD50-816B3F462DAC}"/>
              </a:ext>
            </a:extLst>
          </p:cNvPr>
          <p:cNvSpPr txBox="1">
            <a:spLocks noChangeArrowheads="1"/>
          </p:cNvSpPr>
          <p:nvPr/>
        </p:nvSpPr>
        <p:spPr bwMode="auto">
          <a:xfrm>
            <a:off x="684213" y="3213100"/>
            <a:ext cx="6713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i="1" u="sng" dirty="0">
                <a:solidFill>
                  <a:srgbClr val="000000"/>
                </a:solidFill>
                <a:latin typeface="Calibri" panose="020F0502020204030204" pitchFamily="34" charset="0"/>
                <a:cs typeface="Calibri" panose="020F0502020204030204" pitchFamily="34" charset="0"/>
              </a:rPr>
              <a:t>Two important and interrelated areas:</a:t>
            </a:r>
          </a:p>
        </p:txBody>
      </p:sp>
      <p:pic>
        <p:nvPicPr>
          <p:cNvPr id="5" name="Nahraný zvuk">
            <a:hlinkClick r:id="" action="ppaction://media"/>
            <a:extLst>
              <a:ext uri="{FF2B5EF4-FFF2-40B4-BE49-F238E27FC236}">
                <a16:creationId xmlns:a16="http://schemas.microsoft.com/office/drawing/2014/main" id="{3F18C1B3-1974-4FA0-9FDE-46A26AFAAF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5500" y="526836"/>
            <a:ext cx="609600" cy="609600"/>
          </a:xfrm>
          <a:prstGeom prst="rect">
            <a:avLst/>
          </a:prstGeom>
        </p:spPr>
      </p:pic>
    </p:spTree>
    <p:custDataLst>
      <p:tags r:id="rId1"/>
    </p:custDataLst>
    <p:extLst>
      <p:ext uri="{BB962C8B-B14F-4D97-AF65-F5344CB8AC3E}">
        <p14:creationId xmlns:p14="http://schemas.microsoft.com/office/powerpoint/2010/main" val="26747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EA5AE3C-40DB-4B78-9563-5D781908FD28}"/>
              </a:ext>
            </a:extLst>
          </p:cNvPr>
          <p:cNvSpPr txBox="1">
            <a:spLocks noChangeArrowheads="1"/>
          </p:cNvSpPr>
          <p:nvPr/>
        </p:nvSpPr>
        <p:spPr bwMode="auto">
          <a:xfrm>
            <a:off x="2667000" y="144780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Pharmacokinetics</a:t>
            </a:r>
            <a:r>
              <a:rPr lang="cs-CZ" altLang="cs-CZ" sz="3600" b="1" dirty="0">
                <a:solidFill>
                  <a:srgbClr val="000000"/>
                </a:solidFill>
                <a:latin typeface="Calibri" panose="020F0502020204030204" pitchFamily="34" charset="0"/>
                <a:cs typeface="Calibri" panose="020F0502020204030204" pitchFamily="34" charset="0"/>
              </a:rPr>
              <a:t> (PK)</a:t>
            </a: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2BD63507-3F7A-421A-B209-BB99F85F8152}"/>
              </a:ext>
            </a:extLst>
          </p:cNvPr>
          <p:cNvSpPr>
            <a:spLocks noChangeArrowheads="1"/>
          </p:cNvSpPr>
          <p:nvPr/>
        </p:nvSpPr>
        <p:spPr bwMode="auto">
          <a:xfrm>
            <a:off x="2700338" y="2060575"/>
            <a:ext cx="4562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fate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drug</a:t>
            </a:r>
            <a:r>
              <a:rPr lang="cs-CZ" altLang="cs-CZ" sz="2000" dirty="0">
                <a:solidFill>
                  <a:srgbClr val="000000"/>
                </a:solidFill>
                <a:latin typeface="Calibri" panose="020F0502020204030204" pitchFamily="34" charset="0"/>
                <a:cs typeface="Calibri" panose="020F0502020204030204" pitchFamily="34" charset="0"/>
              </a:rPr>
              <a:t> in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body – </a:t>
            </a:r>
            <a:r>
              <a:rPr lang="cs-CZ" altLang="cs-CZ" sz="2000" dirty="0" err="1">
                <a:solidFill>
                  <a:srgbClr val="000000"/>
                </a:solidFill>
                <a:latin typeface="Calibri" panose="020F0502020204030204" pitchFamily="34" charset="0"/>
                <a:cs typeface="Calibri" panose="020F0502020204030204" pitchFamily="34" charset="0"/>
              </a:rPr>
              <a:t>processes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lnSpc>
                <a:spcPct val="60000"/>
              </a:lnSpc>
              <a:spcBef>
                <a:spcPct val="0"/>
              </a:spcBef>
              <a:buFontTx/>
              <a:buNone/>
            </a:pP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Absorption</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Distribution</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Metabolism</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Excretion</a:t>
            </a:r>
            <a:r>
              <a:rPr lang="cs-CZ" altLang="cs-CZ" sz="2000" dirty="0">
                <a:solidFill>
                  <a:srgbClr val="000000"/>
                </a:solidFill>
                <a:latin typeface="Calibri" panose="020F0502020204030204" pitchFamily="34" charset="0"/>
                <a:cs typeface="Calibri" panose="020F0502020204030204" pitchFamily="34" charset="0"/>
              </a:rPr>
              <a:t>		…“ADME“</a:t>
            </a:r>
          </a:p>
        </p:txBody>
      </p:sp>
      <p:sp>
        <p:nvSpPr>
          <p:cNvPr id="4" name="Rectangle 11">
            <a:extLst>
              <a:ext uri="{FF2B5EF4-FFF2-40B4-BE49-F238E27FC236}">
                <a16:creationId xmlns:a16="http://schemas.microsoft.com/office/drawing/2014/main" id="{8656F480-E4E5-4653-85BD-31D0D8567941}"/>
              </a:ext>
            </a:extLst>
          </p:cNvPr>
          <p:cNvSpPr>
            <a:spLocks noChangeArrowheads="1"/>
          </p:cNvSpPr>
          <p:nvPr/>
        </p:nvSpPr>
        <p:spPr bwMode="auto">
          <a:xfrm>
            <a:off x="4932363" y="3068638"/>
            <a:ext cx="3816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What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body </a:t>
            </a:r>
            <a:r>
              <a:rPr lang="cs-CZ" altLang="cs-CZ" sz="1800" b="1" dirty="0" err="1">
                <a:solidFill>
                  <a:srgbClr val="CC0000"/>
                </a:solidFill>
                <a:latin typeface="Calibri" panose="020F0502020204030204" pitchFamily="34" charset="0"/>
                <a:cs typeface="Calibri" panose="020F0502020204030204" pitchFamily="34" charset="0"/>
              </a:rPr>
              <a:t>makes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with</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drug</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5" name="Text Box 6">
            <a:extLst>
              <a:ext uri="{FF2B5EF4-FFF2-40B4-BE49-F238E27FC236}">
                <a16:creationId xmlns:a16="http://schemas.microsoft.com/office/drawing/2014/main" id="{A7E9763E-5379-491D-9296-C2B2D1C98591}"/>
              </a:ext>
            </a:extLst>
          </p:cNvPr>
          <p:cNvSpPr txBox="1">
            <a:spLocks noChangeArrowheads="1"/>
          </p:cNvSpPr>
          <p:nvPr/>
        </p:nvSpPr>
        <p:spPr bwMode="auto">
          <a:xfrm>
            <a:off x="2621622" y="4177266"/>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Pharmacodynamics</a:t>
            </a:r>
            <a:r>
              <a:rPr lang="cs-CZ" altLang="cs-CZ" sz="3600" b="1" dirty="0">
                <a:solidFill>
                  <a:srgbClr val="000000"/>
                </a:solidFill>
                <a:latin typeface="Calibri" panose="020F0502020204030204" pitchFamily="34" charset="0"/>
                <a:cs typeface="Calibri" panose="020F0502020204030204" pitchFamily="34" charset="0"/>
              </a:rPr>
              <a:t> (PD)</a:t>
            </a:r>
            <a:endParaRPr lang="cs-CZ" altLang="cs-CZ" sz="2600" b="1" dirty="0">
              <a:solidFill>
                <a:srgbClr val="000000"/>
              </a:solidFill>
              <a:latin typeface="Calibri" panose="020F0502020204030204" pitchFamily="34" charset="0"/>
              <a:cs typeface="Calibri" panose="020F0502020204030204" pitchFamily="34" charset="0"/>
            </a:endParaRPr>
          </a:p>
        </p:txBody>
      </p:sp>
      <p:sp>
        <p:nvSpPr>
          <p:cNvPr id="6" name="Rectangle 10">
            <a:extLst>
              <a:ext uri="{FF2B5EF4-FFF2-40B4-BE49-F238E27FC236}">
                <a16:creationId xmlns:a16="http://schemas.microsoft.com/office/drawing/2014/main" id="{111FFCB0-607C-44D9-B952-88522D055CA8}"/>
              </a:ext>
            </a:extLst>
          </p:cNvPr>
          <p:cNvSpPr>
            <a:spLocks noChangeArrowheads="1"/>
          </p:cNvSpPr>
          <p:nvPr/>
        </p:nvSpPr>
        <p:spPr bwMode="auto">
          <a:xfrm>
            <a:off x="2700338" y="4941888"/>
            <a:ext cx="4562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mechanism</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e.g</a:t>
            </a:r>
            <a:r>
              <a:rPr lang="cs-CZ" altLang="cs-CZ" sz="2000" dirty="0">
                <a:solidFill>
                  <a:srgbClr val="000000"/>
                </a:solidFill>
                <a:latin typeface="Calibri" panose="020F0502020204030204" pitchFamily="34" charset="0"/>
                <a:cs typeface="Calibri" panose="020F0502020204030204" pitchFamily="34" charset="0"/>
              </a:rPr>
              <a:t>. receptor </a:t>
            </a:r>
            <a:r>
              <a:rPr lang="cs-CZ" altLang="cs-CZ" sz="2000" dirty="0" err="1">
                <a:solidFill>
                  <a:srgbClr val="000000"/>
                </a:solidFill>
                <a:latin typeface="Calibri" panose="020F0502020204030204" pitchFamily="34" charset="0"/>
                <a:cs typeface="Calibri" panose="020F0502020204030204" pitchFamily="34" charset="0"/>
              </a:rPr>
              <a:t>sites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molecular</a:t>
            </a:r>
            <a:r>
              <a:rPr lang="cs-CZ" altLang="cs-CZ" sz="2000" dirty="0">
                <a:solidFill>
                  <a:srgbClr val="000000"/>
                </a:solidFill>
                <a:latin typeface="Calibri" panose="020F0502020204030204" pitchFamily="34" charset="0"/>
                <a:cs typeface="Calibri" panose="020F0502020204030204" pitchFamily="34" charset="0"/>
              </a:rPr>
              <a:t> level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000" dirty="0">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How</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does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it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work</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7" name="Line 8">
            <a:extLst>
              <a:ext uri="{FF2B5EF4-FFF2-40B4-BE49-F238E27FC236}">
                <a16:creationId xmlns:a16="http://schemas.microsoft.com/office/drawing/2014/main" id="{DEB4713F-A1A0-4417-ACBE-FB4871CFCD57}"/>
              </a:ext>
            </a:extLst>
          </p:cNvPr>
          <p:cNvSpPr>
            <a:spLocks noChangeShapeType="1"/>
          </p:cNvSpPr>
          <p:nvPr/>
        </p:nvSpPr>
        <p:spPr bwMode="auto">
          <a:xfrm flipV="1">
            <a:off x="611188" y="18446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Line 7">
            <a:extLst>
              <a:ext uri="{FF2B5EF4-FFF2-40B4-BE49-F238E27FC236}">
                <a16:creationId xmlns:a16="http://schemas.microsoft.com/office/drawing/2014/main" id="{38E00AB0-564A-4A04-B9D6-C374815F0BB0}"/>
              </a:ext>
            </a:extLst>
          </p:cNvPr>
          <p:cNvSpPr>
            <a:spLocks noChangeShapeType="1"/>
          </p:cNvSpPr>
          <p:nvPr/>
        </p:nvSpPr>
        <p:spPr bwMode="auto">
          <a:xfrm>
            <a:off x="609600" y="1219200"/>
            <a:ext cx="1588" cy="625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9" name="Line 3">
            <a:extLst>
              <a:ext uri="{FF2B5EF4-FFF2-40B4-BE49-F238E27FC236}">
                <a16:creationId xmlns:a16="http://schemas.microsoft.com/office/drawing/2014/main" id="{BAA8FBFB-D6B4-495C-8256-D433DAE654CC}"/>
              </a:ext>
            </a:extLst>
          </p:cNvPr>
          <p:cNvSpPr>
            <a:spLocks noChangeShapeType="1"/>
          </p:cNvSpPr>
          <p:nvPr/>
        </p:nvSpPr>
        <p:spPr bwMode="auto">
          <a:xfrm flipV="1">
            <a:off x="609600" y="1828800"/>
            <a:ext cx="198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0" name="Line 4">
            <a:extLst>
              <a:ext uri="{FF2B5EF4-FFF2-40B4-BE49-F238E27FC236}">
                <a16:creationId xmlns:a16="http://schemas.microsoft.com/office/drawing/2014/main" id="{C206A5FE-52A0-420D-AD8B-978C3543D9AF}"/>
              </a:ext>
            </a:extLst>
          </p:cNvPr>
          <p:cNvSpPr>
            <a:spLocks noChangeShapeType="1"/>
          </p:cNvSpPr>
          <p:nvPr/>
        </p:nvSpPr>
        <p:spPr bwMode="auto">
          <a:xfrm>
            <a:off x="609600" y="46482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11" name="Nahraný zvuk">
            <a:hlinkClick r:id="" action="ppaction://media"/>
            <a:extLst>
              <a:ext uri="{FF2B5EF4-FFF2-40B4-BE49-F238E27FC236}">
                <a16:creationId xmlns:a16="http://schemas.microsoft.com/office/drawing/2014/main" id="{E90F791D-F7EC-4BB3-81B9-10745B638B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90564" y="474518"/>
            <a:ext cx="609600" cy="609600"/>
          </a:xfrm>
          <a:prstGeom prst="rect">
            <a:avLst/>
          </a:prstGeom>
        </p:spPr>
      </p:pic>
    </p:spTree>
    <p:custDataLst>
      <p:tags r:id="rId1"/>
    </p:custDataLst>
    <p:extLst>
      <p:ext uri="{BB962C8B-B14F-4D97-AF65-F5344CB8AC3E}">
        <p14:creationId xmlns:p14="http://schemas.microsoft.com/office/powerpoint/2010/main" val="737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499"/>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036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1"/>
                </p:tgtEl>
              </p:cMediaNode>
            </p:audio>
          </p:childTnLst>
        </p:cTn>
      </p:par>
    </p:tnLst>
    <p:bldLst>
      <p:bldP spid="2" grpId="0" autoUpdateAnimBg="0"/>
      <p:bldP spid="3" grpId="0" autoUpdateAnimBg="0"/>
      <p:bldP spid="5" grpId="0" autoUpdateAnimBg="0"/>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5723-2B62-4D38-8B1B-45CC64EF619D}"/>
              </a:ext>
            </a:extLst>
          </p:cNvPr>
          <p:cNvSpPr>
            <a:spLocks noChangeArrowheads="1"/>
          </p:cNvSpPr>
          <p:nvPr/>
        </p:nvSpPr>
        <p:spPr bwMode="auto">
          <a:xfrm>
            <a:off x="2882900" y="241300"/>
            <a:ext cx="6172200" cy="641350"/>
          </a:xfrm>
          <a:prstGeom prst="rect">
            <a:avLst/>
          </a:prstGeom>
          <a:noFill/>
          <a:ln w="9525">
            <a:noFill/>
            <a:miter lim="800000"/>
            <a:headEnd/>
            <a:tailEnd/>
          </a:ln>
          <a:effectLst/>
        </p:spPr>
        <p:txBody>
          <a:bodyPr>
            <a:spAutoFit/>
          </a:bodyPr>
          <a:lstStyle/>
          <a:p>
            <a:pPr algn="ctr" eaLnBrk="1" hangingPunct="1">
              <a:defRPr/>
            </a:pPr>
            <a:r>
              <a:rPr lang="cs-CZ" sz="3600" dirty="0">
                <a:solidFill>
                  <a:srgbClr val="000000"/>
                </a:solidFill>
                <a:effectLst>
                  <a:outerShdw blurRad="38100" dist="38100" dir="2700000" algn="tl">
                    <a:srgbClr val="FFFFFF"/>
                  </a:outerShdw>
                </a:effectLst>
                <a:latin typeface="Arial" charset="0"/>
              </a:rPr>
              <a:t>Systems </a:t>
            </a:r>
            <a:r>
              <a:rPr lang="cs-CZ" sz="3600" dirty="0" err="1">
                <a:solidFill>
                  <a:srgbClr val="000000"/>
                </a:solidFill>
                <a:latin typeface="Calibri" panose="020F0502020204030204" pitchFamily="34" charset="0"/>
                <a:cs typeface="Calibri" panose="020F0502020204030204" pitchFamily="34" charset="0"/>
              </a:rPr>
              <a:t>Pharmacology</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90643C1B-B0A3-41F3-BD04-B37DDF60D916}"/>
              </a:ext>
            </a:extLst>
          </p:cNvPr>
          <p:cNvSpPr>
            <a:spLocks noChangeArrowheads="1"/>
          </p:cNvSpPr>
          <p:nvPr/>
        </p:nvSpPr>
        <p:spPr bwMode="auto">
          <a:xfrm>
            <a:off x="2552700" y="1790700"/>
            <a:ext cx="7086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Is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focused</a:t>
            </a:r>
            <a:r>
              <a:rPr lang="cs-CZ" altLang="cs-CZ" sz="2600" dirty="0">
                <a:solidFill>
                  <a:srgbClr val="000000"/>
                </a:solidFill>
                <a:latin typeface="Calibri" panose="020F0502020204030204" pitchFamily="34" charset="0"/>
                <a:cs typeface="Calibri" panose="020F0502020204030204" pitchFamily="34" charset="0"/>
              </a:rPr>
              <a:t> on </a:t>
            </a:r>
            <a:r>
              <a:rPr lang="cs-CZ" altLang="cs-CZ" sz="2600" dirty="0" err="1">
                <a:solidFill>
                  <a:srgbClr val="000000"/>
                </a:solidFill>
                <a:latin typeface="Calibri" panose="020F0502020204030204" pitchFamily="34" charset="0"/>
                <a:cs typeface="Calibri" panose="020F0502020204030204" pitchFamily="34" charset="0"/>
              </a:rPr>
              <a:t>individual</a:t>
            </a:r>
            <a:r>
              <a:rPr lang="cs-CZ" altLang="cs-CZ" sz="2600" dirty="0">
                <a:solidFill>
                  <a:srgbClr val="000000"/>
                </a:solidFill>
                <a:latin typeface="Calibri" panose="020F0502020204030204" pitchFamily="34" charset="0"/>
                <a:cs typeface="Calibri" panose="020F0502020204030204" pitchFamily="34" charset="0"/>
              </a:rPr>
              <a:t> organ </a:t>
            </a:r>
            <a:r>
              <a:rPr lang="cs-CZ" altLang="cs-CZ" sz="2600" dirty="0" err="1">
                <a:solidFill>
                  <a:srgbClr val="000000"/>
                </a:solidFill>
                <a:latin typeface="Calibri" panose="020F0502020204030204" pitchFamily="34" charset="0"/>
                <a:cs typeface="Calibri" panose="020F0502020204030204" pitchFamily="34" charset="0"/>
              </a:rPr>
              <a:t>systems</a:t>
            </a:r>
            <a:r>
              <a:rPr lang="cs-CZ" altLang="cs-CZ" sz="2600" dirty="0">
                <a:solidFill>
                  <a:srgbClr val="000000"/>
                </a:solidFill>
                <a:latin typeface="Calibri" panose="020F0502020204030204" pitchFamily="34" charset="0"/>
                <a:cs typeface="Calibri" panose="020F0502020204030204" pitchFamily="34" charset="0"/>
              </a:rPr>
              <a:t> and </a:t>
            </a:r>
            <a:r>
              <a:rPr lang="cs-CZ" altLang="cs-CZ" sz="2600" dirty="0" err="1">
                <a:solidFill>
                  <a:srgbClr val="000000"/>
                </a:solidFill>
                <a:latin typeface="Calibri" panose="020F0502020204030204" pitchFamily="34" charset="0"/>
                <a:cs typeface="Calibri" panose="020F0502020204030204" pitchFamily="34" charset="0"/>
              </a:rPr>
              <a:t>its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pharmacotherapy</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e.g</a:t>
            </a:r>
            <a:r>
              <a:rPr lang="cs-CZ" altLang="cs-CZ" sz="26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Autonomic</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Psychoactive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Drugs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used</a:t>
            </a:r>
            <a:r>
              <a:rPr lang="cs-CZ" altLang="cs-CZ" sz="2600" dirty="0">
                <a:solidFill>
                  <a:srgbClr val="000000"/>
                </a:solidFill>
                <a:latin typeface="Calibri" panose="020F0502020204030204" pitchFamily="34" charset="0"/>
                <a:cs typeface="Calibri" panose="020F0502020204030204" pitchFamily="34" charset="0"/>
              </a:rPr>
              <a:t> in </a:t>
            </a:r>
            <a:r>
              <a:rPr lang="cs-CZ" altLang="cs-CZ" sz="2600" dirty="0" err="1">
                <a:solidFill>
                  <a:srgbClr val="000000"/>
                </a:solidFill>
                <a:latin typeface="Calibri" panose="020F0502020204030204" pitchFamily="34" charset="0"/>
                <a:cs typeface="Calibri" panose="020F0502020204030204" pitchFamily="34" charset="0"/>
              </a:rPr>
              <a:t>cardiovascular</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diseases</a:t>
            </a:r>
            <a:r>
              <a:rPr lang="cs-CZ" altLang="cs-CZ" sz="260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E7190392-09BA-4CF5-802A-A6D81FA128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484910"/>
            <a:ext cx="609600" cy="609600"/>
          </a:xfrm>
          <a:prstGeom prst="rect">
            <a:avLst/>
          </a:prstGeom>
        </p:spPr>
      </p:pic>
    </p:spTree>
    <p:custDataLst>
      <p:tags r:id="rId1"/>
    </p:custDataLst>
    <p:extLst>
      <p:ext uri="{BB962C8B-B14F-4D97-AF65-F5344CB8AC3E}">
        <p14:creationId xmlns:p14="http://schemas.microsoft.com/office/powerpoint/2010/main" val="27422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B760244-8A25-455B-9267-924B22491796}"/>
              </a:ext>
            </a:extLst>
          </p:cNvPr>
          <p:cNvSpPr txBox="1">
            <a:spLocks noChangeArrowheads="1"/>
          </p:cNvSpPr>
          <p:nvPr/>
        </p:nvSpPr>
        <p:spPr bwMode="auto">
          <a:xfrm>
            <a:off x="3862792" y="299195"/>
            <a:ext cx="4466416" cy="646331"/>
          </a:xfrm>
          <a:prstGeom prst="rect">
            <a:avLst/>
          </a:prstGeom>
          <a:noFill/>
          <a:ln w="9525">
            <a:noFill/>
            <a:miter lim="800000"/>
            <a:headEnd/>
            <a:tailEnd/>
          </a:ln>
          <a:effectLst/>
        </p:spPr>
        <p:txBody>
          <a:bodyPr wrap="none">
            <a:spAutoFit/>
          </a:bodyPr>
          <a:lstStyle/>
          <a:p>
            <a:pPr algn="ctr">
              <a:defRPr/>
            </a:pPr>
            <a:r>
              <a:rPr lang="cs-CZ"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Systems</a:t>
            </a:r>
            <a:r>
              <a:rPr lang="en-US"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Pharmacology</a:t>
            </a:r>
          </a:p>
        </p:txBody>
      </p:sp>
      <p:sp>
        <p:nvSpPr>
          <p:cNvPr id="3" name="Text Box 3">
            <a:extLst>
              <a:ext uri="{FF2B5EF4-FFF2-40B4-BE49-F238E27FC236}">
                <a16:creationId xmlns:a16="http://schemas.microsoft.com/office/drawing/2014/main" id="{218C80C9-EC6A-42F8-B0EF-67FCC54B156A}"/>
              </a:ext>
            </a:extLst>
          </p:cNvPr>
          <p:cNvSpPr txBox="1">
            <a:spLocks noChangeArrowheads="1"/>
          </p:cNvSpPr>
          <p:nvPr/>
        </p:nvSpPr>
        <p:spPr bwMode="auto">
          <a:xfrm>
            <a:off x="228600" y="1295400"/>
            <a:ext cx="7946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solidFill>
                  <a:srgbClr val="FF0000"/>
                </a:solidFill>
                <a:latin typeface="Calibri" panose="020F0502020204030204" pitchFamily="34" charset="0"/>
                <a:cs typeface="Calibri" panose="020F0502020204030204" pitchFamily="34" charset="0"/>
              </a:rPr>
              <a:t> Neuropharmacology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 of drugs on</a:t>
            </a:r>
          </a:p>
          <a:p>
            <a:pPr algn="ctr">
              <a:spcBef>
                <a:spcPct val="0"/>
              </a:spcBef>
              <a:buFontTx/>
              <a:buNone/>
            </a:pPr>
            <a:r>
              <a:rPr lang="en-US" altLang="cs-CZ" sz="2400" dirty="0">
                <a:latin typeface="Calibri" panose="020F0502020204030204" pitchFamily="34" charset="0"/>
                <a:cs typeface="Calibri" panose="020F0502020204030204" pitchFamily="34" charset="0"/>
              </a:rPr>
              <a:t>components of the nervous system (brain, spinal cord, nerves)</a:t>
            </a:r>
          </a:p>
        </p:txBody>
      </p:sp>
      <p:sp>
        <p:nvSpPr>
          <p:cNvPr id="4" name="Text Box 7">
            <a:extLst>
              <a:ext uri="{FF2B5EF4-FFF2-40B4-BE49-F238E27FC236}">
                <a16:creationId xmlns:a16="http://schemas.microsoft.com/office/drawing/2014/main" id="{FD27C5EF-0B20-4163-9322-CE23500AFD12}"/>
              </a:ext>
            </a:extLst>
          </p:cNvPr>
          <p:cNvSpPr txBox="1">
            <a:spLocks noChangeArrowheads="1"/>
          </p:cNvSpPr>
          <p:nvPr/>
        </p:nvSpPr>
        <p:spPr bwMode="auto">
          <a:xfrm>
            <a:off x="288924" y="2492375"/>
            <a:ext cx="7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Alzheimer‘s</a:t>
            </a:r>
            <a:r>
              <a:rPr lang="cs-CZ" altLang="cs-CZ" sz="2400" dirty="0">
                <a:solidFill>
                  <a:srgbClr val="0000FF"/>
                </a:solidFill>
                <a:latin typeface="Calibri" panose="020F0502020204030204" pitchFamily="34" charset="0"/>
                <a:cs typeface="Calibri" panose="020F0502020204030204" pitchFamily="34" charset="0"/>
              </a:rPr>
              <a:t> </a:t>
            </a:r>
            <a:r>
              <a:rPr lang="cs-CZ" altLang="cs-CZ" sz="2400" dirty="0" err="1">
                <a:solidFill>
                  <a:srgbClr val="0000FF"/>
                </a:solidFill>
                <a:latin typeface="Calibri" panose="020F0502020204030204" pitchFamily="34" charset="0"/>
                <a:cs typeface="Calibri" panose="020F0502020204030204" pitchFamily="34" charset="0"/>
              </a:rPr>
              <a:t>disease</a:t>
            </a:r>
            <a:endParaRPr lang="en-US" altLang="cs-CZ" sz="2400" dirty="0">
              <a:solidFill>
                <a:srgbClr val="0000FF"/>
              </a:solidFill>
              <a:latin typeface="Calibri" panose="020F0502020204030204" pitchFamily="34" charset="0"/>
              <a:cs typeface="Calibri" panose="020F0502020204030204" pitchFamily="34" charset="0"/>
            </a:endParaRPr>
          </a:p>
        </p:txBody>
      </p:sp>
      <p:pic>
        <p:nvPicPr>
          <p:cNvPr id="5" name="Picture 9">
            <a:extLst>
              <a:ext uri="{FF2B5EF4-FFF2-40B4-BE49-F238E27FC236}">
                <a16:creationId xmlns:a16="http://schemas.microsoft.com/office/drawing/2014/main" id="{DC498FC2-3845-421B-9F0A-1185D7ADC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100" y="1295400"/>
            <a:ext cx="14906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94E19939-0C72-425C-9779-CBEE20D7D2F3}"/>
              </a:ext>
            </a:extLst>
          </p:cNvPr>
          <p:cNvSpPr txBox="1">
            <a:spLocks noChangeArrowheads="1"/>
          </p:cNvSpPr>
          <p:nvPr/>
        </p:nvSpPr>
        <p:spPr bwMode="auto">
          <a:xfrm>
            <a:off x="304800" y="3733800"/>
            <a:ext cx="794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2400" b="1" dirty="0">
                <a:solidFill>
                  <a:srgbClr val="FF0000"/>
                </a:solidFill>
                <a:latin typeface="Calibri" panose="020F0502020204030204" pitchFamily="34" charset="0"/>
                <a:cs typeface="Calibri" panose="020F0502020204030204" pitchFamily="34" charset="0"/>
              </a:rPr>
              <a:t>Cardiovascular 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effects of drugs on heart, vasculature, kidney, nervous and endocrine systems that participate in cardiovascular function.</a:t>
            </a:r>
          </a:p>
        </p:txBody>
      </p:sp>
      <p:pic>
        <p:nvPicPr>
          <p:cNvPr id="7" name="Picture 10">
            <a:extLst>
              <a:ext uri="{FF2B5EF4-FFF2-40B4-BE49-F238E27FC236}">
                <a16:creationId xmlns:a16="http://schemas.microsoft.com/office/drawing/2014/main" id="{DC1353A6-FD01-43F5-9AA5-DE70A4131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100" y="3589228"/>
            <a:ext cx="838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88CF7B05-B3B8-4F50-8E9D-D986259C3225}"/>
              </a:ext>
            </a:extLst>
          </p:cNvPr>
          <p:cNvSpPr txBox="1">
            <a:spLocks noChangeArrowheads="1"/>
          </p:cNvSpPr>
          <p:nvPr/>
        </p:nvSpPr>
        <p:spPr bwMode="auto">
          <a:xfrm>
            <a:off x="304978" y="5636249"/>
            <a:ext cx="7759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high blood pressure (hypertension)  </a:t>
            </a:r>
          </a:p>
        </p:txBody>
      </p:sp>
      <p:pic>
        <p:nvPicPr>
          <p:cNvPr id="9" name="Nahraný zvuk">
            <a:hlinkClick r:id="" action="ppaction://media"/>
            <a:extLst>
              <a:ext uri="{FF2B5EF4-FFF2-40B4-BE49-F238E27FC236}">
                <a16:creationId xmlns:a16="http://schemas.microsoft.com/office/drawing/2014/main" id="{F4B96688-427A-4ABB-8ED3-5395D8C58C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38610" y="335926"/>
            <a:ext cx="609600" cy="609600"/>
          </a:xfrm>
          <a:prstGeom prst="rect">
            <a:avLst/>
          </a:prstGeom>
        </p:spPr>
      </p:pic>
    </p:spTree>
    <p:custDataLst>
      <p:tags r:id="rId1"/>
    </p:custDataLst>
    <p:extLst>
      <p:ext uri="{BB962C8B-B14F-4D97-AF65-F5344CB8AC3E}">
        <p14:creationId xmlns:p14="http://schemas.microsoft.com/office/powerpoint/2010/main" val="3774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17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childTnLst>
        </p:cTn>
      </p:par>
    </p:tnLst>
    <p:bldLst>
      <p:bldP spid="3" grpId="0" autoUpdateAnimBg="0"/>
      <p:bldP spid="4" grpId="0" autoUpdateAnimBg="0"/>
      <p:bldP spid="6" grpId="0" autoUpdateAnimBg="0"/>
      <p:bldP spid="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191732-3C36-4286-842B-5C6AAB466739}"/>
              </a:ext>
            </a:extLst>
          </p:cNvPr>
          <p:cNvSpPr>
            <a:spLocks noGrp="1" noChangeArrowheads="1"/>
          </p:cNvSpPr>
          <p:nvPr>
            <p:ph type="title"/>
          </p:nvPr>
        </p:nvSpPr>
        <p:spPr>
          <a:xfrm>
            <a:off x="2398713" y="158750"/>
            <a:ext cx="8229600" cy="1143001"/>
          </a:xfrm>
        </p:spPr>
        <p:txBody>
          <a:bodyPr/>
          <a:lstStyle/>
          <a:p>
            <a:pPr eaLnBrk="1" hangingPunct="1">
              <a:defRPr/>
            </a:pP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Branches</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endPar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3" name="Text Box 3">
            <a:extLst>
              <a:ext uri="{FF2B5EF4-FFF2-40B4-BE49-F238E27FC236}">
                <a16:creationId xmlns:a16="http://schemas.microsoft.com/office/drawing/2014/main" id="{64EAC337-C456-41F2-AA25-E1D73F909283}"/>
              </a:ext>
            </a:extLst>
          </p:cNvPr>
          <p:cNvSpPr txBox="1">
            <a:spLocks noChangeArrowheads="1"/>
          </p:cNvSpPr>
          <p:nvPr/>
        </p:nvSpPr>
        <p:spPr bwMode="auto">
          <a:xfrm>
            <a:off x="250825" y="836613"/>
            <a:ext cx="4756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rPr>
              <a:t>Clinical</a:t>
            </a:r>
            <a:r>
              <a:rPr lang="cs-CZ" altLang="cs-CZ" b="1" dirty="0">
                <a:solidFill>
                  <a:srgbClr val="000000"/>
                </a:solidFill>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rPr>
              <a:t>	</a:t>
            </a:r>
          </a:p>
        </p:txBody>
      </p:sp>
      <p:sp>
        <p:nvSpPr>
          <p:cNvPr id="4" name="Text Box 8">
            <a:extLst>
              <a:ext uri="{FF2B5EF4-FFF2-40B4-BE49-F238E27FC236}">
                <a16:creationId xmlns:a16="http://schemas.microsoft.com/office/drawing/2014/main" id="{3B9EBF25-CB86-4562-9358-2AF2DFD7A328}"/>
              </a:ext>
            </a:extLst>
          </p:cNvPr>
          <p:cNvSpPr txBox="1">
            <a:spLocks noChangeArrowheads="1"/>
          </p:cNvSpPr>
          <p:nvPr/>
        </p:nvSpPr>
        <p:spPr bwMode="auto">
          <a:xfrm>
            <a:off x="649711" y="1628775"/>
            <a:ext cx="756835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deals with different drugs and their varied clinical usage</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interdisciplinary branch, which integrates basic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experimental Pharmacology with the clinical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complementary branches</a:t>
            </a:r>
            <a:endParaRPr lang="cs-CZ"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AIM: to study and evaluate the effect of the drug using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objective methods (EBM)</a:t>
            </a: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Sub-branches of clinical pharmacology: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Clinical Pharmacokinetics, clin. Pharmacodynamics,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Rational prescribing, Clinical toxicology</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713BCB2D-E897-42EC-8163-AB613E5AB0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318654"/>
            <a:ext cx="609600" cy="609600"/>
          </a:xfrm>
          <a:prstGeom prst="rect">
            <a:avLst/>
          </a:prstGeom>
        </p:spPr>
      </p:pic>
    </p:spTree>
    <p:custDataLst>
      <p:tags r:id="rId1"/>
    </p:custDataLst>
    <p:extLst>
      <p:ext uri="{BB962C8B-B14F-4D97-AF65-F5344CB8AC3E}">
        <p14:creationId xmlns:p14="http://schemas.microsoft.com/office/powerpoint/2010/main" val="25031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3CE650E-242F-4DB8-9CF1-A6464AE05B7D}"/>
              </a:ext>
            </a:extLst>
          </p:cNvPr>
          <p:cNvSpPr txBox="1">
            <a:spLocks noChangeArrowheads="1"/>
          </p:cNvSpPr>
          <p:nvPr/>
        </p:nvSpPr>
        <p:spPr bwMode="auto">
          <a:xfrm>
            <a:off x="684213" y="476250"/>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Toxicology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6030598A-26EC-4B90-A6DD-7562B1C15F02}"/>
              </a:ext>
            </a:extLst>
          </p:cNvPr>
          <p:cNvSpPr txBox="1">
            <a:spLocks noChangeArrowheads="1"/>
          </p:cNvSpPr>
          <p:nvPr/>
        </p:nvSpPr>
        <p:spPr bwMode="auto">
          <a:xfrm>
            <a:off x="827088" y="1557338"/>
            <a:ext cx="102092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effects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chemicals</a:t>
            </a:r>
            <a:r>
              <a:rPr lang="cs-CZ" altLang="cs-CZ" sz="2400" dirty="0">
                <a:solidFill>
                  <a:srgbClr val="000000"/>
                </a:solidFill>
                <a:latin typeface="Calibri" panose="020F0502020204030204" pitchFamily="34" charset="0"/>
                <a:cs typeface="Calibri" panose="020F0502020204030204" pitchFamily="34" charset="0"/>
              </a:rPr>
              <a:t> on </a:t>
            </a:r>
            <a:r>
              <a:rPr lang="cs-CZ" altLang="cs-CZ" sz="2400" dirty="0" err="1">
                <a:solidFill>
                  <a:srgbClr val="000000"/>
                </a:solidFill>
                <a:latin typeface="Calibri" panose="020F0502020204030204" pitchFamily="34" charset="0"/>
                <a:cs typeface="Calibri" panose="020F0502020204030204" pitchFamily="34" charset="0"/>
              </a:rPr>
              <a:t>living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organisms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symptoms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treatments</a:t>
            </a:r>
            <a:r>
              <a:rPr lang="cs-CZ" altLang="cs-CZ" sz="2400" dirty="0">
                <a:solidFill>
                  <a:srgbClr val="000000"/>
                </a:solidFill>
                <a:latin typeface="Calibri" panose="020F0502020204030204" pitchFamily="34" charset="0"/>
                <a:cs typeface="Calibri" panose="020F0502020204030204" pitchFamily="34" charset="0"/>
              </a:rPr>
              <a:t> and </a:t>
            </a:r>
            <a:r>
              <a:rPr lang="cs-CZ" altLang="cs-CZ" sz="2400" dirty="0" err="1">
                <a:solidFill>
                  <a:srgbClr val="000000"/>
                </a:solidFill>
                <a:latin typeface="Calibri" panose="020F0502020204030204" pitchFamily="34" charset="0"/>
                <a:cs typeface="Calibri" panose="020F0502020204030204" pitchFamily="34" charset="0"/>
              </a:rPr>
              <a:t>detection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experimental</a:t>
            </a:r>
            <a:r>
              <a:rPr lang="cs-CZ" altLang="cs-CZ" sz="2400" dirty="0">
                <a:solidFill>
                  <a:srgbClr val="000000"/>
                </a:solidFill>
                <a:latin typeface="Calibri" panose="020F0502020204030204" pitchFamily="34" charset="0"/>
                <a:cs typeface="Calibri" panose="020F0502020204030204" pitchFamily="34" charset="0"/>
              </a:rPr>
              <a:t> (in vitro, in </a:t>
            </a:r>
            <a:r>
              <a:rPr lang="cs-CZ" altLang="cs-CZ" sz="2400" dirty="0" err="1">
                <a:solidFill>
                  <a:srgbClr val="000000"/>
                </a:solidFill>
                <a:latin typeface="Calibri" panose="020F0502020204030204" pitchFamily="34" charset="0"/>
                <a:cs typeface="Calibri" panose="020F0502020204030204" pitchFamily="34" charset="0"/>
              </a:rPr>
              <a:t>vivo</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clinical</a:t>
            </a:r>
            <a:r>
              <a:rPr lang="cs-CZ" altLang="cs-CZ" sz="2400" dirty="0">
                <a:solidFill>
                  <a:srgbClr val="000000"/>
                </a:solidFill>
                <a:latin typeface="Calibri" panose="020F0502020204030204" pitchFamily="34" charset="0"/>
                <a:cs typeface="Calibri" panose="020F0502020204030204" pitchFamily="34" charset="0"/>
              </a:rPr>
              <a:t>  -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prophylaxis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diagnosis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forensic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toxicology</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16DE50F7-919F-4F1F-86D3-26744A66F8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1273" y="599209"/>
            <a:ext cx="609600" cy="609600"/>
          </a:xfrm>
          <a:prstGeom prst="rect">
            <a:avLst/>
          </a:prstGeom>
        </p:spPr>
      </p:pic>
    </p:spTree>
    <p:custDataLst>
      <p:tags r:id="rId1"/>
    </p:custDataLst>
    <p:extLst>
      <p:ext uri="{BB962C8B-B14F-4D97-AF65-F5344CB8AC3E}">
        <p14:creationId xmlns:p14="http://schemas.microsoft.com/office/powerpoint/2010/main" val="1343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1865D7E-536F-4434-837C-B90204023BB8}"/>
              </a:ext>
            </a:extLst>
          </p:cNvPr>
          <p:cNvSpPr txBox="1">
            <a:spLocks noChangeArrowheads="1"/>
          </p:cNvSpPr>
          <p:nvPr/>
        </p:nvSpPr>
        <p:spPr bwMode="auto">
          <a:xfrm>
            <a:off x="827088" y="765175"/>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4" name="Text Box 4">
            <a:extLst>
              <a:ext uri="{FF2B5EF4-FFF2-40B4-BE49-F238E27FC236}">
                <a16:creationId xmlns:a16="http://schemas.microsoft.com/office/drawing/2014/main" id="{3E00F402-DEB1-447D-855C-C6EB2330BB8D}"/>
              </a:ext>
            </a:extLst>
          </p:cNvPr>
          <p:cNvSpPr txBox="1">
            <a:spLocks noChangeArrowheads="1"/>
          </p:cNvSpPr>
          <p:nvPr/>
        </p:nvSpPr>
        <p:spPr bwMode="auto">
          <a:xfrm>
            <a:off x="0" y="1773238"/>
            <a:ext cx="1203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lgn="ctr" eaLnBrk="1" hangingPunct="1">
              <a:spcBef>
                <a:spcPct val="0"/>
              </a:spcBef>
              <a:buFontTx/>
              <a:buNone/>
            </a:pPr>
            <a:r>
              <a:rPr lang="cs-CZ" altLang="cs-CZ" dirty="0" err="1">
                <a:solidFill>
                  <a:srgbClr val="000000"/>
                </a:solidFill>
                <a:latin typeface="Calibri" panose="020F0502020204030204" pitchFamily="34" charset="0"/>
                <a:cs typeface="Calibri" panose="020F0502020204030204" pitchFamily="34" charset="0"/>
              </a:rPr>
              <a:t>deals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influence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genetic</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variation</a:t>
            </a:r>
            <a:r>
              <a:rPr lang="cs-CZ" altLang="cs-CZ" dirty="0">
                <a:solidFill>
                  <a:srgbClr val="000000"/>
                </a:solidFill>
                <a:latin typeface="Calibri" panose="020F0502020204030204" pitchFamily="34" charset="0"/>
                <a:cs typeface="Calibri" panose="020F0502020204030204" pitchFamily="34" charset="0"/>
              </a:rPr>
              <a:t> on </a:t>
            </a:r>
            <a:r>
              <a:rPr lang="cs-CZ" altLang="cs-CZ" dirty="0" err="1">
                <a:solidFill>
                  <a:srgbClr val="000000"/>
                </a:solidFill>
                <a:latin typeface="Calibri" panose="020F0502020204030204" pitchFamily="34" charset="0"/>
                <a:cs typeface="Calibri" panose="020F0502020204030204" pitchFamily="34" charset="0"/>
              </a:rPr>
              <a:t>Pharmacokinetics</a:t>
            </a:r>
            <a:r>
              <a:rPr lang="cs-CZ" altLang="cs-CZ" dirty="0">
                <a:solidFill>
                  <a:srgbClr val="000000"/>
                </a:solidFill>
                <a:latin typeface="Calibri" panose="020F0502020204030204" pitchFamily="34" charset="0"/>
                <a:cs typeface="Calibri" panose="020F0502020204030204" pitchFamily="34" charset="0"/>
              </a:rPr>
              <a:t> and </a:t>
            </a:r>
            <a:r>
              <a:rPr lang="cs-CZ" altLang="cs-CZ" dirty="0" err="1">
                <a:solidFill>
                  <a:srgbClr val="000000"/>
                </a:solidFill>
                <a:latin typeface="Calibri" panose="020F0502020204030204" pitchFamily="34" charset="0"/>
                <a:cs typeface="Calibri" panose="020F0502020204030204" pitchFamily="34" charset="0"/>
              </a:rPr>
              <a:t>Pharmacodynamics</a:t>
            </a: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study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drug</a:t>
            </a:r>
            <a:r>
              <a:rPr lang="cs-CZ" altLang="cs-CZ" dirty="0">
                <a:solidFill>
                  <a:srgbClr val="000000"/>
                </a:solidFill>
                <a:latin typeface="Calibri" panose="020F0502020204030204" pitchFamily="34" charset="0"/>
                <a:cs typeface="Calibri" panose="020F0502020204030204" pitchFamily="34" charset="0"/>
              </a:rPr>
              <a:t> response in </a:t>
            </a:r>
            <a:r>
              <a:rPr lang="cs-CZ" altLang="cs-CZ" dirty="0" err="1">
                <a:solidFill>
                  <a:srgbClr val="000000"/>
                </a:solidFill>
                <a:latin typeface="Calibri" panose="020F0502020204030204" pitchFamily="34" charset="0"/>
                <a:cs typeface="Calibri" panose="020F0502020204030204" pitchFamily="34" charset="0"/>
              </a:rPr>
              <a:t>patients</a:t>
            </a:r>
            <a:r>
              <a:rPr lang="cs-CZ" altLang="cs-CZ" dirty="0">
                <a:solidFill>
                  <a:srgbClr val="000000"/>
                </a:solidFill>
                <a:latin typeface="Calibri" panose="020F0502020204030204" pitchFamily="34" charset="0"/>
                <a:cs typeface="Calibri" panose="020F0502020204030204" pitchFamily="34" charset="0"/>
              </a:rPr>
              <a:t> by </a:t>
            </a:r>
            <a:r>
              <a:rPr lang="cs-CZ" altLang="cs-CZ" dirty="0" err="1">
                <a:solidFill>
                  <a:srgbClr val="000000"/>
                </a:solidFill>
                <a:latin typeface="Calibri" panose="020F0502020204030204" pitchFamily="34" charset="0"/>
                <a:cs typeface="Calibri" panose="020F0502020204030204" pitchFamily="34" charset="0"/>
              </a:rPr>
              <a:t>correlating</a:t>
            </a:r>
            <a:r>
              <a:rPr lang="cs-CZ" altLang="cs-CZ" dirty="0">
                <a:solidFill>
                  <a:srgbClr val="000000"/>
                </a:solidFill>
                <a:latin typeface="Calibri" panose="020F0502020204030204" pitchFamily="34" charset="0"/>
                <a:cs typeface="Calibri" panose="020F0502020204030204" pitchFamily="34" charset="0"/>
              </a:rPr>
              <a:t> gene </a:t>
            </a:r>
            <a:r>
              <a:rPr lang="cs-CZ" altLang="cs-CZ" dirty="0" err="1">
                <a:solidFill>
                  <a:srgbClr val="000000"/>
                </a:solidFill>
                <a:latin typeface="Calibri" panose="020F0502020204030204" pitchFamily="34" charset="0"/>
                <a:cs typeface="Calibri" panose="020F0502020204030204" pitchFamily="34" charset="0"/>
              </a:rPr>
              <a:t>expression</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single-</a:t>
            </a:r>
            <a:r>
              <a:rPr lang="cs-CZ" altLang="cs-CZ" dirty="0" err="1">
                <a:solidFill>
                  <a:srgbClr val="000000"/>
                </a:solidFill>
                <a:latin typeface="Calibri" panose="020F0502020204030204" pitchFamily="34" charset="0"/>
                <a:cs typeface="Calibri" panose="020F0502020204030204" pitchFamily="34" charset="0"/>
              </a:rPr>
              <a:t>nucleotide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polymorphisms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 </a:t>
            </a:r>
            <a:r>
              <a:rPr lang="cs-CZ" altLang="cs-CZ" dirty="0" err="1">
                <a:solidFill>
                  <a:srgbClr val="000000"/>
                </a:solidFill>
                <a:latin typeface="Calibri" panose="020F0502020204030204" pitchFamily="34" charset="0"/>
                <a:cs typeface="Calibri" panose="020F0502020204030204" pitchFamily="34" charset="0"/>
              </a:rPr>
              <a:t>drug's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efficacy</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toxicity</a:t>
            </a: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consequences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either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quantitative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qualitative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7BB7032A-7DEA-4199-82C1-2AD84CD82D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6655" y="360218"/>
            <a:ext cx="609600" cy="609600"/>
          </a:xfrm>
          <a:prstGeom prst="rect">
            <a:avLst/>
          </a:prstGeom>
        </p:spPr>
      </p:pic>
    </p:spTree>
    <p:custDataLst>
      <p:tags r:id="rId1"/>
    </p:custDataLst>
    <p:extLst>
      <p:ext uri="{BB962C8B-B14F-4D97-AF65-F5344CB8AC3E}">
        <p14:creationId xmlns:p14="http://schemas.microsoft.com/office/powerpoint/2010/main" val="5888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99E5205-9896-4E12-938A-3B3CD42A122B}"/>
              </a:ext>
            </a:extLst>
          </p:cNvPr>
          <p:cNvSpPr txBox="1">
            <a:spLocks noChangeArrowheads="1"/>
          </p:cNvSpPr>
          <p:nvPr/>
        </p:nvSpPr>
        <p:spPr bwMode="auto">
          <a:xfrm>
            <a:off x="395288" y="476250"/>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744E312D-C196-41D4-900A-1AA3CDA30170}"/>
              </a:ext>
            </a:extLst>
          </p:cNvPr>
          <p:cNvSpPr txBox="1">
            <a:spLocks noChangeArrowheads="1"/>
          </p:cNvSpPr>
          <p:nvPr/>
        </p:nvSpPr>
        <p:spPr bwMode="auto">
          <a:xfrm>
            <a:off x="395288" y="2144713"/>
            <a:ext cx="8124825" cy="1200150"/>
          </a:xfrm>
          <a:prstGeom prst="rect">
            <a:avLst/>
          </a:prstGeom>
          <a:noFill/>
          <a:ln w="9525">
            <a:noFill/>
            <a:miter lim="800000"/>
            <a:headEnd/>
            <a:tailEnd/>
          </a:ln>
          <a:effectLst/>
        </p:spPr>
        <p:txBody>
          <a:bodyPr wrap="none">
            <a:spAutoFit/>
          </a:bodyPr>
          <a:lstStyle/>
          <a:p>
            <a:pPr eaLnBrk="1" hangingPunct="1">
              <a:defRPr/>
            </a:pPr>
            <a:r>
              <a:rPr lang="cs-CZ" sz="2400" dirty="0">
                <a:solidFill>
                  <a:srgbClr val="000000"/>
                </a:solidFill>
                <a:latin typeface="Calibri" pitchFamily="34" charset="0"/>
              </a:rPr>
              <a:t>1959 	Friedrich Vogel </a:t>
            </a:r>
            <a:r>
              <a:rPr lang="cs-CZ" sz="2400" dirty="0" err="1">
                <a:solidFill>
                  <a:srgbClr val="000000"/>
                </a:solidFill>
                <a:latin typeface="Calibri" pitchFamily="34" charset="0"/>
              </a:rPr>
              <a:t>used</a:t>
            </a:r>
            <a:r>
              <a:rPr lang="cs-CZ" sz="2400" dirty="0">
                <a:solidFill>
                  <a:srgbClr val="000000"/>
                </a:solidFill>
                <a:latin typeface="Calibri" pitchFamily="34" charset="0"/>
              </a:rPr>
              <a:t>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term „</a:t>
            </a:r>
            <a:r>
              <a:rPr lang="cs-CZ" sz="2400" dirty="0" err="1">
                <a:solidFill>
                  <a:srgbClr val="000000"/>
                </a:solidFill>
                <a:latin typeface="Calibri" pitchFamily="34" charset="0"/>
              </a:rPr>
              <a:t>pharmacogenetics</a:t>
            </a:r>
            <a:r>
              <a:rPr lang="cs-CZ" sz="2400" dirty="0">
                <a:solidFill>
                  <a:srgbClr val="000000"/>
                </a:solidFill>
                <a:latin typeface="Calibri" pitchFamily="34" charset="0"/>
              </a:rPr>
              <a:t>“</a:t>
            </a:r>
            <a:endParaRPr lang="cs-CZ" sz="2400" b="1" dirty="0">
              <a:solidFill>
                <a:srgbClr val="000000"/>
              </a:solidFill>
              <a:effectLst>
                <a:outerShdw blurRad="38100" dist="38100" dir="2700000" algn="tl">
                  <a:srgbClr val="FFFFFF"/>
                </a:outerShdw>
              </a:effectLst>
              <a:latin typeface="Calibri" pitchFamily="34" charset="0"/>
            </a:endParaRPr>
          </a:p>
          <a:p>
            <a:pPr eaLnBrk="1" hangingPunct="1">
              <a:defRPr/>
            </a:pPr>
            <a:endParaRPr lang="cs-CZ" sz="2400" dirty="0">
              <a:solidFill>
                <a:srgbClr val="000000"/>
              </a:solidFill>
              <a:latin typeface="Calibri" pitchFamily="34" charset="0"/>
            </a:endParaRPr>
          </a:p>
          <a:p>
            <a:pPr eaLnBrk="1" hangingPunct="1">
              <a:defRPr/>
            </a:pPr>
            <a:r>
              <a:rPr lang="cs-CZ" sz="2400" dirty="0">
                <a:solidFill>
                  <a:srgbClr val="000000"/>
                </a:solidFill>
                <a:latin typeface="Calibri" pitchFamily="34" charset="0"/>
              </a:rPr>
              <a:t>1997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a:t>
            </a:r>
            <a:r>
              <a:rPr lang="cs-CZ" sz="2400" dirty="0" err="1">
                <a:solidFill>
                  <a:srgbClr val="000000"/>
                </a:solidFill>
                <a:latin typeface="Calibri" pitchFamily="34" charset="0"/>
              </a:rPr>
              <a:t>used</a:t>
            </a:r>
            <a:r>
              <a:rPr lang="cs-CZ" sz="2400" dirty="0">
                <a:solidFill>
                  <a:srgbClr val="000000"/>
                </a:solidFill>
                <a:latin typeface="Calibri" pitchFamily="34" charset="0"/>
              </a:rPr>
              <a:t> term “</a:t>
            </a:r>
            <a:r>
              <a:rPr lang="cs-CZ" sz="2400" b="1" dirty="0" err="1">
                <a:solidFill>
                  <a:srgbClr val="000000"/>
                </a:solidFill>
                <a:effectLst>
                  <a:outerShdw blurRad="38100" dist="38100" dir="2700000" algn="tl">
                    <a:srgbClr val="FFFFFF"/>
                  </a:outerShdw>
                </a:effectLst>
                <a:latin typeface="Calibri" pitchFamily="34" charset="0"/>
              </a:rPr>
              <a:t>Pharmacogenomics</a:t>
            </a:r>
            <a:r>
              <a:rPr lang="cs-CZ" sz="2400" b="1" dirty="0">
                <a:solidFill>
                  <a:srgbClr val="000000"/>
                </a:solidFill>
                <a:effectLst>
                  <a:outerShdw blurRad="38100" dist="38100" dir="2700000" algn="tl">
                    <a:srgbClr val="FFFFFF"/>
                  </a:outerShdw>
                </a:effectLst>
                <a:latin typeface="Calibri" pitchFamily="34" charset="0"/>
              </a:rPr>
              <a:t>“ </a:t>
            </a:r>
          </a:p>
        </p:txBody>
      </p:sp>
      <p:sp>
        <p:nvSpPr>
          <p:cNvPr id="4" name="Rectangle 6">
            <a:extLst>
              <a:ext uri="{FF2B5EF4-FFF2-40B4-BE49-F238E27FC236}">
                <a16:creationId xmlns:a16="http://schemas.microsoft.com/office/drawing/2014/main" id="{ABB4E662-4367-4F40-A68B-FBF2157CF0AD}"/>
              </a:ext>
            </a:extLst>
          </p:cNvPr>
          <p:cNvSpPr>
            <a:spLocks noChangeArrowheads="1"/>
          </p:cNvSpPr>
          <p:nvPr/>
        </p:nvSpPr>
        <p:spPr bwMode="auto">
          <a:xfrm>
            <a:off x="395288" y="4310489"/>
            <a:ext cx="11263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Pharmacogenetics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most a </a:t>
            </a:r>
            <a:r>
              <a:rPr lang="cs-CZ" altLang="cs-CZ" sz="2400" dirty="0" err="1">
                <a:solidFill>
                  <a:srgbClr val="000000"/>
                </a:solidFill>
                <a:latin typeface="Calibri" panose="020F0502020204030204" pitchFamily="34" charset="0"/>
                <a:cs typeface="Calibri" panose="020F0502020204030204" pitchFamily="34" charset="0"/>
              </a:rPr>
              <a:t>few</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genes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interest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while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pharmacogenomics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entire</a:t>
            </a:r>
            <a:r>
              <a:rPr lang="cs-CZ" altLang="cs-CZ" sz="2400" dirty="0">
                <a:solidFill>
                  <a:srgbClr val="000000"/>
                </a:solidFill>
                <a:latin typeface="Calibri" panose="020F0502020204030204" pitchFamily="34" charset="0"/>
                <a:cs typeface="Calibri" panose="020F0502020204030204" pitchFamily="34" charset="0"/>
              </a:rPr>
              <a:t> genome.</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C2F91A16-7934-4CE1-B0CA-5842ADB8DF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9000" y="486641"/>
            <a:ext cx="609600" cy="609600"/>
          </a:xfrm>
          <a:prstGeom prst="rect">
            <a:avLst/>
          </a:prstGeom>
        </p:spPr>
      </p:pic>
    </p:spTree>
    <p:custDataLst>
      <p:tags r:id="rId1"/>
    </p:custDataLst>
    <p:extLst>
      <p:ext uri="{BB962C8B-B14F-4D97-AF65-F5344CB8AC3E}">
        <p14:creationId xmlns:p14="http://schemas.microsoft.com/office/powerpoint/2010/main" val="34483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2A87B8F-E950-47D3-9F14-FECA7F113722}"/>
              </a:ext>
            </a:extLst>
          </p:cNvPr>
          <p:cNvSpPr txBox="1">
            <a:spLocks noChangeArrowheads="1"/>
          </p:cNvSpPr>
          <p:nvPr/>
        </p:nvSpPr>
        <p:spPr bwMode="auto">
          <a:xfrm>
            <a:off x="0" y="333375"/>
            <a:ext cx="7571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Biochemical</a:t>
            </a:r>
            <a:r>
              <a:rPr lang="cs-CZ" altLang="cs-CZ" b="1" dirty="0">
                <a:solidFill>
                  <a:srgbClr val="000000"/>
                </a:solidFill>
                <a:latin typeface="Calibri" panose="020F0502020204030204" pitchFamily="34" charset="0"/>
                <a:cs typeface="Calibri" panose="020F0502020204030204" pitchFamily="34" charset="0"/>
              </a:rPr>
              <a:t> and </a:t>
            </a:r>
            <a:r>
              <a:rPr lang="cs-CZ" altLang="cs-CZ" b="1" dirty="0" err="1">
                <a:solidFill>
                  <a:srgbClr val="000000"/>
                </a:solidFill>
                <a:latin typeface="Calibri" panose="020F0502020204030204" pitchFamily="34" charset="0"/>
                <a:cs typeface="Calibri" panose="020F0502020204030204" pitchFamily="34" charset="0"/>
              </a:rPr>
              <a:t>molecular</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endParaRPr lang="cs-CZ" altLang="cs-CZ" sz="1800" b="1" dirty="0">
              <a:solidFill>
                <a:srgbClr val="000000"/>
              </a:solidFill>
              <a:latin typeface="Calibri" panose="020F0502020204030204" pitchFamily="34" charset="0"/>
              <a:cs typeface="Calibri" panose="020F0502020204030204" pitchFamily="34" charset="0"/>
            </a:endParaRPr>
          </a:p>
        </p:txBody>
      </p:sp>
      <p:sp>
        <p:nvSpPr>
          <p:cNvPr id="3" name="Text Box 5">
            <a:extLst>
              <a:ext uri="{FF2B5EF4-FFF2-40B4-BE49-F238E27FC236}">
                <a16:creationId xmlns:a16="http://schemas.microsoft.com/office/drawing/2014/main" id="{8A4C78F9-1E89-40DF-96E8-5D2E7A2E5893}"/>
              </a:ext>
            </a:extLst>
          </p:cNvPr>
          <p:cNvSpPr txBox="1">
            <a:spLocks noChangeArrowheads="1"/>
          </p:cNvSpPr>
          <p:nvPr/>
        </p:nvSpPr>
        <p:spPr bwMode="auto">
          <a:xfrm>
            <a:off x="323850" y="1484313"/>
            <a:ext cx="7479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detail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molecular</a:t>
            </a:r>
            <a:r>
              <a:rPr lang="cs-CZ" altLang="cs-CZ" sz="2400" dirty="0">
                <a:solidFill>
                  <a:srgbClr val="000000"/>
                </a:solidFill>
                <a:latin typeface="Calibri" panose="020F0502020204030204" pitchFamily="34" charset="0"/>
                <a:cs typeface="Calibri" panose="020F0502020204030204" pitchFamily="34" charset="0"/>
              </a:rPr>
              <a:t> level </a:t>
            </a: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EAFD997B-6961-40A5-B0C7-17B487744B56}"/>
              </a:ext>
            </a:extLst>
          </p:cNvPr>
          <p:cNvSpPr txBox="1">
            <a:spLocks noChangeArrowheads="1"/>
          </p:cNvSpPr>
          <p:nvPr/>
        </p:nvSpPr>
        <p:spPr bwMode="auto">
          <a:xfrm>
            <a:off x="250825" y="3213100"/>
            <a:ext cx="793832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Chronopharmacology</a:t>
            </a:r>
            <a:r>
              <a:rPr lang="cs-CZ" altLang="cs-CZ" b="1"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3800" b="1"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drugs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with</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respect</a:t>
            </a:r>
            <a:r>
              <a:rPr lang="cs-CZ" altLang="cs-CZ" sz="2400" dirty="0">
                <a:solidFill>
                  <a:srgbClr val="000000"/>
                </a:solidFill>
                <a:latin typeface="Calibri" panose="020F0502020204030204" pitchFamily="34" charset="0"/>
                <a:cs typeface="Calibri" panose="020F0502020204030204" pitchFamily="34" charset="0"/>
              </a:rPr>
              <a:t> to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biorhythm</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1800" dirty="0">
                <a:solidFill>
                  <a:srgbClr val="000000"/>
                </a:solidFill>
                <a:latin typeface="Calibri" panose="020F0502020204030204" pitchFamily="34" charset="0"/>
                <a:cs typeface="Calibri" panose="020F0502020204030204" pitchFamily="34" charset="0"/>
              </a:rPr>
              <a:t>(</a:t>
            </a:r>
            <a:r>
              <a:rPr lang="cs-CZ" altLang="cs-CZ" sz="1800" dirty="0" err="1">
                <a:solidFill>
                  <a:srgbClr val="000000"/>
                </a:solidFill>
                <a:latin typeface="Calibri" panose="020F0502020204030204" pitchFamily="34" charset="0"/>
                <a:cs typeface="Calibri" panose="020F0502020204030204" pitchFamily="34" charset="0"/>
              </a:rPr>
              <a:t>antiasthmatics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glukocorticoids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statins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etc</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A5A3C2F1-9251-490F-9469-F4C4331120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24309" y="453736"/>
            <a:ext cx="609600" cy="609600"/>
          </a:xfrm>
          <a:prstGeom prst="rect">
            <a:avLst/>
          </a:prstGeom>
        </p:spPr>
      </p:pic>
    </p:spTree>
    <p:custDataLst>
      <p:tags r:id="rId1"/>
    </p:custDataLst>
    <p:extLst>
      <p:ext uri="{BB962C8B-B14F-4D97-AF65-F5344CB8AC3E}">
        <p14:creationId xmlns:p14="http://schemas.microsoft.com/office/powerpoint/2010/main" val="40503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5D98D4-2F70-4940-A677-FE3A3E67C726}"/>
              </a:ext>
            </a:extLst>
          </p:cNvPr>
          <p:cNvSpPr txBox="1">
            <a:spLocks noChangeArrowheads="1"/>
          </p:cNvSpPr>
          <p:nvPr/>
        </p:nvSpPr>
        <p:spPr>
          <a:xfrm>
            <a:off x="317500" y="127000"/>
            <a:ext cx="115570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a:solidFill>
                  <a:srgbClr val="000000"/>
                </a:solidFill>
                <a:latin typeface="Calibri" panose="020F0502020204030204" pitchFamily="34" charset="0"/>
                <a:cs typeface="Calibri" panose="020F0502020204030204" pitchFamily="34" charset="0"/>
              </a:rPr>
              <a:t>Pharmacoepidemiology </a:t>
            </a:r>
            <a:endParaRPr lang="cs-CZ" altLang="cs-CZ" sz="3800" b="1"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2200" i="1" kern="0" dirty="0">
                <a:solidFill>
                  <a:srgbClr val="000000"/>
                </a:solidFill>
                <a:latin typeface="Calibri" panose="020F0502020204030204" pitchFamily="34" charset="0"/>
                <a:cs typeface="Calibri" panose="020F0502020204030204" pitchFamily="34" charset="0"/>
              </a:rPr>
              <a:t>- </a:t>
            </a:r>
            <a:r>
              <a:rPr lang="en-US" altLang="cs-CZ" sz="2200" kern="0" dirty="0">
                <a:solidFill>
                  <a:srgbClr val="000000"/>
                </a:solidFill>
                <a:latin typeface="Calibri" panose="020F0502020204030204" pitchFamily="34" charset="0"/>
                <a:cs typeface="Calibri" panose="020F0502020204030204" pitchFamily="34" charset="0"/>
              </a:rPr>
              <a:t>study of the effect of drugs on populations; questions dealing with the influence of genetics are particularly important</a:t>
            </a: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risks</a:t>
            </a:r>
            <a:r>
              <a:rPr lang="cs-CZ" altLang="cs-CZ" sz="2200" kern="0" dirty="0">
                <a:solidFill>
                  <a:srgbClr val="000000"/>
                </a:solidFill>
                <a:latin typeface="Calibri" panose="020F0502020204030204" pitchFamily="34" charset="0"/>
                <a:cs typeface="Calibri" panose="020F0502020204030204" pitchFamily="34" charset="0"/>
              </a:rPr>
              <a:t> and </a:t>
            </a:r>
            <a:r>
              <a:rPr lang="cs-CZ" altLang="cs-CZ" sz="2200" kern="0" dirty="0" err="1">
                <a:solidFill>
                  <a:srgbClr val="000000"/>
                </a:solidFill>
                <a:latin typeface="Calibri" panose="020F0502020204030204" pitchFamily="34" charset="0"/>
                <a:cs typeface="Calibri" panose="020F0502020204030204" pitchFamily="34" charset="0"/>
              </a:rPr>
              <a:t>benefits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therapy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epidemiological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methods</a:t>
            </a:r>
            <a:r>
              <a:rPr lang="cs-CZ" altLang="cs-CZ" sz="2200" kern="0" dirty="0">
                <a:solidFill>
                  <a:srgbClr val="000000"/>
                </a:solidFill>
                <a:latin typeface="Calibri" panose="020F0502020204030204" pitchFamily="34" charset="0"/>
                <a:cs typeface="Calibri" panose="020F0502020204030204" pitchFamily="34" charset="0"/>
              </a:rPr>
              <a:t> </a:t>
            </a: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buFontTx/>
              <a:buNone/>
            </a:pPr>
            <a:r>
              <a:rPr lang="cs-CZ" altLang="cs-CZ" sz="2200" kern="0" dirty="0" err="1">
                <a:solidFill>
                  <a:srgbClr val="000000"/>
                </a:solidFill>
                <a:latin typeface="Calibri" panose="020F0502020204030204" pitchFamily="34" charset="0"/>
                <a:cs typeface="Calibri" panose="020F0502020204030204" pitchFamily="34" charset="0"/>
              </a:rPr>
              <a:t>Approach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health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specialists</a:t>
            </a:r>
            <a:r>
              <a:rPr lang="cs-CZ" altLang="cs-CZ" sz="2200" kern="0" dirty="0">
                <a:solidFill>
                  <a:srgbClr val="000000"/>
                </a:solidFill>
                <a:latin typeface="Calibri" panose="020F0502020204030204" pitchFamily="34" charset="0"/>
                <a:cs typeface="Calibri" panose="020F0502020204030204" pitchFamily="34" charset="0"/>
              </a:rPr>
              <a:t> (GP, </a:t>
            </a:r>
            <a:r>
              <a:rPr lang="cs-CZ" altLang="cs-CZ" sz="2200" kern="0" dirty="0" err="1">
                <a:solidFill>
                  <a:srgbClr val="000000"/>
                </a:solidFill>
                <a:latin typeface="Calibri" panose="020F0502020204030204" pitchFamily="34" charset="0"/>
                <a:cs typeface="Calibri" panose="020F0502020204030204" pitchFamily="34" charset="0"/>
              </a:rPr>
              <a:t>pharmacist</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patient</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compliance</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society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abuse, marketing, </a:t>
            </a:r>
            <a:r>
              <a:rPr lang="cs-CZ" altLang="cs-CZ" sz="2200" kern="0" dirty="0" err="1">
                <a:solidFill>
                  <a:srgbClr val="000000"/>
                </a:solidFill>
                <a:latin typeface="Calibri" panose="020F0502020204030204" pitchFamily="34" charset="0"/>
                <a:cs typeface="Calibri" panose="020F0502020204030204" pitchFamily="34" charset="0"/>
              </a:rPr>
              <a:t>financial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resources</a:t>
            </a:r>
            <a:r>
              <a:rPr lang="cs-CZ" altLang="cs-CZ" sz="2200" kern="0" dirty="0">
                <a:solidFill>
                  <a:srgbClr val="000000"/>
                </a:solidFill>
                <a:latin typeface="Calibri" panose="020F0502020204030204" pitchFamily="34" charset="0"/>
                <a:cs typeface="Calibri" panose="020F0502020204030204" pitchFamily="34" charset="0"/>
              </a:rPr>
              <a:t>…)</a:t>
            </a:r>
          </a:p>
        </p:txBody>
      </p:sp>
      <p:pic>
        <p:nvPicPr>
          <p:cNvPr id="3" name="Nahraný zvuk">
            <a:hlinkClick r:id="" action="ppaction://media"/>
            <a:extLst>
              <a:ext uri="{FF2B5EF4-FFF2-40B4-BE49-F238E27FC236}">
                <a16:creationId xmlns:a16="http://schemas.microsoft.com/office/drawing/2014/main" id="{9AA7A7CF-852C-4E9B-A786-AE353EC576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85318" y="432955"/>
            <a:ext cx="609600" cy="609600"/>
          </a:xfrm>
          <a:prstGeom prst="rect">
            <a:avLst/>
          </a:prstGeom>
        </p:spPr>
      </p:pic>
    </p:spTree>
    <p:custDataLst>
      <p:tags r:id="rId1"/>
    </p:custDataLst>
    <p:extLst>
      <p:ext uri="{BB962C8B-B14F-4D97-AF65-F5344CB8AC3E}">
        <p14:creationId xmlns:p14="http://schemas.microsoft.com/office/powerpoint/2010/main" val="35847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3">
            <a:extLst>
              <a:ext uri="{FF2B5EF4-FFF2-40B4-BE49-F238E27FC236}">
                <a16:creationId xmlns:a16="http://schemas.microsoft.com/office/drawing/2014/main" id="{FBDDEBC1-2B02-4A0D-9AD2-01F32C933259}"/>
              </a:ext>
            </a:extLst>
          </p:cNvPr>
          <p:cNvSpPr>
            <a:spLocks noGrp="1"/>
          </p:cNvSpPr>
          <p:nvPr>
            <p:ph type="title"/>
            <p:custDataLst>
              <p:tags r:id="rId2"/>
            </p:custDataLst>
          </p:nvPr>
        </p:nvSpPr>
        <p:spPr>
          <a:xfrm>
            <a:off x="567000" y="1523584"/>
            <a:ext cx="11229665" cy="2462849"/>
          </a:xfrm>
        </p:spPr>
        <p:txBody>
          <a:bodyPr>
            <a:normAutofit fontScale="90000"/>
          </a:bodyPr>
          <a:lstStyle/>
          <a:p>
            <a:pPr algn="ctr">
              <a:lnSpc>
                <a:spcPct val="150000"/>
              </a:lnSpc>
              <a:spcBef>
                <a:spcPts val="0"/>
              </a:spcBef>
              <a:spcAft>
                <a:spcPts val="600"/>
              </a:spcAft>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extLst>
      <p:ext uri="{BB962C8B-B14F-4D97-AF65-F5344CB8AC3E}">
        <p14:creationId xmlns:p14="http://schemas.microsoft.com/office/powerpoint/2010/main" val="282306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6EB0C6-14BE-4750-8E0B-B825265EE7B4}"/>
              </a:ext>
            </a:extLst>
          </p:cNvPr>
          <p:cNvSpPr txBox="1">
            <a:spLocks noChangeArrowheads="1"/>
          </p:cNvSpPr>
          <p:nvPr/>
        </p:nvSpPr>
        <p:spPr>
          <a:xfrm>
            <a:off x="400050" y="279400"/>
            <a:ext cx="113919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err="1">
                <a:solidFill>
                  <a:srgbClr val="000000"/>
                </a:solidFill>
                <a:latin typeface="Calibri" panose="020F0502020204030204" pitchFamily="34" charset="0"/>
                <a:cs typeface="Calibri" panose="020F0502020204030204" pitchFamily="34" charset="0"/>
              </a:rPr>
              <a:t>Pharmaco</a:t>
            </a:r>
            <a:r>
              <a:rPr lang="cs-CZ" altLang="cs-CZ" sz="3800" b="1" kern="0" dirty="0" err="1">
                <a:solidFill>
                  <a:srgbClr val="000000"/>
                </a:solidFill>
                <a:latin typeface="Calibri" panose="020F0502020204030204" pitchFamily="34" charset="0"/>
                <a:cs typeface="Calibri" panose="020F0502020204030204" pitchFamily="34" charset="0"/>
              </a:rPr>
              <a:t>economy</a:t>
            </a:r>
            <a:r>
              <a:rPr lang="en-US" altLang="cs-CZ" sz="5100" b="1" kern="0" dirty="0">
                <a:solidFill>
                  <a:srgbClr val="000000"/>
                </a:solidFill>
                <a:latin typeface="Calibri" panose="020F0502020204030204" pitchFamily="34" charset="0"/>
                <a:cs typeface="Calibri" panose="020F0502020204030204" pitchFamily="34" charset="0"/>
              </a:rPr>
              <a:t> </a:t>
            </a:r>
            <a:endParaRPr lang="cs-CZ" altLang="cs-CZ" sz="51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3500" i="1" kern="0" dirty="0">
                <a:solidFill>
                  <a:srgbClr val="000000"/>
                </a:solidFill>
                <a:latin typeface="Calibri" panose="020F0502020204030204" pitchFamily="34" charset="0"/>
                <a:cs typeface="Calibri" panose="020F0502020204030204" pitchFamily="34" charset="0"/>
              </a:rPr>
              <a:t>-</a:t>
            </a:r>
            <a:r>
              <a:rPr lang="cs-CZ" altLang="cs-CZ" sz="3500" i="1"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rationalize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Compares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costs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approaches</a:t>
            </a:r>
            <a:r>
              <a:rPr lang="cs-CZ" altLang="cs-CZ" kern="0" dirty="0">
                <a:solidFill>
                  <a:srgbClr val="000000"/>
                </a:solidFill>
                <a:latin typeface="Calibri" panose="020F0502020204030204" pitchFamily="34" charset="0"/>
                <a:cs typeface="Calibri" panose="020F0502020204030204" pitchFamily="34" charset="0"/>
              </a:rPr>
              <a:t> by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pharmacoeconomical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analyses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goal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is</a:t>
            </a:r>
            <a:r>
              <a:rPr lang="cs-CZ" altLang="cs-CZ" kern="0" dirty="0">
                <a:solidFill>
                  <a:srgbClr val="000000"/>
                </a:solidFill>
                <a:latin typeface="Calibri" panose="020F0502020204030204" pitchFamily="34" charset="0"/>
                <a:cs typeface="Calibri" panose="020F0502020204030204" pitchFamily="34" charset="0"/>
              </a:rPr>
              <a:t> not „to </a:t>
            </a:r>
            <a:r>
              <a:rPr lang="cs-CZ" altLang="cs-CZ" kern="0" dirty="0" err="1">
                <a:solidFill>
                  <a:srgbClr val="000000"/>
                </a:solidFill>
                <a:latin typeface="Calibri" panose="020F0502020204030204" pitchFamily="34" charset="0"/>
                <a:cs typeface="Calibri" panose="020F0502020204030204" pitchFamily="34" charset="0"/>
              </a:rPr>
              <a:t>decrease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money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spent</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 , but to use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effectively</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DBB27F3E-C988-4BF9-8392-67AE3D5457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5091" y="505691"/>
            <a:ext cx="609600" cy="609600"/>
          </a:xfrm>
          <a:prstGeom prst="rect">
            <a:avLst/>
          </a:prstGeom>
        </p:spPr>
      </p:pic>
    </p:spTree>
    <p:custDataLst>
      <p:tags r:id="rId1"/>
    </p:custDataLst>
    <p:extLst>
      <p:ext uri="{BB962C8B-B14F-4D97-AF65-F5344CB8AC3E}">
        <p14:creationId xmlns:p14="http://schemas.microsoft.com/office/powerpoint/2010/main" val="36365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0EB51ED-2A12-4024-9BFB-79D112859E5F}"/>
              </a:ext>
            </a:extLst>
          </p:cNvPr>
          <p:cNvSpPr txBox="1">
            <a:spLocks noChangeArrowheads="1"/>
          </p:cNvSpPr>
          <p:nvPr/>
        </p:nvSpPr>
        <p:spPr>
          <a:xfrm>
            <a:off x="457200" y="254000"/>
            <a:ext cx="11290300" cy="6199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sz="3800" b="1" kern="0" dirty="0" err="1">
                <a:solidFill>
                  <a:srgbClr val="000000"/>
                </a:solidFill>
                <a:latin typeface="Calibri" panose="020F0502020204030204" pitchFamily="34" charset="0"/>
                <a:cs typeface="Calibri" panose="020F0502020204030204" pitchFamily="34" charset="0"/>
              </a:rPr>
              <a:t>Pharmacovigilance</a:t>
            </a:r>
            <a:r>
              <a:rPr lang="cs-CZ" altLang="cs-CZ" sz="3800" b="1" kern="0" dirty="0">
                <a:solidFill>
                  <a:srgbClr val="000000"/>
                </a:solidFill>
                <a:latin typeface="Calibri" panose="020F0502020204030204" pitchFamily="34" charset="0"/>
                <a:cs typeface="Calibri" panose="020F0502020204030204" pitchFamily="34" charset="0"/>
              </a:rPr>
              <a:t> </a:t>
            </a: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Pharmacological</a:t>
            </a:r>
            <a:r>
              <a:rPr lang="cs-CZ" altLang="cs-CZ" sz="2400" kern="0" dirty="0">
                <a:solidFill>
                  <a:srgbClr val="000000"/>
                </a:solidFill>
                <a:latin typeface="Calibri" panose="020F0502020204030204" pitchFamily="34" charset="0"/>
                <a:cs typeface="Calibri" panose="020F0502020204030204" pitchFamily="34" charset="0"/>
              </a:rPr>
              <a:t> science </a:t>
            </a:r>
            <a:r>
              <a:rPr lang="cs-CZ" altLang="cs-CZ" sz="2400" kern="0" dirty="0" err="1">
                <a:solidFill>
                  <a:srgbClr val="000000"/>
                </a:solidFill>
                <a:latin typeface="Calibri" panose="020F0502020204030204" pitchFamily="34" charset="0"/>
                <a:cs typeface="Calibri" panose="020F0502020204030204" pitchFamily="34" charset="0"/>
              </a:rPr>
              <a:t>relating</a:t>
            </a:r>
            <a:r>
              <a:rPr lang="cs-CZ" altLang="cs-CZ" sz="2400" kern="0" dirty="0">
                <a:solidFill>
                  <a:srgbClr val="000000"/>
                </a:solidFill>
                <a:latin typeface="Calibri" panose="020F0502020204030204" pitchFamily="34" charset="0"/>
                <a:cs typeface="Calibri" panose="020F0502020204030204" pitchFamily="34" charset="0"/>
              </a:rPr>
              <a:t> to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detection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assessment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understanding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prevention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collecting</a:t>
            </a:r>
            <a:r>
              <a:rPr lang="cs-CZ" altLang="cs-CZ" sz="2400" kern="0" dirty="0">
                <a:solidFill>
                  <a:srgbClr val="000000"/>
                </a:solidFill>
                <a:latin typeface="Calibri" panose="020F0502020204030204" pitchFamily="34" charset="0"/>
                <a:cs typeface="Calibri" panose="020F0502020204030204" pitchFamily="34" charset="0"/>
              </a:rPr>
              <a:t>, monitoring, </a:t>
            </a:r>
            <a:r>
              <a:rPr lang="cs-CZ" altLang="cs-CZ" sz="2400" kern="0" dirty="0" err="1">
                <a:solidFill>
                  <a:srgbClr val="000000"/>
                </a:solidFill>
                <a:latin typeface="Calibri" panose="020F0502020204030204" pitchFamily="34" charset="0"/>
                <a:cs typeface="Calibri" panose="020F0502020204030204" pitchFamily="34" charset="0"/>
              </a:rPr>
              <a:t>researching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evaluating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information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from</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healthcare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providers</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patients</a:t>
            </a:r>
            <a:r>
              <a:rPr lang="cs-CZ" altLang="cs-CZ" sz="2400" kern="0" dirty="0">
                <a:solidFill>
                  <a:srgbClr val="000000"/>
                </a:solidFill>
                <a:latin typeface="Calibri" panose="020F0502020204030204" pitchFamily="34" charset="0"/>
                <a:cs typeface="Calibri" panose="020F0502020204030204" pitchFamily="34" charset="0"/>
              </a:rPr>
              <a:t> on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medication</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Drug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safety</a:t>
            </a:r>
            <a:r>
              <a:rPr lang="cs-CZ" altLang="cs-CZ" sz="2400" kern="0" dirty="0">
                <a:solidFill>
                  <a:srgbClr val="000000"/>
                </a:solidFill>
                <a:latin typeface="Calibri" panose="020F0502020204030204" pitchFamily="34" charset="0"/>
                <a:cs typeface="Calibri" panose="020F0502020204030204" pitchFamily="34" charset="0"/>
              </a:rPr>
              <a:t> monitoring</a:t>
            </a: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a:solidFill>
                  <a:srgbClr val="000000"/>
                </a:solidFill>
                <a:latin typeface="Calibri" panose="020F0502020204030204" pitchFamily="34" charset="0"/>
                <a:cs typeface="Calibri" panose="020F0502020204030204" pitchFamily="34" charset="0"/>
              </a:rPr>
              <a:t>AIM: to </a:t>
            </a:r>
            <a:r>
              <a:rPr lang="cs-CZ" altLang="cs-CZ" sz="2400" kern="0" dirty="0" err="1">
                <a:solidFill>
                  <a:srgbClr val="000000"/>
                </a:solidFill>
                <a:latin typeface="Calibri" panose="020F0502020204030204" pitchFamily="34" charset="0"/>
                <a:cs typeface="Calibri" panose="020F0502020204030204" pitchFamily="34" charset="0"/>
              </a:rPr>
              <a:t>minimize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risk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62C058A-18CE-4AEB-AD50-0335E5C4CB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86654" y="415203"/>
            <a:ext cx="609600" cy="609600"/>
          </a:xfrm>
          <a:prstGeom prst="rect">
            <a:avLst/>
          </a:prstGeom>
        </p:spPr>
      </p:pic>
    </p:spTree>
    <p:custDataLst>
      <p:tags r:id="rId1"/>
    </p:custDataLst>
    <p:extLst>
      <p:ext uri="{BB962C8B-B14F-4D97-AF65-F5344CB8AC3E}">
        <p14:creationId xmlns:p14="http://schemas.microsoft.com/office/powerpoint/2010/main" val="38008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912F36-06D3-49BA-BF66-C749A0984BA6}"/>
              </a:ext>
            </a:extLst>
          </p:cNvPr>
          <p:cNvSpPr txBox="1">
            <a:spLocks noChangeArrowheads="1"/>
          </p:cNvSpPr>
          <p:nvPr/>
        </p:nvSpPr>
        <p:spPr>
          <a:xfrm>
            <a:off x="2817813" y="274639"/>
            <a:ext cx="6172200" cy="677862"/>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err="1">
                <a:solidFill>
                  <a:srgbClr val="000000"/>
                </a:solidFill>
                <a:latin typeface="Calibri" panose="020F0502020204030204" pitchFamily="34" charset="0"/>
                <a:cs typeface="Calibri" panose="020F0502020204030204" pitchFamily="34" charset="0"/>
              </a:rPr>
              <a:t>Experimental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pharmacology</a:t>
            </a:r>
            <a:endParaRPr lang="en-US" altLang="cs-CZ" kern="0" dirty="0">
              <a:solidFill>
                <a:srgbClr val="000000"/>
              </a:solidFill>
              <a:latin typeface="Calibri" panose="020F0502020204030204" pitchFamily="34" charset="0"/>
              <a:cs typeface="Calibri" panose="020F0502020204030204" pitchFamily="34" charset="0"/>
            </a:endParaRPr>
          </a:p>
        </p:txBody>
      </p:sp>
      <p:sp>
        <p:nvSpPr>
          <p:cNvPr id="3" name="Rectangle 5">
            <a:extLst>
              <a:ext uri="{FF2B5EF4-FFF2-40B4-BE49-F238E27FC236}">
                <a16:creationId xmlns:a16="http://schemas.microsoft.com/office/drawing/2014/main" id="{770B7474-6DD0-455A-83D6-701C067825D0}"/>
              </a:ext>
            </a:extLst>
          </p:cNvPr>
          <p:cNvSpPr>
            <a:spLocks noGrp="1" noChangeArrowheads="1"/>
          </p:cNvSpPr>
          <p:nvPr>
            <p:ph type="title"/>
          </p:nvPr>
        </p:nvSpPr>
        <p:spPr>
          <a:xfrm>
            <a:off x="2817813" y="1106488"/>
            <a:ext cx="6553200" cy="677862"/>
          </a:xfrm>
          <a:solidFill>
            <a:srgbClr val="FFCC00"/>
          </a:solidFill>
          <a:ln>
            <a:solidFill>
              <a:srgbClr val="FFCC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Biological</a:t>
            </a:r>
            <a:r>
              <a:rPr lang="cs-CZ" altLang="cs-CZ" dirty="0">
                <a:solidFill>
                  <a:srgbClr val="000000"/>
                </a:solidFill>
                <a:latin typeface="Calibri" panose="020F0502020204030204" pitchFamily="34" charset="0"/>
                <a:cs typeface="Calibri" panose="020F0502020204030204" pitchFamily="34" charset="0"/>
              </a:rPr>
              <a:t> experiment</a:t>
            </a:r>
          </a:p>
        </p:txBody>
      </p:sp>
      <p:sp>
        <p:nvSpPr>
          <p:cNvPr id="4" name="Rectangle 3">
            <a:extLst>
              <a:ext uri="{FF2B5EF4-FFF2-40B4-BE49-F238E27FC236}">
                <a16:creationId xmlns:a16="http://schemas.microsoft.com/office/drawing/2014/main" id="{B980F17B-709C-4D5B-97D2-F6D4687A4248}"/>
              </a:ext>
            </a:extLst>
          </p:cNvPr>
          <p:cNvSpPr txBox="1">
            <a:spLocks noChangeArrowheads="1"/>
          </p:cNvSpPr>
          <p:nvPr/>
        </p:nvSpPr>
        <p:spPr>
          <a:xfrm>
            <a:off x="608013" y="2133600"/>
            <a:ext cx="10783887"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vitro</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isolated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structures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organs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r>
              <a:rPr lang="cs-CZ" altLang="cs-CZ" kern="0" dirty="0">
                <a:solidFill>
                  <a:srgbClr val="000000"/>
                </a:solidFill>
                <a:latin typeface="Calibri" panose="020F0502020204030204" pitchFamily="34" charset="0"/>
                <a:cs typeface="Calibri" panose="020F0502020204030204" pitchFamily="34" charset="0"/>
              </a:rPr>
              <a:t>              cell </a:t>
            </a:r>
            <a:r>
              <a:rPr lang="cs-CZ" altLang="cs-CZ" kern="0" dirty="0" err="1">
                <a:solidFill>
                  <a:srgbClr val="000000"/>
                </a:solidFill>
                <a:latin typeface="Calibri" panose="020F0502020204030204" pitchFamily="34" charset="0"/>
                <a:cs typeface="Calibri" panose="020F0502020204030204" pitchFamily="34" charset="0"/>
              </a:rPr>
              <a:t>cultures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microorganisms</a:t>
            </a:r>
            <a:r>
              <a:rPr lang="cs-CZ" altLang="cs-CZ" kern="0" dirty="0">
                <a:solidFill>
                  <a:srgbClr val="000000"/>
                </a:solidFill>
                <a:latin typeface="Calibri" panose="020F0502020204030204" pitchFamily="34" charset="0"/>
                <a:cs typeface="Calibri" panose="020F0502020204030204" pitchFamily="34" charset="0"/>
              </a:rPr>
              <a:t> </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regulatory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factors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have</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satisfy</a:t>
            </a:r>
            <a:r>
              <a:rPr lang="cs-CZ" altLang="cs-CZ" kern="0" dirty="0">
                <a:solidFill>
                  <a:srgbClr val="000000"/>
                </a:solidFill>
                <a:latin typeface="Calibri" panose="020F0502020204030204" pitchFamily="34" charset="0"/>
                <a:cs typeface="Calibri" panose="020F0502020204030204" pitchFamily="34" charset="0"/>
              </a:rPr>
              <a:t>:</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sz="1400" kern="0" dirty="0">
                <a:solidFill>
                  <a:srgbClr val="000000"/>
                </a:solidFill>
                <a:latin typeface="Calibri" panose="020F0502020204030204" pitchFamily="34" charset="0"/>
                <a:cs typeface="Calibri" panose="020F0502020204030204" pitchFamily="34" charset="0"/>
              </a:rPr>
              <a:t>(</a:t>
            </a:r>
            <a:r>
              <a:rPr lang="cs-CZ" altLang="cs-CZ" sz="1400" kern="0" dirty="0" err="1">
                <a:solidFill>
                  <a:srgbClr val="000000"/>
                </a:solidFill>
                <a:latin typeface="Calibri" panose="020F0502020204030204" pitchFamily="34" charset="0"/>
                <a:cs typeface="Calibri" panose="020F0502020204030204" pitchFamily="34" charset="0"/>
              </a:rPr>
              <a:t>replacement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refinement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reduction</a:t>
            </a:r>
            <a:r>
              <a:rPr lang="cs-CZ" altLang="cs-CZ" sz="1400" kern="0" dirty="0">
                <a:solidFill>
                  <a:srgbClr val="000000"/>
                </a:solidFill>
                <a:latin typeface="Calibri" panose="020F0502020204030204" pitchFamily="34" charset="0"/>
                <a:cs typeface="Calibri" panose="020F0502020204030204" pitchFamily="34" charset="0"/>
              </a:rPr>
              <a:t>)</a:t>
            </a: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small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amounts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human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cells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elimination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reaction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body</a:t>
            </a:r>
          </a:p>
        </p:txBody>
      </p:sp>
      <p:pic>
        <p:nvPicPr>
          <p:cNvPr id="5" name="Nahraný zvuk">
            <a:hlinkClick r:id="" action="ppaction://media"/>
            <a:extLst>
              <a:ext uri="{FF2B5EF4-FFF2-40B4-BE49-F238E27FC236}">
                <a16:creationId xmlns:a16="http://schemas.microsoft.com/office/drawing/2014/main" id="{83800507-79FA-413F-B2B6-6FC87DF31C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529454" y="801688"/>
            <a:ext cx="609600" cy="609600"/>
          </a:xfrm>
          <a:prstGeom prst="rect">
            <a:avLst/>
          </a:prstGeom>
        </p:spPr>
      </p:pic>
    </p:spTree>
    <p:custDataLst>
      <p:tags r:id="rId1"/>
    </p:custDataLst>
    <p:extLst>
      <p:ext uri="{BB962C8B-B14F-4D97-AF65-F5344CB8AC3E}">
        <p14:creationId xmlns:p14="http://schemas.microsoft.com/office/powerpoint/2010/main" val="33532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2000" fill="hold"/>
                                        <p:tgtEl>
                                          <p:spTgt spid="2"/>
                                        </p:tgtEl>
                                        <p:attrNameLst>
                                          <p:attrName>ppt_x</p:attrName>
                                          <p:attrName>ppt_y</p:attrName>
                                        </p:attrNameLst>
                                      </p:cBhvr>
                                    </p:animMotion>
                                  </p:childTnLst>
                                </p:cTn>
                              </p:par>
                              <p:par>
                                <p:cTn id="7" presetID="29"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ppt_x</p:attrName>
                                        </p:attrNameLst>
                                      </p:cBhvr>
                                      <p:tavLst>
                                        <p:tav tm="0">
                                          <p:val>
                                            <p:strVal val="#ppt_x-.2"/>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4"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4"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anim calcmode="lin" valueType="num">
                                      <p:cBhvr>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4"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anim calcmode="lin" valueType="num">
                                      <p:cBhvr>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4"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anim calcmode="lin" valueType="num">
                                      <p:cBhvr>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500"/>
                                        <p:tgtEl>
                                          <p:spTgt spid="4">
                                            <p:txEl>
                                              <p:pRg st="5" end="5"/>
                                            </p:txEl>
                                          </p:spTgt>
                                        </p:tgtEl>
                                      </p:cBhvr>
                                    </p:animEffect>
                                    <p:anim calcmode="lin" valueType="num">
                                      <p:cBhvr>
                                        <p:cTn id="5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fade">
                                      <p:cBhvr>
                                        <p:cTn id="58" dur="500"/>
                                        <p:tgtEl>
                                          <p:spTgt spid="4">
                                            <p:txEl>
                                              <p:pRg st="6" end="6"/>
                                            </p:txEl>
                                          </p:spTgt>
                                        </p:tgtEl>
                                      </p:cBhvr>
                                    </p:animEffect>
                                    <p:anim calcmode="lin" valueType="num">
                                      <p:cBhvr>
                                        <p:cTn id="5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4">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93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FB0C90-DF54-4193-A174-A0D24C693C74}"/>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AAAD5C12-D661-491C-8485-E512B3D43446}"/>
              </a:ext>
            </a:extLst>
          </p:cNvPr>
          <p:cNvSpPr txBox="1">
            <a:spLocks noChangeArrowheads="1"/>
          </p:cNvSpPr>
          <p:nvPr/>
        </p:nvSpPr>
        <p:spPr>
          <a:xfrm>
            <a:off x="137319" y="1066800"/>
            <a:ext cx="120015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a:t>
            </a:r>
            <a:r>
              <a:rPr lang="cs-CZ" altLang="cs-CZ" b="1" i="1" u="sng" kern="0" dirty="0" err="1">
                <a:solidFill>
                  <a:srgbClr val="000000"/>
                </a:solidFill>
                <a:latin typeface="Calibri" panose="020F0502020204030204" pitchFamily="34" charset="0"/>
                <a:cs typeface="Calibri" panose="020F0502020204030204" pitchFamily="34" charset="0"/>
              </a:rPr>
              <a:t>silico</a:t>
            </a:r>
            <a:r>
              <a:rPr lang="cs-CZ" altLang="cs-CZ" b="1" i="1" u="sng" kern="0" dirty="0">
                <a:solidFill>
                  <a:srgbClr val="000000"/>
                </a:solidFill>
                <a:latin typeface="Calibri" panose="020F0502020204030204" pitchFamily="34" charset="0"/>
                <a:cs typeface="Calibri" panose="020F0502020204030204" pitchFamily="34" charset="0"/>
              </a:rPr>
              <a:t> – </a:t>
            </a:r>
            <a:r>
              <a:rPr lang="cs-CZ" altLang="cs-CZ" kern="0" dirty="0">
                <a:solidFill>
                  <a:srgbClr val="000000"/>
                </a:solidFill>
                <a:latin typeface="Calibri" panose="020F0502020204030204" pitchFamily="34" charset="0"/>
                <a:cs typeface="Calibri" panose="020F0502020204030204" pitchFamily="34" charset="0"/>
              </a:rPr>
              <a:t>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IT, </a:t>
            </a:r>
            <a:r>
              <a:rPr lang="cs-CZ" altLang="cs-CZ" kern="0" dirty="0" err="1">
                <a:solidFill>
                  <a:srgbClr val="000000"/>
                </a:solidFill>
                <a:latin typeface="Calibri" panose="020F0502020204030204" pitchFamily="34" charset="0"/>
                <a:cs typeface="Calibri" panose="020F0502020204030204" pitchFamily="34" charset="0"/>
              </a:rPr>
              <a:t>especially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computer</a:t>
            </a:r>
            <a:r>
              <a:rPr lang="cs-CZ" altLang="cs-CZ" kern="0" dirty="0">
                <a:solidFill>
                  <a:srgbClr val="000000"/>
                </a:solidFill>
                <a:latin typeface="Calibri" panose="020F0502020204030204" pitchFamily="34" charset="0"/>
                <a:cs typeface="Calibri" panose="020F0502020204030204" pitchFamily="34" charset="0"/>
              </a:rPr>
              <a:t> modelling (f-</a:t>
            </a:r>
            <a:r>
              <a:rPr lang="cs-CZ" altLang="cs-CZ" kern="0" dirty="0" err="1">
                <a:solidFill>
                  <a:srgbClr val="000000"/>
                </a:solidFill>
                <a:latin typeface="Calibri" panose="020F0502020204030204" pitchFamily="34" charset="0"/>
                <a:cs typeface="Calibri" panose="020F0502020204030204" pitchFamily="34" charset="0"/>
              </a:rPr>
              <a:t>kinetics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databases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b="1" i="1" u="sng" kern="0" dirty="0">
              <a:solidFill>
                <a:srgbClr val="000000"/>
              </a:solidFill>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22AF5A9E-B741-4E87-B433-F4E5E8527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255838"/>
            <a:ext cx="6011862"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ahraný zvuk">
            <a:hlinkClick r:id="" action="ppaction://media"/>
            <a:extLst>
              <a:ext uri="{FF2B5EF4-FFF2-40B4-BE49-F238E27FC236}">
                <a16:creationId xmlns:a16="http://schemas.microsoft.com/office/drawing/2014/main" id="{8C674563-AE99-4E3F-98F7-B530C25E25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55482" y="336550"/>
            <a:ext cx="609600" cy="609600"/>
          </a:xfrm>
          <a:prstGeom prst="rect">
            <a:avLst/>
          </a:prstGeom>
        </p:spPr>
      </p:pic>
    </p:spTree>
    <p:custDataLst>
      <p:tags r:id="rId1"/>
    </p:custDataLst>
    <p:extLst>
      <p:ext uri="{BB962C8B-B14F-4D97-AF65-F5344CB8AC3E}">
        <p14:creationId xmlns:p14="http://schemas.microsoft.com/office/powerpoint/2010/main" val="10145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3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FAD149-BFCE-430D-A7DA-22A3C209DBF0}"/>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C2F8ACD8-8A89-45B5-8365-BDB971BE1835}"/>
              </a:ext>
            </a:extLst>
          </p:cNvPr>
          <p:cNvSpPr txBox="1">
            <a:spLocks noChangeArrowheads="1"/>
          </p:cNvSpPr>
          <p:nvPr/>
        </p:nvSpPr>
        <p:spPr>
          <a:xfrm>
            <a:off x="0" y="965200"/>
            <a:ext cx="11417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Tx/>
              <a:buNone/>
            </a:pPr>
            <a:r>
              <a:rPr lang="cs-CZ" altLang="cs-CZ" sz="4000" b="1" i="1" u="sng" kern="0" dirty="0">
                <a:solidFill>
                  <a:srgbClr val="000000"/>
                </a:solidFill>
                <a:latin typeface="Calibri" panose="020F0502020204030204" pitchFamily="34" charset="0"/>
                <a:cs typeface="Calibri" panose="020F0502020204030204" pitchFamily="34" charset="0"/>
              </a:rPr>
              <a:t>in </a:t>
            </a:r>
            <a:r>
              <a:rPr lang="cs-CZ" altLang="cs-CZ" sz="4000" b="1" i="1" u="sng" kern="0" dirty="0" err="1">
                <a:solidFill>
                  <a:srgbClr val="000000"/>
                </a:solidFill>
                <a:latin typeface="Calibri" panose="020F0502020204030204" pitchFamily="34" charset="0"/>
                <a:cs typeface="Calibri" panose="020F0502020204030204" pitchFamily="34" charset="0"/>
              </a:rPr>
              <a:t>vivo</a:t>
            </a:r>
            <a:r>
              <a:rPr lang="cs-CZ" altLang="cs-CZ" sz="4000" b="1" i="1" u="sng" kern="0" dirty="0">
                <a:solidFill>
                  <a:srgbClr val="000000"/>
                </a:solidFill>
                <a:latin typeface="Calibri" panose="020F0502020204030204" pitchFamily="34" charset="0"/>
                <a:cs typeface="Calibri" panose="020F0502020204030204" pitchFamily="34" charset="0"/>
              </a:rPr>
              <a:t> – </a:t>
            </a:r>
            <a:r>
              <a:rPr lang="cs-CZ" altLang="cs-CZ" sz="4000" kern="0" dirty="0" err="1">
                <a:solidFill>
                  <a:srgbClr val="000000"/>
                </a:solidFill>
                <a:latin typeface="Calibri" panose="020F0502020204030204" pitchFamily="34" charset="0"/>
                <a:cs typeface="Calibri" panose="020F0502020204030204" pitchFamily="34" charset="0"/>
              </a:rPr>
              <a:t>whole</a:t>
            </a:r>
            <a:r>
              <a:rPr lang="cs-CZ" altLang="cs-CZ" sz="4000" kern="0" dirty="0">
                <a:solidFill>
                  <a:srgbClr val="000000"/>
                </a:solidFill>
                <a:latin typeface="Calibri" panose="020F0502020204030204" pitchFamily="34" charset="0"/>
                <a:cs typeface="Calibri" panose="020F0502020204030204" pitchFamily="34" charset="0"/>
              </a:rPr>
              <a:t> animal</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a:t>
            </a: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record</a:t>
            </a:r>
            <a:r>
              <a:rPr lang="cs-CZ" altLang="cs-CZ" kern="0" dirty="0">
                <a:solidFill>
                  <a:srgbClr val="000000"/>
                </a:solidFill>
                <a:latin typeface="Calibri" panose="020F0502020204030204" pitchFamily="34" charset="0"/>
                <a:cs typeface="Calibri" panose="020F0502020204030204" pitchFamily="34" charset="0"/>
              </a:rPr>
              <a:t> toxicity, </a:t>
            </a:r>
            <a:r>
              <a:rPr lang="cs-CZ" altLang="cs-CZ" kern="0" dirty="0" err="1">
                <a:solidFill>
                  <a:srgbClr val="000000"/>
                </a:solidFill>
                <a:latin typeface="Calibri" panose="020F0502020204030204" pitchFamily="34" charset="0"/>
                <a:cs typeface="Calibri" panose="020F0502020204030204" pitchFamily="34" charset="0"/>
              </a:rPr>
              <a:t>possible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adverse</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alergic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impact</a:t>
            </a:r>
            <a:r>
              <a:rPr lang="cs-CZ" altLang="cs-CZ" kern="0" dirty="0">
                <a:solidFill>
                  <a:srgbClr val="000000"/>
                </a:solidFill>
                <a:latin typeface="Calibri" panose="020F0502020204030204" pitchFamily="34" charset="0"/>
                <a:cs typeface="Calibri" panose="020F0502020204030204" pitchFamily="34" charset="0"/>
              </a:rPr>
              <a:t> on </a:t>
            </a:r>
            <a:r>
              <a:rPr lang="cs-CZ" altLang="cs-CZ" kern="0" dirty="0" err="1">
                <a:solidFill>
                  <a:srgbClr val="000000"/>
                </a:solidFill>
                <a:latin typeface="Calibri" panose="020F0502020204030204" pitchFamily="34" charset="0"/>
                <a:cs typeface="Calibri" panose="020F0502020204030204" pitchFamily="34" charset="0"/>
              </a:rPr>
              <a:t>memory</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other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cognitive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faculties</a:t>
            </a:r>
            <a:r>
              <a:rPr lang="cs-CZ" altLang="cs-CZ" kern="0" dirty="0">
                <a:solidFill>
                  <a:srgbClr val="000000"/>
                </a:solidFill>
                <a:latin typeface="Calibri" panose="020F0502020204030204" pitchFamily="34" charset="0"/>
                <a:cs typeface="Calibri" panose="020F0502020204030204" pitchFamily="34" charset="0"/>
              </a:rPr>
              <a:t>, learning </a:t>
            </a:r>
            <a:r>
              <a:rPr lang="cs-CZ" altLang="cs-CZ" kern="0" dirty="0" err="1">
                <a:solidFill>
                  <a:srgbClr val="000000"/>
                </a:solidFill>
                <a:latin typeface="Calibri" panose="020F0502020204030204" pitchFamily="34" charset="0"/>
                <a:cs typeface="Calibri" panose="020F0502020204030204" pitchFamily="34" charset="0"/>
              </a:rPr>
              <a:t>abilities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depression</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E3003711-E979-48D3-B1CC-8D9AC3AD71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3527" y="660400"/>
            <a:ext cx="609600" cy="609600"/>
          </a:xfrm>
          <a:prstGeom prst="rect">
            <a:avLst/>
          </a:prstGeom>
        </p:spPr>
      </p:pic>
    </p:spTree>
    <p:custDataLst>
      <p:tags r:id="rId1"/>
    </p:custDataLst>
    <p:extLst>
      <p:ext uri="{BB962C8B-B14F-4D97-AF65-F5344CB8AC3E}">
        <p14:creationId xmlns:p14="http://schemas.microsoft.com/office/powerpoint/2010/main" val="4308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7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104E1-BBE1-405F-8DD2-D9F3CED5CD1D}"/>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3" name="Rectangle 3">
            <a:extLst>
              <a:ext uri="{FF2B5EF4-FFF2-40B4-BE49-F238E27FC236}">
                <a16:creationId xmlns:a16="http://schemas.microsoft.com/office/drawing/2014/main" id="{4DEA7932-6E04-4682-A276-32FC5A8D6070}"/>
              </a:ext>
            </a:extLst>
          </p:cNvPr>
          <p:cNvSpPr txBox="1">
            <a:spLocks noChangeArrowheads="1"/>
          </p:cNvSpPr>
          <p:nvPr/>
        </p:nvSpPr>
        <p:spPr>
          <a:xfrm>
            <a:off x="165101" y="1196975"/>
            <a:ext cx="11925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u="sng" kern="0" dirty="0" err="1">
                <a:solidFill>
                  <a:srgbClr val="000000"/>
                </a:solidFill>
                <a:latin typeface="Calibri" panose="020F0502020204030204" pitchFamily="34" charset="0"/>
                <a:cs typeface="Calibri" panose="020F0502020204030204" pitchFamily="34" charset="0"/>
              </a:rPr>
              <a:t>Experimental</a:t>
            </a:r>
            <a:r>
              <a:rPr lang="cs-CZ" altLang="cs-CZ" b="1" u="sng" kern="0" dirty="0">
                <a:solidFill>
                  <a:srgbClr val="000000"/>
                </a:solidFill>
                <a:latin typeface="Calibri" panose="020F0502020204030204" pitchFamily="34" charset="0"/>
                <a:cs typeface="Calibri" panose="020F0502020204030204" pitchFamily="34" charset="0"/>
              </a:rPr>
              <a:t> animal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kern="0" dirty="0" err="1">
                <a:solidFill>
                  <a:srgbClr val="000000"/>
                </a:solidFill>
                <a:latin typeface="Calibri" panose="020F0502020204030204" pitchFamily="34" charset="0"/>
                <a:cs typeface="Calibri" panose="020F0502020204030204" pitchFamily="34" charset="0"/>
              </a:rPr>
              <a:t>is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breed</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maintained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a:t>
            </a:r>
          </a:p>
          <a:p>
            <a:pPr>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buFontTx/>
              <a:buNone/>
            </a:pPr>
            <a:r>
              <a:rPr lang="cs-CZ" altLang="cs-CZ" b="1" kern="0" dirty="0" err="1">
                <a:solidFill>
                  <a:srgbClr val="000000"/>
                </a:solidFill>
                <a:latin typeface="Calibri" panose="020F0502020204030204" pitchFamily="34" charset="0"/>
                <a:cs typeface="Calibri" panose="020F0502020204030204" pitchFamily="34" charset="0"/>
              </a:rPr>
              <a:t>Defined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genetic</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features</a:t>
            </a:r>
            <a:r>
              <a:rPr lang="cs-CZ" altLang="cs-CZ" b="1" kern="0" dirty="0">
                <a:solidFill>
                  <a:srgbClr val="000000"/>
                </a:solidFill>
                <a:latin typeface="Calibri" panose="020F0502020204030204" pitchFamily="34" charset="0"/>
                <a:cs typeface="Calibri" panose="020F0502020204030204" pitchFamily="34" charset="0"/>
              </a:rPr>
              <a:t>:</a:t>
            </a:r>
          </a:p>
          <a:p>
            <a:pPr>
              <a:buFontTx/>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randombred</a:t>
            </a:r>
            <a:r>
              <a:rPr lang="cs-CZ" altLang="cs-CZ" kern="0" dirty="0">
                <a:solidFill>
                  <a:srgbClr val="000000"/>
                </a:solidFill>
                <a:latin typeface="Calibri" panose="020F0502020204030204" pitchFamily="34" charset="0"/>
                <a:cs typeface="Calibri" panose="020F0502020204030204" pitchFamily="34" charset="0"/>
              </a:rPr>
              <a:t> – natural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heterozygots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inbred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brosthers</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sisters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approx</a:t>
            </a:r>
            <a:r>
              <a:rPr lang="cs-CZ" altLang="cs-CZ" kern="0" dirty="0">
                <a:solidFill>
                  <a:srgbClr val="000000"/>
                </a:solidFill>
                <a:latin typeface="Calibri" panose="020F0502020204030204" pitchFamily="34" charset="0"/>
                <a:cs typeface="Calibri" panose="020F0502020204030204" pitchFamily="34" charset="0"/>
              </a:rPr>
              <a:t>. 20 </a:t>
            </a:r>
            <a:r>
              <a:rPr lang="cs-CZ" altLang="cs-CZ" kern="0" dirty="0" err="1">
                <a:solidFill>
                  <a:srgbClr val="000000"/>
                </a:solidFill>
                <a:latin typeface="Calibri" panose="020F0502020204030204" pitchFamily="34" charset="0"/>
                <a:cs typeface="Calibri" panose="020F0502020204030204" pitchFamily="34" charset="0"/>
              </a:rPr>
              <a:t>generations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homozygots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diabetic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hypercholesterolemic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hypertonic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D32CF593-4921-4109-8798-B515EBB4FE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38610" y="327025"/>
            <a:ext cx="609600" cy="609600"/>
          </a:xfrm>
          <a:prstGeom prst="rect">
            <a:avLst/>
          </a:prstGeom>
        </p:spPr>
      </p:pic>
    </p:spTree>
    <p:custDataLst>
      <p:tags r:id="rId1"/>
    </p:custDataLst>
    <p:extLst>
      <p:ext uri="{BB962C8B-B14F-4D97-AF65-F5344CB8AC3E}">
        <p14:creationId xmlns:p14="http://schemas.microsoft.com/office/powerpoint/2010/main" val="10966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2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EDA6D9D-0AA5-435A-B398-7A73013F7A2C}"/>
              </a:ext>
            </a:extLst>
          </p:cNvPr>
          <p:cNvSpPr txBox="1">
            <a:spLocks noChangeArrowheads="1"/>
          </p:cNvSpPr>
          <p:nvPr/>
        </p:nvSpPr>
        <p:spPr>
          <a:xfrm>
            <a:off x="114300" y="1524000"/>
            <a:ext cx="11899899"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2400" b="1" kern="0" dirty="0" err="1">
                <a:solidFill>
                  <a:srgbClr val="000000"/>
                </a:solidFill>
                <a:latin typeface="Calibri" panose="020F0502020204030204" pitchFamily="34" charset="0"/>
                <a:cs typeface="Calibri" panose="020F0502020204030204" pitchFamily="34" charset="0"/>
              </a:rPr>
              <a:t>Defined</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microbial</a:t>
            </a:r>
            <a:r>
              <a:rPr lang="cs-CZ" altLang="cs-CZ" sz="2400" b="1" kern="0" dirty="0">
                <a:solidFill>
                  <a:srgbClr val="000000"/>
                </a:solidFill>
                <a:latin typeface="Calibri" panose="020F0502020204030204" pitchFamily="34" charset="0"/>
                <a:cs typeface="Calibri" panose="020F0502020204030204" pitchFamily="34" charset="0"/>
              </a:rPr>
              <a:t> settlement:</a:t>
            </a:r>
          </a:p>
          <a:p>
            <a:pPr marL="72000" indent="0">
              <a:buNone/>
            </a:pPr>
            <a:endParaRPr lang="cs-CZ" altLang="cs-CZ" sz="2400"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SPF</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have</a:t>
            </a:r>
            <a:r>
              <a:rPr lang="cs-CZ" altLang="cs-CZ" sz="2400" kern="0" dirty="0">
                <a:solidFill>
                  <a:srgbClr val="000000"/>
                </a:solidFill>
                <a:latin typeface="Calibri" panose="020F0502020204030204" pitchFamily="34" charset="0"/>
                <a:cs typeface="Calibri" panose="020F0502020204030204" pitchFamily="34" charset="0"/>
              </a:rPr>
              <a:t> 4-5 saprofyte </a:t>
            </a:r>
            <a:r>
              <a:rPr lang="cs-CZ" altLang="cs-CZ" sz="2400" kern="0" dirty="0" err="1">
                <a:solidFill>
                  <a:srgbClr val="000000"/>
                </a:solidFill>
                <a:latin typeface="Calibri" panose="020F0502020204030204" pitchFamily="34" charset="0"/>
                <a:cs typeface="Calibri" panose="020F0502020204030204" pitchFamily="34" charset="0"/>
              </a:rPr>
              <a:t>patogens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Gnotobiotic</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animals</a:t>
            </a:r>
            <a:r>
              <a:rPr lang="cs-CZ" altLang="cs-CZ" sz="2400" kern="0" dirty="0">
                <a:solidFill>
                  <a:srgbClr val="000000"/>
                </a:solidFill>
                <a:latin typeface="Calibri" panose="020F0502020204030204" pitchFamily="34" charset="0"/>
                <a:cs typeface="Calibri" panose="020F0502020204030204" pitchFamily="34" charset="0"/>
              </a:rPr>
              <a:t> – are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by </a:t>
            </a:r>
            <a:r>
              <a:rPr lang="cs-CZ" altLang="cs-CZ" sz="2400" kern="0" dirty="0" err="1">
                <a:solidFill>
                  <a:srgbClr val="000000"/>
                </a:solidFill>
                <a:latin typeface="Calibri" panose="020F0502020204030204" pitchFamily="34" charset="0"/>
                <a:cs typeface="Calibri" panose="020F0502020204030204" pitchFamily="34" charset="0"/>
              </a:rPr>
              <a:t>hysterectomy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pathogens</a:t>
            </a:r>
            <a:r>
              <a:rPr lang="cs-CZ" altLang="cs-CZ" sz="2400" kern="0" dirty="0">
                <a:solidFill>
                  <a:srgbClr val="000000"/>
                </a:solidFill>
                <a:latin typeface="Calibri" panose="020F0502020204030204" pitchFamily="34" charset="0"/>
                <a:cs typeface="Calibri" panose="020F0502020204030204" pitchFamily="34" charset="0"/>
              </a:rPr>
              <a:t> free</a:t>
            </a: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Conventional</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breeding</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not </a:t>
            </a:r>
            <a:r>
              <a:rPr lang="cs-CZ" altLang="cs-CZ" sz="2400" kern="0" dirty="0" err="1">
                <a:solidFill>
                  <a:srgbClr val="000000"/>
                </a:solidFill>
                <a:latin typeface="Calibri" panose="020F0502020204030204" pitchFamily="34" charset="0"/>
                <a:cs typeface="Calibri" panose="020F0502020204030204" pitchFamily="34" charset="0"/>
              </a:rPr>
              <a:t>defined</a:t>
            </a:r>
            <a:r>
              <a:rPr lang="cs-CZ" altLang="cs-CZ" sz="2400" kern="0" dirty="0">
                <a:solidFill>
                  <a:srgbClr val="000000"/>
                </a:solidFill>
                <a:latin typeface="Calibri" panose="020F0502020204030204" pitchFamily="34" charset="0"/>
                <a:cs typeface="Calibri" panose="020F0502020204030204" pitchFamily="34" charset="0"/>
              </a:rPr>
              <a:t> settlement </a:t>
            </a:r>
            <a:endParaRPr lang="cs-CZ" altLang="cs-CZ" sz="2000"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A48BE3D-114A-4541-8E54-8048FDEB8C46}"/>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077D8997-4BC6-481F-863A-B465B63497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28218" y="466870"/>
            <a:ext cx="609600" cy="609600"/>
          </a:xfrm>
          <a:prstGeom prst="rect">
            <a:avLst/>
          </a:prstGeom>
        </p:spPr>
      </p:pic>
    </p:spTree>
    <p:custDataLst>
      <p:tags r:id="rId1"/>
    </p:custDataLst>
    <p:extLst>
      <p:ext uri="{BB962C8B-B14F-4D97-AF65-F5344CB8AC3E}">
        <p14:creationId xmlns:p14="http://schemas.microsoft.com/office/powerpoint/2010/main" val="6715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anim calcmode="lin" valueType="num">
                                      <p:cBhvr>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anim calcmode="lin" valueType="num">
                                      <p:cBhvr>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anim calcmode="lin" valueType="num">
                                      <p:cBhvr>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4" end="4"/>
                                            </p:txEl>
                                          </p:spTgt>
                                        </p:tgtEl>
                                        <p:attrNameLst>
                                          <p:attrName>ppt_y</p:attrName>
                                        </p:attrNameLst>
                                      </p:cBhvr>
                                      <p:tavLst>
                                        <p:tav tm="0">
                                          <p:val>
                                            <p:strVal val="#ppt_y+.05"/>
                                          </p:val>
                                        </p:tav>
                                        <p:tav tm="100000">
                                          <p:val>
                                            <p:strVal val="#ppt_y"/>
                                          </p:val>
                                        </p:tav>
                                      </p:tavLst>
                                    </p:anim>
                                  </p:childTnLst>
                                </p:cTn>
                              </p:par>
                              <p:par>
                                <p:cTn id="31" presetID="29"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ppt_x</p:attrName>
                                        </p:attrNameLst>
                                      </p:cBhvr>
                                      <p:tavLst>
                                        <p:tav tm="0">
                                          <p:val>
                                            <p:strVal val="#ppt_x-.2"/>
                                          </p:val>
                                        </p:tav>
                                        <p:tav tm="100000">
                                          <p:val>
                                            <p:strVal val="#ppt_x"/>
                                          </p:val>
                                        </p:tav>
                                      </p:tavLst>
                                    </p:anim>
                                    <p:anim calcmode="lin" valueType="num">
                                      <p:cBhvr>
                                        <p:cTn id="3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5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2B6CF61-D137-4BF8-A544-3571605AE6EF}"/>
              </a:ext>
            </a:extLst>
          </p:cNvPr>
          <p:cNvSpPr txBox="1">
            <a:spLocks noChangeArrowheads="1"/>
          </p:cNvSpPr>
          <p:nvPr/>
        </p:nvSpPr>
        <p:spPr>
          <a:xfrm>
            <a:off x="611188" y="1341438"/>
            <a:ext cx="10234612" cy="1943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err="1">
                <a:solidFill>
                  <a:srgbClr val="000000"/>
                </a:solidFill>
                <a:latin typeface="Calibri" panose="020F0502020204030204" pitchFamily="34" charset="0"/>
                <a:cs typeface="Calibri" panose="020F0502020204030204" pitchFamily="34" charset="0"/>
              </a:rPr>
              <a:t>Mammals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RODENTS: </a:t>
            </a:r>
            <a:r>
              <a:rPr lang="cs-CZ" altLang="cs-CZ" kern="0" dirty="0" err="1">
                <a:solidFill>
                  <a:srgbClr val="000000"/>
                </a:solidFill>
                <a:latin typeface="Calibri" panose="020F0502020204030204" pitchFamily="34" charset="0"/>
                <a:cs typeface="Calibri" panose="020F0502020204030204" pitchFamily="34" charset="0"/>
              </a:rPr>
              <a:t>mouse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hamster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guinea-pig</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NON-RODENTS (</a:t>
            </a:r>
            <a:r>
              <a:rPr lang="cs-CZ" altLang="cs-CZ" kern="0" dirty="0" err="1">
                <a:solidFill>
                  <a:srgbClr val="000000"/>
                </a:solidFill>
                <a:latin typeface="Calibri" panose="020F0502020204030204" pitchFamily="34" charset="0"/>
                <a:cs typeface="Calibri" panose="020F0502020204030204" pitchFamily="34" charset="0"/>
              </a:rPr>
              <a:t>e.g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Lagomorpha</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rabbit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3187067-9F3A-4C19-B174-53C43BA0C29C}"/>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D59B904B-9ACB-406A-837E-E7D0F40A68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69782" y="320675"/>
            <a:ext cx="609600" cy="609600"/>
          </a:xfrm>
          <a:prstGeom prst="rect">
            <a:avLst/>
          </a:prstGeom>
        </p:spPr>
      </p:pic>
    </p:spTree>
    <p:custDataLst>
      <p:tags r:id="rId1"/>
    </p:custDataLst>
    <p:extLst>
      <p:ext uri="{BB962C8B-B14F-4D97-AF65-F5344CB8AC3E}">
        <p14:creationId xmlns:p14="http://schemas.microsoft.com/office/powerpoint/2010/main" val="110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4636D5-3EDE-4C9D-80DC-A6A114FDEA7F}"/>
              </a:ext>
            </a:extLst>
          </p:cNvPr>
          <p:cNvSpPr txBox="1">
            <a:spLocks noChangeArrowheads="1"/>
          </p:cNvSpPr>
          <p:nvPr/>
        </p:nvSpPr>
        <p:spPr>
          <a:xfrm>
            <a:off x="323850" y="979487"/>
            <a:ext cx="8424863" cy="865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90000"/>
              </a:lnSpc>
              <a:buNone/>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carnivores</a:t>
            </a:r>
            <a:r>
              <a:rPr lang="cs-CZ" altLang="cs-CZ" sz="2400" kern="0" dirty="0">
                <a:solidFill>
                  <a:srgbClr val="000000"/>
                </a:solidFill>
                <a:latin typeface="Calibri" panose="020F0502020204030204" pitchFamily="34" charset="0"/>
                <a:cs typeface="Calibri" panose="020F0502020204030204" pitchFamily="34" charset="0"/>
              </a:rPr>
              <a:t>: dog, </a:t>
            </a:r>
            <a:r>
              <a:rPr lang="cs-CZ" altLang="cs-CZ" sz="2400" kern="0" dirty="0" err="1">
                <a:solidFill>
                  <a:srgbClr val="000000"/>
                </a:solidFill>
                <a:latin typeface="Calibri" panose="020F0502020204030204" pitchFamily="34" charset="0"/>
                <a:cs typeface="Calibri" panose="020F0502020204030204" pitchFamily="34" charset="0"/>
              </a:rPr>
              <a:t>cat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ferret</a:t>
            </a:r>
            <a:r>
              <a:rPr lang="cs-CZ" altLang="cs-CZ" sz="24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5A779FD7-DD72-4C40-A249-1FBA2F48E3B8}"/>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4" name="Rectangle 2">
            <a:extLst>
              <a:ext uri="{FF2B5EF4-FFF2-40B4-BE49-F238E27FC236}">
                <a16:creationId xmlns:a16="http://schemas.microsoft.com/office/drawing/2014/main" id="{525360BA-4200-4325-A319-DFAB2354FE1A}"/>
              </a:ext>
            </a:extLst>
          </p:cNvPr>
          <p:cNvSpPr txBox="1">
            <a:spLocks noChangeArrowheads="1"/>
          </p:cNvSpPr>
          <p:nvPr/>
        </p:nvSpPr>
        <p:spPr bwMode="auto">
          <a:xfrm>
            <a:off x="323850" y="1844675"/>
            <a:ext cx="8496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defRPr/>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monkeys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macaque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Macacus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green </a:t>
            </a:r>
            <a:r>
              <a:rPr lang="cs-CZ" altLang="cs-CZ" sz="2400" kern="0" dirty="0" err="1">
                <a:solidFill>
                  <a:srgbClr val="000000"/>
                </a:solidFill>
                <a:latin typeface="Calibri" panose="020F0502020204030204" pitchFamily="34" charset="0"/>
                <a:cs typeface="Calibri" panose="020F0502020204030204" pitchFamily="34" charset="0"/>
              </a:rPr>
              <a:t>monkey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i="1" kern="0" dirty="0" err="1">
                <a:solidFill>
                  <a:srgbClr val="000000"/>
                </a:solidFill>
                <a:latin typeface="Calibri" panose="020F0502020204030204" pitchFamily="34" charset="0"/>
                <a:cs typeface="Calibri" panose="020F0502020204030204" pitchFamily="34" charset="0"/>
              </a:rPr>
              <a:t>Erythrocebus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a:t>
            </a: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5" name="Rectangle 2">
            <a:extLst>
              <a:ext uri="{FF2B5EF4-FFF2-40B4-BE49-F238E27FC236}">
                <a16:creationId xmlns:a16="http://schemas.microsoft.com/office/drawing/2014/main" id="{7A32B4A1-75CE-460F-A5E3-6A9E837EA0DD}"/>
              </a:ext>
            </a:extLst>
          </p:cNvPr>
          <p:cNvSpPr txBox="1">
            <a:spLocks noChangeArrowheads="1"/>
          </p:cNvSpPr>
          <p:nvPr/>
        </p:nvSpPr>
        <p:spPr bwMode="auto">
          <a:xfrm>
            <a:off x="323850" y="2997200"/>
            <a:ext cx="8064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cs-CZ" altLang="cs-CZ" sz="2400" kern="0" dirty="0" err="1">
                <a:solidFill>
                  <a:srgbClr val="000000"/>
                </a:solidFill>
                <a:latin typeface="Calibri" panose="020F0502020204030204" pitchFamily="34" charset="0"/>
                <a:cs typeface="Calibri" panose="020F0502020204030204" pitchFamily="34" charset="0"/>
              </a:rPr>
              <a:t>Birds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common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quail</a:t>
            </a:r>
            <a:r>
              <a:rPr lang="cs-CZ" altLang="cs-CZ" sz="2400" kern="0" dirty="0">
                <a:solidFill>
                  <a:srgbClr val="000000"/>
                </a:solidFill>
                <a:latin typeface="Calibri" panose="020F0502020204030204" pitchFamily="34" charset="0"/>
                <a:cs typeface="Calibri" panose="020F0502020204030204" pitchFamily="34" charset="0"/>
              </a:rPr>
              <a:t>, hen, </a:t>
            </a:r>
            <a:r>
              <a:rPr lang="cs-CZ" altLang="cs-CZ" sz="2400" kern="0" dirty="0" err="1">
                <a:solidFill>
                  <a:srgbClr val="000000"/>
                </a:solidFill>
                <a:latin typeface="Calibri" panose="020F0502020204030204" pitchFamily="34" charset="0"/>
                <a:cs typeface="Calibri" panose="020F0502020204030204" pitchFamily="34" charset="0"/>
              </a:rPr>
              <a:t>duck</a:t>
            </a:r>
            <a:r>
              <a:rPr lang="cs-CZ" altLang="cs-CZ" sz="2400" kern="0" dirty="0">
                <a:solidFill>
                  <a:srgbClr val="000000"/>
                </a:solidFill>
                <a:latin typeface="Calibri" panose="020F0502020204030204" pitchFamily="34" charset="0"/>
                <a:cs typeface="Calibri" panose="020F0502020204030204" pitchFamily="34" charset="0"/>
              </a:rPr>
              <a:t>	</a:t>
            </a: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6" name="Rectangle 3">
            <a:extLst>
              <a:ext uri="{FF2B5EF4-FFF2-40B4-BE49-F238E27FC236}">
                <a16:creationId xmlns:a16="http://schemas.microsoft.com/office/drawing/2014/main" id="{4E0CC743-8DE9-44A9-8D97-2EFC07E18E2F}"/>
              </a:ext>
            </a:extLst>
          </p:cNvPr>
          <p:cNvSpPr txBox="1">
            <a:spLocks noChangeArrowheads="1"/>
          </p:cNvSpPr>
          <p:nvPr/>
        </p:nvSpPr>
        <p:spPr bwMode="auto">
          <a:xfrm>
            <a:off x="323850" y="4076700"/>
            <a:ext cx="8135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Amphibians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Xenopus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000" kern="0" dirty="0">
                <a:solidFill>
                  <a:srgbClr val="000000"/>
                </a:solidFill>
                <a:latin typeface="Calibri" panose="020F0502020204030204" pitchFamily="34" charset="0"/>
                <a:cs typeface="Calibri" panose="020F0502020204030204" pitchFamily="34" charset="0"/>
              </a:rPr>
              <a:t>	</a:t>
            </a:r>
          </a:p>
        </p:txBody>
      </p:sp>
      <p:sp>
        <p:nvSpPr>
          <p:cNvPr id="7" name="Rectangle 3">
            <a:extLst>
              <a:ext uri="{FF2B5EF4-FFF2-40B4-BE49-F238E27FC236}">
                <a16:creationId xmlns:a16="http://schemas.microsoft.com/office/drawing/2014/main" id="{33902FF1-ABCC-4089-B6C1-072D0B54B2C3}"/>
              </a:ext>
            </a:extLst>
          </p:cNvPr>
          <p:cNvSpPr txBox="1">
            <a:spLocks noChangeArrowheads="1"/>
          </p:cNvSpPr>
          <p:nvPr/>
        </p:nvSpPr>
        <p:spPr bwMode="auto">
          <a:xfrm>
            <a:off x="323850" y="4941888"/>
            <a:ext cx="820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Fish</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guppy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Poecilia</a:t>
            </a:r>
            <a:r>
              <a:rPr lang="cs-CZ" altLang="cs-CZ" sz="28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reticulata</a:t>
            </a:r>
            <a:r>
              <a:rPr lang="cs-CZ" altLang="cs-CZ" sz="2800" kern="0" dirty="0">
                <a:solidFill>
                  <a:srgbClr val="000000"/>
                </a:solidFill>
                <a:latin typeface="Calibri" panose="020F0502020204030204" pitchFamily="34" charset="0"/>
                <a:cs typeface="Calibri" panose="020F0502020204030204" pitchFamily="34" charset="0"/>
              </a:rPr>
              <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carp</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trout</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Crustaceans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Cladocera</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Cyclops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strenuus</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pic>
        <p:nvPicPr>
          <p:cNvPr id="8" name="Nahraný zvuk">
            <a:hlinkClick r:id="" action="ppaction://media"/>
            <a:extLst>
              <a:ext uri="{FF2B5EF4-FFF2-40B4-BE49-F238E27FC236}">
                <a16:creationId xmlns:a16="http://schemas.microsoft.com/office/drawing/2014/main" id="{1C8585B1-C5E0-457C-A266-F05D4FF026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955" y="401060"/>
            <a:ext cx="609600" cy="609600"/>
          </a:xfrm>
          <a:prstGeom prst="rect">
            <a:avLst/>
          </a:prstGeom>
        </p:spPr>
      </p:pic>
    </p:spTree>
    <p:custDataLst>
      <p:tags r:id="rId1"/>
    </p:custDataLst>
    <p:extLst>
      <p:ext uri="{BB962C8B-B14F-4D97-AF65-F5344CB8AC3E}">
        <p14:creationId xmlns:p14="http://schemas.microsoft.com/office/powerpoint/2010/main" val="15573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4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B89678-7F1B-4653-ACA1-FF2A969EC24F}"/>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A9E5F18-0CB8-4105-9584-7853D72F7D21}"/>
              </a:ext>
            </a:extLst>
          </p:cNvPr>
          <p:cNvSpPr txBox="1">
            <a:spLocks noChangeArrowheads="1"/>
          </p:cNvSpPr>
          <p:nvPr/>
        </p:nvSpPr>
        <p:spPr>
          <a:xfrm>
            <a:off x="1042988" y="1484313"/>
            <a:ext cx="76327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EU</a:t>
            </a: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1986 </a:t>
            </a:r>
            <a:r>
              <a:rPr lang="cs-CZ" altLang="cs-CZ" b="1" kern="0" dirty="0" err="1">
                <a:solidFill>
                  <a:srgbClr val="000000"/>
                </a:solidFill>
                <a:latin typeface="Calibri" panose="020F0502020204030204" pitchFamily="34" charset="0"/>
                <a:cs typeface="Calibri" panose="020F0502020204030204" pitchFamily="34" charset="0"/>
              </a:rPr>
              <a:t>Council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of</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Europe</a:t>
            </a:r>
            <a:r>
              <a:rPr lang="cs-CZ" altLang="cs-CZ"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rules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vertebrates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used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 in </a:t>
            </a:r>
            <a:r>
              <a:rPr lang="cs-CZ" altLang="cs-CZ" sz="2400" kern="0" dirty="0" err="1">
                <a:solidFill>
                  <a:srgbClr val="000000"/>
                </a:solidFill>
                <a:latin typeface="Calibri" panose="020F0502020204030204" pitchFamily="34" charset="0"/>
                <a:cs typeface="Calibri" panose="020F0502020204030204" pitchFamily="34" charset="0"/>
              </a:rPr>
              <a:t>Europe</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Principle</a:t>
            </a:r>
            <a:r>
              <a:rPr lang="cs-CZ" altLang="cs-CZ" b="1" kern="0" dirty="0">
                <a:solidFill>
                  <a:srgbClr val="000000"/>
                </a:solidFill>
                <a:latin typeface="Calibri" panose="020F0502020204030204" pitchFamily="34" charset="0"/>
                <a:cs typeface="Calibri" panose="020F0502020204030204" pitchFamily="34" charset="0"/>
              </a:rPr>
              <a:t> 3R: </a:t>
            </a:r>
            <a:r>
              <a:rPr lang="cs-CZ" altLang="cs-CZ" b="1" kern="0" dirty="0" err="1">
                <a:solidFill>
                  <a:srgbClr val="000000"/>
                </a:solidFill>
                <a:latin typeface="Calibri" panose="020F0502020204030204" pitchFamily="34" charset="0"/>
                <a:cs typeface="Calibri" panose="020F0502020204030204" pitchFamily="34" charset="0"/>
              </a:rPr>
              <a:t>replacement</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reduction</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refinement</a:t>
            </a:r>
            <a:endParaRPr lang="cs-CZ" altLang="cs-CZ" b="1"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D0CC84B-7A53-47C7-B4CD-834F3B888E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76263" y="469900"/>
            <a:ext cx="609600" cy="609600"/>
          </a:xfrm>
          <a:prstGeom prst="rect">
            <a:avLst/>
          </a:prstGeom>
        </p:spPr>
      </p:pic>
    </p:spTree>
    <p:custDataLst>
      <p:tags r:id="rId1"/>
    </p:custDataLst>
    <p:extLst>
      <p:ext uri="{BB962C8B-B14F-4D97-AF65-F5344CB8AC3E}">
        <p14:creationId xmlns:p14="http://schemas.microsoft.com/office/powerpoint/2010/main" val="3386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5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B6528F-BA52-430B-BB74-473A8F780CF8}"/>
              </a:ext>
            </a:extLst>
          </p:cNvPr>
          <p:cNvSpPr>
            <a:spLocks noGrp="1" noChangeArrowheads="1"/>
          </p:cNvSpPr>
          <p:nvPr>
            <p:ph type="title"/>
          </p:nvPr>
        </p:nvSpPr>
        <p:spPr>
          <a:xfrm>
            <a:off x="1663700" y="231775"/>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definition</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aims</a:t>
            </a:r>
            <a:br>
              <a:rPr lang="cs-CZ" altLang="cs-CZ" b="1" dirty="0">
                <a:latin typeface="Calibri" panose="020F0502020204030204" pitchFamily="34" charset="0"/>
                <a:cs typeface="Calibri" panose="020F0502020204030204" pitchFamily="34" charset="0"/>
              </a:rPr>
            </a:br>
            <a:endParaRPr lang="cs-CZ" altLang="cs-CZ" b="1" dirty="0">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4631C0A-3ED3-45AB-9552-DC7443766D4A}"/>
              </a:ext>
            </a:extLst>
          </p:cNvPr>
          <p:cNvSpPr txBox="1">
            <a:spLocks noChangeArrowheads="1"/>
          </p:cNvSpPr>
          <p:nvPr/>
        </p:nvSpPr>
        <p:spPr>
          <a:xfrm>
            <a:off x="228600" y="1676400"/>
            <a:ext cx="8686800" cy="45720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cs-CZ" altLang="cs-CZ" kern="0" dirty="0">
                <a:latin typeface="Calibri" panose="020F0502020204030204" pitchFamily="34" charset="0"/>
                <a:cs typeface="Calibri" panose="020F0502020204030204" pitchFamily="34" charset="0"/>
              </a:rPr>
              <a:t> </a:t>
            </a:r>
            <a:r>
              <a:rPr lang="cs-CZ" altLang="cs-CZ" b="1" kern="0" dirty="0">
                <a:latin typeface="Calibri" panose="020F0502020204030204" pitchFamily="34" charset="0"/>
                <a:cs typeface="Calibri" panose="020F0502020204030204" pitchFamily="34" charset="0"/>
              </a:rPr>
              <a:t>„</a:t>
            </a:r>
            <a:r>
              <a:rPr lang="cs-CZ" altLang="cs-CZ" b="1" kern="0" dirty="0" err="1">
                <a:latin typeface="Calibri" panose="020F0502020204030204" pitchFamily="34" charset="0"/>
                <a:cs typeface="Calibri" panose="020F0502020204030204" pitchFamily="34" charset="0"/>
              </a:rPr>
              <a:t>pharmacon</a:t>
            </a:r>
            <a:r>
              <a:rPr lang="cs-CZ" altLang="cs-CZ" b="1" kern="0" dirty="0">
                <a:latin typeface="Calibri" panose="020F0502020204030204" pitchFamily="34" charset="0"/>
                <a:cs typeface="Calibri" panose="020F0502020204030204" pitchFamily="34" charset="0"/>
              </a:rPr>
              <a:t>“ + „logos“ / „</a:t>
            </a:r>
            <a:r>
              <a:rPr lang="cs-CZ" altLang="cs-CZ" b="1" kern="0" dirty="0" err="1">
                <a:latin typeface="Calibri" panose="020F0502020204030204" pitchFamily="34" charset="0"/>
                <a:cs typeface="Calibri" panose="020F0502020204030204" pitchFamily="34" charset="0"/>
              </a:rPr>
              <a:t>logia</a:t>
            </a:r>
            <a:r>
              <a:rPr lang="cs-CZ" altLang="cs-CZ" b="1" kern="0" dirty="0">
                <a:latin typeface="Calibri" panose="020F0502020204030204" pitchFamily="34" charset="0"/>
                <a:cs typeface="Calibri" panose="020F0502020204030204" pitchFamily="34" charset="0"/>
              </a:rPr>
              <a:t>“</a:t>
            </a:r>
          </a:p>
          <a:p>
            <a:endParaRPr lang="cs-CZ" altLang="cs-CZ" kern="0" dirty="0">
              <a:latin typeface="Calibri" panose="020F0502020204030204" pitchFamily="34" charset="0"/>
              <a:cs typeface="Calibri" panose="020F0502020204030204" pitchFamily="34" charset="0"/>
            </a:endParaRPr>
          </a:p>
        </p:txBody>
      </p:sp>
      <p:sp>
        <p:nvSpPr>
          <p:cNvPr id="4" name="Rectangle 4">
            <a:extLst>
              <a:ext uri="{FF2B5EF4-FFF2-40B4-BE49-F238E27FC236}">
                <a16:creationId xmlns:a16="http://schemas.microsoft.com/office/drawing/2014/main" id="{2E96A5DA-1536-4AA3-BB7D-9D4FF8B2B21C}"/>
              </a:ext>
            </a:extLst>
          </p:cNvPr>
          <p:cNvSpPr>
            <a:spLocks noChangeArrowheads="1"/>
          </p:cNvSpPr>
          <p:nvPr/>
        </p:nvSpPr>
        <p:spPr bwMode="auto">
          <a:xfrm>
            <a:off x="2108200" y="2713038"/>
            <a:ext cx="84963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400" dirty="0" err="1">
                <a:latin typeface="Calibri" panose="020F0502020204030204" pitchFamily="34" charset="0"/>
                <a:cs typeface="Calibri" panose="020F0502020204030204" pitchFamily="34" charset="0"/>
              </a:rPr>
              <a:t>Scientific</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discipline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dealing</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with</a:t>
            </a:r>
            <a:endParaRPr lang="cs-CZ" sz="2400" dirty="0">
              <a:latin typeface="Calibri" panose="020F0502020204030204" pitchFamily="34" charset="0"/>
              <a:cs typeface="Calibri" panose="020F0502020204030204" pitchFamily="34" charset="0"/>
            </a:endParaRPr>
          </a:p>
          <a:p>
            <a:pPr>
              <a:defRPr/>
            </a:pPr>
            <a:r>
              <a:rPr lang="cs-CZ" sz="2400" b="1" dirty="0">
                <a:effectLst>
                  <a:outerShdw blurRad="38100" dist="38100" dir="2700000" algn="tl">
                    <a:srgbClr val="C0C0C0"/>
                  </a:outerShdw>
                </a:effectLst>
                <a:latin typeface="Calibri" panose="020F0502020204030204" pitchFamily="34" charset="0"/>
                <a:cs typeface="Calibri" panose="020F0502020204030204" pitchFamily="34" charset="0"/>
              </a:rPr>
              <a:t>INTERACTIONS </a:t>
            </a:r>
            <a:r>
              <a:rPr lang="cs-CZ" sz="2400" b="1" dirty="0">
                <a:latin typeface="Calibri" panose="020F0502020204030204" pitchFamily="34" charset="0"/>
                <a:cs typeface="Calibri" panose="020F0502020204030204" pitchFamily="34" charset="0"/>
              </a:rPr>
              <a:t> BETWEEN SUBSTANCES..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introduced</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into</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organism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from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environment</a:t>
            </a:r>
            <a:endParaRPr lang="cs-CZ" sz="2400"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p>
          <a:p>
            <a:pPr>
              <a:defRPr/>
            </a:pPr>
            <a:r>
              <a:rPr lang="cs-CZ" sz="2400" b="1" dirty="0">
                <a:latin typeface="Calibri" panose="020F0502020204030204" pitchFamily="34" charset="0"/>
                <a:cs typeface="Calibri" panose="020F0502020204030204" pitchFamily="34" charset="0"/>
              </a:rPr>
              <a:t>..AND THE LIVING ORGANISM</a:t>
            </a:r>
          </a:p>
          <a:p>
            <a:pPr>
              <a:defRPr/>
            </a:pPr>
            <a:r>
              <a:rPr lang="cs-CZ" sz="2400" dirty="0">
                <a:latin typeface="Calibri" panose="020F0502020204030204" pitchFamily="34" charset="0"/>
                <a:cs typeface="Calibri" panose="020F0502020204030204" pitchFamily="34" charset="0"/>
              </a:rPr>
              <a:t>	 	on </a:t>
            </a:r>
            <a:r>
              <a:rPr lang="cs-CZ" sz="2400" dirty="0" err="1">
                <a:latin typeface="Calibri" panose="020F0502020204030204" pitchFamily="34" charset="0"/>
                <a:cs typeface="Calibri" panose="020F0502020204030204" pitchFamily="34" charset="0"/>
              </a:rPr>
              <a:t>all</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levels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complexity</a:t>
            </a:r>
            <a:r>
              <a:rPr lang="cs-CZ" sz="2400" dirty="0">
                <a:latin typeface="Calibri" panose="020F0502020204030204" pitchFamily="34" charset="0"/>
                <a:cs typeface="Calibri" panose="020F0502020204030204" pitchFamily="34" charset="0"/>
              </a:rPr>
              <a:t>:</a:t>
            </a:r>
          </a:p>
          <a:p>
            <a:pPr>
              <a:defRPr/>
            </a:pPr>
            <a:r>
              <a:rPr lang="cs-CZ" sz="2400"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molecular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cellular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organ</a:t>
            </a: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organism</a:t>
            </a:r>
            <a:r>
              <a:rPr lang="cs-CZ" sz="2400" b="1" dirty="0">
                <a:latin typeface="Calibri" panose="020F0502020204030204" pitchFamily="34" charset="0"/>
                <a:cs typeface="Calibri" panose="020F0502020204030204" pitchFamily="34" charset="0"/>
              </a:rPr>
              <a:t> as a </a:t>
            </a:r>
            <a:r>
              <a:rPr lang="cs-CZ" sz="2400" b="1" dirty="0" err="1">
                <a:latin typeface="Calibri" panose="020F0502020204030204" pitchFamily="34" charset="0"/>
                <a:cs typeface="Calibri" panose="020F0502020204030204" pitchFamily="34" charset="0"/>
              </a:rPr>
              <a:t>whole</a:t>
            </a:r>
            <a:r>
              <a:rPr lang="cs-CZ" sz="2400" b="1" dirty="0">
                <a:latin typeface="Calibri" panose="020F0502020204030204" pitchFamily="34" charset="0"/>
                <a:cs typeface="Calibri" panose="020F0502020204030204" pitchFamily="34" charset="0"/>
              </a:rPr>
              <a:t>	</a:t>
            </a:r>
            <a:r>
              <a:rPr lang="cs-CZ" sz="2400" dirty="0">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2F86BB8F-311A-4910-828C-4E34E4D955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30790" y="460375"/>
            <a:ext cx="609600" cy="609600"/>
          </a:xfrm>
          <a:prstGeom prst="rect">
            <a:avLst/>
          </a:prstGeom>
        </p:spPr>
      </p:pic>
    </p:spTree>
    <p:custDataLst>
      <p:tags r:id="rId1"/>
    </p:custDataLst>
    <p:extLst>
      <p:ext uri="{BB962C8B-B14F-4D97-AF65-F5344CB8AC3E}">
        <p14:creationId xmlns:p14="http://schemas.microsoft.com/office/powerpoint/2010/main" val="873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96E0A1-14DC-4046-B11F-03CED5633CC5}"/>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75C03CF-64F7-47C6-9E54-61E1852DB9B1}"/>
              </a:ext>
            </a:extLst>
          </p:cNvPr>
          <p:cNvSpPr txBox="1">
            <a:spLocks noChangeArrowheads="1"/>
          </p:cNvSpPr>
          <p:nvPr/>
        </p:nvSpPr>
        <p:spPr>
          <a:xfrm>
            <a:off x="519906" y="1079500"/>
            <a:ext cx="11152187" cy="53990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Czech Republic</a:t>
            </a: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Law</a:t>
            </a:r>
            <a:r>
              <a:rPr lang="cs-CZ" altLang="cs-CZ" b="1" kern="0" dirty="0">
                <a:solidFill>
                  <a:srgbClr val="000000"/>
                </a:solidFill>
                <a:latin typeface="Calibri" panose="020F0502020204030204" pitchFamily="34" charset="0"/>
                <a:cs typeface="Calibri" panose="020F0502020204030204" pitchFamily="34" charset="0"/>
              </a:rPr>
              <a:t> no. 149/2004 „</a:t>
            </a:r>
            <a:r>
              <a:rPr lang="cs-CZ" altLang="cs-CZ" b="1" i="1" kern="0" dirty="0">
                <a:solidFill>
                  <a:srgbClr val="000000"/>
                </a:solidFill>
                <a:latin typeface="Calibri" panose="020F0502020204030204" pitchFamily="34" charset="0"/>
                <a:cs typeface="Calibri" panose="020F0502020204030204" pitchFamily="34" charset="0"/>
              </a:rPr>
              <a:t>na ochranu zvířat proti týrání</a:t>
            </a:r>
            <a:r>
              <a:rPr lang="cs-CZ" altLang="cs-CZ" b="1"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about</a:t>
            </a:r>
            <a:r>
              <a:rPr lang="cs-CZ" altLang="cs-CZ" b="1" kern="0" dirty="0">
                <a:solidFill>
                  <a:srgbClr val="000000"/>
                </a:solidFill>
                <a:latin typeface="Calibri" panose="020F0502020204030204" pitchFamily="34" charset="0"/>
                <a:cs typeface="Calibri" panose="020F0502020204030204" pitchFamily="34" charset="0"/>
              </a:rPr>
              <a:t> animal </a:t>
            </a:r>
            <a:r>
              <a:rPr lang="cs-CZ" altLang="cs-CZ" b="1" kern="0" dirty="0" err="1">
                <a:solidFill>
                  <a:srgbClr val="000000"/>
                </a:solidFill>
                <a:latin typeface="Calibri" panose="020F0502020204030204" pitchFamily="34" charset="0"/>
                <a:cs typeface="Calibri" panose="020F0502020204030204" pitchFamily="34" charset="0"/>
              </a:rPr>
              <a:t>protection</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against</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cruelty</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Notice</a:t>
            </a:r>
            <a:r>
              <a:rPr lang="cs-CZ" altLang="cs-CZ" kern="0" dirty="0">
                <a:solidFill>
                  <a:srgbClr val="000000"/>
                </a:solidFill>
                <a:latin typeface="Calibri" panose="020F0502020204030204" pitchFamily="34" charset="0"/>
                <a:cs typeface="Calibri" panose="020F0502020204030204" pitchFamily="34" charset="0"/>
              </a:rPr>
              <a:t> no. 207/2004 „</a:t>
            </a:r>
            <a:r>
              <a:rPr lang="cs-CZ" altLang="cs-CZ" i="1" kern="0" dirty="0">
                <a:solidFill>
                  <a:srgbClr val="000000"/>
                </a:solidFill>
                <a:latin typeface="Calibri" panose="020F0502020204030204" pitchFamily="34" charset="0"/>
                <a:cs typeface="Calibri" panose="020F0502020204030204" pitchFamily="34" charset="0"/>
              </a:rPr>
              <a:t>o ochraně, chovu a využití pokusných zvířat</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about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and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laboratory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animals</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encharged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Ministry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agriculture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Comission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veterinary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comitties</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0A62E7E-DE4A-4423-A6CD-4D671D77F2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7785" y="369022"/>
            <a:ext cx="609600" cy="609600"/>
          </a:xfrm>
          <a:prstGeom prst="rect">
            <a:avLst/>
          </a:prstGeom>
        </p:spPr>
      </p:pic>
    </p:spTree>
    <p:custDataLst>
      <p:tags r:id="rId1"/>
    </p:custDataLst>
    <p:extLst>
      <p:ext uri="{BB962C8B-B14F-4D97-AF65-F5344CB8AC3E}">
        <p14:creationId xmlns:p14="http://schemas.microsoft.com/office/powerpoint/2010/main" val="22068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83CB8-FE04-4115-AEB3-F186C3E6150B}"/>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31F478E0-2FAD-40A4-8CFD-6EBBDAD15837}"/>
              </a:ext>
            </a:extLst>
          </p:cNvPr>
          <p:cNvSpPr txBox="1">
            <a:spLocks noChangeArrowheads="1"/>
          </p:cNvSpPr>
          <p:nvPr/>
        </p:nvSpPr>
        <p:spPr>
          <a:xfrm>
            <a:off x="1535113" y="1039813"/>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sz="2400" b="1" kern="0" dirty="0" err="1">
                <a:latin typeface="Calibri" panose="020F0502020204030204" pitchFamily="34" charset="0"/>
                <a:cs typeface="Calibri" panose="020F0502020204030204" pitchFamily="34" charset="0"/>
              </a:rPr>
              <a:t>Chemical</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endParaRPr lang="cs-CZ" altLang="cs-CZ" sz="2400" b="1"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IUPAC </a:t>
            </a:r>
            <a:r>
              <a:rPr lang="cs-CZ" altLang="cs-CZ" sz="2000" kern="0" dirty="0" err="1">
                <a:latin typeface="Calibri" panose="020F0502020204030204" pitchFamily="34" charset="0"/>
                <a:cs typeface="Calibri" panose="020F0502020204030204" pitchFamily="34" charset="0"/>
              </a:rPr>
              <a:t>nomenclature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N-acetyl-para </a:t>
            </a:r>
            <a:r>
              <a:rPr lang="cs-CZ" altLang="cs-CZ" sz="2000" kern="0" dirty="0" err="1">
                <a:solidFill>
                  <a:srgbClr val="FF0000"/>
                </a:solidFill>
                <a:latin typeface="Calibri" panose="020F0502020204030204" pitchFamily="34" charset="0"/>
                <a:cs typeface="Calibri" panose="020F0502020204030204" pitchFamily="34" charset="0"/>
              </a:rPr>
              <a:t>aminophenol</a:t>
            </a:r>
            <a:endParaRPr lang="cs-CZ" altLang="cs-CZ" sz="20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400" b="1" kern="0" dirty="0" err="1">
                <a:latin typeface="Calibri" panose="020F0502020204030204" pitchFamily="34" charset="0"/>
                <a:cs typeface="Calibri" panose="020F0502020204030204" pitchFamily="34" charset="0"/>
              </a:rPr>
              <a:t>Generic</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r>
              <a:rPr lang="cs-CZ" altLang="cs-CZ" sz="2400" b="1" kern="0" dirty="0">
                <a:latin typeface="Calibri" panose="020F0502020204030204" pitchFamily="34" charset="0"/>
                <a:cs typeface="Calibri" panose="020F0502020204030204" pitchFamily="34" charset="0"/>
              </a:rPr>
              <a:t>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a:t>
            </a:r>
          </a:p>
          <a:p>
            <a:pPr algn="ctr">
              <a:lnSpc>
                <a:spcPct val="80000"/>
              </a:lnSpc>
              <a:buFontTx/>
              <a:buNone/>
            </a:pPr>
            <a:r>
              <a:rPr lang="cs-CZ" altLang="cs-CZ" sz="2400" b="1" kern="0" dirty="0">
                <a:latin typeface="Calibri" panose="020F0502020204030204" pitchFamily="34" charset="0"/>
                <a:cs typeface="Calibri" panose="020F0502020204030204" pitchFamily="34" charset="0"/>
              </a:rPr>
              <a:t>INN (International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Name)</a:t>
            </a:r>
          </a:p>
          <a:p>
            <a:pPr algn="ctr">
              <a:lnSpc>
                <a:spcPct val="80000"/>
              </a:lnSpc>
              <a:buFontTx/>
              <a:buNone/>
            </a:pPr>
            <a:r>
              <a:rPr lang="cs-CZ" altLang="cs-CZ" sz="2000" kern="0" dirty="0">
                <a:latin typeface="Calibri" panose="020F0502020204030204" pitchFamily="34" charset="0"/>
                <a:cs typeface="Calibri" panose="020F0502020204030204" pitchFamily="34" charset="0"/>
              </a:rPr>
              <a:t>	not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supposed</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used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internationally</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has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printed</a:t>
            </a:r>
            <a:r>
              <a:rPr lang="cs-CZ" altLang="cs-CZ" sz="2000" kern="0" dirty="0">
                <a:latin typeface="Calibri" panose="020F0502020204030204" pitchFamily="34" charset="0"/>
                <a:cs typeface="Calibri" panose="020F0502020204030204" pitchFamily="34" charset="0"/>
              </a:rPr>
              <a:t> on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packing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under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trade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universal </a:t>
            </a:r>
            <a:r>
              <a:rPr lang="cs-CZ" altLang="cs-CZ" sz="2000" kern="0" dirty="0" err="1">
                <a:latin typeface="Calibri" panose="020F0502020204030204" pitchFamily="34" charset="0"/>
                <a:cs typeface="Calibri" panose="020F0502020204030204" pitchFamily="34" charset="0"/>
              </a:rPr>
              <a:t>terminological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identification</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medicines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formed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from</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shortness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accordingly</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with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r>
              <a:rPr lang="cs-CZ" altLang="cs-CZ" sz="2000" kern="0" dirty="0">
                <a:latin typeface="Calibri" panose="020F0502020204030204" pitchFamily="34" charset="0"/>
                <a:cs typeface="Calibri" panose="020F0502020204030204" pitchFamily="34" charset="0"/>
              </a:rPr>
              <a:t> (WHO)</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each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has </a:t>
            </a:r>
            <a:r>
              <a:rPr lang="cs-CZ" altLang="cs-CZ" sz="2000" kern="0" dirty="0" err="1">
                <a:latin typeface="Calibri" panose="020F0502020204030204" pitchFamily="34" charset="0"/>
                <a:cs typeface="Calibri" panose="020F0502020204030204" pitchFamily="34" charset="0"/>
              </a:rPr>
              <a:t>its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own</a:t>
            </a:r>
            <a:r>
              <a:rPr lang="cs-CZ" altLang="cs-CZ" sz="2000" kern="0" dirty="0">
                <a:latin typeface="Calibri" panose="020F0502020204030204" pitchFamily="34" charset="0"/>
                <a:cs typeface="Calibri" panose="020F0502020204030204" pitchFamily="34" charset="0"/>
              </a:rPr>
              <a:t> CAS No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Abstracts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Sevice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Number</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paracetamol</a:t>
            </a:r>
          </a:p>
          <a:p>
            <a:pPr algn="ctr">
              <a:lnSpc>
                <a:spcPct val="80000"/>
              </a:lnSpc>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18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1800" kern="0" dirty="0">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01E0F574-F895-4ED2-9DA5-9315A9E3A6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34700" y="571500"/>
            <a:ext cx="609600" cy="609600"/>
          </a:xfrm>
          <a:prstGeom prst="rect">
            <a:avLst/>
          </a:prstGeom>
        </p:spPr>
      </p:pic>
    </p:spTree>
    <p:custDataLst>
      <p:tags r:id="rId1"/>
    </p:custDataLst>
    <p:extLst>
      <p:ext uri="{BB962C8B-B14F-4D97-AF65-F5344CB8AC3E}">
        <p14:creationId xmlns:p14="http://schemas.microsoft.com/office/powerpoint/2010/main" val="1996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023E015-5F2E-4FC1-BF29-07B961E748FD}"/>
              </a:ext>
            </a:extLst>
          </p:cNvPr>
          <p:cNvSpPr txBox="1">
            <a:spLocks noChangeArrowheads="1"/>
          </p:cNvSpPr>
          <p:nvPr/>
        </p:nvSpPr>
        <p:spPr>
          <a:xfrm>
            <a:off x="1535113" y="1143000"/>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Trade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proprietary</a:t>
            </a:r>
            <a:r>
              <a:rPr lang="cs-CZ" altLang="cs-CZ" b="1"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registered</a:t>
            </a:r>
            <a:r>
              <a:rPr lang="cs-CZ" altLang="cs-CZ" sz="2200" kern="0" dirty="0">
                <a:solidFill>
                  <a:srgbClr val="000000"/>
                </a:solidFill>
                <a:latin typeface="Calibri" panose="020F0502020204030204" pitchFamily="34" charset="0"/>
                <a:cs typeface="Calibri" panose="020F0502020204030204" pitchFamily="34" charset="0"/>
              </a:rPr>
              <a:t>, patent-</a:t>
            </a:r>
            <a:r>
              <a:rPr lang="cs-CZ" altLang="cs-CZ" sz="2200" kern="0" dirty="0" err="1">
                <a:solidFill>
                  <a:srgbClr val="000000"/>
                </a:solidFill>
                <a:latin typeface="Calibri" panose="020F0502020204030204" pitchFamily="34" charset="0"/>
                <a:cs typeface="Calibri" panose="020F0502020204030204" pitchFamily="34" charset="0"/>
              </a:rPr>
              <a:t>protected</a:t>
            </a:r>
            <a:r>
              <a:rPr lang="cs-CZ" altLang="cs-CZ" sz="2200" kern="0" dirty="0">
                <a:solidFill>
                  <a:srgbClr val="000000"/>
                </a:solidFill>
                <a:latin typeface="Calibri" panose="020F0502020204030204" pitchFamily="34" charset="0"/>
                <a:cs typeface="Calibri" panose="020F0502020204030204" pitchFamily="34" charset="0"/>
              </a:rPr>
              <a:t> ®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acompanied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with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Panadol</a:t>
            </a:r>
            <a:r>
              <a:rPr lang="cs-CZ" altLang="cs-CZ" sz="2200" kern="0" dirty="0">
                <a:solidFill>
                  <a:srgbClr val="FF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Coldrex</a:t>
            </a:r>
            <a:r>
              <a:rPr lang="cs-CZ" altLang="cs-CZ" sz="2200" kern="0" dirty="0">
                <a:solidFill>
                  <a:srgbClr val="FF0000"/>
                </a:solidFill>
                <a:latin typeface="Calibri" panose="020F0502020204030204" pitchFamily="34" charset="0"/>
                <a:cs typeface="Calibri" panose="020F0502020204030204" pitchFamily="34" charset="0"/>
              </a:rPr>
              <a:t>, Paralen</a:t>
            </a:r>
            <a:r>
              <a:rPr lang="cs-CZ" altLang="cs-CZ" b="1" kern="0" dirty="0">
                <a:solidFill>
                  <a:srgbClr val="FF0000"/>
                </a:solidFill>
                <a:latin typeface="Calibri" panose="020F0502020204030204" pitchFamily="34" charset="0"/>
                <a:cs typeface="Calibri" panose="020F0502020204030204" pitchFamily="34" charset="0"/>
              </a:rPr>
              <a:t> </a:t>
            </a:r>
          </a:p>
          <a:p>
            <a:pPr algn="ctr">
              <a:lnSpc>
                <a:spcPct val="80000"/>
              </a:lnSpc>
              <a:buFontTx/>
              <a:buNone/>
            </a:pPr>
            <a:endParaRPr lang="cs-CZ" altLang="cs-CZ" b="1"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Officinal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latin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Pharmacopoeia</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Paracetamolum</a:t>
            </a:r>
            <a:r>
              <a:rPr lang="cs-CZ" altLang="cs-CZ" sz="2200"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very </a:t>
            </a:r>
            <a:r>
              <a:rPr lang="cs-CZ" altLang="cs-CZ" sz="2200" kern="0" dirty="0" err="1">
                <a:solidFill>
                  <a:srgbClr val="000000"/>
                </a:solidFill>
                <a:latin typeface="Calibri" panose="020F0502020204030204" pitchFamily="34" charset="0"/>
                <a:cs typeface="Calibri" panose="020F0502020204030204" pitchFamily="34" charset="0"/>
              </a:rPr>
              <a:t>similar</a:t>
            </a:r>
            <a:r>
              <a:rPr lang="cs-CZ" altLang="cs-CZ" sz="2200" kern="0" dirty="0">
                <a:solidFill>
                  <a:srgbClr val="000000"/>
                </a:solidFill>
                <a:latin typeface="Calibri" panose="020F0502020204030204" pitchFamily="34" charset="0"/>
                <a:cs typeface="Calibri" panose="020F0502020204030204" pitchFamily="34" charset="0"/>
              </a:rPr>
              <a:t> to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on </a:t>
            </a:r>
            <a:r>
              <a:rPr lang="cs-CZ" altLang="cs-CZ" sz="2200" kern="0" dirty="0" err="1">
                <a:solidFill>
                  <a:srgbClr val="000000"/>
                </a:solidFill>
                <a:latin typeface="Calibri" panose="020F0502020204030204" pitchFamily="34" charset="0"/>
                <a:cs typeface="Calibri" panose="020F0502020204030204" pitchFamily="34" charset="0"/>
              </a:rPr>
              <a:t>Rx</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formulary</a:t>
            </a:r>
            <a:r>
              <a:rPr lang="cs-CZ" altLang="cs-CZ" sz="2200" kern="0" dirty="0">
                <a:solidFill>
                  <a:srgbClr val="000000"/>
                </a:solidFill>
                <a:latin typeface="Calibri" panose="020F0502020204030204" pitchFamily="34" charset="0"/>
                <a:cs typeface="Calibri" panose="020F0502020204030204" pitchFamily="34" charset="0"/>
              </a:rPr>
              <a:t> in case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individually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medicines</a:t>
            </a:r>
            <a:endParaRPr lang="cs-CZ" altLang="cs-CZ" sz="2200"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established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a:t>
            </a:r>
            <a:r>
              <a:rPr lang="cs-CZ" altLang="cs-CZ" sz="2200" kern="0" dirty="0">
                <a:solidFill>
                  <a:srgbClr val="000000"/>
                </a:solidFill>
                <a:latin typeface="Calibri" panose="020F0502020204030204" pitchFamily="34" charset="0"/>
                <a:cs typeface="Calibri" panose="020F0502020204030204" pitchFamily="34" charset="0"/>
              </a:rPr>
              <a:t> a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substance </a:t>
            </a:r>
            <a:r>
              <a:rPr lang="cs-CZ" altLang="cs-CZ" sz="2200" kern="0" dirty="0" err="1">
                <a:solidFill>
                  <a:srgbClr val="000000"/>
                </a:solidFill>
                <a:latin typeface="Calibri" panose="020F0502020204030204" pitchFamily="34" charset="0"/>
                <a:cs typeface="Calibri" panose="020F0502020204030204" pitchFamily="34" charset="0"/>
              </a:rPr>
              <a:t>is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found</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originating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country's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Pharmacopeia</a:t>
            </a:r>
            <a:r>
              <a:rPr lang="cs-CZ" altLang="cs-CZ" sz="2200" kern="0" dirty="0">
                <a:solidFill>
                  <a:srgbClr val="000000"/>
                </a:solidFill>
                <a:latin typeface="Calibri" panose="020F0502020204030204" pitchFamily="34" charset="0"/>
                <a:cs typeface="Calibri" panose="020F0502020204030204" pitchFamily="34" charset="0"/>
              </a:rPr>
              <a:t>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Paracetamolum</a:t>
            </a:r>
            <a:endParaRPr lang="cs-CZ" altLang="cs-CZ" sz="22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3DF9D451-4E61-4285-B64A-05CBAEE51A81}"/>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CB412C9-2AAD-467F-B788-8D39E8EED2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24309" y="533400"/>
            <a:ext cx="609600" cy="609600"/>
          </a:xfrm>
          <a:prstGeom prst="rect">
            <a:avLst/>
          </a:prstGeom>
        </p:spPr>
      </p:pic>
    </p:spTree>
    <p:custDataLst>
      <p:tags r:id="rId1"/>
    </p:custDataLst>
    <p:extLst>
      <p:ext uri="{BB962C8B-B14F-4D97-AF65-F5344CB8AC3E}">
        <p14:creationId xmlns:p14="http://schemas.microsoft.com/office/powerpoint/2010/main" val="9447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A7C147A-083E-48A3-BAED-F2F5408C5E86}"/>
              </a:ext>
            </a:extLst>
          </p:cNvPr>
          <p:cNvSpPr txBox="1">
            <a:spLocks noChangeArrowheads="1"/>
          </p:cNvSpPr>
          <p:nvPr/>
        </p:nvSpPr>
        <p:spPr bwMode="auto">
          <a:xfrm>
            <a:off x="2287588" y="595313"/>
            <a:ext cx="831691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solidFill>
                  <a:srgbClr val="000000"/>
                </a:solidFill>
                <a:latin typeface="Calibri" panose="020F0502020204030204" pitchFamily="34" charset="0"/>
                <a:cs typeface="Calibri" panose="020F0502020204030204" pitchFamily="34" charset="0"/>
              </a:rPr>
              <a:t>Some</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drug-family</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names</a:t>
            </a:r>
            <a:endParaRPr lang="cs-CZ" altLang="cs-CZ" sz="2400" b="1"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olol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betareceptor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caine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local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anaestethics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tidine</a:t>
            </a:r>
            <a:r>
              <a:rPr lang="cs-CZ" altLang="cs-CZ" sz="2400" dirty="0">
                <a:solidFill>
                  <a:srgbClr val="000000"/>
                </a:solidFill>
                <a:latin typeface="Calibri" panose="020F0502020204030204" pitchFamily="34" charset="0"/>
                <a:cs typeface="Calibri" panose="020F0502020204030204" pitchFamily="34" charset="0"/>
              </a:rPr>
              <a:t>			histamine receptor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dipine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calcium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channel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blockers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dihydropyridine</a:t>
            </a:r>
            <a:r>
              <a:rPr lang="cs-CZ" altLang="cs-CZ" sz="2400" dirty="0">
                <a:solidFill>
                  <a:srgbClr val="000000"/>
                </a:solidFill>
                <a:latin typeface="Calibri" panose="020F0502020204030204" pitchFamily="34" charset="0"/>
                <a:cs typeface="Calibri" panose="020F0502020204030204" pitchFamily="34" charset="0"/>
              </a:rPr>
              <a:t> type</a:t>
            </a: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statin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inhibitors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HMG </a:t>
            </a:r>
            <a:r>
              <a:rPr lang="cs-CZ" altLang="cs-CZ" sz="2400" dirty="0" err="1">
                <a:solidFill>
                  <a:srgbClr val="000000"/>
                </a:solidFill>
                <a:latin typeface="Calibri" panose="020F0502020204030204" pitchFamily="34" charset="0"/>
                <a:cs typeface="Calibri" panose="020F0502020204030204" pitchFamily="34" charset="0"/>
              </a:rPr>
              <a:t>CoA</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transferase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EB4B047-998A-4610-A89C-232B18386B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03527" y="516082"/>
            <a:ext cx="609600" cy="609600"/>
          </a:xfrm>
          <a:prstGeom prst="rect">
            <a:avLst/>
          </a:prstGeom>
        </p:spPr>
      </p:pic>
    </p:spTree>
    <p:custDataLst>
      <p:tags r:id="rId1"/>
    </p:custDataLst>
    <p:extLst>
      <p:ext uri="{BB962C8B-B14F-4D97-AF65-F5344CB8AC3E}">
        <p14:creationId xmlns:p14="http://schemas.microsoft.com/office/powerpoint/2010/main" val="12360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3B24D9-1150-44A1-84D4-B17D723E91D9}"/>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3" name="Rectangle 3">
            <a:extLst>
              <a:ext uri="{FF2B5EF4-FFF2-40B4-BE49-F238E27FC236}">
                <a16:creationId xmlns:a16="http://schemas.microsoft.com/office/drawing/2014/main" id="{75DCB832-ACB3-4AE7-B185-CFD8244DD58C}"/>
              </a:ext>
            </a:extLst>
          </p:cNvPr>
          <p:cNvSpPr txBox="1">
            <a:spLocks noChangeArrowheads="1"/>
          </p:cNvSpPr>
          <p:nvPr/>
        </p:nvSpPr>
        <p:spPr>
          <a:xfrm>
            <a:off x="457200" y="1600200"/>
            <a:ext cx="11480800" cy="2405063"/>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buNone/>
            </a:pPr>
            <a:r>
              <a:rPr lang="cs-CZ" altLang="cs-CZ" kern="0" dirty="0">
                <a:solidFill>
                  <a:srgbClr val="000000"/>
                </a:solidFill>
                <a:latin typeface="Calibri" panose="020F0502020204030204" pitchFamily="34" charset="0"/>
                <a:cs typeface="Calibri" panose="020F0502020204030204" pitchFamily="34" charset="0"/>
              </a:rPr>
              <a:t>A </a:t>
            </a:r>
            <a:r>
              <a:rPr lang="cs-CZ" altLang="cs-CZ" kern="0" dirty="0" err="1">
                <a:solidFill>
                  <a:srgbClr val="000000"/>
                </a:solidFill>
                <a:latin typeface="Calibri" panose="020F0502020204030204" pitchFamily="34" charset="0"/>
                <a:cs typeface="Calibri" panose="020F0502020204030204" pitchFamily="34" charset="0"/>
              </a:rPr>
              <a:t>specified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quantity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agent, </a:t>
            </a:r>
            <a:r>
              <a:rPr lang="cs-CZ" altLang="cs-CZ" kern="0" dirty="0" err="1">
                <a:solidFill>
                  <a:srgbClr val="000000"/>
                </a:solidFill>
                <a:latin typeface="Calibri" panose="020F0502020204030204" pitchFamily="34" charset="0"/>
                <a:cs typeface="Calibri" panose="020F0502020204030204" pitchFamily="34" charset="0"/>
              </a:rPr>
              <a:t>prescribed</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be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taken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one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time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intervals</a:t>
            </a:r>
            <a:r>
              <a:rPr lang="cs-CZ" altLang="cs-CZ" kern="0" dirty="0">
                <a:solidFill>
                  <a:srgbClr val="000000"/>
                </a:solidFill>
                <a:latin typeface="Calibri" panose="020F0502020204030204" pitchFamily="34" charset="0"/>
                <a:cs typeface="Calibri" panose="020F0502020204030204" pitchFamily="34" charset="0"/>
              </a:rPr>
              <a:t>. </a:t>
            </a:r>
          </a:p>
          <a:p>
            <a:pPr marL="72000" indent="0" algn="just">
              <a:buNone/>
            </a:pPr>
            <a:endParaRPr lang="cs-CZ" altLang="cs-CZ" sz="3000" kern="0" dirty="0">
              <a:solidFill>
                <a:srgbClr val="000000"/>
              </a:solidFill>
              <a:latin typeface="Calibri" panose="020F0502020204030204" pitchFamily="34" charset="0"/>
              <a:cs typeface="Calibri" panose="020F0502020204030204" pitchFamily="34" charset="0"/>
            </a:endParaRPr>
          </a:p>
          <a:p>
            <a:pPr marL="72000" indent="0" algn="just">
              <a:buNone/>
            </a:pPr>
            <a:r>
              <a:rPr lang="cs-CZ" altLang="cs-CZ" sz="3000" kern="0" dirty="0" err="1">
                <a:solidFill>
                  <a:srgbClr val="000000"/>
                </a:solidFill>
                <a:latin typeface="Calibri" panose="020F0502020204030204" pitchFamily="34" charset="0"/>
                <a:cs typeface="Calibri" panose="020F0502020204030204" pitchFamily="34" charset="0"/>
              </a:rPr>
              <a:t>If</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administered</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desintegrates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solutes</a:t>
            </a:r>
            <a:r>
              <a:rPr lang="cs-CZ" altLang="cs-CZ" sz="3000" kern="0" dirty="0">
                <a:solidFill>
                  <a:srgbClr val="000000"/>
                </a:solidFill>
                <a:latin typeface="Calibri" panose="020F0502020204030204" pitchFamily="34" charset="0"/>
                <a:cs typeface="Calibri" panose="020F0502020204030204" pitchFamily="34" charset="0"/>
              </a:rPr>
              <a:t>, and </a:t>
            </a:r>
            <a:r>
              <a:rPr lang="cs-CZ" altLang="cs-CZ" sz="3000" kern="0" dirty="0" err="1">
                <a:solidFill>
                  <a:srgbClr val="000000"/>
                </a:solidFill>
                <a:latin typeface="Calibri" panose="020F0502020204030204" pitchFamily="34" charset="0"/>
                <a:cs typeface="Calibri" panose="020F0502020204030204" pitchFamily="34" charset="0"/>
              </a:rPr>
              <a:t>distribute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across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barriers</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compartments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Than</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it</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measured</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like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concentration</a:t>
            </a:r>
            <a:r>
              <a:rPr lang="cs-CZ" altLang="cs-CZ" sz="3000"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89F2D7CA-4711-44B8-B0B4-1ED24E9A28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64718" y="412173"/>
            <a:ext cx="609600" cy="609600"/>
          </a:xfrm>
          <a:prstGeom prst="rect">
            <a:avLst/>
          </a:prstGeom>
        </p:spPr>
      </p:pic>
    </p:spTree>
    <p:custDataLst>
      <p:tags r:id="rId1"/>
    </p:custDataLst>
    <p:extLst>
      <p:ext uri="{BB962C8B-B14F-4D97-AF65-F5344CB8AC3E}">
        <p14:creationId xmlns:p14="http://schemas.microsoft.com/office/powerpoint/2010/main" val="10903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51470A7-9FAC-4BB3-83ED-7E8F5FF39C8E}"/>
              </a:ext>
            </a:extLst>
          </p:cNvPr>
          <p:cNvSpPr txBox="1">
            <a:spLocks noChangeArrowheads="1"/>
          </p:cNvSpPr>
          <p:nvPr/>
        </p:nvSpPr>
        <p:spPr>
          <a:xfrm>
            <a:off x="457200" y="1600200"/>
            <a:ext cx="113411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a:solidFill>
                  <a:srgbClr val="000000"/>
                </a:solidFill>
                <a:latin typeface="Calibri" panose="020F0502020204030204" pitchFamily="34" charset="0"/>
                <a:cs typeface="Calibri" panose="020F0502020204030204" pitchFamily="34" charset="0"/>
              </a:rPr>
              <a:t>DOSIS SINGULA 	- single dose</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PRO DIE 	- </a:t>
            </a:r>
            <a:r>
              <a:rPr lang="cs-CZ" altLang="cs-CZ" kern="0" dirty="0" err="1">
                <a:solidFill>
                  <a:srgbClr val="000000"/>
                </a:solidFill>
                <a:latin typeface="Calibri" panose="020F0502020204030204" pitchFamily="34" charset="0"/>
                <a:cs typeface="Calibri" panose="020F0502020204030204" pitchFamily="34" charset="0"/>
              </a:rPr>
              <a:t>daily</a:t>
            </a:r>
            <a:r>
              <a:rPr lang="cs-CZ" altLang="cs-CZ" kern="0" dirty="0">
                <a:solidFill>
                  <a:srgbClr val="000000"/>
                </a:solidFill>
                <a:latin typeface="Calibri" panose="020F0502020204030204" pitchFamily="34" charset="0"/>
                <a:cs typeface="Calibri" panose="020F0502020204030204" pitchFamily="34" charset="0"/>
              </a:rPr>
              <a:t> dose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24 h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CHRONICA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adjusted</a:t>
            </a:r>
            <a:r>
              <a:rPr lang="cs-CZ" altLang="cs-CZ" kern="0" dirty="0">
                <a:solidFill>
                  <a:srgbClr val="000000"/>
                </a:solidFill>
                <a:latin typeface="Calibri" panose="020F0502020204030204" pitchFamily="34" charset="0"/>
                <a:cs typeface="Calibri" panose="020F0502020204030204" pitchFamily="34" charset="0"/>
              </a:rPr>
              <a:t>) dose in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chronic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r>
              <a:rPr lang="cs-CZ" altLang="cs-CZ" kern="0" dirty="0">
                <a:solidFill>
                  <a:srgbClr val="000000"/>
                </a:solidFill>
                <a:latin typeface="Calibri" panose="020F0502020204030204" pitchFamily="34" charset="0"/>
                <a:cs typeface="Calibri" panose="020F0502020204030204" pitchFamily="34" charset="0"/>
              </a:rPr>
              <a:t> (long-term) </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0B93151-4687-489E-AA44-29BC35450A55}"/>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4" name="Rectangle 5">
            <a:extLst>
              <a:ext uri="{FF2B5EF4-FFF2-40B4-BE49-F238E27FC236}">
                <a16:creationId xmlns:a16="http://schemas.microsoft.com/office/drawing/2014/main" id="{50995D2A-A6E0-41AD-B0E3-255C5F7B4575}"/>
              </a:ext>
            </a:extLst>
          </p:cNvPr>
          <p:cNvSpPr>
            <a:spLocks noChangeArrowheads="1"/>
          </p:cNvSpPr>
          <p:nvPr/>
        </p:nvSpPr>
        <p:spPr bwMode="auto">
          <a:xfrm>
            <a:off x="6732588" y="1412875"/>
            <a:ext cx="1871662" cy="1008063"/>
          </a:xfrm>
          <a:prstGeom prst="rect">
            <a:avLst/>
          </a:prstGeom>
          <a:noFill/>
          <a:ln w="57150" cmpd="thickThin">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5" name="Text Box 4">
            <a:extLst>
              <a:ext uri="{FF2B5EF4-FFF2-40B4-BE49-F238E27FC236}">
                <a16:creationId xmlns:a16="http://schemas.microsoft.com/office/drawing/2014/main" id="{47C02653-5C74-406C-8CC7-46AB2BB2BA77}"/>
              </a:ext>
            </a:extLst>
          </p:cNvPr>
          <p:cNvSpPr txBox="1">
            <a:spLocks noChangeArrowheads="1"/>
          </p:cNvSpPr>
          <p:nvPr/>
        </p:nvSpPr>
        <p:spPr bwMode="auto">
          <a:xfrm>
            <a:off x="6552406" y="1600200"/>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4000" dirty="0">
                <a:latin typeface="Calibri" panose="020F0502020204030204" pitchFamily="34" charset="0"/>
                <a:cs typeface="Calibri" panose="020F0502020204030204" pitchFamily="34" charset="0"/>
              </a:rPr>
              <a:t>   </a:t>
            </a:r>
            <a:r>
              <a:rPr lang="cs-CZ" altLang="cs-CZ" sz="3600" dirty="0">
                <a:solidFill>
                  <a:srgbClr val="000000"/>
                </a:solidFill>
                <a:latin typeface="Calibri" panose="020F0502020204030204" pitchFamily="34" charset="0"/>
                <a:cs typeface="Calibri" panose="020F0502020204030204" pitchFamily="34" charset="0"/>
              </a:rPr>
              <a:t>on </a:t>
            </a:r>
            <a:r>
              <a:rPr lang="cs-CZ" altLang="cs-CZ" sz="3600" dirty="0" err="1">
                <a:solidFill>
                  <a:srgbClr val="000000"/>
                </a:solidFill>
                <a:latin typeface="Calibri" panose="020F0502020204030204" pitchFamily="34" charset="0"/>
                <a:cs typeface="Calibri" panose="020F0502020204030204" pitchFamily="34" charset="0"/>
              </a:rPr>
              <a:t>Rx</a:t>
            </a:r>
            <a:r>
              <a:rPr lang="cs-CZ" altLang="cs-CZ" sz="36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39F57FC3-828A-4854-AF16-927E699800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472931"/>
            <a:ext cx="609600" cy="609600"/>
          </a:xfrm>
          <a:prstGeom prst="rect">
            <a:avLst/>
          </a:prstGeom>
        </p:spPr>
      </p:pic>
    </p:spTree>
    <p:custDataLst>
      <p:tags r:id="rId1"/>
    </p:custDataLst>
    <p:extLst>
      <p:ext uri="{BB962C8B-B14F-4D97-AF65-F5344CB8AC3E}">
        <p14:creationId xmlns:p14="http://schemas.microsoft.com/office/powerpoint/2010/main" val="20726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21C693-EEB7-4BA0-8D80-171B18DA9A65}"/>
              </a:ext>
            </a:extLst>
          </p:cNvPr>
          <p:cNvSpPr txBox="1">
            <a:spLocks noChangeArrowheads="1"/>
          </p:cNvSpPr>
          <p:nvPr/>
        </p:nvSpPr>
        <p:spPr>
          <a:xfrm>
            <a:off x="457200" y="1600200"/>
            <a:ext cx="109855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DOSIS CURATIVA</a:t>
            </a:r>
            <a:r>
              <a:rPr lang="cs-CZ" altLang="cs-CZ" kern="0" dirty="0">
                <a:solidFill>
                  <a:srgbClr val="000000"/>
                </a:solidFill>
                <a:latin typeface="Calibri" panose="020F0502020204030204" pitchFamily="34" charset="0"/>
                <a:cs typeface="Calibri" panose="020F0502020204030204" pitchFamily="34" charset="0"/>
              </a:rPr>
              <a:t>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dose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needed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period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DF70A32-11A9-4361-8DF7-384FCD977ED7}"/>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pic>
        <p:nvPicPr>
          <p:cNvPr id="4" name="Nahraný zvuk">
            <a:hlinkClick r:id="" action="ppaction://media"/>
            <a:extLst>
              <a:ext uri="{FF2B5EF4-FFF2-40B4-BE49-F238E27FC236}">
                <a16:creationId xmlns:a16="http://schemas.microsoft.com/office/drawing/2014/main" id="{F9DD843C-D180-4A28-B2AF-39E16B977A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7900" y="462540"/>
            <a:ext cx="609600" cy="609600"/>
          </a:xfrm>
          <a:prstGeom prst="rect">
            <a:avLst/>
          </a:prstGeom>
        </p:spPr>
      </p:pic>
    </p:spTree>
    <p:custDataLst>
      <p:tags r:id="rId1"/>
    </p:custDataLst>
    <p:extLst>
      <p:ext uri="{BB962C8B-B14F-4D97-AF65-F5344CB8AC3E}">
        <p14:creationId xmlns:p14="http://schemas.microsoft.com/office/powerpoint/2010/main" val="8226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A6CE18-0AB6-46FC-8E5A-E17566497E7E}"/>
              </a:ext>
            </a:extLst>
          </p:cNvPr>
          <p:cNvSpPr>
            <a:spLocks noGrp="1" noChangeArrowheads="1"/>
          </p:cNvSpPr>
          <p:nvPr>
            <p:ph type="title"/>
          </p:nvPr>
        </p:nvSpPr>
        <p:spPr>
          <a:xfrm>
            <a:off x="1089025" y="188913"/>
            <a:ext cx="9109075" cy="838200"/>
          </a:xfrm>
        </p:spPr>
        <p:txBody>
          <a:bodyPr/>
          <a:lstStyle/>
          <a:p>
            <a:pPr algn="ctr" eaLnBrk="1" hangingPunct="1">
              <a:defRPr/>
            </a:pP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DOSE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from</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effect</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point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view</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a:t>
            </a:r>
          </a:p>
        </p:txBody>
      </p:sp>
      <p:sp>
        <p:nvSpPr>
          <p:cNvPr id="3" name="Rectangle 3">
            <a:extLst>
              <a:ext uri="{FF2B5EF4-FFF2-40B4-BE49-F238E27FC236}">
                <a16:creationId xmlns:a16="http://schemas.microsoft.com/office/drawing/2014/main" id="{429144A3-5CED-4B2C-BE5B-E28ABCF9D67C}"/>
              </a:ext>
            </a:extLst>
          </p:cNvPr>
          <p:cNvSpPr txBox="1">
            <a:spLocks noChangeArrowheads="1"/>
          </p:cNvSpPr>
          <p:nvPr/>
        </p:nvSpPr>
        <p:spPr>
          <a:xfrm>
            <a:off x="250825" y="1341438"/>
            <a:ext cx="11674475" cy="50688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Sub-</a:t>
            </a: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cause no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biological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minimally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effective</a:t>
            </a:r>
            <a:r>
              <a:rPr lang="cs-CZ" altLang="cs-CZ" sz="2400" kern="0" dirty="0">
                <a:solidFill>
                  <a:srgbClr val="000000"/>
                </a:solidFill>
                <a:latin typeface="Calibri" panose="020F0502020204030204" pitchFamily="34" charset="0"/>
                <a:cs typeface="Calibri" panose="020F0502020204030204" pitchFamily="34" charset="0"/>
              </a:rPr>
              <a:t> dose; dose, </a:t>
            </a:r>
            <a:r>
              <a:rPr lang="cs-CZ" altLang="cs-CZ" sz="2400" kern="0" dirty="0" err="1">
                <a:solidFill>
                  <a:srgbClr val="000000"/>
                </a:solidFill>
                <a:latin typeface="Calibri" panose="020F0502020204030204" pitchFamily="34" charset="0"/>
                <a:cs typeface="Calibri" panose="020F0502020204030204" pitchFamily="34" charset="0"/>
              </a:rPr>
              <a:t>after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which</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any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Therapeutic</a:t>
            </a:r>
            <a:r>
              <a:rPr lang="cs-CZ" altLang="cs-CZ" sz="2400" kern="0" dirty="0">
                <a:solidFill>
                  <a:srgbClr val="000000"/>
                </a:solidFill>
                <a:latin typeface="Calibri" panose="020F0502020204030204" pitchFamily="34" charset="0"/>
                <a:cs typeface="Calibri" panose="020F0502020204030204" pitchFamily="34" charset="0"/>
              </a:rPr>
              <a:t> dose - </a:t>
            </a:r>
            <a:r>
              <a:rPr lang="cs-CZ" altLang="cs-CZ" sz="2400" kern="0" dirty="0" err="1">
                <a:solidFill>
                  <a:srgbClr val="000000"/>
                </a:solidFill>
                <a:latin typeface="Calibri" panose="020F0502020204030204" pitchFamily="34" charset="0"/>
                <a:cs typeface="Calibri" panose="020F0502020204030204" pitchFamily="34" charset="0"/>
              </a:rPr>
              <a:t>produces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beneficial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►MAXIMAL</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does</a:t>
            </a:r>
            <a:r>
              <a:rPr lang="cs-CZ" altLang="cs-CZ" sz="2400" kern="0" dirty="0">
                <a:solidFill>
                  <a:srgbClr val="000000"/>
                </a:solidFill>
                <a:latin typeface="Calibri" panose="020F0502020204030204" pitchFamily="34" charset="0"/>
                <a:cs typeface="Calibri" panose="020F0502020204030204" pitchFamily="34" charset="0"/>
              </a:rPr>
              <a:t> not </a:t>
            </a:r>
            <a:r>
              <a:rPr lang="cs-CZ" altLang="cs-CZ" sz="2400" kern="0" dirty="0" err="1">
                <a:solidFill>
                  <a:srgbClr val="000000"/>
                </a:solidFill>
                <a:latin typeface="Calibri" panose="020F0502020204030204" pitchFamily="34" charset="0"/>
                <a:cs typeface="Calibri" panose="020F0502020204030204" pitchFamily="34" charset="0"/>
              </a:rPr>
              <a:t>produce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SINGULA</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PRO DIE</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TOXIC –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(RISK</a:t>
            </a:r>
            <a:r>
              <a:rPr lang="en-US" altLang="cs-CZ" sz="2400" kern="0" dirty="0">
                <a:solidFill>
                  <a:srgbClr val="000000"/>
                </a:solidFill>
                <a:latin typeface="Calibri" panose="020F0502020204030204" pitchFamily="34" charset="0"/>
                <a:cs typeface="Calibri" panose="020F0502020204030204" pitchFamily="34" charset="0"/>
              </a:rPr>
              <a:t>&gt;BENEFIT</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LETHAL – cause </a:t>
            </a:r>
            <a:r>
              <a:rPr lang="cs-CZ" altLang="cs-CZ" sz="2400" kern="0" dirty="0" err="1">
                <a:solidFill>
                  <a:srgbClr val="000000"/>
                </a:solidFill>
                <a:latin typeface="Calibri" panose="020F0502020204030204" pitchFamily="34" charset="0"/>
                <a:cs typeface="Calibri" panose="020F0502020204030204" pitchFamily="34" charset="0"/>
              </a:rPr>
              <a:t>death</a:t>
            </a:r>
            <a:endParaRPr lang="en-US" altLang="cs-CZ" sz="2400"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4C9DB04-C88F-4CC0-A1FA-B4D594CEDD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8730" y="417513"/>
            <a:ext cx="609600" cy="609600"/>
          </a:xfrm>
          <a:prstGeom prst="rect">
            <a:avLst/>
          </a:prstGeom>
        </p:spPr>
      </p:pic>
    </p:spTree>
    <p:custDataLst>
      <p:tags r:id="rId1"/>
    </p:custDataLst>
    <p:extLst>
      <p:ext uri="{BB962C8B-B14F-4D97-AF65-F5344CB8AC3E}">
        <p14:creationId xmlns:p14="http://schemas.microsoft.com/office/powerpoint/2010/main" val="8556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974FE72-DFFD-454C-BC7F-ECF3EA565F44}"/>
              </a:ext>
            </a:extLst>
          </p:cNvPr>
          <p:cNvSpPr>
            <a:spLocks noGrp="1" noChangeArrowheads="1"/>
          </p:cNvSpPr>
          <p:nvPr>
            <p:ph type="title"/>
            <p:custDataLst>
              <p:tags r:id="rId2"/>
            </p:custDataLst>
          </p:nvPr>
        </p:nvSpPr>
        <p:spPr>
          <a:xfrm>
            <a:off x="3762227" y="574424"/>
            <a:ext cx="4667546" cy="451576"/>
          </a:xfrm>
        </p:spPr>
        <p:txBody>
          <a:bodyPr/>
          <a:lstStyle/>
          <a:p>
            <a:pPr eaLnBrk="1" hangingPunct="1"/>
            <a:r>
              <a:rPr lang="sk-SK" altLang="cs-CZ" sz="4000" b="1" dirty="0"/>
              <a:t>ORIGIN OF DRUGS</a:t>
            </a:r>
          </a:p>
        </p:txBody>
      </p:sp>
      <p:sp>
        <p:nvSpPr>
          <p:cNvPr id="72707" name="Rectangle 3">
            <a:extLst>
              <a:ext uri="{FF2B5EF4-FFF2-40B4-BE49-F238E27FC236}">
                <a16:creationId xmlns:a16="http://schemas.microsoft.com/office/drawing/2014/main" id="{7996EC2F-379A-477C-84BC-2D6B6499E8C9}"/>
              </a:ext>
            </a:extLst>
          </p:cNvPr>
          <p:cNvSpPr>
            <a:spLocks noGrp="1" noChangeArrowheads="1"/>
          </p:cNvSpPr>
          <p:nvPr>
            <p:ph type="body" idx="1"/>
          </p:nvPr>
        </p:nvSpPr>
        <p:spPr/>
        <p:txBody>
          <a:bodyPr/>
          <a:lstStyle/>
          <a:p>
            <a:pPr marL="609600" indent="-609600" eaLnBrk="1" hangingPunct="1"/>
            <a:r>
              <a:rPr lang="en-US" altLang="cs-CZ"/>
              <a:t>Modification of the chemical structure of the already known drug</a:t>
            </a:r>
          </a:p>
          <a:p>
            <a:pPr marL="609600" indent="-609600" eaLnBrk="1" hangingPunct="1"/>
            <a:r>
              <a:rPr lang="en-US" altLang="cs-CZ"/>
              <a:t>Searching for natural substances</a:t>
            </a:r>
          </a:p>
          <a:p>
            <a:pPr marL="609600" indent="-609600" eaLnBrk="1" hangingPunct="1"/>
            <a:r>
              <a:rPr lang="en-US" altLang="cs-CZ"/>
              <a:t>Investigation </a:t>
            </a:r>
            <a:r>
              <a:rPr lang="cs-CZ" altLang="cs-CZ"/>
              <a:t>(screening) </a:t>
            </a:r>
            <a:r>
              <a:rPr lang="en-US" altLang="cs-CZ"/>
              <a:t>of already known chemical compounds</a:t>
            </a:r>
          </a:p>
          <a:p>
            <a:pPr marL="609600" indent="-609600" eaLnBrk="1" hangingPunct="1"/>
            <a:r>
              <a:rPr lang="en-US" altLang="cs-CZ"/>
              <a:t>Targeted synthesis of substances with a structure designed by computer modeling</a:t>
            </a:r>
            <a:endParaRPr lang="sk-SK" altLang="cs-CZ"/>
          </a:p>
        </p:txBody>
      </p:sp>
      <p:pic>
        <p:nvPicPr>
          <p:cNvPr id="2" name="Nahraný zvuk">
            <a:hlinkClick r:id="" action="ppaction://media"/>
            <a:extLst>
              <a:ext uri="{FF2B5EF4-FFF2-40B4-BE49-F238E27FC236}">
                <a16:creationId xmlns:a16="http://schemas.microsoft.com/office/drawing/2014/main" id="{AA0744BD-C4EC-45EF-9B77-305343FAF20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8400" y="374836"/>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1000" fill="hold"/>
                                        <p:tgtEl>
                                          <p:spTgt spid="72706"/>
                                        </p:tgtEl>
                                        <p:attrNameLst>
                                          <p:attrName>ppt_x</p:attrName>
                                        </p:attrNameLst>
                                      </p:cBhvr>
                                      <p:tavLst>
                                        <p:tav tm="0">
                                          <p:val>
                                            <p:strVal val="#ppt_x-.2"/>
                                          </p:val>
                                        </p:tav>
                                        <p:tav tm="100000">
                                          <p:val>
                                            <p:strVal val="#ppt_x"/>
                                          </p:val>
                                        </p:tav>
                                      </p:tavLst>
                                    </p:anim>
                                    <p:anim calcmode="lin" valueType="num">
                                      <p:cBhvr>
                                        <p:cTn id="8" dur="1000" fill="hold"/>
                                        <p:tgtEl>
                                          <p:spTgt spid="727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27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500"/>
                                        <p:tgtEl>
                                          <p:spTgt spid="72707">
                                            <p:txEl>
                                              <p:pRg st="0" end="0"/>
                                            </p:txEl>
                                          </p:spTgt>
                                        </p:tgtEl>
                                      </p:cBhvr>
                                    </p:animEffect>
                                    <p:anim calcmode="lin" valueType="num">
                                      <p:cBhvr>
                                        <p:cTn id="15"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270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Effect transition="in" filter="fade">
                                      <p:cBhvr>
                                        <p:cTn id="21" dur="500"/>
                                        <p:tgtEl>
                                          <p:spTgt spid="72707">
                                            <p:txEl>
                                              <p:pRg st="1" end="1"/>
                                            </p:txEl>
                                          </p:spTgt>
                                        </p:tgtEl>
                                      </p:cBhvr>
                                    </p:animEffect>
                                    <p:anim calcmode="lin" valueType="num">
                                      <p:cBhvr>
                                        <p:cTn id="22"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270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2707">
                                            <p:txEl>
                                              <p:pRg st="2" end="2"/>
                                            </p:txEl>
                                          </p:spTgt>
                                        </p:tgtEl>
                                        <p:attrNameLst>
                                          <p:attrName>style.visibility</p:attrName>
                                        </p:attrNameLst>
                                      </p:cBhvr>
                                      <p:to>
                                        <p:strVal val="visible"/>
                                      </p:to>
                                    </p:set>
                                    <p:animEffect transition="in" filter="fade">
                                      <p:cBhvr>
                                        <p:cTn id="28" dur="500"/>
                                        <p:tgtEl>
                                          <p:spTgt spid="72707">
                                            <p:txEl>
                                              <p:pRg st="2" end="2"/>
                                            </p:txEl>
                                          </p:spTgt>
                                        </p:tgtEl>
                                      </p:cBhvr>
                                    </p:animEffect>
                                    <p:anim calcmode="lin" valueType="num">
                                      <p:cBhvr>
                                        <p:cTn id="2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270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2707">
                                            <p:txEl>
                                              <p:pRg st="3" end="3"/>
                                            </p:txEl>
                                          </p:spTgt>
                                        </p:tgtEl>
                                        <p:attrNameLst>
                                          <p:attrName>style.visibility</p:attrName>
                                        </p:attrNameLst>
                                      </p:cBhvr>
                                      <p:to>
                                        <p:strVal val="visible"/>
                                      </p:to>
                                    </p:set>
                                    <p:animEffect transition="in" filter="fade">
                                      <p:cBhvr>
                                        <p:cTn id="35" dur="500"/>
                                        <p:tgtEl>
                                          <p:spTgt spid="72707">
                                            <p:txEl>
                                              <p:pRg st="3" end="3"/>
                                            </p:txEl>
                                          </p:spTgt>
                                        </p:tgtEl>
                                      </p:cBhvr>
                                    </p:animEffect>
                                    <p:anim calcmode="lin" valueType="num">
                                      <p:cBhvr>
                                        <p:cTn id="36"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270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72706" grpId="0"/>
      <p:bldP spid="727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87D12-D884-4DB3-B5A4-9C8281D65839}"/>
              </a:ext>
            </a:extLst>
          </p:cNvPr>
          <p:cNvSpPr>
            <a:spLocks noGrp="1" noChangeArrowheads="1"/>
          </p:cNvSpPr>
          <p:nvPr>
            <p:ph type="title"/>
            <p:custDataLst>
              <p:tags r:id="rId2"/>
            </p:custDataLst>
          </p:nvPr>
        </p:nvSpPr>
        <p:spPr>
          <a:xfrm>
            <a:off x="1443038" y="57150"/>
            <a:ext cx="8737600" cy="1143000"/>
          </a:xfrm>
        </p:spPr>
        <p:txBody>
          <a:bodyPr/>
          <a:lstStyle/>
          <a:p>
            <a:pPr eaLnBrk="1" hangingPunct="1"/>
            <a:r>
              <a:rPr lang="sk-SK" altLang="cs-CZ" sz="3200" b="1" dirty="0" err="1">
                <a:cs typeface="Calibri" panose="020F0502020204030204" pitchFamily="34" charset="0"/>
              </a:rPr>
              <a:t>Origin</a:t>
            </a:r>
            <a:r>
              <a:rPr lang="sk-SK" altLang="cs-CZ" sz="3200" b="1" dirty="0">
                <a:cs typeface="Calibri" panose="020F0502020204030204" pitchFamily="34" charset="0"/>
              </a:rPr>
              <a:t> of </a:t>
            </a:r>
            <a:r>
              <a:rPr lang="sk-SK" altLang="cs-CZ" sz="3200" b="1" dirty="0" err="1">
                <a:cs typeface="Calibri" panose="020F0502020204030204" pitchFamily="34" charset="0"/>
              </a:rPr>
              <a:t>drugs</a:t>
            </a:r>
            <a:r>
              <a:rPr lang="sk-SK" altLang="cs-CZ" sz="3200" b="1" dirty="0">
                <a:cs typeface="Calibri" panose="020F0502020204030204" pitchFamily="34" charset="0"/>
              </a:rPr>
              <a:t> – </a:t>
            </a:r>
            <a:r>
              <a:rPr lang="sk-SK" altLang="cs-CZ" sz="3200" b="1" dirty="0" err="1">
                <a:cs typeface="Calibri" panose="020F0502020204030204" pitchFamily="34" charset="0"/>
              </a:rPr>
              <a:t>synthesis</a:t>
            </a:r>
            <a:r>
              <a:rPr lang="sk-SK" altLang="cs-CZ" sz="3200" b="1" dirty="0">
                <a:cs typeface="Calibri" panose="020F0502020204030204" pitchFamily="34" charset="0"/>
              </a:rPr>
              <a:t>/</a:t>
            </a:r>
            <a:r>
              <a:rPr lang="sk-SK" altLang="cs-CZ" sz="3200" b="1" dirty="0" err="1">
                <a:cs typeface="Calibri" panose="020F0502020204030204" pitchFamily="34" charset="0"/>
              </a:rPr>
              <a:t>isolation</a:t>
            </a:r>
            <a:endParaRPr lang="sk-SK" altLang="cs-CZ" sz="3200" b="1" dirty="0">
              <a:cs typeface="Calibri" panose="020F0502020204030204" pitchFamily="34" charset="0"/>
            </a:endParaRPr>
          </a:p>
        </p:txBody>
      </p:sp>
      <p:sp>
        <p:nvSpPr>
          <p:cNvPr id="30723" name="Rectangle 3">
            <a:extLst>
              <a:ext uri="{FF2B5EF4-FFF2-40B4-BE49-F238E27FC236}">
                <a16:creationId xmlns:a16="http://schemas.microsoft.com/office/drawing/2014/main" id="{9C6E6323-B507-447B-88C0-E703AB12F5F3}"/>
              </a:ext>
            </a:extLst>
          </p:cNvPr>
          <p:cNvSpPr>
            <a:spLocks noGrp="1" noChangeArrowheads="1"/>
          </p:cNvSpPr>
          <p:nvPr>
            <p:ph type="body" sz="half" idx="1"/>
          </p:nvPr>
        </p:nvSpPr>
        <p:spPr>
          <a:xfrm>
            <a:off x="1055688" y="1700213"/>
            <a:ext cx="7124700" cy="4525962"/>
          </a:xfrm>
        </p:spPr>
        <p:txBody>
          <a:bodyPr/>
          <a:lstStyle/>
          <a:p>
            <a:pPr marL="609600" indent="-609600" eaLnBrk="1" hangingPunct="1"/>
            <a:r>
              <a:rPr lang="sk-SK" altLang="cs-CZ">
                <a:cs typeface="Calibri" panose="020F0502020204030204" pitchFamily="34" charset="0"/>
              </a:rPr>
              <a:t>Medicinal Plants (cardiac glycosides)</a:t>
            </a:r>
          </a:p>
          <a:p>
            <a:pPr marL="609600" indent="-609600" eaLnBrk="1" hangingPunct="1"/>
            <a:r>
              <a:rPr lang="sk-SK" altLang="cs-CZ">
                <a:cs typeface="Calibri" panose="020F0502020204030204" pitchFamily="34" charset="0"/>
              </a:rPr>
              <a:t>Animal tissues (heparin)</a:t>
            </a:r>
          </a:p>
          <a:p>
            <a:pPr marL="609600" indent="-609600" eaLnBrk="1" hangingPunct="1"/>
            <a:r>
              <a:rPr lang="sk-SK" altLang="cs-CZ">
                <a:cs typeface="Calibri" panose="020F0502020204030204" pitchFamily="34" charset="0"/>
              </a:rPr>
              <a:t>Microorganisms (penicillin)</a:t>
            </a:r>
          </a:p>
          <a:p>
            <a:pPr marL="609600" indent="-609600" eaLnBrk="1" hangingPunct="1"/>
            <a:r>
              <a:rPr lang="sk-SK" altLang="cs-CZ">
                <a:cs typeface="Calibri" panose="020F0502020204030204" pitchFamily="34" charset="0"/>
              </a:rPr>
              <a:t>Human cells (autologue vaccines)</a:t>
            </a:r>
          </a:p>
          <a:p>
            <a:pPr marL="609600" indent="-609600" eaLnBrk="1" hangingPunct="1"/>
            <a:r>
              <a:rPr lang="sk-SK" altLang="cs-CZ">
                <a:cs typeface="Calibri" panose="020F0502020204030204" pitchFamily="34" charset="0"/>
              </a:rPr>
              <a:t>Biotechnology (insulin, MAb)</a:t>
            </a:r>
          </a:p>
        </p:txBody>
      </p:sp>
      <p:pic>
        <p:nvPicPr>
          <p:cNvPr id="54276" name="Picture 5" descr="image">
            <a:extLst>
              <a:ext uri="{FF2B5EF4-FFF2-40B4-BE49-F238E27FC236}">
                <a16:creationId xmlns:a16="http://schemas.microsoft.com/office/drawing/2014/main" id="{48B161A4-A220-48F1-A2BE-923822E5EE0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8828088" y="2566988"/>
            <a:ext cx="3363912" cy="3224212"/>
          </a:xfrm>
          <a:noFill/>
        </p:spPr>
      </p:pic>
      <p:pic>
        <p:nvPicPr>
          <p:cNvPr id="2" name="Nahraný zvuk">
            <a:hlinkClick r:id="" action="ppaction://media"/>
            <a:extLst>
              <a:ext uri="{FF2B5EF4-FFF2-40B4-BE49-F238E27FC236}">
                <a16:creationId xmlns:a16="http://schemas.microsoft.com/office/drawing/2014/main" id="{72CEF588-19BF-4365-929E-4B0A8A4554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3300" y="323850"/>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ppt_x</p:attrName>
                                        </p:attrNameLst>
                                      </p:cBhvr>
                                      <p:tavLst>
                                        <p:tav tm="0">
                                          <p:val>
                                            <p:strVal val="#ppt_x-.2"/>
                                          </p:val>
                                        </p:tav>
                                        <p:tav tm="100000">
                                          <p:val>
                                            <p:strVal val="#ppt_x"/>
                                          </p:val>
                                        </p:tav>
                                      </p:tavLst>
                                    </p:anim>
                                    <p:anim calcmode="lin" valueType="num">
                                      <p:cBhvr>
                                        <p:cTn id="8" dur="10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500"/>
                                        <p:tgtEl>
                                          <p:spTgt spid="30723">
                                            <p:txEl>
                                              <p:pRg st="0" end="0"/>
                                            </p:txEl>
                                          </p:spTgt>
                                        </p:tgtEl>
                                      </p:cBhvr>
                                    </p:animEffect>
                                    <p:anim calcmode="lin" valueType="num">
                                      <p:cBhvr>
                                        <p:cTn id="15"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23">
                                            <p:txEl>
                                              <p:pRg st="1" end="1"/>
                                            </p:txEl>
                                          </p:spTgt>
                                        </p:tgtEl>
                                        <p:attrNameLst>
                                          <p:attrName>style.visibility</p:attrName>
                                        </p:attrNameLst>
                                      </p:cBhvr>
                                      <p:to>
                                        <p:strVal val="visible"/>
                                      </p:to>
                                    </p:set>
                                    <p:animEffect transition="in" filter="fade">
                                      <p:cBhvr>
                                        <p:cTn id="21" dur="500"/>
                                        <p:tgtEl>
                                          <p:spTgt spid="30723">
                                            <p:txEl>
                                              <p:pRg st="1" end="1"/>
                                            </p:txEl>
                                          </p:spTgt>
                                        </p:tgtEl>
                                      </p:cBhvr>
                                    </p:animEffect>
                                    <p:anim calcmode="lin" valueType="num">
                                      <p:cBhvr>
                                        <p:cTn id="22"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07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0723">
                                            <p:txEl>
                                              <p:pRg st="2" end="2"/>
                                            </p:txEl>
                                          </p:spTgt>
                                        </p:tgtEl>
                                        <p:attrNameLst>
                                          <p:attrName>style.visibility</p:attrName>
                                        </p:attrNameLst>
                                      </p:cBhvr>
                                      <p:to>
                                        <p:strVal val="visible"/>
                                      </p:to>
                                    </p:set>
                                    <p:animEffect transition="in" filter="fade">
                                      <p:cBhvr>
                                        <p:cTn id="28" dur="500"/>
                                        <p:tgtEl>
                                          <p:spTgt spid="30723">
                                            <p:txEl>
                                              <p:pRg st="2" end="2"/>
                                            </p:txEl>
                                          </p:spTgt>
                                        </p:tgtEl>
                                      </p:cBhvr>
                                    </p:animEffect>
                                    <p:anim calcmode="lin" valueType="num">
                                      <p:cBhvr>
                                        <p:cTn id="2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Effect transition="in" filter="fade">
                                      <p:cBhvr>
                                        <p:cTn id="35" dur="500"/>
                                        <p:tgtEl>
                                          <p:spTgt spid="30723">
                                            <p:txEl>
                                              <p:pRg st="3" end="3"/>
                                            </p:txEl>
                                          </p:spTgt>
                                        </p:tgtEl>
                                      </p:cBhvr>
                                    </p:animEffect>
                                    <p:anim calcmode="lin" valueType="num">
                                      <p:cBhvr>
                                        <p:cTn id="36"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07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0723">
                                            <p:txEl>
                                              <p:pRg st="4" end="4"/>
                                            </p:txEl>
                                          </p:spTgt>
                                        </p:tgtEl>
                                        <p:attrNameLst>
                                          <p:attrName>style.visibility</p:attrName>
                                        </p:attrNameLst>
                                      </p:cBhvr>
                                      <p:to>
                                        <p:strVal val="visible"/>
                                      </p:to>
                                    </p:set>
                                    <p:animEffect transition="in" filter="fade">
                                      <p:cBhvr>
                                        <p:cTn id="42" dur="500"/>
                                        <p:tgtEl>
                                          <p:spTgt spid="30723">
                                            <p:txEl>
                                              <p:pRg st="4" end="4"/>
                                            </p:txEl>
                                          </p:spTgt>
                                        </p:tgtEl>
                                      </p:cBhvr>
                                    </p:animEffect>
                                    <p:anim calcmode="lin" valueType="num">
                                      <p:cBhvr>
                                        <p:cTn id="43"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30722" grpId="0"/>
      <p:bldP spid="30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306FB32-009A-4F92-8749-A780C0D5597B}"/>
              </a:ext>
            </a:extLst>
          </p:cNvPr>
          <p:cNvSpPr txBox="1">
            <a:spLocks noChangeArrowheads="1"/>
          </p:cNvSpPr>
          <p:nvPr/>
        </p:nvSpPr>
        <p:spPr bwMode="auto">
          <a:xfrm>
            <a:off x="2589213" y="404813"/>
            <a:ext cx="6553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b="1" dirty="0">
                <a:solidFill>
                  <a:srgbClr val="000000"/>
                </a:solidFill>
                <a:latin typeface="Calibri" panose="020F0502020204030204" pitchFamily="34" charset="0"/>
                <a:cs typeface="Calibri" panose="020F0502020204030204" pitchFamily="34" charset="0"/>
              </a:rPr>
              <a:t>DRUG</a:t>
            </a:r>
          </a:p>
        </p:txBody>
      </p:sp>
      <p:sp>
        <p:nvSpPr>
          <p:cNvPr id="3" name="Rectangle 3">
            <a:extLst>
              <a:ext uri="{FF2B5EF4-FFF2-40B4-BE49-F238E27FC236}">
                <a16:creationId xmlns:a16="http://schemas.microsoft.com/office/drawing/2014/main" id="{D6E1BFB2-8A1D-46E7-BAEF-AB889DB48477}"/>
              </a:ext>
            </a:extLst>
          </p:cNvPr>
          <p:cNvSpPr>
            <a:spLocks noChangeArrowheads="1"/>
          </p:cNvSpPr>
          <p:nvPr/>
        </p:nvSpPr>
        <p:spPr bwMode="auto">
          <a:xfrm>
            <a:off x="1833563" y="798512"/>
            <a:ext cx="8064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40000"/>
              </a:lnSpc>
              <a:spcBef>
                <a:spcPct val="0"/>
              </a:spcBef>
              <a:buFontTx/>
              <a:buNone/>
            </a:pPr>
            <a:r>
              <a:rPr lang="cs-CZ" altLang="cs-CZ" sz="2500" dirty="0">
                <a:solidFill>
                  <a:srgbClr val="000000"/>
                </a:solidFill>
                <a:latin typeface="Calibri" panose="020F0502020204030204" pitchFamily="34" charset="0"/>
                <a:cs typeface="Calibri" panose="020F0502020204030204" pitchFamily="34" charset="0"/>
              </a:rPr>
              <a:t> „substance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mixture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substances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suppopsed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be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the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humans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animals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diseases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its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symptomes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physiological</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function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adjustment</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500" dirty="0" err="1">
                <a:solidFill>
                  <a:srgbClr val="000000"/>
                </a:solidFill>
                <a:latin typeface="Calibri" panose="020F0502020204030204" pitchFamily="34" charset="0"/>
                <a:cs typeface="Calibri" panose="020F0502020204030204" pitchFamily="34" charset="0"/>
              </a:rPr>
              <a:t>Drugs</a:t>
            </a:r>
            <a:r>
              <a:rPr lang="cs-CZ" altLang="cs-CZ" sz="2500" dirty="0">
                <a:solidFill>
                  <a:srgbClr val="000000"/>
                </a:solidFill>
                <a:latin typeface="Calibri" panose="020F0502020204030204" pitchFamily="34" charset="0"/>
                <a:cs typeface="Calibri" panose="020F0502020204030204" pitchFamily="34" charset="0"/>
              </a:rPr>
              <a:t> are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disseases</a:t>
            </a: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9B6FFB4A-5E41-4397-ABE1-DA18067403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72355" y="493712"/>
            <a:ext cx="609600" cy="609600"/>
          </a:xfrm>
          <a:prstGeom prst="rect">
            <a:avLst/>
          </a:prstGeom>
        </p:spPr>
      </p:pic>
    </p:spTree>
    <p:custDataLst>
      <p:tags r:id="rId1"/>
    </p:custDataLst>
    <p:extLst>
      <p:ext uri="{BB962C8B-B14F-4D97-AF65-F5344CB8AC3E}">
        <p14:creationId xmlns:p14="http://schemas.microsoft.com/office/powerpoint/2010/main" val="38779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F1C84C0-5135-49CA-AE0E-704D0A87786A}"/>
              </a:ext>
            </a:extLst>
          </p:cNvPr>
          <p:cNvSpPr>
            <a:spLocks noGrp="1" noChangeArrowheads="1"/>
          </p:cNvSpPr>
          <p:nvPr>
            <p:ph type="title"/>
            <p:custDataLst>
              <p:tags r:id="rId2"/>
            </p:custDataLst>
          </p:nvPr>
        </p:nvSpPr>
        <p:spPr>
          <a:xfrm>
            <a:off x="1919288" y="260350"/>
            <a:ext cx="4475162" cy="1143000"/>
          </a:xfrm>
        </p:spPr>
        <p:txBody>
          <a:bodyPr/>
          <a:lstStyle/>
          <a:p>
            <a:pPr eaLnBrk="1" hangingPunct="1"/>
            <a:r>
              <a:rPr lang="cs-CZ" altLang="cs-CZ" sz="4000"/>
              <a:t>Thalidomide crisis</a:t>
            </a:r>
          </a:p>
        </p:txBody>
      </p:sp>
      <p:sp>
        <p:nvSpPr>
          <p:cNvPr id="60419" name="Rectangle 3">
            <a:extLst>
              <a:ext uri="{FF2B5EF4-FFF2-40B4-BE49-F238E27FC236}">
                <a16:creationId xmlns:a16="http://schemas.microsoft.com/office/drawing/2014/main" id="{3CB6B391-E26F-4C54-9271-F270258E43D8}"/>
              </a:ext>
            </a:extLst>
          </p:cNvPr>
          <p:cNvSpPr>
            <a:spLocks noGrp="1" noChangeArrowheads="1"/>
          </p:cNvSpPr>
          <p:nvPr>
            <p:ph type="body" sz="half" idx="1"/>
          </p:nvPr>
        </p:nvSpPr>
        <p:spPr>
          <a:xfrm>
            <a:off x="1774825" y="1484313"/>
            <a:ext cx="4762500" cy="4525962"/>
          </a:xfrm>
        </p:spPr>
        <p:txBody>
          <a:bodyPr/>
          <a:lstStyle/>
          <a:p>
            <a:pPr eaLnBrk="1" hangingPunct="1"/>
            <a:r>
              <a:rPr lang="en-US" altLang="cs-CZ" sz="2800"/>
              <a:t>Thalidomide - Contergan © 1950 - 1960 </a:t>
            </a:r>
            <a:endParaRPr lang="cs-CZ" altLang="cs-CZ" sz="2800"/>
          </a:p>
          <a:p>
            <a:pPr eaLnBrk="1" hangingPunct="1"/>
            <a:r>
              <a:rPr lang="en-US" altLang="cs-CZ" sz="2800"/>
              <a:t>hypnosedativ</a:t>
            </a:r>
            <a:r>
              <a:rPr lang="cs-CZ" altLang="cs-CZ" sz="2800"/>
              <a:t>e used by </a:t>
            </a:r>
            <a:r>
              <a:rPr lang="en-US" altLang="cs-CZ" sz="2800"/>
              <a:t> pregnant women </a:t>
            </a:r>
            <a:endParaRPr lang="cs-CZ" altLang="cs-CZ" sz="2800"/>
          </a:p>
          <a:p>
            <a:pPr eaLnBrk="1" hangingPunct="1"/>
            <a:r>
              <a:rPr lang="en-US" altLang="cs-CZ" sz="2800"/>
              <a:t>It gave birth to 12,000 children with disabilities</a:t>
            </a:r>
            <a:endParaRPr lang="cs-CZ" altLang="cs-CZ" sz="2800"/>
          </a:p>
        </p:txBody>
      </p:sp>
      <p:pic>
        <p:nvPicPr>
          <p:cNvPr id="60420" name="Picture 4" descr="talidomid">
            <a:extLst>
              <a:ext uri="{FF2B5EF4-FFF2-40B4-BE49-F238E27FC236}">
                <a16:creationId xmlns:a16="http://schemas.microsoft.com/office/drawing/2014/main" id="{03E83D7B-7CB5-457A-9E9B-E3A5E08D1DC5}"/>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456363" y="4076700"/>
            <a:ext cx="3181350" cy="2185988"/>
          </a:xfrm>
          <a:noFill/>
        </p:spPr>
      </p:pic>
      <p:pic>
        <p:nvPicPr>
          <p:cNvPr id="60421" name="Picture 8" descr="roehrchen_contergan2_400q">
            <a:extLst>
              <a:ext uri="{FF2B5EF4-FFF2-40B4-BE49-F238E27FC236}">
                <a16:creationId xmlns:a16="http://schemas.microsoft.com/office/drawing/2014/main" id="{B1F34A28-534C-4182-B50F-79E0C6E990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1700213"/>
            <a:ext cx="20812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1" descr="missbild-bild5g">
            <a:extLst>
              <a:ext uri="{FF2B5EF4-FFF2-40B4-BE49-F238E27FC236}">
                <a16:creationId xmlns:a16="http://schemas.microsoft.com/office/drawing/2014/main" id="{534038E5-7F1F-49F8-905D-96E56ACBD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8" y="4581525"/>
            <a:ext cx="1314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3B0E93B9-C781-4AFD-B90D-3552A7454FD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46428" y="2603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B3B1E7-E794-47FB-BFAA-A9D5A841F1FA}"/>
              </a:ext>
            </a:extLst>
          </p:cNvPr>
          <p:cNvPicPr>
            <a:picLocks noChangeAspect="1"/>
          </p:cNvPicPr>
          <p:nvPr/>
        </p:nvPicPr>
        <p:blipFill>
          <a:blip r:embed="rId5"/>
          <a:stretch>
            <a:fillRect/>
          </a:stretch>
        </p:blipFill>
        <p:spPr>
          <a:xfrm>
            <a:off x="1115438" y="1400783"/>
            <a:ext cx="9961123" cy="4056434"/>
          </a:xfrm>
          <a:prstGeom prst="rect">
            <a:avLst/>
          </a:prstGeom>
        </p:spPr>
      </p:pic>
      <p:pic>
        <p:nvPicPr>
          <p:cNvPr id="2" name="Nahraný zvuk">
            <a:hlinkClick r:id="" action="ppaction://media"/>
            <a:extLst>
              <a:ext uri="{FF2B5EF4-FFF2-40B4-BE49-F238E27FC236}">
                <a16:creationId xmlns:a16="http://schemas.microsoft.com/office/drawing/2014/main" id="{1304CFA4-09EF-4925-BE30-4465160A33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94472" y="432954"/>
            <a:ext cx="609600" cy="609600"/>
          </a:xfrm>
          <a:prstGeom prst="rect">
            <a:avLst/>
          </a:prstGeom>
        </p:spPr>
      </p:pic>
    </p:spTree>
    <p:custDataLst>
      <p:tags r:id="rId1"/>
    </p:custDataLst>
    <p:extLst>
      <p:ext uri="{BB962C8B-B14F-4D97-AF65-F5344CB8AC3E}">
        <p14:creationId xmlns:p14="http://schemas.microsoft.com/office/powerpoint/2010/main" val="3823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34B4-B40F-4CEB-AB78-79E52A56AA99}"/>
              </a:ext>
            </a:extLst>
          </p:cNvPr>
          <p:cNvSpPr>
            <a:spLocks noGrp="1"/>
          </p:cNvSpPr>
          <p:nvPr>
            <p:ph type="title"/>
          </p:nvPr>
        </p:nvSpPr>
        <p:spPr/>
        <p:txBody>
          <a:bodyPr rtlCol="0">
            <a:normAutofit fontScale="90000"/>
          </a:bodyPr>
          <a:lstStyle/>
          <a:p>
            <a:pPr eaLnBrk="1" fontAlgn="auto" hangingPunct="1">
              <a:spcAft>
                <a:spcPts val="0"/>
              </a:spcAft>
              <a:defRPr/>
            </a:pPr>
            <a:r>
              <a:rPr lang="cs-CZ" b="1" dirty="0"/>
              <a:t>PRECLINICAL </a:t>
            </a:r>
            <a:r>
              <a:rPr lang="en-US" b="1" dirty="0"/>
              <a:t>TRIALS : </a:t>
            </a:r>
            <a:br>
              <a:rPr lang="en-US" b="1" dirty="0"/>
            </a:br>
            <a:endParaRPr lang="en-US" dirty="0"/>
          </a:p>
        </p:txBody>
      </p:sp>
      <p:sp>
        <p:nvSpPr>
          <p:cNvPr id="3" name="Content Placeholder 2">
            <a:extLst>
              <a:ext uri="{FF2B5EF4-FFF2-40B4-BE49-F238E27FC236}">
                <a16:creationId xmlns:a16="http://schemas.microsoft.com/office/drawing/2014/main" id="{C35AAFA4-4143-4C8B-8A00-0A48561BC99F}"/>
              </a:ext>
            </a:extLst>
          </p:cNvPr>
          <p:cNvSpPr>
            <a:spLocks noGrp="1"/>
          </p:cNvSpPr>
          <p:nvPr>
            <p:ph idx="1"/>
          </p:nvPr>
        </p:nvSpPr>
        <p:spPr/>
        <p:txBody>
          <a:bodyPr rtlCol="0">
            <a:normAutofit fontScale="55000" lnSpcReduction="20000"/>
          </a:bodyPr>
          <a:lstStyle/>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in vitro</a:t>
            </a:r>
          </a:p>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 toxicity in animal </a:t>
            </a:r>
            <a:r>
              <a:rPr lang="cs-CZ" dirty="0" err="1"/>
              <a:t>models</a:t>
            </a:r>
            <a:r>
              <a:rPr lang="cs-CZ" dirty="0"/>
              <a:t> (2 animal species </a:t>
            </a:r>
            <a:r>
              <a:rPr lang="cs-CZ" dirty="0" err="1"/>
              <a:t>at</a:t>
            </a:r>
            <a:r>
              <a:rPr lang="cs-CZ" dirty="0"/>
              <a:t> least)</a:t>
            </a:r>
          </a:p>
          <a:p>
            <a:pPr eaLnBrk="1" hangingPunct="1">
              <a:buFont typeface="Arial" charset="0"/>
              <a:buChar char="•"/>
              <a:defRPr/>
            </a:pPr>
            <a:endParaRPr lang="en-US" dirty="0"/>
          </a:p>
          <a:p>
            <a:pPr marL="0" indent="0" eaLnBrk="1" hangingPunct="1">
              <a:buFont typeface="Arial" panose="020B0604020202020204" pitchFamily="34" charset="0"/>
              <a:buNone/>
              <a:defRPr/>
            </a:pPr>
            <a:r>
              <a:rPr lang="cs-CZ" dirty="0"/>
              <a:t>In </a:t>
            </a:r>
            <a:r>
              <a:rPr lang="cs-CZ" dirty="0" err="1"/>
              <a:t>situ</a:t>
            </a:r>
            <a:endParaRPr lang="cs-CZ" dirty="0"/>
          </a:p>
          <a:p>
            <a:pPr eaLnBrk="1" hangingPunct="1">
              <a:buFont typeface="Arial" charset="0"/>
              <a:buChar char="•"/>
              <a:defRPr/>
            </a:pPr>
            <a:r>
              <a:rPr lang="en-US" dirty="0"/>
              <a:t>Influencing </a:t>
            </a:r>
            <a:r>
              <a:rPr lang="cs-CZ" dirty="0"/>
              <a:t>organ </a:t>
            </a:r>
            <a:r>
              <a:rPr lang="en-US" dirty="0"/>
              <a:t>systems that can not be studied in isolation (KVS , DS , GIT)</a:t>
            </a:r>
            <a:endParaRPr lang="cs-CZ" dirty="0"/>
          </a:p>
          <a:p>
            <a:pPr marL="0" indent="0" eaLnBrk="1" hangingPunct="1">
              <a:buFont typeface="Arial" panose="020B0604020202020204" pitchFamily="34" charset="0"/>
              <a:buNone/>
              <a:defRPr/>
            </a:pPr>
            <a:endParaRPr lang="cs-CZ" dirty="0"/>
          </a:p>
          <a:p>
            <a:pPr marL="0" indent="0" eaLnBrk="1" hangingPunct="1">
              <a:buFont typeface="Arial" panose="020B0604020202020204" pitchFamily="34" charset="0"/>
              <a:buNone/>
              <a:defRPr/>
            </a:pPr>
            <a:r>
              <a:rPr lang="cs-CZ" dirty="0" err="1"/>
              <a:t>Living</a:t>
            </a:r>
            <a:r>
              <a:rPr lang="cs-CZ" dirty="0"/>
              <a:t> </a:t>
            </a:r>
            <a:r>
              <a:rPr lang="cs-CZ" dirty="0" err="1"/>
              <a:t>animals</a:t>
            </a:r>
            <a:endParaRPr lang="cs-CZ" dirty="0"/>
          </a:p>
          <a:p>
            <a:pPr eaLnBrk="1" hangingPunct="1">
              <a:buFont typeface="Arial" charset="0"/>
              <a:buChar char="•"/>
              <a:defRPr/>
            </a:pPr>
            <a:r>
              <a:rPr lang="en-US" dirty="0"/>
              <a:t>overall effects ( convulsions , sedation , anesthesia, temperature) </a:t>
            </a:r>
            <a:endParaRPr lang="cs-CZ" dirty="0"/>
          </a:p>
          <a:p>
            <a:pPr eaLnBrk="1" hangingPunct="1">
              <a:buFont typeface="Arial" charset="0"/>
              <a:buChar char="•"/>
              <a:defRPr/>
            </a:pPr>
            <a:r>
              <a:rPr lang="en-US" dirty="0"/>
              <a:t>affecting cognitive function (learning, attention, memory ) </a:t>
            </a:r>
            <a:endParaRPr lang="cs-CZ" dirty="0"/>
          </a:p>
          <a:p>
            <a:pPr eaLnBrk="1" hangingPunct="1">
              <a:buFont typeface="Arial" charset="0"/>
              <a:buChar char="•"/>
              <a:defRPr/>
            </a:pPr>
            <a:r>
              <a:rPr lang="en-US" dirty="0"/>
              <a:t>influence on the specialized function (immune system)</a:t>
            </a:r>
          </a:p>
          <a:p>
            <a:pPr marL="0" indent="0" eaLnBrk="1" fontAlgn="auto" hangingPunct="1">
              <a:spcAft>
                <a:spcPts val="0"/>
              </a:spcAft>
              <a:buFont typeface="Arial" panose="020B0604020202020204" pitchFamily="34" charset="0"/>
              <a:buNone/>
              <a:defRPr/>
            </a:pPr>
            <a:r>
              <a:rPr lang="en-US" dirty="0"/>
              <a:t>. </a:t>
            </a:r>
          </a:p>
          <a:p>
            <a:pPr eaLnBrk="1" fontAlgn="auto" hangingPunct="1">
              <a:spcAft>
                <a:spcPts val="0"/>
              </a:spcAft>
              <a:buFont typeface="Arial" panose="020B0604020202020204" pitchFamily="34" charset="0"/>
              <a:buNone/>
              <a:defRPr/>
            </a:pPr>
            <a:br>
              <a:rPr lang="en-US" dirty="0"/>
            </a:br>
            <a:endParaRPr lang="en-US" dirty="0"/>
          </a:p>
        </p:txBody>
      </p:sp>
      <p:pic>
        <p:nvPicPr>
          <p:cNvPr id="62468" name="Picture 4" descr="_40878137_fat4rats203">
            <a:extLst>
              <a:ext uri="{FF2B5EF4-FFF2-40B4-BE49-F238E27FC236}">
                <a16:creationId xmlns:a16="http://schemas.microsoft.com/office/drawing/2014/main" id="{88A89057-041A-4683-A00C-2597823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838" y="4286250"/>
            <a:ext cx="2320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hraný zvuk">
            <a:hlinkClick r:id="" action="ppaction://media"/>
            <a:extLst>
              <a:ext uri="{FF2B5EF4-FFF2-40B4-BE49-F238E27FC236}">
                <a16:creationId xmlns:a16="http://schemas.microsoft.com/office/drawing/2014/main" id="{0B521813-826E-4A13-BC20-1D135FAF1B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51675" y="43224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4829-53C8-481E-A598-69C48AFBD5BE}"/>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Pre</a:t>
            </a:r>
            <a:r>
              <a:rPr lang="cs-CZ" b="1" dirty="0" err="1"/>
              <a:t>clinical</a:t>
            </a:r>
            <a:r>
              <a:rPr lang="cs-CZ" b="1" dirty="0"/>
              <a:t> </a:t>
            </a:r>
            <a:r>
              <a:rPr lang="cs-CZ" b="1" dirty="0" err="1"/>
              <a:t>Trials</a:t>
            </a:r>
            <a:r>
              <a:rPr lang="en-US" b="1" dirty="0"/>
              <a:t>: </a:t>
            </a:r>
            <a:br>
              <a:rPr lang="en-US" b="1" dirty="0"/>
            </a:br>
            <a:endParaRPr lang="en-US" dirty="0"/>
          </a:p>
        </p:txBody>
      </p:sp>
      <p:sp>
        <p:nvSpPr>
          <p:cNvPr id="65539" name="Content Placeholder 2">
            <a:extLst>
              <a:ext uri="{FF2B5EF4-FFF2-40B4-BE49-F238E27FC236}">
                <a16:creationId xmlns:a16="http://schemas.microsoft.com/office/drawing/2014/main" id="{7B592265-1A02-4BB9-90FE-56E2ED0EAE46}"/>
              </a:ext>
            </a:extLst>
          </p:cNvPr>
          <p:cNvSpPr>
            <a:spLocks noGrp="1"/>
          </p:cNvSpPr>
          <p:nvPr>
            <p:ph idx="1"/>
          </p:nvPr>
        </p:nvSpPr>
        <p:spPr/>
        <p:txBody>
          <a:bodyPr/>
          <a:lstStyle/>
          <a:p>
            <a:pPr eaLnBrk="1" hangingPunct="1"/>
            <a:r>
              <a:rPr lang="en-US" altLang="cs-CZ"/>
              <a:t>Evaluation of acute and short term toxicity in animals. It Involves :</a:t>
            </a:r>
          </a:p>
          <a:p>
            <a:pPr lvl="1" eaLnBrk="1" hangingPunct="1">
              <a:buFont typeface="Arial" panose="020B0604020202020204" pitchFamily="34" charset="0"/>
              <a:buNone/>
            </a:pPr>
            <a:r>
              <a:rPr lang="en-US" altLang="cs-CZ"/>
              <a:t> -Lethal dose determination</a:t>
            </a:r>
          </a:p>
          <a:p>
            <a:pPr lvl="1" eaLnBrk="1" hangingPunct="1">
              <a:buFont typeface="Arial" panose="020B0604020202020204" pitchFamily="34" charset="0"/>
              <a:buNone/>
            </a:pPr>
            <a:r>
              <a:rPr lang="en-US" altLang="cs-CZ"/>
              <a:t> -Effect of dose at normal level for short/Long term</a:t>
            </a:r>
          </a:p>
          <a:p>
            <a:pPr eaLnBrk="1" hangingPunct="1"/>
            <a:r>
              <a:rPr lang="en-US" altLang="cs-CZ"/>
              <a:t>Assess how the drug is absorbed/distributed/metabolized and excreted in animals. </a:t>
            </a:r>
            <a:endParaRPr lang="cs-CZ" altLang="cs-CZ"/>
          </a:p>
          <a:p>
            <a:pPr eaLnBrk="1" hangingPunct="1">
              <a:buFont typeface="Arial" panose="020B0604020202020204" pitchFamily="34" charset="0"/>
              <a:buNone/>
            </a:pPr>
            <a:br>
              <a:rPr lang="en-US" altLang="cs-CZ"/>
            </a:br>
            <a:endParaRPr lang="en-US" altLang="cs-CZ"/>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2FB6-09D6-4791-9ADE-0CD9B6686912}"/>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1 CLINICAL TRIALS : </a:t>
            </a:r>
            <a:br>
              <a:rPr lang="en-US" b="1" dirty="0"/>
            </a:br>
            <a:endParaRPr lang="en-US" dirty="0"/>
          </a:p>
        </p:txBody>
      </p:sp>
      <p:sp>
        <p:nvSpPr>
          <p:cNvPr id="3" name="Content Placeholder 2">
            <a:extLst>
              <a:ext uri="{FF2B5EF4-FFF2-40B4-BE49-F238E27FC236}">
                <a16:creationId xmlns:a16="http://schemas.microsoft.com/office/drawing/2014/main" id="{F56898BD-8C77-4604-9F79-9C77D34C3A9A}"/>
              </a:ext>
            </a:extLst>
          </p:cNvPr>
          <p:cNvSpPr>
            <a:spLocks noGrp="1"/>
          </p:cNvSpPr>
          <p:nvPr>
            <p:ph idx="1"/>
          </p:nvPr>
        </p:nvSpPr>
        <p:spPr/>
        <p:txBody>
          <a:bodyPr rtlCol="0">
            <a:normAutofit lnSpcReduction="10000"/>
          </a:bodyPr>
          <a:lstStyle/>
          <a:p>
            <a:pPr eaLnBrk="1" fontAlgn="auto" hangingPunct="1">
              <a:spcAft>
                <a:spcPts val="0"/>
              </a:spcAft>
              <a:defRPr/>
            </a:pPr>
            <a:r>
              <a:rPr lang="cs-CZ" dirty="0" err="1"/>
              <a:t>All</a:t>
            </a:r>
            <a:r>
              <a:rPr lang="cs-CZ" dirty="0"/>
              <a:t> </a:t>
            </a:r>
            <a:r>
              <a:rPr lang="cs-CZ" dirty="0" err="1"/>
              <a:t>CTs</a:t>
            </a:r>
            <a:r>
              <a:rPr lang="cs-CZ" dirty="0"/>
              <a:t> has to </a:t>
            </a:r>
            <a:r>
              <a:rPr lang="cs-CZ" dirty="0" err="1"/>
              <a:t>be</a:t>
            </a:r>
            <a:r>
              <a:rPr lang="cs-CZ" dirty="0"/>
              <a:t> </a:t>
            </a:r>
            <a:r>
              <a:rPr lang="cs-CZ" dirty="0" err="1"/>
              <a:t>approved</a:t>
            </a:r>
            <a:r>
              <a:rPr lang="cs-CZ" dirty="0"/>
              <a:t> by SUKL </a:t>
            </a:r>
          </a:p>
          <a:p>
            <a:pPr marL="0" indent="0" eaLnBrk="1" fontAlgn="auto" hangingPunct="1">
              <a:spcAft>
                <a:spcPts val="0"/>
              </a:spcAft>
              <a:buFont typeface="Arial" panose="020B0604020202020204" pitchFamily="34" charset="0"/>
              <a:buNone/>
              <a:defRPr/>
            </a:pPr>
            <a:r>
              <a:rPr lang="cs-CZ" dirty="0"/>
              <a:t>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)/EMA</a:t>
            </a:r>
            <a:endParaRPr lang="en-US" dirty="0"/>
          </a:p>
          <a:p>
            <a:pPr eaLnBrk="1" fontAlgn="auto" hangingPunct="1">
              <a:spcAft>
                <a:spcPts val="0"/>
              </a:spcAft>
              <a:defRPr/>
            </a:pPr>
            <a:r>
              <a:rPr lang="en-US" dirty="0"/>
              <a:t> Drug given to </a:t>
            </a:r>
            <a:r>
              <a:rPr lang="cs-CZ" dirty="0"/>
              <a:t>1</a:t>
            </a:r>
            <a:r>
              <a:rPr lang="en-US" dirty="0"/>
              <a:t>0-100 healthy volunteers </a:t>
            </a:r>
          </a:p>
          <a:p>
            <a:pPr lvl="1" eaLnBrk="1" fontAlgn="auto" hangingPunct="1">
              <a:spcAft>
                <a:spcPts val="0"/>
              </a:spcAft>
              <a:defRPr/>
            </a:pPr>
            <a:r>
              <a:rPr lang="en-US" dirty="0"/>
              <a:t>Duration could vary from 1 month to 1 year. </a:t>
            </a:r>
          </a:p>
          <a:p>
            <a:pPr eaLnBrk="1" fontAlgn="auto" hangingPunct="1">
              <a:spcAft>
                <a:spcPts val="0"/>
              </a:spcAft>
              <a:defRPr/>
            </a:pPr>
            <a:r>
              <a:rPr lang="en-US" dirty="0"/>
              <a:t>Following is studied here :</a:t>
            </a:r>
          </a:p>
          <a:p>
            <a:pPr lvl="1" eaLnBrk="1" fontAlgn="auto" hangingPunct="1">
              <a:spcAft>
                <a:spcPts val="0"/>
              </a:spcAft>
              <a:defRPr/>
            </a:pPr>
            <a:r>
              <a:rPr lang="en-US" dirty="0"/>
              <a:t>Drug absorption/Metabolism in human. </a:t>
            </a:r>
          </a:p>
          <a:p>
            <a:pPr lvl="1" eaLnBrk="1" fontAlgn="auto" hangingPunct="1">
              <a:spcAft>
                <a:spcPts val="0"/>
              </a:spcAft>
              <a:defRPr/>
            </a:pPr>
            <a:r>
              <a:rPr lang="en-US" dirty="0"/>
              <a:t>Effect on organs and tissues</a:t>
            </a:r>
            <a:endParaRPr lang="cs-CZ" dirty="0"/>
          </a:p>
          <a:p>
            <a:pPr lvl="1" eaLnBrk="1" fontAlgn="auto" hangingPunct="1">
              <a:spcAft>
                <a:spcPts val="0"/>
              </a:spcAft>
              <a:defRPr/>
            </a:pPr>
            <a:r>
              <a:rPr lang="en-US" dirty="0"/>
              <a:t>Side affect of different dosages. </a:t>
            </a:r>
            <a:endParaRPr lang="cs-CZ" dirty="0"/>
          </a:p>
          <a:p>
            <a:pPr marL="457200" lvl="1" indent="0" eaLnBrk="1" fontAlgn="auto" hangingPunct="1">
              <a:spcAft>
                <a:spcPts val="0"/>
              </a:spcAft>
              <a:buFont typeface="Arial" panose="020B0604020202020204" pitchFamily="34" charset="0"/>
              <a:buNone/>
              <a:defRPr/>
            </a:pPr>
            <a:endParaRPr lang="cs-CZ" dirty="0"/>
          </a:p>
          <a:p>
            <a:pPr marL="457200" lvl="1" indent="0" eaLnBrk="1" fontAlgn="auto" hangingPunct="1">
              <a:spcAft>
                <a:spcPts val="0"/>
              </a:spcAft>
              <a:buFont typeface="Arial" panose="020B0604020202020204" pitchFamily="34" charset="0"/>
              <a:buNone/>
              <a:defRPr/>
            </a:pPr>
            <a:r>
              <a:rPr lang="en-US" dirty="0"/>
              <a:t>Proceed to next Stage</a:t>
            </a:r>
          </a:p>
        </p:txBody>
      </p:sp>
      <p:pic>
        <p:nvPicPr>
          <p:cNvPr id="4" name="Nahraný zvuk">
            <a:hlinkClick r:id="" action="ppaction://media"/>
            <a:extLst>
              <a:ext uri="{FF2B5EF4-FFF2-40B4-BE49-F238E27FC236}">
                <a16:creationId xmlns:a16="http://schemas.microsoft.com/office/drawing/2014/main" id="{24607B02-A66C-4453-8812-16D1567BDB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7046" y="43718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90D0-2DC3-4A8C-A971-06A8D890A62B}"/>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5779" name="Content Placeholder 2">
            <a:extLst>
              <a:ext uri="{FF2B5EF4-FFF2-40B4-BE49-F238E27FC236}">
                <a16:creationId xmlns:a16="http://schemas.microsoft.com/office/drawing/2014/main" id="{BFF3290B-90F0-45FA-A517-D82F9D8AC72A}"/>
              </a:ext>
            </a:extLst>
          </p:cNvPr>
          <p:cNvSpPr>
            <a:spLocks noGrp="1"/>
          </p:cNvSpPr>
          <p:nvPr>
            <p:ph idx="1"/>
          </p:nvPr>
        </p:nvSpPr>
        <p:spPr/>
        <p:txBody>
          <a:bodyPr/>
          <a:lstStyle/>
          <a:p>
            <a:pPr eaLnBrk="1" hangingPunct="1"/>
            <a:r>
              <a:rPr lang="cs-CZ" altLang="cs-CZ"/>
              <a:t>1 st administration  t</a:t>
            </a:r>
            <a:r>
              <a:rPr lang="en-US" altLang="cs-CZ"/>
              <a:t>o the patient</a:t>
            </a:r>
            <a:r>
              <a:rPr lang="cs-CZ" altLang="cs-CZ"/>
              <a:t> </a:t>
            </a:r>
          </a:p>
          <a:p>
            <a:pPr eaLnBrk="1" hangingPunct="1"/>
            <a:r>
              <a:rPr lang="en-US" altLang="cs-CZ"/>
              <a:t>randomized clinical trial tested the drug x = standard therapy x placebo </a:t>
            </a:r>
            <a:endParaRPr lang="cs-CZ" altLang="cs-CZ"/>
          </a:p>
          <a:p>
            <a:pPr lvl="1" eaLnBrk="1" hangingPunct="1">
              <a:buFont typeface="Arial" panose="020B0604020202020204" pitchFamily="34" charset="0"/>
              <a:buChar char="•"/>
            </a:pPr>
            <a:r>
              <a:rPr lang="en-US" altLang="cs-CZ"/>
              <a:t>Often called </a:t>
            </a:r>
            <a:r>
              <a:rPr lang="cs-CZ" altLang="cs-CZ"/>
              <a:t>„</a:t>
            </a:r>
            <a:r>
              <a:rPr lang="en-US" altLang="cs-CZ"/>
              <a:t>Blinding</a:t>
            </a:r>
            <a:r>
              <a:rPr lang="cs-CZ" altLang="cs-CZ"/>
              <a:t>“</a:t>
            </a:r>
            <a:r>
              <a:rPr lang="en-US" altLang="cs-CZ"/>
              <a:t> – blinding</a:t>
            </a:r>
            <a:r>
              <a:rPr lang="cs-CZ" altLang="cs-CZ"/>
              <a:t> also in </a:t>
            </a:r>
            <a:r>
              <a:rPr lang="en-US" altLang="cs-CZ"/>
              <a:t>multicentr</a:t>
            </a:r>
            <a:r>
              <a:rPr lang="cs-CZ" altLang="cs-CZ"/>
              <a:t>ic</a:t>
            </a:r>
            <a:r>
              <a:rPr lang="en-US" altLang="cs-CZ"/>
              <a:t> </a:t>
            </a:r>
            <a:r>
              <a:rPr lang="cs-CZ" altLang="cs-CZ"/>
              <a:t>manner </a:t>
            </a:r>
          </a:p>
          <a:p>
            <a:pPr eaLnBrk="1" hangingPunct="1"/>
            <a:r>
              <a:rPr lang="en-US" altLang="cs-CZ"/>
              <a:t>It monitors the effect of the disease, dose , pharmacokinetics in patients</a:t>
            </a:r>
            <a:endParaRPr lang="cs-CZ" altLang="cs-CZ"/>
          </a:p>
          <a:p>
            <a:pPr eaLnBrk="1" hangingPunct="1"/>
            <a:r>
              <a:rPr lang="en-US" altLang="cs-CZ"/>
              <a:t>Informed consent , with no financial reward</a:t>
            </a:r>
          </a:p>
        </p:txBody>
      </p:sp>
      <p:pic>
        <p:nvPicPr>
          <p:cNvPr id="3" name="Nahraný zvuk">
            <a:hlinkClick r:id="" action="ppaction://media"/>
            <a:extLst>
              <a:ext uri="{FF2B5EF4-FFF2-40B4-BE49-F238E27FC236}">
                <a16:creationId xmlns:a16="http://schemas.microsoft.com/office/drawing/2014/main" id="{B554E66A-130A-4393-8E3A-F5D8F2A8F8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0501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36EB-8085-4026-A2D5-53C4D2140C91}"/>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6803" name="Content Placeholder 2">
            <a:extLst>
              <a:ext uri="{FF2B5EF4-FFF2-40B4-BE49-F238E27FC236}">
                <a16:creationId xmlns:a16="http://schemas.microsoft.com/office/drawing/2014/main" id="{FF1A9531-AE22-4EE5-AF7F-0071FAD53605}"/>
              </a:ext>
            </a:extLst>
          </p:cNvPr>
          <p:cNvSpPr>
            <a:spLocks noGrp="1"/>
          </p:cNvSpPr>
          <p:nvPr>
            <p:ph idx="1"/>
          </p:nvPr>
        </p:nvSpPr>
        <p:spPr/>
        <p:txBody>
          <a:bodyPr/>
          <a:lstStyle/>
          <a:p>
            <a:pPr eaLnBrk="1" hangingPunct="1"/>
            <a:r>
              <a:rPr lang="en-US" altLang="cs-CZ" dirty="0"/>
              <a:t>Drug given to 100 - 300 patient</a:t>
            </a:r>
            <a:r>
              <a:rPr lang="cs-CZ" altLang="cs-CZ" dirty="0"/>
              <a:t>s - </a:t>
            </a:r>
            <a:r>
              <a:rPr lang="en-US" altLang="cs-CZ" dirty="0"/>
              <a:t> volunteers </a:t>
            </a:r>
          </a:p>
          <a:p>
            <a:pPr eaLnBrk="1" hangingPunct="1"/>
            <a:r>
              <a:rPr lang="en-US" altLang="cs-CZ" dirty="0"/>
              <a:t>Duration could vary from 1 year to 2 years</a:t>
            </a:r>
          </a:p>
          <a:p>
            <a:pPr lvl="1" eaLnBrk="1" hangingPunct="1"/>
            <a:r>
              <a:rPr lang="en-US" altLang="cs-CZ" dirty="0"/>
              <a:t> Cost could vary from $10 - $100 million.</a:t>
            </a:r>
            <a:endParaRPr lang="cs-CZ" altLang="cs-CZ" dirty="0"/>
          </a:p>
          <a:p>
            <a:pPr lvl="1" eaLnBrk="1" hangingPunct="1"/>
            <a:r>
              <a:rPr lang="en-US" altLang="cs-CZ" dirty="0"/>
              <a:t> Following is studied : </a:t>
            </a:r>
          </a:p>
          <a:p>
            <a:pPr lvl="2" eaLnBrk="1" hangingPunct="1"/>
            <a:r>
              <a:rPr lang="en-US" altLang="cs-CZ" dirty="0"/>
              <a:t>Drug effectiveness in treating the disease.</a:t>
            </a:r>
          </a:p>
          <a:p>
            <a:pPr lvl="2" eaLnBrk="1" hangingPunct="1"/>
            <a:r>
              <a:rPr lang="en-US" altLang="cs-CZ" dirty="0"/>
              <a:t> </a:t>
            </a:r>
            <a:r>
              <a:rPr lang="cs-CZ" altLang="cs-CZ" dirty="0" err="1"/>
              <a:t>acute</a:t>
            </a:r>
            <a:r>
              <a:rPr lang="cs-CZ" altLang="cs-CZ" dirty="0"/>
              <a:t> </a:t>
            </a:r>
            <a:r>
              <a:rPr lang="en-US" altLang="cs-CZ" dirty="0"/>
              <a:t>side effects in patients </a:t>
            </a:r>
          </a:p>
          <a:p>
            <a:pPr lvl="2" eaLnBrk="1" hangingPunct="1"/>
            <a:r>
              <a:rPr lang="en-US" altLang="cs-CZ" dirty="0"/>
              <a:t>Less than 1/3rd of </a:t>
            </a:r>
            <a:r>
              <a:rPr lang="cs-CZ" altLang="cs-CZ" dirty="0"/>
              <a:t>New </a:t>
            </a:r>
            <a:r>
              <a:rPr lang="cs-CZ" altLang="cs-CZ" dirty="0" err="1"/>
              <a:t>Chemical</a:t>
            </a:r>
            <a:r>
              <a:rPr lang="cs-CZ" altLang="cs-CZ" dirty="0"/>
              <a:t> </a:t>
            </a:r>
            <a:r>
              <a:rPr lang="cs-CZ" altLang="cs-CZ" dirty="0" err="1"/>
              <a:t>Entities</a:t>
            </a:r>
            <a:r>
              <a:rPr lang="cs-CZ" altLang="cs-CZ" dirty="0"/>
              <a:t> (NCE) enter</a:t>
            </a:r>
            <a:r>
              <a:rPr lang="en-US" altLang="cs-CZ" dirty="0"/>
              <a:t> phase 2 </a:t>
            </a:r>
          </a:p>
          <a:p>
            <a:pPr marL="457200" lvl="1" indent="0" eaLnBrk="1" hangingPunct="1">
              <a:buNone/>
            </a:pPr>
            <a:br>
              <a:rPr lang="en-US" altLang="cs-CZ" dirty="0"/>
            </a:br>
            <a:endParaRPr lang="en-US" altLang="cs-CZ" dirty="0"/>
          </a:p>
        </p:txBody>
      </p:sp>
      <p:pic>
        <p:nvPicPr>
          <p:cNvPr id="3" name="Nahraný zvuk">
            <a:hlinkClick r:id="" action="ppaction://media"/>
            <a:extLst>
              <a:ext uri="{FF2B5EF4-FFF2-40B4-BE49-F238E27FC236}">
                <a16:creationId xmlns:a16="http://schemas.microsoft.com/office/drawing/2014/main" id="{06675469-89D4-44C5-AA08-1ADA4CFAA7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45091"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993F-4060-41B8-99C7-E6E74914A16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9FD5DFD2-FE96-4176-8E78-407CCEAFA770}"/>
              </a:ext>
            </a:extLst>
          </p:cNvPr>
          <p:cNvSpPr>
            <a:spLocks noGrp="1"/>
          </p:cNvSpPr>
          <p:nvPr>
            <p:ph idx="1"/>
          </p:nvPr>
        </p:nvSpPr>
        <p:spPr/>
        <p:txBody>
          <a:bodyPr rtlCol="0">
            <a:normAutofit fontScale="85000" lnSpcReduction="10000"/>
          </a:bodyPr>
          <a:lstStyle/>
          <a:p>
            <a:pPr eaLnBrk="1" fontAlgn="auto" hangingPunct="1">
              <a:spcAft>
                <a:spcPts val="0"/>
              </a:spcAft>
              <a:defRPr/>
            </a:pPr>
            <a:r>
              <a:rPr lang="en-US" dirty="0"/>
              <a:t>Phase 3 - Extended trial </a:t>
            </a:r>
            <a:endParaRPr lang="cs-CZ" dirty="0"/>
          </a:p>
          <a:p>
            <a:pPr eaLnBrk="1" fontAlgn="auto" hangingPunct="1">
              <a:spcAft>
                <a:spcPts val="0"/>
              </a:spcAft>
              <a:defRPr/>
            </a:pPr>
            <a:r>
              <a:rPr lang="en-US" dirty="0"/>
              <a:t>Patients 100-1000 </a:t>
            </a:r>
            <a:endParaRPr lang="cs-CZ" dirty="0"/>
          </a:p>
          <a:p>
            <a:pPr eaLnBrk="1" fontAlgn="auto" hangingPunct="1">
              <a:spcAft>
                <a:spcPts val="0"/>
              </a:spcAft>
              <a:defRPr/>
            </a:pPr>
            <a:r>
              <a:rPr lang="en-US" dirty="0"/>
              <a:t>Comparison of the therapeutic efficacy and safety to standard therapy</a:t>
            </a:r>
            <a:endParaRPr lang="cs-CZ" dirty="0"/>
          </a:p>
          <a:p>
            <a:pPr eaLnBrk="1" fontAlgn="auto" hangingPunct="1">
              <a:spcAft>
                <a:spcPts val="0"/>
              </a:spcAft>
              <a:defRPr/>
            </a:pPr>
            <a:r>
              <a:rPr lang="en-US" dirty="0"/>
              <a:t>In the Czech Republic a year to 300 proposals involving 30,000 patients</a:t>
            </a:r>
            <a:endParaRPr lang="cs-CZ" dirty="0"/>
          </a:p>
          <a:p>
            <a:pPr eaLnBrk="1" fontAlgn="auto" hangingPunct="1">
              <a:spcAft>
                <a:spcPts val="0"/>
              </a:spcAft>
              <a:defRPr/>
            </a:pPr>
            <a:r>
              <a:rPr lang="en-US" dirty="0"/>
              <a:t> Coordinates the S</a:t>
            </a:r>
            <a:r>
              <a:rPr lang="cs-CZ" dirty="0"/>
              <a:t>UKL/EMA/FDA</a:t>
            </a:r>
          </a:p>
          <a:p>
            <a:pPr eaLnBrk="1" fontAlgn="auto" hangingPunct="1">
              <a:spcAft>
                <a:spcPts val="0"/>
              </a:spcAft>
              <a:defRPr/>
            </a:pPr>
            <a:r>
              <a:rPr lang="cs-CZ" dirty="0" err="1"/>
              <a:t>Approval</a:t>
            </a:r>
            <a:r>
              <a:rPr lang="cs-CZ" dirty="0"/>
              <a:t> </a:t>
            </a:r>
            <a:r>
              <a:rPr lang="cs-CZ" dirty="0" err="1"/>
              <a:t>for</a:t>
            </a:r>
            <a:r>
              <a:rPr lang="cs-CZ" dirty="0"/>
              <a:t> </a:t>
            </a:r>
            <a:r>
              <a:rPr lang="en-US" dirty="0"/>
              <a:t>new substances </a:t>
            </a:r>
            <a:r>
              <a:rPr lang="cs-CZ" dirty="0"/>
              <a:t>to </a:t>
            </a:r>
            <a:r>
              <a:rPr lang="cs-CZ" dirty="0" err="1"/>
              <a:t>launch</a:t>
            </a:r>
            <a:r>
              <a:rPr lang="cs-CZ" dirty="0"/>
              <a:t> </a:t>
            </a:r>
            <a:r>
              <a:rPr lang="en-US" dirty="0"/>
              <a:t>the market issued by the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 (SUKL)/EMA (</a:t>
            </a:r>
            <a:r>
              <a:rPr lang="cs-CZ" dirty="0" err="1"/>
              <a:t>European</a:t>
            </a:r>
            <a:r>
              <a:rPr lang="cs-CZ" dirty="0"/>
              <a:t> </a:t>
            </a:r>
            <a:r>
              <a:rPr lang="cs-CZ" dirty="0" err="1"/>
              <a:t>Medicines</a:t>
            </a:r>
            <a:r>
              <a:rPr lang="cs-CZ" dirty="0"/>
              <a:t> </a:t>
            </a:r>
            <a:r>
              <a:rPr lang="cs-CZ" dirty="0" err="1"/>
              <a:t>Agency</a:t>
            </a:r>
            <a:r>
              <a:rPr lang="cs-CZ" dirty="0"/>
              <a:t>)</a:t>
            </a:r>
            <a:br>
              <a:rPr lang="en-US" dirty="0"/>
            </a:br>
            <a:endParaRPr lang="en-US" dirty="0"/>
          </a:p>
        </p:txBody>
      </p:sp>
      <p:pic>
        <p:nvPicPr>
          <p:cNvPr id="4" name="Nahraný zvuk">
            <a:hlinkClick r:id="" action="ppaction://media"/>
            <a:extLst>
              <a:ext uri="{FF2B5EF4-FFF2-40B4-BE49-F238E27FC236}">
                <a16:creationId xmlns:a16="http://schemas.microsoft.com/office/drawing/2014/main" id="{FA061184-D6F0-426F-A732-D360536751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FF71-CAC7-4681-860E-49EA02D7DF9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03642662-0E8D-4346-9F71-097C6D1CF5D3}"/>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FDA consulted before beginning phase 3 </a:t>
            </a:r>
          </a:p>
          <a:p>
            <a:pPr lvl="1" eaLnBrk="1" fontAlgn="auto" hangingPunct="1">
              <a:spcAft>
                <a:spcPts val="0"/>
              </a:spcAft>
              <a:defRPr/>
            </a:pPr>
            <a:r>
              <a:rPr lang="en-US" dirty="0"/>
              <a:t>Drug given to 1000-3000 patient volunteers</a:t>
            </a:r>
          </a:p>
          <a:p>
            <a:pPr lvl="1" eaLnBrk="1" fontAlgn="auto" hangingPunct="1">
              <a:spcAft>
                <a:spcPts val="0"/>
              </a:spcAft>
              <a:defRPr/>
            </a:pPr>
            <a:r>
              <a:rPr lang="en-US" dirty="0"/>
              <a:t> Duration could vary from 3 years to 4 years.</a:t>
            </a:r>
          </a:p>
          <a:p>
            <a:pPr lvl="1" eaLnBrk="1" fontAlgn="auto" hangingPunct="1">
              <a:spcAft>
                <a:spcPts val="0"/>
              </a:spcAft>
              <a:defRPr/>
            </a:pPr>
            <a:r>
              <a:rPr lang="en-US" dirty="0"/>
              <a:t> Cost could vary from $10 - $500 million</a:t>
            </a:r>
          </a:p>
          <a:p>
            <a:pPr eaLnBrk="1" fontAlgn="auto" hangingPunct="1">
              <a:spcAft>
                <a:spcPts val="0"/>
              </a:spcAft>
              <a:defRPr/>
            </a:pPr>
            <a:r>
              <a:rPr lang="en-US" dirty="0"/>
              <a:t> Following is studied here : </a:t>
            </a:r>
          </a:p>
          <a:p>
            <a:pPr lvl="1" eaLnBrk="1" fontAlgn="auto" hangingPunct="1">
              <a:spcAft>
                <a:spcPts val="0"/>
              </a:spcAft>
              <a:defRPr/>
            </a:pPr>
            <a:r>
              <a:rPr lang="en-US" dirty="0"/>
              <a:t>Safety of Drug [ Benefits v/s risk analysis ] –</a:t>
            </a:r>
          </a:p>
          <a:p>
            <a:pPr lvl="1" eaLnBrk="1" fontAlgn="auto" hangingPunct="1">
              <a:spcAft>
                <a:spcPts val="0"/>
              </a:spcAft>
              <a:defRPr/>
            </a:pPr>
            <a:r>
              <a:rPr lang="en-US" dirty="0"/>
              <a:t>Long term side effects in patients </a:t>
            </a:r>
          </a:p>
          <a:p>
            <a:pPr eaLnBrk="1" fontAlgn="auto" hangingPunct="1">
              <a:spcAft>
                <a:spcPts val="0"/>
              </a:spcAft>
              <a:defRPr/>
            </a:pPr>
            <a:r>
              <a:rPr lang="en-US" dirty="0"/>
              <a:t>Proceed to next Stage</a:t>
            </a:r>
            <a:r>
              <a:rPr lang="cs-CZ" dirty="0"/>
              <a:t> - </a:t>
            </a:r>
            <a:r>
              <a:rPr lang="cs-CZ" dirty="0" err="1"/>
              <a:t>registration</a:t>
            </a:r>
            <a:endParaRPr lang="en-US" dirty="0"/>
          </a:p>
          <a:p>
            <a:pPr eaLnBrk="1" fontAlgn="auto" hangingPunct="1">
              <a:spcAft>
                <a:spcPts val="0"/>
              </a:spcAft>
              <a:buFont typeface="Arial" panose="020B0604020202020204" pitchFamily="34" charset="0"/>
              <a:buNone/>
              <a:defRPr/>
            </a:pPr>
            <a:br>
              <a:rPr lang="en-US" dirty="0"/>
            </a:br>
            <a:endParaRPr lang="en-US" dirty="0"/>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7DF04AF-8613-4978-B338-A94AD0B7E70F}"/>
              </a:ext>
            </a:extLst>
          </p:cNvPr>
          <p:cNvSpPr>
            <a:spLocks noGrp="1"/>
          </p:cNvSpPr>
          <p:nvPr>
            <p:ph type="title"/>
            <p:custDataLst>
              <p:tags r:id="rId2"/>
            </p:custDataLst>
          </p:nvPr>
        </p:nvSpPr>
        <p:spPr/>
        <p:txBody>
          <a:bodyPr/>
          <a:lstStyle/>
          <a:p>
            <a:pPr eaLnBrk="1" hangingPunct="1"/>
            <a:r>
              <a:rPr lang="en-US" altLang="cs-CZ" b="1"/>
              <a:t>Market Launch/Phase 4 : </a:t>
            </a:r>
          </a:p>
        </p:txBody>
      </p:sp>
      <p:sp>
        <p:nvSpPr>
          <p:cNvPr id="3" name="Content Placeholder 2">
            <a:extLst>
              <a:ext uri="{FF2B5EF4-FFF2-40B4-BE49-F238E27FC236}">
                <a16:creationId xmlns:a16="http://schemas.microsoft.com/office/drawing/2014/main" id="{E92A3BA3-AF5D-4C24-B127-4B9DC42B14AE}"/>
              </a:ext>
            </a:extLst>
          </p:cNvPr>
          <p:cNvSpPr>
            <a:spLocks noGrp="1"/>
          </p:cNvSpPr>
          <p:nvPr>
            <p:ph idx="1"/>
          </p:nvPr>
        </p:nvSpPr>
        <p:spPr/>
        <p:txBody>
          <a:bodyPr rtlCol="0">
            <a:normAutofit fontScale="77500" lnSpcReduction="20000"/>
          </a:bodyPr>
          <a:lstStyle/>
          <a:p>
            <a:pPr eaLnBrk="1" fontAlgn="auto" hangingPunct="1">
              <a:spcAft>
                <a:spcPts val="0"/>
              </a:spcAft>
              <a:defRPr/>
            </a:pPr>
            <a:r>
              <a:rPr lang="en-US" dirty="0"/>
              <a:t>4th phase - post-registration</a:t>
            </a:r>
            <a:endParaRPr lang="cs-CZ" dirty="0"/>
          </a:p>
          <a:p>
            <a:pPr eaLnBrk="1" fontAlgn="auto" hangingPunct="1">
              <a:spcAft>
                <a:spcPts val="0"/>
              </a:spcAft>
              <a:defRPr/>
            </a:pPr>
            <a:r>
              <a:rPr lang="en-US" dirty="0"/>
              <a:t>post-marketing evaluation </a:t>
            </a:r>
            <a:endParaRPr lang="cs-CZ" dirty="0"/>
          </a:p>
          <a:p>
            <a:pPr eaLnBrk="1" fontAlgn="auto" hangingPunct="1">
              <a:spcAft>
                <a:spcPts val="0"/>
              </a:spcAft>
              <a:defRPr/>
            </a:pPr>
            <a:r>
              <a:rPr lang="cs-CZ" dirty="0"/>
              <a:t>v</a:t>
            </a:r>
            <a:r>
              <a:rPr lang="en-US" dirty="0" err="1"/>
              <a:t>erification</a:t>
            </a:r>
            <a:r>
              <a:rPr lang="en-US" dirty="0"/>
              <a:t> of effects in broad clinical practice</a:t>
            </a:r>
            <a:endParaRPr lang="cs-CZ" dirty="0"/>
          </a:p>
          <a:p>
            <a:pPr eaLnBrk="1" fontAlgn="auto" hangingPunct="1">
              <a:spcAft>
                <a:spcPts val="0"/>
              </a:spcAft>
              <a:defRPr/>
            </a:pPr>
            <a:r>
              <a:rPr lang="en-US" dirty="0"/>
              <a:t>An average of 5 years </a:t>
            </a:r>
            <a:endParaRPr lang="cs-CZ" dirty="0"/>
          </a:p>
          <a:p>
            <a:pPr eaLnBrk="1" fontAlgn="auto" hangingPunct="1">
              <a:spcAft>
                <a:spcPts val="0"/>
              </a:spcAft>
              <a:defRPr/>
            </a:pPr>
            <a:r>
              <a:rPr lang="en-US" dirty="0"/>
              <a:t>Data on the incidence of </a:t>
            </a:r>
            <a:r>
              <a:rPr lang="cs-CZ" dirty="0" err="1"/>
              <a:t>adverse</a:t>
            </a:r>
            <a:r>
              <a:rPr lang="cs-CZ" dirty="0"/>
              <a:t> </a:t>
            </a:r>
            <a:r>
              <a:rPr lang="cs-CZ"/>
              <a:t>effects</a:t>
            </a:r>
            <a:r>
              <a:rPr lang="en-US"/>
              <a:t>, </a:t>
            </a:r>
            <a:r>
              <a:rPr lang="en-US" dirty="0"/>
              <a:t>interactions , differences in the age groups</a:t>
            </a:r>
            <a:r>
              <a:rPr lang="cs-CZ" dirty="0"/>
              <a:t> </a:t>
            </a:r>
            <a:r>
              <a:rPr lang="cs-CZ" dirty="0" err="1"/>
              <a:t>etc</a:t>
            </a:r>
            <a:r>
              <a:rPr lang="cs-CZ" dirty="0"/>
              <a:t>.</a:t>
            </a:r>
          </a:p>
          <a:p>
            <a:pPr eaLnBrk="1" fontAlgn="auto" hangingPunct="1">
              <a:spcAft>
                <a:spcPts val="0"/>
              </a:spcAft>
              <a:defRPr/>
            </a:pPr>
            <a:r>
              <a:rPr lang="en-US" dirty="0"/>
              <a:t>Comparison with standard therapy</a:t>
            </a:r>
            <a:endParaRPr lang="cs-CZ" dirty="0"/>
          </a:p>
          <a:p>
            <a:pPr eaLnBrk="1" fontAlgn="auto" hangingPunct="1">
              <a:spcAft>
                <a:spcPts val="0"/>
              </a:spcAft>
              <a:defRPr/>
            </a:pPr>
            <a:r>
              <a:rPr lang="en-US" dirty="0"/>
              <a:t>The possibility of </a:t>
            </a:r>
            <a:r>
              <a:rPr lang="cs-CZ" dirty="0" err="1"/>
              <a:t>drug</a:t>
            </a:r>
            <a:r>
              <a:rPr lang="cs-CZ" dirty="0"/>
              <a:t> </a:t>
            </a:r>
            <a:r>
              <a:rPr lang="cs-CZ" dirty="0" err="1"/>
              <a:t>withrawal</a:t>
            </a:r>
            <a:br>
              <a:rPr lang="en-US" dirty="0"/>
            </a:br>
            <a:endParaRPr lang="en-US" dirty="0"/>
          </a:p>
        </p:txBody>
      </p:sp>
      <p:pic>
        <p:nvPicPr>
          <p:cNvPr id="2" name="Nahraný zvuk">
            <a:hlinkClick r:id="" action="ppaction://media"/>
            <a:extLst>
              <a:ext uri="{FF2B5EF4-FFF2-40B4-BE49-F238E27FC236}">
                <a16:creationId xmlns:a16="http://schemas.microsoft.com/office/drawing/2014/main" id="{93E678AA-F90B-4906-86C6-0DC70B7FFCA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67200" y="3339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44B5F0-7BDB-4123-9EF6-EF38DD60F906}"/>
              </a:ext>
            </a:extLst>
          </p:cNvPr>
          <p:cNvSpPr>
            <a:spLocks noGrp="1" noChangeArrowheads="1"/>
          </p:cNvSpPr>
          <p:nvPr>
            <p:ph type="title"/>
          </p:nvPr>
        </p:nvSpPr>
        <p:spPr>
          <a:xfrm>
            <a:off x="1457325" y="285750"/>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Pharmacon</a:t>
            </a:r>
            <a:r>
              <a:rPr lang="cs-CZ" altLang="cs-CZ" b="1" dirty="0">
                <a:solidFill>
                  <a:srgbClr val="000000"/>
                </a:solidFill>
                <a:latin typeface="Calibri" panose="020F0502020204030204" pitchFamily="34" charset="0"/>
                <a:cs typeface="Calibri" panose="020F0502020204030204" pitchFamily="34" charset="0"/>
              </a:rPr>
              <a:t>/um –  </a:t>
            </a:r>
            <a:r>
              <a:rPr lang="cs-CZ" altLang="cs-CZ" b="1" dirty="0" err="1">
                <a:solidFill>
                  <a:srgbClr val="000000"/>
                </a:solidFill>
                <a:latin typeface="Calibri" panose="020F0502020204030204" pitchFamily="34" charset="0"/>
                <a:cs typeface="Calibri" panose="020F0502020204030204" pitchFamily="34" charset="0"/>
              </a:rPr>
              <a:t>drug</a:t>
            </a:r>
            <a:endParaRPr lang="cs-CZ" alt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81B6FEFA-8567-4658-9B2B-1D3DBE79DD0C}"/>
              </a:ext>
            </a:extLst>
          </p:cNvPr>
          <p:cNvSpPr txBox="1">
            <a:spLocks noChangeArrowheads="1"/>
          </p:cNvSpPr>
          <p:nvPr/>
        </p:nvSpPr>
        <p:spPr>
          <a:xfrm>
            <a:off x="977900" y="1123950"/>
            <a:ext cx="8686800" cy="50514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80000"/>
              </a:lnSpc>
              <a:buNone/>
            </a:pPr>
            <a:endParaRPr lang="cs-CZ" altLang="cs-CZ" sz="2400" b="1"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i="1" kern="0" dirty="0" err="1">
                <a:latin typeface="Calibri" panose="020F0502020204030204" pitchFamily="34" charset="0"/>
                <a:cs typeface="Calibri" panose="020F0502020204030204" pitchFamily="34" charset="0"/>
              </a:rPr>
              <a:t>classical</a:t>
            </a:r>
            <a:r>
              <a:rPr lang="cs-CZ" altLang="cs-CZ" sz="2400" i="1" kern="0" dirty="0">
                <a:latin typeface="Calibri" panose="020F0502020204030204" pitchFamily="34" charset="0"/>
                <a:cs typeface="Calibri" panose="020F0502020204030204" pitchFamily="34" charset="0"/>
              </a:rPr>
              <a:t> WHO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a:t>
            </a:r>
            <a:endParaRPr lang="cs-CZ" altLang="cs-CZ" sz="2400"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kern="0" dirty="0">
                <a:latin typeface="Calibri" panose="020F0502020204030204" pitchFamily="34" charset="0"/>
                <a:cs typeface="Calibri" panose="020F0502020204030204" pitchFamily="34" charset="0"/>
              </a:rPr>
              <a:t>„Any substance (</a:t>
            </a:r>
            <a:r>
              <a:rPr lang="cs-CZ" altLang="cs-CZ" sz="2400" kern="0" dirty="0" err="1">
                <a:latin typeface="Calibri" panose="020F0502020204030204" pitchFamily="34" charset="0"/>
                <a:cs typeface="Calibri" panose="020F0502020204030204" pitchFamily="34" charset="0"/>
              </a:rPr>
              <a:t>other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than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components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necessary</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for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functions</a:t>
            </a:r>
            <a:r>
              <a:rPr lang="cs-CZ" altLang="cs-CZ" sz="2400" kern="0" dirty="0">
                <a:latin typeface="Calibri" panose="020F0502020204030204" pitchFamily="34" charset="0"/>
                <a:cs typeface="Calibri" panose="020F0502020204030204" pitchFamily="34" charset="0"/>
              </a:rPr>
              <a:t> (food, </a:t>
            </a:r>
            <a:r>
              <a:rPr lang="cs-CZ" altLang="cs-CZ" sz="2400" kern="0" dirty="0" err="1">
                <a:latin typeface="Calibri" panose="020F0502020204030204" pitchFamily="34" charset="0"/>
                <a:cs typeface="Calibri" panose="020F0502020204030204" pitchFamily="34" charset="0"/>
              </a:rPr>
              <a:t>water</a:t>
            </a:r>
            <a:r>
              <a:rPr lang="cs-CZ" altLang="cs-CZ" sz="2400" kern="0" dirty="0">
                <a:latin typeface="Calibri" panose="020F0502020204030204" pitchFamily="34" charset="0"/>
                <a:cs typeface="Calibri" panose="020F0502020204030204" pitchFamily="34" charset="0"/>
              </a:rPr>
              <a:t>, oxygen), </a:t>
            </a:r>
            <a:r>
              <a:rPr lang="cs-CZ" altLang="cs-CZ" sz="2400" kern="0" dirty="0" err="1">
                <a:latin typeface="Calibri" panose="020F0502020204030204" pitchFamily="34" charset="0"/>
                <a:cs typeface="Calibri" panose="020F0502020204030204" pitchFamily="34" charset="0"/>
              </a:rPr>
              <a:t>that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after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into</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organism</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evokes</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change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body </a:t>
            </a:r>
            <a:r>
              <a:rPr lang="cs-CZ" altLang="cs-CZ" sz="2400" kern="0" dirty="0" err="1">
                <a:latin typeface="Calibri" panose="020F0502020204030204" pitchFamily="34" charset="0"/>
                <a:cs typeface="Calibri" panose="020F0502020204030204" pitchFamily="34" charset="0"/>
              </a:rPr>
              <a:t>function</a:t>
            </a:r>
            <a:r>
              <a:rPr lang="cs-CZ" altLang="cs-CZ" sz="2400" kern="0" dirty="0">
                <a:latin typeface="Calibri" panose="020F0502020204030204" pitchFamily="34" charset="0"/>
                <a:cs typeface="Calibri" panose="020F0502020204030204" pitchFamily="34" charset="0"/>
              </a:rPr>
              <a:t>“</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a:p>
            <a:pPr marL="72000" indent="0" algn="ctr">
              <a:lnSpc>
                <a:spcPct val="80000"/>
              </a:lnSpc>
              <a:spcBef>
                <a:spcPct val="30000"/>
              </a:spcBef>
              <a:buNone/>
            </a:pPr>
            <a:r>
              <a:rPr lang="cs-CZ" altLang="cs-CZ" sz="2400" i="1" kern="0" dirty="0">
                <a:latin typeface="Calibri" panose="020F0502020204030204" pitchFamily="34" charset="0"/>
                <a:cs typeface="Calibri" panose="020F0502020204030204" pitchFamily="34" charset="0"/>
              </a:rPr>
              <a:t>More </a:t>
            </a:r>
            <a:r>
              <a:rPr lang="cs-CZ" altLang="cs-CZ" sz="2400" i="1" kern="0" dirty="0" err="1">
                <a:latin typeface="Calibri" panose="020F0502020204030204" pitchFamily="34" charset="0"/>
                <a:cs typeface="Calibri" panose="020F0502020204030204" pitchFamily="34" charset="0"/>
              </a:rPr>
              <a:t>precise</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according</a:t>
            </a:r>
            <a:r>
              <a:rPr lang="cs-CZ" altLang="cs-CZ" sz="2400" i="1" kern="0" dirty="0">
                <a:latin typeface="Calibri" panose="020F0502020204030204" pitchFamily="34" charset="0"/>
                <a:cs typeface="Calibri" panose="020F0502020204030204" pitchFamily="34" charset="0"/>
              </a:rPr>
              <a:t> to </a:t>
            </a:r>
            <a:r>
              <a:rPr lang="cs-CZ" altLang="cs-CZ" sz="2400" i="1" kern="0" dirty="0" err="1">
                <a:latin typeface="Calibri" panose="020F0502020204030204" pitchFamily="34" charset="0"/>
                <a:cs typeface="Calibri" panose="020F0502020204030204" pitchFamily="34" charset="0"/>
              </a:rPr>
              <a:t>Ph.Eur</a:t>
            </a:r>
            <a:r>
              <a:rPr lang="cs-CZ" altLang="cs-CZ" sz="2400" i="1" kern="0" dirty="0">
                <a:latin typeface="Calibri" panose="020F0502020204030204" pitchFamily="34" charset="0"/>
                <a:cs typeface="Calibri" panose="020F0502020204030204" pitchFamily="34" charset="0"/>
              </a:rPr>
              <a:t>.</a:t>
            </a:r>
            <a:r>
              <a:rPr lang="cs-CZ" altLang="cs-CZ" sz="2400" kern="0" dirty="0">
                <a:latin typeface="Calibri" panose="020F0502020204030204" pitchFamily="34" charset="0"/>
                <a:cs typeface="Calibri" panose="020F0502020204030204" pitchFamily="34" charset="0"/>
              </a:rPr>
              <a:t>:	         </a:t>
            </a:r>
          </a:p>
          <a:p>
            <a:pPr marL="72000" indent="0" algn="ctr">
              <a:lnSpc>
                <a:spcPct val="80000"/>
              </a:lnSpc>
              <a:buNone/>
            </a:pP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their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mixtures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designed</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in </a:t>
            </a:r>
            <a:r>
              <a:rPr lang="cs-CZ" altLang="cs-CZ" sz="2400" kern="0" dirty="0" err="1">
                <a:latin typeface="Calibri" panose="020F0502020204030204" pitchFamily="34" charset="0"/>
                <a:cs typeface="Calibri" panose="020F0502020204030204" pitchFamily="34" charset="0"/>
              </a:rPr>
              <a:t>humans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animals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with</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purpose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treatment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mitigation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prevention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diagnose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disease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symptoms</a:t>
            </a:r>
            <a:r>
              <a:rPr lang="cs-CZ" altLang="cs-CZ" sz="2400" kern="0" dirty="0">
                <a:latin typeface="Calibri" panose="020F0502020204030204" pitchFamily="34" charset="0"/>
                <a:cs typeface="Calibri" panose="020F0502020204030204" pitchFamily="34" charset="0"/>
              </a:rPr>
              <a:t> and </a:t>
            </a:r>
            <a:r>
              <a:rPr lang="cs-CZ" altLang="cs-CZ" sz="2400" kern="0" dirty="0" err="1">
                <a:latin typeface="Calibri" panose="020F0502020204030204" pitchFamily="34" charset="0"/>
                <a:cs typeface="Calibri" panose="020F0502020204030204" pitchFamily="34" charset="0"/>
              </a:rPr>
              <a:t>also</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modulation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physiological</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a:t>
            </a:r>
          </a:p>
          <a:p>
            <a:pPr marL="324000" lvl="1" indent="0" algn="ctr">
              <a:lnSpc>
                <a:spcPct val="80000"/>
              </a:lnSpc>
              <a:spcBef>
                <a:spcPct val="10000"/>
              </a:spcBef>
              <a:buNone/>
            </a:pPr>
            <a:r>
              <a:rPr lang="cs-CZ" altLang="cs-CZ" sz="2400" i="1" kern="0" dirty="0" err="1">
                <a:latin typeface="Calibri" panose="020F0502020204030204" pitchFamily="34" charset="0"/>
                <a:cs typeface="Calibri" panose="020F0502020204030204" pitchFamily="34" charset="0"/>
              </a:rPr>
              <a:t>European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Eur. 6th Ed.)</a:t>
            </a:r>
          </a:p>
          <a:p>
            <a:pPr marL="324000" lvl="1" indent="0" algn="ctr">
              <a:lnSpc>
                <a:spcPct val="80000"/>
              </a:lnSpc>
              <a:spcBef>
                <a:spcPct val="0"/>
              </a:spcBef>
              <a:buNone/>
            </a:pP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Bohemica</a:t>
            </a:r>
            <a:r>
              <a:rPr lang="cs-CZ" altLang="cs-CZ" sz="2400" i="1" kern="0" dirty="0">
                <a:latin typeface="Calibri" panose="020F0502020204030204" pitchFamily="34" charset="0"/>
                <a:cs typeface="Calibri" panose="020F0502020204030204" pitchFamily="34" charset="0"/>
              </a:rPr>
              <a:t> 2009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B. 2009)</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1312CEF-73F2-466A-AABE-58E5ED3475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61650" y="609600"/>
            <a:ext cx="609600" cy="609600"/>
          </a:xfrm>
          <a:prstGeom prst="rect">
            <a:avLst/>
          </a:prstGeom>
        </p:spPr>
      </p:pic>
    </p:spTree>
    <p:custDataLst>
      <p:tags r:id="rId1"/>
    </p:custDataLst>
    <p:extLst>
      <p:ext uri="{BB962C8B-B14F-4D97-AF65-F5344CB8AC3E}">
        <p14:creationId xmlns:p14="http://schemas.microsoft.com/office/powerpoint/2010/main" val="37842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0656445-42F9-4082-8F76-84B9F40B561E}"/>
              </a:ext>
            </a:extLst>
          </p:cNvPr>
          <p:cNvSpPr>
            <a:spLocks noGrp="1"/>
          </p:cNvSpPr>
          <p:nvPr>
            <p:ph type="title"/>
          </p:nvPr>
        </p:nvSpPr>
        <p:spPr/>
        <p:txBody>
          <a:bodyPr/>
          <a:lstStyle/>
          <a:p>
            <a:pPr eaLnBrk="1" hangingPunct="1"/>
            <a:r>
              <a:rPr lang="en-US" altLang="cs-CZ" b="1"/>
              <a:t>Market Launch/Phase 4 : </a:t>
            </a:r>
          </a:p>
        </p:txBody>
      </p:sp>
      <p:sp>
        <p:nvSpPr>
          <p:cNvPr id="80899" name="Content Placeholder 2">
            <a:extLst>
              <a:ext uri="{FF2B5EF4-FFF2-40B4-BE49-F238E27FC236}">
                <a16:creationId xmlns:a16="http://schemas.microsoft.com/office/drawing/2014/main" id="{D6D296BC-30D0-4F81-8C5F-1D395F9D1E84}"/>
              </a:ext>
            </a:extLst>
          </p:cNvPr>
          <p:cNvSpPr>
            <a:spLocks noGrp="1"/>
          </p:cNvSpPr>
          <p:nvPr>
            <p:ph idx="1"/>
          </p:nvPr>
        </p:nvSpPr>
        <p:spPr/>
        <p:txBody>
          <a:bodyPr/>
          <a:lstStyle/>
          <a:p>
            <a:pPr eaLnBrk="1" hangingPunct="1"/>
            <a:r>
              <a:rPr lang="en-US" altLang="cs-CZ"/>
              <a:t>Additional post marketing testing of patients to </a:t>
            </a:r>
          </a:p>
          <a:p>
            <a:pPr lvl="1" eaLnBrk="1" hangingPunct="1"/>
            <a:r>
              <a:rPr lang="en-US" altLang="cs-CZ"/>
              <a:t>Support  the use of the approved indication</a:t>
            </a:r>
          </a:p>
          <a:p>
            <a:pPr lvl="1" eaLnBrk="1" hangingPunct="1"/>
            <a:r>
              <a:rPr lang="en-US" altLang="cs-CZ"/>
              <a:t> Finding new therapeutic opportunities</a:t>
            </a:r>
          </a:p>
          <a:p>
            <a:pPr lvl="1" eaLnBrk="1" hangingPunct="1"/>
            <a:r>
              <a:rPr lang="en-US" altLang="cs-CZ"/>
              <a:t> Extending use of the drug to different classes of patients like children </a:t>
            </a:r>
          </a:p>
          <a:p>
            <a:pPr eaLnBrk="1" hangingPunct="1">
              <a:buFont typeface="Arial" panose="020B0604020202020204" pitchFamily="34" charset="0"/>
              <a:buNone/>
            </a:pPr>
            <a:br>
              <a:rPr lang="en-US" altLang="cs-CZ"/>
            </a:br>
            <a:endParaRPr lang="en-US" altLang="cs-CZ"/>
          </a:p>
        </p:txBody>
      </p:sp>
      <p:pic>
        <p:nvPicPr>
          <p:cNvPr id="4" name="Picture 2" descr="http://www.alzdiscovery.org/wp-content/uploads/2009/04/pre-discovery.jpg">
            <a:extLst>
              <a:ext uri="{FF2B5EF4-FFF2-40B4-BE49-F238E27FC236}">
                <a16:creationId xmlns:a16="http://schemas.microsoft.com/office/drawing/2014/main" id="{BD929C4D-4B1A-4084-93AD-6E9C191A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534" y="3485909"/>
            <a:ext cx="5030598" cy="282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BD68380-2416-4F83-A0B2-C440AEBCEE1D}"/>
              </a:ext>
            </a:extLst>
          </p:cNvPr>
          <p:cNvSpPr>
            <a:spLocks noGrp="1"/>
          </p:cNvSpPr>
          <p:nvPr>
            <p:ph type="title"/>
            <p:custDataLst>
              <p:tags r:id="rId2"/>
            </p:custDataLst>
          </p:nvPr>
        </p:nvSpPr>
        <p:spPr/>
        <p:txBody>
          <a:bodyPr/>
          <a:lstStyle/>
          <a:p>
            <a:pPr eaLnBrk="1" hangingPunct="1"/>
            <a:r>
              <a:rPr lang="cs-CZ" altLang="cs-CZ" b="1"/>
              <a:t>Examples of drug withdrawals </a:t>
            </a:r>
            <a:r>
              <a:rPr lang="en-US" altLang="cs-CZ" b="1"/>
              <a:t> </a:t>
            </a:r>
          </a:p>
        </p:txBody>
      </p:sp>
      <p:sp>
        <p:nvSpPr>
          <p:cNvPr id="3" name="Content Placeholder 2">
            <a:extLst>
              <a:ext uri="{FF2B5EF4-FFF2-40B4-BE49-F238E27FC236}">
                <a16:creationId xmlns:a16="http://schemas.microsoft.com/office/drawing/2014/main" id="{0FADDD33-A729-4B48-8202-1FB7CA2F204B}"/>
              </a:ext>
            </a:extLst>
          </p:cNvPr>
          <p:cNvSpPr>
            <a:spLocks noGrp="1"/>
          </p:cNvSpPr>
          <p:nvPr>
            <p:ph idx="1"/>
          </p:nvPr>
        </p:nvSpPr>
        <p:spPr/>
        <p:txBody>
          <a:bodyPr rtlCol="0">
            <a:normAutofit fontScale="77500" lnSpcReduction="20000"/>
          </a:bodyPr>
          <a:lstStyle/>
          <a:p>
            <a:pPr eaLnBrk="1" hangingPunct="1">
              <a:buFontTx/>
              <a:buNone/>
              <a:defRPr/>
            </a:pPr>
            <a:r>
              <a:rPr lang="cs-CZ" altLang="cs-CZ" b="1" dirty="0" err="1"/>
              <a:t>rofecoxib</a:t>
            </a:r>
            <a:r>
              <a:rPr lang="cs-CZ" altLang="cs-CZ" b="1" dirty="0"/>
              <a:t> (HVLP </a:t>
            </a:r>
            <a:r>
              <a:rPr lang="cs-CZ" altLang="cs-CZ" b="1" dirty="0" err="1"/>
              <a:t>Vioxx</a:t>
            </a:r>
            <a:r>
              <a:rPr lang="cs-CZ" altLang="cs-CZ" b="1" dirty="0"/>
              <a:t>) </a:t>
            </a:r>
          </a:p>
          <a:p>
            <a:pPr eaLnBrk="1" hangingPunct="1">
              <a:buFontTx/>
              <a:buNone/>
              <a:defRPr/>
            </a:pPr>
            <a:r>
              <a:rPr lang="cs-CZ" altLang="cs-CZ" dirty="0"/>
              <a:t>CVS AE, - AMI</a:t>
            </a:r>
          </a:p>
          <a:p>
            <a:pPr eaLnBrk="1" hangingPunct="1">
              <a:buFontTx/>
              <a:buNone/>
              <a:defRPr/>
            </a:pPr>
            <a:endParaRPr lang="cs-CZ" altLang="cs-CZ" b="1" dirty="0"/>
          </a:p>
          <a:p>
            <a:pPr eaLnBrk="1" hangingPunct="1">
              <a:buFontTx/>
              <a:buNone/>
              <a:defRPr/>
            </a:pPr>
            <a:r>
              <a:rPr lang="cs-CZ" altLang="cs-CZ" b="1" dirty="0" err="1"/>
              <a:t>clobutinol</a:t>
            </a:r>
            <a:r>
              <a:rPr lang="cs-CZ" altLang="cs-CZ" dirty="0"/>
              <a:t> (HVLP </a:t>
            </a:r>
            <a:r>
              <a:rPr lang="cs-CZ" altLang="cs-CZ" i="1" dirty="0" err="1"/>
              <a:t>Silomat</a:t>
            </a:r>
            <a:r>
              <a:rPr lang="cs-CZ" altLang="cs-CZ" dirty="0"/>
              <a:t>)</a:t>
            </a:r>
          </a:p>
          <a:p>
            <a:pPr eaLnBrk="1" hangingPunct="1">
              <a:buFontTx/>
              <a:buNone/>
              <a:defRPr/>
            </a:pPr>
            <a:r>
              <a:rPr lang="cs-CZ" altLang="cs-CZ" dirty="0" err="1"/>
              <a:t>Heart</a:t>
            </a:r>
            <a:r>
              <a:rPr lang="cs-CZ" altLang="cs-CZ" dirty="0"/>
              <a:t> </a:t>
            </a:r>
            <a:r>
              <a:rPr lang="cs-CZ" altLang="cs-CZ" dirty="0" err="1"/>
              <a:t>dysrhytmias</a:t>
            </a:r>
            <a:endParaRPr lang="cs-CZ" altLang="cs-CZ" dirty="0"/>
          </a:p>
          <a:p>
            <a:pPr eaLnBrk="1" hangingPunct="1">
              <a:buFontTx/>
              <a:buNone/>
              <a:defRPr/>
            </a:pPr>
            <a:endParaRPr lang="cs-CZ" altLang="cs-CZ" dirty="0"/>
          </a:p>
          <a:p>
            <a:pPr eaLnBrk="1" hangingPunct="1">
              <a:buFontTx/>
              <a:buNone/>
              <a:defRPr/>
            </a:pPr>
            <a:r>
              <a:rPr lang="cs-CZ" altLang="cs-CZ" b="1" dirty="0" err="1"/>
              <a:t>rosiglitazon</a:t>
            </a:r>
            <a:endParaRPr lang="cs-CZ" altLang="cs-CZ" b="1" dirty="0"/>
          </a:p>
          <a:p>
            <a:pPr eaLnBrk="1" fontAlgn="auto" hangingPunct="1">
              <a:spcAft>
                <a:spcPts val="0"/>
              </a:spcAft>
              <a:buFont typeface="Arial" panose="020B0604020202020204" pitchFamily="34" charset="0"/>
              <a:buNone/>
              <a:defRPr/>
            </a:pPr>
            <a:r>
              <a:rPr lang="cs-CZ" dirty="0"/>
              <a:t>CVS risk</a:t>
            </a:r>
            <a:br>
              <a:rPr lang="en-US" dirty="0"/>
            </a:br>
            <a:endParaRPr lang="en-US" dirty="0"/>
          </a:p>
        </p:txBody>
      </p:sp>
      <p:pic>
        <p:nvPicPr>
          <p:cNvPr id="2" name="Nahraný zvuk">
            <a:hlinkClick r:id="" action="ppaction://media"/>
            <a:extLst>
              <a:ext uri="{FF2B5EF4-FFF2-40B4-BE49-F238E27FC236}">
                <a16:creationId xmlns:a16="http://schemas.microsoft.com/office/drawing/2014/main" id="{4F9741C5-A498-4309-9522-94CF17B254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59391" y="32579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Obrázek 3">
            <a:extLst>
              <a:ext uri="{FF2B5EF4-FFF2-40B4-BE49-F238E27FC236}">
                <a16:creationId xmlns:a16="http://schemas.microsoft.com/office/drawing/2014/main" id="{41008F44-DFDB-4932-A993-C6896850E2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175" y="636588"/>
            <a:ext cx="109156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9F48F869-F0E8-4240-843D-93237B6699AB}"/>
              </a:ext>
            </a:extLst>
          </p:cNvPr>
          <p:cNvSpPr txBox="1"/>
          <p:nvPr/>
        </p:nvSpPr>
        <p:spPr>
          <a:xfrm>
            <a:off x="3503613" y="71438"/>
            <a:ext cx="8280400" cy="584200"/>
          </a:xfrm>
          <a:prstGeom prst="rect">
            <a:avLst/>
          </a:prstGeom>
          <a:noFill/>
        </p:spPr>
        <p:txBody>
          <a:bodyPr>
            <a:spAutoFit/>
          </a:bodyPr>
          <a:lstStyle/>
          <a:p>
            <a:pPr>
              <a:defRPr/>
            </a:pPr>
            <a:r>
              <a:rPr lang="cs-CZ" sz="3200" b="1" dirty="0" err="1">
                <a:latin typeface="+mj-lt"/>
              </a:rPr>
              <a:t>Reasons</a:t>
            </a:r>
            <a:r>
              <a:rPr lang="cs-CZ" sz="3200" b="1" dirty="0">
                <a:latin typeface="+mj-lt"/>
              </a:rPr>
              <a:t> </a:t>
            </a:r>
            <a:r>
              <a:rPr lang="cs-CZ" sz="3200" b="1" dirty="0" err="1">
                <a:latin typeface="+mj-lt"/>
              </a:rPr>
              <a:t>for</a:t>
            </a:r>
            <a:r>
              <a:rPr lang="cs-CZ" sz="3200" b="1" dirty="0">
                <a:latin typeface="+mj-lt"/>
              </a:rPr>
              <a:t> </a:t>
            </a:r>
            <a:r>
              <a:rPr lang="cs-CZ" sz="3200" b="1" dirty="0" err="1">
                <a:latin typeface="+mj-lt"/>
              </a:rPr>
              <a:t>drug</a:t>
            </a:r>
            <a:r>
              <a:rPr lang="cs-CZ" sz="3200" b="1" dirty="0">
                <a:latin typeface="+mj-lt"/>
              </a:rPr>
              <a:t> </a:t>
            </a:r>
            <a:r>
              <a:rPr lang="cs-CZ" sz="3200" b="1" dirty="0" err="1">
                <a:latin typeface="+mj-lt"/>
              </a:rPr>
              <a:t>withdrawal</a:t>
            </a:r>
            <a:endParaRPr lang="cs-CZ" sz="3200" b="1" dirty="0">
              <a:latin typeface="+mj-lt"/>
            </a:endParaRPr>
          </a:p>
        </p:txBody>
      </p:sp>
      <p:pic>
        <p:nvPicPr>
          <p:cNvPr id="2" name="Nahraný zvuk">
            <a:hlinkClick r:id="" action="ppaction://media"/>
            <a:extLst>
              <a:ext uri="{FF2B5EF4-FFF2-40B4-BE49-F238E27FC236}">
                <a16:creationId xmlns:a16="http://schemas.microsoft.com/office/drawing/2014/main" id="{CACE60C2-44DF-4802-8A7D-9BF23F3DC1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4413" y="32506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353C05B-EE17-4243-8226-2CE4F34CCDE3}"/>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pic>
        <p:nvPicPr>
          <p:cNvPr id="6" name="Obrázek 5">
            <a:extLst>
              <a:ext uri="{FF2B5EF4-FFF2-40B4-BE49-F238E27FC236}">
                <a16:creationId xmlns:a16="http://schemas.microsoft.com/office/drawing/2014/main" id="{D8069155-43CE-4164-9495-CC7FC7861847}"/>
              </a:ext>
            </a:extLst>
          </p:cNvPr>
          <p:cNvPicPr>
            <a:picLocks noChangeAspect="1"/>
          </p:cNvPicPr>
          <p:nvPr/>
        </p:nvPicPr>
        <p:blipFill>
          <a:blip r:embed="rId5"/>
          <a:stretch>
            <a:fillRect/>
          </a:stretch>
        </p:blipFill>
        <p:spPr>
          <a:xfrm>
            <a:off x="2769870" y="0"/>
            <a:ext cx="6652260" cy="6858000"/>
          </a:xfrm>
          <a:prstGeom prst="rect">
            <a:avLst/>
          </a:prstGeom>
        </p:spPr>
      </p:pic>
      <p:pic>
        <p:nvPicPr>
          <p:cNvPr id="2" name="Nahraný zvuk">
            <a:hlinkClick r:id="" action="ppaction://media"/>
            <a:extLst>
              <a:ext uri="{FF2B5EF4-FFF2-40B4-BE49-F238E27FC236}">
                <a16:creationId xmlns:a16="http://schemas.microsoft.com/office/drawing/2014/main" id="{AD93900E-24A6-4C8F-8462-58DB2EAAFA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1200" y="495300"/>
            <a:ext cx="609600" cy="609600"/>
          </a:xfrm>
          <a:prstGeom prst="rect">
            <a:avLst/>
          </a:prstGeom>
        </p:spPr>
      </p:pic>
    </p:spTree>
    <p:custDataLst>
      <p:tags r:id="rId1"/>
    </p:custDataLst>
    <p:extLst>
      <p:ext uri="{BB962C8B-B14F-4D97-AF65-F5344CB8AC3E}">
        <p14:creationId xmlns:p14="http://schemas.microsoft.com/office/powerpoint/2010/main" val="10912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83D74257-332B-4B69-BAC9-219C190A8497}"/>
              </a:ext>
            </a:extLst>
          </p:cNvPr>
          <p:cNvSpPr txBox="1">
            <a:spLocks noChangeArrowheads="1"/>
          </p:cNvSpPr>
          <p:nvPr/>
        </p:nvSpPr>
        <p:spPr bwMode="auto">
          <a:xfrm>
            <a:off x="2552803" y="167846"/>
            <a:ext cx="5775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A synthesis of several biomedical sciences….</a:t>
            </a:r>
          </a:p>
        </p:txBody>
      </p:sp>
      <p:grpSp>
        <p:nvGrpSpPr>
          <p:cNvPr id="3" name="Group 3">
            <a:extLst>
              <a:ext uri="{FF2B5EF4-FFF2-40B4-BE49-F238E27FC236}">
                <a16:creationId xmlns:a16="http://schemas.microsoft.com/office/drawing/2014/main" id="{FB3D0A36-D4D6-449A-8B16-2E546B406581}"/>
              </a:ext>
            </a:extLst>
          </p:cNvPr>
          <p:cNvGrpSpPr>
            <a:grpSpLocks noChangeAspect="1"/>
          </p:cNvGrpSpPr>
          <p:nvPr/>
        </p:nvGrpSpPr>
        <p:grpSpPr bwMode="auto">
          <a:xfrm>
            <a:off x="1934586" y="1535113"/>
            <a:ext cx="7011988" cy="4064000"/>
            <a:chOff x="432" y="626"/>
            <a:chExt cx="4898" cy="2839"/>
          </a:xfrm>
        </p:grpSpPr>
        <p:sp>
          <p:nvSpPr>
            <p:cNvPr id="4" name="Oval 4">
              <a:extLst>
                <a:ext uri="{FF2B5EF4-FFF2-40B4-BE49-F238E27FC236}">
                  <a16:creationId xmlns:a16="http://schemas.microsoft.com/office/drawing/2014/main" id="{CFC60EFA-AAD6-4D47-AE0B-E159E878A917}"/>
                </a:ext>
              </a:extLst>
            </p:cNvPr>
            <p:cNvSpPr>
              <a:spLocks noChangeAspect="1" noChangeArrowheads="1"/>
            </p:cNvSpPr>
            <p:nvPr/>
          </p:nvSpPr>
          <p:spPr bwMode="auto">
            <a:xfrm>
              <a:off x="1584" y="912"/>
              <a:ext cx="2592" cy="2448"/>
            </a:xfrm>
            <a:prstGeom prst="ellipse">
              <a:avLst/>
            </a:prstGeom>
            <a:solidFill>
              <a:srgbClr val="408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Oval 5">
              <a:extLst>
                <a:ext uri="{FF2B5EF4-FFF2-40B4-BE49-F238E27FC236}">
                  <a16:creationId xmlns:a16="http://schemas.microsoft.com/office/drawing/2014/main" id="{A6D614EF-7443-4246-ACDE-426461094D72}"/>
                </a:ext>
              </a:extLst>
            </p:cNvPr>
            <p:cNvSpPr>
              <a:spLocks noChangeAspect="1" noChangeArrowheads="1"/>
            </p:cNvSpPr>
            <p:nvPr/>
          </p:nvSpPr>
          <p:spPr bwMode="auto">
            <a:xfrm rot="2418839">
              <a:off x="432" y="864"/>
              <a:ext cx="3024" cy="864"/>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Oval 6">
              <a:extLst>
                <a:ext uri="{FF2B5EF4-FFF2-40B4-BE49-F238E27FC236}">
                  <a16:creationId xmlns:a16="http://schemas.microsoft.com/office/drawing/2014/main" id="{8642FAAF-01F5-4D9A-8B0E-7FE5E9E43D4B}"/>
                </a:ext>
              </a:extLst>
            </p:cNvPr>
            <p:cNvSpPr>
              <a:spLocks noChangeAspect="1" noChangeArrowheads="1"/>
            </p:cNvSpPr>
            <p:nvPr/>
          </p:nvSpPr>
          <p:spPr bwMode="auto">
            <a:xfrm rot="-2157854">
              <a:off x="480" y="2352"/>
              <a:ext cx="3024" cy="86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Oval 7">
              <a:extLst>
                <a:ext uri="{FF2B5EF4-FFF2-40B4-BE49-F238E27FC236}">
                  <a16:creationId xmlns:a16="http://schemas.microsoft.com/office/drawing/2014/main" id="{B87C790B-4CB3-422C-932C-912270A9A348}"/>
                </a:ext>
              </a:extLst>
            </p:cNvPr>
            <p:cNvSpPr>
              <a:spLocks noChangeAspect="1" noChangeArrowheads="1"/>
            </p:cNvSpPr>
            <p:nvPr/>
          </p:nvSpPr>
          <p:spPr bwMode="auto">
            <a:xfrm rot="19181161" flipH="1">
              <a:off x="2252" y="868"/>
              <a:ext cx="3072" cy="864"/>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 name="Oval 8">
              <a:extLst>
                <a:ext uri="{FF2B5EF4-FFF2-40B4-BE49-F238E27FC236}">
                  <a16:creationId xmlns:a16="http://schemas.microsoft.com/office/drawing/2014/main" id="{480E0A53-18A3-4170-A286-3AD52D46040D}"/>
                </a:ext>
              </a:extLst>
            </p:cNvPr>
            <p:cNvSpPr>
              <a:spLocks noChangeAspect="1" noChangeArrowheads="1"/>
            </p:cNvSpPr>
            <p:nvPr/>
          </p:nvSpPr>
          <p:spPr bwMode="auto">
            <a:xfrm rot="2157854" flipH="1">
              <a:off x="2256" y="2352"/>
              <a:ext cx="3074" cy="86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 name="Text Box 9">
              <a:extLst>
                <a:ext uri="{FF2B5EF4-FFF2-40B4-BE49-F238E27FC236}">
                  <a16:creationId xmlns:a16="http://schemas.microsoft.com/office/drawing/2014/main" id="{47FCBF9C-BA71-49B8-8CC9-A57FCFEF04E1}"/>
                </a:ext>
              </a:extLst>
            </p:cNvPr>
            <p:cNvSpPr txBox="1">
              <a:spLocks noChangeAspect="1" noChangeArrowheads="1"/>
            </p:cNvSpPr>
            <p:nvPr/>
          </p:nvSpPr>
          <p:spPr bwMode="auto">
            <a:xfrm rot="2287549">
              <a:off x="890" y="752"/>
              <a:ext cx="11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Physiology</a:t>
              </a:r>
            </a:p>
          </p:txBody>
        </p:sp>
        <p:sp>
          <p:nvSpPr>
            <p:cNvPr id="10" name="Text Box 10">
              <a:extLst>
                <a:ext uri="{FF2B5EF4-FFF2-40B4-BE49-F238E27FC236}">
                  <a16:creationId xmlns:a16="http://schemas.microsoft.com/office/drawing/2014/main" id="{729481A7-FDA2-4C22-A504-1A80A04EB742}"/>
                </a:ext>
              </a:extLst>
            </p:cNvPr>
            <p:cNvSpPr txBox="1">
              <a:spLocks noChangeAspect="1" noChangeArrowheads="1"/>
            </p:cNvSpPr>
            <p:nvPr/>
          </p:nvSpPr>
          <p:spPr bwMode="auto">
            <a:xfrm rot="-2412567">
              <a:off x="3690" y="626"/>
              <a:ext cx="134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Biochemistry</a:t>
              </a:r>
            </a:p>
          </p:txBody>
        </p:sp>
        <p:sp>
          <p:nvSpPr>
            <p:cNvPr id="11" name="Text Box 11">
              <a:extLst>
                <a:ext uri="{FF2B5EF4-FFF2-40B4-BE49-F238E27FC236}">
                  <a16:creationId xmlns:a16="http://schemas.microsoft.com/office/drawing/2014/main" id="{9D88BFF7-4212-4C28-9985-E08344BD3DC2}"/>
                </a:ext>
              </a:extLst>
            </p:cNvPr>
            <p:cNvSpPr txBox="1">
              <a:spLocks noChangeAspect="1" noChangeArrowheads="1"/>
            </p:cNvSpPr>
            <p:nvPr/>
          </p:nvSpPr>
          <p:spPr bwMode="auto">
            <a:xfrm rot="-2132490">
              <a:off x="863" y="3086"/>
              <a:ext cx="108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Chemistry</a:t>
              </a:r>
            </a:p>
          </p:txBody>
        </p:sp>
        <p:sp>
          <p:nvSpPr>
            <p:cNvPr id="12" name="Text Box 12">
              <a:extLst>
                <a:ext uri="{FF2B5EF4-FFF2-40B4-BE49-F238E27FC236}">
                  <a16:creationId xmlns:a16="http://schemas.microsoft.com/office/drawing/2014/main" id="{EE45FC10-0F46-4196-A531-D556589E13A0}"/>
                </a:ext>
              </a:extLst>
            </p:cNvPr>
            <p:cNvSpPr txBox="1">
              <a:spLocks noChangeAspect="1" noChangeArrowheads="1"/>
            </p:cNvSpPr>
            <p:nvPr/>
          </p:nvSpPr>
          <p:spPr bwMode="auto">
            <a:xfrm rot="2201385">
              <a:off x="3966" y="3146"/>
              <a:ext cx="983"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Medicine</a:t>
              </a:r>
            </a:p>
          </p:txBody>
        </p:sp>
        <p:sp>
          <p:nvSpPr>
            <p:cNvPr id="13" name="Text Box 13">
              <a:extLst>
                <a:ext uri="{FF2B5EF4-FFF2-40B4-BE49-F238E27FC236}">
                  <a16:creationId xmlns:a16="http://schemas.microsoft.com/office/drawing/2014/main" id="{8B8F33FF-D142-44B4-BF72-7C24CD1DE29C}"/>
                </a:ext>
              </a:extLst>
            </p:cNvPr>
            <p:cNvSpPr txBox="1">
              <a:spLocks noChangeAspect="1" noChangeArrowheads="1"/>
            </p:cNvSpPr>
            <p:nvPr/>
          </p:nvSpPr>
          <p:spPr bwMode="auto">
            <a:xfrm>
              <a:off x="1920" y="1872"/>
              <a:ext cx="21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3600">
                  <a:latin typeface="Helvetica" panose="020B0604020202020204" pitchFamily="34" charset="0"/>
                </a:rPr>
                <a:t>Pharmacology</a:t>
              </a:r>
            </a:p>
          </p:txBody>
        </p:sp>
      </p:grpSp>
      <p:sp>
        <p:nvSpPr>
          <p:cNvPr id="14" name="Text Box 15">
            <a:extLst>
              <a:ext uri="{FF2B5EF4-FFF2-40B4-BE49-F238E27FC236}">
                <a16:creationId xmlns:a16="http://schemas.microsoft.com/office/drawing/2014/main" id="{AF3AFA3B-04F2-4B59-8614-B434F4F3490E}"/>
              </a:ext>
            </a:extLst>
          </p:cNvPr>
          <p:cNvSpPr txBox="1">
            <a:spLocks noChangeArrowheads="1"/>
          </p:cNvSpPr>
          <p:nvPr/>
        </p:nvSpPr>
        <p:spPr bwMode="auto">
          <a:xfrm>
            <a:off x="5918200" y="6270716"/>
            <a:ext cx="3783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…but unique in its own right</a:t>
            </a:r>
          </a:p>
        </p:txBody>
      </p:sp>
      <p:pic>
        <p:nvPicPr>
          <p:cNvPr id="15" name="Nahraný zvuk">
            <a:hlinkClick r:id="" action="ppaction://media"/>
            <a:extLst>
              <a:ext uri="{FF2B5EF4-FFF2-40B4-BE49-F238E27FC236}">
                <a16:creationId xmlns:a16="http://schemas.microsoft.com/office/drawing/2014/main" id="{B0B9D4A4-60B9-4C04-8C69-13084820EF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19927" y="605736"/>
            <a:ext cx="609600" cy="609600"/>
          </a:xfrm>
          <a:prstGeom prst="rect">
            <a:avLst/>
          </a:prstGeom>
        </p:spPr>
      </p:pic>
    </p:spTree>
    <p:custDataLst>
      <p:tags r:id="rId1"/>
    </p:custDataLst>
    <p:extLst>
      <p:ext uri="{BB962C8B-B14F-4D97-AF65-F5344CB8AC3E}">
        <p14:creationId xmlns:p14="http://schemas.microsoft.com/office/powerpoint/2010/main" val="973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0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9C7B72F-6771-426E-89D0-0999B5B0D04A}"/>
              </a:ext>
            </a:extLst>
          </p:cNvPr>
          <p:cNvSpPr txBox="1">
            <a:spLocks noChangeArrowheads="1"/>
          </p:cNvSpPr>
          <p:nvPr/>
        </p:nvSpPr>
        <p:spPr bwMode="auto">
          <a:xfrm>
            <a:off x="2181274" y="237837"/>
            <a:ext cx="7829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dirty="0">
                <a:latin typeface="Calibri" panose="020F0502020204030204" pitchFamily="34" charset="0"/>
                <a:cs typeface="Calibri" panose="020F0502020204030204" pitchFamily="34" charset="0"/>
              </a:rPr>
              <a:t>Pharmacologists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tudy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cience</a:t>
            </a:r>
            <a:r>
              <a:rPr lang="en-US" altLang="cs-CZ" b="1" dirty="0">
                <a:latin typeface="Calibri" panose="020F0502020204030204" pitchFamily="34" charset="0"/>
                <a:cs typeface="Calibri" panose="020F0502020204030204" pitchFamily="34" charset="0"/>
              </a:rPr>
              <a:t> at </a:t>
            </a:r>
            <a:r>
              <a:rPr lang="cs-CZ" altLang="cs-CZ" b="1" u="sng" dirty="0">
                <a:latin typeface="Calibri" panose="020F0502020204030204" pitchFamily="34" charset="0"/>
                <a:cs typeface="Calibri" panose="020F0502020204030204" pitchFamily="34" charset="0"/>
              </a:rPr>
              <a:t>e</a:t>
            </a:r>
            <a:r>
              <a:rPr lang="en-US" altLang="cs-CZ" b="1" u="sng" dirty="0">
                <a:latin typeface="Calibri" panose="020F0502020204030204" pitchFamily="34" charset="0"/>
                <a:cs typeface="Calibri" panose="020F0502020204030204" pitchFamily="34" charset="0"/>
              </a:rPr>
              <a:t>very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l</a:t>
            </a:r>
            <a:r>
              <a:rPr lang="en-US" altLang="cs-CZ" b="1" dirty="0" err="1">
                <a:latin typeface="Calibri" panose="020F0502020204030204" pitchFamily="34" charset="0"/>
                <a:cs typeface="Calibri" panose="020F0502020204030204" pitchFamily="34" charset="0"/>
              </a:rPr>
              <a:t>evel</a:t>
            </a:r>
            <a:endParaRPr lang="en-US" altLang="cs-CZ"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852806-9E8B-4832-8C4D-454081ED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239981"/>
            <a:ext cx="77612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61A8AC-ED8A-4920-969F-9279FA566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3962400"/>
            <a:ext cx="7696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A72B07-8A47-4359-990B-01F17009EE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5872" y="530224"/>
            <a:ext cx="609600" cy="609600"/>
          </a:xfrm>
          <a:prstGeom prst="rect">
            <a:avLst/>
          </a:prstGeom>
        </p:spPr>
      </p:pic>
    </p:spTree>
    <p:custDataLst>
      <p:tags r:id="rId1"/>
    </p:custDataLst>
    <p:extLst>
      <p:ext uri="{BB962C8B-B14F-4D97-AF65-F5344CB8AC3E}">
        <p14:creationId xmlns:p14="http://schemas.microsoft.com/office/powerpoint/2010/main" val="34613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7CED306-2899-441A-8117-F772DA9B540C}"/>
              </a:ext>
            </a:extLst>
          </p:cNvPr>
          <p:cNvSpPr txBox="1">
            <a:spLocks noChangeArrowheads="1"/>
          </p:cNvSpPr>
          <p:nvPr/>
        </p:nvSpPr>
        <p:spPr bwMode="auto">
          <a:xfrm>
            <a:off x="1289050" y="290513"/>
            <a:ext cx="9150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What</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is</a:t>
            </a:r>
            <a:r>
              <a:rPr lang="cs-CZ" altLang="cs-CZ" b="1" dirty="0">
                <a:solidFill>
                  <a:srgbClr val="000000"/>
                </a:solidFill>
                <a:latin typeface="Calibri" panose="020F0502020204030204" pitchFamily="34" charset="0"/>
                <a:cs typeface="Calibri" panose="020F0502020204030204" pitchFamily="34" charset="0"/>
              </a:rPr>
              <a:t> NOT...</a:t>
            </a:r>
          </a:p>
        </p:txBody>
      </p:sp>
      <p:sp>
        <p:nvSpPr>
          <p:cNvPr id="3" name="Text Box 2">
            <a:extLst>
              <a:ext uri="{FF2B5EF4-FFF2-40B4-BE49-F238E27FC236}">
                <a16:creationId xmlns:a16="http://schemas.microsoft.com/office/drawing/2014/main" id="{ACB05E6D-6BD2-47C7-9A95-362983C7207B}"/>
              </a:ext>
            </a:extLst>
          </p:cNvPr>
          <p:cNvSpPr txBox="1">
            <a:spLocks noChangeArrowheads="1"/>
          </p:cNvSpPr>
          <p:nvPr/>
        </p:nvSpPr>
        <p:spPr bwMode="auto">
          <a:xfrm>
            <a:off x="2320925" y="21336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Pharmacy</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This is a separate profession responsible for the</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preparation and dispensation of medication.</a:t>
            </a:r>
          </a:p>
          <a:p>
            <a:pPr algn="ctr">
              <a:spcBef>
                <a:spcPct val="0"/>
              </a:spcBef>
              <a:buFontTx/>
              <a:buNone/>
            </a:pPr>
            <a:endParaRPr lang="en-US" altLang="cs-CZ" sz="2400" dirty="0">
              <a:latin typeface="Calibri" panose="020F0502020204030204" pitchFamily="34" charset="0"/>
              <a:cs typeface="Calibri" panose="020F0502020204030204" pitchFamily="34" charset="0"/>
            </a:endParaRPr>
          </a:p>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Pharmaceutical Science</a:t>
            </a:r>
          </a:p>
        </p:txBody>
      </p:sp>
      <p:pic>
        <p:nvPicPr>
          <p:cNvPr id="4" name="Nahraný zvuk">
            <a:hlinkClick r:id="" action="ppaction://media"/>
            <a:extLst>
              <a:ext uri="{FF2B5EF4-FFF2-40B4-BE49-F238E27FC236}">
                <a16:creationId xmlns:a16="http://schemas.microsoft.com/office/drawing/2014/main" id="{ACA30F9F-DD12-487C-A012-4E7191DE64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47532" y="582900"/>
            <a:ext cx="609600" cy="609600"/>
          </a:xfrm>
          <a:prstGeom prst="rect">
            <a:avLst/>
          </a:prstGeom>
        </p:spPr>
      </p:pic>
    </p:spTree>
    <p:custDataLst>
      <p:tags r:id="rId1"/>
    </p:custDataLst>
    <p:extLst>
      <p:ext uri="{BB962C8B-B14F-4D97-AF65-F5344CB8AC3E}">
        <p14:creationId xmlns:p14="http://schemas.microsoft.com/office/powerpoint/2010/main" val="28268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0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A059C5-D4D1-4ACB-AF38-0DB65FC81CB5}"/>
              </a:ext>
            </a:extLst>
          </p:cNvPr>
          <p:cNvSpPr>
            <a:spLocks noGrp="1" noChangeArrowheads="1"/>
          </p:cNvSpPr>
          <p:nvPr>
            <p:ph type="title"/>
          </p:nvPr>
        </p:nvSpPr>
        <p:spPr>
          <a:xfrm>
            <a:off x="1866900" y="304800"/>
            <a:ext cx="8686800" cy="838200"/>
          </a:xfrm>
          <a:ln>
            <a:solidFill>
              <a:schemeClr val="tx1"/>
            </a:solidFill>
          </a:ln>
        </p:spPr>
        <p:txBody>
          <a:bodyPr/>
          <a:lstStyle/>
          <a:p>
            <a:pPr algn="ctr" eaLnBrk="1" hangingPunct="1">
              <a:defRPr/>
            </a:pPr>
            <a:r>
              <a:rPr lang="cs-CZ"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Basic </a:t>
            </a:r>
            <a:r>
              <a:rPr lang="cs-CZ"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r>
              <a:rPr lang="cs-CZ" dirty="0">
                <a:solidFill>
                  <a:srgbClr val="000000"/>
                </a:solidFill>
                <a:latin typeface="Calibri" panose="020F0502020204030204" pitchFamily="34" charset="0"/>
                <a:cs typeface="Calibri" panose="020F0502020204030204" pitchFamily="34" charset="0"/>
              </a:rPr>
              <a:t> </a:t>
            </a:r>
          </a:p>
        </p:txBody>
      </p:sp>
      <p:sp>
        <p:nvSpPr>
          <p:cNvPr id="3" name="Rectangle 3">
            <a:extLst>
              <a:ext uri="{FF2B5EF4-FFF2-40B4-BE49-F238E27FC236}">
                <a16:creationId xmlns:a16="http://schemas.microsoft.com/office/drawing/2014/main" id="{5B687C7E-3D57-4CB9-B05E-ADF4E7DF18EE}"/>
              </a:ext>
            </a:extLst>
          </p:cNvPr>
          <p:cNvSpPr txBox="1">
            <a:spLocks noChangeArrowheads="1"/>
          </p:cNvSpPr>
          <p:nvPr/>
        </p:nvSpPr>
        <p:spPr>
          <a:xfrm>
            <a:off x="1727200" y="1527174"/>
            <a:ext cx="5029200" cy="838199"/>
          </a:xfrm>
          <a:prstGeom prst="rect">
            <a:avLst/>
          </a:prstGeom>
          <a:ln>
            <a:solidFill>
              <a:schemeClr val="tx1"/>
            </a:solidFill>
            <a:miter lim="800000"/>
            <a:headEnd/>
            <a:tailEnd/>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3200" b="1" dirty="0">
                <a:solidFill>
                  <a:srgbClr val="000000"/>
                </a:solidFill>
                <a:latin typeface="Calibri" panose="020F0502020204030204" pitchFamily="34" charset="0"/>
                <a:cs typeface="Calibri" panose="020F0502020204030204" pitchFamily="34" charset="0"/>
              </a:rPr>
              <a:t>General </a:t>
            </a:r>
            <a:r>
              <a:rPr lang="cs-CZ" altLang="cs-CZ" sz="3200" b="1" dirty="0" err="1">
                <a:solidFill>
                  <a:srgbClr val="000000"/>
                </a:solidFill>
                <a:latin typeface="Calibri" panose="020F0502020204030204" pitchFamily="34" charset="0"/>
                <a:cs typeface="Calibri" panose="020F0502020204030204" pitchFamily="34" charset="0"/>
              </a:rPr>
              <a:t>principles</a:t>
            </a:r>
            <a:endParaRPr lang="cs-CZ" altLang="cs-CZ" sz="3200" b="1" dirty="0">
              <a:solidFill>
                <a:srgbClr val="000000"/>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62957463-7192-43F8-AB08-CFC4EEC5DD22}"/>
              </a:ext>
            </a:extLst>
          </p:cNvPr>
          <p:cNvSpPr txBox="1">
            <a:spLocks noChangeArrowheads="1"/>
          </p:cNvSpPr>
          <p:nvPr/>
        </p:nvSpPr>
        <p:spPr bwMode="auto">
          <a:xfrm>
            <a:off x="1727200" y="4208463"/>
            <a:ext cx="4225003"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a:solidFill>
                  <a:srgbClr val="000000"/>
                </a:solidFill>
                <a:latin typeface="Calibri" panose="020F0502020204030204" pitchFamily="34" charset="0"/>
                <a:cs typeface="Calibri" panose="020F0502020204030204" pitchFamily="34" charset="0"/>
              </a:rPr>
              <a:t>Systems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5" name="Line 7">
            <a:extLst>
              <a:ext uri="{FF2B5EF4-FFF2-40B4-BE49-F238E27FC236}">
                <a16:creationId xmlns:a16="http://schemas.microsoft.com/office/drawing/2014/main" id="{84659FA7-05FF-4EF8-9486-B7B2EDE182DA}"/>
              </a:ext>
            </a:extLst>
          </p:cNvPr>
          <p:cNvSpPr>
            <a:spLocks noChangeShapeType="1"/>
          </p:cNvSpPr>
          <p:nvPr/>
        </p:nvSpPr>
        <p:spPr bwMode="auto">
          <a:xfrm flipV="1">
            <a:off x="865188" y="2060575"/>
            <a:ext cx="43180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 name="Line 8">
            <a:extLst>
              <a:ext uri="{FF2B5EF4-FFF2-40B4-BE49-F238E27FC236}">
                <a16:creationId xmlns:a16="http://schemas.microsoft.com/office/drawing/2014/main" id="{F672BB72-3B23-4669-BB48-D0CC4E3E8E42}"/>
              </a:ext>
            </a:extLst>
          </p:cNvPr>
          <p:cNvSpPr>
            <a:spLocks noChangeShapeType="1"/>
          </p:cNvSpPr>
          <p:nvPr/>
        </p:nvSpPr>
        <p:spPr bwMode="auto">
          <a:xfrm>
            <a:off x="865188" y="3429000"/>
            <a:ext cx="5048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7" name="Nahraný zvuk">
            <a:hlinkClick r:id="" action="ppaction://media"/>
            <a:extLst>
              <a:ext uri="{FF2B5EF4-FFF2-40B4-BE49-F238E27FC236}">
                <a16:creationId xmlns:a16="http://schemas.microsoft.com/office/drawing/2014/main" id="{7F1A624C-90B5-4A8B-ACCA-C7AB96F4A1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69782" y="533400"/>
            <a:ext cx="609600" cy="609600"/>
          </a:xfrm>
          <a:prstGeom prst="rect">
            <a:avLst/>
          </a:prstGeom>
        </p:spPr>
      </p:pic>
    </p:spTree>
    <p:custDataLst>
      <p:tags r:id="rId1"/>
    </p:custDataLst>
    <p:extLst>
      <p:ext uri="{BB962C8B-B14F-4D97-AF65-F5344CB8AC3E}">
        <p14:creationId xmlns:p14="http://schemas.microsoft.com/office/powerpoint/2010/main" val="24789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2.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C9EA66-38BD-4EC4-B1AE-4CF4E7480922}">
  <ds:schemaRefs>
    <ds:schemaRef ds:uri="http://www.w3.org/XML/1998/namespace"/>
    <ds:schemaRef ds:uri="6c671791-080d-472c-ab81-ce54b3d5a454"/>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efac5f05-cf7a-4b5b-9fc8-c24aef98d1c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Prezentace-MED-CZ</Template>
  <TotalTime>1678</TotalTime>
  <Words>2443</Words>
  <Application>Microsoft Office PowerPoint</Application>
  <PresentationFormat>Širokoúhlá obrazovka</PresentationFormat>
  <Paragraphs>404</Paragraphs>
  <Slides>53</Slides>
  <Notes>2</Notes>
  <HiddenSlides>0</HiddenSlides>
  <MMClips>49</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53</vt:i4>
      </vt:variant>
    </vt:vector>
  </HeadingPairs>
  <TitlesOfParts>
    <vt:vector size="59" baseType="lpstr">
      <vt:lpstr>Arial</vt:lpstr>
      <vt:lpstr>Calibri</vt:lpstr>
      <vt:lpstr>Helvetica</vt:lpstr>
      <vt:lpstr>Tahoma</vt:lpstr>
      <vt:lpstr>Wingdings</vt:lpstr>
      <vt:lpstr>Prezentace_MU_CZ</vt:lpstr>
      <vt:lpstr>Prezentace aplikace PowerPoint</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Pharmacology, definition, aims </vt:lpstr>
      <vt:lpstr>Prezentace aplikace PowerPoint</vt:lpstr>
      <vt:lpstr>Pharmacon/um –  drug</vt:lpstr>
      <vt:lpstr>Prezentace aplikace PowerPoint</vt:lpstr>
      <vt:lpstr>Prezentace aplikace PowerPoint</vt:lpstr>
      <vt:lpstr>Prezentace aplikace PowerPoint</vt:lpstr>
      <vt:lpstr>Basic Pharmacology </vt:lpstr>
      <vt:lpstr>Prezentace aplikace PowerPoint</vt:lpstr>
      <vt:lpstr>Prezentace aplikace PowerPoint</vt:lpstr>
      <vt:lpstr>Prezentace aplikace PowerPoint</vt:lpstr>
      <vt:lpstr>Prezentace aplikace PowerPoint</vt:lpstr>
      <vt:lpstr>Branches of Pharmacology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Biological experiment</vt:lpstr>
      <vt:lpstr>Biological experiment</vt:lpstr>
      <vt:lpstr>Biological experiment</vt:lpstr>
      <vt:lpstr>Experimental animal</vt:lpstr>
      <vt:lpstr>Experimental animal</vt:lpstr>
      <vt:lpstr>Experimental animal</vt:lpstr>
      <vt:lpstr>Experimental animal</vt:lpstr>
      <vt:lpstr>Laws</vt:lpstr>
      <vt:lpstr>Laws</vt:lpstr>
      <vt:lpstr>Drug names</vt:lpstr>
      <vt:lpstr>Drug names</vt:lpstr>
      <vt:lpstr>Prezentace aplikace PowerPoint</vt:lpstr>
      <vt:lpstr>DOSE </vt:lpstr>
      <vt:lpstr>DOSE </vt:lpstr>
      <vt:lpstr>DOSE </vt:lpstr>
      <vt:lpstr>DOSE (from effect point of view)</vt:lpstr>
      <vt:lpstr>ORIGIN OF DRUGS</vt:lpstr>
      <vt:lpstr>Origin of drugs – synthesis/isolation</vt:lpstr>
      <vt:lpstr>Thalidomide crisis</vt:lpstr>
      <vt:lpstr>Prezentace aplikace PowerPoint</vt:lpstr>
      <vt:lpstr>PRECLINICAL TRIALS :  </vt:lpstr>
      <vt:lpstr>Preclinical Trials:  </vt:lpstr>
      <vt:lpstr>Phase 1 CLINICAL TRIALS :  </vt:lpstr>
      <vt:lpstr>Phase 2 CLINICAL TRIALS :  </vt:lpstr>
      <vt:lpstr>Phase 2 CLINICAL TRIALS :  </vt:lpstr>
      <vt:lpstr>Phase 3 CLINICAL TRIALS :  </vt:lpstr>
      <vt:lpstr>Phase 3 CLINICAL TRIALS :  </vt:lpstr>
      <vt:lpstr>Market Launch/Phase 4 : </vt:lpstr>
      <vt:lpstr>Market Launch/Phase 4 : </vt:lpstr>
      <vt:lpstr>Examples of drug withdrawals  </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118</cp:revision>
  <cp:lastPrinted>1601-01-01T00:00:00Z</cp:lastPrinted>
  <dcterms:created xsi:type="dcterms:W3CDTF">2019-02-20T11:20:12Z</dcterms:created>
  <dcterms:modified xsi:type="dcterms:W3CDTF">2022-02-24T08:53:58Z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