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7"/>
  </p:notesMasterIdLst>
  <p:handoutMasterIdLst>
    <p:handoutMasterId r:id="rId38"/>
  </p:handoutMasterIdLst>
  <p:sldIdLst>
    <p:sldId id="262" r:id="rId5"/>
    <p:sldId id="1093" r:id="rId6"/>
    <p:sldId id="496" r:id="rId7"/>
    <p:sldId id="1072" r:id="rId8"/>
    <p:sldId id="1073" r:id="rId9"/>
    <p:sldId id="1076" r:id="rId10"/>
    <p:sldId id="1077" r:id="rId11"/>
    <p:sldId id="1091" r:id="rId12"/>
    <p:sldId id="1078" r:id="rId13"/>
    <p:sldId id="1079" r:id="rId14"/>
    <p:sldId id="1075" r:id="rId15"/>
    <p:sldId id="1074" r:id="rId16"/>
    <p:sldId id="1064" r:id="rId17"/>
    <p:sldId id="1080" r:id="rId18"/>
    <p:sldId id="1082" r:id="rId19"/>
    <p:sldId id="1056" r:id="rId20"/>
    <p:sldId id="1026" r:id="rId21"/>
    <p:sldId id="1081" r:id="rId22"/>
    <p:sldId id="1094" r:id="rId23"/>
    <p:sldId id="1043" r:id="rId24"/>
    <p:sldId id="1044" r:id="rId25"/>
    <p:sldId id="1041" r:id="rId26"/>
    <p:sldId id="1045" r:id="rId27"/>
    <p:sldId id="1046" r:id="rId28"/>
    <p:sldId id="1047" r:id="rId29"/>
    <p:sldId id="1049" r:id="rId30"/>
    <p:sldId id="1053" r:id="rId31"/>
    <p:sldId id="1050" r:id="rId32"/>
    <p:sldId id="1085" r:id="rId33"/>
    <p:sldId id="1086" r:id="rId34"/>
    <p:sldId id="1087" r:id="rId35"/>
    <p:sldId id="1088" r:id="rId36"/>
  </p:sldIdLst>
  <p:sldSz cx="12192000" cy="6858000"/>
  <p:notesSz cx="6858000" cy="9144000"/>
  <p:custDataLst>
    <p:tags r:id="rId39"/>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2" autoAdjust="0"/>
    <p:restoredTop sz="92632" autoAdjust="0"/>
  </p:normalViewPr>
  <p:slideViewPr>
    <p:cSldViewPr snapToGrid="0">
      <p:cViewPr varScale="1">
        <p:scale>
          <a:sx n="106" d="100"/>
          <a:sy n="106" d="100"/>
        </p:scale>
        <p:origin x="498" y="126"/>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02738"/>
    </p:cViewPr>
  </p:outlineViewPr>
  <p:notesTextViewPr>
    <p:cViewPr>
      <p:scale>
        <a:sx n="3" d="2"/>
        <a:sy n="3" d="2"/>
      </p:scale>
      <p:origin x="0" y="0"/>
    </p:cViewPr>
  </p:notesTextViewPr>
  <p:sorterViewPr>
    <p:cViewPr>
      <p:scale>
        <a:sx n="120" d="100"/>
        <a:sy n="120" d="100"/>
      </p:scale>
      <p:origin x="0" y="-2421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obrázek snímku 1">
            <a:extLst>
              <a:ext uri="{FF2B5EF4-FFF2-40B4-BE49-F238E27FC236}">
                <a16:creationId xmlns:a16="http://schemas.microsoft.com/office/drawing/2014/main" id="{570CA525-4638-4D6D-B7C0-80A5E75BE6D6}"/>
              </a:ext>
            </a:extLst>
          </p:cNvPr>
          <p:cNvSpPr>
            <a:spLocks noGrp="1" noRot="1" noChangeAspect="1" noChangeArrowheads="1" noTextEdit="1"/>
          </p:cNvSpPr>
          <p:nvPr>
            <p:ph type="sldImg"/>
          </p:nvPr>
        </p:nvSpPr>
        <p:spPr>
          <a:ln/>
        </p:spPr>
      </p:sp>
      <p:sp>
        <p:nvSpPr>
          <p:cNvPr id="97283" name="Zástupný symbol pro poznámky 2">
            <a:extLst>
              <a:ext uri="{FF2B5EF4-FFF2-40B4-BE49-F238E27FC236}">
                <a16:creationId xmlns:a16="http://schemas.microsoft.com/office/drawing/2014/main" id="{1043D2E9-FF45-4300-9B2A-79A13A1635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97284" name="Zástupný symbol pro číslo snímku 3">
            <a:extLst>
              <a:ext uri="{FF2B5EF4-FFF2-40B4-BE49-F238E27FC236}">
                <a16:creationId xmlns:a16="http://schemas.microsoft.com/office/drawing/2014/main" id="{4597FBB2-2A11-4CBD-956F-872331CE2AE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D14DACE7-F830-450E-A63A-FE5961B035B4}" type="slidenum">
              <a:rPr lang="cs-CZ" altLang="cs-CZ" sz="1200" i="0" smtClean="0"/>
              <a:pPr/>
              <a:t>5</a:t>
            </a:fld>
            <a:endParaRPr lang="cs-CZ" altLang="cs-CZ" sz="1200" i="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a:extLst>
              <a:ext uri="{FF2B5EF4-FFF2-40B4-BE49-F238E27FC236}">
                <a16:creationId xmlns:a16="http://schemas.microsoft.com/office/drawing/2014/main" id="{D47230C5-C100-4200-AFEF-8862A7E2BDE0}"/>
              </a:ext>
            </a:extLst>
          </p:cNvPr>
          <p:cNvSpPr>
            <a:spLocks noGrp="1" noRot="1" noChangeAspect="1" noChangeArrowheads="1" noTextEdit="1"/>
          </p:cNvSpPr>
          <p:nvPr>
            <p:ph type="sldImg"/>
          </p:nvPr>
        </p:nvSpPr>
        <p:spPr>
          <a:ln/>
        </p:spPr>
      </p:sp>
      <p:sp>
        <p:nvSpPr>
          <p:cNvPr id="129027" name="Zástupný symbol pro poznámky 2">
            <a:extLst>
              <a:ext uri="{FF2B5EF4-FFF2-40B4-BE49-F238E27FC236}">
                <a16:creationId xmlns:a16="http://schemas.microsoft.com/office/drawing/2014/main" id="{E6D47BCB-E2E7-491B-B471-E31410E7F64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129028" name="Zástupný symbol pro číslo snímku 3">
            <a:extLst>
              <a:ext uri="{FF2B5EF4-FFF2-40B4-BE49-F238E27FC236}">
                <a16:creationId xmlns:a16="http://schemas.microsoft.com/office/drawing/2014/main" id="{CB7676B8-B4CA-4E74-B698-4E256663624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D31E4583-B3A7-4C5D-9CE0-C8C6159B5A4C}" type="slidenum">
              <a:rPr lang="cs-CZ" altLang="cs-CZ" sz="1200" i="0" smtClean="0">
                <a:solidFill>
                  <a:srgbClr val="000000"/>
                </a:solidFill>
                <a:latin typeface="Arial" panose="020B0604020202020204" pitchFamily="34" charset="0"/>
              </a:rPr>
              <a:pPr/>
              <a:t>27</a:t>
            </a:fld>
            <a:endParaRPr lang="cs-CZ" altLang="cs-CZ" sz="1200" i="0">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36B184A1-60D4-4DB5-AE4D-D08B5A7872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00CBA6D-804B-4941-A763-4971AE5DB4E1}"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28</a:t>
            </a:fld>
            <a:endParaRPr lang="cs-CZ" altLang="cs-CZ" sz="1300">
              <a:solidFill>
                <a:srgbClr val="000000"/>
              </a:solidFill>
              <a:latin typeface="Arial" panose="020B0604020202020204" pitchFamily="34" charset="0"/>
              <a:cs typeface="Arial" panose="020B0604020202020204" pitchFamily="34" charset="0"/>
            </a:endParaRPr>
          </a:p>
        </p:txBody>
      </p:sp>
      <p:sp>
        <p:nvSpPr>
          <p:cNvPr id="131075" name="Rectangle 2">
            <a:extLst>
              <a:ext uri="{FF2B5EF4-FFF2-40B4-BE49-F238E27FC236}">
                <a16:creationId xmlns:a16="http://schemas.microsoft.com/office/drawing/2014/main" id="{18FDFE47-E647-4566-BC5F-D2640F7FDF2E}"/>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D87EEDCA-4CDC-49D2-8491-B3D7E53D28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6DECEC19-1901-4876-88B1-3873329A18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7AE65C0-217F-44C1-98C5-4FBAF5766490}"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15</a:t>
            </a:fld>
            <a:endParaRPr lang="cs-CZ" altLang="cs-CZ" sz="1300">
              <a:solidFill>
                <a:srgbClr val="000000"/>
              </a:solidFill>
              <a:latin typeface="Arial" panose="020B0604020202020204" pitchFamily="34" charset="0"/>
              <a:cs typeface="Arial" panose="020B0604020202020204" pitchFamily="34" charset="0"/>
            </a:endParaRPr>
          </a:p>
        </p:txBody>
      </p:sp>
      <p:sp>
        <p:nvSpPr>
          <p:cNvPr id="108547" name="Rectangle 2">
            <a:extLst>
              <a:ext uri="{FF2B5EF4-FFF2-40B4-BE49-F238E27FC236}">
                <a16:creationId xmlns:a16="http://schemas.microsoft.com/office/drawing/2014/main" id="{8E58B49D-0117-406D-909F-3E2D4C3BF681}"/>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DB0E0405-4DA7-4A66-A517-BF102E1E3D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C43002F7-AA6A-4AEA-9BAD-8BD9FF45B2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6D606C-3E81-4779-9114-00D2BC38E66E}" type="slidenum">
              <a:rPr lang="cs-CZ" altLang="cs-CZ" smtClean="0">
                <a:solidFill>
                  <a:srgbClr val="000000"/>
                </a:solidFill>
                <a:latin typeface="Arial" panose="020B0604020202020204" pitchFamily="34" charset="0"/>
                <a:cs typeface="Arial" panose="020B0604020202020204" pitchFamily="34" charset="0"/>
              </a:rPr>
              <a:pPr>
                <a:spcBef>
                  <a:spcPct val="0"/>
                </a:spcBef>
              </a:pPr>
              <a:t>16</a:t>
            </a:fld>
            <a:endParaRPr lang="cs-CZ" altLang="cs-CZ">
              <a:solidFill>
                <a:srgbClr val="000000"/>
              </a:solidFill>
              <a:latin typeface="Arial" panose="020B0604020202020204" pitchFamily="34" charset="0"/>
              <a:cs typeface="Arial" panose="020B0604020202020204" pitchFamily="34" charset="0"/>
            </a:endParaRPr>
          </a:p>
        </p:txBody>
      </p:sp>
      <p:sp>
        <p:nvSpPr>
          <p:cNvPr id="110595" name="Rectangle 2">
            <a:extLst>
              <a:ext uri="{FF2B5EF4-FFF2-40B4-BE49-F238E27FC236}">
                <a16:creationId xmlns:a16="http://schemas.microsoft.com/office/drawing/2014/main" id="{72E18038-688B-4D56-9595-368EE26A700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3420C18B-470A-4FFB-AA71-38F68A9AE47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12E94CA8-4B0C-4D94-B1D1-CAE6836E2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C801711-E7C4-41B4-A532-03C304DE0BFD}"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20</a:t>
            </a:fld>
            <a:endParaRPr lang="cs-CZ" altLang="cs-CZ" sz="1300">
              <a:solidFill>
                <a:srgbClr val="000000"/>
              </a:solidFill>
              <a:latin typeface="Arial" panose="020B0604020202020204" pitchFamily="34" charset="0"/>
              <a:cs typeface="Arial" panose="020B0604020202020204" pitchFamily="34" charset="0"/>
            </a:endParaRPr>
          </a:p>
        </p:txBody>
      </p:sp>
      <p:sp>
        <p:nvSpPr>
          <p:cNvPr id="115715" name="Rectangle 2">
            <a:extLst>
              <a:ext uri="{FF2B5EF4-FFF2-40B4-BE49-F238E27FC236}">
                <a16:creationId xmlns:a16="http://schemas.microsoft.com/office/drawing/2014/main" id="{A953645D-BCF1-49CD-8652-6FF5875612E5}"/>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5BE8A375-991B-489B-B1EB-8B0F6D95AB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F9C882D1-9BB6-4F26-A68D-61FF895EF8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7544985-0B77-4CB5-9415-FB579EBE6678}"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21</a:t>
            </a:fld>
            <a:endParaRPr lang="cs-CZ" altLang="cs-CZ" sz="1300">
              <a:solidFill>
                <a:srgbClr val="000000"/>
              </a:solidFill>
              <a:latin typeface="Arial" panose="020B0604020202020204" pitchFamily="34" charset="0"/>
              <a:cs typeface="Arial" panose="020B0604020202020204" pitchFamily="34" charset="0"/>
            </a:endParaRPr>
          </a:p>
        </p:txBody>
      </p:sp>
      <p:sp>
        <p:nvSpPr>
          <p:cNvPr id="117763" name="Rectangle 2">
            <a:extLst>
              <a:ext uri="{FF2B5EF4-FFF2-40B4-BE49-F238E27FC236}">
                <a16:creationId xmlns:a16="http://schemas.microsoft.com/office/drawing/2014/main" id="{4168E6C0-5803-4887-A435-675EAE17EDF4}"/>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488D0925-9D38-4532-9230-4951A68AEF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CB5628FC-97CC-438B-86AF-14A0813F6B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E67747E-AE5F-4E53-8E8D-66C7F3EE018C}"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22</a:t>
            </a:fld>
            <a:endParaRPr lang="cs-CZ" altLang="cs-CZ" sz="1300">
              <a:solidFill>
                <a:srgbClr val="000000"/>
              </a:solidFill>
              <a:latin typeface="Arial" panose="020B0604020202020204" pitchFamily="34" charset="0"/>
              <a:cs typeface="Arial" panose="020B0604020202020204" pitchFamily="34" charset="0"/>
            </a:endParaRPr>
          </a:p>
        </p:txBody>
      </p:sp>
      <p:sp>
        <p:nvSpPr>
          <p:cNvPr id="119811" name="Rectangle 2">
            <a:extLst>
              <a:ext uri="{FF2B5EF4-FFF2-40B4-BE49-F238E27FC236}">
                <a16:creationId xmlns:a16="http://schemas.microsoft.com/office/drawing/2014/main" id="{D09022E5-2670-412A-8DA9-C7E22192321E}"/>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EAB64B0A-E4CF-4774-8104-CDBF8B8AB7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obrázek snímku 1">
            <a:extLst>
              <a:ext uri="{FF2B5EF4-FFF2-40B4-BE49-F238E27FC236}">
                <a16:creationId xmlns:a16="http://schemas.microsoft.com/office/drawing/2014/main" id="{4A7A74E5-AB10-407D-B245-C9A410DB7E5B}"/>
              </a:ext>
            </a:extLst>
          </p:cNvPr>
          <p:cNvSpPr>
            <a:spLocks noGrp="1" noRot="1" noChangeAspect="1" noChangeArrowheads="1" noTextEdit="1"/>
          </p:cNvSpPr>
          <p:nvPr>
            <p:ph type="sldImg"/>
          </p:nvPr>
        </p:nvSpPr>
        <p:spPr>
          <a:ln/>
        </p:spPr>
      </p:sp>
      <p:sp>
        <p:nvSpPr>
          <p:cNvPr id="121859" name="Zástupný symbol pro poznámky 2">
            <a:extLst>
              <a:ext uri="{FF2B5EF4-FFF2-40B4-BE49-F238E27FC236}">
                <a16:creationId xmlns:a16="http://schemas.microsoft.com/office/drawing/2014/main" id="{6ED7D486-F3FF-44C2-8CA7-2DED70FBECA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121860" name="Zástupný symbol pro číslo snímku 3">
            <a:extLst>
              <a:ext uri="{FF2B5EF4-FFF2-40B4-BE49-F238E27FC236}">
                <a16:creationId xmlns:a16="http://schemas.microsoft.com/office/drawing/2014/main" id="{262A2A34-7262-4FF2-BA30-5E0DFBE3D89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D6DD179A-19BB-4759-95C5-B896618F32F7}" type="slidenum">
              <a:rPr lang="cs-CZ" altLang="cs-CZ" sz="1200" i="0" smtClean="0">
                <a:solidFill>
                  <a:srgbClr val="000000"/>
                </a:solidFill>
                <a:latin typeface="Arial" panose="020B0604020202020204" pitchFamily="34" charset="0"/>
              </a:rPr>
              <a:pPr/>
              <a:t>23</a:t>
            </a:fld>
            <a:endParaRPr lang="cs-CZ" altLang="cs-CZ" sz="1200" i="0">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obrázek snímku 1">
            <a:extLst>
              <a:ext uri="{FF2B5EF4-FFF2-40B4-BE49-F238E27FC236}">
                <a16:creationId xmlns:a16="http://schemas.microsoft.com/office/drawing/2014/main" id="{73A5D079-B8F5-48D7-9338-1A2CE1D8778A}"/>
              </a:ext>
            </a:extLst>
          </p:cNvPr>
          <p:cNvSpPr>
            <a:spLocks noGrp="1" noRot="1" noChangeAspect="1" noChangeArrowheads="1" noTextEdit="1"/>
          </p:cNvSpPr>
          <p:nvPr>
            <p:ph type="sldImg"/>
          </p:nvPr>
        </p:nvSpPr>
        <p:spPr>
          <a:ln/>
        </p:spPr>
      </p:sp>
      <p:sp>
        <p:nvSpPr>
          <p:cNvPr id="123907" name="Zástupný symbol pro poznámky 2">
            <a:extLst>
              <a:ext uri="{FF2B5EF4-FFF2-40B4-BE49-F238E27FC236}">
                <a16:creationId xmlns:a16="http://schemas.microsoft.com/office/drawing/2014/main" id="{007F4D24-4B36-4A9A-B891-DC57A6FC270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123908" name="Zástupný symbol pro číslo snímku 3">
            <a:extLst>
              <a:ext uri="{FF2B5EF4-FFF2-40B4-BE49-F238E27FC236}">
                <a16:creationId xmlns:a16="http://schemas.microsoft.com/office/drawing/2014/main" id="{02F2053D-1D96-4BA9-9263-FE05CD7CD04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64A902E5-3E72-4BC1-80AB-E44673D0C058}" type="slidenum">
              <a:rPr lang="cs-CZ" altLang="cs-CZ" sz="1200" i="0" smtClean="0">
                <a:solidFill>
                  <a:srgbClr val="000000"/>
                </a:solidFill>
                <a:latin typeface="Arial" panose="020B0604020202020204" pitchFamily="34" charset="0"/>
              </a:rPr>
              <a:pPr/>
              <a:t>24</a:t>
            </a:fld>
            <a:endParaRPr lang="cs-CZ" altLang="cs-CZ" sz="1200" i="0">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EA60BBDC-87BE-419F-92A4-A83DBBFC03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A5AC2E5-AFD5-4713-A83B-332514E55C47}"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25</a:t>
            </a:fld>
            <a:endParaRPr lang="cs-CZ" altLang="cs-CZ" sz="1300">
              <a:solidFill>
                <a:srgbClr val="000000"/>
              </a:solidFill>
              <a:latin typeface="Arial" panose="020B0604020202020204" pitchFamily="34" charset="0"/>
              <a:cs typeface="Arial" panose="020B0604020202020204" pitchFamily="34" charset="0"/>
            </a:endParaRPr>
          </a:p>
        </p:txBody>
      </p:sp>
      <p:sp>
        <p:nvSpPr>
          <p:cNvPr id="125955" name="Rectangle 2">
            <a:extLst>
              <a:ext uri="{FF2B5EF4-FFF2-40B4-BE49-F238E27FC236}">
                <a16:creationId xmlns:a16="http://schemas.microsoft.com/office/drawing/2014/main" id="{9485EAED-0D68-4216-82D9-E3F4CE2618B3}"/>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AA7FAFC5-F940-4918-8824-B5090E7F8C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82330877-15CC-4407-8FF1-75EB5074EA35}"/>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225ADAA-BAB5-47B6-A5E0-6A14E2AE709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cs-CZ"/>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2838503B-F5DD-425D-86DF-186F4E7126E3}" type="slidenum">
              <a:rPr lang="cs-CZ" altLang="cs-CZ"/>
              <a:pPr>
                <a:defRPr/>
              </a:pPr>
              <a:t>‹#›</a:t>
            </a:fld>
            <a:endParaRPr lang="cs-CZ" altLang="cs-CZ"/>
          </a:p>
        </p:txBody>
      </p:sp>
    </p:spTree>
    <p:extLst>
      <p:ext uri="{BB962C8B-B14F-4D97-AF65-F5344CB8AC3E}">
        <p14:creationId xmlns:p14="http://schemas.microsoft.com/office/powerpoint/2010/main" val="604337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A7DF0EF-B6BA-4375-BC10-3997B16FB61B}"/>
              </a:ext>
            </a:extLst>
          </p:cNvPr>
          <p:cNvSpPr>
            <a:spLocks noGrp="1"/>
          </p:cNvSpPr>
          <p:nvPr>
            <p:ph type="dt" sz="half" idx="10"/>
          </p:nvPr>
        </p:nvSpPr>
        <p:spPr/>
        <p:txBody>
          <a:bodyPr/>
          <a:lstStyle/>
          <a:p>
            <a:fld id="{60C4648D-C406-4291-B47D-3DAC1538B808}" type="datetimeFigureOut">
              <a:rPr lang="cs-CZ" smtClean="0"/>
              <a:t>24.02.2022</a:t>
            </a:fld>
            <a:endParaRPr lang="cs-CZ"/>
          </a:p>
        </p:txBody>
      </p:sp>
      <p:sp>
        <p:nvSpPr>
          <p:cNvPr id="3" name="Zástupný symbol pro zápatí 2">
            <a:extLst>
              <a:ext uri="{FF2B5EF4-FFF2-40B4-BE49-F238E27FC236}">
                <a16:creationId xmlns:a16="http://schemas.microsoft.com/office/drawing/2014/main" id="{094B16FC-5B06-4DD2-A0E6-7097F874AFB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236FC5C-2BBC-418E-8AA7-A3096FFD0063}"/>
              </a:ext>
            </a:extLst>
          </p:cNvPr>
          <p:cNvSpPr>
            <a:spLocks noGrp="1"/>
          </p:cNvSpPr>
          <p:nvPr>
            <p:ph type="sldNum" sz="quarter" idx="12"/>
          </p:nvPr>
        </p:nvSpPr>
        <p:spPr/>
        <p:txBody>
          <a:bodyPr/>
          <a:lstStyle/>
          <a:p>
            <a:fld id="{F52DA6C5-7727-4EBE-91EA-48DDB9EE8A46}" type="slidenum">
              <a:t>‹#›</a:t>
            </a:fld>
            <a:endParaRPr lang="cs-CZ"/>
          </a:p>
        </p:txBody>
      </p:sp>
    </p:spTree>
    <p:extLst>
      <p:ext uri="{BB962C8B-B14F-4D97-AF65-F5344CB8AC3E}">
        <p14:creationId xmlns:p14="http://schemas.microsoft.com/office/powerpoint/2010/main" val="184337820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8" r:id="rId15"/>
    <p:sldLayoutId id="2147483699" r:id="rId16"/>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8"/>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2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5.m4a"/><Relationship Id="rId7" Type="http://schemas.openxmlformats.org/officeDocument/2006/relationships/image" Target="../media/image11.png"/><Relationship Id="rId2" Type="http://schemas.microsoft.com/office/2007/relationships/media" Target="../media/media15.m4a"/><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23.xml"/><Relationship Id="rId5" Type="http://schemas.openxmlformats.org/officeDocument/2006/relationships/image" Target="../media/image6.png"/><Relationship Id="rId4"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24.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2.png"/><Relationship Id="rId5" Type="http://schemas.openxmlformats.org/officeDocument/2006/relationships/slideLayout" Target="../slideLayouts/slideLayout3.xml"/><Relationship Id="rId4" Type="http://schemas.openxmlformats.org/officeDocument/2006/relationships/audio" Target="../media/media18.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6.png"/><Relationship Id="rId2" Type="http://schemas.microsoft.com/office/2007/relationships/media" Target="../media/media19.m4a"/><Relationship Id="rId1" Type="http://schemas.openxmlformats.org/officeDocument/2006/relationships/tags" Target="../tags/tag27.xml"/><Relationship Id="rId6" Type="http://schemas.openxmlformats.org/officeDocument/2006/relationships/image" Target="../media/image13.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0.m4a"/><Relationship Id="rId7" Type="http://schemas.openxmlformats.org/officeDocument/2006/relationships/image" Target="../media/image15.png"/><Relationship Id="rId2" Type="http://schemas.microsoft.com/office/2007/relationships/media" Target="../media/media20.m4a"/><Relationship Id="rId1" Type="http://schemas.openxmlformats.org/officeDocument/2006/relationships/tags" Target="../tags/tag28.xml"/><Relationship Id="rId6" Type="http://schemas.openxmlformats.org/officeDocument/2006/relationships/image" Target="../media/image14.jpe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1.m4a"/><Relationship Id="rId7" Type="http://schemas.openxmlformats.org/officeDocument/2006/relationships/image" Target="../media/image17.png"/><Relationship Id="rId2" Type="http://schemas.microsoft.com/office/2007/relationships/media" Target="../media/media21.m4a"/><Relationship Id="rId1" Type="http://schemas.openxmlformats.org/officeDocument/2006/relationships/tags" Target="../tags/tag29.xml"/><Relationship Id="rId6" Type="http://schemas.openxmlformats.org/officeDocument/2006/relationships/image" Target="../media/image16.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6.png"/><Relationship Id="rId2" Type="http://schemas.microsoft.com/office/2007/relationships/media" Target="../media/media22.m4a"/><Relationship Id="rId1" Type="http://schemas.openxmlformats.org/officeDocument/2006/relationships/tags" Target="../tags/tag30.xml"/><Relationship Id="rId6" Type="http://schemas.openxmlformats.org/officeDocument/2006/relationships/image" Target="../media/image18.jpeg"/><Relationship Id="rId5" Type="http://schemas.openxmlformats.org/officeDocument/2006/relationships/notesSlide" Target="../notesSlides/notesSlide7.xml"/><Relationship Id="rId4"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32.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33.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35.xml"/><Relationship Id="rId6" Type="http://schemas.openxmlformats.org/officeDocument/2006/relationships/image" Target="../media/image6.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3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37.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3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6.png"/><Relationship Id="rId2" Type="http://schemas.microsoft.com/office/2007/relationships/media" Target="../media/media31.m4a"/><Relationship Id="rId1" Type="http://schemas.openxmlformats.org/officeDocument/2006/relationships/tags" Target="../tags/tag39.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audio" Target="../media/media4.m4a"/></Relationships>
</file>

<file path=ppt/slides/_rels/slide6.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slideLayout" Target="../slideLayouts/slideLayout3.xml"/><Relationship Id="rId4" Type="http://schemas.openxmlformats.org/officeDocument/2006/relationships/audio" Target="../media/media5.m4a"/></Relationships>
</file>

<file path=ppt/slides/_rels/slide7.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8.gif"/><Relationship Id="rId5" Type="http://schemas.openxmlformats.org/officeDocument/2006/relationships/slideLayout" Target="../slideLayouts/slideLayout3.xml"/><Relationship Id="rId4"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5.xml"/><Relationship Id="rId5" Type="http://schemas.openxmlformats.org/officeDocument/2006/relationships/image" Target="../media/image6.png"/><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Nadpis 1">
            <a:extLst>
              <a:ext uri="{FF2B5EF4-FFF2-40B4-BE49-F238E27FC236}">
                <a16:creationId xmlns:a16="http://schemas.microsoft.com/office/drawing/2014/main" id="{783D2BFE-ADB4-4B13-BDF6-706AE6ACC858}"/>
              </a:ext>
            </a:extLst>
          </p:cNvPr>
          <p:cNvSpPr>
            <a:spLocks noGrp="1" noChangeArrowheads="1"/>
          </p:cNvSpPr>
          <p:nvPr>
            <p:ph type="title"/>
            <p:custDataLst>
              <p:tags r:id="rId2"/>
            </p:custDataLst>
          </p:nvPr>
        </p:nvSpPr>
        <p:spPr>
          <a:xfrm>
            <a:off x="2631399" y="2866208"/>
            <a:ext cx="6993614" cy="877888"/>
          </a:xfrm>
        </p:spPr>
        <p:txBody>
          <a:bodyPr/>
          <a:lstStyle/>
          <a:p>
            <a:pPr eaLnBrk="1" hangingPunct="1"/>
            <a:r>
              <a:rPr lang="cs-CZ" altLang="cs-CZ" dirty="0"/>
              <a:t>PHARMACODYNAMICS</a:t>
            </a:r>
            <a:endParaRPr lang="cs-CZ" altLang="cs-CZ" sz="3600" dirty="0"/>
          </a:p>
        </p:txBody>
      </p:sp>
      <p:pic>
        <p:nvPicPr>
          <p:cNvPr id="2" name="Nahraný zvuk">
            <a:hlinkClick r:id="" action="ppaction://media"/>
            <a:extLst>
              <a:ext uri="{FF2B5EF4-FFF2-40B4-BE49-F238E27FC236}">
                <a16:creationId xmlns:a16="http://schemas.microsoft.com/office/drawing/2014/main" id="{C657BBF1-7ADC-4352-A36D-84E1724C183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707231" y="45342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dpis 1">
            <a:extLst>
              <a:ext uri="{FF2B5EF4-FFF2-40B4-BE49-F238E27FC236}">
                <a16:creationId xmlns:a16="http://schemas.microsoft.com/office/drawing/2014/main" id="{6ABF30BE-E33A-40F9-9334-379A77E025B0}"/>
              </a:ext>
            </a:extLst>
          </p:cNvPr>
          <p:cNvSpPr>
            <a:spLocks noGrp="1" noChangeArrowheads="1"/>
          </p:cNvSpPr>
          <p:nvPr>
            <p:ph type="title"/>
          </p:nvPr>
        </p:nvSpPr>
        <p:spPr/>
        <p:txBody>
          <a:bodyPr/>
          <a:lstStyle/>
          <a:p>
            <a:pPr eaLnBrk="1" hangingPunct="1"/>
            <a:r>
              <a:rPr lang="cs-CZ" altLang="cs-CZ"/>
              <a:t>d. </a:t>
            </a:r>
            <a:r>
              <a:rPr lang="cs-CZ" altLang="cs-CZ">
                <a:solidFill>
                  <a:schemeClr val="accent1"/>
                </a:solidFill>
              </a:rPr>
              <a:t>chelates (chelating agents)</a:t>
            </a:r>
            <a:br>
              <a:rPr lang="cs-CZ" altLang="cs-CZ">
                <a:solidFill>
                  <a:schemeClr val="accent1"/>
                </a:solidFill>
              </a:rPr>
            </a:br>
            <a:endParaRPr lang="cs-CZ" altLang="cs-CZ">
              <a:solidFill>
                <a:schemeClr val="accent1"/>
              </a:solidFill>
            </a:endParaRPr>
          </a:p>
        </p:txBody>
      </p:sp>
      <p:sp>
        <p:nvSpPr>
          <p:cNvPr id="120835" name="Zástupný obsah 2">
            <a:extLst>
              <a:ext uri="{FF2B5EF4-FFF2-40B4-BE49-F238E27FC236}">
                <a16:creationId xmlns:a16="http://schemas.microsoft.com/office/drawing/2014/main" id="{1CAB3193-8CCE-4EBC-91ED-586686E39ED1}"/>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defRPr/>
            </a:pPr>
            <a:r>
              <a:rPr lang="cs-CZ" altLang="cs-CZ" sz="2400" dirty="0" err="1">
                <a:latin typeface="Calibri" panose="020F0502020204030204" pitchFamily="34" charset="0"/>
              </a:rPr>
              <a:t>ethylenediaminetetraacetic</a:t>
            </a:r>
            <a:r>
              <a:rPr lang="cs-CZ" altLang="cs-CZ" sz="2400" dirty="0">
                <a:latin typeface="Calibri" panose="020F0502020204030204" pitchFamily="34" charset="0"/>
              </a:rPr>
              <a:t> acid (EDTA)</a:t>
            </a:r>
            <a:r>
              <a:rPr lang="en-US" altLang="cs-CZ" sz="2400" dirty="0">
                <a:latin typeface="Calibri" panose="020F0502020204030204" pitchFamily="34" charset="0"/>
              </a:rPr>
              <a:t> is a chelating agent</a:t>
            </a:r>
            <a:r>
              <a:rPr lang="cs-CZ" altLang="cs-CZ" sz="2400" dirty="0">
                <a:latin typeface="Calibri" panose="020F0502020204030204" pitchFamily="34" charset="0"/>
              </a:rPr>
              <a:t>, i</a:t>
            </a:r>
            <a:r>
              <a:rPr lang="en-US" altLang="cs-CZ" sz="2400" dirty="0">
                <a:latin typeface="Calibri" panose="020F0502020204030204" pitchFamily="34" charset="0"/>
              </a:rPr>
              <a:t>t can form bonds with a metal ion</a:t>
            </a:r>
            <a:endParaRPr lang="cs-CZ" altLang="cs-CZ" sz="2400" dirty="0">
              <a:latin typeface="Calibri" panose="020F0502020204030204" pitchFamily="34" charset="0"/>
            </a:endParaRPr>
          </a:p>
          <a:p>
            <a:pPr marL="396875" indent="-342900">
              <a:buFont typeface="Wingdings" panose="05000000000000000000" pitchFamily="2" charset="2"/>
              <a:buChar char="§"/>
              <a:defRPr/>
            </a:pPr>
            <a:r>
              <a:rPr lang="en-US" altLang="cs-CZ" sz="2400" dirty="0" err="1">
                <a:latin typeface="Calibri" panose="020F0502020204030204" pitchFamily="34" charset="0"/>
              </a:rPr>
              <a:t>dexrazoxane</a:t>
            </a:r>
            <a:r>
              <a:rPr lang="en-US" altLang="cs-CZ" sz="2400" dirty="0">
                <a:latin typeface="Calibri" panose="020F0502020204030204" pitchFamily="34" charset="0"/>
              </a:rPr>
              <a:t> - a cyclic analog of</a:t>
            </a:r>
            <a:r>
              <a:rPr lang="cs-CZ" altLang="cs-CZ" sz="2400" dirty="0">
                <a:latin typeface="Calibri" panose="020F0502020204030204" pitchFamily="34" charset="0"/>
              </a:rPr>
              <a:t> </a:t>
            </a:r>
            <a:r>
              <a:rPr lang="en-US" altLang="cs-CZ" sz="2400" dirty="0">
                <a:latin typeface="Calibri" panose="020F0502020204030204" pitchFamily="34" charset="0"/>
              </a:rPr>
              <a:t>EDTA</a:t>
            </a:r>
            <a:r>
              <a:rPr lang="cs-CZ" altLang="cs-CZ" sz="2400" dirty="0">
                <a:latin typeface="Calibri" panose="020F0502020204030204" pitchFamily="34" charset="0"/>
              </a:rPr>
              <a:t> </a:t>
            </a:r>
            <a:r>
              <a:rPr lang="en-US" altLang="cs-CZ" sz="2400" dirty="0">
                <a:latin typeface="Calibri" panose="020F0502020204030204" pitchFamily="34" charset="0"/>
              </a:rPr>
              <a:t>administered with anthracyclines to </a:t>
            </a:r>
            <a:r>
              <a:rPr lang="cs-CZ" altLang="cs-CZ" sz="2400" dirty="0" err="1">
                <a:latin typeface="Calibri" panose="020F0502020204030204" pitchFamily="34" charset="0"/>
              </a:rPr>
              <a:t>prevent</a:t>
            </a:r>
            <a:r>
              <a:rPr lang="cs-CZ" altLang="cs-CZ" sz="2400" dirty="0">
                <a:latin typeface="Calibri" panose="020F0502020204030204" pitchFamily="34" charset="0"/>
              </a:rPr>
              <a:t> </a:t>
            </a:r>
            <a:r>
              <a:rPr lang="en-US" altLang="cs-CZ" sz="2400" dirty="0">
                <a:latin typeface="Calibri" panose="020F0502020204030204" pitchFamily="34" charset="0"/>
              </a:rPr>
              <a:t>cardiotoxicity → Fe2 + ions</a:t>
            </a:r>
          </a:p>
          <a:p>
            <a:pPr marL="188913" indent="-134938">
              <a:buFont typeface="Wingdings" panose="05000000000000000000" pitchFamily="2" charset="2"/>
              <a:buChar char="Ø"/>
              <a:defRPr/>
            </a:pPr>
            <a:endParaRPr lang="cs-CZ" altLang="cs-CZ" dirty="0">
              <a:latin typeface="Calibri" panose="020F0502020204030204" pitchFamily="34" charset="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CEAE435-EE32-4F73-8936-9C6D37866FB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297711"/>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dpis 1">
            <a:extLst>
              <a:ext uri="{FF2B5EF4-FFF2-40B4-BE49-F238E27FC236}">
                <a16:creationId xmlns:a16="http://schemas.microsoft.com/office/drawing/2014/main" id="{0C86F9FD-9A74-4E0D-BAF3-C6EF80774094}"/>
              </a:ext>
            </a:extLst>
          </p:cNvPr>
          <p:cNvSpPr>
            <a:spLocks noGrp="1" noChangeArrowheads="1"/>
          </p:cNvSpPr>
          <p:nvPr>
            <p:ph type="title"/>
          </p:nvPr>
        </p:nvSpPr>
        <p:spPr/>
        <p:txBody>
          <a:bodyPr/>
          <a:lstStyle/>
          <a:p>
            <a:pPr eaLnBrk="1" hangingPunct="1"/>
            <a:r>
              <a:rPr lang="cs-CZ" altLang="cs-CZ"/>
              <a:t>II. Specific drug effects </a:t>
            </a:r>
          </a:p>
        </p:txBody>
      </p:sp>
      <p:sp>
        <p:nvSpPr>
          <p:cNvPr id="121859" name="Zástupný obsah 2">
            <a:extLst>
              <a:ext uri="{FF2B5EF4-FFF2-40B4-BE49-F238E27FC236}">
                <a16:creationId xmlns:a16="http://schemas.microsoft.com/office/drawing/2014/main" id="{977DC325-EBF1-483D-9714-EF53D9DF35F3}"/>
              </a:ext>
            </a:extLst>
          </p:cNvPr>
          <p:cNvSpPr>
            <a:spLocks noGrp="1" noChangeArrowheads="1"/>
          </p:cNvSpPr>
          <p:nvPr>
            <p:ph idx="1"/>
          </p:nvPr>
        </p:nvSpPr>
        <p:spPr>
          <a:xfrm>
            <a:off x="1631950" y="1692275"/>
            <a:ext cx="8928100" cy="4140200"/>
          </a:xfrm>
        </p:spPr>
        <p:txBody>
          <a:bodyPr/>
          <a:lstStyle/>
          <a:p>
            <a:pPr marL="188913" indent="-134938">
              <a:buNone/>
              <a:defRPr/>
            </a:pPr>
            <a:r>
              <a:rPr lang="en-CA" altLang="en-US" dirty="0">
                <a:latin typeface="Georgia" panose="02040502050405020303" pitchFamily="18" charset="0"/>
              </a:rPr>
              <a:t> </a:t>
            </a:r>
            <a:r>
              <a:rPr lang="en-US" altLang="cs-CZ" sz="2400" dirty="0">
                <a:solidFill>
                  <a:schemeClr val="tx2"/>
                </a:solidFill>
              </a:rPr>
              <a:t>effect depends on the specific molecules </a:t>
            </a:r>
            <a:r>
              <a:rPr lang="cs-CZ" altLang="cs-CZ" sz="2400" dirty="0" err="1">
                <a:solidFill>
                  <a:schemeClr val="tx2"/>
                </a:solidFill>
              </a:rPr>
              <a:t>configuration</a:t>
            </a:r>
            <a:r>
              <a:rPr lang="en-US" altLang="cs-CZ" sz="2400" dirty="0">
                <a:solidFill>
                  <a:schemeClr val="tx2"/>
                </a:solidFill>
              </a:rPr>
              <a:t> </a:t>
            </a:r>
            <a:endParaRPr lang="cs-CZ" altLang="cs-CZ" sz="2400" dirty="0">
              <a:solidFill>
                <a:schemeClr val="tx2"/>
              </a:solidFill>
            </a:endParaRPr>
          </a:p>
          <a:p>
            <a:pPr marL="188913" indent="-134938">
              <a:buFont typeface="Wingdings" panose="05000000000000000000" pitchFamily="2" charset="2"/>
              <a:buChar char="Ø"/>
              <a:defRPr/>
            </a:pPr>
            <a:r>
              <a:rPr lang="cs-CZ" altLang="en-US" sz="2400" b="1" dirty="0">
                <a:solidFill>
                  <a:schemeClr val="tx2"/>
                </a:solidFill>
                <a:latin typeface="Calibri" panose="020F0502020204030204" pitchFamily="34" charset="0"/>
                <a:cs typeface="Calibri" panose="020F0502020204030204" pitchFamily="34" charset="0"/>
              </a:rPr>
              <a:t> </a:t>
            </a:r>
            <a:r>
              <a:rPr lang="en-CA" altLang="en-US" sz="2400" b="1" dirty="0">
                <a:solidFill>
                  <a:schemeClr val="tx2"/>
                </a:solidFill>
                <a:latin typeface="Calibri" panose="020F0502020204030204" pitchFamily="34" charset="0"/>
                <a:cs typeface="Calibri" panose="020F0502020204030204" pitchFamily="34" charset="0"/>
              </a:rPr>
              <a:t>most drugs act</a:t>
            </a:r>
            <a:r>
              <a:rPr lang="en-US" altLang="cs-CZ" sz="2400" b="1" dirty="0">
                <a:solidFill>
                  <a:schemeClr val="tx2"/>
                </a:solidFill>
                <a:latin typeface="Calibri" panose="020F0502020204030204" pitchFamily="34" charset="0"/>
                <a:cs typeface="Calibri" panose="020F0502020204030204" pitchFamily="34" charset="0"/>
              </a:rPr>
              <a:t> (bind)</a:t>
            </a:r>
            <a:r>
              <a:rPr lang="en-CA" altLang="en-US" sz="2400" b="1" dirty="0">
                <a:solidFill>
                  <a:schemeClr val="tx2"/>
                </a:solidFill>
                <a:latin typeface="Calibri" panose="020F0502020204030204" pitchFamily="34" charset="0"/>
                <a:cs typeface="Calibri" panose="020F0502020204030204" pitchFamily="34" charset="0"/>
              </a:rPr>
              <a:t> on receptors</a:t>
            </a:r>
          </a:p>
          <a:p>
            <a:pPr marL="377825" lvl="1" indent="-134938">
              <a:spcBef>
                <a:spcPct val="50000"/>
              </a:spcBef>
              <a:buFont typeface="Wingdings" panose="05000000000000000000" pitchFamily="2" charset="2"/>
              <a:buChar char="Ø"/>
              <a:defRPr/>
            </a:pPr>
            <a:r>
              <a:rPr lang="en-CA" altLang="en-US" sz="2400" dirty="0">
                <a:latin typeface="Calibri" panose="020F0502020204030204" pitchFamily="34" charset="0"/>
                <a:cs typeface="Calibri" panose="020F0502020204030204" pitchFamily="34" charset="0"/>
              </a:rPr>
              <a:t> in or on cells</a:t>
            </a:r>
          </a:p>
          <a:p>
            <a:pPr marL="377825" lvl="1" indent="-134938">
              <a:spcBef>
                <a:spcPct val="50000"/>
              </a:spcBef>
              <a:buFont typeface="Wingdings" panose="05000000000000000000" pitchFamily="2" charset="2"/>
              <a:buChar char="Ø"/>
              <a:defRPr/>
            </a:pPr>
            <a:r>
              <a:rPr lang="en-CA" altLang="en-US" sz="2400" dirty="0">
                <a:latin typeface="Calibri" panose="020F0502020204030204" pitchFamily="34" charset="0"/>
                <a:cs typeface="Calibri" panose="020F0502020204030204" pitchFamily="34" charset="0"/>
              </a:rPr>
              <a:t> form tight bonds with the ligand</a:t>
            </a:r>
          </a:p>
          <a:p>
            <a:pPr marL="242887" lvl="1" indent="0">
              <a:spcBef>
                <a:spcPct val="50000"/>
              </a:spcBef>
              <a:buNone/>
              <a:defRPr/>
            </a:pPr>
            <a:r>
              <a:rPr lang="en-CA" altLang="en-US" sz="2400" dirty="0">
                <a:latin typeface="Calibri" panose="020F0502020204030204" pitchFamily="34" charset="0"/>
                <a:cs typeface="Calibri" panose="020F0502020204030204" pitchFamily="34" charset="0"/>
              </a:rPr>
              <a:t> </a:t>
            </a:r>
            <a:endParaRPr lang="cs-CZ" altLang="en-US" sz="2400" b="1" dirty="0">
              <a:solidFill>
                <a:schemeClr val="tx2"/>
              </a:solidFill>
              <a:latin typeface="Calibri" panose="020F0502020204030204" pitchFamily="34" charset="0"/>
              <a:cs typeface="Calibri" panose="020F0502020204030204" pitchFamily="34" charset="0"/>
            </a:endParaRPr>
          </a:p>
          <a:p>
            <a:pPr marL="188913" indent="-134938">
              <a:buFont typeface="Wingdings" panose="05000000000000000000" pitchFamily="2" charset="2"/>
              <a:buChar char="Ø"/>
              <a:defRPr/>
            </a:pPr>
            <a:r>
              <a:rPr lang="cs-CZ" altLang="en-US" sz="2400" b="1" dirty="0">
                <a:solidFill>
                  <a:schemeClr val="tx2"/>
                </a:solidFill>
                <a:latin typeface="Calibri" panose="020F0502020204030204" pitchFamily="34" charset="0"/>
                <a:cs typeface="Calibri" panose="020F0502020204030204" pitchFamily="34" charset="0"/>
              </a:rPr>
              <a:t>….on ion </a:t>
            </a:r>
            <a:r>
              <a:rPr lang="cs-CZ" altLang="en-US" sz="2400" b="1" dirty="0" err="1">
                <a:solidFill>
                  <a:schemeClr val="tx2"/>
                </a:solidFill>
                <a:latin typeface="Calibri" panose="020F0502020204030204" pitchFamily="34" charset="0"/>
                <a:cs typeface="Calibri" panose="020F0502020204030204" pitchFamily="34" charset="0"/>
              </a:rPr>
              <a:t>channels</a:t>
            </a:r>
            <a:r>
              <a:rPr lang="cs-CZ" altLang="en-US" sz="2400" b="1" dirty="0">
                <a:solidFill>
                  <a:schemeClr val="tx2"/>
                </a:solidFill>
                <a:latin typeface="Calibri" panose="020F0502020204030204" pitchFamily="34" charset="0"/>
                <a:cs typeface="Calibri" panose="020F0502020204030204" pitchFamily="34" charset="0"/>
              </a:rPr>
              <a:t> </a:t>
            </a:r>
            <a:r>
              <a:rPr lang="cs-CZ" altLang="en-US" sz="2400" b="1" dirty="0" err="1">
                <a:solidFill>
                  <a:schemeClr val="tx2"/>
                </a:solidFill>
                <a:latin typeface="Calibri" panose="020F0502020204030204" pitchFamily="34" charset="0"/>
                <a:cs typeface="Calibri" panose="020F0502020204030204" pitchFamily="34" charset="0"/>
              </a:rPr>
              <a:t>or</a:t>
            </a:r>
            <a:r>
              <a:rPr lang="cs-CZ" altLang="en-US" sz="2400" b="1" dirty="0">
                <a:solidFill>
                  <a:schemeClr val="tx2"/>
                </a:solidFill>
                <a:latin typeface="Calibri" panose="020F0502020204030204" pitchFamily="34" charset="0"/>
                <a:cs typeface="Calibri" panose="020F0502020204030204" pitchFamily="34" charset="0"/>
              </a:rPr>
              <a:t> </a:t>
            </a:r>
            <a:r>
              <a:rPr lang="cs-CZ" altLang="en-US" sz="2400" b="1" dirty="0" err="1">
                <a:solidFill>
                  <a:schemeClr val="tx2"/>
                </a:solidFill>
                <a:latin typeface="Calibri" panose="020F0502020204030204" pitchFamily="34" charset="0"/>
                <a:cs typeface="Calibri" panose="020F0502020204030204" pitchFamily="34" charset="0"/>
              </a:rPr>
              <a:t>carriers</a:t>
            </a:r>
            <a:endParaRPr lang="cs-CZ" altLang="cs-CZ" sz="2400" dirty="0"/>
          </a:p>
        </p:txBody>
      </p:sp>
      <p:pic>
        <p:nvPicPr>
          <p:cNvPr id="2" name="Nahraný zvuk">
            <a:hlinkClick r:id="" action="ppaction://media"/>
            <a:extLst>
              <a:ext uri="{FF2B5EF4-FFF2-40B4-BE49-F238E27FC236}">
                <a16:creationId xmlns:a16="http://schemas.microsoft.com/office/drawing/2014/main" id="{B08A0A0D-32AF-4CBB-A01A-4B4E0A99AC0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87889"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dpis 1">
            <a:extLst>
              <a:ext uri="{FF2B5EF4-FFF2-40B4-BE49-F238E27FC236}">
                <a16:creationId xmlns:a16="http://schemas.microsoft.com/office/drawing/2014/main" id="{B1C80ACB-2185-409D-990B-D97F83D963C4}"/>
              </a:ext>
            </a:extLst>
          </p:cNvPr>
          <p:cNvSpPr>
            <a:spLocks noGrp="1" noChangeArrowheads="1"/>
          </p:cNvSpPr>
          <p:nvPr>
            <p:ph type="title"/>
          </p:nvPr>
        </p:nvSpPr>
        <p:spPr/>
        <p:txBody>
          <a:bodyPr/>
          <a:lstStyle/>
          <a:p>
            <a:pPr eaLnBrk="1" hangingPunct="1"/>
            <a:r>
              <a:rPr lang="cs-CZ" altLang="cs-CZ"/>
              <a:t>Specific drug effects</a:t>
            </a:r>
          </a:p>
        </p:txBody>
      </p:sp>
      <p:sp>
        <p:nvSpPr>
          <p:cNvPr id="104451" name="Zástupný obsah 2">
            <a:extLst>
              <a:ext uri="{FF2B5EF4-FFF2-40B4-BE49-F238E27FC236}">
                <a16:creationId xmlns:a16="http://schemas.microsoft.com/office/drawing/2014/main" id="{C3C16F3A-2078-4BA6-95BD-C5E7A13D34A3}"/>
              </a:ext>
            </a:extLst>
          </p:cNvPr>
          <p:cNvSpPr>
            <a:spLocks noGrp="1" noChangeArrowheads="1"/>
          </p:cNvSpPr>
          <p:nvPr>
            <p:ph idx="1"/>
          </p:nvPr>
        </p:nvSpPr>
        <p:spPr>
          <a:xfrm>
            <a:off x="2063750" y="1692275"/>
            <a:ext cx="8064500" cy="4140200"/>
          </a:xfrm>
        </p:spPr>
        <p:txBody>
          <a:bodyPr/>
          <a:lstStyle/>
          <a:p>
            <a:pPr marL="188913" indent="-134938">
              <a:buFont typeface="Wingdings" panose="05000000000000000000" pitchFamily="2" charset="2"/>
              <a:buChar char="Ø"/>
            </a:pPr>
            <a:r>
              <a:rPr lang="en-US" altLang="cs-CZ" sz="2400" b="1">
                <a:solidFill>
                  <a:schemeClr val="tx2"/>
                </a:solidFill>
                <a:latin typeface="Calibri" panose="020F0502020204030204" pitchFamily="34" charset="0"/>
                <a:cs typeface="Calibri" panose="020F0502020204030204" pitchFamily="34" charset="0"/>
              </a:rPr>
              <a:t>many drugs inhibit enzymes</a:t>
            </a:r>
          </a:p>
          <a:p>
            <a:pPr marL="188913" indent="-134938"/>
            <a:r>
              <a:rPr lang="en-CA" altLang="cs-CZ" sz="2400">
                <a:latin typeface="Calibri" panose="020F0502020204030204" pitchFamily="34" charset="0"/>
                <a:cs typeface="Calibri" panose="020F0502020204030204" pitchFamily="34" charset="0"/>
              </a:rPr>
              <a:t>A very common mode of action of many drugs</a:t>
            </a:r>
            <a:endParaRPr lang="en-US" altLang="cs-CZ" sz="2400" b="1">
              <a:solidFill>
                <a:schemeClr val="tx2"/>
              </a:solidFill>
              <a:latin typeface="Calibri" panose="020F0502020204030204" pitchFamily="34" charset="0"/>
              <a:cs typeface="Calibri" panose="020F0502020204030204" pitchFamily="34" charset="0"/>
            </a:endParaRP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in the patient (ACE inhibitors)</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in microbes (sulfas, penicillins)</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in cancer cells (5-FU, 6-MP)</a:t>
            </a:r>
            <a:endParaRPr lang="en-US" altLang="cs-CZ" sz="2400" b="1">
              <a:solidFill>
                <a:schemeClr val="tx2"/>
              </a:solidFill>
              <a:latin typeface="Calibri" panose="020F0502020204030204" pitchFamily="34" charset="0"/>
              <a:cs typeface="Calibri" panose="020F0502020204030204" pitchFamily="34" charset="0"/>
            </a:endParaRPr>
          </a:p>
          <a:p>
            <a:pPr marL="188913" indent="-134938">
              <a:spcBef>
                <a:spcPct val="20000"/>
              </a:spcBef>
              <a:buFont typeface="Wingdings" panose="05000000000000000000" pitchFamily="2" charset="2"/>
              <a:buChar char="Ø"/>
            </a:pPr>
            <a:r>
              <a:rPr lang="en-US" altLang="cs-CZ" sz="2400" b="1">
                <a:solidFill>
                  <a:schemeClr val="tx2"/>
                </a:solidFill>
                <a:latin typeface="Calibri" panose="020F0502020204030204" pitchFamily="34" charset="0"/>
                <a:cs typeface="Calibri" panose="020F0502020204030204" pitchFamily="34" charset="0"/>
              </a:rPr>
              <a:t> some drugs bind to:</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proteins (in patient, or microbes)</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a:t>
            </a:r>
            <a:r>
              <a:rPr lang="cs-CZ" altLang="cs-CZ" sz="2400" b="1">
                <a:latin typeface="Calibri" panose="020F0502020204030204" pitchFamily="34" charset="0"/>
                <a:cs typeface="Calibri" panose="020F0502020204030204" pitchFamily="34" charset="0"/>
              </a:rPr>
              <a:t>DNA </a:t>
            </a:r>
            <a:r>
              <a:rPr lang="en-US" altLang="cs-CZ" sz="2400" b="1">
                <a:latin typeface="Calibri" panose="020F0502020204030204" pitchFamily="34" charset="0"/>
                <a:cs typeface="Calibri" panose="020F0502020204030204" pitchFamily="34" charset="0"/>
              </a:rPr>
              <a:t>(cyclophosphamide)</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microtubules (vincristine)</a:t>
            </a:r>
          </a:p>
          <a:p>
            <a:pPr marL="188913" indent="-134938"/>
            <a:endParaRPr lang="cs-CZ" altLang="cs-CZ"/>
          </a:p>
        </p:txBody>
      </p:sp>
      <p:pic>
        <p:nvPicPr>
          <p:cNvPr id="2" name="Nahraný zvuk">
            <a:hlinkClick r:id="" action="ppaction://media"/>
            <a:extLst>
              <a:ext uri="{FF2B5EF4-FFF2-40B4-BE49-F238E27FC236}">
                <a16:creationId xmlns:a16="http://schemas.microsoft.com/office/drawing/2014/main" id="{6F968695-79FF-48EA-B532-BC349D19F90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68547"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drug reaction">
            <a:extLst>
              <a:ext uri="{FF2B5EF4-FFF2-40B4-BE49-F238E27FC236}">
                <a16:creationId xmlns:a16="http://schemas.microsoft.com/office/drawing/2014/main" id="{56FB156D-A288-4B13-847F-C1B080CFB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3814" y="242889"/>
            <a:ext cx="5013325"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a:extLst>
              <a:ext uri="{FF2B5EF4-FFF2-40B4-BE49-F238E27FC236}">
                <a16:creationId xmlns:a16="http://schemas.microsoft.com/office/drawing/2014/main" id="{0D9ED670-2E87-45E6-9AEE-01DC18E58525}"/>
              </a:ext>
            </a:extLst>
          </p:cNvPr>
          <p:cNvSpPr txBox="1">
            <a:spLocks noChangeArrowheads="1"/>
          </p:cNvSpPr>
          <p:nvPr/>
        </p:nvSpPr>
        <p:spPr bwMode="auto">
          <a:xfrm>
            <a:off x="3754439" y="304801"/>
            <a:ext cx="1260475" cy="301625"/>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A. RECEPTORS</a:t>
            </a:r>
          </a:p>
        </p:txBody>
      </p:sp>
      <p:sp>
        <p:nvSpPr>
          <p:cNvPr id="61444" name="Text Box 4">
            <a:extLst>
              <a:ext uri="{FF2B5EF4-FFF2-40B4-BE49-F238E27FC236}">
                <a16:creationId xmlns:a16="http://schemas.microsoft.com/office/drawing/2014/main" id="{1D526E2D-FC2D-4473-AC3B-28A307F763C9}"/>
              </a:ext>
            </a:extLst>
          </p:cNvPr>
          <p:cNvSpPr txBox="1">
            <a:spLocks noChangeArrowheads="1"/>
          </p:cNvSpPr>
          <p:nvPr/>
        </p:nvSpPr>
        <p:spPr bwMode="auto">
          <a:xfrm>
            <a:off x="3505200" y="2111376"/>
            <a:ext cx="1462088" cy="301625"/>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B. ION CHANNELS</a:t>
            </a:r>
          </a:p>
        </p:txBody>
      </p:sp>
      <p:sp>
        <p:nvSpPr>
          <p:cNvPr id="61445" name="Text Box 5">
            <a:extLst>
              <a:ext uri="{FF2B5EF4-FFF2-40B4-BE49-F238E27FC236}">
                <a16:creationId xmlns:a16="http://schemas.microsoft.com/office/drawing/2014/main" id="{BB3196CD-A08C-4ADF-92BD-91DB17AADCE4}"/>
              </a:ext>
            </a:extLst>
          </p:cNvPr>
          <p:cNvSpPr txBox="1">
            <a:spLocks noChangeArrowheads="1"/>
          </p:cNvSpPr>
          <p:nvPr/>
        </p:nvSpPr>
        <p:spPr bwMode="auto">
          <a:xfrm>
            <a:off x="3889375" y="3355975"/>
            <a:ext cx="1062038" cy="3000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C. ENZYMES</a:t>
            </a:r>
          </a:p>
        </p:txBody>
      </p:sp>
      <p:sp>
        <p:nvSpPr>
          <p:cNvPr id="61446" name="Text Box 6">
            <a:extLst>
              <a:ext uri="{FF2B5EF4-FFF2-40B4-BE49-F238E27FC236}">
                <a16:creationId xmlns:a16="http://schemas.microsoft.com/office/drawing/2014/main" id="{817F4BEF-07BC-4D7A-9BA9-67FCEB59E31A}"/>
              </a:ext>
            </a:extLst>
          </p:cNvPr>
          <p:cNvSpPr txBox="1">
            <a:spLocks noChangeArrowheads="1"/>
          </p:cNvSpPr>
          <p:nvPr/>
        </p:nvSpPr>
        <p:spPr bwMode="auto">
          <a:xfrm>
            <a:off x="3681413" y="4779964"/>
            <a:ext cx="1117600" cy="301625"/>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D. CARRIERS</a:t>
            </a:r>
          </a:p>
        </p:txBody>
      </p:sp>
      <p:sp>
        <p:nvSpPr>
          <p:cNvPr id="61447" name="Text Box 7">
            <a:extLst>
              <a:ext uri="{FF2B5EF4-FFF2-40B4-BE49-F238E27FC236}">
                <a16:creationId xmlns:a16="http://schemas.microsoft.com/office/drawing/2014/main" id="{36F86D8A-4158-4A57-A07F-B496C4E2728E}"/>
              </a:ext>
            </a:extLst>
          </p:cNvPr>
          <p:cNvSpPr txBox="1">
            <a:spLocks noChangeArrowheads="1"/>
          </p:cNvSpPr>
          <p:nvPr/>
        </p:nvSpPr>
        <p:spPr bwMode="auto">
          <a:xfrm>
            <a:off x="5675314" y="1138239"/>
            <a:ext cx="649287"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Agonist</a:t>
            </a:r>
            <a:endParaRPr lang="cs-CZ" altLang="cs-CZ" sz="1197" b="1" dirty="0">
              <a:solidFill>
                <a:prstClr val="black"/>
              </a:solidFill>
              <a:latin typeface="Arial Narrow" pitchFamily="34" charset="0"/>
            </a:endParaRPr>
          </a:p>
        </p:txBody>
      </p:sp>
      <p:sp>
        <p:nvSpPr>
          <p:cNvPr id="61448" name="Text Box 8">
            <a:extLst>
              <a:ext uri="{FF2B5EF4-FFF2-40B4-BE49-F238E27FC236}">
                <a16:creationId xmlns:a16="http://schemas.microsoft.com/office/drawing/2014/main" id="{18AC4F9C-2447-4626-8363-813D36C9BA96}"/>
              </a:ext>
            </a:extLst>
          </p:cNvPr>
          <p:cNvSpPr txBox="1">
            <a:spLocks noChangeArrowheads="1"/>
          </p:cNvSpPr>
          <p:nvPr/>
        </p:nvSpPr>
        <p:spPr bwMode="auto">
          <a:xfrm>
            <a:off x="5534025" y="1651000"/>
            <a:ext cx="839788"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Antagonist</a:t>
            </a:r>
            <a:endParaRPr lang="cs-CZ" altLang="cs-CZ" sz="1197" b="1" dirty="0">
              <a:solidFill>
                <a:prstClr val="black"/>
              </a:solidFill>
              <a:latin typeface="Arial Narrow" pitchFamily="34" charset="0"/>
            </a:endParaRPr>
          </a:p>
        </p:txBody>
      </p:sp>
      <p:sp>
        <p:nvSpPr>
          <p:cNvPr id="61449" name="Text Box 9">
            <a:extLst>
              <a:ext uri="{FF2B5EF4-FFF2-40B4-BE49-F238E27FC236}">
                <a16:creationId xmlns:a16="http://schemas.microsoft.com/office/drawing/2014/main" id="{D6A47B50-167C-42ED-9DDB-D1CCFA6930A3}"/>
              </a:ext>
            </a:extLst>
          </p:cNvPr>
          <p:cNvSpPr txBox="1">
            <a:spLocks noChangeArrowheads="1"/>
          </p:cNvSpPr>
          <p:nvPr/>
        </p:nvSpPr>
        <p:spPr bwMode="auto">
          <a:xfrm>
            <a:off x="7761288" y="501650"/>
            <a:ext cx="539750"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Direct</a:t>
            </a:r>
            <a:endParaRPr lang="cs-CZ" altLang="cs-CZ" sz="1197" b="1" dirty="0">
              <a:solidFill>
                <a:prstClr val="black"/>
              </a:solidFill>
              <a:latin typeface="Arial Narrow" pitchFamily="34" charset="0"/>
            </a:endParaRPr>
          </a:p>
        </p:txBody>
      </p:sp>
      <p:sp>
        <p:nvSpPr>
          <p:cNvPr id="61450" name="Text Box 10">
            <a:extLst>
              <a:ext uri="{FF2B5EF4-FFF2-40B4-BE49-F238E27FC236}">
                <a16:creationId xmlns:a16="http://schemas.microsoft.com/office/drawing/2014/main" id="{DB9E50CA-047D-4FE0-985C-3C1DEE0E1A51}"/>
              </a:ext>
            </a:extLst>
          </p:cNvPr>
          <p:cNvSpPr txBox="1">
            <a:spLocks noChangeArrowheads="1"/>
          </p:cNvSpPr>
          <p:nvPr/>
        </p:nvSpPr>
        <p:spPr bwMode="auto">
          <a:xfrm>
            <a:off x="7292975" y="1112839"/>
            <a:ext cx="979488" cy="403225"/>
          </a:xfrm>
          <a:prstGeom prst="rect">
            <a:avLst/>
          </a:prstGeom>
          <a:noFill/>
          <a:ln w="9525">
            <a:noFill/>
            <a:miter lim="800000"/>
            <a:headEnd/>
            <a:tailEnd/>
          </a:ln>
          <a:effectLst/>
        </p:spPr>
        <p:txBody>
          <a:bodyPr wrap="none" lIns="89231" tIns="44616" rIns="89231" bIns="44616">
            <a:spAutoFit/>
          </a:bodyPr>
          <a:lstStyle/>
          <a:p>
            <a:pPr defTabSz="781652" fontAlgn="auto">
              <a:lnSpc>
                <a:spcPct val="85000"/>
              </a:lnSpc>
              <a:spcBef>
                <a:spcPts val="0"/>
              </a:spcBef>
              <a:spcAft>
                <a:spcPts val="0"/>
              </a:spcAft>
              <a:defRPr/>
            </a:pPr>
            <a:r>
              <a:rPr lang="cs-CZ" altLang="cs-CZ" sz="1197" b="1" dirty="0" err="1">
                <a:solidFill>
                  <a:prstClr val="black"/>
                </a:solidFill>
                <a:latin typeface="Arial Narrow" pitchFamily="34" charset="0"/>
              </a:rPr>
              <a:t>Signal</a:t>
            </a:r>
            <a:r>
              <a:rPr lang="cs-CZ" altLang="cs-CZ" sz="1197" b="1" dirty="0">
                <a:solidFill>
                  <a:prstClr val="black"/>
                </a:solidFill>
                <a:latin typeface="Arial Narrow" pitchFamily="34" charset="0"/>
              </a:rPr>
              <a:t> </a:t>
            </a:r>
          </a:p>
          <a:p>
            <a:pPr defTabSz="781652" fontAlgn="auto">
              <a:lnSpc>
                <a:spcPct val="85000"/>
              </a:lnSpc>
              <a:spcBef>
                <a:spcPts val="0"/>
              </a:spcBef>
              <a:spcAft>
                <a:spcPts val="0"/>
              </a:spcAft>
              <a:defRPr/>
            </a:pPr>
            <a:r>
              <a:rPr lang="cs-CZ" altLang="cs-CZ" sz="1197" b="1" dirty="0" err="1">
                <a:solidFill>
                  <a:prstClr val="black"/>
                </a:solidFill>
                <a:latin typeface="Arial Narrow" pitchFamily="34" charset="0"/>
              </a:rPr>
              <a:t>Transduction</a:t>
            </a:r>
            <a:endParaRPr lang="cs-CZ" altLang="cs-CZ" sz="1197" b="1" dirty="0">
              <a:solidFill>
                <a:prstClr val="black"/>
              </a:solidFill>
              <a:latin typeface="Arial Narrow" pitchFamily="34" charset="0"/>
            </a:endParaRPr>
          </a:p>
        </p:txBody>
      </p:sp>
      <p:sp>
        <p:nvSpPr>
          <p:cNvPr id="61451" name="Text Box 11">
            <a:extLst>
              <a:ext uri="{FF2B5EF4-FFF2-40B4-BE49-F238E27FC236}">
                <a16:creationId xmlns:a16="http://schemas.microsoft.com/office/drawing/2014/main" id="{3CF72670-BB6E-419A-A031-FBFEEF4839C4}"/>
              </a:ext>
            </a:extLst>
          </p:cNvPr>
          <p:cNvSpPr txBox="1">
            <a:spLocks noChangeArrowheads="1"/>
          </p:cNvSpPr>
          <p:nvPr/>
        </p:nvSpPr>
        <p:spPr bwMode="auto">
          <a:xfrm>
            <a:off x="7299325" y="1612900"/>
            <a:ext cx="2025650" cy="45878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No </a:t>
            </a:r>
            <a:r>
              <a:rPr lang="cs-CZ" altLang="cs-CZ" sz="1197" b="1" dirty="0" err="1">
                <a:solidFill>
                  <a:prstClr val="black"/>
                </a:solidFill>
                <a:latin typeface="Arial Narrow" pitchFamily="34" charset="0"/>
              </a:rPr>
              <a:t>effect</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err="1">
                <a:solidFill>
                  <a:prstClr val="black"/>
                </a:solidFill>
                <a:latin typeface="Arial Narrow" pitchFamily="34" charset="0"/>
              </a:rPr>
              <a:t>Endogenous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mediator</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blocked</a:t>
            </a:r>
            <a:endParaRPr lang="cs-CZ" altLang="cs-CZ" sz="1197" b="1" dirty="0">
              <a:solidFill>
                <a:prstClr val="black"/>
              </a:solidFill>
              <a:latin typeface="Arial Narrow" pitchFamily="34" charset="0"/>
            </a:endParaRPr>
          </a:p>
        </p:txBody>
      </p:sp>
      <p:sp>
        <p:nvSpPr>
          <p:cNvPr id="61452" name="Text Box 12">
            <a:extLst>
              <a:ext uri="{FF2B5EF4-FFF2-40B4-BE49-F238E27FC236}">
                <a16:creationId xmlns:a16="http://schemas.microsoft.com/office/drawing/2014/main" id="{743B59FA-70DD-4D7C-BDB9-4C5292CB2498}"/>
              </a:ext>
            </a:extLst>
          </p:cNvPr>
          <p:cNvSpPr txBox="1">
            <a:spLocks noChangeArrowheads="1"/>
          </p:cNvSpPr>
          <p:nvPr/>
        </p:nvSpPr>
        <p:spPr bwMode="auto">
          <a:xfrm>
            <a:off x="8485188" y="398464"/>
            <a:ext cx="952500" cy="45878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Ion </a:t>
            </a:r>
            <a:r>
              <a:rPr lang="cs-CZ" altLang="cs-CZ" sz="1197" b="1" dirty="0" err="1">
                <a:solidFill>
                  <a:prstClr val="black"/>
                </a:solidFill>
                <a:latin typeface="Arial Narrow" pitchFamily="34" charset="0"/>
              </a:rPr>
              <a:t>channels</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a:solidFill>
                  <a:prstClr val="black"/>
                </a:solidFill>
                <a:latin typeface="Arial Narrow" pitchFamily="34" charset="0"/>
              </a:rPr>
              <a:t>Open/</a:t>
            </a:r>
            <a:r>
              <a:rPr lang="cs-CZ" altLang="cs-CZ" sz="1197" b="1" dirty="0" err="1">
                <a:solidFill>
                  <a:prstClr val="black"/>
                </a:solidFill>
                <a:latin typeface="Arial Narrow" pitchFamily="34" charset="0"/>
              </a:rPr>
              <a:t>closed</a:t>
            </a:r>
            <a:endParaRPr lang="cs-CZ" altLang="cs-CZ" sz="1197" b="1" dirty="0">
              <a:solidFill>
                <a:prstClr val="black"/>
              </a:solidFill>
              <a:latin typeface="Arial Narrow" pitchFamily="34" charset="0"/>
            </a:endParaRPr>
          </a:p>
        </p:txBody>
      </p:sp>
      <p:sp>
        <p:nvSpPr>
          <p:cNvPr id="61453" name="Text Box 13">
            <a:extLst>
              <a:ext uri="{FF2B5EF4-FFF2-40B4-BE49-F238E27FC236}">
                <a16:creationId xmlns:a16="http://schemas.microsoft.com/office/drawing/2014/main" id="{4E1765A1-24BF-4990-9AEE-81190A7042B2}"/>
              </a:ext>
            </a:extLst>
          </p:cNvPr>
          <p:cNvSpPr txBox="1">
            <a:spLocks noChangeArrowheads="1"/>
          </p:cNvSpPr>
          <p:nvPr/>
        </p:nvSpPr>
        <p:spPr bwMode="auto">
          <a:xfrm>
            <a:off x="8512176" y="819150"/>
            <a:ext cx="1393825" cy="45878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Enzymes</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err="1">
                <a:solidFill>
                  <a:prstClr val="black"/>
                </a:solidFill>
                <a:latin typeface="Arial Narrow" pitchFamily="34" charset="0"/>
              </a:rPr>
              <a:t>Activation</a:t>
            </a:r>
            <a:r>
              <a:rPr lang="cs-CZ" altLang="cs-CZ" sz="1197" b="1" dirty="0">
                <a:solidFill>
                  <a:prstClr val="black"/>
                </a:solidFill>
                <a:latin typeface="Arial Narrow" pitchFamily="34" charset="0"/>
              </a:rPr>
              <a:t>/</a:t>
            </a:r>
            <a:r>
              <a:rPr lang="cs-CZ" altLang="cs-CZ" sz="1197" b="1" dirty="0" err="1">
                <a:solidFill>
                  <a:prstClr val="black"/>
                </a:solidFill>
                <a:latin typeface="Arial Narrow" pitchFamily="34" charset="0"/>
              </a:rPr>
              <a:t>inhibition</a:t>
            </a:r>
            <a:endParaRPr lang="cs-CZ" altLang="cs-CZ" sz="1197" b="1" dirty="0">
              <a:solidFill>
                <a:prstClr val="black"/>
              </a:solidFill>
              <a:latin typeface="Arial Narrow" pitchFamily="34" charset="0"/>
            </a:endParaRPr>
          </a:p>
        </p:txBody>
      </p:sp>
      <p:sp>
        <p:nvSpPr>
          <p:cNvPr id="61454" name="Text Box 14">
            <a:extLst>
              <a:ext uri="{FF2B5EF4-FFF2-40B4-BE49-F238E27FC236}">
                <a16:creationId xmlns:a16="http://schemas.microsoft.com/office/drawing/2014/main" id="{3A4188E4-C948-4454-9D15-6C52D3EF92D0}"/>
              </a:ext>
            </a:extLst>
          </p:cNvPr>
          <p:cNvSpPr txBox="1">
            <a:spLocks noChangeArrowheads="1"/>
          </p:cNvSpPr>
          <p:nvPr/>
        </p:nvSpPr>
        <p:spPr bwMode="auto">
          <a:xfrm>
            <a:off x="8524876" y="1138239"/>
            <a:ext cx="1484313"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n </a:t>
            </a:r>
            <a:r>
              <a:rPr lang="cs-CZ" altLang="cs-CZ" sz="1197" b="1" dirty="0" err="1">
                <a:solidFill>
                  <a:prstClr val="black"/>
                </a:solidFill>
                <a:latin typeface="Arial Narrow" pitchFamily="34" charset="0"/>
              </a:rPr>
              <a:t>channel</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modulation</a:t>
            </a:r>
            <a:endParaRPr lang="cs-CZ" altLang="cs-CZ" sz="1197" b="1" dirty="0">
              <a:solidFill>
                <a:prstClr val="black"/>
              </a:solidFill>
              <a:latin typeface="Arial Narrow" pitchFamily="34" charset="0"/>
            </a:endParaRPr>
          </a:p>
        </p:txBody>
      </p:sp>
      <p:sp>
        <p:nvSpPr>
          <p:cNvPr id="61455" name="Text Box 15">
            <a:extLst>
              <a:ext uri="{FF2B5EF4-FFF2-40B4-BE49-F238E27FC236}">
                <a16:creationId xmlns:a16="http://schemas.microsoft.com/office/drawing/2014/main" id="{2543E7F3-7242-43D7-ACC5-3B616129379F}"/>
              </a:ext>
            </a:extLst>
          </p:cNvPr>
          <p:cNvSpPr txBox="1">
            <a:spLocks noChangeArrowheads="1"/>
          </p:cNvSpPr>
          <p:nvPr/>
        </p:nvSpPr>
        <p:spPr bwMode="auto">
          <a:xfrm>
            <a:off x="8524876" y="1341439"/>
            <a:ext cx="1262063"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DNA </a:t>
            </a:r>
            <a:r>
              <a:rPr lang="cs-CZ" altLang="cs-CZ" sz="1197" b="1" dirty="0" err="1">
                <a:solidFill>
                  <a:prstClr val="black"/>
                </a:solidFill>
                <a:latin typeface="Arial Narrow" pitchFamily="34" charset="0"/>
              </a:rPr>
              <a:t>transcription</a:t>
            </a:r>
            <a:endParaRPr lang="cs-CZ" altLang="cs-CZ" sz="1197" b="1" dirty="0">
              <a:solidFill>
                <a:prstClr val="black"/>
              </a:solidFill>
              <a:latin typeface="Arial Narrow" pitchFamily="34" charset="0"/>
            </a:endParaRPr>
          </a:p>
        </p:txBody>
      </p:sp>
      <p:sp>
        <p:nvSpPr>
          <p:cNvPr id="61456" name="Text Box 16">
            <a:extLst>
              <a:ext uri="{FF2B5EF4-FFF2-40B4-BE49-F238E27FC236}">
                <a16:creationId xmlns:a16="http://schemas.microsoft.com/office/drawing/2014/main" id="{7BAC614C-F17C-4291-AF13-131C3ECB9DB6}"/>
              </a:ext>
            </a:extLst>
          </p:cNvPr>
          <p:cNvSpPr txBox="1">
            <a:spLocks noChangeArrowheads="1"/>
          </p:cNvSpPr>
          <p:nvPr/>
        </p:nvSpPr>
        <p:spPr bwMode="auto">
          <a:xfrm>
            <a:off x="5368926" y="2390775"/>
            <a:ext cx="715963"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Blockers</a:t>
            </a:r>
            <a:endParaRPr lang="cs-CZ" altLang="cs-CZ" sz="1197" b="1" dirty="0">
              <a:solidFill>
                <a:prstClr val="black"/>
              </a:solidFill>
              <a:latin typeface="Arial Narrow" pitchFamily="34" charset="0"/>
            </a:endParaRPr>
          </a:p>
        </p:txBody>
      </p:sp>
      <p:sp>
        <p:nvSpPr>
          <p:cNvPr id="61457" name="Text Box 17">
            <a:extLst>
              <a:ext uri="{FF2B5EF4-FFF2-40B4-BE49-F238E27FC236}">
                <a16:creationId xmlns:a16="http://schemas.microsoft.com/office/drawing/2014/main" id="{19903B52-D507-4D0B-B724-0A1EB216E697}"/>
              </a:ext>
            </a:extLst>
          </p:cNvPr>
          <p:cNvSpPr txBox="1">
            <a:spLocks noChangeArrowheads="1"/>
          </p:cNvSpPr>
          <p:nvPr/>
        </p:nvSpPr>
        <p:spPr bwMode="auto">
          <a:xfrm>
            <a:off x="5322889" y="2879725"/>
            <a:ext cx="860425"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Modulators</a:t>
            </a:r>
            <a:endParaRPr lang="cs-CZ" altLang="cs-CZ" sz="1197" b="1" dirty="0">
              <a:solidFill>
                <a:prstClr val="black"/>
              </a:solidFill>
              <a:latin typeface="Arial Narrow" pitchFamily="34" charset="0"/>
            </a:endParaRPr>
          </a:p>
        </p:txBody>
      </p:sp>
      <p:sp>
        <p:nvSpPr>
          <p:cNvPr id="61458" name="Text Box 18">
            <a:extLst>
              <a:ext uri="{FF2B5EF4-FFF2-40B4-BE49-F238E27FC236}">
                <a16:creationId xmlns:a16="http://schemas.microsoft.com/office/drawing/2014/main" id="{E2192B63-9889-41EC-8193-DF0FB6B374A0}"/>
              </a:ext>
            </a:extLst>
          </p:cNvPr>
          <p:cNvSpPr txBox="1">
            <a:spLocks noChangeArrowheads="1"/>
          </p:cNvSpPr>
          <p:nvPr/>
        </p:nvSpPr>
        <p:spPr bwMode="auto">
          <a:xfrm>
            <a:off x="8326439" y="2425700"/>
            <a:ext cx="1120775"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Flow</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is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blocked</a:t>
            </a:r>
            <a:endParaRPr lang="cs-CZ" altLang="cs-CZ" sz="1197" b="1" dirty="0">
              <a:solidFill>
                <a:prstClr val="black"/>
              </a:solidFill>
              <a:latin typeface="Arial Narrow" pitchFamily="34" charset="0"/>
            </a:endParaRPr>
          </a:p>
        </p:txBody>
      </p:sp>
      <p:sp>
        <p:nvSpPr>
          <p:cNvPr id="61459" name="Text Box 19">
            <a:extLst>
              <a:ext uri="{FF2B5EF4-FFF2-40B4-BE49-F238E27FC236}">
                <a16:creationId xmlns:a16="http://schemas.microsoft.com/office/drawing/2014/main" id="{642D6C93-6F97-4BA8-B5BD-5F8D5FAFD06C}"/>
              </a:ext>
            </a:extLst>
          </p:cNvPr>
          <p:cNvSpPr txBox="1">
            <a:spLocks noChangeArrowheads="1"/>
          </p:cNvSpPr>
          <p:nvPr/>
        </p:nvSpPr>
        <p:spPr bwMode="auto">
          <a:xfrm>
            <a:off x="8235951" y="2836864"/>
            <a:ext cx="1679575" cy="45878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en-US" altLang="cs-CZ" sz="1197" b="1" dirty="0">
                <a:solidFill>
                  <a:prstClr val="black"/>
                </a:solidFill>
                <a:latin typeface="Arial Narrow" pitchFamily="34" charset="0"/>
              </a:rPr>
              <a:t>Increasing or decreasing</a:t>
            </a:r>
            <a:br>
              <a:rPr lang="en-US" altLang="cs-CZ" sz="1197" b="1" dirty="0">
                <a:solidFill>
                  <a:prstClr val="black"/>
                </a:solidFill>
                <a:latin typeface="Arial Narrow" pitchFamily="34" charset="0"/>
              </a:rPr>
            </a:br>
            <a:r>
              <a:rPr lang="en-US" altLang="cs-CZ" sz="1197" b="1" dirty="0">
                <a:solidFill>
                  <a:prstClr val="black"/>
                </a:solidFill>
                <a:latin typeface="Arial Narrow" pitchFamily="34" charset="0"/>
              </a:rPr>
              <a:t>probability of opening</a:t>
            </a:r>
          </a:p>
        </p:txBody>
      </p:sp>
      <p:sp>
        <p:nvSpPr>
          <p:cNvPr id="61460" name="Text Box 20">
            <a:extLst>
              <a:ext uri="{FF2B5EF4-FFF2-40B4-BE49-F238E27FC236}">
                <a16:creationId xmlns:a16="http://schemas.microsoft.com/office/drawing/2014/main" id="{86ADD5FC-A7B5-4FF1-83A5-82A9C1A2733A}"/>
              </a:ext>
            </a:extLst>
          </p:cNvPr>
          <p:cNvSpPr txBox="1">
            <a:spLocks noChangeArrowheads="1"/>
          </p:cNvSpPr>
          <p:nvPr/>
        </p:nvSpPr>
        <p:spPr bwMode="auto">
          <a:xfrm>
            <a:off x="5605463" y="3516314"/>
            <a:ext cx="685800"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Inhibitor</a:t>
            </a:r>
          </a:p>
        </p:txBody>
      </p:sp>
      <p:sp>
        <p:nvSpPr>
          <p:cNvPr id="61461" name="Text Box 21">
            <a:extLst>
              <a:ext uri="{FF2B5EF4-FFF2-40B4-BE49-F238E27FC236}">
                <a16:creationId xmlns:a16="http://schemas.microsoft.com/office/drawing/2014/main" id="{51E19A6F-BEF1-4FB4-8286-411073B568E8}"/>
              </a:ext>
            </a:extLst>
          </p:cNvPr>
          <p:cNvSpPr txBox="1">
            <a:spLocks noChangeArrowheads="1"/>
          </p:cNvSpPr>
          <p:nvPr/>
        </p:nvSpPr>
        <p:spPr bwMode="auto">
          <a:xfrm>
            <a:off x="5229226" y="3952875"/>
            <a:ext cx="1108075"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False</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substrate</a:t>
            </a:r>
            <a:endParaRPr lang="cs-CZ" altLang="cs-CZ" sz="1197" b="1" dirty="0">
              <a:solidFill>
                <a:prstClr val="black"/>
              </a:solidFill>
              <a:latin typeface="Arial Narrow" pitchFamily="34" charset="0"/>
            </a:endParaRPr>
          </a:p>
        </p:txBody>
      </p:sp>
      <p:sp>
        <p:nvSpPr>
          <p:cNvPr id="61462" name="Text Box 22">
            <a:extLst>
              <a:ext uri="{FF2B5EF4-FFF2-40B4-BE49-F238E27FC236}">
                <a16:creationId xmlns:a16="http://schemas.microsoft.com/office/drawing/2014/main" id="{13C3240F-9365-45EB-897E-E4D65BB1FD86}"/>
              </a:ext>
            </a:extLst>
          </p:cNvPr>
          <p:cNvSpPr txBox="1">
            <a:spLocks noChangeArrowheads="1"/>
          </p:cNvSpPr>
          <p:nvPr/>
        </p:nvSpPr>
        <p:spPr bwMode="auto">
          <a:xfrm>
            <a:off x="5459413" y="4370388"/>
            <a:ext cx="671512"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Prodrug</a:t>
            </a:r>
            <a:endParaRPr lang="cs-CZ" altLang="cs-CZ" sz="1197" b="1" dirty="0">
              <a:solidFill>
                <a:prstClr val="black"/>
              </a:solidFill>
              <a:latin typeface="Arial Narrow" pitchFamily="34" charset="0"/>
            </a:endParaRPr>
          </a:p>
        </p:txBody>
      </p:sp>
      <p:sp>
        <p:nvSpPr>
          <p:cNvPr id="61463" name="Text Box 23">
            <a:extLst>
              <a:ext uri="{FF2B5EF4-FFF2-40B4-BE49-F238E27FC236}">
                <a16:creationId xmlns:a16="http://schemas.microsoft.com/office/drawing/2014/main" id="{BF364D6C-30A1-4757-B9CE-D461BE63648F}"/>
              </a:ext>
            </a:extLst>
          </p:cNvPr>
          <p:cNvSpPr txBox="1">
            <a:spLocks noChangeArrowheads="1"/>
          </p:cNvSpPr>
          <p:nvPr/>
        </p:nvSpPr>
        <p:spPr bwMode="auto">
          <a:xfrm>
            <a:off x="8308975" y="3516314"/>
            <a:ext cx="1416050"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Reaction</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is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inhibited</a:t>
            </a:r>
            <a:endParaRPr lang="cs-CZ" altLang="cs-CZ" sz="1197" b="1" dirty="0">
              <a:solidFill>
                <a:prstClr val="black"/>
              </a:solidFill>
              <a:latin typeface="Arial Narrow" pitchFamily="34" charset="0"/>
            </a:endParaRPr>
          </a:p>
        </p:txBody>
      </p:sp>
      <p:sp>
        <p:nvSpPr>
          <p:cNvPr id="61464" name="Text Box 24">
            <a:extLst>
              <a:ext uri="{FF2B5EF4-FFF2-40B4-BE49-F238E27FC236}">
                <a16:creationId xmlns:a16="http://schemas.microsoft.com/office/drawing/2014/main" id="{D3D8E7F5-C343-4F39-A39A-AEB7A044BE2E}"/>
              </a:ext>
            </a:extLst>
          </p:cNvPr>
          <p:cNvSpPr txBox="1">
            <a:spLocks noChangeArrowheads="1"/>
          </p:cNvSpPr>
          <p:nvPr/>
        </p:nvSpPr>
        <p:spPr bwMode="auto">
          <a:xfrm>
            <a:off x="8255001" y="3875089"/>
            <a:ext cx="1508125"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Abnormal</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metabolites</a:t>
            </a:r>
            <a:endParaRPr lang="cs-CZ" altLang="cs-CZ" sz="1197" b="1" dirty="0">
              <a:solidFill>
                <a:prstClr val="black"/>
              </a:solidFill>
              <a:latin typeface="Arial Narrow" pitchFamily="34" charset="0"/>
            </a:endParaRPr>
          </a:p>
        </p:txBody>
      </p:sp>
      <p:sp>
        <p:nvSpPr>
          <p:cNvPr id="61465" name="Text Box 25">
            <a:extLst>
              <a:ext uri="{FF2B5EF4-FFF2-40B4-BE49-F238E27FC236}">
                <a16:creationId xmlns:a16="http://schemas.microsoft.com/office/drawing/2014/main" id="{13C5224F-F87D-450B-89F5-CB46FC1E04AF}"/>
              </a:ext>
            </a:extLst>
          </p:cNvPr>
          <p:cNvSpPr txBox="1">
            <a:spLocks noChangeArrowheads="1"/>
          </p:cNvSpPr>
          <p:nvPr/>
        </p:nvSpPr>
        <p:spPr bwMode="auto">
          <a:xfrm>
            <a:off x="8235951" y="4400550"/>
            <a:ext cx="1255713"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Active</a:t>
            </a:r>
            <a:r>
              <a:rPr lang="cs-CZ" altLang="cs-CZ" sz="1197" b="1" dirty="0">
                <a:solidFill>
                  <a:prstClr val="black"/>
                </a:solidFill>
                <a:latin typeface="Arial Narrow" pitchFamily="34" charset="0"/>
              </a:rPr>
              <a:t> substance</a:t>
            </a:r>
          </a:p>
        </p:txBody>
      </p:sp>
      <p:sp>
        <p:nvSpPr>
          <p:cNvPr id="61466" name="Text Box 26">
            <a:extLst>
              <a:ext uri="{FF2B5EF4-FFF2-40B4-BE49-F238E27FC236}">
                <a16:creationId xmlns:a16="http://schemas.microsoft.com/office/drawing/2014/main" id="{E845EDDC-01AC-4FE4-A539-CD186DE7BF84}"/>
              </a:ext>
            </a:extLst>
          </p:cNvPr>
          <p:cNvSpPr txBox="1">
            <a:spLocks noChangeArrowheads="1"/>
          </p:cNvSpPr>
          <p:nvPr/>
        </p:nvSpPr>
        <p:spPr bwMode="auto">
          <a:xfrm>
            <a:off x="5399088" y="4926014"/>
            <a:ext cx="735012" cy="45878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normal</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a:solidFill>
                  <a:prstClr val="black"/>
                </a:solidFill>
                <a:latin typeface="Arial Narrow" pitchFamily="34" charset="0"/>
              </a:rPr>
              <a:t>transport</a:t>
            </a:r>
          </a:p>
        </p:txBody>
      </p:sp>
      <p:sp>
        <p:nvSpPr>
          <p:cNvPr id="61467" name="Text Box 27">
            <a:extLst>
              <a:ext uri="{FF2B5EF4-FFF2-40B4-BE49-F238E27FC236}">
                <a16:creationId xmlns:a16="http://schemas.microsoft.com/office/drawing/2014/main" id="{6FE50262-1D91-4536-8D8D-58BC67BEF430}"/>
              </a:ext>
            </a:extLst>
          </p:cNvPr>
          <p:cNvSpPr txBox="1">
            <a:spLocks noChangeArrowheads="1"/>
          </p:cNvSpPr>
          <p:nvPr/>
        </p:nvSpPr>
        <p:spPr bwMode="auto">
          <a:xfrm>
            <a:off x="5480050" y="5459414"/>
            <a:ext cx="685800"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Inhibitor</a:t>
            </a:r>
          </a:p>
        </p:txBody>
      </p:sp>
      <p:sp>
        <p:nvSpPr>
          <p:cNvPr id="61468" name="Text Box 29">
            <a:extLst>
              <a:ext uri="{FF2B5EF4-FFF2-40B4-BE49-F238E27FC236}">
                <a16:creationId xmlns:a16="http://schemas.microsoft.com/office/drawing/2014/main" id="{2C5867CE-93F5-47A8-8DCF-E8DFE598D8BF}"/>
              </a:ext>
            </a:extLst>
          </p:cNvPr>
          <p:cNvSpPr txBox="1">
            <a:spLocks noChangeArrowheads="1"/>
          </p:cNvSpPr>
          <p:nvPr/>
        </p:nvSpPr>
        <p:spPr bwMode="auto">
          <a:xfrm>
            <a:off x="7966075" y="5473700"/>
            <a:ext cx="1423988"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Transport </a:t>
            </a:r>
            <a:r>
              <a:rPr lang="cs-CZ" altLang="cs-CZ" sz="1197" b="1" dirty="0" err="1">
                <a:solidFill>
                  <a:prstClr val="black"/>
                </a:solidFill>
                <a:latin typeface="Arial Narrow" pitchFamily="34" charset="0"/>
              </a:rPr>
              <a:t>is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blocked</a:t>
            </a:r>
            <a:endParaRPr lang="cs-CZ" altLang="cs-CZ" sz="1197" b="1" dirty="0">
              <a:solidFill>
                <a:prstClr val="black"/>
              </a:solidFill>
              <a:latin typeface="Arial Narrow" pitchFamily="34" charset="0"/>
            </a:endParaRPr>
          </a:p>
        </p:txBody>
      </p:sp>
      <p:sp>
        <p:nvSpPr>
          <p:cNvPr id="61469" name="Text Box 35">
            <a:extLst>
              <a:ext uri="{FF2B5EF4-FFF2-40B4-BE49-F238E27FC236}">
                <a16:creationId xmlns:a16="http://schemas.microsoft.com/office/drawing/2014/main" id="{63D082E0-47D9-426B-A8B0-63AF17C80047}"/>
              </a:ext>
            </a:extLst>
          </p:cNvPr>
          <p:cNvSpPr txBox="1">
            <a:spLocks noChangeArrowheads="1"/>
          </p:cNvSpPr>
          <p:nvPr/>
        </p:nvSpPr>
        <p:spPr bwMode="auto">
          <a:xfrm>
            <a:off x="1855789" y="6589714"/>
            <a:ext cx="2943225" cy="268287"/>
          </a:xfrm>
          <a:prstGeom prst="rect">
            <a:avLst/>
          </a:prstGeom>
          <a:solidFill>
            <a:schemeClr val="bg1"/>
          </a:solidFill>
          <a:ln w="9525">
            <a:noFill/>
            <a:miter lim="800000"/>
            <a:headEnd/>
            <a:tailEnd/>
          </a:ln>
          <a:effectLst/>
        </p:spPr>
        <p:txBody>
          <a:bodyPr lIns="89231" tIns="44616" rIns="89231" bIns="44616">
            <a:spAutoFit/>
          </a:bodyPr>
          <a:lstStyle/>
          <a:p>
            <a:pPr algn="ctr" defTabSz="781652" fontAlgn="auto">
              <a:lnSpc>
                <a:spcPct val="85000"/>
              </a:lnSpc>
              <a:spcBef>
                <a:spcPts val="0"/>
              </a:spcBef>
              <a:spcAft>
                <a:spcPts val="0"/>
              </a:spcAft>
              <a:defRPr/>
            </a:pPr>
            <a:r>
              <a:rPr lang="en-US" altLang="cs-CZ" sz="1368" b="1" dirty="0">
                <a:solidFill>
                  <a:prstClr val="black"/>
                </a:solidFill>
                <a:latin typeface="Arial Narrow" pitchFamily="34" charset="0"/>
              </a:rPr>
              <a:t> Rang and Dale Pharmacology</a:t>
            </a:r>
            <a:r>
              <a:rPr lang="cs-CZ" altLang="cs-CZ" sz="1368" b="1" dirty="0">
                <a:solidFill>
                  <a:prstClr val="black"/>
                </a:solidFill>
                <a:latin typeface="Arial Narrow" pitchFamily="34" charset="0"/>
              </a:rPr>
              <a:t>, 2017</a:t>
            </a:r>
            <a:endParaRPr lang="en-US" altLang="cs-CZ" sz="1368" b="1" dirty="0">
              <a:solidFill>
                <a:prstClr val="black"/>
              </a:solidFill>
              <a:latin typeface="Arial Narrow" pitchFamily="34" charset="0"/>
            </a:endParaRPr>
          </a:p>
        </p:txBody>
      </p:sp>
      <p:pic>
        <p:nvPicPr>
          <p:cNvPr id="3" name="Nahraný zvuk">
            <a:hlinkClick r:id="" action="ppaction://media"/>
            <a:extLst>
              <a:ext uri="{FF2B5EF4-FFF2-40B4-BE49-F238E27FC236}">
                <a16:creationId xmlns:a16="http://schemas.microsoft.com/office/drawing/2014/main" id="{48F6EC63-8F61-4FBF-9294-7DA7D8569B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72812" y="4063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dpis 1">
            <a:extLst>
              <a:ext uri="{FF2B5EF4-FFF2-40B4-BE49-F238E27FC236}">
                <a16:creationId xmlns:a16="http://schemas.microsoft.com/office/drawing/2014/main" id="{CBE210C4-E3CA-422E-BFBB-C5E712D44CA1}"/>
              </a:ext>
            </a:extLst>
          </p:cNvPr>
          <p:cNvSpPr>
            <a:spLocks noGrp="1" noChangeArrowheads="1"/>
          </p:cNvSpPr>
          <p:nvPr>
            <p:ph type="title"/>
          </p:nvPr>
        </p:nvSpPr>
        <p:spPr>
          <a:xfrm>
            <a:off x="719400" y="555837"/>
            <a:ext cx="10753200" cy="451576"/>
          </a:xfrm>
        </p:spPr>
        <p:txBody>
          <a:bodyPr/>
          <a:lstStyle/>
          <a:p>
            <a:pPr eaLnBrk="1" hangingPunct="1"/>
            <a:r>
              <a:rPr lang="cs-CZ" altLang="cs-CZ" dirty="0"/>
              <a:t>A. Receptor – </a:t>
            </a:r>
            <a:r>
              <a:rPr lang="cs-CZ" altLang="cs-CZ" dirty="0" err="1"/>
              <a:t>effector</a:t>
            </a:r>
            <a:r>
              <a:rPr lang="cs-CZ" altLang="cs-CZ" dirty="0"/>
              <a:t> </a:t>
            </a:r>
            <a:r>
              <a:rPr lang="cs-CZ" altLang="cs-CZ" dirty="0" err="1"/>
              <a:t>system</a:t>
            </a:r>
            <a:endParaRPr lang="cs-CZ" altLang="cs-CZ" dirty="0"/>
          </a:p>
        </p:txBody>
      </p:sp>
      <p:sp>
        <p:nvSpPr>
          <p:cNvPr id="3" name="Zástupný obsah 2">
            <a:extLst>
              <a:ext uri="{FF2B5EF4-FFF2-40B4-BE49-F238E27FC236}">
                <a16:creationId xmlns:a16="http://schemas.microsoft.com/office/drawing/2014/main" id="{9325A9EE-4E0C-45E3-A8E2-87C13048020D}"/>
              </a:ext>
            </a:extLst>
          </p:cNvPr>
          <p:cNvSpPr>
            <a:spLocks noGrp="1"/>
          </p:cNvSpPr>
          <p:nvPr>
            <p:ph idx="1"/>
          </p:nvPr>
        </p:nvSpPr>
        <p:spPr>
          <a:xfrm>
            <a:off x="2063750" y="1493109"/>
            <a:ext cx="8064500" cy="4140200"/>
          </a:xfrm>
        </p:spPr>
        <p:txBody>
          <a:bodyPr rtlCol="0">
            <a:noAutofit/>
          </a:bodyPr>
          <a:lstStyle/>
          <a:p>
            <a:pPr marL="0" indent="0">
              <a:lnSpc>
                <a:spcPct val="105000"/>
              </a:lnSpc>
              <a:spcBef>
                <a:spcPct val="20000"/>
              </a:spcBef>
              <a:buNone/>
              <a:defRPr/>
            </a:pP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complex</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of</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processes</a:t>
            </a:r>
            <a:endParaRPr lang="cs-CZ" b="1" dirty="0">
              <a:solidFill>
                <a:srgbClr val="000000"/>
              </a:solidFill>
              <a:latin typeface="Candara" pitchFamily="34" charset="0"/>
              <a:cs typeface="Arial"/>
            </a:endParaRPr>
          </a:p>
          <a:p>
            <a:pPr marL="0" indent="0">
              <a:lnSpc>
                <a:spcPct val="105000"/>
              </a:lnSpc>
              <a:spcBef>
                <a:spcPct val="20000"/>
              </a:spcBef>
              <a:buNone/>
              <a:defRPr/>
            </a:pPr>
            <a:r>
              <a:rPr lang="cs-CZ" b="1" dirty="0" err="1">
                <a:solidFill>
                  <a:srgbClr val="000000"/>
                </a:solidFill>
                <a:latin typeface="Candara" pitchFamily="34" charset="0"/>
                <a:cs typeface="Arial"/>
              </a:rPr>
              <a:t>extracelullar</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signal</a:t>
            </a:r>
            <a:r>
              <a:rPr lang="cs-CZ" b="1" dirty="0">
                <a:solidFill>
                  <a:srgbClr val="000000"/>
                </a:solidFill>
                <a:latin typeface="Candara" pitchFamily="34" charset="0"/>
                <a:cs typeface="Arial"/>
              </a:rPr>
              <a:t> -------------</a:t>
            </a:r>
            <a:r>
              <a:rPr lang="en-US" b="1" dirty="0">
                <a:solidFill>
                  <a:srgbClr val="000000"/>
                </a:solidFill>
                <a:latin typeface="Candara" pitchFamily="34" charset="0"/>
                <a:cs typeface="Arial" charset="0"/>
              </a:rPr>
              <a:t>&gt;</a:t>
            </a:r>
            <a:r>
              <a:rPr lang="cs-CZ" dirty="0">
                <a:solidFill>
                  <a:srgbClr val="000000"/>
                </a:solidFill>
                <a:latin typeface="Candara" pitchFamily="34" charset="0"/>
                <a:cs typeface="Arial"/>
              </a:rPr>
              <a:t> </a:t>
            </a:r>
            <a:r>
              <a:rPr lang="cs-CZ" b="1" dirty="0" err="1">
                <a:solidFill>
                  <a:srgbClr val="000000"/>
                </a:solidFill>
                <a:latin typeface="Candara" pitchFamily="34" charset="0"/>
                <a:cs typeface="Arial"/>
              </a:rPr>
              <a:t>intracell</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signal</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cascade</a:t>
            </a:r>
            <a:r>
              <a:rPr lang="cs-CZ" b="1" dirty="0">
                <a:solidFill>
                  <a:srgbClr val="000000"/>
                </a:solidFill>
                <a:latin typeface="Candara" pitchFamily="34" charset="0"/>
                <a:cs typeface="Arial"/>
              </a:rPr>
              <a:t>---------</a:t>
            </a:r>
            <a:r>
              <a:rPr lang="en-US" b="1" dirty="0">
                <a:solidFill>
                  <a:srgbClr val="000000"/>
                </a:solidFill>
                <a:latin typeface="Candara" pitchFamily="34" charset="0"/>
                <a:cs typeface="Arial" charset="0"/>
              </a:rPr>
              <a:t>&gt;</a:t>
            </a:r>
            <a:r>
              <a:rPr lang="cs-CZ" dirty="0">
                <a:solidFill>
                  <a:srgbClr val="000000"/>
                </a:solidFill>
                <a:latin typeface="Candara" pitchFamily="34" charset="0"/>
                <a:cs typeface="Arial"/>
              </a:rPr>
              <a:t> </a:t>
            </a:r>
            <a:r>
              <a:rPr lang="cs-CZ" b="1" dirty="0" err="1">
                <a:solidFill>
                  <a:srgbClr val="000000"/>
                </a:solidFill>
                <a:latin typeface="Candara" pitchFamily="34" charset="0"/>
                <a:cs typeface="Arial"/>
              </a:rPr>
              <a:t>effector</a:t>
            </a:r>
            <a:r>
              <a:rPr lang="cs-CZ" dirty="0">
                <a:solidFill>
                  <a:srgbClr val="000000"/>
                </a:solidFill>
                <a:latin typeface="Candara" pitchFamily="34" charset="0"/>
                <a:cs typeface="Arial"/>
              </a:rPr>
              <a:t> </a:t>
            </a:r>
            <a:r>
              <a:rPr lang="cs-CZ" sz="1600" dirty="0">
                <a:solidFill>
                  <a:srgbClr val="000000"/>
                </a:solidFill>
                <a:latin typeface="Candara" pitchFamily="34" charset="0"/>
                <a:cs typeface="Arial"/>
              </a:rPr>
              <a:t>(</a:t>
            </a:r>
            <a:r>
              <a:rPr lang="cs-CZ" sz="1600" dirty="0" err="1">
                <a:solidFill>
                  <a:srgbClr val="000000"/>
                </a:solidFill>
                <a:latin typeface="Candara" pitchFamily="34" charset="0"/>
                <a:cs typeface="Arial"/>
              </a:rPr>
              <a:t>own</a:t>
            </a:r>
            <a:r>
              <a:rPr lang="cs-CZ" sz="1600" dirty="0">
                <a:solidFill>
                  <a:srgbClr val="000000"/>
                </a:solidFill>
                <a:latin typeface="Candara" pitchFamily="34" charset="0"/>
                <a:cs typeface="Arial"/>
              </a:rPr>
              <a:t> </a:t>
            </a:r>
            <a:r>
              <a:rPr lang="cs-CZ" sz="1600" dirty="0" err="1">
                <a:solidFill>
                  <a:srgbClr val="000000"/>
                </a:solidFill>
                <a:latin typeface="Candara" pitchFamily="34" charset="0"/>
                <a:cs typeface="Arial"/>
              </a:rPr>
              <a:t>effect</a:t>
            </a:r>
            <a:r>
              <a:rPr lang="cs-CZ" sz="1600" dirty="0">
                <a:solidFill>
                  <a:srgbClr val="000000"/>
                </a:solidFill>
                <a:latin typeface="Candara" pitchFamily="34" charset="0"/>
                <a:cs typeface="Arial"/>
              </a:rPr>
              <a:t>)</a:t>
            </a:r>
          </a:p>
          <a:p>
            <a:pPr marL="342900" indent="-342900" algn="just">
              <a:lnSpc>
                <a:spcPct val="105000"/>
              </a:lnSpc>
              <a:spcBef>
                <a:spcPct val="20000"/>
              </a:spcBef>
              <a:buFontTx/>
              <a:buChar char="•"/>
              <a:defRPr/>
            </a:pPr>
            <a:endParaRPr lang="cs-CZ" sz="1600" b="1" dirty="0">
              <a:solidFill>
                <a:srgbClr val="000000"/>
              </a:solidFill>
              <a:latin typeface="Candara" pitchFamily="34" charset="0"/>
              <a:cs typeface="Arial"/>
            </a:endParaRPr>
          </a:p>
          <a:p>
            <a:pPr marL="342900" indent="-342900">
              <a:lnSpc>
                <a:spcPct val="105000"/>
              </a:lnSpc>
              <a:spcBef>
                <a:spcPct val="20000"/>
              </a:spcBef>
              <a:buFont typeface="Wingdings" pitchFamily="2" charset="2"/>
              <a:buChar char="ü"/>
              <a:defRPr/>
            </a:pPr>
            <a:r>
              <a:rPr lang="cs-CZ" b="1" dirty="0">
                <a:solidFill>
                  <a:srgbClr val="000000"/>
                </a:solidFill>
                <a:latin typeface="Candara" pitchFamily="34" charset="0"/>
                <a:cs typeface="Arial"/>
              </a:rPr>
              <a:t>receptor </a:t>
            </a:r>
            <a:r>
              <a:rPr lang="cs-CZ" dirty="0">
                <a:solidFill>
                  <a:srgbClr val="000000"/>
                </a:solidFill>
                <a:latin typeface="Candara" pitchFamily="34" charset="0"/>
                <a:cs typeface="Arial"/>
              </a:rPr>
              <a:t> </a:t>
            </a:r>
            <a:r>
              <a:rPr lang="cs-CZ" b="1" dirty="0">
                <a:solidFill>
                  <a:srgbClr val="000000"/>
                </a:solidFill>
                <a:latin typeface="Candara" pitchFamily="34" charset="0"/>
                <a:cs typeface="Arial"/>
              </a:rPr>
              <a:t>= </a:t>
            </a:r>
            <a:r>
              <a:rPr lang="cs-CZ" dirty="0">
                <a:solidFill>
                  <a:srgbClr val="000000"/>
                </a:solidFill>
                <a:latin typeface="Candara" pitchFamily="34" charset="0"/>
                <a:cs typeface="Arial"/>
              </a:rPr>
              <a:t>protein, </a:t>
            </a:r>
            <a:r>
              <a:rPr lang="cs-CZ" dirty="0" err="1">
                <a:solidFill>
                  <a:srgbClr val="000000"/>
                </a:solidFill>
                <a:latin typeface="Candara" pitchFamily="34" charset="0"/>
                <a:cs typeface="Arial"/>
              </a:rPr>
              <a:t>which</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interacts</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ligands</a:t>
            </a:r>
            <a:r>
              <a:rPr lang="cs-CZ" b="1" dirty="0">
                <a:solidFill>
                  <a:srgbClr val="000000"/>
                </a:solidFill>
                <a:latin typeface="Candara" pitchFamily="34" charset="0"/>
                <a:cs typeface="Arial"/>
              </a:rPr>
              <a:t> </a:t>
            </a:r>
            <a:endParaRPr lang="cs-CZ" dirty="0">
              <a:solidFill>
                <a:srgbClr val="000000"/>
              </a:solidFill>
              <a:latin typeface="Candara" pitchFamily="34" charset="0"/>
              <a:cs typeface="Arial"/>
            </a:endParaRPr>
          </a:p>
          <a:p>
            <a:pPr marL="742950" lvl="1" indent="-285750">
              <a:lnSpc>
                <a:spcPct val="105000"/>
              </a:lnSpc>
              <a:spcBef>
                <a:spcPct val="20000"/>
              </a:spcBef>
              <a:buFontTx/>
              <a:buChar char="–"/>
              <a:defRPr/>
            </a:pPr>
            <a:r>
              <a:rPr lang="cs-CZ" dirty="0" err="1">
                <a:solidFill>
                  <a:srgbClr val="000000"/>
                </a:solidFill>
                <a:latin typeface="Candara" pitchFamily="34" charset="0"/>
                <a:cs typeface="Arial" charset="0"/>
              </a:rPr>
              <a:t>involved</a:t>
            </a:r>
            <a:r>
              <a:rPr lang="cs-CZ" dirty="0">
                <a:solidFill>
                  <a:srgbClr val="000000"/>
                </a:solidFill>
                <a:latin typeface="Candara" pitchFamily="34" charset="0"/>
                <a:cs typeface="Arial" charset="0"/>
              </a:rPr>
              <a:t> in </a:t>
            </a:r>
            <a:r>
              <a:rPr lang="cs-CZ" dirty="0" err="1">
                <a:solidFill>
                  <a:srgbClr val="000000"/>
                </a:solidFill>
                <a:latin typeface="Candara" pitchFamily="34" charset="0"/>
                <a:cs typeface="Arial" charset="0"/>
              </a:rPr>
              <a:t>signal</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transduction</a:t>
            </a:r>
            <a:endParaRPr lang="cs-CZ" dirty="0">
              <a:solidFill>
                <a:srgbClr val="000000"/>
              </a:solidFill>
              <a:latin typeface="Candara" pitchFamily="34" charset="0"/>
              <a:cs typeface="Arial" charset="0"/>
            </a:endParaRPr>
          </a:p>
          <a:p>
            <a:pPr marL="342900" indent="-342900">
              <a:lnSpc>
                <a:spcPct val="105000"/>
              </a:lnSpc>
              <a:spcBef>
                <a:spcPct val="20000"/>
              </a:spcBef>
              <a:buFont typeface="Wingdings" pitchFamily="2" charset="2"/>
              <a:buChar char="ü"/>
              <a:defRPr/>
            </a:pPr>
            <a:r>
              <a:rPr lang="cs-CZ" b="1" dirty="0" err="1">
                <a:solidFill>
                  <a:srgbClr val="000000"/>
                </a:solidFill>
                <a:latin typeface="Candara" pitchFamily="34" charset="0"/>
                <a:cs typeface="Arial"/>
              </a:rPr>
              <a:t>effector</a:t>
            </a:r>
            <a:r>
              <a:rPr lang="cs-CZ" dirty="0">
                <a:solidFill>
                  <a:srgbClr val="000000"/>
                </a:solidFill>
                <a:latin typeface="Candara" pitchFamily="34" charset="0"/>
                <a:cs typeface="Arial"/>
              </a:rPr>
              <a:t> =  enzyme, </a:t>
            </a:r>
            <a:r>
              <a:rPr lang="cs-CZ" dirty="0" err="1">
                <a:solidFill>
                  <a:srgbClr val="000000"/>
                </a:solidFill>
                <a:latin typeface="Candara" pitchFamily="34" charset="0"/>
                <a:cs typeface="Arial"/>
              </a:rPr>
              <a:t>ionic</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channel</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etc</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change</a:t>
            </a:r>
            <a:r>
              <a:rPr lang="cs-CZ" dirty="0">
                <a:solidFill>
                  <a:srgbClr val="000000"/>
                </a:solidFill>
                <a:latin typeface="Candara" pitchFamily="34" charset="0"/>
                <a:cs typeface="Arial"/>
              </a:rPr>
              <a:t> in </a:t>
            </a:r>
            <a:r>
              <a:rPr lang="cs-CZ" dirty="0" err="1">
                <a:solidFill>
                  <a:srgbClr val="000000"/>
                </a:solidFill>
                <a:latin typeface="Candara" pitchFamily="34" charset="0"/>
                <a:cs typeface="Arial"/>
              </a:rPr>
              <a:t>the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activity</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leads</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the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effect</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of</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drug</a:t>
            </a:r>
            <a:endParaRPr lang="cs-CZ" dirty="0">
              <a:solidFill>
                <a:srgbClr val="000000"/>
              </a:solidFill>
              <a:latin typeface="Candara" pitchFamily="34" charset="0"/>
              <a:cs typeface="Arial"/>
            </a:endParaRPr>
          </a:p>
          <a:p>
            <a:pPr marL="342900" indent="-342900">
              <a:lnSpc>
                <a:spcPct val="105000"/>
              </a:lnSpc>
              <a:spcBef>
                <a:spcPct val="20000"/>
              </a:spcBef>
              <a:buFont typeface="Wingdings" pitchFamily="2" charset="2"/>
              <a:buChar char="ü"/>
              <a:defRPr/>
            </a:pPr>
            <a:r>
              <a:rPr lang="cs-CZ" b="1" dirty="0">
                <a:solidFill>
                  <a:srgbClr val="000000"/>
                </a:solidFill>
                <a:latin typeface="Candara" pitchFamily="34" charset="0"/>
                <a:cs typeface="Arial"/>
              </a:rPr>
              <a:t>ligand</a:t>
            </a:r>
            <a:r>
              <a:rPr lang="cs-CZ" dirty="0">
                <a:solidFill>
                  <a:srgbClr val="000000"/>
                </a:solidFill>
                <a:latin typeface="Candara" pitchFamily="34" charset="0"/>
                <a:cs typeface="Arial"/>
              </a:rPr>
              <a:t> </a:t>
            </a:r>
            <a:r>
              <a:rPr lang="cs-CZ" sz="1600" dirty="0">
                <a:solidFill>
                  <a:srgbClr val="000000"/>
                </a:solidFill>
                <a:latin typeface="Candara" pitchFamily="34" charset="0"/>
                <a:cs typeface="Arial"/>
              </a:rPr>
              <a:t>(</a:t>
            </a:r>
            <a:r>
              <a:rPr lang="cs-CZ" sz="1600" dirty="0" err="1">
                <a:solidFill>
                  <a:srgbClr val="000000"/>
                </a:solidFill>
                <a:latin typeface="Candara" pitchFamily="34" charset="0"/>
                <a:cs typeface="Arial"/>
              </a:rPr>
              <a:t>signal</a:t>
            </a:r>
            <a:r>
              <a:rPr lang="cs-CZ" sz="1600" dirty="0">
                <a:solidFill>
                  <a:srgbClr val="000000"/>
                </a:solidFill>
                <a:latin typeface="Candara" pitchFamily="34" charset="0"/>
                <a:cs typeface="Arial"/>
              </a:rPr>
              <a:t> </a:t>
            </a:r>
            <a:r>
              <a:rPr lang="cs-CZ" sz="1600" dirty="0" err="1">
                <a:solidFill>
                  <a:srgbClr val="000000"/>
                </a:solidFill>
                <a:latin typeface="Candara" pitchFamily="34" charset="0"/>
                <a:cs typeface="Arial"/>
              </a:rPr>
              <a:t>molecule</a:t>
            </a:r>
            <a:r>
              <a:rPr lang="cs-CZ" sz="1600" dirty="0">
                <a:solidFill>
                  <a:srgbClr val="000000"/>
                </a:solidFill>
                <a:latin typeface="Candara" pitchFamily="34" charset="0"/>
                <a:cs typeface="Arial"/>
              </a:rPr>
              <a:t>)</a:t>
            </a:r>
            <a:r>
              <a:rPr lang="cs-CZ" dirty="0">
                <a:solidFill>
                  <a:srgbClr val="000000"/>
                </a:solidFill>
                <a:latin typeface="Candara" pitchFamily="34" charset="0"/>
                <a:cs typeface="Arial"/>
              </a:rPr>
              <a:t> = </a:t>
            </a:r>
            <a:r>
              <a:rPr lang="cs-CZ" dirty="0" err="1">
                <a:solidFill>
                  <a:srgbClr val="000000"/>
                </a:solidFill>
                <a:latin typeface="Candara" pitchFamily="34" charset="0"/>
                <a:cs typeface="Arial"/>
              </a:rPr>
              <a:t>molecule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able</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bind</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specific</a:t>
            </a:r>
            <a:r>
              <a:rPr lang="cs-CZ" dirty="0">
                <a:solidFill>
                  <a:srgbClr val="000000"/>
                </a:solidFill>
                <a:latin typeface="Candara" pitchFamily="34" charset="0"/>
                <a:cs typeface="Arial"/>
              </a:rPr>
              <a:t> receptor</a:t>
            </a:r>
          </a:p>
          <a:p>
            <a:pPr marL="742950" lvl="1" indent="-285750">
              <a:lnSpc>
                <a:spcPct val="90000"/>
              </a:lnSpc>
              <a:spcBef>
                <a:spcPct val="20000"/>
              </a:spcBef>
              <a:buFontTx/>
              <a:buChar char="–"/>
              <a:defRPr/>
            </a:pPr>
            <a:r>
              <a:rPr lang="cs-CZ" b="1" dirty="0" err="1">
                <a:solidFill>
                  <a:srgbClr val="000000"/>
                </a:solidFill>
                <a:latin typeface="Candara" pitchFamily="34" charset="0"/>
                <a:cs typeface="Arial" charset="0"/>
              </a:rPr>
              <a:t>endogenous</a:t>
            </a:r>
            <a:r>
              <a:rPr lang="cs-CZ" dirty="0">
                <a:solidFill>
                  <a:srgbClr val="000000"/>
                </a:solidFill>
                <a:latin typeface="Candara" pitchFamily="34" charset="0"/>
                <a:cs typeface="Arial" charset="0"/>
              </a:rPr>
              <a:t>  - </a:t>
            </a:r>
            <a:r>
              <a:rPr lang="cs-CZ" dirty="0" err="1">
                <a:solidFill>
                  <a:srgbClr val="000000"/>
                </a:solidFill>
                <a:latin typeface="Candara" pitchFamily="34" charset="0"/>
                <a:cs typeface="Arial" charset="0"/>
              </a:rPr>
              <a:t>neurotransmitters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hormones</a:t>
            </a:r>
            <a:endParaRPr lang="cs-CZ" dirty="0">
              <a:solidFill>
                <a:srgbClr val="000000"/>
              </a:solidFill>
              <a:latin typeface="Candara" pitchFamily="34" charset="0"/>
              <a:cs typeface="Arial" charset="0"/>
            </a:endParaRPr>
          </a:p>
          <a:p>
            <a:pPr marL="742950" lvl="1" indent="-285750">
              <a:lnSpc>
                <a:spcPct val="90000"/>
              </a:lnSpc>
              <a:spcBef>
                <a:spcPct val="20000"/>
              </a:spcBef>
              <a:buFontTx/>
              <a:buChar char="–"/>
              <a:defRPr/>
            </a:pPr>
            <a:r>
              <a:rPr lang="cs-CZ" b="1" dirty="0" err="1">
                <a:solidFill>
                  <a:srgbClr val="000000"/>
                </a:solidFill>
                <a:latin typeface="Candara" pitchFamily="34" charset="0"/>
                <a:cs typeface="Arial" charset="0"/>
              </a:rPr>
              <a:t>exogenous</a:t>
            </a:r>
            <a:r>
              <a:rPr lang="cs-CZ" dirty="0">
                <a:solidFill>
                  <a:srgbClr val="000000"/>
                </a:solidFill>
                <a:latin typeface="Candara" pitchFamily="34" charset="0"/>
                <a:cs typeface="Arial" charset="0"/>
              </a:rPr>
              <a:t>  - </a:t>
            </a:r>
            <a:r>
              <a:rPr lang="cs-CZ" dirty="0" err="1">
                <a:solidFill>
                  <a:srgbClr val="000000"/>
                </a:solidFill>
                <a:latin typeface="Candara" pitchFamily="34" charset="0"/>
                <a:cs typeface="Arial" charset="0"/>
              </a:rPr>
              <a:t>xenobiotics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drugs</a:t>
            </a:r>
            <a:endParaRPr lang="cs-CZ" dirty="0">
              <a:solidFill>
                <a:srgbClr val="000000"/>
              </a:solidFill>
              <a:latin typeface="Candara" pitchFamily="34" charset="0"/>
              <a:cs typeface="Arial" charset="0"/>
            </a:endParaRPr>
          </a:p>
          <a:p>
            <a:pPr>
              <a:defRPr/>
            </a:pPr>
            <a:endParaRPr lang="cs-CZ" dirty="0"/>
          </a:p>
        </p:txBody>
      </p:sp>
      <p:pic>
        <p:nvPicPr>
          <p:cNvPr id="2" name="Nahraný zvuk">
            <a:hlinkClick r:id="" action="ppaction://media"/>
            <a:extLst>
              <a:ext uri="{FF2B5EF4-FFF2-40B4-BE49-F238E27FC236}">
                <a16:creationId xmlns:a16="http://schemas.microsoft.com/office/drawing/2014/main" id="{E0ABD724-7A39-45BD-A131-155315E954B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96531" y="47682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AutoShape 2">
            <a:extLst>
              <a:ext uri="{FF2B5EF4-FFF2-40B4-BE49-F238E27FC236}">
                <a16:creationId xmlns:a16="http://schemas.microsoft.com/office/drawing/2014/main" id="{FE495A04-0597-4BE5-B953-82DEAA21A9F5}"/>
              </a:ext>
            </a:extLst>
          </p:cNvPr>
          <p:cNvSpPr>
            <a:spLocks noChangeArrowheads="1"/>
          </p:cNvSpPr>
          <p:nvPr/>
        </p:nvSpPr>
        <p:spPr bwMode="auto">
          <a:xfrm>
            <a:off x="2782888" y="260351"/>
            <a:ext cx="6913562" cy="7921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lgn="ctr" eaLnBrk="1" hangingPunct="1"/>
            <a:r>
              <a:rPr lang="cs-CZ" altLang="cs-CZ" sz="3000" b="1" i="0">
                <a:solidFill>
                  <a:schemeClr val="accent1"/>
                </a:solidFill>
                <a:latin typeface="Arial" panose="020B0604020202020204" pitchFamily="34" charset="0"/>
                <a:cs typeface="Arial" panose="020B0604020202020204" pitchFamily="34" charset="0"/>
              </a:rPr>
              <a:t>Receptor classification</a:t>
            </a:r>
          </a:p>
        </p:txBody>
      </p:sp>
      <p:sp>
        <p:nvSpPr>
          <p:cNvPr id="10243" name="AutoShape 3">
            <a:extLst>
              <a:ext uri="{FF2B5EF4-FFF2-40B4-BE49-F238E27FC236}">
                <a16:creationId xmlns:a16="http://schemas.microsoft.com/office/drawing/2014/main" id="{D636CEC3-AF85-4B0F-A823-F6BE590C5DA8}"/>
              </a:ext>
            </a:extLst>
          </p:cNvPr>
          <p:cNvSpPr>
            <a:spLocks noChangeArrowheads="1"/>
          </p:cNvSpPr>
          <p:nvPr/>
        </p:nvSpPr>
        <p:spPr bwMode="auto">
          <a:xfrm>
            <a:off x="1775520" y="1366714"/>
            <a:ext cx="8424168" cy="4942606"/>
          </a:xfrm>
          <a:prstGeom prst="roundRect">
            <a:avLst>
              <a:gd name="adj" fmla="val 16667"/>
            </a:avLst>
          </a:prstGeom>
          <a:noFill/>
          <a:ln w="9525">
            <a:noFill/>
            <a:round/>
            <a:headEnd/>
            <a:tailEnd/>
          </a:ln>
        </p:spPr>
        <p:txBody>
          <a:bodyPr numCol="3" anchor="ctr"/>
          <a:lstStyle/>
          <a:p>
            <a:pPr>
              <a:lnSpc>
                <a:spcPct val="150000"/>
              </a:lnSpc>
              <a:spcBef>
                <a:spcPct val="20000"/>
              </a:spcBef>
              <a:defRPr/>
            </a:pPr>
            <a:r>
              <a:rPr lang="cs-CZ" sz="2800" b="1" dirty="0" err="1">
                <a:solidFill>
                  <a:srgbClr val="000000"/>
                </a:solidFill>
                <a:latin typeface="Calibri" panose="020F0502020204030204" pitchFamily="34" charset="0"/>
                <a:cs typeface="Calibri" panose="020F0502020204030204" pitchFamily="34" charset="0"/>
              </a:rPr>
              <a:t>Localization</a:t>
            </a:r>
            <a:endParaRPr lang="cs-CZ" sz="2800" b="1"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membrane</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cytoplasm</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organels</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auto/</a:t>
            </a:r>
            <a:r>
              <a:rPr lang="cs-CZ" sz="2800" dirty="0" err="1">
                <a:solidFill>
                  <a:srgbClr val="000000"/>
                </a:solidFill>
                <a:latin typeface="Calibri" panose="020F0502020204030204" pitchFamily="34" charset="0"/>
                <a:cs typeface="Calibri" panose="020F0502020204030204" pitchFamily="34" charset="0"/>
              </a:rPr>
              <a:t>heteroreceptors</a:t>
            </a:r>
            <a:endParaRPr lang="cs-CZ" sz="2800" dirty="0">
              <a:solidFill>
                <a:srgbClr val="000000"/>
              </a:solidFill>
              <a:latin typeface="Calibri" panose="020F0502020204030204" pitchFamily="34" charset="0"/>
              <a:cs typeface="Calibri" panose="020F0502020204030204" pitchFamily="34" charset="0"/>
            </a:endParaRPr>
          </a:p>
          <a:p>
            <a:pPr>
              <a:lnSpc>
                <a:spcPct val="150000"/>
              </a:lnSpc>
              <a:spcBef>
                <a:spcPct val="20000"/>
              </a:spcBef>
              <a:defRPr/>
            </a:pPr>
            <a:r>
              <a:rPr lang="cs-CZ" sz="2800" b="1" dirty="0">
                <a:solidFill>
                  <a:srgbClr val="000000"/>
                </a:solidFill>
                <a:latin typeface="Calibri" panose="020F0502020204030204" pitchFamily="34" charset="0"/>
                <a:cs typeface="Calibri" panose="020F0502020204030204" pitchFamily="34" charset="0"/>
              </a:rPr>
              <a:t>   </a:t>
            </a:r>
            <a:r>
              <a:rPr lang="cs-CZ" sz="2800" b="1" dirty="0" err="1">
                <a:solidFill>
                  <a:srgbClr val="000000"/>
                </a:solidFill>
                <a:latin typeface="Calibri" panose="020F0502020204030204" pitchFamily="34" charset="0"/>
                <a:cs typeface="Calibri" panose="020F0502020204030204" pitchFamily="34" charset="0"/>
              </a:rPr>
              <a:t>Transduction</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metabotropic</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ion. </a:t>
            </a:r>
            <a:r>
              <a:rPr lang="cs-CZ" sz="2800" dirty="0" err="1">
                <a:solidFill>
                  <a:srgbClr val="000000"/>
                </a:solidFill>
                <a:latin typeface="Calibri" panose="020F0502020204030204" pitchFamily="34" charset="0"/>
                <a:cs typeface="Calibri" panose="020F0502020204030204" pitchFamily="34" charset="0"/>
              </a:rPr>
              <a:t>channels</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kinase</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DNA </a:t>
            </a:r>
            <a:r>
              <a:rPr lang="cs-CZ" sz="2800" dirty="0" err="1">
                <a:solidFill>
                  <a:srgbClr val="000000"/>
                </a:solidFill>
                <a:latin typeface="Calibri" panose="020F0502020204030204" pitchFamily="34" charset="0"/>
                <a:cs typeface="Calibri" panose="020F0502020204030204" pitchFamily="34" charset="0"/>
              </a:rPr>
              <a:t>regulating</a:t>
            </a:r>
            <a:endParaRPr lang="cs-CZ" sz="2800" dirty="0">
              <a:solidFill>
                <a:srgbClr val="000000"/>
              </a:solidFill>
              <a:latin typeface="Calibri" panose="020F0502020204030204" pitchFamily="34" charset="0"/>
              <a:cs typeface="Calibri" panose="020F0502020204030204" pitchFamily="34" charset="0"/>
            </a:endParaRPr>
          </a:p>
          <a:p>
            <a:pPr>
              <a:lnSpc>
                <a:spcPct val="150000"/>
              </a:lnSpc>
              <a:spcBef>
                <a:spcPct val="20000"/>
              </a:spcBef>
              <a:defRPr/>
            </a:pPr>
            <a:r>
              <a:rPr lang="cs-CZ" sz="2800" b="1" dirty="0">
                <a:solidFill>
                  <a:srgbClr val="000000"/>
                </a:solidFill>
                <a:latin typeface="Calibri" panose="020F0502020204030204" pitchFamily="34" charset="0"/>
                <a:cs typeface="Calibri" panose="020F0502020204030204" pitchFamily="34" charset="0"/>
              </a:rPr>
              <a:t>  	 </a:t>
            </a:r>
            <a:r>
              <a:rPr lang="cs-CZ" sz="2800" b="1" dirty="0" err="1">
                <a:solidFill>
                  <a:srgbClr val="000000"/>
                </a:solidFill>
                <a:latin typeface="Calibri" panose="020F0502020204030204" pitchFamily="34" charset="0"/>
                <a:cs typeface="Calibri" panose="020F0502020204030204" pitchFamily="34" charset="0"/>
              </a:rPr>
              <a:t>Ligands</a:t>
            </a:r>
            <a:endParaRPr lang="cs-CZ" sz="2800" b="1" dirty="0">
              <a:solidFill>
                <a:srgbClr val="000000"/>
              </a:solidFill>
              <a:latin typeface="Calibri" panose="020F0502020204030204" pitchFamily="34" charset="0"/>
              <a:cs typeface="Calibri" panose="020F0502020204030204" pitchFamily="34" charset="0"/>
            </a:endParaRPr>
          </a:p>
          <a:p>
            <a:pPr marL="914400" lvl="1"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achol</a:t>
            </a:r>
            <a:endParaRPr lang="cs-CZ" sz="2800" dirty="0">
              <a:solidFill>
                <a:srgbClr val="000000"/>
              </a:solidFill>
              <a:latin typeface="Calibri" panose="020F0502020204030204" pitchFamily="34" charset="0"/>
              <a:cs typeface="Calibri" panose="020F0502020204030204" pitchFamily="34" charset="0"/>
            </a:endParaRPr>
          </a:p>
          <a:p>
            <a:pPr marL="914400" lvl="1"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amines</a:t>
            </a:r>
            <a:endParaRPr lang="cs-CZ" sz="2800" dirty="0">
              <a:solidFill>
                <a:srgbClr val="000000"/>
              </a:solidFill>
              <a:latin typeface="Calibri" panose="020F0502020204030204" pitchFamily="34" charset="0"/>
              <a:cs typeface="Calibri" panose="020F0502020204030204" pitchFamily="34" charset="0"/>
            </a:endParaRPr>
          </a:p>
          <a:p>
            <a:pPr marL="914400" lvl="1"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AMA</a:t>
            </a:r>
          </a:p>
          <a:p>
            <a:pPr marL="914400" lvl="1"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peptide</a:t>
            </a:r>
            <a:r>
              <a:rPr lang="cs-CZ" sz="2800" dirty="0" err="1">
                <a:solidFill>
                  <a:srgbClr val="000000"/>
                </a:solidFill>
                <a:latin typeface="Candara" pitchFamily="34" charset="0"/>
                <a:cs typeface="Arial" charset="0"/>
              </a:rPr>
              <a:t>s</a:t>
            </a:r>
            <a:endParaRPr lang="cs-CZ" sz="2800" dirty="0">
              <a:solidFill>
                <a:srgbClr val="000000"/>
              </a:solidFill>
              <a:latin typeface="Candara" pitchFamily="34" charset="0"/>
              <a:cs typeface="Arial" charset="0"/>
            </a:endParaRPr>
          </a:p>
        </p:txBody>
      </p:sp>
      <p:pic>
        <p:nvPicPr>
          <p:cNvPr id="2" name="Nahraný zvuk">
            <a:hlinkClick r:id="" action="ppaction://media"/>
            <a:extLst>
              <a:ext uri="{FF2B5EF4-FFF2-40B4-BE49-F238E27FC236}">
                <a16:creationId xmlns:a16="http://schemas.microsoft.com/office/drawing/2014/main" id="{5276797A-FDD3-4CE1-A9DC-AF9CE4F9026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815873" y="562070"/>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AutoShape 2">
            <a:extLst>
              <a:ext uri="{FF2B5EF4-FFF2-40B4-BE49-F238E27FC236}">
                <a16:creationId xmlns:a16="http://schemas.microsoft.com/office/drawing/2014/main" id="{5B115CA5-929C-4A9C-80EA-8F6CA9E8E63F}"/>
              </a:ext>
            </a:extLst>
          </p:cNvPr>
          <p:cNvSpPr>
            <a:spLocks noChangeArrowheads="1"/>
          </p:cNvSpPr>
          <p:nvPr/>
        </p:nvSpPr>
        <p:spPr bwMode="auto">
          <a:xfrm>
            <a:off x="2566988" y="115888"/>
            <a:ext cx="6913562" cy="7921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cs-CZ" altLang="cs-CZ" sz="3000" b="1">
                <a:solidFill>
                  <a:srgbClr val="0000FF"/>
                </a:solidFill>
                <a:cs typeface="Arial" panose="020B0604020202020204" pitchFamily="34" charset="0"/>
              </a:rPr>
              <a:t>Receptor classification</a:t>
            </a:r>
          </a:p>
        </p:txBody>
      </p:sp>
      <p:sp>
        <p:nvSpPr>
          <p:cNvPr id="10243" name="AutoShape 3">
            <a:extLst>
              <a:ext uri="{FF2B5EF4-FFF2-40B4-BE49-F238E27FC236}">
                <a16:creationId xmlns:a16="http://schemas.microsoft.com/office/drawing/2014/main" id="{4C27ACCB-1682-410F-8505-7260BD63EB41}"/>
              </a:ext>
            </a:extLst>
          </p:cNvPr>
          <p:cNvSpPr>
            <a:spLocks noChangeArrowheads="1"/>
          </p:cNvSpPr>
          <p:nvPr/>
        </p:nvSpPr>
        <p:spPr bwMode="auto">
          <a:xfrm>
            <a:off x="1775520" y="1366714"/>
            <a:ext cx="8424168" cy="4942606"/>
          </a:xfrm>
          <a:prstGeom prst="roundRect">
            <a:avLst>
              <a:gd name="adj" fmla="val 16667"/>
            </a:avLst>
          </a:prstGeom>
          <a:solidFill>
            <a:schemeClr val="accent1">
              <a:alpha val="70195"/>
            </a:schemeClr>
          </a:solidFill>
          <a:ln w="9525">
            <a:solidFill>
              <a:schemeClr val="tx1"/>
            </a:solidFill>
            <a:round/>
            <a:headEnd/>
            <a:tailEnd/>
          </a:ln>
        </p:spPr>
        <p:txBody>
          <a:bodyPr numCol="3" anchor="ctr"/>
          <a:lstStyle/>
          <a:p>
            <a:pPr>
              <a:lnSpc>
                <a:spcPct val="150000"/>
              </a:lnSpc>
              <a:spcBef>
                <a:spcPct val="20000"/>
              </a:spcBef>
              <a:defRPr/>
            </a:pPr>
            <a:r>
              <a:rPr lang="cs-CZ" sz="2800" b="1" dirty="0">
                <a:solidFill>
                  <a:srgbClr val="000000"/>
                </a:solidFill>
                <a:latin typeface="Candara" pitchFamily="34" charset="0"/>
                <a:cs typeface="Arial" charset="0"/>
              </a:rPr>
              <a:t>Lokalizace</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membránové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cytoplazmat.</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organelové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auto/</a:t>
            </a:r>
            <a:r>
              <a:rPr lang="cs-CZ" sz="2800" dirty="0" err="1">
                <a:solidFill>
                  <a:srgbClr val="000000"/>
                </a:solidFill>
                <a:latin typeface="Candara" pitchFamily="34" charset="0"/>
                <a:cs typeface="Arial" charset="0"/>
              </a:rPr>
              <a:t>heteroreceptory</a:t>
            </a:r>
            <a:endParaRPr lang="cs-CZ" sz="2800" dirty="0">
              <a:solidFill>
                <a:srgbClr val="000000"/>
              </a:solidFill>
              <a:latin typeface="Candara" pitchFamily="34" charset="0"/>
              <a:cs typeface="Arial" charset="0"/>
            </a:endParaRPr>
          </a:p>
          <a:p>
            <a:pPr>
              <a:lnSpc>
                <a:spcPct val="150000"/>
              </a:lnSpc>
              <a:spcBef>
                <a:spcPct val="20000"/>
              </a:spcBef>
              <a:defRPr/>
            </a:pPr>
            <a:r>
              <a:rPr lang="cs-CZ" sz="2800" b="1" dirty="0">
                <a:solidFill>
                  <a:srgbClr val="000000"/>
                </a:solidFill>
                <a:latin typeface="Candara" pitchFamily="34" charset="0"/>
                <a:cs typeface="Arial" charset="0"/>
              </a:rPr>
              <a:t>   Transdukce </a:t>
            </a:r>
            <a:endParaRPr lang="cs-CZ" sz="2800" dirty="0">
              <a:solidFill>
                <a:srgbClr val="000000"/>
              </a:solidFill>
              <a:latin typeface="Candara" pitchFamily="34" charset="0"/>
              <a:cs typeface="Arial"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ndara" pitchFamily="34" charset="0"/>
                <a:cs typeface="Arial" charset="0"/>
              </a:rPr>
              <a:t>metabotropní</a:t>
            </a:r>
            <a:endParaRPr lang="cs-CZ" sz="2800" dirty="0">
              <a:solidFill>
                <a:srgbClr val="000000"/>
              </a:solidFill>
              <a:latin typeface="Candara" pitchFamily="34" charset="0"/>
              <a:cs typeface="Arial"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iont. kanály ligandové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kinázové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regulující DNA</a:t>
            </a:r>
          </a:p>
          <a:p>
            <a:pPr>
              <a:lnSpc>
                <a:spcPct val="150000"/>
              </a:lnSpc>
              <a:spcBef>
                <a:spcPct val="20000"/>
              </a:spcBef>
              <a:defRPr/>
            </a:pPr>
            <a:r>
              <a:rPr lang="cs-CZ" sz="2800" b="1" dirty="0">
                <a:solidFill>
                  <a:srgbClr val="000000"/>
                </a:solidFill>
                <a:latin typeface="Candara" pitchFamily="34" charset="0"/>
                <a:cs typeface="Arial" charset="0"/>
              </a:rPr>
              <a:t>   Ligandů</a:t>
            </a:r>
          </a:p>
          <a:p>
            <a:pPr marL="914400" lvl="1" indent="-457200">
              <a:lnSpc>
                <a:spcPct val="150000"/>
              </a:lnSpc>
              <a:spcBef>
                <a:spcPct val="20000"/>
              </a:spcBef>
              <a:buFont typeface="Wingdings" pitchFamily="2" charset="2"/>
              <a:buChar char="ü"/>
              <a:defRPr/>
            </a:pPr>
            <a:r>
              <a:rPr lang="cs-CZ" sz="2800" dirty="0" err="1">
                <a:solidFill>
                  <a:srgbClr val="000000"/>
                </a:solidFill>
                <a:latin typeface="Candara" pitchFamily="34" charset="0"/>
                <a:cs typeface="Arial" charset="0"/>
              </a:rPr>
              <a:t>Achol</a:t>
            </a:r>
            <a:endParaRPr lang="cs-CZ" sz="2800" dirty="0">
              <a:solidFill>
                <a:srgbClr val="000000"/>
              </a:solidFill>
              <a:latin typeface="Candara" pitchFamily="34" charset="0"/>
              <a:cs typeface="Arial" charset="0"/>
            </a:endParaRPr>
          </a:p>
          <a:p>
            <a:pPr marL="914400" lvl="1"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Aminy</a:t>
            </a:r>
          </a:p>
          <a:p>
            <a:pPr marL="914400" lvl="1"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AMK</a:t>
            </a:r>
          </a:p>
          <a:p>
            <a:pPr marL="914400" lvl="1"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peptidy</a:t>
            </a:r>
          </a:p>
        </p:txBody>
      </p:sp>
      <p:pic>
        <p:nvPicPr>
          <p:cNvPr id="131074" name="Picture 2">
            <a:extLst>
              <a:ext uri="{FF2B5EF4-FFF2-40B4-BE49-F238E27FC236}">
                <a16:creationId xmlns:a16="http://schemas.microsoft.com/office/drawing/2014/main" id="{0AD120CA-A3BA-4FFF-BBB5-997ED74670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50" y="1614489"/>
            <a:ext cx="7620000"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3" name="Nahraný zvuk">
            <a:hlinkClick r:id="" action="ppaction://media"/>
            <a:extLst>
              <a:ext uri="{FF2B5EF4-FFF2-40B4-BE49-F238E27FC236}">
                <a16:creationId xmlns:a16="http://schemas.microsoft.com/office/drawing/2014/main" id="{B9D3341F-F6F0-451B-BFF6-4CF54B833F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8C9E8E28-2AA9-44BF-A95C-7E80C8A3C8F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69371" y="455385"/>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fade">
                                      <p:cBhvr>
                                        <p:cTn id="7" dur="500"/>
                                        <p:tgtEl>
                                          <p:spTgt spid="131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7188E708-A6A6-4DFE-ABE0-39EEADEF7326}"/>
              </a:ext>
            </a:extLst>
          </p:cNvPr>
          <p:cNvSpPr>
            <a:spLocks noChangeArrowheads="1"/>
          </p:cNvSpPr>
          <p:nvPr/>
        </p:nvSpPr>
        <p:spPr bwMode="auto">
          <a:xfrm>
            <a:off x="1524000" y="1"/>
            <a:ext cx="9144000" cy="620713"/>
          </a:xfrm>
          <a:prstGeom prst="rect">
            <a:avLst/>
          </a:prstGeom>
          <a:gradFill rotWithShape="0">
            <a:gsLst>
              <a:gs pos="0">
                <a:srgbClr val="FFFF66"/>
              </a:gs>
              <a:gs pos="50000">
                <a:srgbClr val="FFCC66"/>
              </a:gs>
              <a:gs pos="100000">
                <a:srgbClr val="FFFF66"/>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solidFill>
                <a:srgbClr val="000000"/>
              </a:solidFill>
            </a:endParaRPr>
          </a:p>
        </p:txBody>
      </p:sp>
      <p:graphicFrame>
        <p:nvGraphicFramePr>
          <p:cNvPr id="1090612" name="Group 52">
            <a:extLst>
              <a:ext uri="{FF2B5EF4-FFF2-40B4-BE49-F238E27FC236}">
                <a16:creationId xmlns:a16="http://schemas.microsoft.com/office/drawing/2014/main" id="{01366317-F32E-4702-AC1E-CAF7B51848B7}"/>
              </a:ext>
            </a:extLst>
          </p:cNvPr>
          <p:cNvGraphicFramePr>
            <a:graphicFrameLocks noGrp="1"/>
          </p:cNvGraphicFramePr>
          <p:nvPr/>
        </p:nvGraphicFramePr>
        <p:xfrm>
          <a:off x="1524000" y="765176"/>
          <a:ext cx="9056688" cy="5364163"/>
        </p:xfrm>
        <a:graphic>
          <a:graphicData uri="http://schemas.openxmlformats.org/drawingml/2006/table">
            <a:tbl>
              <a:tblPr/>
              <a:tblGrid>
                <a:gridCol w="1008063">
                  <a:extLst>
                    <a:ext uri="{9D8B030D-6E8A-4147-A177-3AD203B41FA5}">
                      <a16:colId xmlns:a16="http://schemas.microsoft.com/office/drawing/2014/main" val="20000"/>
                    </a:ext>
                  </a:extLst>
                </a:gridCol>
                <a:gridCol w="2233612">
                  <a:extLst>
                    <a:ext uri="{9D8B030D-6E8A-4147-A177-3AD203B41FA5}">
                      <a16:colId xmlns:a16="http://schemas.microsoft.com/office/drawing/2014/main" val="20001"/>
                    </a:ext>
                  </a:extLst>
                </a:gridCol>
                <a:gridCol w="2087563">
                  <a:extLst>
                    <a:ext uri="{9D8B030D-6E8A-4147-A177-3AD203B41FA5}">
                      <a16:colId xmlns:a16="http://schemas.microsoft.com/office/drawing/2014/main" val="20002"/>
                    </a:ext>
                  </a:extLst>
                </a:gridCol>
                <a:gridCol w="1951037">
                  <a:extLst>
                    <a:ext uri="{9D8B030D-6E8A-4147-A177-3AD203B41FA5}">
                      <a16:colId xmlns:a16="http://schemas.microsoft.com/office/drawing/2014/main" val="20003"/>
                    </a:ext>
                  </a:extLst>
                </a:gridCol>
                <a:gridCol w="1776413">
                  <a:extLst>
                    <a:ext uri="{9D8B030D-6E8A-4147-A177-3AD203B41FA5}">
                      <a16:colId xmlns:a16="http://schemas.microsoft.com/office/drawing/2014/main" val="20004"/>
                    </a:ext>
                  </a:extLst>
                </a:gridCol>
              </a:tblGrid>
              <a:tr h="9021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cs-CZ" sz="1600" b="1" i="0" u="none" strike="noStrike" cap="none" normalizeH="0" baseline="0" dirty="0">
                        <a:ln>
                          <a:noFill/>
                        </a:ln>
                        <a:solidFill>
                          <a:schemeClr val="tx1"/>
                        </a:solidFill>
                        <a:effectLst/>
                        <a:latin typeface="Arial Narrow"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Receptors</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connected</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with</a:t>
                      </a:r>
                      <a:r>
                        <a:rPr kumimoji="0" lang="cs-CZ" sz="1600" b="1" i="0" u="none" strike="noStrike" cap="none" normalizeH="0" baseline="0" dirty="0">
                          <a:ln>
                            <a:noFill/>
                          </a:ln>
                          <a:solidFill>
                            <a:schemeClr val="tx1"/>
                          </a:solidFill>
                          <a:effectLst/>
                          <a:latin typeface="Arial Narrow" pitchFamily="34" charset="0"/>
                        </a:rPr>
                        <a:t> ion </a:t>
                      </a:r>
                      <a:r>
                        <a:rPr kumimoji="0" lang="cs-CZ" sz="1600" b="1" i="0" u="none" strike="noStrike" cap="none" normalizeH="0" baseline="0" dirty="0" err="1">
                          <a:ln>
                            <a:noFill/>
                          </a:ln>
                          <a:solidFill>
                            <a:schemeClr val="tx1"/>
                          </a:solidFill>
                          <a:effectLst/>
                          <a:latin typeface="Arial Narrow" pitchFamily="34" charset="0"/>
                        </a:rPr>
                        <a:t>channels</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2</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G-protein </a:t>
                      </a:r>
                      <a:r>
                        <a:rPr kumimoji="0" lang="cs-CZ" sz="1600" b="1" i="0" u="none" strike="noStrike" cap="none" normalizeH="0" baseline="0" dirty="0" err="1">
                          <a:ln>
                            <a:noFill/>
                          </a:ln>
                          <a:solidFill>
                            <a:schemeClr val="tx1"/>
                          </a:solidFill>
                          <a:effectLst/>
                          <a:latin typeface="Arial Narrow" pitchFamily="34" charset="0"/>
                        </a:rPr>
                        <a:t>coupled</a:t>
                      </a:r>
                      <a:r>
                        <a:rPr kumimoji="0" lang="cs-CZ" sz="1600" b="1" i="0" u="none" strike="noStrike" cap="none" normalizeH="0" baseline="0" dirty="0">
                          <a:ln>
                            <a:noFill/>
                          </a:ln>
                          <a:solidFill>
                            <a:schemeClr val="tx1"/>
                          </a:solidFill>
                          <a:effectLst/>
                          <a:latin typeface="Arial Narrow" pitchFamily="34" charset="0"/>
                        </a:rPr>
                        <a:t> receptor</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Receptor tyrosin </a:t>
                      </a:r>
                      <a:r>
                        <a:rPr kumimoji="0" lang="cs-CZ" sz="1600" b="1" i="0" u="none" strike="noStrike" cap="none" normalizeH="0" baseline="0" dirty="0" err="1">
                          <a:ln>
                            <a:noFill/>
                          </a:ln>
                          <a:solidFill>
                            <a:schemeClr val="tx1"/>
                          </a:solidFill>
                          <a:effectLst/>
                          <a:latin typeface="Arial Narrow" pitchFamily="34" charset="0"/>
                        </a:rPr>
                        <a:t>kinases</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4</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Intracellular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nuclear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receptors</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0"/>
                  </a:ext>
                </a:extLst>
              </a:tr>
              <a:tr h="6761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Place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Membrane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Membrane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Membrane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Intracellular</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1"/>
                  </a:ext>
                </a:extLst>
              </a:tr>
              <a:tr h="67770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Arial Narrow" pitchFamily="34" charset="0"/>
                        </a:rPr>
                        <a:t>Efe</a:t>
                      </a:r>
                      <a:r>
                        <a:rPr kumimoji="0" lang="cs-CZ" sz="1600" b="1" i="0" u="none" strike="noStrike" cap="none" normalizeH="0" baseline="0" dirty="0">
                          <a:ln>
                            <a:noFill/>
                          </a:ln>
                          <a:solidFill>
                            <a:schemeClr val="tx1"/>
                          </a:solidFill>
                          <a:effectLst/>
                          <a:latin typeface="Arial Narrow" pitchFamily="34" charset="0"/>
                        </a:rPr>
                        <a:t>c</a:t>
                      </a:r>
                      <a:r>
                        <a:rPr kumimoji="0" lang="en-US" sz="1600" b="1" i="0" u="none" strike="noStrike" cap="none" normalizeH="0" baseline="0" dirty="0">
                          <a:ln>
                            <a:noFill/>
                          </a:ln>
                          <a:solidFill>
                            <a:schemeClr val="tx1"/>
                          </a:solidFill>
                          <a:effectLst/>
                          <a:latin typeface="Arial Narrow" pitchFamily="34" charset="0"/>
                        </a:rPr>
                        <a:t>tor</a:t>
                      </a: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Ion </a:t>
                      </a:r>
                      <a:r>
                        <a:rPr kumimoji="0" lang="cs-CZ" sz="1600" b="1" i="0" u="none" strike="noStrike" cap="none" normalizeH="0" baseline="0" dirty="0" err="1">
                          <a:ln>
                            <a:noFill/>
                          </a:ln>
                          <a:solidFill>
                            <a:schemeClr val="tx1"/>
                          </a:solidFill>
                          <a:effectLst/>
                          <a:latin typeface="Arial Narrow" pitchFamily="34" charset="0"/>
                        </a:rPr>
                        <a:t>channel</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Channel</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or</a:t>
                      </a:r>
                      <a:r>
                        <a:rPr kumimoji="0" lang="cs-CZ" sz="1600" b="1" i="0" u="none" strike="noStrike" cap="none" normalizeH="0" baseline="0" dirty="0">
                          <a:ln>
                            <a:noFill/>
                          </a:ln>
                          <a:solidFill>
                            <a:schemeClr val="tx1"/>
                          </a:solidFill>
                          <a:effectLst/>
                          <a:latin typeface="Arial Narrow" pitchFamily="34" charset="0"/>
                        </a:rPr>
                        <a:t> enzyme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Enzyme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Gene </a:t>
                      </a:r>
                      <a:r>
                        <a:rPr kumimoji="0" lang="cs-CZ" sz="1600" b="1" i="0" u="none" strike="noStrike" cap="none" normalizeH="0" baseline="0" dirty="0" err="1">
                          <a:ln>
                            <a:noFill/>
                          </a:ln>
                          <a:solidFill>
                            <a:schemeClr val="tx1"/>
                          </a:solidFill>
                          <a:effectLst/>
                          <a:latin typeface="Arial Narrow" pitchFamily="34" charset="0"/>
                        </a:rPr>
                        <a:t>transcription</a:t>
                      </a:r>
                      <a:r>
                        <a:rPr kumimoji="0" lang="cs-CZ" sz="1600" b="1" i="0" u="none" strike="noStrike" cap="none" normalizeH="0" baseline="0" dirty="0">
                          <a:ln>
                            <a:noFill/>
                          </a:ln>
                          <a:solidFill>
                            <a:schemeClr val="tx1"/>
                          </a:solidFill>
                          <a:effectLst/>
                          <a:latin typeface="Arial Narrow" pitchFamily="34" charset="0"/>
                        </a:rPr>
                        <a:t> </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2"/>
                  </a:ext>
                </a:extLst>
              </a:tr>
              <a:tr h="67770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Binding</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direct</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G-protein</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direct</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DNA </a:t>
                      </a:r>
                      <a:r>
                        <a:rPr kumimoji="0" lang="cs-CZ" sz="1600" b="1" i="0" u="none" strike="noStrike" cap="none" normalizeH="0" baseline="0" dirty="0" err="1">
                          <a:ln>
                            <a:noFill/>
                          </a:ln>
                          <a:solidFill>
                            <a:schemeClr val="tx1"/>
                          </a:solidFill>
                          <a:effectLst/>
                          <a:latin typeface="Arial Narrow" pitchFamily="34" charset="0"/>
                        </a:rPr>
                        <a:t>mediated</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3"/>
                  </a:ext>
                </a:extLst>
              </a:tr>
              <a:tr h="87386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Examples</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Nicotin-</a:t>
                      </a:r>
                      <a:r>
                        <a:rPr kumimoji="0" lang="cs-CZ" sz="1600" b="1" i="0" u="none" strike="noStrike" cap="none" normalizeH="0" baseline="0" dirty="0" err="1">
                          <a:ln>
                            <a:noFill/>
                          </a:ln>
                          <a:solidFill>
                            <a:schemeClr val="tx1"/>
                          </a:solidFill>
                          <a:effectLst/>
                          <a:latin typeface="Arial Narrow" pitchFamily="34" charset="0"/>
                        </a:rPr>
                        <a:t>cholinergic</a:t>
                      </a:r>
                      <a:r>
                        <a:rPr kumimoji="0" lang="cs-CZ" sz="1600" b="1" i="0" u="none" strike="noStrike" cap="none" normalizeH="0" baseline="0" dirty="0">
                          <a:ln>
                            <a:noFill/>
                          </a:ln>
                          <a:solidFill>
                            <a:schemeClr val="tx1"/>
                          </a:solidFill>
                          <a:effectLst/>
                          <a:latin typeface="Arial Narrow" pitchFamily="34" charset="0"/>
                        </a:rPr>
                        <a:t> </a:t>
                      </a:r>
                      <a:r>
                        <a:rPr kumimoji="0" lang="en-US" sz="1600" b="1" i="0" u="none" strike="noStrike" cap="none" normalizeH="0" baseline="0" dirty="0">
                          <a:ln>
                            <a:noFill/>
                          </a:ln>
                          <a:solidFill>
                            <a:schemeClr val="tx1"/>
                          </a:solidFill>
                          <a:effectLst/>
                          <a:latin typeface="Arial Narrow" pitchFamily="34" charset="0"/>
                        </a:rPr>
                        <a:t>receptor,</a:t>
                      </a:r>
                      <a:endParaRPr kumimoji="0" lang="cs-CZ" sz="1600" b="1" i="0" u="none" strike="noStrike" cap="none" normalizeH="0" baseline="0" dirty="0">
                        <a:ln>
                          <a:noFill/>
                        </a:ln>
                        <a:solidFill>
                          <a:schemeClr val="tx1"/>
                        </a:solidFill>
                        <a:effectLst/>
                        <a:latin typeface="Arial Narrow"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a:ln>
                            <a:noFill/>
                          </a:ln>
                          <a:solidFill>
                            <a:schemeClr val="tx1"/>
                          </a:solidFill>
                          <a:effectLst/>
                          <a:latin typeface="Arial Narrow" pitchFamily="34" charset="0"/>
                        </a:rPr>
                        <a:t>GABA receptor</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Muscarin-cholinergic</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adrenoreceptors</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Inzulin, </a:t>
                      </a:r>
                      <a:r>
                        <a:rPr kumimoji="0" lang="cs-CZ" sz="1600" b="1" i="0" u="none" strike="noStrike" cap="none" normalizeH="0" baseline="0" dirty="0" err="1">
                          <a:ln>
                            <a:noFill/>
                          </a:ln>
                          <a:solidFill>
                            <a:schemeClr val="tx1"/>
                          </a:solidFill>
                          <a:effectLst/>
                          <a:latin typeface="Arial Narrow" pitchFamily="34" charset="0"/>
                        </a:rPr>
                        <a:t>growth</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factor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cytokin</a:t>
                      </a:r>
                      <a:r>
                        <a:rPr kumimoji="0" lang="cs-CZ" sz="1600" b="1" i="0" u="none" strike="noStrike" cap="none" normalizeH="0" baseline="0" dirty="0">
                          <a:ln>
                            <a:noFill/>
                          </a:ln>
                          <a:solidFill>
                            <a:schemeClr val="tx1"/>
                          </a:solidFill>
                          <a:effectLst/>
                          <a:latin typeface="Arial Narrow" pitchFamily="34" charset="0"/>
                        </a:rPr>
                        <a:t> receptor</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Steroids</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thyroid</a:t>
                      </a:r>
                      <a:r>
                        <a:rPr kumimoji="0" lang="cs-CZ" sz="1600" b="1" i="0" u="none" strike="noStrike" cap="none" normalizeH="0" baseline="0" dirty="0">
                          <a:ln>
                            <a:noFill/>
                          </a:ln>
                          <a:solidFill>
                            <a:schemeClr val="tx1"/>
                          </a:solidFill>
                          <a:effectLst/>
                          <a:latin typeface="Arial Narrow" pitchFamily="34" charset="0"/>
                        </a:rPr>
                        <a:t> hormon </a:t>
                      </a:r>
                      <a:r>
                        <a:rPr kumimoji="0" lang="cs-CZ" sz="1600" b="1" i="0" u="none" strike="noStrike" cap="none" normalizeH="0" baseline="0" dirty="0" err="1">
                          <a:ln>
                            <a:noFill/>
                          </a:ln>
                          <a:solidFill>
                            <a:schemeClr val="tx1"/>
                          </a:solidFill>
                          <a:effectLst/>
                          <a:latin typeface="Arial Narrow" pitchFamily="34" charset="0"/>
                        </a:rPr>
                        <a:t>receptors</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4"/>
                  </a:ext>
                </a:extLst>
              </a:tr>
              <a:tr h="15565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Arial Narrow" pitchFamily="34" charset="0"/>
                        </a:rPr>
                        <a:t>Stru</a:t>
                      </a:r>
                      <a:r>
                        <a:rPr kumimoji="0" lang="cs-CZ" sz="1600" b="1" i="0" u="none" strike="noStrike" cap="none" normalizeH="0" baseline="0" dirty="0">
                          <a:ln>
                            <a:noFill/>
                          </a:ln>
                          <a:solidFill>
                            <a:schemeClr val="tx1"/>
                          </a:solidFill>
                          <a:effectLst/>
                          <a:latin typeface="Arial Narrow" pitchFamily="34" charset="0"/>
                        </a:rPr>
                        <a:t>c</a:t>
                      </a:r>
                      <a:r>
                        <a:rPr kumimoji="0" lang="en-US" sz="1600" b="1" i="0" u="none" strike="noStrike" cap="none" normalizeH="0" baseline="0" dirty="0" err="1">
                          <a:ln>
                            <a:noFill/>
                          </a:ln>
                          <a:solidFill>
                            <a:schemeClr val="tx1"/>
                          </a:solidFill>
                          <a:effectLst/>
                          <a:latin typeface="Arial Narrow" pitchFamily="34" charset="0"/>
                        </a:rPr>
                        <a:t>tur</a:t>
                      </a:r>
                      <a:r>
                        <a:rPr kumimoji="0" lang="cs-CZ" sz="1600" b="1" i="0" u="none" strike="noStrike" cap="none" normalizeH="0" baseline="0" dirty="0">
                          <a:ln>
                            <a:noFill/>
                          </a:ln>
                          <a:solidFill>
                            <a:schemeClr val="tx1"/>
                          </a:solidFill>
                          <a:effectLst/>
                          <a:latin typeface="Arial Narrow" pitchFamily="34" charset="0"/>
                        </a:rPr>
                        <a:t>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Oligomer </a:t>
                      </a:r>
                      <a:r>
                        <a:rPr kumimoji="0" lang="cs-CZ" sz="1600" b="1" i="0" u="none" strike="noStrike" cap="none" normalizeH="0" baseline="0" dirty="0" err="1">
                          <a:ln>
                            <a:noFill/>
                          </a:ln>
                          <a:solidFill>
                            <a:schemeClr val="tx1"/>
                          </a:solidFill>
                          <a:effectLst/>
                          <a:latin typeface="Arial Narrow" pitchFamily="34" charset="0"/>
                        </a:rPr>
                        <a:t>composed</a:t>
                      </a:r>
                      <a:r>
                        <a:rPr kumimoji="0" lang="cs-CZ" sz="1600" b="1" i="0" u="none" strike="noStrike" cap="none" normalizeH="0" baseline="0" dirty="0">
                          <a:ln>
                            <a:noFill/>
                          </a:ln>
                          <a:solidFill>
                            <a:schemeClr val="tx1"/>
                          </a:solidFill>
                          <a:effectLst/>
                          <a:latin typeface="Arial Narrow" pitchFamily="34" charset="0"/>
                        </a:rPr>
                        <a:t> by </a:t>
                      </a:r>
                      <a:r>
                        <a:rPr kumimoji="0" lang="cs-CZ" sz="1600" b="1" i="0" u="none" strike="noStrike" cap="none" normalizeH="0" baseline="0" dirty="0" err="1">
                          <a:ln>
                            <a:noFill/>
                          </a:ln>
                          <a:solidFill>
                            <a:schemeClr val="tx1"/>
                          </a:solidFill>
                          <a:effectLst/>
                          <a:latin typeface="Arial Narrow" pitchFamily="34" charset="0"/>
                        </a:rPr>
                        <a:t>subunits</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surrounding</a:t>
                      </a:r>
                      <a:r>
                        <a:rPr kumimoji="0" lang="cs-CZ" sz="1600" b="1" i="0" u="none" strike="noStrike" cap="none" normalizeH="0" baseline="0" dirty="0">
                          <a:ln>
                            <a:noFill/>
                          </a:ln>
                          <a:solidFill>
                            <a:schemeClr val="tx1"/>
                          </a:solidFill>
                          <a:effectLst/>
                          <a:latin typeface="Arial Narrow" pitchFamily="34" charset="0"/>
                        </a:rPr>
                        <a:t> center </a:t>
                      </a:r>
                      <a:r>
                        <a:rPr kumimoji="0" lang="cs-CZ" sz="1600" b="1" i="0" u="none" strike="noStrike" cap="none" normalizeH="0" baseline="0" dirty="0" err="1">
                          <a:ln>
                            <a:noFill/>
                          </a:ln>
                          <a:solidFill>
                            <a:schemeClr val="tx1"/>
                          </a:solidFill>
                          <a:effectLst/>
                          <a:latin typeface="Arial Narrow" pitchFamily="34" charset="0"/>
                        </a:rPr>
                        <a:t>of</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the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channel</a:t>
                      </a:r>
                      <a:endParaRPr kumimoji="0" lang="cs-CZ"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Monomer (</a:t>
                      </a:r>
                      <a:r>
                        <a:rPr kumimoji="0" lang="cs-CZ" sz="1600" b="1" i="0" u="none" strike="noStrike" cap="none" normalizeH="0" baseline="0" dirty="0" err="1">
                          <a:ln>
                            <a:noFill/>
                          </a:ln>
                          <a:solidFill>
                            <a:schemeClr val="tx1"/>
                          </a:solidFill>
                          <a:effectLst/>
                          <a:latin typeface="Arial Narrow" pitchFamily="34" charset="0"/>
                        </a:rPr>
                        <a:t>or</a:t>
                      </a:r>
                      <a:r>
                        <a:rPr kumimoji="0" lang="cs-CZ" sz="1600" b="1" i="0" u="none" strike="noStrike" cap="none" normalizeH="0" baseline="0" dirty="0">
                          <a:ln>
                            <a:noFill/>
                          </a:ln>
                          <a:solidFill>
                            <a:schemeClr val="tx1"/>
                          </a:solidFill>
                          <a:effectLst/>
                          <a:latin typeface="Arial Narrow" pitchFamily="34" charset="0"/>
                        </a:rPr>
                        <a:t> dimer) </a:t>
                      </a:r>
                      <a:r>
                        <a:rPr kumimoji="0" lang="cs-CZ" sz="1600" b="1" i="0" u="none" strike="noStrike" cap="none" normalizeH="0" baseline="0" dirty="0" err="1">
                          <a:ln>
                            <a:noFill/>
                          </a:ln>
                          <a:solidFill>
                            <a:schemeClr val="tx1"/>
                          </a:solidFill>
                          <a:effectLst/>
                          <a:latin typeface="Arial Narrow" pitchFamily="34" charset="0"/>
                        </a:rPr>
                        <a:t>containing</a:t>
                      </a:r>
                      <a:r>
                        <a:rPr kumimoji="0" lang="cs-CZ" sz="1600" b="1" i="0" u="none" strike="noStrike" cap="none" normalizeH="0" baseline="0" dirty="0">
                          <a:ln>
                            <a:noFill/>
                          </a:ln>
                          <a:solidFill>
                            <a:schemeClr val="tx1"/>
                          </a:solidFill>
                          <a:effectLst/>
                          <a:latin typeface="Arial Narrow" pitchFamily="34" charset="0"/>
                        </a:rPr>
                        <a:t>  7 </a:t>
                      </a:r>
                      <a:r>
                        <a:rPr kumimoji="0" lang="cs-CZ" sz="1600" b="1" i="0" u="none" strike="noStrike" cap="none" normalizeH="0" baseline="0" dirty="0" err="1">
                          <a:ln>
                            <a:noFill/>
                          </a:ln>
                          <a:solidFill>
                            <a:schemeClr val="tx1"/>
                          </a:solidFill>
                          <a:effectLst/>
                          <a:latin typeface="Arial Narrow" pitchFamily="34" charset="0"/>
                        </a:rPr>
                        <a:t>transmembrane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helical</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domains</a:t>
                      </a:r>
                      <a:r>
                        <a:rPr kumimoji="0" lang="cs-CZ" sz="1600" b="1" i="0" u="none" strike="noStrike" cap="none" normalizeH="0" baseline="0" dirty="0">
                          <a:ln>
                            <a:noFill/>
                          </a:ln>
                          <a:solidFill>
                            <a:schemeClr val="tx1"/>
                          </a:solidFill>
                          <a:effectLst/>
                          <a:latin typeface="Arial Narrow" pitchFamily="34" charset="0"/>
                        </a:rPr>
                        <a:t>.</a:t>
                      </a: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Single </a:t>
                      </a:r>
                      <a:r>
                        <a:rPr kumimoji="0" lang="cs-CZ" sz="1600" b="1" i="0" u="none" strike="noStrike" cap="none" normalizeH="0" baseline="0" dirty="0" err="1">
                          <a:ln>
                            <a:noFill/>
                          </a:ln>
                          <a:solidFill>
                            <a:schemeClr val="tx1"/>
                          </a:solidFill>
                          <a:effectLst/>
                          <a:latin typeface="Arial Narrow" pitchFamily="34" charset="0"/>
                        </a:rPr>
                        <a:t>transmembrane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helical</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domain</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interconencted</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with</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extracelular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kinase</a:t>
                      </a:r>
                      <a:endParaRPr kumimoji="0" lang="cs-CZ"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Monomer </a:t>
                      </a:r>
                      <a:r>
                        <a:rPr kumimoji="0" lang="cs-CZ" sz="1600" b="1" i="0" u="none" strike="noStrike" cap="none" normalizeH="0" baseline="0" dirty="0" err="1">
                          <a:ln>
                            <a:noFill/>
                          </a:ln>
                          <a:solidFill>
                            <a:schemeClr val="tx1"/>
                          </a:solidFill>
                          <a:effectLst/>
                          <a:latin typeface="Arial Narrow" pitchFamily="34" charset="0"/>
                        </a:rPr>
                        <a:t>structure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with</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separate</a:t>
                      </a:r>
                      <a:r>
                        <a:rPr kumimoji="0" lang="cs-CZ" sz="1600" b="1" i="0" u="none" strike="noStrike" cap="none" normalizeH="0" baseline="0" dirty="0">
                          <a:ln>
                            <a:noFill/>
                          </a:ln>
                          <a:solidFill>
                            <a:schemeClr val="tx1"/>
                          </a:solidFill>
                          <a:effectLst/>
                          <a:latin typeface="Arial Narrow" pitchFamily="34" charset="0"/>
                        </a:rPr>
                        <a:t>  receptor </a:t>
                      </a:r>
                      <a:r>
                        <a:rPr kumimoji="0" lang="cs-CZ" sz="1600" b="1" i="0" u="none" strike="noStrike" cap="none" normalizeH="0" baseline="0" dirty="0" err="1">
                          <a:ln>
                            <a:noFill/>
                          </a:ln>
                          <a:solidFill>
                            <a:schemeClr val="tx1"/>
                          </a:solidFill>
                          <a:effectLst/>
                          <a:latin typeface="Arial Narrow" pitchFamily="34" charset="0"/>
                        </a:rPr>
                        <a:t>and</a:t>
                      </a:r>
                      <a:r>
                        <a:rPr kumimoji="0" lang="cs-CZ" sz="1600" b="1" i="0" u="none" strike="noStrike" cap="none" normalizeH="0" baseline="0" dirty="0">
                          <a:ln>
                            <a:noFill/>
                          </a:ln>
                          <a:solidFill>
                            <a:schemeClr val="tx1"/>
                          </a:solidFill>
                          <a:effectLst/>
                          <a:latin typeface="Arial Narrow" pitchFamily="34" charset="0"/>
                        </a:rPr>
                        <a:t> DNA </a:t>
                      </a:r>
                      <a:r>
                        <a:rPr kumimoji="0" lang="cs-CZ" sz="1600" b="1" i="0" u="none" strike="noStrike" cap="none" normalizeH="0" baseline="0" dirty="0" err="1">
                          <a:ln>
                            <a:noFill/>
                          </a:ln>
                          <a:solidFill>
                            <a:schemeClr val="tx1"/>
                          </a:solidFill>
                          <a:effectLst/>
                          <a:latin typeface="Arial Narrow" pitchFamily="34" charset="0"/>
                        </a:rPr>
                        <a:t>binding</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domain</a:t>
                      </a:r>
                      <a:endParaRPr kumimoji="0" lang="cs-CZ"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5"/>
                  </a:ext>
                </a:extLst>
              </a:tr>
            </a:tbl>
          </a:graphicData>
        </a:graphic>
      </p:graphicFrame>
      <p:sp>
        <p:nvSpPr>
          <p:cNvPr id="111663" name="Text Box 47">
            <a:extLst>
              <a:ext uri="{FF2B5EF4-FFF2-40B4-BE49-F238E27FC236}">
                <a16:creationId xmlns:a16="http://schemas.microsoft.com/office/drawing/2014/main" id="{D61953BD-7BF7-4506-98ED-E73143C3EB62}"/>
              </a:ext>
            </a:extLst>
          </p:cNvPr>
          <p:cNvSpPr txBox="1">
            <a:spLocks noChangeArrowheads="1"/>
          </p:cNvSpPr>
          <p:nvPr/>
        </p:nvSpPr>
        <p:spPr bwMode="auto">
          <a:xfrm>
            <a:off x="4492625" y="133350"/>
            <a:ext cx="31448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000" b="1">
                <a:solidFill>
                  <a:srgbClr val="000000"/>
                </a:solidFill>
                <a:latin typeface="Arial" panose="020B0604020202020204" pitchFamily="34" charset="0"/>
              </a:rPr>
              <a:t>4 main type of receptors</a:t>
            </a:r>
            <a:endParaRPr lang="en-US" altLang="cs-CZ" sz="2000" b="1">
              <a:solidFill>
                <a:srgbClr val="000000"/>
              </a:solidFill>
              <a:latin typeface="Arial" panose="020B0604020202020204" pitchFamily="34" charset="0"/>
            </a:endParaRPr>
          </a:p>
        </p:txBody>
      </p:sp>
      <p:sp>
        <p:nvSpPr>
          <p:cNvPr id="111664" name="Text Box 48">
            <a:extLst>
              <a:ext uri="{FF2B5EF4-FFF2-40B4-BE49-F238E27FC236}">
                <a16:creationId xmlns:a16="http://schemas.microsoft.com/office/drawing/2014/main" id="{680EF7FC-3138-4D42-BF82-E152791E82C7}"/>
              </a:ext>
            </a:extLst>
          </p:cNvPr>
          <p:cNvSpPr txBox="1">
            <a:spLocks noChangeArrowheads="1"/>
          </p:cNvSpPr>
          <p:nvPr/>
        </p:nvSpPr>
        <p:spPr bwMode="auto">
          <a:xfrm>
            <a:off x="7535864" y="6350001"/>
            <a:ext cx="3132137" cy="301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cs-CZ" sz="1600" b="1">
                <a:solidFill>
                  <a:srgbClr val="000000"/>
                </a:solidFill>
                <a:latin typeface="Arial Narrow" panose="020B0606020202030204" pitchFamily="34" charset="0"/>
              </a:rPr>
              <a:t>Rang and Dale Pharmacology, </a:t>
            </a:r>
            <a:r>
              <a:rPr lang="cs-CZ" altLang="cs-CZ" sz="1600" b="1">
                <a:solidFill>
                  <a:srgbClr val="000000"/>
                </a:solidFill>
                <a:latin typeface="Arial Narrow" panose="020B0606020202030204" pitchFamily="34" charset="0"/>
              </a:rPr>
              <a:t>2012</a:t>
            </a:r>
            <a:endParaRPr lang="en-US" altLang="cs-CZ" sz="2400" b="1">
              <a:solidFill>
                <a:srgbClr val="000000"/>
              </a:solidFill>
              <a:latin typeface="Arial Narrow" panose="020B0606020202030204" pitchFamily="34" charset="0"/>
            </a:endParaRPr>
          </a:p>
        </p:txBody>
      </p:sp>
      <p:pic>
        <p:nvPicPr>
          <p:cNvPr id="2" name="Nahraný zvuk">
            <a:hlinkClick r:id="" action="ppaction://media"/>
            <a:extLst>
              <a:ext uri="{FF2B5EF4-FFF2-40B4-BE49-F238E27FC236}">
                <a16:creationId xmlns:a16="http://schemas.microsoft.com/office/drawing/2014/main" id="{0CB5440C-B5E3-4298-AE90-045C53E711A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38895" y="31035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dpis 1">
            <a:extLst>
              <a:ext uri="{FF2B5EF4-FFF2-40B4-BE49-F238E27FC236}">
                <a16:creationId xmlns:a16="http://schemas.microsoft.com/office/drawing/2014/main" id="{3C90ABED-2C8E-4A8A-A0FD-8EC32A0539A5}"/>
              </a:ext>
            </a:extLst>
          </p:cNvPr>
          <p:cNvSpPr>
            <a:spLocks noGrp="1" noChangeArrowheads="1"/>
          </p:cNvSpPr>
          <p:nvPr>
            <p:ph type="title"/>
          </p:nvPr>
        </p:nvSpPr>
        <p:spPr/>
        <p:txBody>
          <a:bodyPr/>
          <a:lstStyle/>
          <a:p>
            <a:pPr eaLnBrk="1" hangingPunct="1"/>
            <a:r>
              <a:rPr lang="cs-CZ" altLang="cs-CZ"/>
              <a:t>Receptor – effector system</a:t>
            </a:r>
          </a:p>
        </p:txBody>
      </p:sp>
      <p:sp>
        <p:nvSpPr>
          <p:cNvPr id="3" name="Zástupný obsah 2">
            <a:extLst>
              <a:ext uri="{FF2B5EF4-FFF2-40B4-BE49-F238E27FC236}">
                <a16:creationId xmlns:a16="http://schemas.microsoft.com/office/drawing/2014/main" id="{A0D4960C-746D-44CF-8DC4-22023CEABEB8}"/>
              </a:ext>
            </a:extLst>
          </p:cNvPr>
          <p:cNvSpPr>
            <a:spLocks noGrp="1"/>
          </p:cNvSpPr>
          <p:nvPr>
            <p:ph idx="1"/>
          </p:nvPr>
        </p:nvSpPr>
        <p:spPr>
          <a:xfrm>
            <a:off x="2063750" y="1692275"/>
            <a:ext cx="8064500" cy="4140200"/>
          </a:xfrm>
        </p:spPr>
        <p:txBody>
          <a:bodyPr rtlCol="0">
            <a:noAutofit/>
          </a:bodyPr>
          <a:lstStyle/>
          <a:p>
            <a:pPr marL="342900" indent="-342900">
              <a:spcBef>
                <a:spcPct val="20000"/>
              </a:spcBef>
              <a:defRPr/>
            </a:pPr>
            <a:r>
              <a:rPr lang="cs-CZ" b="1" dirty="0" err="1">
                <a:solidFill>
                  <a:srgbClr val="0000FF"/>
                </a:solidFill>
                <a:latin typeface="Candara" pitchFamily="34" charset="0"/>
                <a:cs typeface="Arial"/>
              </a:rPr>
              <a:t>Affinity</a:t>
            </a:r>
            <a:endParaRPr lang="cs-CZ" dirty="0">
              <a:solidFill>
                <a:srgbClr val="0000FF"/>
              </a:solidFill>
              <a:latin typeface="Candara" pitchFamily="34" charset="0"/>
              <a:cs typeface="Arial"/>
            </a:endParaRPr>
          </a:p>
          <a:p>
            <a:pPr marL="457200" indent="-457200">
              <a:spcBef>
                <a:spcPct val="20000"/>
              </a:spcBef>
              <a:buFont typeface="Wingdings" pitchFamily="2" charset="2"/>
              <a:buChar char="ü"/>
              <a:defRPr/>
            </a:pPr>
            <a:r>
              <a:rPr lang="en-US" dirty="0">
                <a:solidFill>
                  <a:srgbClr val="000000"/>
                </a:solidFill>
                <a:latin typeface="Candara" panose="020E0502030303020204" pitchFamily="34" charset="0"/>
              </a:rPr>
              <a:t>the ability of the ligand to bind to the </a:t>
            </a:r>
            <a:r>
              <a:rPr lang="en-US" dirty="0" err="1">
                <a:solidFill>
                  <a:srgbClr val="000000"/>
                </a:solidFill>
                <a:latin typeface="Candara" panose="020E0502030303020204" pitchFamily="34" charset="0"/>
              </a:rPr>
              <a:t>recepto</a:t>
            </a:r>
            <a:r>
              <a:rPr lang="cs-CZ" dirty="0">
                <a:solidFill>
                  <a:srgbClr val="000000"/>
                </a:solidFill>
                <a:latin typeface="Candara" panose="020E0502030303020204" pitchFamily="34" charset="0"/>
              </a:rPr>
              <a:t>r</a:t>
            </a:r>
            <a:endParaRPr lang="cs-CZ" baseline="-25000" dirty="0">
              <a:solidFill>
                <a:srgbClr val="000000"/>
              </a:solidFill>
              <a:latin typeface="Candara" pitchFamily="34" charset="0"/>
              <a:cs typeface="Arial"/>
            </a:endParaRPr>
          </a:p>
          <a:p>
            <a:pPr marL="342900" indent="-342900">
              <a:spcBef>
                <a:spcPct val="20000"/>
              </a:spcBef>
              <a:buFont typeface="Wingdings" pitchFamily="2" charset="2"/>
              <a:buChar char="§"/>
              <a:defRPr/>
            </a:pPr>
            <a:endParaRPr lang="cs-CZ" sz="1000" b="1" baseline="-25000" dirty="0">
              <a:solidFill>
                <a:srgbClr val="000000"/>
              </a:solidFill>
              <a:effectLst>
                <a:outerShdw blurRad="38100" dist="38100" dir="2700000" algn="tl">
                  <a:srgbClr val="000000">
                    <a:alpha val="43137"/>
                  </a:srgbClr>
                </a:outerShdw>
              </a:effectLst>
              <a:latin typeface="Candara" pitchFamily="34" charset="0"/>
              <a:cs typeface="Arial"/>
            </a:endParaRPr>
          </a:p>
          <a:p>
            <a:pPr>
              <a:defRPr/>
            </a:pPr>
            <a:r>
              <a:rPr lang="cs-CZ" b="1" dirty="0">
                <a:solidFill>
                  <a:srgbClr val="000000"/>
                </a:solidFill>
                <a:latin typeface="Candara" pitchFamily="34" charset="0"/>
                <a:cs typeface="Arial" charset="0"/>
              </a:rPr>
              <a:t> </a:t>
            </a:r>
            <a:r>
              <a:rPr lang="cs-CZ" b="1" dirty="0" err="1">
                <a:solidFill>
                  <a:srgbClr val="0000FF"/>
                </a:solidFill>
                <a:latin typeface="Candara" pitchFamily="34" charset="0"/>
                <a:cs typeface="Arial" charset="0"/>
              </a:rPr>
              <a:t>Instrinsic</a:t>
            </a:r>
            <a:r>
              <a:rPr lang="cs-CZ" b="1" dirty="0">
                <a:solidFill>
                  <a:srgbClr val="0000FF"/>
                </a:solidFill>
                <a:latin typeface="Candara" pitchFamily="34" charset="0"/>
                <a:cs typeface="Arial" charset="0"/>
              </a:rPr>
              <a:t> </a:t>
            </a:r>
            <a:r>
              <a:rPr lang="cs-CZ" b="1" dirty="0" err="1">
                <a:solidFill>
                  <a:srgbClr val="0000FF"/>
                </a:solidFill>
                <a:latin typeface="Candara" pitchFamily="34" charset="0"/>
                <a:cs typeface="Arial" charset="0"/>
              </a:rPr>
              <a:t>activity</a:t>
            </a:r>
            <a:endParaRPr lang="cs-CZ" b="1" dirty="0">
              <a:solidFill>
                <a:srgbClr val="0000FF"/>
              </a:solidFill>
              <a:latin typeface="Candara" pitchFamily="34" charset="0"/>
              <a:cs typeface="Arial" charset="0"/>
            </a:endParaRPr>
          </a:p>
          <a:p>
            <a:pPr marL="457200" indent="-457200">
              <a:buClr>
                <a:srgbClr val="000000"/>
              </a:buClr>
              <a:buFont typeface="Wingdings" pitchFamily="2" charset="2"/>
              <a:buChar char="ü"/>
              <a:defRPr/>
            </a:pP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ability</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evoke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an</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effect</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after</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binding</a:t>
            </a:r>
            <a:r>
              <a:rPr lang="cs-CZ" dirty="0">
                <a:solidFill>
                  <a:srgbClr val="000000"/>
                </a:solidFill>
                <a:latin typeface="Candara" pitchFamily="34" charset="0"/>
                <a:cs typeface="Arial"/>
              </a:rPr>
              <a:t> to receptor</a:t>
            </a:r>
          </a:p>
          <a:p>
            <a:pPr>
              <a:buClr>
                <a:srgbClr val="000000"/>
              </a:buClr>
              <a:buFont typeface="Wingdings" pitchFamily="2" charset="2"/>
              <a:buChar char="§"/>
              <a:defRPr/>
            </a:pPr>
            <a:endParaRPr lang="cs-CZ" sz="1000" dirty="0">
              <a:solidFill>
                <a:srgbClr val="000000"/>
              </a:solidFill>
              <a:effectLst>
                <a:outerShdw blurRad="38100" dist="38100" dir="2700000" algn="tl">
                  <a:srgbClr val="C0C0C0"/>
                </a:outerShdw>
              </a:effectLst>
              <a:latin typeface="Candara" pitchFamily="34" charset="0"/>
              <a:cs typeface="Arial" charset="0"/>
            </a:endParaRPr>
          </a:p>
          <a:p>
            <a:pPr lvl="1" eaLnBrk="1" hangingPunct="1">
              <a:lnSpc>
                <a:spcPct val="90000"/>
              </a:lnSpc>
              <a:spcBef>
                <a:spcPct val="20000"/>
              </a:spcBef>
              <a:buClr>
                <a:srgbClr val="000000"/>
              </a:buClr>
              <a:defRPr/>
            </a:pPr>
            <a:r>
              <a:rPr lang="cs-CZ" dirty="0">
                <a:solidFill>
                  <a:srgbClr val="000000"/>
                </a:solidFill>
                <a:latin typeface="Candara" pitchFamily="34" charset="0"/>
                <a:cs typeface="Arial" charset="0"/>
              </a:rPr>
              <a:t>!!!</a:t>
            </a:r>
            <a:r>
              <a:rPr lang="cs-CZ" dirty="0" err="1">
                <a:solidFill>
                  <a:srgbClr val="000000"/>
                </a:solidFill>
                <a:latin typeface="Candara" pitchFamily="34" charset="0"/>
                <a:cs typeface="Arial" charset="0"/>
              </a:rPr>
              <a:t>the</a:t>
            </a:r>
            <a:r>
              <a:rPr lang="cs-CZ" dirty="0">
                <a:solidFill>
                  <a:srgbClr val="000000"/>
                </a:solidFill>
                <a:latin typeface="Candara" pitchFamily="34" charset="0"/>
                <a:cs typeface="Arial" charset="0"/>
              </a:rPr>
              <a:t> presence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sufficient</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number</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receptor </a:t>
            </a:r>
            <a:r>
              <a:rPr lang="cs-CZ" dirty="0" err="1">
                <a:solidFill>
                  <a:srgbClr val="000000"/>
                </a:solidFill>
                <a:latin typeface="Candara" pitchFamily="34" charset="0"/>
                <a:cs typeface="Arial" charset="0"/>
              </a:rPr>
              <a:t>for</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the</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induction</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pharmacological</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effect</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is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essential</a:t>
            </a:r>
            <a:r>
              <a:rPr lang="cs-CZ" dirty="0">
                <a:solidFill>
                  <a:srgbClr val="000000"/>
                </a:solidFill>
                <a:latin typeface="Candara" pitchFamily="34" charset="0"/>
                <a:cs typeface="Arial" charset="0"/>
              </a:rPr>
              <a:t> as </a:t>
            </a:r>
            <a:r>
              <a:rPr lang="cs-CZ" dirty="0" err="1">
                <a:solidFill>
                  <a:srgbClr val="000000"/>
                </a:solidFill>
                <a:latin typeface="Candara" pitchFamily="34" charset="0"/>
                <a:cs typeface="Arial" charset="0"/>
              </a:rPr>
              <a:t>well</a:t>
            </a:r>
            <a:r>
              <a:rPr lang="cs-CZ" dirty="0">
                <a:solidFill>
                  <a:srgbClr val="000000"/>
                </a:solidFill>
                <a:latin typeface="Candara" pitchFamily="34" charset="0"/>
                <a:cs typeface="Arial" charset="0"/>
              </a:rPr>
              <a:t> as </a:t>
            </a:r>
            <a:r>
              <a:rPr lang="cs-CZ" dirty="0" err="1">
                <a:solidFill>
                  <a:srgbClr val="000000"/>
                </a:solidFill>
                <a:latin typeface="Candara" pitchFamily="34" charset="0"/>
                <a:cs typeface="Arial" charset="0"/>
              </a:rPr>
              <a:t>sufficient</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amounts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receptor ligand!!! </a:t>
            </a:r>
            <a:endParaRPr lang="cs-CZ" sz="2800" dirty="0">
              <a:solidFill>
                <a:srgbClr val="000000"/>
              </a:solidFill>
              <a:latin typeface="Candara" pitchFamily="34" charset="0"/>
              <a:cs typeface="Arial" charset="0"/>
            </a:endParaRPr>
          </a:p>
          <a:p>
            <a:pPr>
              <a:defRPr/>
            </a:pPr>
            <a:endParaRPr lang="cs-CZ" dirty="0"/>
          </a:p>
        </p:txBody>
      </p:sp>
      <p:pic>
        <p:nvPicPr>
          <p:cNvPr id="2" name="Nahraný zvuk">
            <a:hlinkClick r:id="" action="ppaction://media"/>
            <a:extLst>
              <a:ext uri="{FF2B5EF4-FFF2-40B4-BE49-F238E27FC236}">
                <a16:creationId xmlns:a16="http://schemas.microsoft.com/office/drawing/2014/main" id="{5B722067-E191-4D45-A6B8-367F43CC01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87477"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dpis 1">
            <a:extLst>
              <a:ext uri="{FF2B5EF4-FFF2-40B4-BE49-F238E27FC236}">
                <a16:creationId xmlns:a16="http://schemas.microsoft.com/office/drawing/2014/main" id="{CEB9852B-1727-4FA8-8589-BF8E64B3187E}"/>
              </a:ext>
            </a:extLst>
          </p:cNvPr>
          <p:cNvSpPr>
            <a:spLocks noGrp="1" noChangeArrowheads="1"/>
          </p:cNvSpPr>
          <p:nvPr>
            <p:ph type="title"/>
            <p:custDataLst>
              <p:tags r:id="rId2"/>
            </p:custDataLst>
          </p:nvPr>
        </p:nvSpPr>
        <p:spPr/>
        <p:txBody>
          <a:bodyPr/>
          <a:lstStyle/>
          <a:p>
            <a:pPr eaLnBrk="1" hangingPunct="1"/>
            <a:r>
              <a:rPr lang="cs-CZ" altLang="cs-CZ"/>
              <a:t>Receptor – effector system</a:t>
            </a:r>
          </a:p>
        </p:txBody>
      </p:sp>
      <p:pic>
        <p:nvPicPr>
          <p:cNvPr id="113667" name="Picture 2" descr="lock and key image">
            <a:extLst>
              <a:ext uri="{FF2B5EF4-FFF2-40B4-BE49-F238E27FC236}">
                <a16:creationId xmlns:a16="http://schemas.microsoft.com/office/drawing/2014/main" id="{6D408ACD-792E-41B1-ACF4-C181673465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488" y="2608263"/>
            <a:ext cx="5524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E902744-838C-4D55-BC6B-81F7F3DA996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60728" y="52349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3">
            <a:extLst>
              <a:ext uri="{FF2B5EF4-FFF2-40B4-BE49-F238E27FC236}">
                <a16:creationId xmlns:a16="http://schemas.microsoft.com/office/drawing/2014/main" id="{DEB93625-6F24-4363-B43B-6838DF272009}"/>
              </a:ext>
            </a:extLst>
          </p:cNvPr>
          <p:cNvSpPr>
            <a:spLocks noGrp="1"/>
          </p:cNvSpPr>
          <p:nvPr>
            <p:ph type="title"/>
            <p:custDataLst>
              <p:tags r:id="rId2"/>
            </p:custDataLst>
          </p:nvPr>
        </p:nvSpPr>
        <p:spPr>
          <a:xfrm>
            <a:off x="2235200" y="1524001"/>
            <a:ext cx="7893050" cy="2462213"/>
          </a:xfrm>
        </p:spPr>
        <p:txBody>
          <a:bodyPr>
            <a:normAutofit fontScale="90000"/>
          </a:bodyPr>
          <a:lstStyle/>
          <a:p>
            <a:pPr algn="ctr">
              <a:lnSpc>
                <a:spcPct val="150000"/>
              </a:lnSpc>
              <a:spcBef>
                <a:spcPts val="0"/>
              </a:spcBef>
              <a:spcAft>
                <a:spcPts val="600"/>
              </a:spcAft>
              <a:defRPr/>
            </a:pPr>
            <a:r>
              <a:rPr lang="cs-CZ" sz="2800" dirty="0">
                <a:solidFill>
                  <a:schemeClr val="tx1"/>
                </a:solidFill>
              </a:rPr>
              <a:t>Copyright notice</a:t>
            </a:r>
            <a:br>
              <a:rPr lang="cs-CZ" sz="2800" dirty="0">
                <a:solidFill>
                  <a:schemeClr val="tx1"/>
                </a:solidFill>
              </a:rPr>
            </a:br>
            <a:r>
              <a:rPr lang="cs-CZ" sz="2800" b="0" dirty="0">
                <a:solidFill>
                  <a:schemeClr val="tx1"/>
                </a:solidFill>
              </a:rPr>
              <a:t>The presentation is copyrighted work created by employees of Masaryk university.</a:t>
            </a:r>
            <a:br>
              <a:rPr lang="cs-CZ" sz="2800" b="0" dirty="0">
                <a:solidFill>
                  <a:schemeClr val="tx1"/>
                </a:solidFill>
              </a:rPr>
            </a:br>
            <a:r>
              <a:rPr lang="cs-CZ" sz="2800" b="0" dirty="0">
                <a:solidFill>
                  <a:schemeClr val="tx1"/>
                </a:solidFill>
              </a:rPr>
              <a:t>Students are allowed to make copies for </a:t>
            </a:r>
            <a:r>
              <a:rPr lang="cs-CZ" sz="2800" b="0" dirty="0" err="1">
                <a:solidFill>
                  <a:schemeClr val="tx1"/>
                </a:solidFill>
              </a:rPr>
              <a:t>learning</a:t>
            </a:r>
            <a:r>
              <a:rPr lang="cs-CZ" sz="2800" b="0" dirty="0">
                <a:solidFill>
                  <a:schemeClr val="tx1"/>
                </a:solidFill>
              </a:rPr>
              <a:t> </a:t>
            </a:r>
            <a:r>
              <a:rPr lang="cs-CZ" sz="2800" b="0" dirty="0" err="1">
                <a:solidFill>
                  <a:schemeClr val="tx1"/>
                </a:solidFill>
              </a:rPr>
              <a:t>purposes</a:t>
            </a:r>
            <a:r>
              <a:rPr lang="cs-CZ" sz="2800" b="0" dirty="0">
                <a:solidFill>
                  <a:schemeClr val="tx1"/>
                </a:solidFill>
              </a:rPr>
              <a:t> </a:t>
            </a:r>
            <a:r>
              <a:rPr lang="cs-CZ" sz="2800" b="0" dirty="0" err="1">
                <a:solidFill>
                  <a:schemeClr val="tx1"/>
                </a:solidFill>
              </a:rPr>
              <a:t>only</a:t>
            </a:r>
            <a:r>
              <a:rPr lang="cs-CZ" sz="2800" b="0" dirty="0">
                <a:solidFill>
                  <a:schemeClr val="tx1"/>
                </a:solidFill>
              </a:rPr>
              <a:t>. </a:t>
            </a:r>
            <a:br>
              <a:rPr lang="cs-CZ" sz="2800" b="0" dirty="0">
                <a:solidFill>
                  <a:schemeClr val="tx1"/>
                </a:solidFill>
              </a:rPr>
            </a:br>
            <a:r>
              <a:rPr lang="cs-CZ" sz="2800" b="0" dirty="0">
                <a:solidFill>
                  <a:schemeClr val="tx1"/>
                </a:solidFill>
              </a:rPr>
              <a:t>Any unauthorised reproduction or distribution of the presentation or individual slidesis against the law.</a:t>
            </a:r>
            <a:br>
              <a:rPr lang="cs-CZ" dirty="0">
                <a:solidFill>
                  <a:schemeClr val="tx1"/>
                </a:solidFill>
              </a:rPr>
            </a:br>
            <a:endParaRPr lang="cs-CZ" b="0" dirty="0">
              <a:solidFill>
                <a:schemeClr val="tx1"/>
              </a:solidFill>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AutoShape 2">
            <a:extLst>
              <a:ext uri="{FF2B5EF4-FFF2-40B4-BE49-F238E27FC236}">
                <a16:creationId xmlns:a16="http://schemas.microsoft.com/office/drawing/2014/main" id="{1995C9BC-307D-4103-9EFA-0A14FA169316}"/>
              </a:ext>
            </a:extLst>
          </p:cNvPr>
          <p:cNvSpPr>
            <a:spLocks noChangeArrowheads="1"/>
          </p:cNvSpPr>
          <p:nvPr/>
        </p:nvSpPr>
        <p:spPr bwMode="auto">
          <a:xfrm>
            <a:off x="2530476" y="620713"/>
            <a:ext cx="6913563" cy="7921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Ligand classification</a:t>
            </a:r>
          </a:p>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 (intrinsic activity)</a:t>
            </a:r>
          </a:p>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AGONISTS</a:t>
            </a:r>
          </a:p>
        </p:txBody>
      </p:sp>
      <p:sp>
        <p:nvSpPr>
          <p:cNvPr id="10243" name="AutoShape 3">
            <a:extLst>
              <a:ext uri="{FF2B5EF4-FFF2-40B4-BE49-F238E27FC236}">
                <a16:creationId xmlns:a16="http://schemas.microsoft.com/office/drawing/2014/main" id="{87A72F11-9E1B-4249-A11F-CDF4D68C55EE}"/>
              </a:ext>
            </a:extLst>
          </p:cNvPr>
          <p:cNvSpPr>
            <a:spLocks noChangeArrowheads="1"/>
          </p:cNvSpPr>
          <p:nvPr/>
        </p:nvSpPr>
        <p:spPr bwMode="auto">
          <a:xfrm>
            <a:off x="1775172" y="765175"/>
            <a:ext cx="8424168" cy="5327650"/>
          </a:xfrm>
          <a:prstGeom prst="roundRect">
            <a:avLst>
              <a:gd name="adj" fmla="val 16667"/>
            </a:avLst>
          </a:prstGeom>
          <a:noFill/>
          <a:ln w="9525">
            <a:noFill/>
            <a:round/>
            <a:headEnd/>
            <a:tailEnd/>
          </a:ln>
        </p:spPr>
        <p:txBody>
          <a:bodyPr anchor="ctr"/>
          <a:lstStyle/>
          <a:p>
            <a:pPr marL="342900" indent="-342900">
              <a:spcBef>
                <a:spcPct val="20000"/>
              </a:spcBef>
              <a:defRPr/>
            </a:pPr>
            <a:r>
              <a:rPr lang="cs-CZ" sz="2800" b="1" kern="0" dirty="0">
                <a:solidFill>
                  <a:srgbClr val="0000FF"/>
                </a:solidFill>
                <a:latin typeface="Candara" pitchFamily="34" charset="0"/>
                <a:cs typeface="Arial"/>
              </a:rPr>
              <a:t>Full </a:t>
            </a:r>
            <a:r>
              <a:rPr lang="cs-CZ" sz="2800" b="1" kern="0" dirty="0" err="1">
                <a:solidFill>
                  <a:srgbClr val="0000FF"/>
                </a:solidFill>
                <a:latin typeface="Candara" pitchFamily="34" charset="0"/>
                <a:cs typeface="Arial"/>
              </a:rPr>
              <a:t>agonist</a:t>
            </a:r>
            <a:r>
              <a:rPr lang="cs-CZ" sz="2800" b="1" kern="0" dirty="0">
                <a:solidFill>
                  <a:srgbClr val="0000FF"/>
                </a:solidFill>
                <a:latin typeface="Candara" pitchFamily="34" charset="0"/>
                <a:cs typeface="Arial"/>
              </a:rPr>
              <a:t>	</a:t>
            </a:r>
            <a:r>
              <a:rPr lang="cs-CZ" sz="2800" b="1" kern="0" dirty="0">
                <a:solidFill>
                  <a:srgbClr val="000000"/>
                </a:solidFill>
                <a:latin typeface="Candara" pitchFamily="34" charset="0"/>
                <a:cs typeface="Arial"/>
              </a:rPr>
              <a:t>		</a:t>
            </a:r>
            <a:r>
              <a:rPr lang="cs-CZ" sz="2800" b="1" kern="0" dirty="0" err="1">
                <a:solidFill>
                  <a:srgbClr val="0000FF"/>
                </a:solidFill>
                <a:latin typeface="Candara" pitchFamily="34" charset="0"/>
                <a:cs typeface="Arial"/>
              </a:rPr>
              <a:t>Partial</a:t>
            </a:r>
            <a:r>
              <a:rPr lang="cs-CZ" sz="2800" b="1" kern="0" dirty="0">
                <a:solidFill>
                  <a:srgbClr val="0000FF"/>
                </a:solidFill>
                <a:latin typeface="Candara" pitchFamily="34" charset="0"/>
                <a:cs typeface="Arial"/>
              </a:rPr>
              <a:t> </a:t>
            </a:r>
            <a:r>
              <a:rPr lang="cs-CZ" sz="2800" b="1" kern="0" dirty="0" err="1">
                <a:solidFill>
                  <a:srgbClr val="0000FF"/>
                </a:solidFill>
                <a:latin typeface="Candara" pitchFamily="34" charset="0"/>
                <a:cs typeface="Arial"/>
              </a:rPr>
              <a:t>agonist</a:t>
            </a:r>
            <a:endParaRPr lang="cs-CZ" sz="2800" b="1" kern="0" dirty="0">
              <a:solidFill>
                <a:srgbClr val="0000FF"/>
              </a:solidFill>
              <a:latin typeface="Candara" pitchFamily="34" charset="0"/>
              <a:cs typeface="Arial"/>
            </a:endParaRPr>
          </a:p>
          <a:p>
            <a:pPr marL="457200" indent="-457200">
              <a:spcBef>
                <a:spcPct val="20000"/>
              </a:spcBef>
              <a:buFontTx/>
              <a:buChar char="-"/>
              <a:defRPr/>
            </a:pPr>
            <a:r>
              <a:rPr lang="cs-CZ" sz="2800" dirty="0">
                <a:solidFill>
                  <a:srgbClr val="000000"/>
                </a:solidFill>
                <a:latin typeface="Candara" pitchFamily="34" charset="0"/>
                <a:cs typeface="Arial" charset="0"/>
              </a:rPr>
              <a:t>IA = 1			- </a:t>
            </a:r>
            <a:r>
              <a:rPr lang="cs-CZ" sz="2800" dirty="0" err="1">
                <a:solidFill>
                  <a:srgbClr val="000000"/>
                </a:solidFill>
                <a:latin typeface="Candara" pitchFamily="34" charset="0"/>
                <a:cs typeface="Arial" charset="0"/>
              </a:rPr>
              <a:t>dualist</a:t>
            </a:r>
            <a:endParaRPr lang="cs-CZ" sz="2800" dirty="0">
              <a:solidFill>
                <a:srgbClr val="000000"/>
              </a:solidFill>
              <a:latin typeface="Candara" pitchFamily="34" charset="0"/>
              <a:cs typeface="Arial" charset="0"/>
            </a:endParaRPr>
          </a:p>
          <a:p>
            <a:pPr>
              <a:spcBef>
                <a:spcPct val="20000"/>
              </a:spcBef>
              <a:defRPr/>
            </a:pPr>
            <a:r>
              <a:rPr lang="cs-CZ" sz="2800" dirty="0">
                <a:solidFill>
                  <a:srgbClr val="000000"/>
                </a:solidFill>
                <a:latin typeface="Candara" pitchFamily="34" charset="0"/>
                <a:cs typeface="Arial" charset="0"/>
              </a:rPr>
              <a:t>				- IA in a </a:t>
            </a:r>
            <a:r>
              <a:rPr lang="cs-CZ" sz="2800" dirty="0" err="1">
                <a:solidFill>
                  <a:srgbClr val="000000"/>
                </a:solidFill>
                <a:latin typeface="Candara" pitchFamily="34" charset="0"/>
                <a:cs typeface="Arial" charset="0"/>
              </a:rPr>
              <a:t>range</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from</a:t>
            </a:r>
            <a:r>
              <a:rPr lang="cs-CZ" sz="2800" dirty="0">
                <a:solidFill>
                  <a:srgbClr val="000000"/>
                </a:solidFill>
                <a:latin typeface="Candara" pitchFamily="34" charset="0"/>
                <a:cs typeface="Arial" charset="0"/>
              </a:rPr>
              <a:t> 0‹ to ›1</a:t>
            </a:r>
          </a:p>
          <a:p>
            <a:pPr marL="4114800" lvl="8" indent="-457200" eaLnBrk="0" hangingPunct="0">
              <a:spcBef>
                <a:spcPct val="20000"/>
              </a:spcBef>
              <a:buFontTx/>
              <a:buChar char="-"/>
              <a:defRPr/>
            </a:pPr>
            <a:endParaRPr lang="cs-CZ" sz="2800" dirty="0">
              <a:solidFill>
                <a:srgbClr val="000000"/>
              </a:solidFill>
              <a:latin typeface="Candara" pitchFamily="34" charset="0"/>
              <a:cs typeface="Arial" charset="0"/>
            </a:endParaRPr>
          </a:p>
        </p:txBody>
      </p:sp>
      <p:pic>
        <p:nvPicPr>
          <p:cNvPr id="22532" name="Picture 2">
            <a:extLst>
              <a:ext uri="{FF2B5EF4-FFF2-40B4-BE49-F238E27FC236}">
                <a16:creationId xmlns:a16="http://schemas.microsoft.com/office/drawing/2014/main" id="{247D5B92-6697-4218-95A1-836CF9C3F7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0" y="3890964"/>
            <a:ext cx="37465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B08B03C7-2F0A-4AEE-9058-1654B1D19E1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75769" y="460375"/>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AutoShape 2">
            <a:extLst>
              <a:ext uri="{FF2B5EF4-FFF2-40B4-BE49-F238E27FC236}">
                <a16:creationId xmlns:a16="http://schemas.microsoft.com/office/drawing/2014/main" id="{5BF2AFF3-3BB3-442B-B134-93C6D75EF73A}"/>
              </a:ext>
            </a:extLst>
          </p:cNvPr>
          <p:cNvSpPr>
            <a:spLocks noChangeArrowheads="1"/>
          </p:cNvSpPr>
          <p:nvPr/>
        </p:nvSpPr>
        <p:spPr bwMode="auto">
          <a:xfrm>
            <a:off x="2530476" y="574676"/>
            <a:ext cx="6913563" cy="7921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Ligand classification</a:t>
            </a:r>
          </a:p>
          <a:p>
            <a:pPr algn="ctr" eaLnBrk="1" hangingPunct="1">
              <a:spcBef>
                <a:spcPct val="0"/>
              </a:spcBef>
              <a:buFontTx/>
              <a:buNone/>
            </a:pPr>
            <a:endParaRPr lang="cs-CZ" altLang="cs-CZ" sz="3600">
              <a:solidFill>
                <a:srgbClr val="0000FF"/>
              </a:solidFill>
              <a:latin typeface="Candara" panose="020E0502030303020204" pitchFamily="34" charset="0"/>
              <a:cs typeface="Arial" panose="020B0604020202020204" pitchFamily="34" charset="0"/>
            </a:endParaRPr>
          </a:p>
        </p:txBody>
      </p:sp>
      <p:sp>
        <p:nvSpPr>
          <p:cNvPr id="10243" name="AutoShape 3">
            <a:extLst>
              <a:ext uri="{FF2B5EF4-FFF2-40B4-BE49-F238E27FC236}">
                <a16:creationId xmlns:a16="http://schemas.microsoft.com/office/drawing/2014/main" id="{847AEADB-C1EE-476A-ACE9-CB79784C58E0}"/>
              </a:ext>
            </a:extLst>
          </p:cNvPr>
          <p:cNvSpPr>
            <a:spLocks noChangeArrowheads="1"/>
          </p:cNvSpPr>
          <p:nvPr/>
        </p:nvSpPr>
        <p:spPr bwMode="auto">
          <a:xfrm>
            <a:off x="1774826" y="1366838"/>
            <a:ext cx="8424863" cy="5327650"/>
          </a:xfrm>
          <a:prstGeom prst="roundRect">
            <a:avLst>
              <a:gd name="adj" fmla="val 16667"/>
            </a:avLst>
          </a:prstGeom>
          <a:noFill/>
          <a:ln w="9525">
            <a:noFill/>
            <a:round/>
            <a:headEnd/>
            <a:tailEnd/>
          </a:ln>
        </p:spPr>
        <p:txBody>
          <a:bodyPr anchor="ctr"/>
          <a:lstStyle/>
          <a:p>
            <a:pPr>
              <a:spcBef>
                <a:spcPct val="20000"/>
              </a:spcBef>
              <a:defRPr/>
            </a:pPr>
            <a:r>
              <a:rPr lang="cs-CZ" sz="2800" b="1" kern="0" dirty="0" err="1">
                <a:solidFill>
                  <a:srgbClr val="0000FF"/>
                </a:solidFill>
                <a:latin typeface="Candara" pitchFamily="34" charset="0"/>
                <a:cs typeface="Arial"/>
              </a:rPr>
              <a:t>Antagonists</a:t>
            </a:r>
            <a:endParaRPr lang="cs-CZ" sz="2800" dirty="0">
              <a:solidFill>
                <a:srgbClr val="000000"/>
              </a:solidFill>
              <a:latin typeface="Candara" pitchFamily="34" charset="0"/>
              <a:cs typeface="Arial" charset="0"/>
            </a:endParaRPr>
          </a:p>
          <a:p>
            <a:pPr marL="457200" indent="-457200">
              <a:spcBef>
                <a:spcPct val="20000"/>
              </a:spcBef>
              <a:buFont typeface="Wingdings" pitchFamily="2" charset="2"/>
              <a:buChar char="ü"/>
              <a:defRPr/>
            </a:pPr>
            <a:r>
              <a:rPr lang="cs-CZ" sz="2800" dirty="0">
                <a:solidFill>
                  <a:srgbClr val="000000"/>
                </a:solidFill>
                <a:latin typeface="Candara" pitchFamily="34" charset="0"/>
                <a:cs typeface="Arial" charset="0"/>
              </a:rPr>
              <a:t>IA = 0	</a:t>
            </a:r>
          </a:p>
          <a:p>
            <a:pPr marL="457200" indent="-457200">
              <a:spcBef>
                <a:spcPct val="20000"/>
              </a:spcBef>
              <a:buFont typeface="Wingdings" pitchFamily="2" charset="2"/>
              <a:buChar char="ü"/>
              <a:defRPr/>
            </a:pPr>
            <a:r>
              <a:rPr lang="cs-CZ" sz="2800" dirty="0" err="1">
                <a:solidFill>
                  <a:srgbClr val="000000"/>
                </a:solidFill>
                <a:latin typeface="Candara" pitchFamily="34" charset="0"/>
                <a:cs typeface="Arial" charset="0"/>
              </a:rPr>
              <a:t>Blocks</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agonist</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binding</a:t>
            </a:r>
            <a:r>
              <a:rPr lang="cs-CZ" sz="2800" dirty="0">
                <a:solidFill>
                  <a:srgbClr val="000000"/>
                </a:solidFill>
                <a:latin typeface="Candara" pitchFamily="34" charset="0"/>
                <a:cs typeface="Arial" charset="0"/>
              </a:rPr>
              <a:t> to receptor</a:t>
            </a:r>
          </a:p>
          <a:p>
            <a:pPr>
              <a:spcBef>
                <a:spcPct val="20000"/>
              </a:spcBef>
              <a:defRPr/>
            </a:pPr>
            <a:endParaRPr lang="cs-CZ" sz="2800" b="1" dirty="0">
              <a:solidFill>
                <a:srgbClr val="000000"/>
              </a:solidFill>
              <a:latin typeface="Candara" pitchFamily="34" charset="0"/>
              <a:cs typeface="Arial" charset="0"/>
            </a:endParaRPr>
          </a:p>
          <a:p>
            <a:pPr>
              <a:spcBef>
                <a:spcPct val="20000"/>
              </a:spcBef>
              <a:defRPr/>
            </a:pPr>
            <a:r>
              <a:rPr lang="cs-CZ" sz="2800" b="1" kern="0" dirty="0">
                <a:solidFill>
                  <a:srgbClr val="0000FF"/>
                </a:solidFill>
                <a:latin typeface="Candara" pitchFamily="34" charset="0"/>
                <a:cs typeface="Arial"/>
              </a:rPr>
              <a:t>Inverse </a:t>
            </a:r>
            <a:r>
              <a:rPr lang="cs-CZ" sz="2800" b="1" kern="0" dirty="0" err="1">
                <a:solidFill>
                  <a:srgbClr val="0000FF"/>
                </a:solidFill>
                <a:latin typeface="Candara" pitchFamily="34" charset="0"/>
                <a:cs typeface="Arial"/>
              </a:rPr>
              <a:t>agonist</a:t>
            </a:r>
            <a:endParaRPr lang="cs-CZ" sz="2800" b="1" dirty="0">
              <a:solidFill>
                <a:srgbClr val="000000"/>
              </a:solidFill>
              <a:latin typeface="Candara" pitchFamily="34" charset="0"/>
              <a:cs typeface="Arial" charset="0"/>
            </a:endParaRPr>
          </a:p>
          <a:p>
            <a:pPr marL="457200" indent="-457200">
              <a:spcBef>
                <a:spcPct val="20000"/>
              </a:spcBef>
              <a:buFont typeface="Wingdings" pitchFamily="2" charset="2"/>
              <a:buChar char="ü"/>
              <a:defRPr/>
            </a:pPr>
            <a:r>
              <a:rPr lang="cs-CZ" sz="2800" dirty="0">
                <a:solidFill>
                  <a:srgbClr val="000000"/>
                </a:solidFill>
                <a:latin typeface="Candara" pitchFamily="34" charset="0"/>
                <a:cs typeface="Arial" charset="0"/>
              </a:rPr>
              <a:t>IA = -1</a:t>
            </a:r>
          </a:p>
          <a:p>
            <a:pPr marL="457200" indent="-457200">
              <a:spcBef>
                <a:spcPct val="20000"/>
              </a:spcBef>
              <a:buFont typeface="Wingdings" pitchFamily="2" charset="2"/>
              <a:buChar char="ü"/>
              <a:defRPr/>
            </a:pPr>
            <a:r>
              <a:rPr lang="cs-CZ" sz="2800" dirty="0" err="1">
                <a:solidFill>
                  <a:srgbClr val="000000"/>
                </a:solidFill>
                <a:latin typeface="Candara" pitchFamily="34" charset="0"/>
                <a:cs typeface="Arial" charset="0"/>
              </a:rPr>
              <a:t>Stabilizes</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the</a:t>
            </a:r>
            <a:r>
              <a:rPr lang="cs-CZ" sz="2800" dirty="0">
                <a:solidFill>
                  <a:srgbClr val="000000"/>
                </a:solidFill>
                <a:latin typeface="Candara" pitchFamily="34" charset="0"/>
                <a:cs typeface="Arial" charset="0"/>
              </a:rPr>
              <a:t> receptor in </a:t>
            </a:r>
            <a:r>
              <a:rPr lang="cs-CZ" sz="2800" dirty="0" err="1">
                <a:solidFill>
                  <a:srgbClr val="000000"/>
                </a:solidFill>
                <a:latin typeface="Candara" pitchFamily="34" charset="0"/>
                <a:cs typeface="Arial" charset="0"/>
              </a:rPr>
              <a:t>the</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constitutive</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activity</a:t>
            </a:r>
            <a:endParaRPr lang="cs-CZ" sz="2800" dirty="0">
              <a:solidFill>
                <a:srgbClr val="000000"/>
              </a:solidFill>
              <a:latin typeface="Candara" pitchFamily="34" charset="0"/>
              <a:cs typeface="Arial" charset="0"/>
            </a:endParaRPr>
          </a:p>
        </p:txBody>
      </p:sp>
      <p:pic>
        <p:nvPicPr>
          <p:cNvPr id="23556" name="Picture 4" descr="Image44">
            <a:extLst>
              <a:ext uri="{FF2B5EF4-FFF2-40B4-BE49-F238E27FC236}">
                <a16:creationId xmlns:a16="http://schemas.microsoft.com/office/drawing/2014/main" id="{7DE495BF-4B0B-40A3-A917-2AE59BF0AA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738" y="1514475"/>
            <a:ext cx="1414462"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a:extLst>
              <a:ext uri="{FF2B5EF4-FFF2-40B4-BE49-F238E27FC236}">
                <a16:creationId xmlns:a16="http://schemas.microsoft.com/office/drawing/2014/main" id="{E9B2354F-A128-4D1C-962D-8B47AB47FD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1764" y="3890964"/>
            <a:ext cx="15636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432FDB61-DEB9-4153-8E17-4E99A06E508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78424" y="269876"/>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Effect transition="in" filter="fade">
                                      <p:cBhvr>
                                        <p:cTn id="7" dur="500"/>
                                        <p:tgtEl>
                                          <p:spTgt spid="1024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500"/>
                                        <p:tgtEl>
                                          <p:spTgt spid="1024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animEffect transition="in" filter="fade">
                                      <p:cBhvr>
                                        <p:cTn id="15" dur="500"/>
                                        <p:tgtEl>
                                          <p:spTgt spid="1024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43">
                                            <p:txEl>
                                              <p:pRg st="4" end="4"/>
                                            </p:txEl>
                                          </p:spTgt>
                                        </p:tgtEl>
                                        <p:attrNameLst>
                                          <p:attrName>style.visibility</p:attrName>
                                        </p:attrNameLst>
                                      </p:cBhvr>
                                      <p:to>
                                        <p:strVal val="visible"/>
                                      </p:to>
                                    </p:set>
                                    <p:animEffect transition="in" filter="fade">
                                      <p:cBhvr>
                                        <p:cTn id="18" dur="500"/>
                                        <p:tgtEl>
                                          <p:spTgt spid="1024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43">
                                            <p:txEl>
                                              <p:pRg st="5" end="5"/>
                                            </p:txEl>
                                          </p:spTgt>
                                        </p:tgtEl>
                                        <p:attrNameLst>
                                          <p:attrName>style.visibility</p:attrName>
                                        </p:attrNameLst>
                                      </p:cBhvr>
                                      <p:to>
                                        <p:strVal val="visible"/>
                                      </p:to>
                                    </p:set>
                                    <p:animEffect transition="in" filter="fade">
                                      <p:cBhvr>
                                        <p:cTn id="21" dur="500"/>
                                        <p:tgtEl>
                                          <p:spTgt spid="1024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43">
                                            <p:txEl>
                                              <p:pRg st="6" end="6"/>
                                            </p:txEl>
                                          </p:spTgt>
                                        </p:tgtEl>
                                        <p:attrNameLst>
                                          <p:attrName>style.visibility</p:attrName>
                                        </p:attrNameLst>
                                      </p:cBhvr>
                                      <p:to>
                                        <p:strVal val="visible"/>
                                      </p:to>
                                    </p:set>
                                    <p:animEffect transition="in" filter="fade">
                                      <p:cBhvr>
                                        <p:cTn id="24" dur="500"/>
                                        <p:tgtEl>
                                          <p:spTgt spid="10243">
                                            <p:txEl>
                                              <p:pRg st="6" end="6"/>
                                            </p:txEl>
                                          </p:spTgt>
                                        </p:tgtEl>
                                      </p:cBhvr>
                                    </p:animEffect>
                                  </p:childTnLst>
                                </p:cTn>
                              </p:par>
                            </p:childTnLst>
                          </p:cTn>
                        </p:par>
                        <p:par>
                          <p:cTn id="25" fill="hold" nodeType="afterGroup">
                            <p:stCondLst>
                              <p:cond delay="500"/>
                            </p:stCondLst>
                            <p:childTnLst>
                              <p:par>
                                <p:cTn id="26" presetID="10" presetClass="entr" presetSubtype="0" fill="hold" nodeType="afterEffect">
                                  <p:stCondLst>
                                    <p:cond delay="0"/>
                                  </p:stCondLst>
                                  <p:childTnLst>
                                    <p:set>
                                      <p:cBhvr>
                                        <p:cTn id="27" dur="1" fill="hold">
                                          <p:stCondLst>
                                            <p:cond delay="0"/>
                                          </p:stCondLst>
                                        </p:cTn>
                                        <p:tgtEl>
                                          <p:spTgt spid="23556"/>
                                        </p:tgtEl>
                                        <p:attrNameLst>
                                          <p:attrName>style.visibility</p:attrName>
                                        </p:attrNameLst>
                                      </p:cBhvr>
                                      <p:to>
                                        <p:strVal val="visible"/>
                                      </p:to>
                                    </p:set>
                                    <p:animEffect transition="in" filter="fade">
                                      <p:cBhvr>
                                        <p:cTn id="28" dur="500"/>
                                        <p:tgtEl>
                                          <p:spTgt spid="23556"/>
                                        </p:tgtEl>
                                      </p:cBhvr>
                                    </p:animEffect>
                                  </p:childTnLst>
                                </p:cTn>
                              </p:par>
                            </p:childTnLst>
                          </p:cTn>
                        </p:par>
                        <p:par>
                          <p:cTn id="29" fill="hold" nodeType="afterGroup">
                            <p:stCondLst>
                              <p:cond delay="1000"/>
                            </p:stCondLst>
                            <p:childTnLst>
                              <p:par>
                                <p:cTn id="30" presetID="10" presetClass="entr" presetSubtype="0" fill="hold" nodeType="afterEffect">
                                  <p:stCondLst>
                                    <p:cond delay="0"/>
                                  </p:stCondLst>
                                  <p:childTnLst>
                                    <p:set>
                                      <p:cBhvr>
                                        <p:cTn id="31" dur="1" fill="hold">
                                          <p:stCondLst>
                                            <p:cond delay="0"/>
                                          </p:stCondLst>
                                        </p:cTn>
                                        <p:tgtEl>
                                          <p:spTgt spid="23557"/>
                                        </p:tgtEl>
                                        <p:attrNameLst>
                                          <p:attrName>style.visibility</p:attrName>
                                        </p:attrNameLst>
                                      </p:cBhvr>
                                      <p:to>
                                        <p:strVal val="visible"/>
                                      </p:to>
                                    </p:set>
                                    <p:animEffect transition="in" filter="fade">
                                      <p:cBhvr>
                                        <p:cTn id="32" dur="500"/>
                                        <p:tgtEl>
                                          <p:spTgt spid="2355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AutoShape 3">
            <a:extLst>
              <a:ext uri="{FF2B5EF4-FFF2-40B4-BE49-F238E27FC236}">
                <a16:creationId xmlns:a16="http://schemas.microsoft.com/office/drawing/2014/main" id="{64DE4950-52AB-402F-A8CB-41DAE8B77B42}"/>
              </a:ext>
            </a:extLst>
          </p:cNvPr>
          <p:cNvSpPr>
            <a:spLocks noChangeArrowheads="1"/>
          </p:cNvSpPr>
          <p:nvPr/>
        </p:nvSpPr>
        <p:spPr bwMode="auto">
          <a:xfrm>
            <a:off x="1774826" y="1341438"/>
            <a:ext cx="8424863" cy="53276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1"/>
          <a:lstStyle>
            <a:lvl1pPr marL="342900" indent="-342900">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spcBef>
                <a:spcPct val="20000"/>
              </a:spcBef>
            </a:pPr>
            <a:r>
              <a:rPr lang="cs-CZ" altLang="cs-CZ" sz="2800" b="1" i="0">
                <a:solidFill>
                  <a:srgbClr val="000000"/>
                </a:solidFill>
                <a:latin typeface="Candara" panose="020E0502030303020204" pitchFamily="34" charset="0"/>
                <a:cs typeface="Arial" panose="020B0604020202020204" pitchFamily="34" charset="0"/>
              </a:rPr>
              <a:t>Relation between dose and effect</a:t>
            </a:r>
          </a:p>
        </p:txBody>
      </p:sp>
      <p:pic>
        <p:nvPicPr>
          <p:cNvPr id="21508" name="Picture 2">
            <a:extLst>
              <a:ext uri="{FF2B5EF4-FFF2-40B4-BE49-F238E27FC236}">
                <a16:creationId xmlns:a16="http://schemas.microsoft.com/office/drawing/2014/main" id="{523BDD83-56BE-419D-A366-4B4B6DBBB8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725" y="2660650"/>
            <a:ext cx="40132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a:extLst>
              <a:ext uri="{FF2B5EF4-FFF2-40B4-BE49-F238E27FC236}">
                <a16:creationId xmlns:a16="http://schemas.microsoft.com/office/drawing/2014/main" id="{3C098BBD-DF69-4B19-9137-7689707719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1900" y="2200275"/>
            <a:ext cx="30162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AutoShape 2">
            <a:extLst>
              <a:ext uri="{FF2B5EF4-FFF2-40B4-BE49-F238E27FC236}">
                <a16:creationId xmlns:a16="http://schemas.microsoft.com/office/drawing/2014/main" id="{C901BE22-AB87-4997-902C-E59DB827C488}"/>
              </a:ext>
            </a:extLst>
          </p:cNvPr>
          <p:cNvSpPr>
            <a:spLocks noChangeArrowheads="1"/>
          </p:cNvSpPr>
          <p:nvPr/>
        </p:nvSpPr>
        <p:spPr bwMode="auto">
          <a:xfrm>
            <a:off x="2414588" y="284164"/>
            <a:ext cx="6913562" cy="7905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lgn="ctr" eaLnBrk="1" hangingPunct="1"/>
            <a:r>
              <a:rPr lang="cs-CZ" altLang="cs-CZ" sz="3600" i="0">
                <a:solidFill>
                  <a:srgbClr val="000000"/>
                </a:solidFill>
                <a:latin typeface="Candara" panose="020E0502030303020204" pitchFamily="34" charset="0"/>
                <a:cs typeface="Arial" panose="020B0604020202020204" pitchFamily="34" charset="0"/>
              </a:rPr>
              <a:t>Receptor-effector system</a:t>
            </a:r>
          </a:p>
        </p:txBody>
      </p:sp>
      <p:pic>
        <p:nvPicPr>
          <p:cNvPr id="2" name="Nahraný zvuk">
            <a:hlinkClick r:id="" action="ppaction://media"/>
            <a:extLst>
              <a:ext uri="{FF2B5EF4-FFF2-40B4-BE49-F238E27FC236}">
                <a16:creationId xmlns:a16="http://schemas.microsoft.com/office/drawing/2014/main" id="{F661C54F-332F-4B66-911D-359783D8899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42210" y="374651"/>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6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137E9491-B185-4550-8640-DBC779F8777E}"/>
              </a:ext>
            </a:extLst>
          </p:cNvPr>
          <p:cNvSpPr>
            <a:spLocks noGrp="1" noChangeArrowheads="1"/>
          </p:cNvSpPr>
          <p:nvPr>
            <p:ph type="title"/>
          </p:nvPr>
        </p:nvSpPr>
        <p:spPr>
          <a:xfrm>
            <a:off x="2279651" y="322264"/>
            <a:ext cx="7629525" cy="669925"/>
          </a:xfrm>
        </p:spPr>
        <p:txBody>
          <a:bodyPr/>
          <a:lstStyle/>
          <a:p>
            <a:r>
              <a:rPr lang="cs-CZ" altLang="cs-CZ"/>
              <a:t>Spectrum of ligands</a:t>
            </a:r>
          </a:p>
        </p:txBody>
      </p:sp>
      <p:pic>
        <p:nvPicPr>
          <p:cNvPr id="120835" name="Picture 3" descr="Image48">
            <a:extLst>
              <a:ext uri="{FF2B5EF4-FFF2-40B4-BE49-F238E27FC236}">
                <a16:creationId xmlns:a16="http://schemas.microsoft.com/office/drawing/2014/main" id="{8934A520-5CD2-4F08-9D43-3B668A8A5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598613"/>
            <a:ext cx="8001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hraný zvuk">
            <a:hlinkClick r:id="" action="ppaction://media"/>
            <a:extLst>
              <a:ext uri="{FF2B5EF4-FFF2-40B4-BE49-F238E27FC236}">
                <a16:creationId xmlns:a16="http://schemas.microsoft.com/office/drawing/2014/main" id="{6EAF5544-B0D6-40E0-A06F-BCCA4594B65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60728" y="322264"/>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8EF4F649-6E4A-4FDA-AE49-88A66E161A23}"/>
              </a:ext>
            </a:extLst>
          </p:cNvPr>
          <p:cNvSpPr>
            <a:spLocks noGrp="1" noChangeArrowheads="1"/>
          </p:cNvSpPr>
          <p:nvPr>
            <p:ph type="title"/>
          </p:nvPr>
        </p:nvSpPr>
        <p:spPr/>
        <p:txBody>
          <a:bodyPr/>
          <a:lstStyle/>
          <a:p>
            <a:r>
              <a:rPr lang="cs-CZ" altLang="cs-CZ" b="1">
                <a:solidFill>
                  <a:srgbClr val="0000FF"/>
                </a:solidFill>
                <a:latin typeface="Candara" panose="020E0502030303020204" pitchFamily="34" charset="0"/>
                <a:cs typeface="Arial" panose="020B0604020202020204" pitchFamily="34" charset="0"/>
              </a:rPr>
              <a:t>Antagonism</a:t>
            </a:r>
            <a:endParaRPr lang="cs-CZ" altLang="cs-CZ" b="1"/>
          </a:p>
        </p:txBody>
      </p:sp>
      <p:sp>
        <p:nvSpPr>
          <p:cNvPr id="122883" name="Rectangle 3">
            <a:extLst>
              <a:ext uri="{FF2B5EF4-FFF2-40B4-BE49-F238E27FC236}">
                <a16:creationId xmlns:a16="http://schemas.microsoft.com/office/drawing/2014/main" id="{655E10CE-8BA6-4A06-9C15-E37468E6FB96}"/>
              </a:ext>
            </a:extLst>
          </p:cNvPr>
          <p:cNvSpPr>
            <a:spLocks noGrp="1" noChangeArrowheads="1"/>
          </p:cNvSpPr>
          <p:nvPr>
            <p:ph type="body" idx="1"/>
          </p:nvPr>
        </p:nvSpPr>
        <p:spPr/>
        <p:txBody>
          <a:bodyPr/>
          <a:lstStyle/>
          <a:p>
            <a:pPr>
              <a:buFontTx/>
              <a:buNone/>
            </a:pPr>
            <a:endParaRPr lang="cs-CZ" altLang="cs-CZ"/>
          </a:p>
          <a:p>
            <a:pPr>
              <a:buClr>
                <a:schemeClr val="tx1"/>
              </a:buClr>
            </a:pPr>
            <a:endParaRPr lang="cs-CZ" altLang="cs-CZ"/>
          </a:p>
          <a:p>
            <a:pPr>
              <a:buClr>
                <a:schemeClr val="tx1"/>
              </a:buClr>
              <a:buFontTx/>
              <a:buNone/>
            </a:pPr>
            <a:r>
              <a:rPr lang="cs-CZ" altLang="cs-CZ"/>
              <a:t>	competitive</a:t>
            </a:r>
            <a:r>
              <a:rPr lang="cs-CZ" altLang="cs-CZ">
                <a:cs typeface="Times New Roman" panose="02020603050405020304" pitchFamily="18" charset="0"/>
              </a:rPr>
              <a:t> </a:t>
            </a:r>
            <a:r>
              <a:rPr lang="cs-CZ" altLang="cs-CZ"/>
              <a:t>			    	 reversible</a:t>
            </a:r>
          </a:p>
          <a:p>
            <a:pPr>
              <a:buFontTx/>
              <a:buNone/>
            </a:pPr>
            <a:r>
              <a:rPr lang="cs-CZ" altLang="cs-CZ"/>
              <a:t>	non-competitive</a:t>
            </a:r>
            <a:r>
              <a:rPr lang="cs-CZ" altLang="cs-CZ">
                <a:cs typeface="Times New Roman" panose="02020603050405020304" pitchFamily="18" charset="0"/>
              </a:rPr>
              <a:t> </a:t>
            </a:r>
            <a:r>
              <a:rPr lang="cs-CZ" altLang="cs-CZ"/>
              <a:t>                    	 irreversible</a:t>
            </a:r>
          </a:p>
          <a:p>
            <a:endParaRPr lang="cs-CZ" altLang="cs-CZ" sz="2600"/>
          </a:p>
          <a:p>
            <a:pPr lvl="1" algn="ctr">
              <a:buSzPct val="125000"/>
              <a:buFontTx/>
              <a:buChar char="•"/>
            </a:pPr>
            <a:endParaRPr lang="cs-CZ" altLang="cs-CZ">
              <a:cs typeface="Times New Roman" panose="02020603050405020304" pitchFamily="18" charset="0"/>
            </a:endParaRPr>
          </a:p>
          <a:p>
            <a:pPr lvl="1" algn="ctr">
              <a:buSzPct val="125000"/>
              <a:buFontTx/>
              <a:buNone/>
            </a:pPr>
            <a:r>
              <a:rPr lang="cs-CZ" altLang="cs-CZ">
                <a:cs typeface="Times New Roman" panose="02020603050405020304" pitchFamily="18" charset="0"/>
              </a:rPr>
              <a:t>at the receptor level</a:t>
            </a:r>
            <a:endParaRPr lang="cs-CZ" altLang="cs-CZ"/>
          </a:p>
          <a:p>
            <a:pPr lvl="1" algn="ctr">
              <a:buFontTx/>
              <a:buNone/>
            </a:pPr>
            <a:r>
              <a:rPr lang="cs-CZ" altLang="cs-CZ">
                <a:cs typeface="Times New Roman" panose="02020603050405020304" pitchFamily="18" charset="0"/>
              </a:rPr>
              <a:t>at the function level</a:t>
            </a:r>
            <a:endParaRPr lang="cs-CZ" altLang="cs-CZ"/>
          </a:p>
        </p:txBody>
      </p:sp>
      <p:sp>
        <p:nvSpPr>
          <p:cNvPr id="122884" name="Line 4">
            <a:extLst>
              <a:ext uri="{FF2B5EF4-FFF2-40B4-BE49-F238E27FC236}">
                <a16:creationId xmlns:a16="http://schemas.microsoft.com/office/drawing/2014/main" id="{8AF05401-66C5-4A8B-B114-50EA4CDDED5E}"/>
              </a:ext>
            </a:extLst>
          </p:cNvPr>
          <p:cNvSpPr>
            <a:spLocks noChangeShapeType="1"/>
          </p:cNvSpPr>
          <p:nvPr/>
        </p:nvSpPr>
        <p:spPr bwMode="auto">
          <a:xfrm flipH="1">
            <a:off x="4267201" y="1125538"/>
            <a:ext cx="1757363" cy="1465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885" name="Line 5">
            <a:extLst>
              <a:ext uri="{FF2B5EF4-FFF2-40B4-BE49-F238E27FC236}">
                <a16:creationId xmlns:a16="http://schemas.microsoft.com/office/drawing/2014/main" id="{39811543-BDD4-4E58-847C-796AB2594345}"/>
              </a:ext>
            </a:extLst>
          </p:cNvPr>
          <p:cNvSpPr>
            <a:spLocks noChangeShapeType="1"/>
          </p:cNvSpPr>
          <p:nvPr/>
        </p:nvSpPr>
        <p:spPr bwMode="auto">
          <a:xfrm flipH="1">
            <a:off x="6024563" y="1125539"/>
            <a:ext cx="0" cy="3455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886" name="Line 6">
            <a:extLst>
              <a:ext uri="{FF2B5EF4-FFF2-40B4-BE49-F238E27FC236}">
                <a16:creationId xmlns:a16="http://schemas.microsoft.com/office/drawing/2014/main" id="{257044A5-2C91-40DB-99C8-772942BD47A2}"/>
              </a:ext>
            </a:extLst>
          </p:cNvPr>
          <p:cNvSpPr>
            <a:spLocks noChangeShapeType="1"/>
          </p:cNvSpPr>
          <p:nvPr/>
        </p:nvSpPr>
        <p:spPr bwMode="auto">
          <a:xfrm>
            <a:off x="6024564" y="1125538"/>
            <a:ext cx="1671637" cy="1465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3" name="Nahraný zvuk">
            <a:hlinkClick r:id="" action="ppaction://media"/>
            <a:extLst>
              <a:ext uri="{FF2B5EF4-FFF2-40B4-BE49-F238E27FC236}">
                <a16:creationId xmlns:a16="http://schemas.microsoft.com/office/drawing/2014/main" id="{D351D376-0FAA-402E-97AA-D8BAAC1936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96530" y="415200"/>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AutoShape 2">
            <a:extLst>
              <a:ext uri="{FF2B5EF4-FFF2-40B4-BE49-F238E27FC236}">
                <a16:creationId xmlns:a16="http://schemas.microsoft.com/office/drawing/2014/main" id="{E653CCF4-8708-4682-ADD9-E48FE091A8BD}"/>
              </a:ext>
            </a:extLst>
          </p:cNvPr>
          <p:cNvSpPr>
            <a:spLocks noChangeArrowheads="1"/>
          </p:cNvSpPr>
          <p:nvPr/>
        </p:nvSpPr>
        <p:spPr bwMode="auto">
          <a:xfrm>
            <a:off x="2566988" y="115888"/>
            <a:ext cx="6913562" cy="7921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cs-CZ" sz="3600" b="1" kern="0" dirty="0" err="1">
                <a:solidFill>
                  <a:srgbClr val="0000FF"/>
                </a:solidFill>
                <a:latin typeface="Candara" pitchFamily="34" charset="0"/>
                <a:cs typeface="Arial"/>
              </a:rPr>
              <a:t>Antagonism</a:t>
            </a:r>
            <a:endParaRPr lang="cs-CZ" altLang="cs-CZ" sz="3600" dirty="0">
              <a:solidFill>
                <a:srgbClr val="000000"/>
              </a:solidFill>
              <a:latin typeface="Candara" panose="020E0502030303020204" pitchFamily="34" charset="0"/>
              <a:cs typeface="Arial" panose="020B0604020202020204" pitchFamily="34" charset="0"/>
            </a:endParaRPr>
          </a:p>
        </p:txBody>
      </p:sp>
      <p:sp>
        <p:nvSpPr>
          <p:cNvPr id="10243" name="AutoShape 3">
            <a:extLst>
              <a:ext uri="{FF2B5EF4-FFF2-40B4-BE49-F238E27FC236}">
                <a16:creationId xmlns:a16="http://schemas.microsoft.com/office/drawing/2014/main" id="{92096683-ADE1-4C56-AC01-A4A4227EDB38}"/>
              </a:ext>
            </a:extLst>
          </p:cNvPr>
          <p:cNvSpPr>
            <a:spLocks noChangeArrowheads="1"/>
          </p:cNvSpPr>
          <p:nvPr/>
        </p:nvSpPr>
        <p:spPr bwMode="auto">
          <a:xfrm>
            <a:off x="1774826" y="512763"/>
            <a:ext cx="8424863" cy="5327650"/>
          </a:xfrm>
          <a:prstGeom prst="roundRect">
            <a:avLst>
              <a:gd name="adj" fmla="val 16667"/>
            </a:avLst>
          </a:prstGeom>
          <a:noFill/>
          <a:ln w="9525">
            <a:noFill/>
            <a:round/>
            <a:headEnd/>
            <a:tailEnd/>
          </a:ln>
        </p:spPr>
        <p:txBody>
          <a:bodyPr anchor="ctr"/>
          <a:lstStyle/>
          <a:p>
            <a:pPr>
              <a:spcBef>
                <a:spcPct val="20000"/>
              </a:spcBef>
              <a:defRPr/>
            </a:pPr>
            <a:r>
              <a:rPr lang="cs-CZ" b="1" dirty="0" err="1">
                <a:solidFill>
                  <a:srgbClr val="000000"/>
                </a:solidFill>
                <a:latin typeface="Calibri" panose="020F0502020204030204" pitchFamily="34" charset="0"/>
                <a:cs typeface="Calibri" panose="020F0502020204030204" pitchFamily="34" charset="0"/>
              </a:rPr>
              <a:t>Competitive</a:t>
            </a:r>
            <a:endParaRPr lang="cs-CZ" b="1"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dirty="0" err="1">
                <a:solidFill>
                  <a:srgbClr val="000000"/>
                </a:solidFill>
                <a:latin typeface="Calibri" panose="020F0502020204030204" pitchFamily="34" charset="0"/>
                <a:cs typeface="Calibri" panose="020F0502020204030204" pitchFamily="34" charset="0"/>
              </a:rPr>
              <a:t>ligands</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compete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for</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the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same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binding</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site</a:t>
            </a:r>
            <a:endParaRPr lang="cs-CZ"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kern="0" dirty="0">
                <a:solidFill>
                  <a:srgbClr val="000000"/>
                </a:solidFill>
                <a:latin typeface="Calibri" panose="020F0502020204030204" pitchFamily="34" charset="0"/>
                <a:cs typeface="Calibri" panose="020F0502020204030204" pitchFamily="34" charset="0"/>
                <a:sym typeface="Symbol" pitchFamily="18" charset="2"/>
              </a:rPr>
              <a:t> c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decreases</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effect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and</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inversely</a:t>
            </a:r>
            <a:endParaRPr lang="cs-CZ" kern="0" dirty="0">
              <a:solidFill>
                <a:srgbClr val="000000"/>
              </a:solidFill>
              <a:latin typeface="Calibri" panose="020F0502020204030204" pitchFamily="34" charset="0"/>
              <a:cs typeface="Calibri" panose="020F0502020204030204" pitchFamily="34" charset="0"/>
              <a:sym typeface="Symbol" pitchFamily="18" charset="2"/>
            </a:endParaRPr>
          </a:p>
          <a:p>
            <a:pPr marL="457200" indent="-457200">
              <a:spcBef>
                <a:spcPct val="20000"/>
              </a:spcBef>
              <a:buFont typeface="Wingdings" pitchFamily="2" charset="2"/>
              <a:buChar char="ü"/>
              <a:defRPr/>
            </a:pP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presence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incerases</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amounts</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needed</a:t>
            </a:r>
            <a:r>
              <a:rPr lang="cs-CZ" kern="0" dirty="0">
                <a:solidFill>
                  <a:srgbClr val="000000"/>
                </a:solidFill>
                <a:latin typeface="Calibri" panose="020F0502020204030204" pitchFamily="34" charset="0"/>
                <a:cs typeface="Calibri" panose="020F0502020204030204" pitchFamily="34" charset="0"/>
                <a:sym typeface="Symbol" pitchFamily="18" charset="2"/>
              </a:rPr>
              <a:t> to </a:t>
            </a:r>
            <a:r>
              <a:rPr lang="cs-CZ" kern="0" dirty="0" err="1">
                <a:solidFill>
                  <a:srgbClr val="000000"/>
                </a:solidFill>
                <a:latin typeface="Calibri" panose="020F0502020204030204" pitchFamily="34" charset="0"/>
                <a:cs typeface="Calibri" panose="020F0502020204030204" pitchFamily="34" charset="0"/>
                <a:sym typeface="Symbol" pitchFamily="18" charset="2"/>
              </a:rPr>
              <a:t>evoke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effect</a:t>
            </a:r>
            <a:endParaRPr lang="cs-CZ" kern="0" dirty="0">
              <a:solidFill>
                <a:srgbClr val="000000"/>
              </a:solidFill>
              <a:latin typeface="Calibri" panose="020F0502020204030204" pitchFamily="34" charset="0"/>
              <a:cs typeface="Calibri" panose="020F0502020204030204" pitchFamily="34" charset="0"/>
              <a:sym typeface="Symbol" pitchFamily="18" charset="2"/>
            </a:endParaRPr>
          </a:p>
          <a:p>
            <a:pPr marL="457200" indent="-457200">
              <a:spcBef>
                <a:spcPct val="20000"/>
              </a:spcBef>
              <a:buFont typeface="Wingdings" pitchFamily="2" charset="2"/>
              <a:buChar char="ü"/>
              <a:defRPr/>
            </a:pPr>
            <a:endParaRPr lang="cs-CZ" dirty="0">
              <a:solidFill>
                <a:srgbClr val="000000"/>
              </a:solidFill>
              <a:latin typeface="Calibri" panose="020F0502020204030204" pitchFamily="34" charset="0"/>
              <a:cs typeface="Calibri" panose="020F0502020204030204" pitchFamily="34" charset="0"/>
            </a:endParaRPr>
          </a:p>
          <a:p>
            <a:pPr>
              <a:spcBef>
                <a:spcPct val="20000"/>
              </a:spcBef>
              <a:defRPr/>
            </a:pPr>
            <a:r>
              <a:rPr lang="cs-CZ" b="1" dirty="0">
                <a:solidFill>
                  <a:srgbClr val="000000"/>
                </a:solidFill>
                <a:latin typeface="Calibri" panose="020F0502020204030204" pitchFamily="34" charset="0"/>
                <a:cs typeface="Calibri" panose="020F0502020204030204" pitchFamily="34" charset="0"/>
              </a:rPr>
              <a:t>Non-</a:t>
            </a:r>
            <a:r>
              <a:rPr lang="cs-CZ" b="1" dirty="0" err="1">
                <a:solidFill>
                  <a:srgbClr val="000000"/>
                </a:solidFill>
                <a:latin typeface="Calibri" panose="020F0502020204030204" pitchFamily="34" charset="0"/>
                <a:cs typeface="Calibri" panose="020F0502020204030204" pitchFamily="34" charset="0"/>
              </a:rPr>
              <a:t>competitive</a:t>
            </a:r>
            <a:endParaRPr lang="cs-CZ" b="1"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dirty="0" err="1">
                <a:solidFill>
                  <a:srgbClr val="000000"/>
                </a:solidFill>
                <a:latin typeface="Calibri" panose="020F0502020204030204" pitchFamily="34" charset="0"/>
                <a:cs typeface="Calibri" panose="020F0502020204030204" pitchFamily="34" charset="0"/>
              </a:rPr>
              <a:t>allosteric</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antagonism</a:t>
            </a:r>
            <a:endParaRPr lang="cs-CZ"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dirty="0" err="1">
                <a:solidFill>
                  <a:srgbClr val="000000"/>
                </a:solidFill>
                <a:latin typeface="Calibri" panose="020F0502020204030204" pitchFamily="34" charset="0"/>
                <a:cs typeface="Calibri" panose="020F0502020204030204" pitchFamily="34" charset="0"/>
              </a:rPr>
              <a:t>irreverzible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bounds</a:t>
            </a:r>
            <a:r>
              <a:rPr lang="cs-CZ" dirty="0">
                <a:solidFill>
                  <a:srgbClr val="000000"/>
                </a:solidFill>
                <a:latin typeface="Calibri" panose="020F0502020204030204" pitchFamily="34" charset="0"/>
                <a:cs typeface="Calibri" panose="020F0502020204030204" pitchFamily="34" charset="0"/>
              </a:rPr>
              <a:t> </a:t>
            </a:r>
          </a:p>
          <a:p>
            <a:pPr marL="457200" indent="-457200">
              <a:spcBef>
                <a:spcPct val="20000"/>
              </a:spcBef>
              <a:buFont typeface="Wingdings" pitchFamily="2" charset="2"/>
              <a:buChar char="ü"/>
              <a:defRPr/>
            </a:pPr>
            <a:r>
              <a:rPr lang="cs-CZ" kern="0" dirty="0">
                <a:solidFill>
                  <a:srgbClr val="000000"/>
                </a:solidFill>
                <a:latin typeface="Calibri" panose="020F0502020204030204" pitchFamily="34" charset="0"/>
                <a:cs typeface="Calibri" panose="020F0502020204030204" pitchFamily="34" charset="0"/>
                <a:sym typeface="Symbol" pitchFamily="18" charset="2"/>
              </a:rPr>
              <a:t> c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does</a:t>
            </a:r>
            <a:r>
              <a:rPr lang="cs-CZ" kern="0" dirty="0">
                <a:solidFill>
                  <a:srgbClr val="000000"/>
                </a:solidFill>
                <a:latin typeface="Calibri" panose="020F0502020204030204" pitchFamily="34" charset="0"/>
                <a:cs typeface="Calibri" panose="020F0502020204030204" pitchFamily="34" charset="0"/>
                <a:sym typeface="Symbol" pitchFamily="18" charset="2"/>
              </a:rPr>
              <a:t> not </a:t>
            </a:r>
            <a:r>
              <a:rPr lang="cs-CZ" kern="0" dirty="0" err="1">
                <a:solidFill>
                  <a:srgbClr val="000000"/>
                </a:solidFill>
                <a:latin typeface="Calibri" panose="020F0502020204030204" pitchFamily="34" charset="0"/>
                <a:cs typeface="Calibri" panose="020F0502020204030204" pitchFamily="34" charset="0"/>
                <a:sym typeface="Symbol" pitchFamily="18" charset="2"/>
              </a:rPr>
              <a:t>interrupt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effect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antagonist</a:t>
            </a:r>
            <a:endParaRPr lang="cs-CZ" dirty="0">
              <a:solidFill>
                <a:srgbClr val="000000"/>
              </a:solidFill>
              <a:latin typeface="Calibri" panose="020F0502020204030204" pitchFamily="34" charset="0"/>
              <a:cs typeface="Calibri" panose="020F0502020204030204" pitchFamily="34" charset="0"/>
            </a:endParaRPr>
          </a:p>
        </p:txBody>
      </p:sp>
      <p:pic>
        <p:nvPicPr>
          <p:cNvPr id="2" name="Nahraný zvuk">
            <a:hlinkClick r:id="" action="ppaction://media"/>
            <a:extLst>
              <a:ext uri="{FF2B5EF4-FFF2-40B4-BE49-F238E27FC236}">
                <a16:creationId xmlns:a16="http://schemas.microsoft.com/office/drawing/2014/main" id="{C3465172-8713-4AE3-86F8-7C95967979F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87477" y="269026"/>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C8FA9E6C-04D1-4FD8-9F91-0BDC05C3489E}"/>
              </a:ext>
            </a:extLst>
          </p:cNvPr>
          <p:cNvSpPr>
            <a:spLocks noGrp="1" noChangeArrowheads="1"/>
          </p:cNvSpPr>
          <p:nvPr>
            <p:ph type="ctrTitle"/>
          </p:nvPr>
        </p:nvSpPr>
        <p:spPr/>
        <p:txBody>
          <a:bodyPr/>
          <a:lstStyle/>
          <a:p>
            <a:r>
              <a:rPr lang="cs-CZ" altLang="cs-CZ" sz="3200">
                <a:solidFill>
                  <a:srgbClr val="0000FF"/>
                </a:solidFill>
                <a:latin typeface="Calibri" panose="020F0502020204030204" pitchFamily="34" charset="0"/>
                <a:cs typeface="Calibri" panose="020F0502020204030204" pitchFamily="34" charset="0"/>
              </a:rPr>
              <a:t>Regulation of receptor function </a:t>
            </a:r>
            <a:endParaRPr lang="en-GB" altLang="cs-CZ" sz="3200">
              <a:solidFill>
                <a:srgbClr val="0000FF"/>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22E40A74-7C53-4E39-9BD4-3F3A8F69BC2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50502" y="317626"/>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06839CD3-ED30-48BD-810F-984BF7AFA250}"/>
              </a:ext>
            </a:extLst>
          </p:cNvPr>
          <p:cNvSpPr>
            <a:spLocks noGrp="1" noChangeArrowheads="1"/>
          </p:cNvSpPr>
          <p:nvPr>
            <p:ph type="title"/>
          </p:nvPr>
        </p:nvSpPr>
        <p:spPr>
          <a:xfrm>
            <a:off x="1708150" y="1160463"/>
            <a:ext cx="7772400" cy="679450"/>
          </a:xfrm>
        </p:spPr>
        <p:txBody>
          <a:bodyPr/>
          <a:lstStyle/>
          <a:p>
            <a:pPr algn="l"/>
            <a:r>
              <a:rPr lang="cs-CZ" altLang="cs-CZ" sz="2800">
                <a:solidFill>
                  <a:srgbClr val="0000FF"/>
                </a:solidFill>
                <a:latin typeface="Calibri" panose="020F0502020204030204" pitchFamily="34" charset="0"/>
                <a:cs typeface="Calibri" panose="020F0502020204030204" pitchFamily="34" charset="0"/>
              </a:rPr>
              <a:t>Receptor desensitization</a:t>
            </a:r>
          </a:p>
        </p:txBody>
      </p:sp>
      <p:sp>
        <p:nvSpPr>
          <p:cNvPr id="128003" name="Rectangle 3">
            <a:extLst>
              <a:ext uri="{FF2B5EF4-FFF2-40B4-BE49-F238E27FC236}">
                <a16:creationId xmlns:a16="http://schemas.microsoft.com/office/drawing/2014/main" id="{9FB62BD2-5543-40A1-B6F5-9CE33DB88E9C}"/>
              </a:ext>
            </a:extLst>
          </p:cNvPr>
          <p:cNvSpPr>
            <a:spLocks noGrp="1" noChangeArrowheads="1"/>
          </p:cNvSpPr>
          <p:nvPr>
            <p:ph type="body" idx="1"/>
          </p:nvPr>
        </p:nvSpPr>
        <p:spPr>
          <a:xfrm>
            <a:off x="1631950" y="1898651"/>
            <a:ext cx="8458200" cy="5211763"/>
          </a:xfrm>
        </p:spPr>
        <p:txBody>
          <a:bodyPr/>
          <a:lstStyle/>
          <a:p>
            <a:pPr>
              <a:lnSpc>
                <a:spcPct val="90000"/>
              </a:lnSpc>
            </a:pPr>
            <a:r>
              <a:rPr lang="en-US" altLang="cs-CZ" sz="1800">
                <a:latin typeface="Calibri" panose="020F0502020204030204" pitchFamily="34" charset="0"/>
                <a:cs typeface="Calibri" panose="020F0502020204030204" pitchFamily="34" charset="0"/>
              </a:rPr>
              <a:t>reducing the sensitivity of the </a:t>
            </a:r>
            <a:r>
              <a:rPr lang="cs-CZ" altLang="cs-CZ" sz="1800">
                <a:latin typeface="Calibri" panose="020F0502020204030204" pitchFamily="34" charset="0"/>
                <a:cs typeface="Calibri" panose="020F0502020204030204" pitchFamily="34" charset="0"/>
              </a:rPr>
              <a:t>receptors</a:t>
            </a:r>
            <a:r>
              <a:rPr lang="en-US" altLang="cs-CZ" sz="1800">
                <a:latin typeface="Calibri" panose="020F0502020204030204" pitchFamily="34" charset="0"/>
                <a:cs typeface="Calibri" panose="020F0502020204030204" pitchFamily="34" charset="0"/>
              </a:rPr>
              <a:t> after repeated</a:t>
            </a:r>
            <a:r>
              <a:rPr lang="cs-CZ" altLang="cs-CZ" sz="1800">
                <a:latin typeface="Calibri" panose="020F0502020204030204" pitchFamily="34" charset="0"/>
                <a:cs typeface="Calibri" panose="020F0502020204030204" pitchFamily="34" charset="0"/>
              </a:rPr>
              <a:t> agonist</a:t>
            </a:r>
            <a:r>
              <a:rPr lang="en-US" altLang="cs-CZ" sz="1800">
                <a:latin typeface="Calibri" panose="020F0502020204030204" pitchFamily="34" charset="0"/>
                <a:cs typeface="Calibri" panose="020F0502020204030204" pitchFamily="34" charset="0"/>
              </a:rPr>
              <a:t> exposure</a:t>
            </a:r>
            <a:endParaRPr lang="cs-CZ" altLang="cs-CZ" sz="1800">
              <a:latin typeface="Calibri" panose="020F0502020204030204" pitchFamily="34" charset="0"/>
              <a:cs typeface="Calibri" panose="020F0502020204030204" pitchFamily="34" charset="0"/>
            </a:endParaRPr>
          </a:p>
          <a:p>
            <a:pPr>
              <a:lnSpc>
                <a:spcPct val="90000"/>
              </a:lnSpc>
            </a:pPr>
            <a:endParaRPr lang="cs-CZ" altLang="cs-CZ" sz="1800">
              <a:latin typeface="Calibri" panose="020F0502020204030204" pitchFamily="34" charset="0"/>
              <a:cs typeface="Calibri" panose="020F0502020204030204" pitchFamily="34" charset="0"/>
            </a:endParaRPr>
          </a:p>
          <a:p>
            <a:r>
              <a:rPr lang="cs-CZ" altLang="cs-CZ" sz="1800" b="1" u="sng">
                <a:solidFill>
                  <a:srgbClr val="0000FF"/>
                </a:solidFill>
                <a:latin typeface="Calibri" panose="020F0502020204030204" pitchFamily="34" charset="0"/>
                <a:cs typeface="Calibri" panose="020F0502020204030204" pitchFamily="34" charset="0"/>
              </a:rPr>
              <a:t>Tachyphylaxis</a:t>
            </a:r>
            <a:r>
              <a:rPr lang="cs-CZ" altLang="cs-CZ" sz="1800">
                <a:latin typeface="Calibri" panose="020F0502020204030204" pitchFamily="34" charset="0"/>
                <a:cs typeface="Calibri" panose="020F0502020204030204" pitchFamily="34" charset="0"/>
              </a:rPr>
              <a:t> – acute drug „tolerance“</a:t>
            </a:r>
          </a:p>
          <a:p>
            <a:pPr lvl="1"/>
            <a:r>
              <a:rPr lang="cs-CZ" altLang="cs-CZ" sz="1800">
                <a:latin typeface="Calibri" panose="020F0502020204030204" pitchFamily="34" charset="0"/>
                <a:cs typeface="Calibri" panose="020F0502020204030204" pitchFamily="34" charset="0"/>
              </a:rPr>
              <a:t>r</a:t>
            </a:r>
            <a:r>
              <a:rPr lang="en-US" altLang="cs-CZ" sz="1800">
                <a:latin typeface="Calibri" panose="020F0502020204030204" pitchFamily="34" charset="0"/>
                <a:cs typeface="Calibri" panose="020F0502020204030204" pitchFamily="34" charset="0"/>
              </a:rPr>
              <a:t>educed sensitivity to the active substance evolving quickly (minutes) → distortion of the signal cascade </a:t>
            </a:r>
            <a:endParaRPr lang="cs-CZ" altLang="cs-CZ" sz="1800">
              <a:latin typeface="Calibri" panose="020F0502020204030204" pitchFamily="34" charset="0"/>
              <a:cs typeface="Calibri" panose="020F0502020204030204" pitchFamily="34" charset="0"/>
            </a:endParaRPr>
          </a:p>
          <a:p>
            <a:pPr lvl="1"/>
            <a:r>
              <a:rPr lang="en-US" altLang="cs-CZ" sz="1800">
                <a:latin typeface="Calibri" panose="020F0502020204030204" pitchFamily="34" charset="0"/>
                <a:cs typeface="Calibri" panose="020F0502020204030204" pitchFamily="34" charset="0"/>
              </a:rPr>
              <a:t>the reactivity of the organism returns to the original intensity after the elimination of the substance</a:t>
            </a:r>
            <a:endParaRPr lang="cs-CZ" altLang="cs-CZ" sz="1800">
              <a:latin typeface="Calibri" panose="020F0502020204030204" pitchFamily="34" charset="0"/>
              <a:cs typeface="Calibri" panose="020F0502020204030204" pitchFamily="34" charset="0"/>
            </a:endParaRPr>
          </a:p>
          <a:p>
            <a:pPr lvl="1"/>
            <a:r>
              <a:rPr lang="cs-CZ" altLang="cs-CZ" sz="1800">
                <a:latin typeface="Calibri" panose="020F0502020204030204" pitchFamily="34" charset="0"/>
                <a:cs typeface="Calibri" panose="020F0502020204030204" pitchFamily="34" charset="0"/>
              </a:rPr>
              <a:t>Ex. of tachyphylaxis  – nitrates administration, ephedrine</a:t>
            </a:r>
          </a:p>
          <a:p>
            <a:pPr>
              <a:lnSpc>
                <a:spcPct val="90000"/>
              </a:lnSpc>
            </a:pPr>
            <a:endParaRPr lang="cs-CZ" altLang="cs-CZ" sz="1800">
              <a:latin typeface="Calibri" panose="020F0502020204030204" pitchFamily="34" charset="0"/>
              <a:cs typeface="Calibri" panose="020F0502020204030204" pitchFamily="34" charset="0"/>
            </a:endParaRPr>
          </a:p>
          <a:p>
            <a:r>
              <a:rPr lang="cs-CZ" altLang="cs-CZ" sz="1800" b="1" u="sng">
                <a:solidFill>
                  <a:srgbClr val="0000FF"/>
                </a:solidFill>
                <a:latin typeface="Calibri" panose="020F0502020204030204" pitchFamily="34" charset="0"/>
                <a:cs typeface="Calibri" panose="020F0502020204030204" pitchFamily="34" charset="0"/>
              </a:rPr>
              <a:t>Tolerance</a:t>
            </a:r>
            <a:r>
              <a:rPr lang="cs-CZ" altLang="cs-CZ" sz="1800" b="1">
                <a:latin typeface="Calibri" panose="020F0502020204030204" pitchFamily="34" charset="0"/>
                <a:cs typeface="Calibri" panose="020F0502020204030204" pitchFamily="34" charset="0"/>
              </a:rPr>
              <a:t> </a:t>
            </a:r>
            <a:r>
              <a:rPr lang="cs-CZ" altLang="cs-CZ" sz="1800">
                <a:latin typeface="Calibri" panose="020F0502020204030204" pitchFamily="34" charset="0"/>
                <a:cs typeface="Calibri" panose="020F0502020204030204" pitchFamily="34" charset="0"/>
              </a:rPr>
              <a:t>–  </a:t>
            </a:r>
            <a:r>
              <a:rPr lang="en-US" altLang="cs-CZ" sz="1800">
                <a:latin typeface="Calibri" panose="020F0502020204030204" pitchFamily="34" charset="0"/>
                <a:cs typeface="Calibri" panose="020F0502020204030204" pitchFamily="34" charset="0"/>
              </a:rPr>
              <a:t>reduced sensitivity to the active substance, arising from the repeated administration of the drug (days – weeks) → down-regulation, internalization of the</a:t>
            </a:r>
            <a:r>
              <a:rPr lang="cs-CZ" altLang="cs-CZ" sz="1800">
                <a:latin typeface="Calibri" panose="020F0502020204030204" pitchFamily="34" charset="0"/>
                <a:cs typeface="Calibri" panose="020F0502020204030204" pitchFamily="34" charset="0"/>
              </a:rPr>
              <a:t> receptors</a:t>
            </a:r>
          </a:p>
          <a:p>
            <a:pPr lvl="1"/>
            <a:r>
              <a:rPr lang="en-US" altLang="cs-CZ" sz="1800">
                <a:latin typeface="Calibri" panose="020F0502020204030204" pitchFamily="34" charset="0"/>
                <a:cs typeface="Calibri" panose="020F0502020204030204" pitchFamily="34" charset="0"/>
              </a:rPr>
              <a:t>to achieve the original effect required increasingly higher doses of</a:t>
            </a:r>
            <a:r>
              <a:rPr lang="cs-CZ" altLang="cs-CZ" sz="1800">
                <a:latin typeface="Calibri" panose="020F0502020204030204" pitchFamily="34" charset="0"/>
                <a:cs typeface="Calibri" panose="020F0502020204030204" pitchFamily="34" charset="0"/>
              </a:rPr>
              <a:t> drug</a:t>
            </a:r>
          </a:p>
          <a:p>
            <a:pPr lvl="1"/>
            <a:r>
              <a:rPr lang="en-US" altLang="cs-CZ" sz="1800">
                <a:latin typeface="Calibri" panose="020F0502020204030204" pitchFamily="34" charset="0"/>
                <a:cs typeface="Calibri" panose="020F0502020204030204" pitchFamily="34" charset="0"/>
              </a:rPr>
              <a:t>the original reactivity of the organism returns to a certain period of time after discontinuation of the drug</a:t>
            </a:r>
            <a:r>
              <a:rPr lang="cs-CZ" altLang="cs-CZ" sz="1800">
                <a:latin typeface="Calibri" panose="020F0502020204030204" pitchFamily="34" charset="0"/>
                <a:cs typeface="Calibri" panose="020F0502020204030204" pitchFamily="34" charset="0"/>
              </a:rPr>
              <a:t> </a:t>
            </a:r>
          </a:p>
          <a:p>
            <a:pPr lvl="1"/>
            <a:r>
              <a:rPr lang="cs-CZ" altLang="cs-CZ" sz="1800">
                <a:latin typeface="Calibri" panose="020F0502020204030204" pitchFamily="34" charset="0"/>
                <a:cs typeface="Calibri" panose="020F0502020204030204" pitchFamily="34" charset="0"/>
              </a:rPr>
              <a:t>Ex. of tolerance – opioids administration</a:t>
            </a:r>
          </a:p>
        </p:txBody>
      </p:sp>
      <p:sp>
        <p:nvSpPr>
          <p:cNvPr id="128004" name="AutoShape 2">
            <a:extLst>
              <a:ext uri="{FF2B5EF4-FFF2-40B4-BE49-F238E27FC236}">
                <a16:creationId xmlns:a16="http://schemas.microsoft.com/office/drawing/2014/main" id="{7E19BE33-1F52-4BE4-B20A-4E1053C55C23}"/>
              </a:ext>
            </a:extLst>
          </p:cNvPr>
          <p:cNvSpPr>
            <a:spLocks noChangeArrowheads="1"/>
          </p:cNvSpPr>
          <p:nvPr/>
        </p:nvSpPr>
        <p:spPr bwMode="auto">
          <a:xfrm>
            <a:off x="2209800" y="92075"/>
            <a:ext cx="7772400" cy="10096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a:solidFill>
                  <a:srgbClr val="0000FF"/>
                </a:solidFill>
                <a:latin typeface="Calibri" panose="020F0502020204030204" pitchFamily="34" charset="0"/>
                <a:cs typeface="Calibri" panose="020F0502020204030204" pitchFamily="34" charset="0"/>
              </a:rPr>
              <a:t>Regulation of receptor sensitivity and counts</a:t>
            </a:r>
          </a:p>
        </p:txBody>
      </p:sp>
      <p:pic>
        <p:nvPicPr>
          <p:cNvPr id="2" name="Nahraný zvuk">
            <a:hlinkClick r:id="" action="ppaction://media"/>
            <a:extLst>
              <a:ext uri="{FF2B5EF4-FFF2-40B4-BE49-F238E27FC236}">
                <a16:creationId xmlns:a16="http://schemas.microsoft.com/office/drawing/2014/main" id="{8E97039F-B103-4A0D-8819-7E8CE850072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2744" y="292100"/>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AutoShape 3">
            <a:extLst>
              <a:ext uri="{FF2B5EF4-FFF2-40B4-BE49-F238E27FC236}">
                <a16:creationId xmlns:a16="http://schemas.microsoft.com/office/drawing/2014/main" id="{AC07AC8A-0194-4517-9258-36733D3EF770}"/>
              </a:ext>
            </a:extLst>
          </p:cNvPr>
          <p:cNvSpPr>
            <a:spLocks noChangeArrowheads="1"/>
          </p:cNvSpPr>
          <p:nvPr/>
        </p:nvSpPr>
        <p:spPr bwMode="auto">
          <a:xfrm>
            <a:off x="1631951" y="2492375"/>
            <a:ext cx="8424863" cy="32146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buFontTx/>
              <a:buNone/>
            </a:pPr>
            <a:r>
              <a:rPr lang="cs-CZ" altLang="cs-CZ" sz="2400">
                <a:solidFill>
                  <a:srgbClr val="0000FF"/>
                </a:solidFill>
                <a:latin typeface="Calibri" panose="020F0502020204030204" pitchFamily="34" charset="0"/>
                <a:cs typeface="Calibri" panose="020F0502020204030204" pitchFamily="34" charset="0"/>
              </a:rPr>
              <a:t>Hypersensitivity</a:t>
            </a:r>
          </a:p>
          <a:p>
            <a:pPr>
              <a:lnSpc>
                <a:spcPct val="150000"/>
              </a:lnSpc>
              <a:buFont typeface="Wingdings" panose="05000000000000000000" pitchFamily="2" charset="2"/>
              <a:buChar char="ü"/>
            </a:pPr>
            <a:r>
              <a:rPr lang="cs-CZ" altLang="cs-CZ" sz="2400">
                <a:solidFill>
                  <a:srgbClr val="000000"/>
                </a:solidFill>
                <a:latin typeface="Calibri" panose="020F0502020204030204" pitchFamily="34" charset="0"/>
                <a:cs typeface="Calibri" panose="020F0502020204030204" pitchFamily="34" charset="0"/>
              </a:rPr>
              <a:t>incerase of receptor sensitivity/counts after </a:t>
            </a:r>
            <a:r>
              <a:rPr lang="cs-CZ" altLang="cs-CZ" sz="2400" b="1">
                <a:solidFill>
                  <a:srgbClr val="000000"/>
                </a:solidFill>
                <a:latin typeface="Calibri" panose="020F0502020204030204" pitchFamily="34" charset="0"/>
                <a:cs typeface="Calibri" panose="020F0502020204030204" pitchFamily="34" charset="0"/>
              </a:rPr>
              <a:t>chronic anatagonist </a:t>
            </a:r>
            <a:r>
              <a:rPr lang="cs-CZ" altLang="cs-CZ" sz="2400">
                <a:solidFill>
                  <a:srgbClr val="000000"/>
                </a:solidFill>
                <a:latin typeface="Calibri" panose="020F0502020204030204" pitchFamily="34" charset="0"/>
                <a:cs typeface="Calibri" panose="020F0502020204030204" pitchFamily="34" charset="0"/>
              </a:rPr>
              <a:t>exposure</a:t>
            </a:r>
          </a:p>
          <a:p>
            <a:pPr>
              <a:lnSpc>
                <a:spcPct val="150000"/>
              </a:lnSpc>
              <a:buFontTx/>
              <a:buNone/>
            </a:pPr>
            <a:r>
              <a:rPr lang="cs-CZ" altLang="cs-CZ" sz="2400">
                <a:solidFill>
                  <a:srgbClr val="000000"/>
                </a:solidFill>
                <a:latin typeface="Candara" panose="020E0502030303020204" pitchFamily="34" charset="0"/>
                <a:cs typeface="Arial" panose="020B0604020202020204" pitchFamily="34" charset="0"/>
              </a:rPr>
              <a:t> </a:t>
            </a:r>
            <a:endParaRPr lang="cs-CZ" altLang="cs-CZ" sz="2400" b="1">
              <a:solidFill>
                <a:srgbClr val="000000"/>
              </a:solidFill>
              <a:latin typeface="Calibri" panose="020F0502020204030204" pitchFamily="34" charset="0"/>
              <a:cs typeface="Calibri" panose="020F0502020204030204" pitchFamily="34" charset="0"/>
            </a:endParaRPr>
          </a:p>
          <a:p>
            <a:pPr>
              <a:lnSpc>
                <a:spcPct val="110000"/>
              </a:lnSpc>
              <a:spcBef>
                <a:spcPct val="0"/>
              </a:spcBef>
              <a:buFontTx/>
              <a:buNone/>
            </a:pPr>
            <a:r>
              <a:rPr lang="cs-CZ" altLang="cs-CZ" sz="2400" u="sng">
                <a:solidFill>
                  <a:srgbClr val="0000FF"/>
                </a:solidFill>
                <a:latin typeface="Calibri" panose="020F0502020204030204" pitchFamily="34" charset="0"/>
                <a:cs typeface="Calibri" panose="020F0502020204030204" pitchFamily="34" charset="0"/>
              </a:rPr>
              <a:t>Rebound phenomenom</a:t>
            </a:r>
            <a:r>
              <a:rPr lang="cs-CZ" altLang="cs-CZ" sz="2400">
                <a:solidFill>
                  <a:srgbClr val="0000FF"/>
                </a:solidFill>
                <a:latin typeface="Calibri" panose="020F0502020204030204" pitchFamily="34" charset="0"/>
                <a:cs typeface="Calibri" panose="020F0502020204030204" pitchFamily="34" charset="0"/>
              </a:rPr>
              <a:t> </a:t>
            </a:r>
          </a:p>
          <a:p>
            <a:pPr>
              <a:lnSpc>
                <a:spcPct val="110000"/>
              </a:lnSpc>
              <a:spcBef>
                <a:spcPct val="0"/>
              </a:spcBef>
              <a:buFontTx/>
              <a:buNone/>
            </a:pPr>
            <a:r>
              <a:rPr lang="en-US" altLang="cs-CZ" sz="2400">
                <a:solidFill>
                  <a:srgbClr val="000000"/>
                </a:solidFill>
                <a:latin typeface="Calibri" panose="020F0502020204030204" pitchFamily="34" charset="0"/>
                <a:cs typeface="Calibri" panose="020F0502020204030204" pitchFamily="34" charset="0"/>
              </a:rPr>
              <a:t>after discontinuation of long-term administered drugs return to its original state or ↑ intensity of the original condition (hypersensitivity of receptors to endogenous ligands → up-regulation)</a:t>
            </a:r>
            <a:endParaRPr lang="cs-CZ" altLang="cs-CZ" sz="2400">
              <a:solidFill>
                <a:srgbClr val="000000"/>
              </a:solidFill>
              <a:latin typeface="Calibri" panose="020F0502020204030204" pitchFamily="34" charset="0"/>
              <a:cs typeface="Calibri" panose="020F0502020204030204" pitchFamily="34" charset="0"/>
            </a:endParaRPr>
          </a:p>
          <a:p>
            <a:pPr>
              <a:lnSpc>
                <a:spcPct val="110000"/>
              </a:lnSpc>
              <a:spcBef>
                <a:spcPct val="0"/>
              </a:spcBef>
              <a:buFontTx/>
              <a:buNone/>
            </a:pPr>
            <a:endParaRPr lang="cs-CZ" altLang="cs-CZ" sz="2400">
              <a:solidFill>
                <a:srgbClr val="000000"/>
              </a:solidFill>
              <a:latin typeface="Calibri" panose="020F0502020204030204" pitchFamily="34" charset="0"/>
              <a:cs typeface="Calibri" panose="020F0502020204030204" pitchFamily="34" charset="0"/>
            </a:endParaRPr>
          </a:p>
          <a:p>
            <a:pPr>
              <a:lnSpc>
                <a:spcPct val="110000"/>
              </a:lnSpc>
              <a:spcBef>
                <a:spcPct val="0"/>
              </a:spcBef>
              <a:buFontTx/>
              <a:buNone/>
            </a:pPr>
            <a:r>
              <a:rPr lang="cs-CZ" altLang="cs-CZ" sz="2400">
                <a:solidFill>
                  <a:srgbClr val="000000"/>
                </a:solidFill>
                <a:latin typeface="Calibri" panose="020F0502020204030204" pitchFamily="34" charset="0"/>
                <a:cs typeface="Calibri" panose="020F0502020204030204" pitchFamily="34" charset="0"/>
              </a:rPr>
              <a:t>Example: chronic administration of </a:t>
            </a:r>
            <a:r>
              <a:rPr lang="el-GR" altLang="cs-CZ" sz="2400">
                <a:solidFill>
                  <a:srgbClr val="000000"/>
                </a:solidFill>
                <a:latin typeface="Calibri" panose="020F0502020204030204" pitchFamily="34" charset="0"/>
                <a:cs typeface="Calibri" panose="020F0502020204030204" pitchFamily="34" charset="0"/>
              </a:rPr>
              <a:t>β</a:t>
            </a:r>
            <a:r>
              <a:rPr lang="cs-CZ" altLang="cs-CZ" sz="2400">
                <a:solidFill>
                  <a:srgbClr val="000000"/>
                </a:solidFill>
                <a:latin typeface="Calibri" panose="020F0502020204030204" pitchFamily="34" charset="0"/>
                <a:cs typeface="Calibri" panose="020F0502020204030204" pitchFamily="34" charset="0"/>
              </a:rPr>
              <a:t> blockers</a:t>
            </a:r>
          </a:p>
          <a:p>
            <a:pPr>
              <a:lnSpc>
                <a:spcPct val="150000"/>
              </a:lnSpc>
              <a:buFont typeface="Wingdings" panose="05000000000000000000" pitchFamily="2" charset="2"/>
              <a:buChar char="ü"/>
            </a:pPr>
            <a:endParaRPr lang="cs-CZ" altLang="cs-CZ" sz="2800">
              <a:solidFill>
                <a:srgbClr val="000000"/>
              </a:solidFill>
              <a:latin typeface="Candara" panose="020E0502030303020204" pitchFamily="34" charset="0"/>
              <a:cs typeface="Arial" panose="020B0604020202020204" pitchFamily="34" charset="0"/>
            </a:endParaRPr>
          </a:p>
        </p:txBody>
      </p:sp>
      <p:sp>
        <p:nvSpPr>
          <p:cNvPr id="130051" name="AutoShape 2">
            <a:extLst>
              <a:ext uri="{FF2B5EF4-FFF2-40B4-BE49-F238E27FC236}">
                <a16:creationId xmlns:a16="http://schemas.microsoft.com/office/drawing/2014/main" id="{3DBC39C0-16CB-427B-BA65-B0A6F12262B8}"/>
              </a:ext>
            </a:extLst>
          </p:cNvPr>
          <p:cNvSpPr>
            <a:spLocks noChangeArrowheads="1"/>
          </p:cNvSpPr>
          <p:nvPr/>
        </p:nvSpPr>
        <p:spPr bwMode="auto">
          <a:xfrm>
            <a:off x="1992313" y="115888"/>
            <a:ext cx="8064500" cy="10096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a:solidFill>
                  <a:srgbClr val="0000FF"/>
                </a:solidFill>
                <a:latin typeface="Calibri" panose="020F0502020204030204" pitchFamily="34" charset="0"/>
                <a:cs typeface="Calibri" panose="020F0502020204030204" pitchFamily="34" charset="0"/>
              </a:rPr>
              <a:t>Regulation of receptor sensitivity and counts</a:t>
            </a:r>
          </a:p>
        </p:txBody>
      </p:sp>
      <p:pic>
        <p:nvPicPr>
          <p:cNvPr id="2" name="Nahraný zvuk">
            <a:hlinkClick r:id="" action="ppaction://media"/>
            <a:extLst>
              <a:ext uri="{FF2B5EF4-FFF2-40B4-BE49-F238E27FC236}">
                <a16:creationId xmlns:a16="http://schemas.microsoft.com/office/drawing/2014/main" id="{D9AE5678-C131-4E68-ABEB-C354851E25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96530" y="315913"/>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dpis 1">
            <a:extLst>
              <a:ext uri="{FF2B5EF4-FFF2-40B4-BE49-F238E27FC236}">
                <a16:creationId xmlns:a16="http://schemas.microsoft.com/office/drawing/2014/main" id="{344F5D2D-D47F-481F-8C7E-05EF3B7C78FF}"/>
              </a:ext>
            </a:extLst>
          </p:cNvPr>
          <p:cNvSpPr>
            <a:spLocks noGrp="1" noChangeArrowheads="1"/>
          </p:cNvSpPr>
          <p:nvPr>
            <p:ph type="title"/>
          </p:nvPr>
        </p:nvSpPr>
        <p:spPr/>
        <p:txBody>
          <a:bodyPr/>
          <a:lstStyle/>
          <a:p>
            <a:pPr eaLnBrk="1" hangingPunct="1"/>
            <a:r>
              <a:rPr lang="cs-CZ" altLang="cs-CZ"/>
              <a:t>B. Non-receptor mechanism of action</a:t>
            </a:r>
          </a:p>
        </p:txBody>
      </p:sp>
      <p:sp>
        <p:nvSpPr>
          <p:cNvPr id="3" name="Zástupný obsah 2">
            <a:extLst>
              <a:ext uri="{FF2B5EF4-FFF2-40B4-BE49-F238E27FC236}">
                <a16:creationId xmlns:a16="http://schemas.microsoft.com/office/drawing/2014/main" id="{256BD711-6074-4684-B9D1-931B9D7201EE}"/>
              </a:ext>
            </a:extLst>
          </p:cNvPr>
          <p:cNvSpPr>
            <a:spLocks noGrp="1"/>
          </p:cNvSpPr>
          <p:nvPr>
            <p:ph idx="1"/>
          </p:nvPr>
        </p:nvSpPr>
        <p:spPr>
          <a:xfrm>
            <a:off x="1992314" y="1557338"/>
            <a:ext cx="8351837" cy="4140200"/>
          </a:xfrm>
        </p:spPr>
        <p:txBody>
          <a:bodyPr rtlCol="0">
            <a:noAutofit/>
          </a:bodyPr>
          <a:lstStyle/>
          <a:p>
            <a:pPr marL="54000" indent="0">
              <a:spcBef>
                <a:spcPct val="20000"/>
              </a:spcBef>
              <a:buNone/>
              <a:defRPr/>
            </a:pPr>
            <a:r>
              <a:rPr lang="cs-CZ" sz="2400" b="1" dirty="0" err="1">
                <a:solidFill>
                  <a:srgbClr val="0000FF"/>
                </a:solidFill>
                <a:latin typeface="Calibri" panose="020F0502020204030204" pitchFamily="34" charset="0"/>
                <a:cs typeface="Calibri" panose="020F0502020204030204" pitchFamily="34" charset="0"/>
              </a:rPr>
              <a:t>Interaction</a:t>
            </a:r>
            <a:r>
              <a:rPr lang="cs-CZ" sz="2400" b="1" dirty="0">
                <a:solidFill>
                  <a:srgbClr val="0000FF"/>
                </a:solidFill>
                <a:latin typeface="Calibri" panose="020F0502020204030204" pitchFamily="34" charset="0"/>
                <a:cs typeface="Calibri" panose="020F0502020204030204" pitchFamily="34" charset="0"/>
              </a:rPr>
              <a:t> </a:t>
            </a:r>
            <a:r>
              <a:rPr lang="cs-CZ" sz="2400" b="1" dirty="0" err="1">
                <a:solidFill>
                  <a:srgbClr val="0000FF"/>
                </a:solidFill>
                <a:latin typeface="Calibri" panose="020F0502020204030204" pitchFamily="34" charset="0"/>
                <a:cs typeface="Calibri" panose="020F0502020204030204" pitchFamily="34" charset="0"/>
              </a:rPr>
              <a:t>with</a:t>
            </a:r>
            <a:r>
              <a:rPr lang="cs-CZ" sz="2400" b="1" dirty="0">
                <a:solidFill>
                  <a:srgbClr val="0000FF"/>
                </a:solidFill>
                <a:latin typeface="Calibri" panose="020F0502020204030204" pitchFamily="34" charset="0"/>
                <a:cs typeface="Calibri" panose="020F0502020204030204" pitchFamily="34" charset="0"/>
              </a:rPr>
              <a:t> „non-receptor“ </a:t>
            </a:r>
            <a:r>
              <a:rPr lang="cs-CZ" sz="2400" b="1" dirty="0" err="1">
                <a:solidFill>
                  <a:srgbClr val="0000FF"/>
                </a:solidFill>
                <a:latin typeface="Calibri" panose="020F0502020204030204" pitchFamily="34" charset="0"/>
                <a:cs typeface="Calibri" panose="020F0502020204030204" pitchFamily="34" charset="0"/>
              </a:rPr>
              <a:t>proteins</a:t>
            </a:r>
            <a:endParaRPr lang="cs-CZ" sz="2400" b="1" dirty="0">
              <a:solidFill>
                <a:srgbClr val="000000"/>
              </a:solidFill>
              <a:latin typeface="Calibri" panose="020F0502020204030204" pitchFamily="34" charset="0"/>
              <a:cs typeface="Calibri" panose="020F0502020204030204" pitchFamily="34" charset="0"/>
            </a:endParaRPr>
          </a:p>
          <a:p>
            <a:pPr marL="342900" indent="-342900">
              <a:spcBef>
                <a:spcPct val="20000"/>
              </a:spcBef>
              <a:defRPr/>
            </a:pPr>
            <a:r>
              <a:rPr lang="cs-CZ" sz="2400" dirty="0">
                <a:latin typeface="Calibri" panose="020F0502020204030204" pitchFamily="34" charset="0"/>
                <a:cs typeface="Calibri" panose="020F0502020204030204" pitchFamily="34" charset="0"/>
              </a:rPr>
              <a:t>1. enzyme </a:t>
            </a:r>
            <a:r>
              <a:rPr lang="cs-CZ" sz="2400" dirty="0" err="1">
                <a:latin typeface="Calibri" panose="020F0502020204030204" pitchFamily="34" charset="0"/>
                <a:cs typeface="Calibri" panose="020F0502020204030204" pitchFamily="34" charset="0"/>
              </a:rPr>
              <a:t>inhibition</a:t>
            </a:r>
            <a:endParaRPr lang="cs-CZ" sz="2400" dirty="0">
              <a:latin typeface="Calibri" panose="020F0502020204030204" pitchFamily="34" charset="0"/>
              <a:cs typeface="Calibri" panose="020F0502020204030204" pitchFamily="34" charset="0"/>
            </a:endParaRPr>
          </a:p>
          <a:p>
            <a:pPr marL="342900" indent="-342900">
              <a:spcBef>
                <a:spcPct val="20000"/>
              </a:spcBef>
              <a:defRPr/>
            </a:pPr>
            <a:r>
              <a:rPr lang="cs-CZ" sz="2400" dirty="0">
                <a:latin typeface="Calibri" panose="020F0502020204030204" pitchFamily="34" charset="0"/>
                <a:cs typeface="Calibri" panose="020F0502020204030204" pitchFamily="34" charset="0"/>
              </a:rPr>
              <a:t>2. </a:t>
            </a:r>
            <a:r>
              <a:rPr lang="cs-CZ" sz="2400" dirty="0" err="1">
                <a:latin typeface="Calibri" panose="020F0502020204030204" pitchFamily="34" charset="0"/>
                <a:cs typeface="Calibri" panose="020F0502020204030204" pitchFamily="34" charset="0"/>
              </a:rPr>
              <a:t>block</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of</a:t>
            </a:r>
            <a:r>
              <a:rPr lang="cs-CZ" sz="2400" dirty="0">
                <a:latin typeface="Calibri" panose="020F0502020204030204" pitchFamily="34" charset="0"/>
                <a:cs typeface="Calibri" panose="020F0502020204030204" pitchFamily="34" charset="0"/>
              </a:rPr>
              <a:t> ion </a:t>
            </a:r>
            <a:r>
              <a:rPr lang="cs-CZ" sz="2400" dirty="0" err="1">
                <a:latin typeface="Calibri" panose="020F0502020204030204" pitchFamily="34" charset="0"/>
                <a:cs typeface="Calibri" panose="020F0502020204030204" pitchFamily="34" charset="0"/>
              </a:rPr>
              <a:t>channels</a:t>
            </a:r>
            <a:r>
              <a:rPr lang="cs-CZ" sz="2400" dirty="0">
                <a:latin typeface="Calibri" panose="020F0502020204030204" pitchFamily="34" charset="0"/>
                <a:cs typeface="Calibri" panose="020F0502020204030204" pitchFamily="34" charset="0"/>
              </a:rPr>
              <a:t> </a:t>
            </a:r>
          </a:p>
          <a:p>
            <a:pPr marL="342900" indent="-342900">
              <a:spcBef>
                <a:spcPct val="20000"/>
              </a:spcBef>
              <a:defRPr/>
            </a:pPr>
            <a:r>
              <a:rPr lang="cs-CZ" sz="2400" dirty="0">
                <a:latin typeface="Calibri" panose="020F0502020204030204" pitchFamily="34" charset="0"/>
                <a:cs typeface="Calibri" panose="020F0502020204030204" pitchFamily="34" charset="0"/>
              </a:rPr>
              <a:t>3. </a:t>
            </a:r>
            <a:r>
              <a:rPr lang="cs-CZ" sz="2400" dirty="0" err="1">
                <a:latin typeface="Calibri" panose="020F0502020204030204" pitchFamily="34" charset="0"/>
                <a:cs typeface="Calibri" panose="020F0502020204030204" pitchFamily="34" charset="0"/>
              </a:rPr>
              <a:t>block</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of</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transporters</a:t>
            </a:r>
            <a:endParaRPr lang="cs-CZ" sz="2400" dirty="0">
              <a:latin typeface="Calibri" panose="020F0502020204030204" pitchFamily="34" charset="0"/>
              <a:cs typeface="Calibri" panose="020F0502020204030204" pitchFamily="34" charset="0"/>
            </a:endParaRPr>
          </a:p>
          <a:p>
            <a:pPr marL="0" indent="0">
              <a:spcBef>
                <a:spcPct val="20000"/>
              </a:spcBef>
              <a:buNone/>
              <a:defRPr/>
            </a:pPr>
            <a:endParaRPr lang="cs-CZ" sz="2400" b="1" dirty="0">
              <a:solidFill>
                <a:srgbClr val="0000FF"/>
              </a:solidFill>
              <a:latin typeface="Calibri" panose="020F0502020204030204" pitchFamily="34" charset="0"/>
              <a:cs typeface="Calibri" panose="020F0502020204030204" pitchFamily="34" charset="0"/>
            </a:endParaRPr>
          </a:p>
          <a:p>
            <a:pPr marL="54000" indent="0">
              <a:buNone/>
              <a:defRPr/>
            </a:pPr>
            <a:r>
              <a:rPr lang="cs-CZ" sz="2400" b="1" dirty="0">
                <a:solidFill>
                  <a:srgbClr val="0000FF"/>
                </a:solidFill>
                <a:latin typeface="Calibri" panose="020F0502020204030204" pitchFamily="34" charset="0"/>
                <a:cs typeface="Calibri" panose="020F0502020204030204" pitchFamily="34" charset="0"/>
              </a:rPr>
              <a:t>„non-</a:t>
            </a:r>
            <a:r>
              <a:rPr lang="cs-CZ" sz="2400" b="1" dirty="0" err="1">
                <a:solidFill>
                  <a:srgbClr val="0000FF"/>
                </a:solidFill>
                <a:latin typeface="Calibri" panose="020F0502020204030204" pitchFamily="34" charset="0"/>
                <a:cs typeface="Calibri" panose="020F0502020204030204" pitchFamily="34" charset="0"/>
              </a:rPr>
              <a:t>proteins</a:t>
            </a:r>
            <a:r>
              <a:rPr lang="cs-CZ" sz="2400" b="1" dirty="0">
                <a:solidFill>
                  <a:srgbClr val="0000FF"/>
                </a:solidFill>
                <a:latin typeface="Calibri" panose="020F0502020204030204" pitchFamily="34" charset="0"/>
                <a:cs typeface="Calibri" panose="020F0502020204030204" pitchFamily="34" charset="0"/>
              </a:rPr>
              <a:t>“</a:t>
            </a:r>
          </a:p>
          <a:p>
            <a:pPr>
              <a:defRPr/>
            </a:pPr>
            <a:r>
              <a:rPr lang="cs-CZ" sz="2400" dirty="0" err="1">
                <a:latin typeface="Calibri" panose="020F0502020204030204" pitchFamily="34" charset="0"/>
                <a:cs typeface="Calibri" panose="020F0502020204030204" pitchFamily="34" charset="0"/>
              </a:rPr>
              <a:t>binding</a:t>
            </a:r>
            <a:r>
              <a:rPr lang="cs-CZ" sz="2400" dirty="0">
                <a:latin typeface="Calibri" panose="020F0502020204030204" pitchFamily="34" charset="0"/>
                <a:cs typeface="Calibri" panose="020F0502020204030204" pitchFamily="34" charset="0"/>
              </a:rPr>
              <a:t> to </a:t>
            </a:r>
            <a:r>
              <a:rPr lang="cs-CZ" sz="2400" dirty="0" err="1">
                <a:latin typeface="Calibri" panose="020F0502020204030204" pitchFamily="34" charset="0"/>
                <a:cs typeface="Calibri" panose="020F0502020204030204" pitchFamily="34" charset="0"/>
              </a:rPr>
              <a:t>cellular</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components</a:t>
            </a:r>
            <a:r>
              <a:rPr lang="cs-CZ" sz="2400" dirty="0">
                <a:latin typeface="Calibri" panose="020F0502020204030204" pitchFamily="34" charset="0"/>
                <a:cs typeface="Calibri" panose="020F0502020204030204" pitchFamily="34" charset="0"/>
              </a:rPr>
              <a:t> (ATB-</a:t>
            </a:r>
            <a:r>
              <a:rPr lang="cs-CZ" sz="2400" dirty="0" err="1">
                <a:latin typeface="Calibri" panose="020F0502020204030204" pitchFamily="34" charset="0"/>
                <a:cs typeface="Calibri" panose="020F0502020204030204" pitchFamily="34" charset="0"/>
              </a:rPr>
              <a:t>ribosomes</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hydroxyapatit</a:t>
            </a:r>
            <a:r>
              <a:rPr lang="cs-CZ" sz="2400" dirty="0">
                <a:latin typeface="Calibri" panose="020F0502020204030204" pitchFamily="34" charset="0"/>
                <a:cs typeface="Calibri" panose="020F0502020204030204" pitchFamily="34" charset="0"/>
              </a:rPr>
              <a:t>, tubulin </a:t>
            </a:r>
            <a:r>
              <a:rPr lang="cs-CZ" sz="2400" dirty="0" err="1">
                <a:latin typeface="Calibri" panose="020F0502020204030204" pitchFamily="34" charset="0"/>
                <a:cs typeface="Calibri" panose="020F0502020204030204" pitchFamily="34" charset="0"/>
              </a:rPr>
              <a:t>etc</a:t>
            </a:r>
            <a:r>
              <a:rPr lang="cs-CZ" sz="2400" dirty="0">
                <a:latin typeface="Calibri" panose="020F0502020204030204" pitchFamily="34" charset="0"/>
                <a:cs typeface="Calibri" panose="020F0502020204030204" pitchFamily="34" charset="0"/>
              </a:rPr>
              <a:t>.)</a:t>
            </a:r>
          </a:p>
          <a:p>
            <a:pPr>
              <a:defRPr/>
            </a:pPr>
            <a:endParaRPr lang="cs-CZ" dirty="0"/>
          </a:p>
        </p:txBody>
      </p:sp>
      <p:pic>
        <p:nvPicPr>
          <p:cNvPr id="2" name="Nahraný zvuk">
            <a:hlinkClick r:id="" action="ppaction://media"/>
            <a:extLst>
              <a:ext uri="{FF2B5EF4-FFF2-40B4-BE49-F238E27FC236}">
                <a16:creationId xmlns:a16="http://schemas.microsoft.com/office/drawing/2014/main" id="{CDD6BBCF-AD9C-47AE-B6AB-82B13423364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21803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Line 3">
            <a:extLst>
              <a:ext uri="{FF2B5EF4-FFF2-40B4-BE49-F238E27FC236}">
                <a16:creationId xmlns:a16="http://schemas.microsoft.com/office/drawing/2014/main" id="{99DA158B-393D-404C-864C-DE9A2BBB2A11}"/>
              </a:ext>
            </a:extLst>
          </p:cNvPr>
          <p:cNvSpPr>
            <a:spLocks noChangeShapeType="1"/>
          </p:cNvSpPr>
          <p:nvPr/>
        </p:nvSpPr>
        <p:spPr bwMode="auto">
          <a:xfrm flipV="1">
            <a:off x="3124200" y="2228850"/>
            <a:ext cx="1485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6324" name="Line 4">
            <a:extLst>
              <a:ext uri="{FF2B5EF4-FFF2-40B4-BE49-F238E27FC236}">
                <a16:creationId xmlns:a16="http://schemas.microsoft.com/office/drawing/2014/main" id="{0B4ADB50-2066-4A43-9BC5-F46355FC09CD}"/>
              </a:ext>
            </a:extLst>
          </p:cNvPr>
          <p:cNvSpPr>
            <a:spLocks noChangeShapeType="1"/>
          </p:cNvSpPr>
          <p:nvPr/>
        </p:nvSpPr>
        <p:spPr bwMode="auto">
          <a:xfrm>
            <a:off x="3124200" y="4343400"/>
            <a:ext cx="15430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6325" name="Text Box 5">
            <a:extLst>
              <a:ext uri="{FF2B5EF4-FFF2-40B4-BE49-F238E27FC236}">
                <a16:creationId xmlns:a16="http://schemas.microsoft.com/office/drawing/2014/main" id="{4FEACA56-B6A9-41C6-BF84-1FA0F101834F}"/>
              </a:ext>
            </a:extLst>
          </p:cNvPr>
          <p:cNvSpPr txBox="1">
            <a:spLocks noChangeArrowheads="1"/>
          </p:cNvSpPr>
          <p:nvPr/>
        </p:nvSpPr>
        <p:spPr bwMode="auto">
          <a:xfrm>
            <a:off x="4667250" y="1943100"/>
            <a:ext cx="4057650" cy="508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50000"/>
              </a:spcBef>
              <a:buNone/>
              <a:defRPr/>
            </a:pPr>
            <a:r>
              <a:rPr lang="cs-CZ" altLang="cs-CZ" sz="2700" b="1" dirty="0" err="1">
                <a:solidFill>
                  <a:srgbClr val="000000"/>
                </a:solidFill>
                <a:latin typeface="Times New Roman" panose="02020603050405020304" pitchFamily="18" charset="0"/>
              </a:rPr>
              <a:t>Pharmacokinetics</a:t>
            </a:r>
            <a:r>
              <a:rPr lang="cs-CZ" altLang="cs-CZ" sz="2700" b="1" dirty="0">
                <a:solidFill>
                  <a:srgbClr val="000000"/>
                </a:solidFill>
                <a:latin typeface="Times New Roman" panose="02020603050405020304" pitchFamily="18" charset="0"/>
              </a:rPr>
              <a:t> (PK)</a:t>
            </a:r>
            <a:endParaRPr lang="cs-CZ" altLang="cs-CZ" sz="1950" dirty="0">
              <a:solidFill>
                <a:srgbClr val="000000"/>
              </a:solidFill>
              <a:latin typeface="Times New Roman" panose="02020603050405020304" pitchFamily="18" charset="0"/>
            </a:endParaRPr>
          </a:p>
        </p:txBody>
      </p:sp>
      <p:sp>
        <p:nvSpPr>
          <p:cNvPr id="56326" name="Text Box 6">
            <a:extLst>
              <a:ext uri="{FF2B5EF4-FFF2-40B4-BE49-F238E27FC236}">
                <a16:creationId xmlns:a16="http://schemas.microsoft.com/office/drawing/2014/main" id="{C7302A1B-85B9-436E-9BB4-9F277BD35240}"/>
              </a:ext>
            </a:extLst>
          </p:cNvPr>
          <p:cNvSpPr txBox="1">
            <a:spLocks noChangeArrowheads="1"/>
          </p:cNvSpPr>
          <p:nvPr/>
        </p:nvSpPr>
        <p:spPr bwMode="auto">
          <a:xfrm>
            <a:off x="4667250" y="4000500"/>
            <a:ext cx="4057650" cy="508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50000"/>
              </a:spcBef>
              <a:buNone/>
              <a:defRPr/>
            </a:pPr>
            <a:r>
              <a:rPr lang="cs-CZ" altLang="cs-CZ" sz="2700" b="1">
                <a:solidFill>
                  <a:srgbClr val="000000"/>
                </a:solidFill>
                <a:latin typeface="Times New Roman" panose="02020603050405020304" pitchFamily="18" charset="0"/>
              </a:rPr>
              <a:t>Pharmacodynamics (PD)</a:t>
            </a:r>
            <a:endParaRPr lang="cs-CZ" altLang="cs-CZ" sz="1950" b="1">
              <a:solidFill>
                <a:srgbClr val="000000"/>
              </a:solidFill>
              <a:latin typeface="Times New Roman" panose="02020603050405020304" pitchFamily="18" charset="0"/>
            </a:endParaRPr>
          </a:p>
        </p:txBody>
      </p:sp>
      <p:sp>
        <p:nvSpPr>
          <p:cNvPr id="56327" name="Line 7">
            <a:extLst>
              <a:ext uri="{FF2B5EF4-FFF2-40B4-BE49-F238E27FC236}">
                <a16:creationId xmlns:a16="http://schemas.microsoft.com/office/drawing/2014/main" id="{11C37BEA-0879-43C7-AF05-70DC478FB70A}"/>
              </a:ext>
            </a:extLst>
          </p:cNvPr>
          <p:cNvSpPr>
            <a:spLocks noChangeShapeType="1"/>
          </p:cNvSpPr>
          <p:nvPr/>
        </p:nvSpPr>
        <p:spPr bwMode="auto">
          <a:xfrm>
            <a:off x="3124200" y="1771650"/>
            <a:ext cx="1588" cy="469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56328" name="Line 8">
            <a:extLst>
              <a:ext uri="{FF2B5EF4-FFF2-40B4-BE49-F238E27FC236}">
                <a16:creationId xmlns:a16="http://schemas.microsoft.com/office/drawing/2014/main" id="{AF91CF1F-2F25-445A-ACC2-213587753173}"/>
              </a:ext>
            </a:extLst>
          </p:cNvPr>
          <p:cNvSpPr>
            <a:spLocks noChangeShapeType="1"/>
          </p:cNvSpPr>
          <p:nvPr/>
        </p:nvSpPr>
        <p:spPr bwMode="auto">
          <a:xfrm flipV="1">
            <a:off x="3125788" y="2239963"/>
            <a:ext cx="0" cy="2106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29" name="Rectangle 9">
            <a:extLst>
              <a:ext uri="{FF2B5EF4-FFF2-40B4-BE49-F238E27FC236}">
                <a16:creationId xmlns:a16="http://schemas.microsoft.com/office/drawing/2014/main" id="{22C7EBD8-5C96-4FDD-AC70-37E4E0B70B50}"/>
              </a:ext>
            </a:extLst>
          </p:cNvPr>
          <p:cNvSpPr>
            <a:spLocks noChangeArrowheads="1"/>
          </p:cNvSpPr>
          <p:nvPr/>
        </p:nvSpPr>
        <p:spPr bwMode="auto">
          <a:xfrm>
            <a:off x="4692651" y="2403475"/>
            <a:ext cx="3421063"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i="1">
                <a:solidFill>
                  <a:schemeClr val="tx1"/>
                </a:solidFill>
                <a:latin typeface="Times New Roman" panose="02020603050405020304" pitchFamily="18" charset="0"/>
              </a:defRPr>
            </a:lvl1pPr>
            <a:lvl2pPr marL="742950" indent="-285750" defTabSz="685800">
              <a:defRPr sz="2400" i="1">
                <a:solidFill>
                  <a:schemeClr val="tx1"/>
                </a:solidFill>
                <a:latin typeface="Times New Roman" panose="02020603050405020304" pitchFamily="18" charset="0"/>
              </a:defRPr>
            </a:lvl2pPr>
            <a:lvl3pPr marL="1143000" indent="-228600" defTabSz="685800">
              <a:defRPr sz="2400" i="1">
                <a:solidFill>
                  <a:schemeClr val="tx1"/>
                </a:solidFill>
                <a:latin typeface="Times New Roman" panose="02020603050405020304" pitchFamily="18" charset="0"/>
              </a:defRPr>
            </a:lvl3pPr>
            <a:lvl4pPr marL="1600200" indent="-228600" defTabSz="685800">
              <a:defRPr sz="2400" i="1">
                <a:solidFill>
                  <a:schemeClr val="tx1"/>
                </a:solidFill>
                <a:latin typeface="Times New Roman" panose="02020603050405020304" pitchFamily="18" charset="0"/>
              </a:defRPr>
            </a:lvl4pPr>
            <a:lvl5pPr marL="2057400" indent="-228600" defTabSz="685800">
              <a:defRPr sz="2400" i="1">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i="1">
                <a:solidFill>
                  <a:schemeClr val="tx1"/>
                </a:solidFill>
                <a:latin typeface="Times New Roman" panose="02020603050405020304" pitchFamily="18" charset="0"/>
              </a:defRPr>
            </a:lvl9pPr>
          </a:lstStyle>
          <a:p>
            <a:pPr eaLnBrk="1" hangingPunct="1"/>
            <a:r>
              <a:rPr lang="cs-CZ" altLang="cs-CZ" sz="1500" i="0">
                <a:solidFill>
                  <a:srgbClr val="000000"/>
                </a:solidFill>
                <a:latin typeface="Arial" panose="020B0604020202020204" pitchFamily="34" charset="0"/>
              </a:rPr>
              <a:t>Deals with the fate of the drug in the body – processes of </a:t>
            </a:r>
          </a:p>
          <a:p>
            <a:pPr eaLnBrk="1" hangingPunct="1">
              <a:lnSpc>
                <a:spcPct val="60000"/>
              </a:lnSpc>
            </a:pPr>
            <a:endParaRPr lang="cs-CZ" altLang="cs-CZ" sz="1500" i="0">
              <a:solidFill>
                <a:srgbClr val="000000"/>
              </a:solidFill>
              <a:latin typeface="Arial" panose="020B0604020202020204" pitchFamily="34" charset="0"/>
            </a:endParaRPr>
          </a:p>
          <a:p>
            <a:pPr eaLnBrk="1" hangingPunct="1"/>
            <a:r>
              <a:rPr lang="cs-CZ" altLang="cs-CZ" sz="1500" i="0">
                <a:solidFill>
                  <a:srgbClr val="000000"/>
                </a:solidFill>
                <a:latin typeface="Arial" panose="020B0604020202020204" pitchFamily="34" charset="0"/>
              </a:rPr>
              <a:t>Absorption, </a:t>
            </a:r>
          </a:p>
          <a:p>
            <a:pPr eaLnBrk="1" hangingPunct="1"/>
            <a:r>
              <a:rPr lang="cs-CZ" altLang="cs-CZ" sz="1500" i="0">
                <a:solidFill>
                  <a:srgbClr val="000000"/>
                </a:solidFill>
                <a:latin typeface="Arial" panose="020B0604020202020204" pitchFamily="34" charset="0"/>
              </a:rPr>
              <a:t>Distribution</a:t>
            </a:r>
          </a:p>
          <a:p>
            <a:pPr eaLnBrk="1" hangingPunct="1"/>
            <a:r>
              <a:rPr lang="cs-CZ" altLang="cs-CZ" sz="1500" i="0">
                <a:solidFill>
                  <a:srgbClr val="000000"/>
                </a:solidFill>
                <a:latin typeface="Arial" panose="020B0604020202020204" pitchFamily="34" charset="0"/>
              </a:rPr>
              <a:t>Metabolism</a:t>
            </a:r>
          </a:p>
          <a:p>
            <a:pPr eaLnBrk="1" hangingPunct="1"/>
            <a:r>
              <a:rPr lang="cs-CZ" altLang="cs-CZ" sz="1500" i="0">
                <a:solidFill>
                  <a:srgbClr val="000000"/>
                </a:solidFill>
                <a:latin typeface="Arial" panose="020B0604020202020204" pitchFamily="34" charset="0"/>
              </a:rPr>
              <a:t>Excretion		…“ADME“</a:t>
            </a:r>
          </a:p>
        </p:txBody>
      </p:sp>
      <p:sp>
        <p:nvSpPr>
          <p:cNvPr id="56330" name="Rectangle 10">
            <a:extLst>
              <a:ext uri="{FF2B5EF4-FFF2-40B4-BE49-F238E27FC236}">
                <a16:creationId xmlns:a16="http://schemas.microsoft.com/office/drawing/2014/main" id="{2F842ACA-DD1A-42D7-8C99-FFB39C769E3D}"/>
              </a:ext>
            </a:extLst>
          </p:cNvPr>
          <p:cNvSpPr>
            <a:spLocks noChangeArrowheads="1"/>
          </p:cNvSpPr>
          <p:nvPr/>
        </p:nvSpPr>
        <p:spPr bwMode="auto">
          <a:xfrm>
            <a:off x="4692651" y="4564063"/>
            <a:ext cx="3421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i="1">
                <a:solidFill>
                  <a:schemeClr val="tx1"/>
                </a:solidFill>
                <a:latin typeface="Times New Roman" panose="02020603050405020304" pitchFamily="18" charset="0"/>
              </a:defRPr>
            </a:lvl1pPr>
            <a:lvl2pPr marL="742950" indent="-285750" defTabSz="685800">
              <a:defRPr sz="2400" i="1">
                <a:solidFill>
                  <a:schemeClr val="tx1"/>
                </a:solidFill>
                <a:latin typeface="Times New Roman" panose="02020603050405020304" pitchFamily="18" charset="0"/>
              </a:defRPr>
            </a:lvl2pPr>
            <a:lvl3pPr marL="1143000" indent="-228600" defTabSz="685800">
              <a:defRPr sz="2400" i="1">
                <a:solidFill>
                  <a:schemeClr val="tx1"/>
                </a:solidFill>
                <a:latin typeface="Times New Roman" panose="02020603050405020304" pitchFamily="18" charset="0"/>
              </a:defRPr>
            </a:lvl3pPr>
            <a:lvl4pPr marL="1600200" indent="-228600" defTabSz="685800">
              <a:defRPr sz="2400" i="1">
                <a:solidFill>
                  <a:schemeClr val="tx1"/>
                </a:solidFill>
                <a:latin typeface="Times New Roman" panose="02020603050405020304" pitchFamily="18" charset="0"/>
              </a:defRPr>
            </a:lvl4pPr>
            <a:lvl5pPr marL="2057400" indent="-228600" defTabSz="685800">
              <a:defRPr sz="2400" i="1">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i="1">
                <a:solidFill>
                  <a:schemeClr val="tx1"/>
                </a:solidFill>
                <a:latin typeface="Times New Roman" panose="02020603050405020304" pitchFamily="18" charset="0"/>
              </a:defRPr>
            </a:lvl9pPr>
          </a:lstStyle>
          <a:p>
            <a:pPr eaLnBrk="1" hangingPunct="1"/>
            <a:r>
              <a:rPr lang="cs-CZ" altLang="cs-CZ" sz="1500" i="0">
                <a:solidFill>
                  <a:srgbClr val="000000"/>
                </a:solidFill>
                <a:latin typeface="Arial" panose="020B0604020202020204" pitchFamily="34" charset="0"/>
              </a:rPr>
              <a:t>deals with the mechanism of action (e.g. receptor sites, molecular level of action..)</a:t>
            </a:r>
          </a:p>
          <a:p>
            <a:pPr eaLnBrk="1" hangingPunct="1"/>
            <a:endParaRPr lang="cs-CZ" altLang="cs-CZ" sz="1500" i="0">
              <a:solidFill>
                <a:srgbClr val="000000"/>
              </a:solidFill>
              <a:latin typeface="Arial" panose="020B0604020202020204" pitchFamily="34" charset="0"/>
            </a:endParaRPr>
          </a:p>
        </p:txBody>
      </p:sp>
      <p:sp>
        <p:nvSpPr>
          <p:cNvPr id="26634" name="Rectangle 11">
            <a:extLst>
              <a:ext uri="{FF2B5EF4-FFF2-40B4-BE49-F238E27FC236}">
                <a16:creationId xmlns:a16="http://schemas.microsoft.com/office/drawing/2014/main" id="{56E2D76E-923E-46DD-B732-85145BE1484C}"/>
              </a:ext>
            </a:extLst>
          </p:cNvPr>
          <p:cNvSpPr>
            <a:spLocks noChangeArrowheads="1"/>
          </p:cNvSpPr>
          <p:nvPr/>
        </p:nvSpPr>
        <p:spPr bwMode="auto">
          <a:xfrm>
            <a:off x="6365875" y="3159125"/>
            <a:ext cx="3271838" cy="30003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defRPr/>
            </a:pPr>
            <a:r>
              <a:rPr lang="cs-CZ" altLang="cs-CZ" sz="1350" b="1" dirty="0">
                <a:solidFill>
                  <a:srgbClr val="CC0000"/>
                </a:solidFill>
              </a:rPr>
              <a:t>„</a:t>
            </a:r>
            <a:r>
              <a:rPr lang="cs-CZ" altLang="cs-CZ" sz="1350" b="1" dirty="0" err="1">
                <a:solidFill>
                  <a:srgbClr val="CC0000"/>
                </a:solidFill>
              </a:rPr>
              <a:t>What</a:t>
            </a:r>
            <a:r>
              <a:rPr lang="cs-CZ" altLang="cs-CZ" sz="1350" b="1" dirty="0">
                <a:solidFill>
                  <a:srgbClr val="CC0000"/>
                </a:solidFill>
              </a:rPr>
              <a:t> </a:t>
            </a:r>
            <a:r>
              <a:rPr lang="cs-CZ" altLang="cs-CZ" sz="1350" b="1" dirty="0" err="1">
                <a:solidFill>
                  <a:srgbClr val="CC0000"/>
                </a:solidFill>
              </a:rPr>
              <a:t>the</a:t>
            </a:r>
            <a:r>
              <a:rPr lang="cs-CZ" altLang="cs-CZ" sz="1350" b="1" dirty="0">
                <a:solidFill>
                  <a:srgbClr val="CC0000"/>
                </a:solidFill>
              </a:rPr>
              <a:t> body </a:t>
            </a:r>
            <a:r>
              <a:rPr lang="cs-CZ" altLang="cs-CZ" sz="1350" b="1" dirty="0" err="1">
                <a:solidFill>
                  <a:srgbClr val="CC0000"/>
                </a:solidFill>
              </a:rPr>
              <a:t>makes</a:t>
            </a:r>
            <a:r>
              <a:rPr lang="cs-CZ" altLang="cs-CZ" sz="1350" b="1" dirty="0">
                <a:solidFill>
                  <a:srgbClr val="CC0000"/>
                </a:solidFill>
              </a:rPr>
              <a:t> </a:t>
            </a:r>
            <a:r>
              <a:rPr lang="cs-CZ" altLang="cs-CZ" sz="1350" b="1" dirty="0" err="1">
                <a:solidFill>
                  <a:srgbClr val="CC0000"/>
                </a:solidFill>
              </a:rPr>
              <a:t>with</a:t>
            </a:r>
            <a:r>
              <a:rPr lang="cs-CZ" altLang="cs-CZ" sz="1350" b="1" dirty="0">
                <a:solidFill>
                  <a:srgbClr val="CC0000"/>
                </a:solidFill>
              </a:rPr>
              <a:t> </a:t>
            </a:r>
            <a:r>
              <a:rPr lang="cs-CZ" altLang="cs-CZ" sz="1350" b="1" dirty="0" err="1">
                <a:solidFill>
                  <a:srgbClr val="CC0000"/>
                </a:solidFill>
              </a:rPr>
              <a:t>the</a:t>
            </a:r>
            <a:r>
              <a:rPr lang="cs-CZ" altLang="cs-CZ" sz="1350" b="1" dirty="0">
                <a:solidFill>
                  <a:srgbClr val="CC0000"/>
                </a:solidFill>
              </a:rPr>
              <a:t> </a:t>
            </a:r>
            <a:r>
              <a:rPr lang="cs-CZ" altLang="cs-CZ" sz="1350" b="1" dirty="0" err="1">
                <a:solidFill>
                  <a:srgbClr val="CC0000"/>
                </a:solidFill>
              </a:rPr>
              <a:t>drug</a:t>
            </a:r>
            <a:r>
              <a:rPr lang="cs-CZ" altLang="cs-CZ" sz="1350" b="1" dirty="0">
                <a:solidFill>
                  <a:srgbClr val="CC0000"/>
                </a:solidFill>
              </a:rPr>
              <a:t>“</a:t>
            </a:r>
          </a:p>
        </p:txBody>
      </p:sp>
      <p:sp>
        <p:nvSpPr>
          <p:cNvPr id="11" name="Rectangle 11">
            <a:extLst>
              <a:ext uri="{FF2B5EF4-FFF2-40B4-BE49-F238E27FC236}">
                <a16:creationId xmlns:a16="http://schemas.microsoft.com/office/drawing/2014/main" id="{D6E33205-A870-4463-BA9E-ADDD342E6495}"/>
              </a:ext>
            </a:extLst>
          </p:cNvPr>
          <p:cNvSpPr>
            <a:spLocks noChangeArrowheads="1"/>
          </p:cNvSpPr>
          <p:nvPr/>
        </p:nvSpPr>
        <p:spPr bwMode="auto">
          <a:xfrm>
            <a:off x="7394575" y="5256213"/>
            <a:ext cx="1758950" cy="32385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defRPr/>
            </a:pPr>
            <a:r>
              <a:rPr lang="cs-CZ" altLang="cs-CZ" sz="1500" dirty="0">
                <a:solidFill>
                  <a:srgbClr val="CC0000"/>
                </a:solidFill>
              </a:rPr>
              <a:t>„</a:t>
            </a:r>
            <a:r>
              <a:rPr lang="cs-CZ" altLang="cs-CZ" sz="1350" b="1" dirty="0" err="1">
                <a:solidFill>
                  <a:srgbClr val="CC0000"/>
                </a:solidFill>
              </a:rPr>
              <a:t>How</a:t>
            </a:r>
            <a:r>
              <a:rPr lang="cs-CZ" altLang="cs-CZ" sz="1350" b="1" dirty="0">
                <a:solidFill>
                  <a:srgbClr val="CC0000"/>
                </a:solidFill>
              </a:rPr>
              <a:t> </a:t>
            </a:r>
            <a:r>
              <a:rPr lang="cs-CZ" altLang="cs-CZ" sz="1350" b="1" dirty="0" err="1">
                <a:solidFill>
                  <a:srgbClr val="CC0000"/>
                </a:solidFill>
              </a:rPr>
              <a:t>does</a:t>
            </a:r>
            <a:r>
              <a:rPr lang="cs-CZ" altLang="cs-CZ" sz="1350" b="1" dirty="0">
                <a:solidFill>
                  <a:srgbClr val="CC0000"/>
                </a:solidFill>
              </a:rPr>
              <a:t> </a:t>
            </a:r>
            <a:r>
              <a:rPr lang="cs-CZ" altLang="cs-CZ" sz="1350" b="1" dirty="0" err="1">
                <a:solidFill>
                  <a:srgbClr val="CC0000"/>
                </a:solidFill>
              </a:rPr>
              <a:t>it</a:t>
            </a:r>
            <a:r>
              <a:rPr lang="cs-CZ" altLang="cs-CZ" sz="1350" b="1" dirty="0">
                <a:solidFill>
                  <a:srgbClr val="CC0000"/>
                </a:solidFill>
              </a:rPr>
              <a:t> </a:t>
            </a:r>
            <a:r>
              <a:rPr lang="cs-CZ" altLang="cs-CZ" sz="1350" b="1" dirty="0" err="1">
                <a:solidFill>
                  <a:srgbClr val="CC0000"/>
                </a:solidFill>
              </a:rPr>
              <a:t>work</a:t>
            </a:r>
            <a:r>
              <a:rPr lang="cs-CZ" altLang="cs-CZ" sz="1350" b="1" dirty="0">
                <a:solidFill>
                  <a:srgbClr val="CC0000"/>
                </a:solidFill>
              </a:rPr>
              <a:t>“</a:t>
            </a:r>
          </a:p>
        </p:txBody>
      </p:sp>
      <p:sp>
        <p:nvSpPr>
          <p:cNvPr id="12" name="Nadpis 1">
            <a:extLst>
              <a:ext uri="{FF2B5EF4-FFF2-40B4-BE49-F238E27FC236}">
                <a16:creationId xmlns:a16="http://schemas.microsoft.com/office/drawing/2014/main" id="{14852B38-25CF-4C25-A3AA-06A8BD357A23}"/>
              </a:ext>
            </a:extLst>
          </p:cNvPr>
          <p:cNvSpPr txBox="1">
            <a:spLocks/>
          </p:cNvSpPr>
          <p:nvPr/>
        </p:nvSpPr>
        <p:spPr>
          <a:xfrm>
            <a:off x="2092325" y="1236664"/>
            <a:ext cx="8007350" cy="339725"/>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defTabSz="685800">
              <a:lnSpc>
                <a:spcPts val="3000"/>
              </a:lnSpc>
              <a:defRPr/>
            </a:pPr>
            <a:endParaRPr lang="cs-CZ" sz="3000" kern="0" dirty="0">
              <a:solidFill>
                <a:srgbClr val="0000DC"/>
              </a:solidFill>
            </a:endParaRPr>
          </a:p>
        </p:txBody>
      </p:sp>
      <p:sp>
        <p:nvSpPr>
          <p:cNvPr id="14" name="Nadpis 2">
            <a:extLst>
              <a:ext uri="{FF2B5EF4-FFF2-40B4-BE49-F238E27FC236}">
                <a16:creationId xmlns:a16="http://schemas.microsoft.com/office/drawing/2014/main" id="{586D1863-BAAB-4AF1-9EB6-ADDF3B462999}"/>
              </a:ext>
            </a:extLst>
          </p:cNvPr>
          <p:cNvSpPr txBox="1">
            <a:spLocks/>
          </p:cNvSpPr>
          <p:nvPr/>
        </p:nvSpPr>
        <p:spPr>
          <a:xfrm>
            <a:off x="2092325" y="676275"/>
            <a:ext cx="8064500" cy="450850"/>
          </a:xfrm>
          <a:prstGeom prst="rect">
            <a:avLst/>
          </a:prstGeom>
        </p:spPr>
        <p:txBody>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marL="10856" defTabSz="781652" fontAlgn="auto">
              <a:spcBef>
                <a:spcPts val="0"/>
              </a:spcBef>
              <a:spcAft>
                <a:spcPts val="0"/>
              </a:spcAft>
              <a:defRPr/>
            </a:pPr>
            <a:r>
              <a:rPr lang="cs-CZ" sz="3200" kern="0" spc="-51" dirty="0">
                <a:latin typeface="Calibri"/>
                <a:cs typeface="Arial"/>
              </a:rPr>
              <a:t>PHARMACOLOGY </a:t>
            </a:r>
            <a:br>
              <a:rPr lang="cs-CZ" sz="3200" kern="0" spc="-51" dirty="0">
                <a:latin typeface="Calibri"/>
                <a:cs typeface="Arial"/>
              </a:rPr>
            </a:br>
            <a:br>
              <a:rPr lang="cs-CZ" sz="3200" kern="0" spc="-51" dirty="0">
                <a:latin typeface="Calibri"/>
                <a:cs typeface="Arial"/>
              </a:rPr>
            </a:br>
            <a:endParaRPr lang="cs-CZ" sz="3200" kern="0" dirty="0">
              <a:latin typeface="Calibri"/>
              <a:cs typeface="Arial"/>
            </a:endParaRPr>
          </a:p>
        </p:txBody>
      </p:sp>
      <p:pic>
        <p:nvPicPr>
          <p:cNvPr id="2" name="Nahraný zvuk">
            <a:hlinkClick r:id="" action="ppaction://media"/>
            <a:extLst>
              <a:ext uri="{FF2B5EF4-FFF2-40B4-BE49-F238E27FC236}">
                <a16:creationId xmlns:a16="http://schemas.microsoft.com/office/drawing/2014/main" id="{4274F428-430B-40EF-8F90-535AE75E8AE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51675" y="2921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632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5632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5632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56324"/>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5632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5632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563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49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56325" grpId="0" autoUpdateAnimBg="0"/>
      <p:bldP spid="56326" grpId="0" autoUpdateAnimBg="0"/>
      <p:bldP spid="56329" grpId="0" autoUpdateAnimBg="0"/>
      <p:bldP spid="5633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dpis 1">
            <a:extLst>
              <a:ext uri="{FF2B5EF4-FFF2-40B4-BE49-F238E27FC236}">
                <a16:creationId xmlns:a16="http://schemas.microsoft.com/office/drawing/2014/main" id="{685663AC-91B2-42F5-B5D9-5F43F8E26A8D}"/>
              </a:ext>
            </a:extLst>
          </p:cNvPr>
          <p:cNvSpPr>
            <a:spLocks noGrp="1" noChangeArrowheads="1"/>
          </p:cNvSpPr>
          <p:nvPr>
            <p:ph type="title"/>
          </p:nvPr>
        </p:nvSpPr>
        <p:spPr/>
        <p:txBody>
          <a:bodyPr/>
          <a:lstStyle/>
          <a:p>
            <a:r>
              <a:rPr lang="cs-CZ" altLang="cs-CZ"/>
              <a:t>1. Enzyme inhibition</a:t>
            </a:r>
          </a:p>
        </p:txBody>
      </p:sp>
      <p:sp>
        <p:nvSpPr>
          <p:cNvPr id="3" name="Zástupný obsah 2">
            <a:extLst>
              <a:ext uri="{FF2B5EF4-FFF2-40B4-BE49-F238E27FC236}">
                <a16:creationId xmlns:a16="http://schemas.microsoft.com/office/drawing/2014/main" id="{CBB09844-274A-42AB-9376-A8D4E1536D1F}"/>
              </a:ext>
            </a:extLst>
          </p:cNvPr>
          <p:cNvSpPr>
            <a:spLocks noGrp="1"/>
          </p:cNvSpPr>
          <p:nvPr>
            <p:ph idx="1"/>
          </p:nvPr>
        </p:nvSpPr>
        <p:spPr>
          <a:xfrm>
            <a:off x="2135188" y="1773238"/>
            <a:ext cx="8064500" cy="4140200"/>
          </a:xfrm>
        </p:spPr>
        <p:txBody>
          <a:bodyPr/>
          <a:lstStyle/>
          <a:p>
            <a:pPr marL="54000" indent="0">
              <a:lnSpc>
                <a:spcPct val="80000"/>
              </a:lnSpc>
              <a:buNone/>
              <a:defRPr/>
            </a:pPr>
            <a:r>
              <a:rPr lang="cs-CZ" altLang="cs-CZ" sz="2400" dirty="0" err="1">
                <a:cs typeface="Calibri" panose="020F0502020204030204" pitchFamily="34" charset="0"/>
              </a:rPr>
              <a:t>Competitive</a:t>
            </a:r>
            <a:r>
              <a:rPr lang="cs-CZ" altLang="cs-CZ" sz="2400" dirty="0">
                <a:cs typeface="Calibri" panose="020F0502020204030204" pitchFamily="34" charset="0"/>
              </a:rPr>
              <a:t> </a:t>
            </a:r>
            <a:r>
              <a:rPr lang="cs-CZ" altLang="cs-CZ" sz="2400" dirty="0" err="1">
                <a:cs typeface="Calibri" panose="020F0502020204030204" pitchFamily="34" charset="0"/>
              </a:rPr>
              <a:t>or</a:t>
            </a:r>
            <a:r>
              <a:rPr lang="cs-CZ" altLang="cs-CZ" sz="2400" dirty="0">
                <a:cs typeface="Calibri" panose="020F0502020204030204" pitchFamily="34" charset="0"/>
              </a:rPr>
              <a:t> non-</a:t>
            </a:r>
            <a:r>
              <a:rPr lang="cs-CZ" altLang="cs-CZ" sz="2400" dirty="0" err="1">
                <a:cs typeface="Calibri" panose="020F0502020204030204" pitchFamily="34" charset="0"/>
              </a:rPr>
              <a:t>competitive</a:t>
            </a:r>
            <a:r>
              <a:rPr lang="cs-CZ" altLang="cs-CZ" sz="2400" dirty="0">
                <a:cs typeface="Calibri" panose="020F0502020204030204" pitchFamily="34" charset="0"/>
              </a:rPr>
              <a:t> enzyme </a:t>
            </a:r>
            <a:r>
              <a:rPr lang="cs-CZ" altLang="cs-CZ" sz="2400" dirty="0" err="1">
                <a:cs typeface="Calibri" panose="020F0502020204030204" pitchFamily="34" charset="0"/>
              </a:rPr>
              <a:t>inhibitors</a:t>
            </a:r>
            <a:endParaRPr lang="cs-CZ" altLang="cs-CZ" sz="2400" dirty="0">
              <a:cs typeface="Calibri" panose="020F0502020204030204" pitchFamily="34" charset="0"/>
            </a:endParaRPr>
          </a:p>
          <a:p>
            <a:pPr eaLnBrk="1" hangingPunct="1">
              <a:lnSpc>
                <a:spcPct val="80000"/>
              </a:lnSpc>
              <a:defRPr/>
            </a:pPr>
            <a:endParaRPr lang="cs-CZ" altLang="cs-CZ" sz="2400" dirty="0">
              <a:cs typeface="Calibri" panose="020F0502020204030204" pitchFamily="34" charset="0"/>
            </a:endParaRPr>
          </a:p>
          <a:p>
            <a:pPr lvl="1" eaLnBrk="1" hangingPunct="1">
              <a:lnSpc>
                <a:spcPct val="80000"/>
              </a:lnSpc>
              <a:buFont typeface="Wingdings" panose="05000000000000000000" pitchFamily="2" charset="2"/>
              <a:buChar char="§"/>
              <a:defRPr/>
            </a:pPr>
            <a:r>
              <a:rPr lang="cs-CZ" altLang="cs-CZ" sz="2400" dirty="0" err="1">
                <a:cs typeface="Calibri" panose="020F0502020204030204" pitchFamily="34" charset="0"/>
              </a:rPr>
              <a:t>reversible</a:t>
            </a:r>
            <a:endParaRPr lang="cs-CZ" altLang="cs-CZ" sz="2400" dirty="0">
              <a:cs typeface="Calibri" panose="020F0502020204030204" pitchFamily="34" charset="0"/>
            </a:endParaRPr>
          </a:p>
          <a:p>
            <a:pPr lvl="3" indent="-342900">
              <a:lnSpc>
                <a:spcPct val="80000"/>
              </a:lnSpc>
              <a:buClr>
                <a:srgbClr val="0000FF"/>
              </a:buClr>
              <a:buFont typeface="Wingdings" panose="05000000000000000000" pitchFamily="2" charset="2"/>
              <a:buChar char="§"/>
              <a:defRPr/>
            </a:pPr>
            <a:r>
              <a:rPr lang="cs-CZ" altLang="cs-CZ" sz="2400" dirty="0" err="1">
                <a:cs typeface="Calibri" panose="020F0502020204030204" pitchFamily="34" charset="0"/>
              </a:rPr>
              <a:t>acetylcholinesteraze</a:t>
            </a:r>
            <a:r>
              <a:rPr lang="cs-CZ" altLang="cs-CZ" sz="2400" dirty="0">
                <a:cs typeface="Calibri" panose="020F0502020204030204" pitchFamily="34" charset="0"/>
              </a:rPr>
              <a:t>– </a:t>
            </a:r>
            <a:r>
              <a:rPr lang="cs-CZ" altLang="cs-CZ" sz="2400" dirty="0" err="1">
                <a:cs typeface="Calibri" panose="020F0502020204030204" pitchFamily="34" charset="0"/>
              </a:rPr>
              <a:t>physostigmine</a:t>
            </a:r>
            <a:endParaRPr lang="cs-CZ" altLang="cs-CZ" sz="2400" dirty="0">
              <a:cs typeface="Calibri" panose="020F0502020204030204" pitchFamily="34" charset="0"/>
            </a:endParaRPr>
          </a:p>
          <a:p>
            <a:pPr lvl="3" indent="-342900">
              <a:lnSpc>
                <a:spcPct val="80000"/>
              </a:lnSpc>
              <a:buClr>
                <a:srgbClr val="0000FF"/>
              </a:buClr>
              <a:buFont typeface="Wingdings" panose="05000000000000000000" pitchFamily="2" charset="2"/>
              <a:buChar char="§"/>
              <a:defRPr/>
            </a:pPr>
            <a:r>
              <a:rPr lang="cs-CZ" altLang="cs-CZ" sz="2400" dirty="0" err="1">
                <a:cs typeface="Calibri" panose="020F0502020204030204" pitchFamily="34" charset="0"/>
              </a:rPr>
              <a:t>phosphodiesteraze</a:t>
            </a:r>
            <a:r>
              <a:rPr lang="cs-CZ" altLang="cs-CZ" sz="2400" dirty="0">
                <a:cs typeface="Calibri" panose="020F0502020204030204" pitchFamily="34" charset="0"/>
              </a:rPr>
              <a:t> – </a:t>
            </a:r>
            <a:r>
              <a:rPr lang="cs-CZ" altLang="cs-CZ" sz="2400" dirty="0" err="1">
                <a:cs typeface="Calibri" panose="020F0502020204030204" pitchFamily="34" charset="0"/>
              </a:rPr>
              <a:t>methylxantine</a:t>
            </a:r>
            <a:endParaRPr lang="cs-CZ" altLang="cs-CZ" sz="2400" dirty="0">
              <a:cs typeface="Calibri" panose="020F0502020204030204" pitchFamily="34" charset="0"/>
            </a:endParaRPr>
          </a:p>
          <a:p>
            <a:pPr marL="1028700" lvl="2" indent="-342900">
              <a:lnSpc>
                <a:spcPct val="80000"/>
              </a:lnSpc>
              <a:buFont typeface="Wingdings" panose="05000000000000000000" pitchFamily="2" charset="2"/>
              <a:buChar char="§"/>
              <a:defRPr/>
            </a:pPr>
            <a:endParaRPr lang="cs-CZ" altLang="cs-CZ" sz="2400" dirty="0">
              <a:cs typeface="Calibri" panose="020F0502020204030204" pitchFamily="34" charset="0"/>
            </a:endParaRPr>
          </a:p>
          <a:p>
            <a:pPr lvl="1" eaLnBrk="1" hangingPunct="1">
              <a:lnSpc>
                <a:spcPct val="80000"/>
              </a:lnSpc>
              <a:buFont typeface="Wingdings" panose="05000000000000000000" pitchFamily="2" charset="2"/>
              <a:buChar char="§"/>
              <a:defRPr/>
            </a:pPr>
            <a:r>
              <a:rPr lang="cs-CZ" altLang="cs-CZ" sz="2400" dirty="0" err="1">
                <a:cs typeface="Calibri" panose="020F0502020204030204" pitchFamily="34" charset="0"/>
              </a:rPr>
              <a:t>irreversible</a:t>
            </a:r>
            <a:r>
              <a:rPr lang="cs-CZ" altLang="cs-CZ" sz="2400" dirty="0">
                <a:cs typeface="Calibri" panose="020F0502020204030204" pitchFamily="34" charset="0"/>
              </a:rPr>
              <a:t>:</a:t>
            </a:r>
          </a:p>
          <a:p>
            <a:pPr marL="1714500" lvl="4" indent="-342900">
              <a:lnSpc>
                <a:spcPct val="80000"/>
              </a:lnSpc>
              <a:buFont typeface="Wingdings" panose="05000000000000000000" pitchFamily="2" charset="2"/>
              <a:buChar char="§"/>
              <a:defRPr/>
            </a:pPr>
            <a:r>
              <a:rPr lang="cs-CZ" altLang="cs-CZ" sz="2400" dirty="0" err="1">
                <a:cs typeface="Calibri" panose="020F0502020204030204" pitchFamily="34" charset="0"/>
              </a:rPr>
              <a:t>Cyklooxygenaze</a:t>
            </a:r>
            <a:r>
              <a:rPr lang="cs-CZ" altLang="cs-CZ" sz="2400" dirty="0">
                <a:cs typeface="Calibri" panose="020F0502020204030204" pitchFamily="34" charset="0"/>
              </a:rPr>
              <a:t> – ASA (aspirin)</a:t>
            </a:r>
          </a:p>
          <a:p>
            <a:pPr marL="1714500" lvl="4" indent="-342900">
              <a:lnSpc>
                <a:spcPct val="80000"/>
              </a:lnSpc>
              <a:buFont typeface="Wingdings" panose="05000000000000000000" pitchFamily="2" charset="2"/>
              <a:buChar char="§"/>
              <a:defRPr/>
            </a:pPr>
            <a:r>
              <a:rPr lang="cs-CZ" altLang="cs-CZ" sz="2400" dirty="0">
                <a:cs typeface="Calibri" panose="020F0502020204030204" pitchFamily="34" charset="0"/>
              </a:rPr>
              <a:t>MAO-B – </a:t>
            </a:r>
            <a:r>
              <a:rPr lang="cs-CZ" altLang="cs-CZ" sz="2400" dirty="0" err="1">
                <a:cs typeface="Calibri" panose="020F0502020204030204" pitchFamily="34" charset="0"/>
              </a:rPr>
              <a:t>selegilin</a:t>
            </a:r>
            <a:endParaRPr lang="cs-CZ" altLang="cs-CZ" sz="2400" dirty="0">
              <a:cs typeface="Calibri" panose="020F0502020204030204" pitchFamily="34" charset="0"/>
            </a:endParaRPr>
          </a:p>
          <a:p>
            <a:pPr marL="1714500" lvl="4" indent="-342900">
              <a:lnSpc>
                <a:spcPct val="80000"/>
              </a:lnSpc>
              <a:buFont typeface="Wingdings" panose="05000000000000000000" pitchFamily="2" charset="2"/>
              <a:buChar char="§"/>
              <a:defRPr/>
            </a:pPr>
            <a:r>
              <a:rPr lang="cs-CZ" altLang="cs-CZ" sz="2400" dirty="0" err="1">
                <a:cs typeface="Calibri" panose="020F0502020204030204" pitchFamily="34" charset="0"/>
              </a:rPr>
              <a:t>aldehyddehydrogenaze</a:t>
            </a:r>
            <a:r>
              <a:rPr lang="cs-CZ" altLang="cs-CZ" sz="2400" dirty="0">
                <a:cs typeface="Calibri" panose="020F0502020204030204" pitchFamily="34" charset="0"/>
              </a:rPr>
              <a:t>– </a:t>
            </a:r>
            <a:r>
              <a:rPr lang="cs-CZ" altLang="cs-CZ" sz="2400" dirty="0" err="1">
                <a:cs typeface="Calibri" panose="020F0502020204030204" pitchFamily="34" charset="0"/>
              </a:rPr>
              <a:t>disulfiram</a:t>
            </a:r>
            <a:endParaRPr lang="cs-CZ" sz="2400" dirty="0">
              <a:cs typeface="Calibri" panose="020F0502020204030204" pitchFamily="34" charset="0"/>
            </a:endParaRPr>
          </a:p>
        </p:txBody>
      </p:sp>
      <p:pic>
        <p:nvPicPr>
          <p:cNvPr id="2" name="Nahraný zvuk">
            <a:hlinkClick r:id="" action="ppaction://media"/>
            <a:extLst>
              <a:ext uri="{FF2B5EF4-FFF2-40B4-BE49-F238E27FC236}">
                <a16:creationId xmlns:a16="http://schemas.microsoft.com/office/drawing/2014/main" id="{FBCED8A3-C5A4-466B-A926-83E4CB7983B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05996"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dpis 1">
            <a:extLst>
              <a:ext uri="{FF2B5EF4-FFF2-40B4-BE49-F238E27FC236}">
                <a16:creationId xmlns:a16="http://schemas.microsoft.com/office/drawing/2014/main" id="{B5D7B639-E1A4-4229-8149-D9779159240D}"/>
              </a:ext>
            </a:extLst>
          </p:cNvPr>
          <p:cNvSpPr>
            <a:spLocks noGrp="1" noChangeArrowheads="1"/>
          </p:cNvSpPr>
          <p:nvPr>
            <p:ph type="title"/>
          </p:nvPr>
        </p:nvSpPr>
        <p:spPr/>
        <p:txBody>
          <a:bodyPr/>
          <a:lstStyle/>
          <a:p>
            <a:r>
              <a:rPr lang="cs-CZ" altLang="cs-CZ"/>
              <a:t>2. Ion channels</a:t>
            </a:r>
          </a:p>
        </p:txBody>
      </p:sp>
      <p:sp>
        <p:nvSpPr>
          <p:cNvPr id="162819" name="Zástupný obsah 2">
            <a:extLst>
              <a:ext uri="{FF2B5EF4-FFF2-40B4-BE49-F238E27FC236}">
                <a16:creationId xmlns:a16="http://schemas.microsoft.com/office/drawing/2014/main" id="{05736522-01E1-4B02-B699-9F727E48DBF2}"/>
              </a:ext>
            </a:extLst>
          </p:cNvPr>
          <p:cNvSpPr>
            <a:spLocks noGrp="1" noChangeArrowheads="1"/>
          </p:cNvSpPr>
          <p:nvPr>
            <p:ph idx="1"/>
          </p:nvPr>
        </p:nvSpPr>
        <p:spPr>
          <a:xfrm>
            <a:off x="2063750" y="1692275"/>
            <a:ext cx="8064500" cy="4140200"/>
          </a:xfrm>
        </p:spPr>
        <p:txBody>
          <a:bodyPr/>
          <a:lstStyle/>
          <a:p>
            <a:pPr marL="568325" indent="-514350">
              <a:lnSpc>
                <a:spcPct val="90000"/>
              </a:lnSpc>
              <a:buFont typeface="Wingdings" panose="05000000000000000000" pitchFamily="2" charset="2"/>
              <a:buChar char="§"/>
              <a:defRPr/>
            </a:pPr>
            <a:r>
              <a:rPr lang="cs-CZ" altLang="cs-CZ" dirty="0" err="1">
                <a:latin typeface="Calibri" panose="020F0502020204030204" pitchFamily="34" charset="0"/>
                <a:ea typeface="Calibri" panose="020F0502020204030204" pitchFamily="34" charset="0"/>
                <a:cs typeface="Calibri" panose="020F0502020204030204" pitchFamily="34" charset="0"/>
              </a:rPr>
              <a:t>Calcium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blockers</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nifedipin</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isradipin</a:t>
            </a:r>
            <a:r>
              <a:rPr lang="cs-CZ" altLang="cs-CZ" dirty="0">
                <a:latin typeface="Calibri" panose="020F0502020204030204" pitchFamily="34" charset="0"/>
                <a:ea typeface="Calibri" panose="020F0502020204030204" pitchFamily="34" charset="0"/>
                <a:cs typeface="Calibri" panose="020F0502020204030204" pitchFamily="34" charset="0"/>
              </a:rPr>
              <a:t>…)</a:t>
            </a:r>
          </a:p>
          <a:p>
            <a:pPr marL="568325" indent="-514350">
              <a:lnSpc>
                <a:spcPct val="90000"/>
              </a:lnSpc>
              <a:buFont typeface="Wingdings" panose="05000000000000000000" pitchFamily="2" charset="2"/>
              <a:buChar char="§"/>
              <a:defRPr/>
            </a:pP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568325" indent="-514350">
              <a:lnSpc>
                <a:spcPct val="90000"/>
              </a:lnSpc>
              <a:buFont typeface="Wingdings" panose="05000000000000000000" pitchFamily="2" charset="2"/>
              <a:buChar char="§"/>
              <a:defRPr/>
            </a:pPr>
            <a:r>
              <a:rPr lang="cs-CZ" altLang="cs-CZ" dirty="0" err="1">
                <a:latin typeface="Calibri" panose="020F0502020204030204" pitchFamily="34" charset="0"/>
                <a:ea typeface="Calibri" panose="020F0502020204030204" pitchFamily="34" charset="0"/>
                <a:cs typeface="Calibri" panose="020F0502020204030204" pitchFamily="34" charset="0"/>
              </a:rPr>
              <a:t>Potassium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blockers</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flupirtin</a:t>
            </a:r>
            <a:r>
              <a:rPr lang="cs-CZ" altLang="cs-CZ" dirty="0">
                <a:latin typeface="Calibri" panose="020F0502020204030204" pitchFamily="34" charset="0"/>
                <a:ea typeface="Calibri" panose="020F0502020204030204" pitchFamily="34" charset="0"/>
                <a:cs typeface="Calibri" panose="020F0502020204030204" pitchFamily="34" charset="0"/>
              </a:rPr>
              <a:t> – </a:t>
            </a:r>
            <a:r>
              <a:rPr lang="cs-CZ" altLang="cs-CZ" dirty="0" err="1">
                <a:latin typeface="Calibri" panose="020F0502020204030204" pitchFamily="34" charset="0"/>
                <a:ea typeface="Calibri" panose="020F0502020204030204" pitchFamily="34" charset="0"/>
                <a:cs typeface="Calibri" panose="020F0502020204030204" pitchFamily="34" charset="0"/>
              </a:rPr>
              <a:t>selective</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neuronal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potassium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modulator</a:t>
            </a:r>
            <a:r>
              <a:rPr lang="cs-CZ" altLang="cs-CZ" dirty="0">
                <a:latin typeface="Calibri" panose="020F0502020204030204" pitchFamily="34" charset="0"/>
                <a:ea typeface="Calibri" panose="020F0502020204030204" pitchFamily="34" charset="0"/>
                <a:cs typeface="Calibri" panose="020F0502020204030204" pitchFamily="34" charset="0"/>
              </a:rPr>
              <a:t>, oral </a:t>
            </a:r>
            <a:r>
              <a:rPr lang="cs-CZ" altLang="cs-CZ" dirty="0" err="1">
                <a:latin typeface="Calibri" panose="020F0502020204030204" pitchFamily="34" charset="0"/>
                <a:ea typeface="Calibri" panose="020F0502020204030204" pitchFamily="34" charset="0"/>
                <a:cs typeface="Calibri" panose="020F0502020204030204" pitchFamily="34" charset="0"/>
              </a:rPr>
              <a:t>antidiabetics</a:t>
            </a:r>
            <a:r>
              <a:rPr lang="cs-CZ" altLang="cs-CZ" dirty="0">
                <a:latin typeface="Calibri" panose="020F0502020204030204" pitchFamily="34" charset="0"/>
                <a:ea typeface="Calibri" panose="020F0502020204030204" pitchFamily="34" charset="0"/>
                <a:cs typeface="Calibri" panose="020F0502020204030204" pitchFamily="34" charset="0"/>
              </a:rPr>
              <a:t>…)</a:t>
            </a:r>
          </a:p>
          <a:p>
            <a:pPr marL="568325" indent="-514350">
              <a:lnSpc>
                <a:spcPct val="90000"/>
              </a:lnSpc>
              <a:buFont typeface="Wingdings" panose="05000000000000000000" pitchFamily="2" charset="2"/>
              <a:buChar char="§"/>
              <a:defRPr/>
            </a:pP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568325" indent="-514350">
              <a:lnSpc>
                <a:spcPct val="90000"/>
              </a:lnSpc>
              <a:buFont typeface="Wingdings" panose="05000000000000000000" pitchFamily="2" charset="2"/>
              <a:buChar char="§"/>
              <a:defRPr/>
            </a:pPr>
            <a:r>
              <a:rPr lang="cs-CZ" altLang="cs-CZ" dirty="0">
                <a:latin typeface="Calibri" panose="020F0502020204030204" pitchFamily="34" charset="0"/>
                <a:ea typeface="Calibri" panose="020F0502020204030204" pitchFamily="34" charset="0"/>
                <a:cs typeface="Calibri" panose="020F0502020204030204" pitchFamily="34" charset="0"/>
              </a:rPr>
              <a:t>Natrium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blockers</a:t>
            </a:r>
            <a:r>
              <a:rPr lang="cs-CZ" altLang="cs-CZ" dirty="0">
                <a:latin typeface="Calibri" panose="020F0502020204030204" pitchFamily="34" charset="0"/>
                <a:ea typeface="Calibri" panose="020F0502020204030204" pitchFamily="34" charset="0"/>
                <a:cs typeface="Calibri" panose="020F0502020204030204" pitchFamily="34" charset="0"/>
              </a:rPr>
              <a:t> – </a:t>
            </a:r>
            <a:r>
              <a:rPr lang="cs-CZ" altLang="cs-CZ" dirty="0" err="1">
                <a:latin typeface="Calibri" panose="020F0502020204030204" pitchFamily="34" charset="0"/>
                <a:ea typeface="Calibri" panose="020F0502020204030204" pitchFamily="34" charset="0"/>
                <a:cs typeface="Calibri" panose="020F0502020204030204" pitchFamily="34" charset="0"/>
              </a:rPr>
              <a:t>local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anesthetics</a:t>
            </a: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188913" indent="-134938">
              <a:defRPr/>
            </a:pPr>
            <a:endParaRPr lang="cs-CZ" altLang="cs-CZ" dirty="0"/>
          </a:p>
        </p:txBody>
      </p:sp>
      <p:pic>
        <p:nvPicPr>
          <p:cNvPr id="2" name="Nahraný zvuk">
            <a:hlinkClick r:id="" action="ppaction://media"/>
            <a:extLst>
              <a:ext uri="{FF2B5EF4-FFF2-40B4-BE49-F238E27FC236}">
                <a16:creationId xmlns:a16="http://schemas.microsoft.com/office/drawing/2014/main" id="{562D29F6-2723-4DCE-82A7-B6DBF98BBE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60317"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dpis 1">
            <a:extLst>
              <a:ext uri="{FF2B5EF4-FFF2-40B4-BE49-F238E27FC236}">
                <a16:creationId xmlns:a16="http://schemas.microsoft.com/office/drawing/2014/main" id="{38F07D03-B2E5-4194-A1B5-64CF4A89F020}"/>
              </a:ext>
            </a:extLst>
          </p:cNvPr>
          <p:cNvSpPr>
            <a:spLocks noGrp="1" noChangeArrowheads="1"/>
          </p:cNvSpPr>
          <p:nvPr>
            <p:ph type="title"/>
          </p:nvPr>
        </p:nvSpPr>
        <p:spPr/>
        <p:txBody>
          <a:bodyPr/>
          <a:lstStyle/>
          <a:p>
            <a:r>
              <a:rPr lang="cs-CZ" altLang="cs-CZ"/>
              <a:t>3. “Carriers“</a:t>
            </a:r>
          </a:p>
        </p:txBody>
      </p:sp>
      <p:sp>
        <p:nvSpPr>
          <p:cNvPr id="135171" name="Zástupný obsah 2">
            <a:extLst>
              <a:ext uri="{FF2B5EF4-FFF2-40B4-BE49-F238E27FC236}">
                <a16:creationId xmlns:a16="http://schemas.microsoft.com/office/drawing/2014/main" id="{8D3F112C-268C-4342-B1C4-170C16EA1289}"/>
              </a:ext>
            </a:extLst>
          </p:cNvPr>
          <p:cNvSpPr>
            <a:spLocks noGrp="1" noChangeArrowheads="1"/>
          </p:cNvSpPr>
          <p:nvPr>
            <p:ph idx="1"/>
          </p:nvPr>
        </p:nvSpPr>
        <p:spPr>
          <a:xfrm>
            <a:off x="2063750" y="1692275"/>
            <a:ext cx="8064500" cy="4140200"/>
          </a:xfrm>
        </p:spPr>
        <p:txBody>
          <a:bodyPr/>
          <a:lstStyle/>
          <a:p>
            <a:pPr marL="698500" lvl="1" indent="-457200">
              <a:buFont typeface="Wingdings" panose="05000000000000000000" pitchFamily="2" charset="2"/>
              <a:buChar char="§"/>
            </a:pPr>
            <a:r>
              <a:rPr lang="en-US" altLang="cs-CZ" sz="2400">
                <a:latin typeface="Calibri" panose="020F0502020204030204" pitchFamily="34" charset="0"/>
                <a:cs typeface="Calibri" panose="020F0502020204030204" pitchFamily="34" charset="0"/>
              </a:rPr>
              <a:t>Proton pump inhibitors (PPIs)</a:t>
            </a:r>
            <a:r>
              <a:rPr lang="cs-CZ" altLang="cs-CZ" sz="2400">
                <a:latin typeface="Calibri" panose="020F0502020204030204" pitchFamily="34" charset="0"/>
                <a:cs typeface="Calibri" panose="020F0502020204030204" pitchFamily="34" charset="0"/>
              </a:rPr>
              <a:t> </a:t>
            </a:r>
            <a:r>
              <a:rPr lang="cs-CZ" altLang="cs-CZ" sz="2400">
                <a:solidFill>
                  <a:srgbClr val="002060"/>
                </a:solidFill>
                <a:latin typeface="Calibri" panose="020F0502020204030204" pitchFamily="34" charset="0"/>
                <a:cs typeface="Calibri" panose="020F0502020204030204" pitchFamily="34" charset="0"/>
              </a:rPr>
              <a:t>– omeprazol </a:t>
            </a:r>
          </a:p>
          <a:p>
            <a:pPr marL="698500" lvl="1" indent="-457200">
              <a:buFont typeface="Wingdings" panose="05000000000000000000" pitchFamily="2" charset="2"/>
              <a:buChar char="§"/>
            </a:pPr>
            <a:r>
              <a:rPr lang="cs-CZ" altLang="cs-CZ" sz="2400">
                <a:solidFill>
                  <a:srgbClr val="002060"/>
                </a:solidFill>
                <a:latin typeface="Calibri" panose="020F0502020204030204" pitchFamily="34" charset="0"/>
                <a:cs typeface="Calibri" panose="020F0502020204030204" pitchFamily="34" charset="0"/>
              </a:rPr>
              <a:t>Na</a:t>
            </a:r>
            <a:r>
              <a:rPr lang="cs-CZ" altLang="cs-CZ" sz="2400" baseline="30000">
                <a:solidFill>
                  <a:srgbClr val="002060"/>
                </a:solidFill>
                <a:latin typeface="Calibri" panose="020F0502020204030204" pitchFamily="34" charset="0"/>
                <a:cs typeface="Calibri" panose="020F0502020204030204" pitchFamily="34" charset="0"/>
              </a:rPr>
              <a:t>+</a:t>
            </a:r>
            <a:r>
              <a:rPr lang="cs-CZ" altLang="cs-CZ" sz="2400">
                <a:solidFill>
                  <a:srgbClr val="002060"/>
                </a:solidFill>
                <a:latin typeface="Calibri" panose="020F0502020204030204" pitchFamily="34" charset="0"/>
                <a:cs typeface="Calibri" panose="020F0502020204030204" pitchFamily="34" charset="0"/>
              </a:rPr>
              <a:t>/K</a:t>
            </a:r>
            <a:r>
              <a:rPr lang="cs-CZ" altLang="cs-CZ" sz="2400" baseline="30000">
                <a:solidFill>
                  <a:srgbClr val="002060"/>
                </a:solidFill>
                <a:latin typeface="Calibri" panose="020F0502020204030204" pitchFamily="34" charset="0"/>
                <a:cs typeface="Calibri" panose="020F0502020204030204" pitchFamily="34" charset="0"/>
              </a:rPr>
              <a:t>+</a:t>
            </a:r>
            <a:r>
              <a:rPr lang="cs-CZ" altLang="cs-CZ" sz="2400">
                <a:solidFill>
                  <a:srgbClr val="002060"/>
                </a:solidFill>
                <a:latin typeface="Calibri" panose="020F0502020204030204" pitchFamily="34" charset="0"/>
                <a:cs typeface="Calibri" panose="020F0502020204030204" pitchFamily="34" charset="0"/>
              </a:rPr>
              <a:t> ATPasa inhibitors – digoxin </a:t>
            </a:r>
          </a:p>
          <a:p>
            <a:pPr marL="188913" indent="-134938"/>
            <a:endParaRPr lang="cs-CZ" altLang="cs-CZ"/>
          </a:p>
        </p:txBody>
      </p:sp>
      <p:pic>
        <p:nvPicPr>
          <p:cNvPr id="135172" name="Obrázek 3">
            <a:extLst>
              <a:ext uri="{FF2B5EF4-FFF2-40B4-BE49-F238E27FC236}">
                <a16:creationId xmlns:a16="http://schemas.microsoft.com/office/drawing/2014/main" id="{7193A130-A0F2-436D-82DD-DD34F64135AC}"/>
              </a:ext>
            </a:extLst>
          </p:cNvPr>
          <p:cNvPicPr>
            <a:picLocks noChangeAspect="1"/>
          </p:cNvPicPr>
          <p:nvPr/>
        </p:nvPicPr>
        <p:blipFill>
          <a:blip r:embed="rId5">
            <a:extLst>
              <a:ext uri="{28A0092B-C50C-407E-A947-70E740481C1C}">
                <a14:useLocalDpi xmlns:a14="http://schemas.microsoft.com/office/drawing/2010/main" val="0"/>
              </a:ext>
            </a:extLst>
          </a:blip>
          <a:srcRect l="4762" t="4640" r="3755" b="4640"/>
          <a:stretch>
            <a:fillRect/>
          </a:stretch>
        </p:blipFill>
        <p:spPr bwMode="auto">
          <a:xfrm>
            <a:off x="2116139" y="2852738"/>
            <a:ext cx="38893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Obrázek 1">
            <a:extLst>
              <a:ext uri="{FF2B5EF4-FFF2-40B4-BE49-F238E27FC236}">
                <a16:creationId xmlns:a16="http://schemas.microsoft.com/office/drawing/2014/main" id="{9E42EA0B-2DD6-478B-9882-ED2B144862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57901" y="2852738"/>
            <a:ext cx="4289425"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C8277BE5-7E60-4788-8987-1ADDFDD41A3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22867"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dpis 2">
            <a:extLst>
              <a:ext uri="{FF2B5EF4-FFF2-40B4-BE49-F238E27FC236}">
                <a16:creationId xmlns:a16="http://schemas.microsoft.com/office/drawing/2014/main" id="{7B41DF08-582D-4677-AD63-3F6FEC6EC26E}"/>
              </a:ext>
            </a:extLst>
          </p:cNvPr>
          <p:cNvSpPr>
            <a:spLocks noGrp="1" noChangeArrowheads="1"/>
          </p:cNvSpPr>
          <p:nvPr>
            <p:ph type="title"/>
          </p:nvPr>
        </p:nvSpPr>
        <p:spPr>
          <a:xfrm>
            <a:off x="2063750" y="620713"/>
            <a:ext cx="8064500" cy="450850"/>
          </a:xfrm>
        </p:spPr>
        <p:txBody>
          <a:bodyPr/>
          <a:lstStyle/>
          <a:p>
            <a:pPr eaLnBrk="1" hangingPunct="1"/>
            <a:r>
              <a:rPr lang="cs-CZ" altLang="cs-CZ"/>
              <a:t>Pharmacodynamics </a:t>
            </a:r>
            <a:br>
              <a:rPr lang="cs-CZ" altLang="cs-CZ"/>
            </a:br>
            <a:r>
              <a:rPr lang="en-US" altLang="cs-CZ" sz="2800" b="0"/>
              <a:t>(how drugs work on the body)</a:t>
            </a:r>
            <a:endParaRPr lang="cs-CZ" altLang="cs-CZ" b="0"/>
          </a:p>
        </p:txBody>
      </p:sp>
      <p:sp>
        <p:nvSpPr>
          <p:cNvPr id="4" name="Zástupný obsah 3">
            <a:extLst>
              <a:ext uri="{FF2B5EF4-FFF2-40B4-BE49-F238E27FC236}">
                <a16:creationId xmlns:a16="http://schemas.microsoft.com/office/drawing/2014/main" id="{C5B9F19D-1C9A-45AD-8672-09FEA540B400}"/>
              </a:ext>
            </a:extLst>
          </p:cNvPr>
          <p:cNvSpPr>
            <a:spLocks noGrp="1"/>
          </p:cNvSpPr>
          <p:nvPr>
            <p:ph idx="1"/>
          </p:nvPr>
        </p:nvSpPr>
        <p:spPr>
          <a:xfrm>
            <a:off x="2063750" y="1692275"/>
            <a:ext cx="8064500" cy="4140200"/>
          </a:xfrm>
        </p:spPr>
        <p:txBody>
          <a:bodyPr rtlCol="0">
            <a:noAutofit/>
          </a:bodyPr>
          <a:lstStyle/>
          <a:p>
            <a:pPr>
              <a:lnSpc>
                <a:spcPct val="90000"/>
              </a:lnSpc>
              <a:defRPr/>
            </a:pPr>
            <a:r>
              <a:rPr lang="en-US" altLang="cs-CZ" sz="2400" dirty="0">
                <a:latin typeface="Calibri" panose="020F0502020204030204" pitchFamily="34" charset="0"/>
                <a:cs typeface="Calibri" panose="020F0502020204030204" pitchFamily="34" charset="0"/>
              </a:rPr>
              <a:t>The </a:t>
            </a:r>
            <a:r>
              <a:rPr lang="en-US" altLang="cs-CZ" sz="2400" u="sng" dirty="0">
                <a:latin typeface="Calibri" panose="020F0502020204030204" pitchFamily="34" charset="0"/>
                <a:cs typeface="Calibri" panose="020F0502020204030204" pitchFamily="34" charset="0"/>
              </a:rPr>
              <a:t>action of a drug on the body</a:t>
            </a:r>
            <a:r>
              <a:rPr lang="en-US" altLang="cs-CZ" sz="2400" dirty="0">
                <a:latin typeface="Calibri" panose="020F0502020204030204" pitchFamily="34" charset="0"/>
                <a:cs typeface="Calibri" panose="020F0502020204030204" pitchFamily="34" charset="0"/>
              </a:rPr>
              <a:t>, including receptor interactions, dose-response phenomena, and mechanisms of therapeutic and toxic action</a:t>
            </a:r>
            <a:endParaRPr lang="cs-CZ" altLang="cs-CZ" sz="2400" dirty="0">
              <a:latin typeface="Calibri" panose="020F0502020204030204" pitchFamily="34" charset="0"/>
              <a:cs typeface="Calibri" panose="020F0502020204030204" pitchFamily="34" charset="0"/>
            </a:endParaRPr>
          </a:p>
          <a:p>
            <a:pPr>
              <a:lnSpc>
                <a:spcPct val="90000"/>
              </a:lnSpc>
              <a:defRPr/>
            </a:pPr>
            <a:endParaRPr lang="cs-CZ" altLang="cs-CZ" sz="2400" dirty="0">
              <a:latin typeface="Calibri" panose="020F0502020204030204" pitchFamily="34" charset="0"/>
              <a:cs typeface="Calibri" panose="020F0502020204030204" pitchFamily="34" charset="0"/>
            </a:endParaRPr>
          </a:p>
          <a:p>
            <a:pPr>
              <a:lnSpc>
                <a:spcPct val="90000"/>
              </a:lnSpc>
              <a:defRPr/>
            </a:pPr>
            <a:r>
              <a:rPr lang="cs-CZ" altLang="cs-CZ" sz="2400" dirty="0" err="1">
                <a:latin typeface="Calibri" panose="020F0502020204030204" pitchFamily="34" charset="0"/>
                <a:cs typeface="Calibri" panose="020F0502020204030204" pitchFamily="34" charset="0"/>
              </a:rPr>
              <a:t>Main</a:t>
            </a:r>
            <a:r>
              <a:rPr lang="cs-CZ" altLang="cs-CZ" sz="2400" dirty="0">
                <a:latin typeface="Calibri" panose="020F0502020204030204" pitchFamily="34" charset="0"/>
                <a:cs typeface="Calibri" panose="020F0502020204030204" pitchFamily="34" charset="0"/>
              </a:rPr>
              <a:t> </a:t>
            </a:r>
            <a:r>
              <a:rPr lang="cs-CZ" altLang="cs-CZ" sz="2400" dirty="0" err="1">
                <a:latin typeface="Calibri" panose="020F0502020204030204" pitchFamily="34" charset="0"/>
                <a:cs typeface="Calibri" panose="020F0502020204030204" pitchFamily="34" charset="0"/>
              </a:rPr>
              <a:t>targets</a:t>
            </a:r>
            <a:r>
              <a:rPr lang="cs-CZ" altLang="cs-CZ" sz="2400" dirty="0">
                <a:latin typeface="Calibri" panose="020F0502020204030204" pitchFamily="34" charset="0"/>
                <a:cs typeface="Calibri" panose="020F0502020204030204" pitchFamily="34" charset="0"/>
              </a:rPr>
              <a:t> – </a:t>
            </a:r>
            <a:r>
              <a:rPr lang="cs-CZ" altLang="cs-CZ" sz="2400" dirty="0" err="1">
                <a:latin typeface="Calibri" panose="020F0502020204030204" pitchFamily="34" charset="0"/>
                <a:cs typeface="Calibri" panose="020F0502020204030204" pitchFamily="34" charset="0"/>
              </a:rPr>
              <a:t>cellular</a:t>
            </a:r>
            <a:r>
              <a:rPr lang="cs-CZ" altLang="cs-CZ" sz="2400" dirty="0">
                <a:latin typeface="Calibri" panose="020F0502020204030204" pitchFamily="34" charset="0"/>
                <a:cs typeface="Calibri" panose="020F0502020204030204" pitchFamily="34" charset="0"/>
              </a:rPr>
              <a:t>, </a:t>
            </a:r>
            <a:r>
              <a:rPr lang="cs-CZ" altLang="cs-CZ" sz="2400" dirty="0" err="1">
                <a:latin typeface="Calibri" panose="020F0502020204030204" pitchFamily="34" charset="0"/>
                <a:cs typeface="Calibri" panose="020F0502020204030204" pitchFamily="34" charset="0"/>
              </a:rPr>
              <a:t>molecular</a:t>
            </a:r>
            <a:r>
              <a:rPr lang="cs-CZ" altLang="cs-CZ" sz="2400" dirty="0">
                <a:latin typeface="Calibri" panose="020F0502020204030204" pitchFamily="34" charset="0"/>
                <a:cs typeface="Calibri" panose="020F0502020204030204" pitchFamily="34" charset="0"/>
              </a:rPr>
              <a:t>, </a:t>
            </a:r>
            <a:r>
              <a:rPr lang="cs-CZ" altLang="cs-CZ" sz="2400" dirty="0" err="1">
                <a:latin typeface="Calibri" panose="020F0502020204030204" pitchFamily="34" charset="0"/>
                <a:cs typeface="Calibri" panose="020F0502020204030204" pitchFamily="34" charset="0"/>
              </a:rPr>
              <a:t>genetic</a:t>
            </a:r>
            <a:r>
              <a:rPr lang="cs-CZ" altLang="cs-CZ" sz="2400" dirty="0">
                <a:latin typeface="Calibri" panose="020F0502020204030204" pitchFamily="34" charset="0"/>
                <a:cs typeface="Calibri" panose="020F0502020204030204" pitchFamily="34" charset="0"/>
              </a:rPr>
              <a:t> level…</a:t>
            </a:r>
          </a:p>
          <a:p>
            <a:pPr marL="243000" lvl="1" indent="0">
              <a:lnSpc>
                <a:spcPct val="90000"/>
              </a:lnSpc>
              <a:buNone/>
              <a:defRPr/>
            </a:pPr>
            <a:endParaRPr lang="cs-CZ" dirty="0">
              <a:latin typeface="Calibri" panose="020F0502020204030204" pitchFamily="34" charset="0"/>
              <a:cs typeface="Calibri" panose="020F0502020204030204" pitchFamily="34" charset="0"/>
            </a:endParaRPr>
          </a:p>
          <a:p>
            <a:pPr lvl="1">
              <a:lnSpc>
                <a:spcPct val="90000"/>
              </a:lnSpc>
              <a:buFont typeface="Arial" panose="020B0604020202020204" pitchFamily="34" charset="0"/>
              <a:buChar char="•"/>
              <a:defRPr/>
            </a:pPr>
            <a:r>
              <a:rPr lang="cs-CZ" dirty="0" err="1">
                <a:latin typeface="Calibri" panose="020F0502020204030204" pitchFamily="34" charset="0"/>
                <a:cs typeface="Calibri" panose="020F0502020204030204" pitchFamily="34" charset="0"/>
              </a:rPr>
              <a:t>Therapeutic</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effects</a:t>
            </a:r>
            <a:endParaRPr lang="cs-CZ" dirty="0">
              <a:latin typeface="Calibri" panose="020F0502020204030204" pitchFamily="34" charset="0"/>
              <a:cs typeface="Calibri" panose="020F0502020204030204" pitchFamily="34" charset="0"/>
            </a:endParaRPr>
          </a:p>
          <a:p>
            <a:pPr lvl="1">
              <a:lnSpc>
                <a:spcPct val="90000"/>
              </a:lnSpc>
              <a:buFont typeface="Arial" panose="020B0604020202020204" pitchFamily="34" charset="0"/>
              <a:buChar char="•"/>
              <a:defRPr/>
            </a:pPr>
            <a:r>
              <a:rPr lang="cs-CZ" dirty="0" err="1">
                <a:latin typeface="Calibri" panose="020F0502020204030204" pitchFamily="34" charset="0"/>
                <a:cs typeface="Calibri" panose="020F0502020204030204" pitchFamily="34" charset="0"/>
              </a:rPr>
              <a:t>Adverse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effects</a:t>
            </a:r>
            <a:endParaRPr lang="cs-CZ" dirty="0">
              <a:latin typeface="Calibri" panose="020F0502020204030204" pitchFamily="34" charset="0"/>
              <a:cs typeface="Calibri" panose="020F0502020204030204" pitchFamily="34" charset="0"/>
            </a:endParaRPr>
          </a:p>
          <a:p>
            <a:pPr>
              <a:lnSpc>
                <a:spcPct val="90000"/>
              </a:lnSpc>
              <a:defRPr/>
            </a:pPr>
            <a:endParaRPr lang="cs-CZ" dirty="0"/>
          </a:p>
          <a:p>
            <a:pPr>
              <a:lnSpc>
                <a:spcPct val="90000"/>
              </a:lnSpc>
              <a:defRPr/>
            </a:pPr>
            <a:endParaRPr lang="cs-CZ" altLang="cs-CZ" dirty="0"/>
          </a:p>
          <a:p>
            <a:pPr>
              <a:defRPr/>
            </a:pPr>
            <a:endParaRPr lang="cs-CZ" dirty="0"/>
          </a:p>
        </p:txBody>
      </p:sp>
      <p:pic>
        <p:nvPicPr>
          <p:cNvPr id="95236" name="Picture 2">
            <a:extLst>
              <a:ext uri="{FF2B5EF4-FFF2-40B4-BE49-F238E27FC236}">
                <a16:creationId xmlns:a16="http://schemas.microsoft.com/office/drawing/2014/main" id="{6B5492ED-E699-4769-9D21-D00AE5403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351" y="4365626"/>
            <a:ext cx="60610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DC227578-D85B-4DA5-AEFC-CA5CB17631F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879247" y="40537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dpis 1">
            <a:extLst>
              <a:ext uri="{FF2B5EF4-FFF2-40B4-BE49-F238E27FC236}">
                <a16:creationId xmlns:a16="http://schemas.microsoft.com/office/drawing/2014/main" id="{2AF7F1FA-8376-40D4-BAE6-A10A1D7C78E1}"/>
              </a:ext>
            </a:extLst>
          </p:cNvPr>
          <p:cNvSpPr>
            <a:spLocks noGrp="1" noChangeArrowheads="1"/>
          </p:cNvSpPr>
          <p:nvPr>
            <p:ph type="title"/>
            <p:custDataLst>
              <p:tags r:id="rId2"/>
            </p:custDataLst>
          </p:nvPr>
        </p:nvSpPr>
        <p:spPr>
          <a:xfrm>
            <a:off x="1981200" y="549276"/>
            <a:ext cx="8229600" cy="868363"/>
          </a:xfrm>
        </p:spPr>
        <p:txBody>
          <a:bodyPr/>
          <a:lstStyle/>
          <a:p>
            <a:pPr algn="ctr" eaLnBrk="1" hangingPunct="1"/>
            <a:r>
              <a:rPr lang="cs-CZ" altLang="cs-CZ">
                <a:cs typeface="Calibri" panose="020F0502020204030204" pitchFamily="34" charset="0"/>
              </a:rPr>
              <a:t>Mechanism of drug actions</a:t>
            </a:r>
          </a:p>
        </p:txBody>
      </p:sp>
      <p:sp>
        <p:nvSpPr>
          <p:cNvPr id="96259" name="Obdélník 3">
            <a:extLst>
              <a:ext uri="{FF2B5EF4-FFF2-40B4-BE49-F238E27FC236}">
                <a16:creationId xmlns:a16="http://schemas.microsoft.com/office/drawing/2014/main" id="{E3F87AB0-0AC7-4CAF-A0C3-CA6315ED1B41}"/>
              </a:ext>
            </a:extLst>
          </p:cNvPr>
          <p:cNvSpPr>
            <a:spLocks noChangeArrowheads="1"/>
          </p:cNvSpPr>
          <p:nvPr/>
        </p:nvSpPr>
        <p:spPr bwMode="auto">
          <a:xfrm>
            <a:off x="7026276" y="2492376"/>
            <a:ext cx="1954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cs typeface="Calibri" panose="020F0502020204030204" pitchFamily="34" charset="0"/>
              </a:rPr>
              <a:t>non-specific</a:t>
            </a:r>
            <a:endParaRPr lang="cs-CZ" altLang="cs-CZ" sz="2800" b="1">
              <a:solidFill>
                <a:schemeClr val="tx2"/>
              </a:solidFill>
              <a:latin typeface="Arial" panose="020B0604020202020204" pitchFamily="34" charset="0"/>
            </a:endParaRPr>
          </a:p>
        </p:txBody>
      </p:sp>
      <p:sp>
        <p:nvSpPr>
          <p:cNvPr id="96260" name="Obdélník 4">
            <a:extLst>
              <a:ext uri="{FF2B5EF4-FFF2-40B4-BE49-F238E27FC236}">
                <a16:creationId xmlns:a16="http://schemas.microsoft.com/office/drawing/2014/main" id="{4C695F5A-1D0A-433A-A12A-3ED107759DF0}"/>
              </a:ext>
            </a:extLst>
          </p:cNvPr>
          <p:cNvSpPr>
            <a:spLocks noChangeArrowheads="1"/>
          </p:cNvSpPr>
          <p:nvPr/>
        </p:nvSpPr>
        <p:spPr bwMode="auto">
          <a:xfrm>
            <a:off x="4056063" y="2432051"/>
            <a:ext cx="1276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rPr>
              <a:t>specific</a:t>
            </a:r>
            <a:endParaRPr lang="cs-CZ" altLang="cs-CZ" sz="2800" b="1">
              <a:solidFill>
                <a:schemeClr val="tx2"/>
              </a:solidFill>
              <a:latin typeface="Arial" panose="020B0604020202020204" pitchFamily="34" charset="0"/>
            </a:endParaRPr>
          </a:p>
        </p:txBody>
      </p:sp>
      <p:sp>
        <p:nvSpPr>
          <p:cNvPr id="96261" name="Obdélník 5">
            <a:extLst>
              <a:ext uri="{FF2B5EF4-FFF2-40B4-BE49-F238E27FC236}">
                <a16:creationId xmlns:a16="http://schemas.microsoft.com/office/drawing/2014/main" id="{229ED9CB-C7F7-48B8-85F2-F0D5DB799E50}"/>
              </a:ext>
            </a:extLst>
          </p:cNvPr>
          <p:cNvSpPr>
            <a:spLocks noChangeArrowheads="1"/>
          </p:cNvSpPr>
          <p:nvPr/>
        </p:nvSpPr>
        <p:spPr bwMode="auto">
          <a:xfrm>
            <a:off x="2582864" y="3719514"/>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cs typeface="Calibri" panose="020F0502020204030204" pitchFamily="34" charset="0"/>
              </a:rPr>
              <a:t>Receptor</a:t>
            </a:r>
            <a:r>
              <a:rPr lang="cs-CZ" altLang="cs-CZ" sz="2800" b="1">
                <a:solidFill>
                  <a:schemeClr val="bg1"/>
                </a:solidFill>
                <a:latin typeface="Calibri" panose="020F0502020204030204" pitchFamily="34" charset="0"/>
                <a:cs typeface="Calibri" panose="020F0502020204030204" pitchFamily="34" charset="0"/>
              </a:rPr>
              <a:t> </a:t>
            </a:r>
            <a:endParaRPr lang="cs-CZ" altLang="cs-CZ" sz="2800" b="1">
              <a:solidFill>
                <a:schemeClr val="bg1"/>
              </a:solidFill>
              <a:latin typeface="Arial" panose="020B0604020202020204" pitchFamily="34" charset="0"/>
            </a:endParaRPr>
          </a:p>
        </p:txBody>
      </p:sp>
      <p:sp>
        <p:nvSpPr>
          <p:cNvPr id="96262" name="Obdélník 6">
            <a:extLst>
              <a:ext uri="{FF2B5EF4-FFF2-40B4-BE49-F238E27FC236}">
                <a16:creationId xmlns:a16="http://schemas.microsoft.com/office/drawing/2014/main" id="{3367ED99-1AA6-4B64-B417-4EACA9ED83EE}"/>
              </a:ext>
            </a:extLst>
          </p:cNvPr>
          <p:cNvSpPr>
            <a:spLocks noChangeArrowheads="1"/>
          </p:cNvSpPr>
          <p:nvPr/>
        </p:nvSpPr>
        <p:spPr bwMode="auto">
          <a:xfrm>
            <a:off x="5232401" y="3697289"/>
            <a:ext cx="211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cs typeface="Calibri" panose="020F0502020204030204" pitchFamily="34" charset="0"/>
              </a:rPr>
              <a:t>non-receptor</a:t>
            </a:r>
            <a:endParaRPr lang="cs-CZ" altLang="cs-CZ" sz="2800" b="1">
              <a:solidFill>
                <a:schemeClr val="tx2"/>
              </a:solidFill>
              <a:latin typeface="Arial" panose="020B0604020202020204" pitchFamily="34" charset="0"/>
            </a:endParaRPr>
          </a:p>
        </p:txBody>
      </p:sp>
      <p:cxnSp>
        <p:nvCxnSpPr>
          <p:cNvPr id="9" name="Přímá spojnice se šipkou 8">
            <a:extLst>
              <a:ext uri="{FF2B5EF4-FFF2-40B4-BE49-F238E27FC236}">
                <a16:creationId xmlns:a16="http://schemas.microsoft.com/office/drawing/2014/main" id="{31226B33-D597-4C65-A842-0C0ED3467A03}"/>
              </a:ext>
            </a:extLst>
          </p:cNvPr>
          <p:cNvCxnSpPr>
            <a:stCxn id="96258" idx="2"/>
          </p:cNvCxnSpPr>
          <p:nvPr/>
        </p:nvCxnSpPr>
        <p:spPr>
          <a:xfrm flipH="1">
            <a:off x="5159376" y="1417639"/>
            <a:ext cx="936625" cy="1074737"/>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0" name="Přímá spojnice se šipkou 9">
            <a:extLst>
              <a:ext uri="{FF2B5EF4-FFF2-40B4-BE49-F238E27FC236}">
                <a16:creationId xmlns:a16="http://schemas.microsoft.com/office/drawing/2014/main" id="{BACD0FD8-7478-4BE4-884D-1D45A64563E2}"/>
              </a:ext>
            </a:extLst>
          </p:cNvPr>
          <p:cNvCxnSpPr/>
          <p:nvPr/>
        </p:nvCxnSpPr>
        <p:spPr>
          <a:xfrm>
            <a:off x="6111875" y="1417639"/>
            <a:ext cx="1208088" cy="1074737"/>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4" name="Přímá spojnice se šipkou 13">
            <a:extLst>
              <a:ext uri="{FF2B5EF4-FFF2-40B4-BE49-F238E27FC236}">
                <a16:creationId xmlns:a16="http://schemas.microsoft.com/office/drawing/2014/main" id="{836BD088-CF44-48B8-BA58-EDAE6A75B4DF}"/>
              </a:ext>
            </a:extLst>
          </p:cNvPr>
          <p:cNvCxnSpPr/>
          <p:nvPr/>
        </p:nvCxnSpPr>
        <p:spPr>
          <a:xfrm flipH="1">
            <a:off x="3903664" y="3016251"/>
            <a:ext cx="744537" cy="841375"/>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se šipkou 15">
            <a:extLst>
              <a:ext uri="{FF2B5EF4-FFF2-40B4-BE49-F238E27FC236}">
                <a16:creationId xmlns:a16="http://schemas.microsoft.com/office/drawing/2014/main" id="{653183F7-4D73-422C-99DD-D0AAE04FA743}"/>
              </a:ext>
            </a:extLst>
          </p:cNvPr>
          <p:cNvCxnSpPr/>
          <p:nvPr/>
        </p:nvCxnSpPr>
        <p:spPr>
          <a:xfrm>
            <a:off x="4648200" y="2995613"/>
            <a:ext cx="901700" cy="823912"/>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pic>
        <p:nvPicPr>
          <p:cNvPr id="2" name="Nahraný zvuk">
            <a:hlinkClick r:id="" action="ppaction://media"/>
            <a:extLst>
              <a:ext uri="{FF2B5EF4-FFF2-40B4-BE49-F238E27FC236}">
                <a16:creationId xmlns:a16="http://schemas.microsoft.com/office/drawing/2014/main" id="{9B79AD74-6B1F-4D09-A040-36807C4A669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24103" y="37385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Nadpis 1">
            <a:extLst>
              <a:ext uri="{FF2B5EF4-FFF2-40B4-BE49-F238E27FC236}">
                <a16:creationId xmlns:a16="http://schemas.microsoft.com/office/drawing/2014/main" id="{5E2C106F-E31B-43E0-9943-8F1526520063}"/>
              </a:ext>
            </a:extLst>
          </p:cNvPr>
          <p:cNvSpPr>
            <a:spLocks noGrp="1" noChangeArrowheads="1"/>
          </p:cNvSpPr>
          <p:nvPr>
            <p:ph type="title"/>
            <p:custDataLst>
              <p:tags r:id="rId2"/>
            </p:custDataLst>
          </p:nvPr>
        </p:nvSpPr>
        <p:spPr/>
        <p:txBody>
          <a:bodyPr/>
          <a:lstStyle/>
          <a:p>
            <a:pPr algn="ctr" eaLnBrk="1" hangingPunct="1"/>
            <a:r>
              <a:rPr lang="cs-CZ" altLang="cs-CZ"/>
              <a:t>I. Non-specific drug effects</a:t>
            </a:r>
          </a:p>
        </p:txBody>
      </p:sp>
      <p:sp>
        <p:nvSpPr>
          <p:cNvPr id="3" name="Zástupný obsah 2">
            <a:extLst>
              <a:ext uri="{FF2B5EF4-FFF2-40B4-BE49-F238E27FC236}">
                <a16:creationId xmlns:a16="http://schemas.microsoft.com/office/drawing/2014/main" id="{606B7240-D2F6-4DD5-ADE6-9C29900B6879}"/>
              </a:ext>
            </a:extLst>
          </p:cNvPr>
          <p:cNvSpPr>
            <a:spLocks noGrp="1"/>
          </p:cNvSpPr>
          <p:nvPr>
            <p:ph idx="1"/>
          </p:nvPr>
        </p:nvSpPr>
        <p:spPr>
          <a:xfrm>
            <a:off x="2063750" y="1692275"/>
            <a:ext cx="8064500" cy="4140200"/>
          </a:xfrm>
        </p:spPr>
        <p:txBody>
          <a:bodyPr rtlCol="0">
            <a:noAutofit/>
          </a:bodyPr>
          <a:lstStyle/>
          <a:p>
            <a:pPr marL="54000" indent="0" algn="ctr">
              <a:buNone/>
              <a:defRPr/>
            </a:pPr>
            <a:r>
              <a:rPr lang="cs-CZ" altLang="cs-CZ" sz="2400" dirty="0">
                <a:solidFill>
                  <a:schemeClr val="tx2"/>
                </a:solidFill>
              </a:rPr>
              <a:t>…</a:t>
            </a:r>
            <a:r>
              <a:rPr lang="cs-CZ" altLang="cs-CZ" sz="2400" dirty="0" err="1">
                <a:solidFill>
                  <a:schemeClr val="tx2"/>
                </a:solidFill>
              </a:rPr>
              <a:t>through</a:t>
            </a:r>
            <a:r>
              <a:rPr lang="cs-CZ" altLang="cs-CZ" sz="2400" dirty="0">
                <a:solidFill>
                  <a:schemeClr val="tx2"/>
                </a:solidFill>
              </a:rPr>
              <a:t> </a:t>
            </a:r>
            <a:r>
              <a:rPr lang="en-US" altLang="cs-CZ" sz="2400" dirty="0">
                <a:solidFill>
                  <a:schemeClr val="tx2"/>
                </a:solidFill>
              </a:rPr>
              <a:t>by the general physic</a:t>
            </a:r>
            <a:r>
              <a:rPr lang="cs-CZ" altLang="cs-CZ" sz="2400" dirty="0">
                <a:solidFill>
                  <a:schemeClr val="tx2"/>
                </a:solidFill>
              </a:rPr>
              <a:t>al</a:t>
            </a:r>
            <a:r>
              <a:rPr lang="en-US" altLang="cs-CZ" sz="2400" dirty="0">
                <a:solidFill>
                  <a:schemeClr val="tx2"/>
                </a:solidFill>
              </a:rPr>
              <a:t>-chemical properties of substances - no </a:t>
            </a:r>
            <a:r>
              <a:rPr lang="cs-CZ" altLang="cs-CZ" sz="2400" dirty="0" err="1">
                <a:solidFill>
                  <a:schemeClr val="tx2"/>
                </a:solidFill>
              </a:rPr>
              <a:t>specific</a:t>
            </a:r>
            <a:r>
              <a:rPr lang="cs-CZ" altLang="cs-CZ" sz="2400" dirty="0">
                <a:solidFill>
                  <a:schemeClr val="tx2"/>
                </a:solidFill>
              </a:rPr>
              <a:t> </a:t>
            </a:r>
            <a:r>
              <a:rPr lang="en-US" altLang="cs-CZ" sz="2400" dirty="0">
                <a:solidFill>
                  <a:schemeClr val="tx2"/>
                </a:solidFill>
              </a:rPr>
              <a:t>chemical and structural configuration of drugs</a:t>
            </a:r>
            <a:r>
              <a:rPr lang="cs-CZ" altLang="cs-CZ" sz="2400" dirty="0">
                <a:solidFill>
                  <a:schemeClr val="tx2"/>
                </a:solidFill>
              </a:rPr>
              <a:t> </a:t>
            </a:r>
            <a:r>
              <a:rPr lang="cs-CZ" altLang="cs-CZ" sz="2400" dirty="0" err="1">
                <a:solidFill>
                  <a:schemeClr val="tx2"/>
                </a:solidFill>
              </a:rPr>
              <a:t>is</a:t>
            </a:r>
            <a:r>
              <a:rPr lang="cs-CZ" altLang="cs-CZ" sz="2400" dirty="0">
                <a:solidFill>
                  <a:schemeClr val="tx2"/>
                </a:solidFill>
              </a:rPr>
              <a:t> </a:t>
            </a:r>
            <a:r>
              <a:rPr lang="cs-CZ" altLang="cs-CZ" sz="2400" dirty="0" err="1">
                <a:solidFill>
                  <a:schemeClr val="tx2"/>
                </a:solidFill>
              </a:rPr>
              <a:t>needed</a:t>
            </a:r>
            <a:endParaRPr lang="cs-CZ" altLang="cs-CZ" sz="2400" dirty="0">
              <a:solidFill>
                <a:schemeClr val="tx2"/>
              </a:solidFill>
            </a:endParaRPr>
          </a:p>
          <a:p>
            <a:pPr marL="54000" indent="0" algn="ctr">
              <a:buNone/>
              <a:defRPr/>
            </a:pPr>
            <a:endParaRPr lang="en-US" altLang="cs-CZ" sz="2400" dirty="0">
              <a:solidFill>
                <a:schemeClr val="tx2"/>
              </a:solidFill>
            </a:endParaRP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influencing</a:t>
            </a:r>
            <a:r>
              <a:rPr lang="cs-CZ" dirty="0">
                <a:solidFill>
                  <a:schemeClr val="tx2"/>
                </a:solidFill>
                <a:latin typeface="Candara" pitchFamily="34" charset="0"/>
                <a:cs typeface="Arial"/>
              </a:rPr>
              <a:t> pH</a:t>
            </a: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oxidating</a:t>
            </a:r>
            <a:r>
              <a:rPr lang="cs-CZ" dirty="0">
                <a:solidFill>
                  <a:schemeClr val="tx2"/>
                </a:solidFill>
                <a:latin typeface="Candara" pitchFamily="34" charset="0"/>
                <a:cs typeface="Arial"/>
              </a:rPr>
              <a:t> and </a:t>
            </a:r>
            <a:r>
              <a:rPr lang="cs-CZ" dirty="0" err="1">
                <a:solidFill>
                  <a:schemeClr val="tx2"/>
                </a:solidFill>
                <a:latin typeface="Candara" pitchFamily="34" charset="0"/>
                <a:cs typeface="Arial"/>
              </a:rPr>
              <a:t>reducing</a:t>
            </a:r>
            <a:r>
              <a:rPr lang="cs-CZ" dirty="0">
                <a:solidFill>
                  <a:schemeClr val="tx2"/>
                </a:solidFill>
                <a:latin typeface="Candara" pitchFamily="34" charset="0"/>
                <a:cs typeface="Arial"/>
              </a:rPr>
              <a:t> </a:t>
            </a:r>
            <a:r>
              <a:rPr lang="cs-CZ" dirty="0" err="1">
                <a:solidFill>
                  <a:schemeClr val="tx2"/>
                </a:solidFill>
                <a:latin typeface="Candara" pitchFamily="34" charset="0"/>
                <a:cs typeface="Arial"/>
              </a:rPr>
              <a:t>agents</a:t>
            </a:r>
            <a:endParaRPr lang="cs-CZ" dirty="0">
              <a:solidFill>
                <a:schemeClr val="tx2"/>
              </a:solidFill>
              <a:latin typeface="Candara" pitchFamily="34" charset="0"/>
              <a:cs typeface="Arial"/>
            </a:endParaRPr>
          </a:p>
          <a:p>
            <a:pPr marL="0" indent="0" algn="ctr">
              <a:lnSpc>
                <a:spcPct val="120000"/>
              </a:lnSpc>
              <a:buNone/>
              <a:defRPr/>
            </a:pPr>
            <a:r>
              <a:rPr lang="cs-CZ" dirty="0">
                <a:solidFill>
                  <a:schemeClr val="tx2"/>
                </a:solidFill>
                <a:latin typeface="Candara" pitchFamily="34" charset="0"/>
                <a:cs typeface="Arial"/>
              </a:rPr>
              <a:t>	- protein </a:t>
            </a:r>
            <a:r>
              <a:rPr lang="cs-CZ" dirty="0" err="1">
                <a:solidFill>
                  <a:schemeClr val="tx2"/>
                </a:solidFill>
                <a:latin typeface="Candara" pitchFamily="34" charset="0"/>
                <a:cs typeface="Arial"/>
              </a:rPr>
              <a:t>precipitation</a:t>
            </a:r>
            <a:endParaRPr lang="cs-CZ" dirty="0">
              <a:solidFill>
                <a:schemeClr val="tx2"/>
              </a:solidFill>
              <a:latin typeface="Candara" pitchFamily="34" charset="0"/>
              <a:cs typeface="Arial"/>
            </a:endParaRP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adsorbents</a:t>
            </a: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detergents</a:t>
            </a:r>
            <a:endParaRPr lang="cs-CZ" dirty="0">
              <a:solidFill>
                <a:schemeClr val="tx2"/>
              </a:solidFill>
              <a:latin typeface="Candara" pitchFamily="34" charset="0"/>
              <a:cs typeface="Arial"/>
            </a:endParaRP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chelating</a:t>
            </a:r>
            <a:r>
              <a:rPr lang="cs-CZ" dirty="0">
                <a:solidFill>
                  <a:schemeClr val="tx2"/>
                </a:solidFill>
                <a:latin typeface="Candara" pitchFamily="34" charset="0"/>
                <a:cs typeface="Arial"/>
              </a:rPr>
              <a:t> </a:t>
            </a:r>
            <a:r>
              <a:rPr lang="cs-CZ" dirty="0" err="1">
                <a:solidFill>
                  <a:schemeClr val="tx2"/>
                </a:solidFill>
                <a:latin typeface="Candara" pitchFamily="34" charset="0"/>
                <a:cs typeface="Arial"/>
              </a:rPr>
              <a:t>agents</a:t>
            </a:r>
            <a:endParaRPr lang="cs-CZ" dirty="0">
              <a:solidFill>
                <a:schemeClr val="tx2"/>
              </a:solidFill>
              <a:latin typeface="Candara" pitchFamily="34" charset="0"/>
              <a:cs typeface="Arial"/>
            </a:endParaRPr>
          </a:p>
          <a:p>
            <a:pPr marL="0" indent="0" algn="ctr">
              <a:spcBef>
                <a:spcPct val="20000"/>
              </a:spcBef>
              <a:buNone/>
              <a:defRPr/>
            </a:pPr>
            <a:r>
              <a:rPr lang="cs-CZ" dirty="0">
                <a:solidFill>
                  <a:schemeClr val="tx2"/>
                </a:solidFill>
                <a:latin typeface="Candara" pitchFamily="34" charset="0"/>
                <a:cs typeface="Arial"/>
              </a:rPr>
              <a:t>	</a:t>
            </a:r>
          </a:p>
        </p:txBody>
      </p:sp>
      <p:pic>
        <p:nvPicPr>
          <p:cNvPr id="2" name="Nahraný zvuk">
            <a:hlinkClick r:id="" action="ppaction://media"/>
            <a:extLst>
              <a:ext uri="{FF2B5EF4-FFF2-40B4-BE49-F238E27FC236}">
                <a16:creationId xmlns:a16="http://schemas.microsoft.com/office/drawing/2014/main" id="{C2F32477-A986-432C-9E41-76ADE3115F0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Nadpis 1">
            <a:extLst>
              <a:ext uri="{FF2B5EF4-FFF2-40B4-BE49-F238E27FC236}">
                <a16:creationId xmlns:a16="http://schemas.microsoft.com/office/drawing/2014/main" id="{89DCCBC9-EF6D-40EC-80C7-B61DC06AE0AD}"/>
              </a:ext>
            </a:extLst>
          </p:cNvPr>
          <p:cNvSpPr>
            <a:spLocks noGrp="1" noChangeArrowheads="1"/>
          </p:cNvSpPr>
          <p:nvPr>
            <p:ph type="title"/>
            <p:custDataLst>
              <p:tags r:id="rId2"/>
            </p:custDataLst>
          </p:nvPr>
        </p:nvSpPr>
        <p:spPr/>
        <p:txBody>
          <a:bodyPr/>
          <a:lstStyle/>
          <a:p>
            <a:pPr eaLnBrk="1" hangingPunct="1"/>
            <a:r>
              <a:rPr lang="cs-CZ" altLang="cs-CZ"/>
              <a:t>a. based on</a:t>
            </a:r>
            <a:r>
              <a:rPr lang="en-US" altLang="cs-CZ"/>
              <a:t> osmotic properties</a:t>
            </a:r>
            <a:r>
              <a:rPr lang="cs-CZ" altLang="cs-CZ"/>
              <a:t>  </a:t>
            </a:r>
          </a:p>
        </p:txBody>
      </p:sp>
      <p:sp>
        <p:nvSpPr>
          <p:cNvPr id="99331" name="Zástupný obsah 2">
            <a:extLst>
              <a:ext uri="{FF2B5EF4-FFF2-40B4-BE49-F238E27FC236}">
                <a16:creationId xmlns:a16="http://schemas.microsoft.com/office/drawing/2014/main" id="{1AADD1D6-A3B4-4CBC-8F01-B69581723560}"/>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pPr>
            <a:r>
              <a:rPr lang="cs-CZ" altLang="cs-CZ" sz="2400"/>
              <a:t>e.g. </a:t>
            </a:r>
            <a:r>
              <a:rPr lang="en-US" altLang="cs-CZ" sz="2400"/>
              <a:t>salinic laxatives (magnesium sulphate</a:t>
            </a:r>
            <a:r>
              <a:rPr lang="cs-CZ" altLang="cs-CZ" sz="2400"/>
              <a:t>, lactulosa</a:t>
            </a:r>
            <a:r>
              <a:rPr lang="en-US" altLang="cs-CZ" sz="2400"/>
              <a:t>)</a:t>
            </a:r>
            <a:endParaRPr lang="cs-CZ" altLang="cs-CZ" sz="2400"/>
          </a:p>
          <a:p>
            <a:pPr marL="396875" indent="-342900">
              <a:buFont typeface="Wingdings" panose="05000000000000000000" pitchFamily="2" charset="2"/>
              <a:buChar char="§"/>
            </a:pPr>
            <a:r>
              <a:rPr lang="en-US" altLang="cs-CZ" sz="2400"/>
              <a:t>osmotic diuretics (mannitol)</a:t>
            </a:r>
            <a:endParaRPr lang="cs-CZ" altLang="cs-CZ">
              <a:latin typeface="Candara" panose="020E0502030303020204" pitchFamily="34" charset="0"/>
              <a:cs typeface="Arial" panose="020B0604020202020204" pitchFamily="34" charset="0"/>
            </a:endParaRPr>
          </a:p>
        </p:txBody>
      </p:sp>
      <p:pic>
        <p:nvPicPr>
          <p:cNvPr id="99332" name="Obrázek 2">
            <a:extLst>
              <a:ext uri="{FF2B5EF4-FFF2-40B4-BE49-F238E27FC236}">
                <a16:creationId xmlns:a16="http://schemas.microsoft.com/office/drawing/2014/main" id="{3F249039-0528-46AC-92D7-5237BBD2193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6139" y="3213101"/>
            <a:ext cx="3563937"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9FF6BD0B-31DD-439A-B57A-08A264DAC0F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dpis 1">
            <a:extLst>
              <a:ext uri="{FF2B5EF4-FFF2-40B4-BE49-F238E27FC236}">
                <a16:creationId xmlns:a16="http://schemas.microsoft.com/office/drawing/2014/main" id="{5175364C-6077-4A49-B066-DA0A033BCA61}"/>
              </a:ext>
            </a:extLst>
          </p:cNvPr>
          <p:cNvSpPr>
            <a:spLocks noGrp="1" noChangeArrowheads="1"/>
          </p:cNvSpPr>
          <p:nvPr>
            <p:ph type="title"/>
          </p:nvPr>
        </p:nvSpPr>
        <p:spPr/>
        <p:txBody>
          <a:bodyPr/>
          <a:lstStyle/>
          <a:p>
            <a:r>
              <a:rPr lang="cs-CZ" altLang="cs-CZ"/>
              <a:t>b. influencing acid-base balance</a:t>
            </a:r>
          </a:p>
        </p:txBody>
      </p:sp>
      <p:sp>
        <p:nvSpPr>
          <p:cNvPr id="118787" name="Zástupný symbol pro obsah 2">
            <a:extLst>
              <a:ext uri="{FF2B5EF4-FFF2-40B4-BE49-F238E27FC236}">
                <a16:creationId xmlns:a16="http://schemas.microsoft.com/office/drawing/2014/main" id="{785E6E2A-BF77-4B15-9693-9BD6C5A8B5DF}"/>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defRPr/>
            </a:pPr>
            <a:r>
              <a:rPr lang="cs-CZ" altLang="cs-CZ" sz="2400" dirty="0" err="1">
                <a:latin typeface="Calibri" panose="020F0502020204030204" pitchFamily="34" charset="0"/>
                <a:ea typeface="Calibri" panose="020F0502020204030204" pitchFamily="34" charset="0"/>
                <a:cs typeface="Calibri" panose="020F0502020204030204" pitchFamily="34" charset="0"/>
              </a:rPr>
              <a:t>Antacids</a:t>
            </a:r>
            <a:endParaRPr lang="cs-CZ" altLang="cs-CZ" sz="1800" dirty="0">
              <a:latin typeface="Calibri" panose="020F0502020204030204" pitchFamily="34" charset="0"/>
              <a:ea typeface="Calibri" panose="020F0502020204030204" pitchFamily="34" charset="0"/>
              <a:cs typeface="Calibri" panose="020F0502020204030204" pitchFamily="34" charset="0"/>
            </a:endParaRPr>
          </a:p>
          <a:p>
            <a:pPr marL="377825" lvl="1" indent="-134938">
              <a:defRPr/>
            </a:pPr>
            <a:r>
              <a:rPr lang="cs-CZ" altLang="cs-CZ" dirty="0">
                <a:latin typeface="Calibri" panose="020F0502020204030204" pitchFamily="34" charset="0"/>
                <a:ea typeface="Calibri" panose="020F0502020204030204" pitchFamily="34" charset="0"/>
                <a:cs typeface="Calibri" panose="020F0502020204030204" pitchFamily="34" charset="0"/>
              </a:rPr>
              <a:t>aluminium hydroxide </a:t>
            </a:r>
          </a:p>
          <a:p>
            <a:pPr marL="377825" lvl="1" indent="-134938">
              <a:defRPr/>
            </a:pPr>
            <a:r>
              <a:rPr lang="cs-CZ" altLang="cs-CZ" dirty="0">
                <a:latin typeface="Calibri" panose="020F0502020204030204" pitchFamily="34" charset="0"/>
                <a:ea typeface="Calibri" panose="020F0502020204030204" pitchFamily="34" charset="0"/>
                <a:cs typeface="Calibri" panose="020F0502020204030204" pitchFamily="34" charset="0"/>
              </a:rPr>
              <a:t>magnesium </a:t>
            </a:r>
            <a:r>
              <a:rPr lang="cs-CZ" altLang="cs-CZ" dirty="0" err="1">
                <a:latin typeface="Calibri" panose="020F0502020204030204" pitchFamily="34" charset="0"/>
                <a:ea typeface="Calibri" panose="020F0502020204030204" pitchFamily="34" charset="0"/>
                <a:cs typeface="Calibri" panose="020F0502020204030204" pitchFamily="34" charset="0"/>
              </a:rPr>
              <a:t>carbonate</a:t>
            </a:r>
            <a:r>
              <a:rPr lang="cs-CZ" altLang="cs-CZ" dirty="0">
                <a:latin typeface="Calibri" panose="020F0502020204030204" pitchFamily="34" charset="0"/>
                <a:ea typeface="Calibri" panose="020F0502020204030204" pitchFamily="34" charset="0"/>
                <a:cs typeface="Calibri" panose="020F0502020204030204" pitchFamily="34" charset="0"/>
              </a:rPr>
              <a:t> </a:t>
            </a:r>
          </a:p>
          <a:p>
            <a:pPr marL="377825" lvl="1" indent="-134938">
              <a:defRPr/>
            </a:pPr>
            <a:r>
              <a:rPr lang="cs-CZ" altLang="cs-CZ" dirty="0" err="1">
                <a:latin typeface="Calibri" panose="020F0502020204030204" pitchFamily="34" charset="0"/>
                <a:ea typeface="Calibri" panose="020F0502020204030204" pitchFamily="34" charset="0"/>
                <a:cs typeface="Calibri" panose="020F0502020204030204" pitchFamily="34" charset="0"/>
              </a:rPr>
              <a:t>calcium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carbonate</a:t>
            </a:r>
            <a:r>
              <a:rPr lang="cs-CZ" altLang="cs-CZ" dirty="0">
                <a:latin typeface="Calibri" panose="020F0502020204030204" pitchFamily="34" charset="0"/>
                <a:ea typeface="Calibri" panose="020F0502020204030204" pitchFamily="34" charset="0"/>
                <a:cs typeface="Calibri" panose="020F0502020204030204" pitchFamily="34" charset="0"/>
              </a:rPr>
              <a:t> </a:t>
            </a:r>
          </a:p>
          <a:p>
            <a:pPr marL="377825" lvl="1" indent="-134938">
              <a:defRPr/>
            </a:pPr>
            <a:r>
              <a:rPr lang="cs-CZ" altLang="cs-CZ" dirty="0" err="1">
                <a:latin typeface="Calibri" panose="020F0502020204030204" pitchFamily="34" charset="0"/>
                <a:ea typeface="Calibri" panose="020F0502020204030204" pitchFamily="34" charset="0"/>
                <a:cs typeface="Calibri" panose="020F0502020204030204" pitchFamily="34" charset="0"/>
              </a:rPr>
              <a:t>sodium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bicarbonate</a:t>
            </a:r>
            <a:r>
              <a:rPr lang="cs-CZ" altLang="cs-CZ" dirty="0">
                <a:latin typeface="Calibri" panose="020F0502020204030204" pitchFamily="34" charset="0"/>
                <a:ea typeface="Calibri" panose="020F0502020204030204" pitchFamily="34" charset="0"/>
                <a:cs typeface="Calibri" panose="020F0502020204030204" pitchFamily="34" charset="0"/>
              </a:rPr>
              <a:t> </a:t>
            </a:r>
          </a:p>
          <a:p>
            <a:pPr marL="377825" lvl="1" indent="-134938">
              <a:buFontTx/>
              <a:buChar char="-"/>
              <a:defRPr/>
            </a:pP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396875" indent="-342900">
              <a:buFont typeface="Wingdings" panose="05000000000000000000" pitchFamily="2" charset="2"/>
              <a:buChar char="§"/>
              <a:defRPr/>
            </a:pPr>
            <a:r>
              <a:rPr lang="cs-CZ" altLang="cs-CZ" sz="2400" dirty="0">
                <a:latin typeface="Calibri" panose="020F0502020204030204" pitchFamily="34" charset="0"/>
                <a:ea typeface="Calibri" panose="020F0502020204030204" pitchFamily="34" charset="0"/>
                <a:cs typeface="Calibri" panose="020F0502020204030204" pitchFamily="34" charset="0"/>
              </a:rPr>
              <a:t>pH </a:t>
            </a:r>
            <a:r>
              <a:rPr lang="cs-CZ" altLang="cs-CZ" sz="2400" dirty="0" err="1">
                <a:latin typeface="Calibri" panose="020F0502020204030204" pitchFamily="34" charset="0"/>
                <a:ea typeface="Calibri" panose="020F0502020204030204" pitchFamily="34" charset="0"/>
                <a:cs typeface="Calibri" panose="020F0502020204030204" pitchFamily="34" charset="0"/>
              </a:rPr>
              <a:t>modifiers</a:t>
            </a:r>
            <a:r>
              <a:rPr lang="cs-CZ" altLang="cs-CZ" sz="2400" dirty="0">
                <a:latin typeface="Calibri" panose="020F0502020204030204" pitchFamily="34" charset="0"/>
                <a:ea typeface="Calibri" panose="020F0502020204030204" pitchFamily="34" charset="0"/>
                <a:cs typeface="Calibri" panose="020F0502020204030204" pitchFamily="34" charset="0"/>
              </a:rPr>
              <a:t> (</a:t>
            </a:r>
            <a:r>
              <a:rPr lang="cs-CZ" altLang="cs-CZ" sz="2400" dirty="0" err="1">
                <a:latin typeface="Calibri" panose="020F0502020204030204" pitchFamily="34" charset="0"/>
                <a:ea typeface="Calibri" panose="020F0502020204030204" pitchFamily="34" charset="0"/>
                <a:cs typeface="Calibri" panose="020F0502020204030204" pitchFamily="34" charset="0"/>
              </a:rPr>
              <a:t>blood</a:t>
            </a:r>
            <a:r>
              <a:rPr lang="cs-CZ" altLang="cs-CZ" sz="2400" dirty="0">
                <a:latin typeface="Calibri" panose="020F0502020204030204" pitchFamily="34" charset="0"/>
                <a:ea typeface="Calibri" panose="020F0502020204030204" pitchFamily="34" charset="0"/>
                <a:cs typeface="Calibri" panose="020F0502020204030204" pitchFamily="34" charset="0"/>
              </a:rPr>
              <a:t>, urine)</a:t>
            </a:r>
          </a:p>
          <a:p>
            <a:pPr marL="377825" lvl="1" indent="-134938">
              <a:buFontTx/>
              <a:buChar char="-"/>
              <a:defRPr/>
            </a:pPr>
            <a:r>
              <a:rPr lang="cs-CZ" altLang="cs-CZ" dirty="0" err="1">
                <a:latin typeface="Calibri" panose="020F0502020204030204" pitchFamily="34" charset="0"/>
                <a:ea typeface="Calibri" panose="020F0502020204030204" pitchFamily="34" charset="0"/>
                <a:cs typeface="Calibri" panose="020F0502020204030204" pitchFamily="34" charset="0"/>
              </a:rPr>
              <a:t>sodium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bicarbonate</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ammonium</a:t>
            </a:r>
            <a:r>
              <a:rPr lang="cs-CZ" altLang="cs-CZ" dirty="0">
                <a:latin typeface="Calibri" panose="020F0502020204030204" pitchFamily="34" charset="0"/>
                <a:ea typeface="Calibri" panose="020F0502020204030204" pitchFamily="34" charset="0"/>
                <a:cs typeface="Calibri" panose="020F0502020204030204" pitchFamily="34" charset="0"/>
              </a:rPr>
              <a:t> chloride</a:t>
            </a:r>
          </a:p>
          <a:p>
            <a:pPr marL="377825" lvl="1" indent="-134938">
              <a:buFontTx/>
              <a:buChar char="-"/>
              <a:defRPr/>
            </a:pPr>
            <a:endParaRPr lang="cs-CZ" altLang="cs-CZ"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88913" indent="-134938">
              <a:buNone/>
              <a:defRPr/>
            </a:pPr>
            <a:endParaRPr lang="cs-CZ" altLang="cs-CZ" dirty="0"/>
          </a:p>
        </p:txBody>
      </p:sp>
      <p:pic>
        <p:nvPicPr>
          <p:cNvPr id="2" name="Nahraný zvuk">
            <a:hlinkClick r:id="" action="ppaction://media"/>
            <a:extLst>
              <a:ext uri="{FF2B5EF4-FFF2-40B4-BE49-F238E27FC236}">
                <a16:creationId xmlns:a16="http://schemas.microsoft.com/office/drawing/2014/main" id="{A569C588-097E-46B2-BA55-AB77AF868D3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a:extLst>
              <a:ext uri="{FF2B5EF4-FFF2-40B4-BE49-F238E27FC236}">
                <a16:creationId xmlns:a16="http://schemas.microsoft.com/office/drawing/2014/main" id="{8DF2B9FC-7976-40C7-A7AB-244E06C1E6DF}"/>
              </a:ext>
            </a:extLst>
          </p:cNvPr>
          <p:cNvSpPr>
            <a:spLocks noGrp="1" noChangeArrowheads="1"/>
          </p:cNvSpPr>
          <p:nvPr>
            <p:ph type="title"/>
          </p:nvPr>
        </p:nvSpPr>
        <p:spPr/>
        <p:txBody>
          <a:bodyPr/>
          <a:lstStyle/>
          <a:p>
            <a:pPr eaLnBrk="1" hangingPunct="1"/>
            <a:r>
              <a:rPr lang="cs-CZ" altLang="cs-CZ"/>
              <a:t>c. based on </a:t>
            </a:r>
            <a:r>
              <a:rPr lang="en-US" altLang="cs-CZ"/>
              <a:t>oxido – reducing</a:t>
            </a:r>
            <a:r>
              <a:rPr lang="cs-CZ" altLang="cs-CZ"/>
              <a:t> properties</a:t>
            </a:r>
          </a:p>
        </p:txBody>
      </p:sp>
      <p:sp>
        <p:nvSpPr>
          <p:cNvPr id="119811" name="Zástupný obsah 2">
            <a:extLst>
              <a:ext uri="{FF2B5EF4-FFF2-40B4-BE49-F238E27FC236}">
                <a16:creationId xmlns:a16="http://schemas.microsoft.com/office/drawing/2014/main" id="{18E7CDF3-6D40-40D0-BC8F-D408C09A4179}"/>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defRPr/>
            </a:pPr>
            <a:r>
              <a:rPr lang="cs-CZ" altLang="cs-CZ" sz="2400" dirty="0" err="1">
                <a:latin typeface="Calibri" panose="020F0502020204030204" pitchFamily="34" charset="0"/>
                <a:ea typeface="Calibri" panose="020F0502020204030204" pitchFamily="34" charset="0"/>
                <a:cs typeface="Calibri" panose="020F0502020204030204" pitchFamily="34" charset="0"/>
              </a:rPr>
              <a:t>e.g</a:t>
            </a:r>
            <a:r>
              <a:rPr lang="cs-CZ" altLang="cs-CZ" sz="2400" dirty="0">
                <a:latin typeface="Calibri" panose="020F0502020204030204" pitchFamily="34" charset="0"/>
                <a:ea typeface="Calibri" panose="020F0502020204030204" pitchFamily="34" charset="0"/>
                <a:cs typeface="Calibri" panose="020F0502020204030204" pitchFamily="34" charset="0"/>
              </a:rPr>
              <a:t>. 3% hydrogen peroxide, </a:t>
            </a:r>
            <a:r>
              <a:rPr lang="cs-CZ" altLang="cs-CZ" sz="2400" dirty="0" err="1">
                <a:latin typeface="Calibri" panose="020F0502020204030204" pitchFamily="34" charset="0"/>
                <a:ea typeface="Calibri" panose="020F0502020204030204" pitchFamily="34" charset="0"/>
                <a:cs typeface="Calibri" panose="020F0502020204030204" pitchFamily="34" charset="0"/>
              </a:rPr>
              <a:t>boric</a:t>
            </a:r>
            <a:r>
              <a:rPr lang="cs-CZ" altLang="cs-CZ" sz="2400" dirty="0">
                <a:latin typeface="Calibri" panose="020F0502020204030204" pitchFamily="34" charset="0"/>
                <a:ea typeface="Calibri" panose="020F0502020204030204" pitchFamily="34" charset="0"/>
                <a:cs typeface="Calibri" panose="020F0502020204030204" pitchFamily="34" charset="0"/>
              </a:rPr>
              <a:t> acid, </a:t>
            </a:r>
            <a:r>
              <a:rPr lang="cs-CZ" altLang="cs-CZ" sz="2400" dirty="0" err="1">
                <a:latin typeface="Calibri" panose="020F0502020204030204" pitchFamily="34" charset="0"/>
                <a:ea typeface="Calibri" panose="020F0502020204030204" pitchFamily="34" charset="0"/>
                <a:cs typeface="Calibri" panose="020F0502020204030204" pitchFamily="34" charset="0"/>
              </a:rPr>
              <a:t>fenols</a:t>
            </a:r>
            <a:endParaRPr lang="cs-CZ" altLang="cs-CZ" sz="2400" dirty="0">
              <a:latin typeface="Calibri" panose="020F0502020204030204" pitchFamily="34" charset="0"/>
              <a:ea typeface="Calibri" panose="020F0502020204030204" pitchFamily="34" charset="0"/>
              <a:cs typeface="Calibri" panose="020F0502020204030204" pitchFamily="34" charset="0"/>
            </a:endParaRPr>
          </a:p>
          <a:p>
            <a:pPr marL="396875" indent="-342900">
              <a:buFont typeface="Wingdings" panose="05000000000000000000" pitchFamily="2" charset="2"/>
              <a:buChar char="§"/>
              <a:defRPr/>
            </a:pPr>
            <a:r>
              <a:rPr lang="cs-CZ" altLang="cs-CZ" sz="2400" dirty="0">
                <a:latin typeface="Calibri" panose="020F0502020204030204" pitchFamily="34" charset="0"/>
                <a:ea typeface="Calibri" panose="020F0502020204030204" pitchFamily="34" charset="0"/>
                <a:cs typeface="Calibri" panose="020F0502020204030204" pitchFamily="34" charset="0"/>
              </a:rPr>
              <a:t> </a:t>
            </a:r>
            <a:r>
              <a:rPr lang="cs-CZ" altLang="cs-CZ" sz="2400" dirty="0" err="1">
                <a:latin typeface="Calibri" panose="020F0502020204030204" pitchFamily="34" charset="0"/>
                <a:ea typeface="Calibri" panose="020F0502020204030204" pitchFamily="34" charset="0"/>
                <a:cs typeface="Calibri" panose="020F0502020204030204" pitchFamily="34" charset="0"/>
              </a:rPr>
              <a:t>chlorhexidine</a:t>
            </a:r>
            <a:r>
              <a:rPr lang="cs-CZ" altLang="cs-CZ" sz="2400" dirty="0">
                <a:latin typeface="Calibri" panose="020F0502020204030204" pitchFamily="34" charset="0"/>
                <a:ea typeface="Calibri" panose="020F0502020204030204" pitchFamily="34" charset="0"/>
                <a:cs typeface="Calibri" panose="020F0502020204030204" pitchFamily="34" charset="0"/>
              </a:rPr>
              <a:t> </a:t>
            </a:r>
            <a:r>
              <a:rPr lang="cs-CZ" altLang="cs-CZ" sz="2400" dirty="0" err="1">
                <a:latin typeface="Calibri" panose="020F0502020204030204" pitchFamily="34" charset="0"/>
                <a:ea typeface="Calibri" panose="020F0502020204030204" pitchFamily="34" charset="0"/>
                <a:cs typeface="Calibri" panose="020F0502020204030204" pitchFamily="34" charset="0"/>
              </a:rPr>
              <a:t>act</a:t>
            </a:r>
            <a:r>
              <a:rPr lang="cs-CZ" altLang="cs-CZ" sz="2400" dirty="0">
                <a:latin typeface="Calibri" panose="020F0502020204030204" pitchFamily="34" charset="0"/>
                <a:ea typeface="Calibri" panose="020F0502020204030204" pitchFamily="34" charset="0"/>
                <a:cs typeface="Calibri" panose="020F0502020204030204" pitchFamily="34" charset="0"/>
              </a:rPr>
              <a:t> as </a:t>
            </a:r>
            <a:r>
              <a:rPr lang="cs-CZ" altLang="cs-CZ" sz="2400" dirty="0" err="1">
                <a:latin typeface="Calibri" panose="020F0502020204030204" pitchFamily="34" charset="0"/>
                <a:ea typeface="Calibri" panose="020F0502020204030204" pitchFamily="34" charset="0"/>
                <a:cs typeface="Calibri" panose="020F0502020204030204" pitchFamily="34" charset="0"/>
              </a:rPr>
              <a:t>antiseptics</a:t>
            </a:r>
            <a:endParaRPr lang="cs-CZ" altLang="cs-CZ" sz="2400" dirty="0">
              <a:latin typeface="Calibri" panose="020F0502020204030204" pitchFamily="34" charset="0"/>
              <a:ea typeface="Calibri" panose="020F0502020204030204" pitchFamily="34" charset="0"/>
              <a:cs typeface="Calibri" panose="020F0502020204030204" pitchFamily="34" charset="0"/>
            </a:endParaRPr>
          </a:p>
          <a:p>
            <a:pPr marL="188913" indent="-134938">
              <a:buFont typeface="Wingdings" panose="05000000000000000000" pitchFamily="2" charset="2"/>
              <a:buChar char="Ø"/>
              <a:defRPr/>
            </a:pPr>
            <a:endParaRPr lang="cs-CZ" altLang="cs-CZ" dirty="0">
              <a:latin typeface="Candara" panose="020E0502030303020204" pitchFamily="34" charset="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1495611-EC61-47F7-83CE-6A1CF3E28B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50439" y="199301"/>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1st_lecture_2021_with_comments[20210224123406819].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9.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potx" id="{08180881-48BA-48A3-9006-21D60CCE1B3E}" vid="{50DF6372-80B9-43E5-89D5-C860B8D420C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11B7BF8839CF74A92228D93B258CAA1" ma:contentTypeVersion="13" ma:contentTypeDescription="Vytvoří nový dokument" ma:contentTypeScope="" ma:versionID="db294155f9791e22d06385f5e91e6324">
  <xsd:schema xmlns:xsd="http://www.w3.org/2001/XMLSchema" xmlns:xs="http://www.w3.org/2001/XMLSchema" xmlns:p="http://schemas.microsoft.com/office/2006/metadata/properties" xmlns:ns3="efac5f05-cf7a-4b5b-9fc8-c24aef98d1cf" xmlns:ns4="6c671791-080d-472c-ab81-ce54b3d5a454" targetNamespace="http://schemas.microsoft.com/office/2006/metadata/properties" ma:root="true" ma:fieldsID="4bb3461a335de0bd6d439d4830b88a13" ns3:_="" ns4:_="">
    <xsd:import namespace="efac5f05-cf7a-4b5b-9fc8-c24aef98d1cf"/>
    <xsd:import namespace="6c671791-080d-472c-ab81-ce54b3d5a4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c5f05-cf7a-4b5b-9fc8-c24aef98d1cf"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71791-080d-472c-ab81-ce54b3d5a4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C9EA66-38BD-4EC4-B1AE-4CF4E7480922}">
  <ds:schemaRefs>
    <ds:schemaRef ds:uri="6c671791-080d-472c-ab81-ce54b3d5a454"/>
    <ds:schemaRef ds:uri="http://schemas.microsoft.com/office/2006/documentManagement/types"/>
    <ds:schemaRef ds:uri="http://purl.org/dc/elements/1.1/"/>
    <ds:schemaRef ds:uri="http://schemas.microsoft.com/office/2006/metadata/properties"/>
    <ds:schemaRef ds:uri="http://purl.org/dc/dcmitype/"/>
    <ds:schemaRef ds:uri="http://purl.org/dc/terms/"/>
    <ds:schemaRef ds:uri="http://schemas.openxmlformats.org/package/2006/metadata/core-properties"/>
    <ds:schemaRef ds:uri="http://schemas.microsoft.com/office/infopath/2007/PartnerControls"/>
    <ds:schemaRef ds:uri="efac5f05-cf7a-4b5b-9fc8-c24aef98d1cf"/>
    <ds:schemaRef ds:uri="http://www.w3.org/XML/1998/namespace"/>
  </ds:schemaRefs>
</ds:datastoreItem>
</file>

<file path=customXml/itemProps2.xml><?xml version="1.0" encoding="utf-8"?>
<ds:datastoreItem xmlns:ds="http://schemas.openxmlformats.org/officeDocument/2006/customXml" ds:itemID="{FA5034D9-E3B2-4E43-A8D8-BB0C186E2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ac5f05-cf7a-4b5b-9fc8-c24aef98d1cf"/>
    <ds:schemaRef ds:uri="6c671791-080d-472c-ab81-ce54b3d5a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0BA9D2-6DDA-4A53-9C44-169998EDC9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Prezentace-MED-CZ</Template>
  <TotalTime>1749</TotalTime>
  <Words>1302</Words>
  <Application>Microsoft Office PowerPoint</Application>
  <PresentationFormat>Širokoúhlá obrazovka</PresentationFormat>
  <Paragraphs>287</Paragraphs>
  <Slides>32</Slides>
  <Notes>11</Notes>
  <HiddenSlides>0</HiddenSlides>
  <MMClips>31</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32</vt:i4>
      </vt:variant>
    </vt:vector>
  </HeadingPairs>
  <TitlesOfParts>
    <vt:vector size="42" baseType="lpstr">
      <vt:lpstr>Arial</vt:lpstr>
      <vt:lpstr>Arial Narrow</vt:lpstr>
      <vt:lpstr>Calibri</vt:lpstr>
      <vt:lpstr>Candara</vt:lpstr>
      <vt:lpstr>Georgia</vt:lpstr>
      <vt:lpstr>Symbol</vt:lpstr>
      <vt:lpstr>Tahoma</vt:lpstr>
      <vt:lpstr>Times New Roman</vt:lpstr>
      <vt:lpstr>Wingdings</vt:lpstr>
      <vt:lpstr>Prezentace_MU_CZ</vt:lpstr>
      <vt:lpstr>PHARMACODYNAMICS</vt:lpstr>
      <vt:lpstr>Copyright notice The presentation is copyrighted work created by employees of Masaryk university. Students are allowed to make copies for learning purposes only.  Any unauthorised reproduction or distribution of the presentation or individual slidesis against the law. </vt:lpstr>
      <vt:lpstr>Prezentace aplikace PowerPoint</vt:lpstr>
      <vt:lpstr>Pharmacodynamics  (how drugs work on the body)</vt:lpstr>
      <vt:lpstr>Mechanism of drug actions</vt:lpstr>
      <vt:lpstr>I. Non-specific drug effects</vt:lpstr>
      <vt:lpstr>a. based on osmotic properties  </vt:lpstr>
      <vt:lpstr>b. influencing acid-base balance</vt:lpstr>
      <vt:lpstr>c. based on oxido – reducing properties</vt:lpstr>
      <vt:lpstr>d. chelates (chelating agents) </vt:lpstr>
      <vt:lpstr>II. Specific drug effects </vt:lpstr>
      <vt:lpstr>Specific drug effects</vt:lpstr>
      <vt:lpstr>Prezentace aplikace PowerPoint</vt:lpstr>
      <vt:lpstr>A. Receptor – effector system</vt:lpstr>
      <vt:lpstr>Prezentace aplikace PowerPoint</vt:lpstr>
      <vt:lpstr>Prezentace aplikace PowerPoint</vt:lpstr>
      <vt:lpstr>Prezentace aplikace PowerPoint</vt:lpstr>
      <vt:lpstr>Receptor – effector system</vt:lpstr>
      <vt:lpstr>Receptor – effector system</vt:lpstr>
      <vt:lpstr>Prezentace aplikace PowerPoint</vt:lpstr>
      <vt:lpstr>Prezentace aplikace PowerPoint</vt:lpstr>
      <vt:lpstr>Prezentace aplikace PowerPoint</vt:lpstr>
      <vt:lpstr>Spectrum of ligands</vt:lpstr>
      <vt:lpstr>Antagonism</vt:lpstr>
      <vt:lpstr>Prezentace aplikace PowerPoint</vt:lpstr>
      <vt:lpstr>Regulation of receptor function </vt:lpstr>
      <vt:lpstr>Receptor desensitization</vt:lpstr>
      <vt:lpstr>Prezentace aplikace PowerPoint</vt:lpstr>
      <vt:lpstr>B. Non-receptor mechanism of action</vt:lpstr>
      <vt:lpstr>1. Enzyme inhibition</vt:lpstr>
      <vt:lpstr>2. Ion channels</vt:lpstr>
      <vt:lpstr>3. “Carriers“</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Říhová</dc:creator>
  <cp:lastModifiedBy>Leoš Landa</cp:lastModifiedBy>
  <cp:revision>133</cp:revision>
  <cp:lastPrinted>1601-01-01T00:00:00Z</cp:lastPrinted>
  <dcterms:created xsi:type="dcterms:W3CDTF">2019-02-20T11:20:12Z</dcterms:created>
  <dcterms:modified xsi:type="dcterms:W3CDTF">2022-02-24T10:20:40Z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0x010100011B7BF8839CF74A92228D93B258CAA1</vt:lpwstr>
  </property>
</Properties>
</file>