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0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2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3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4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5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7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8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9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0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1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2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23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4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5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65" r:id="rId4"/>
    <p:sldId id="260" r:id="rId5"/>
    <p:sldId id="269" r:id="rId6"/>
    <p:sldId id="271" r:id="rId7"/>
    <p:sldId id="275" r:id="rId8"/>
    <p:sldId id="276" r:id="rId9"/>
    <p:sldId id="277" r:id="rId10"/>
    <p:sldId id="278" r:id="rId11"/>
    <p:sldId id="307" r:id="rId12"/>
    <p:sldId id="279" r:id="rId13"/>
    <p:sldId id="280" r:id="rId14"/>
    <p:sldId id="281" r:id="rId15"/>
    <p:sldId id="283" r:id="rId16"/>
    <p:sldId id="282" r:id="rId17"/>
    <p:sldId id="285" r:id="rId18"/>
    <p:sldId id="286" r:id="rId19"/>
    <p:sldId id="287" r:id="rId20"/>
    <p:sldId id="288" r:id="rId21"/>
    <p:sldId id="289" r:id="rId22"/>
    <p:sldId id="290" r:id="rId23"/>
    <p:sldId id="284" r:id="rId24"/>
    <p:sldId id="291" r:id="rId25"/>
    <p:sldId id="292" r:id="rId26"/>
    <p:sldId id="293" r:id="rId27"/>
    <p:sldId id="294" r:id="rId28"/>
    <p:sldId id="295" r:id="rId29"/>
  </p:sldIdLst>
  <p:sldSz cx="12192000" cy="6858000"/>
  <p:notesSz cx="6858000" cy="9144000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6302" autoAdjust="0"/>
  </p:normalViewPr>
  <p:slideViewPr>
    <p:cSldViewPr snapToGrid="0">
      <p:cViewPr varScale="1">
        <p:scale>
          <a:sx n="98" d="100"/>
          <a:sy n="98" d="100"/>
        </p:scale>
        <p:origin x="102" y="10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8385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9063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8553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8346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1082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9953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309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9730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4250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5435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451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4916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1850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5629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0011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93287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90867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4065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5648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7020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037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7810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3220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802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497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58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F31C6098-45F4-4855-8153-FB7904C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4BB26B4-1DB3-416F-8DA4-AFF4E665D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4" name="Podnadpis 2">
            <a:extLst>
              <a:ext uri="{FF2B5EF4-FFF2-40B4-BE49-F238E27FC236}">
                <a16:creationId xmlns:a16="http://schemas.microsoft.com/office/drawing/2014/main" id="{6623C95A-60BE-40EB-9BC7-25260893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pro obsah 12">
            <a:extLst>
              <a:ext uri="{FF2B5EF4-FFF2-40B4-BE49-F238E27FC236}">
                <a16:creationId xmlns:a16="http://schemas.microsoft.com/office/drawing/2014/main" id="{9547EBDF-D870-4615-B89A-66FC8E0A0F0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text 5">
            <a:extLst>
              <a:ext uri="{FF2B5EF4-FFF2-40B4-BE49-F238E27FC236}">
                <a16:creationId xmlns:a16="http://schemas.microsoft.com/office/drawing/2014/main" id="{FE825788-55A0-4392-9284-0099917A1B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id="{BB6DC7A3-6070-4788-8925-ECEF5D270E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7B2FBDD4-6F42-4D3A-ABC8-DAF530179B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Zástupný symbol pro text 13">
            <a:extLst>
              <a:ext uri="{FF2B5EF4-FFF2-40B4-BE49-F238E27FC236}">
                <a16:creationId xmlns:a16="http://schemas.microsoft.com/office/drawing/2014/main" id="{6559EC12-76DD-40DE-8DB8-8B359A47CC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Zástupný symbol pro obsah 12">
            <a:extLst>
              <a:ext uri="{FF2B5EF4-FFF2-40B4-BE49-F238E27FC236}">
                <a16:creationId xmlns:a16="http://schemas.microsoft.com/office/drawing/2014/main" id="{137F4524-A39B-43FB-9E07-67C45199272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6838A12A-82A1-4709-9D33-F39AFA8AF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28" name="Rectangle 17">
            <a:extLst>
              <a:ext uri="{FF2B5EF4-FFF2-40B4-BE49-F238E27FC236}">
                <a16:creationId xmlns:a16="http://schemas.microsoft.com/office/drawing/2014/main" id="{DE0BEEF4-6DAC-4D6C-AD80-575053D422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D54EEC6B-F6F3-491F-AF84-5FBBB3FC67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93E3813-A8A0-4605-A751-A0C706248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id="{77EDFCFB-BDDB-45EE-9574-EB8FA8F886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560DCD67-AE12-4FF8-B224-2C33488C5A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7">
            <a:extLst>
              <a:ext uri="{FF2B5EF4-FFF2-40B4-BE49-F238E27FC236}">
                <a16:creationId xmlns:a16="http://schemas.microsoft.com/office/drawing/2014/main" id="{F4024E46-62E6-44CE-9E2C-14E827C7CC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83CAA91-E696-4AD2-90D7-33C983810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D1C4BF70-4C1E-4AF7-81E0-104F006A02E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3E5CFC32-FE61-424D-B52A-0545883D65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16480462-23C7-4E09-BE59-6229F8EBE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6">
            <a:extLst>
              <a:ext uri="{FF2B5EF4-FFF2-40B4-BE49-F238E27FC236}">
                <a16:creationId xmlns:a16="http://schemas.microsoft.com/office/drawing/2014/main" id="{A863908E-35CD-40EF-A9BC-99C58ABB7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B6C1BCC2-A34F-44AA-A794-995C12271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5A4303E-2B43-4D3D-A41D-FED699B96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7870222A-3184-483B-8432-BC2DC27015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9151A81E-EB70-4E3D-8B26-0F63114D61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2">
            <a:extLst>
              <a:ext uri="{FF2B5EF4-FFF2-40B4-BE49-F238E27FC236}">
                <a16:creationId xmlns:a16="http://schemas.microsoft.com/office/drawing/2014/main" id="{FB42411C-CED0-4ED2-B4E8-5D353B0A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21D70DC-2864-41C2-B8C6-05CA897F7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2FD3E81E-40FE-4E13-9B11-5767EF4D1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3B718662-BCEF-4F53-80CB-8B7864BBF9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817F25E5-B573-488B-992B-821062693C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61655828-74E8-4C8C-9A46-D37055D42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0" name="Zástupný symbol pro text 7">
            <a:extLst>
              <a:ext uri="{FF2B5EF4-FFF2-40B4-BE49-F238E27FC236}">
                <a16:creationId xmlns:a16="http://schemas.microsoft.com/office/drawing/2014/main" id="{75DC10B1-1F87-4724-A431-B37F17D5CC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Nadpis 12">
            <a:extLst>
              <a:ext uri="{FF2B5EF4-FFF2-40B4-BE49-F238E27FC236}">
                <a16:creationId xmlns:a16="http://schemas.microsoft.com/office/drawing/2014/main" id="{AC2C2C02-70BC-4CA2-A448-691E5EA5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250CC6C-D8E6-4BFA-8121-125E87CAF9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4" name="Zástupný symbol pro zápatí 1">
            <a:extLst>
              <a:ext uri="{FF2B5EF4-FFF2-40B4-BE49-F238E27FC236}">
                <a16:creationId xmlns:a16="http://schemas.microsoft.com/office/drawing/2014/main" id="{7031899D-0AAE-4B99-AEF8-0822F14C8E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5" name="Zástupný symbol pro číslo snímku 2">
            <a:extLst>
              <a:ext uri="{FF2B5EF4-FFF2-40B4-BE49-F238E27FC236}">
                <a16:creationId xmlns:a16="http://schemas.microsoft.com/office/drawing/2014/main" id="{D92A2384-FACF-4740-A29F-249FD2ADB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D4C2477F-94C0-46AB-8F78-23BC6DD4FC0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Nadpis 12">
            <a:extLst>
              <a:ext uri="{FF2B5EF4-FFF2-40B4-BE49-F238E27FC236}">
                <a16:creationId xmlns:a16="http://schemas.microsoft.com/office/drawing/2014/main" id="{C4106739-3F30-4F60-A2E3-CF2394B8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text 7">
            <a:extLst>
              <a:ext uri="{FF2B5EF4-FFF2-40B4-BE49-F238E27FC236}">
                <a16:creationId xmlns:a16="http://schemas.microsoft.com/office/drawing/2014/main" id="{E339B93E-CBDC-488E-BF9A-45D7166AC8D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BFD74342-09BD-4472-B28E-114F4330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AD2DE495-3325-41DE-A9F8-9591CFE84142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1764A665-A1E3-4A8F-B626-FB65BDBAF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9" name="Rectangle 17">
            <a:extLst>
              <a:ext uri="{FF2B5EF4-FFF2-40B4-BE49-F238E27FC236}">
                <a16:creationId xmlns:a16="http://schemas.microsoft.com/office/drawing/2014/main" id="{ADC4F307-3DF9-4410-8992-A762F28776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437C06DE-EC9E-4277-9F01-ABCD1D7851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ástupný symbol pro obsah 12">
            <a:extLst>
              <a:ext uri="{FF2B5EF4-FFF2-40B4-BE49-F238E27FC236}">
                <a16:creationId xmlns:a16="http://schemas.microsoft.com/office/drawing/2014/main" id="{3CE5E861-D1D4-4121-A3EE-54C338DE09B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8" name="Nadpis 3">
            <a:extLst>
              <a:ext uri="{FF2B5EF4-FFF2-40B4-BE49-F238E27FC236}">
                <a16:creationId xmlns:a16="http://schemas.microsoft.com/office/drawing/2014/main" id="{F7E125D3-8983-4C68-BE8E-3E28EE04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9" name="Zástupný symbol pro text 13">
            <a:extLst>
              <a:ext uri="{FF2B5EF4-FFF2-40B4-BE49-F238E27FC236}">
                <a16:creationId xmlns:a16="http://schemas.microsoft.com/office/drawing/2014/main" id="{437D9636-8187-40FB-9014-91A485647A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338E8CF6-8E6E-495F-9305-499E00CAA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1" name="Zástupný symbol pro obsah 2">
            <a:extLst>
              <a:ext uri="{FF2B5EF4-FFF2-40B4-BE49-F238E27FC236}">
                <a16:creationId xmlns:a16="http://schemas.microsoft.com/office/drawing/2014/main" id="{F1218642-4B36-47A8-993D-095CD9ED7856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B6B70499-49FF-4F72-990E-E50DCAF497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33" name="Rectangle 18">
            <a:extLst>
              <a:ext uri="{FF2B5EF4-FFF2-40B4-BE49-F238E27FC236}">
                <a16:creationId xmlns:a16="http://schemas.microsoft.com/office/drawing/2014/main" id="{306C7E2E-0F6D-4FCC-BEBB-E477C0EDE1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8CE0E250-5D3F-4EB8-8C80-31815677104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Zástupný symbol pro text 5">
            <a:extLst>
              <a:ext uri="{FF2B5EF4-FFF2-40B4-BE49-F238E27FC236}">
                <a16:creationId xmlns:a16="http://schemas.microsoft.com/office/drawing/2014/main" id="{0F223511-4560-47CD-B05A-BADF3B3D14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3AFBD400-6ACB-4E94-8A8F-EF5BE83952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Zástupný symbol pro text 5">
            <a:extLst>
              <a:ext uri="{FF2B5EF4-FFF2-40B4-BE49-F238E27FC236}">
                <a16:creationId xmlns:a16="http://schemas.microsoft.com/office/drawing/2014/main" id="{F6BCDF9B-5557-4C01-BFEA-AC54389E04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Zástupný symbol pro text 13">
            <a:extLst>
              <a:ext uri="{FF2B5EF4-FFF2-40B4-BE49-F238E27FC236}">
                <a16:creationId xmlns:a16="http://schemas.microsoft.com/office/drawing/2014/main" id="{978AEBEE-D3B8-4F1E-84B5-BAC5E748B03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7" name="Zástupný symbol pro text 13">
            <a:extLst>
              <a:ext uri="{FF2B5EF4-FFF2-40B4-BE49-F238E27FC236}">
                <a16:creationId xmlns:a16="http://schemas.microsoft.com/office/drawing/2014/main" id="{8BEF53DA-BDCC-402C-8853-0C952D6B00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8" name="Zástupný symbol pro text 13">
            <a:extLst>
              <a:ext uri="{FF2B5EF4-FFF2-40B4-BE49-F238E27FC236}">
                <a16:creationId xmlns:a16="http://schemas.microsoft.com/office/drawing/2014/main" id="{1B869AE0-B815-43F3-9C57-774B12651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Zástupný symbol pro obsah 12">
            <a:extLst>
              <a:ext uri="{FF2B5EF4-FFF2-40B4-BE49-F238E27FC236}">
                <a16:creationId xmlns:a16="http://schemas.microsoft.com/office/drawing/2014/main" id="{7EE296DF-188D-46CD-A248-5E32B38204A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Zástupný symbol pro obsah 12">
            <a:extLst>
              <a:ext uri="{FF2B5EF4-FFF2-40B4-BE49-F238E27FC236}">
                <a16:creationId xmlns:a16="http://schemas.microsoft.com/office/drawing/2014/main" id="{86567007-60CB-42DC-93EA-A0AFB168C81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Zástupný symbol pro text 7">
            <a:extLst>
              <a:ext uri="{FF2B5EF4-FFF2-40B4-BE49-F238E27FC236}">
                <a16:creationId xmlns:a16="http://schemas.microsoft.com/office/drawing/2014/main" id="{F1BE8CEB-F37E-4115-BEAE-2A66158C1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2" name="Nadpis 12">
            <a:extLst>
              <a:ext uri="{FF2B5EF4-FFF2-40B4-BE49-F238E27FC236}">
                <a16:creationId xmlns:a16="http://schemas.microsoft.com/office/drawing/2014/main" id="{9063DEBF-5704-4C60-927D-4EE182D4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C1E17AD7-C41E-4941-82E2-9E0085CDE6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4" name="Rectangle 17">
            <a:extLst>
              <a:ext uri="{FF2B5EF4-FFF2-40B4-BE49-F238E27FC236}">
                <a16:creationId xmlns:a16="http://schemas.microsoft.com/office/drawing/2014/main" id="{2019F1A4-69A0-4FF8-8995-9B76480FDF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70B6F527-4F6F-407F-ACB8-3642D3D05B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6D2A4ADF-EE22-48A9-9D57-09381DE87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327AD19-2866-498E-B141-60DB67C20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F362095D-69A9-4E7E-B0AD-45833F6F096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816C4316-2D20-4A0F-97F8-1B81D6F3D2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479503A6-16CC-4F01-AF35-CF704ACE78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0C31BCEF-D9FF-4796-A774-A41223BD56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A9C999D-0177-4D2E-B8A6-1E94C72C4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66C581-4BC7-43C0-A297-97463012A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804A2AC6-8CD7-45FD-9072-6BC53E42A3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CB7837D4-109B-4305-835D-58924C78A8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357E978C-D332-46B0-BCEB-191876BA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text 4">
            <a:extLst>
              <a:ext uri="{FF2B5EF4-FFF2-40B4-BE49-F238E27FC236}">
                <a16:creationId xmlns:a16="http://schemas.microsoft.com/office/drawing/2014/main" id="{BF356BAA-D86E-48F6-AB0E-D85145D01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04A51A6C-23BF-41AD-B682-A75C089948D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F8DFAB6E-B377-4196-8D95-E94BE6B31E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9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0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6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11.m4a"/><Relationship Id="rId4" Type="http://schemas.microsoft.com/office/2007/relationships/media" Target="../media/media11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6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2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6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3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6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4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6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5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6.m4a"/><Relationship Id="rId7" Type="http://schemas.openxmlformats.org/officeDocument/2006/relationships/image" Target="../media/image7.emf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6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7.m4a"/><Relationship Id="rId7" Type="http://schemas.openxmlformats.org/officeDocument/2006/relationships/image" Target="../media/image7.emf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7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8.m4a"/><Relationship Id="rId7" Type="http://schemas.openxmlformats.org/officeDocument/2006/relationships/image" Target="../media/image7.emf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8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9.m4a"/><Relationship Id="rId7" Type="http://schemas.openxmlformats.org/officeDocument/2006/relationships/image" Target="../media/image7.emf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9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6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0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1.m4a"/><Relationship Id="rId7" Type="http://schemas.openxmlformats.org/officeDocument/2006/relationships/image" Target="../media/image8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1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6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2.m4a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3.m4a"/><Relationship Id="rId7" Type="http://schemas.openxmlformats.org/officeDocument/2006/relationships/image" Target="../media/image7.emf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3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4.m4a"/><Relationship Id="rId7" Type="http://schemas.openxmlformats.org/officeDocument/2006/relationships/image" Target="../media/image7.emf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4.m4a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7" Type="http://schemas.openxmlformats.org/officeDocument/2006/relationships/image" Target="../media/image6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5.m4a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7" Type="http://schemas.openxmlformats.org/officeDocument/2006/relationships/image" Target="../media/image6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6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6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>
                <a:latin typeface="Muni Light" panose="00000400000000000000" pitchFamily="2" charset="-18"/>
              </a:rPr>
              <a:t>Dpt</a:t>
            </a:r>
            <a:r>
              <a:rPr lang="cs-CZ" dirty="0">
                <a:latin typeface="Muni Light" panose="00000400000000000000" pitchFamily="2" charset="-18"/>
              </a:rPr>
              <a:t>. </a:t>
            </a:r>
            <a:r>
              <a:rPr lang="cs-CZ" dirty="0" err="1">
                <a:latin typeface="Muni Light" panose="00000400000000000000" pitchFamily="2" charset="-18"/>
              </a:rPr>
              <a:t>of</a:t>
            </a:r>
            <a:r>
              <a:rPr lang="cs-CZ" dirty="0">
                <a:latin typeface="Muni Light" panose="00000400000000000000" pitchFamily="2" charset="-18"/>
              </a:rPr>
              <a:t> </a:t>
            </a:r>
            <a:r>
              <a:rPr lang="cs-CZ" dirty="0" err="1">
                <a:latin typeface="Muni Light" panose="00000400000000000000" pitchFamily="2" charset="-18"/>
              </a:rPr>
              <a:t>Pharmacology</a:t>
            </a:r>
            <a:r>
              <a:rPr lang="cs-CZ" dirty="0">
                <a:latin typeface="Muni Light" panose="00000400000000000000" pitchFamily="2" charset="-18"/>
              </a:rPr>
              <a:t>, </a:t>
            </a:r>
            <a:r>
              <a:rPr lang="cs-CZ" dirty="0" err="1">
                <a:latin typeface="Muni Light" panose="00000400000000000000" pitchFamily="2" charset="-18"/>
              </a:rPr>
              <a:t>Faculty</a:t>
            </a:r>
            <a:r>
              <a:rPr lang="cs-CZ" dirty="0">
                <a:latin typeface="Muni Light" panose="00000400000000000000" pitchFamily="2" charset="-18"/>
              </a:rPr>
              <a:t> </a:t>
            </a:r>
            <a:r>
              <a:rPr lang="cs-CZ" dirty="0" err="1">
                <a:latin typeface="Muni Light" panose="00000400000000000000" pitchFamily="2" charset="-18"/>
              </a:rPr>
              <a:t>of</a:t>
            </a:r>
            <a:r>
              <a:rPr lang="cs-CZ" dirty="0">
                <a:latin typeface="Muni Light" panose="00000400000000000000" pitchFamily="2" charset="-18"/>
              </a:rPr>
              <a:t> </a:t>
            </a:r>
            <a:r>
              <a:rPr lang="cs-CZ" dirty="0" err="1">
                <a:latin typeface="Muni Light" panose="00000400000000000000" pitchFamily="2" charset="-18"/>
              </a:rPr>
              <a:t>Medicine</a:t>
            </a:r>
            <a:r>
              <a:rPr lang="cs-CZ" dirty="0">
                <a:latin typeface="Muni Light" panose="00000400000000000000" pitchFamily="2" charset="-18"/>
              </a:rPr>
              <a:t>, MU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 err="1">
                <a:latin typeface="Muni Light" panose="00000400000000000000"/>
                <a:cs typeface="Calibri" panose="020F0502020204030204" pitchFamily="34" charset="0"/>
              </a:rPr>
              <a:t>Drug</a:t>
            </a:r>
            <a:r>
              <a:rPr lang="cs-CZ" altLang="cs-CZ" dirty="0">
                <a:latin typeface="Muni Light" panose="0000040000000000000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latin typeface="Muni Light" panose="00000400000000000000"/>
                <a:cs typeface="Calibri" panose="020F0502020204030204" pitchFamily="34" charset="0"/>
              </a:rPr>
              <a:t>delivery</a:t>
            </a:r>
            <a:r>
              <a:rPr lang="cs-CZ" altLang="cs-CZ" dirty="0">
                <a:latin typeface="Muni Light" panose="0000040000000000000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latin typeface="Muni Light" panose="00000400000000000000"/>
                <a:cs typeface="Calibri" panose="020F0502020204030204" pitchFamily="34" charset="0"/>
              </a:rPr>
              <a:t>approaches</a:t>
            </a:r>
            <a:r>
              <a:rPr lang="cs-CZ" altLang="cs-CZ" dirty="0">
                <a:latin typeface="Muni Light" panose="00000400000000000000"/>
                <a:cs typeface="Calibri" panose="020F0502020204030204" pitchFamily="34" charset="0"/>
              </a:rPr>
              <a:t>.</a:t>
            </a:r>
            <a:endParaRPr lang="en-US" dirty="0">
              <a:latin typeface="Muni Light" panose="00000400000000000000" pitchFamily="2" charset="-18"/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98502" y="4581766"/>
            <a:ext cx="11361600" cy="698497"/>
          </a:xfrm>
        </p:spPr>
        <p:txBody>
          <a:bodyPr/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Ondřej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Zendulka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D11BC91-FF12-4276-A410-4FD9341543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3591" y="59500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5320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fontAlgn="auto">
              <a:lnSpc>
                <a:spcPct val="2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intraurethral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intravesical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intracavernal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fontAlgn="auto">
              <a:lnSpc>
                <a:spcPct val="2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dental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gingival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fontAlgn="auto">
              <a:lnSpc>
                <a:spcPct val="2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endotracheopulmonal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18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A449C7-0392-4848-9F4F-3A7C3D5CEC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0791" y="58629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765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intraaural</a:t>
            </a:r>
            <a:endParaRPr lang="cs-CZ" altLang="cs-CZ" sz="3200" dirty="0">
              <a:latin typeface="Calibri" pitchFamily="34" charset="0"/>
            </a:endParaRP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intraamniotic</a:t>
            </a:r>
            <a:endParaRPr lang="cs-CZ" altLang="cs-CZ" sz="3200" dirty="0">
              <a:latin typeface="Calibri" pitchFamily="34" charset="0"/>
            </a:endParaRP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intracoronar</a:t>
            </a:r>
            <a:r>
              <a:rPr lang="cs-CZ" altLang="cs-CZ" sz="3200" dirty="0">
                <a:latin typeface="Calibri" pitchFamily="34" charset="0"/>
              </a:rPr>
              <a:t>, </a:t>
            </a:r>
            <a:r>
              <a:rPr lang="cs-CZ" altLang="cs-CZ" sz="3200" dirty="0" err="1">
                <a:latin typeface="Calibri" pitchFamily="34" charset="0"/>
              </a:rPr>
              <a:t>intraarterial</a:t>
            </a:r>
            <a:endParaRPr lang="cs-CZ" altLang="cs-CZ" sz="3200" dirty="0">
              <a:latin typeface="Calibri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18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DA271CC-7F79-439C-B9B2-5D74792898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2851" y="5619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1451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Ocular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itchFamily="34" charset="0"/>
              </a:rPr>
              <a:t>c</a:t>
            </a:r>
            <a:r>
              <a:rPr lang="cs-CZ" altLang="cs-CZ" dirty="0" err="1">
                <a:latin typeface="Calibri" pitchFamily="34" charset="0"/>
              </a:rPr>
              <a:t>onjunctival</a:t>
            </a:r>
            <a:r>
              <a:rPr lang="cs-CZ" altLang="cs-CZ" dirty="0">
                <a:latin typeface="Calibri" pitchFamily="34" charset="0"/>
              </a:rPr>
              <a:t> </a:t>
            </a:r>
            <a:r>
              <a:rPr lang="cs-CZ" altLang="cs-CZ" dirty="0" err="1">
                <a:latin typeface="Calibri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674476" y="1202892"/>
            <a:ext cx="10753200" cy="4139998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usually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eye</a:t>
            </a:r>
            <a:r>
              <a:rPr lang="cs-CZ" altLang="cs-CZ" sz="3200" dirty="0">
                <a:latin typeface="Calibri" pitchFamily="34" charset="0"/>
              </a:rPr>
              <a:t> drops and </a:t>
            </a:r>
            <a:r>
              <a:rPr lang="cs-CZ" altLang="cs-CZ" sz="3200" dirty="0" err="1">
                <a:latin typeface="Calibri" pitchFamily="34" charset="0"/>
              </a:rPr>
              <a:t>ointments</a:t>
            </a:r>
            <a:endParaRPr lang="cs-CZ" altLang="cs-CZ" sz="3200" dirty="0">
              <a:latin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local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effect</a:t>
            </a:r>
            <a:r>
              <a:rPr lang="cs-CZ" altLang="cs-CZ" sz="3200" dirty="0">
                <a:latin typeface="Calibri" pitchFamily="34" charset="0"/>
              </a:rPr>
              <a:t> </a:t>
            </a:r>
          </a:p>
          <a:p>
            <a:pPr>
              <a:buFont typeface="Arial" charset="0"/>
              <a:buChar char="•"/>
              <a:defRPr/>
            </a:pPr>
            <a:r>
              <a:rPr lang="cs-CZ" altLang="cs-CZ" sz="3200" dirty="0">
                <a:latin typeface="Calibri" pitchFamily="34" charset="0"/>
              </a:rPr>
              <a:t> risk </a:t>
            </a:r>
            <a:r>
              <a:rPr lang="cs-CZ" altLang="cs-CZ" sz="3200" dirty="0" err="1">
                <a:latin typeface="Calibri" pitchFamily="34" charset="0"/>
              </a:rPr>
              <a:t>of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systemic</a:t>
            </a:r>
            <a:r>
              <a:rPr lang="cs-CZ" altLang="cs-CZ" sz="3200" dirty="0">
                <a:latin typeface="Calibri" pitchFamily="34" charset="0"/>
              </a:rPr>
              <a:t> AE</a:t>
            </a:r>
          </a:p>
          <a:p>
            <a:pPr>
              <a:buFont typeface="Arial" charset="0"/>
              <a:buChar char="•"/>
              <a:defRPr/>
            </a:pP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specific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quality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requirements</a:t>
            </a:r>
            <a:r>
              <a:rPr lang="cs-CZ" altLang="cs-CZ" sz="3200" dirty="0">
                <a:latin typeface="Calibri" pitchFamily="34" charset="0"/>
              </a:rPr>
              <a:t> - 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sterility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19</a:t>
            </a:r>
          </a:p>
        </p:txBody>
      </p:sp>
      <p:sp>
        <p:nvSpPr>
          <p:cNvPr id="9" name="Nadpis 5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92153" y="4347346"/>
            <a:ext cx="10782180" cy="70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4000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Intraocular</a:t>
            </a:r>
            <a:r>
              <a:rPr lang="cs-CZ" sz="4000" kern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000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sz="4000" kern="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91878" y="4880479"/>
            <a:ext cx="94133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lvl="0" indent="-60958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 pitchFamily="34" charset="0"/>
              <a:buChar char="•"/>
              <a:defRPr/>
            </a:pPr>
            <a:r>
              <a:rPr lang="cs-CZ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intravitreal</a:t>
            </a:r>
            <a:r>
              <a:rPr lang="cs-CZ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implants</a:t>
            </a:r>
            <a:r>
              <a:rPr lang="cs-CZ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injections</a:t>
            </a:r>
            <a:r>
              <a:rPr lang="cs-CZ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macular</a:t>
            </a:r>
            <a:r>
              <a:rPr lang="cs-CZ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degeneration</a:t>
            </a:r>
            <a:endParaRPr lang="en-US" sz="32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04D7FC-FE87-4DE3-9010-5B7B64423E1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9430" y="42771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9601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9454" y="1125540"/>
            <a:ext cx="10782180" cy="944561"/>
          </a:xfrm>
        </p:spPr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Intrathecal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intracerebral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intracerebroventricular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79454" y="1993901"/>
            <a:ext cx="10776428" cy="413543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subarachnoideal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000" indent="0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 /brain/ brain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ventricles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20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F30972B-A473-4259-A300-DE303D6004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1082" y="3865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1684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2153" y="597715"/>
            <a:ext cx="10782180" cy="703261"/>
          </a:xfrm>
        </p:spPr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Intraarticular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7905" y="1208087"/>
            <a:ext cx="10776428" cy="413543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analgesics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antiphlogistics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hyaluronic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acid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000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000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21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20C1196-C4C6-4B9B-B2E6-A78E966499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5498" y="64454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883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r>
              <a:rPr lang="cs-CZ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sz="3733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7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vaginal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intrauterinne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dermal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transdermal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intranasal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transnasal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inhalational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rectal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oral/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transbucal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sublingual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peroral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22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85D6C7-A39A-4E92-8601-9874866F41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8075" y="5078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711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9454" y="435770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Vaginal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endocervical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intrauterinal</a:t>
            </a:r>
            <a:endParaRPr lang="cs-CZ" sz="37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5206" y="1361281"/>
            <a:ext cx="10776428" cy="4135439"/>
          </a:xfrm>
        </p:spPr>
        <p:txBody>
          <a:bodyPr/>
          <a:lstStyle/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minimum of AE</a:t>
            </a: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specific adjuvants ↓ pH</a:t>
            </a: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antibiotics,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antimycotics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antiparasitics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  <a:buFontTx/>
              <a:buChar char="•"/>
              <a:defRPr/>
            </a:pP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000" indent="0">
              <a:lnSpc>
                <a:spcPts val="4200"/>
              </a:lnSpc>
              <a:buNone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vaginal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rings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intrauterine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devices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controlled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release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contraceptives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23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4F5E83E-5D4E-4B86-89FE-FBF987BFE9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29950" y="4826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6100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2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341768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Epicutaneous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transdermal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596146" y="934961"/>
            <a:ext cx="5386917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cs-CZ" altLang="cs-CZ" sz="3200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altLang="cs-CZ" sz="3200" kern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200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altLang="cs-CZ" sz="3200" kern="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ointments, creams, solutions, patches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minimal AE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dermatology</a:t>
            </a:r>
          </a:p>
        </p:txBody>
      </p:sp>
      <p:sp>
        <p:nvSpPr>
          <p:cNvPr id="11" name="Zástupný symbol pro obsah 7"/>
          <p:cNvSpPr txBox="1">
            <a:spLocks/>
          </p:cNvSpPr>
          <p:nvPr/>
        </p:nvSpPr>
        <p:spPr>
          <a:xfrm>
            <a:off x="5983063" y="909560"/>
            <a:ext cx="5789083" cy="526838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cs-CZ" sz="3467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sz="3467" kern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467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467" kern="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transdermal administration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mainly patches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continuous release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local+systemic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AE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high compliance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easy discontinuation</a:t>
            </a:r>
          </a:p>
        </p:txBody>
      </p:sp>
      <p:sp>
        <p:nvSpPr>
          <p:cNvPr id="13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23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E554D4-F7C9-449C-9858-A24B39FA7A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65180" y="3752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6119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35854" y="366423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Intranasal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transnasal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666000" y="1211616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609585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altLang="cs-CZ" sz="3200" dirty="0">
                <a:solidFill>
                  <a:prstClr val="black"/>
                </a:solidFill>
                <a:latin typeface="Calibri"/>
              </a:rPr>
              <a:t>drops, </a:t>
            </a:r>
            <a:r>
              <a:rPr lang="cs-CZ" altLang="cs-CZ" sz="3200" dirty="0" err="1">
                <a:solidFill>
                  <a:prstClr val="black"/>
                </a:solidFill>
                <a:latin typeface="Calibri"/>
              </a:rPr>
              <a:t>sprays</a:t>
            </a:r>
            <a:r>
              <a:rPr lang="cs-CZ" altLang="cs-CZ" sz="3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cs-CZ" altLang="cs-CZ" sz="3200" dirty="0" err="1">
                <a:solidFill>
                  <a:prstClr val="black"/>
                </a:solidFill>
                <a:latin typeface="Calibri"/>
              </a:rPr>
              <a:t>ointments</a:t>
            </a:r>
            <a:endParaRPr lang="cs-CZ" altLang="cs-CZ" sz="3200" dirty="0">
              <a:solidFill>
                <a:prstClr val="black"/>
              </a:solidFill>
              <a:latin typeface="Calibri"/>
            </a:endParaRPr>
          </a:p>
          <a:p>
            <a:pPr marL="609585" lvl="0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sz="3200" dirty="0" err="1">
                <a:solidFill>
                  <a:prstClr val="black"/>
                </a:solidFill>
                <a:latin typeface="Calibri"/>
              </a:rPr>
              <a:t>local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effect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- 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antiseptics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, ATB</a:t>
            </a:r>
          </a:p>
          <a:p>
            <a:pPr marL="609585" lvl="0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	    -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antihistamines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decongestants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609585" lvl="0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	    -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antiphlogistics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609585" lvl="0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sz="3200" dirty="0" err="1">
                <a:solidFill>
                  <a:prstClr val="black"/>
                </a:solidFill>
                <a:latin typeface="Calibri"/>
              </a:rPr>
              <a:t>systemic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effect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-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analgesics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antivirotics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609585" lvl="0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			-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hormones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(ADH, gonadotropin, insulin)</a:t>
            </a:r>
          </a:p>
          <a:p>
            <a:pPr lvl="4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None/>
              <a:defRPr/>
            </a:pPr>
            <a:endParaRPr lang="cs-CZ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25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5EDD95C-72DE-4F0D-87DD-1CA9384A43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34000" y="2262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7914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00220" y="655902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Inhalation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609600" y="1359163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gases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aerosols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general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anesthetics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antiasthmatics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fast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onset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minimal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presystemic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elimination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spray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cans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instruments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turbohaler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dischaler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nebuliser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26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2BEAB1-69C7-4D51-BA90-32E22DF759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420" y="39793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3556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lecture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lnSpc>
                <a:spcPct val="200000"/>
              </a:lnSpc>
              <a:buFont typeface="+mj-lt"/>
              <a:buAutoNum type="arabicPeriod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6350" indent="-514350">
              <a:lnSpc>
                <a:spcPct val="200000"/>
              </a:lnSpc>
              <a:buFont typeface="+mj-lt"/>
              <a:buAutoNum type="arabicPeriod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related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route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6350" indent="-514350">
              <a:lnSpc>
                <a:spcPct val="200000"/>
              </a:lnSpc>
              <a:buFont typeface="+mj-lt"/>
              <a:buAutoNum type="arabicPeriod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Characteristic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6350" indent="-514350">
              <a:lnSpc>
                <a:spcPct val="200000"/>
              </a:lnSpc>
              <a:buFont typeface="+mj-lt"/>
              <a:buAutoNum type="arabicPeriod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Innovative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FBCEF3E-9082-4F61-86F5-34E444D89C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2034" y="5173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2236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4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366423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altLang="cs-CZ" dirty="0" err="1">
                <a:solidFill>
                  <a:srgbClr val="0000DC"/>
                </a:solidFill>
                <a:latin typeface="Calibri" pitchFamily="34" charset="0"/>
              </a:rPr>
              <a:t>Rectal</a:t>
            </a:r>
            <a:r>
              <a:rPr lang="cs-CZ" altLang="cs-CZ" dirty="0">
                <a:solidFill>
                  <a:srgbClr val="0000DC"/>
                </a:solidFill>
                <a:latin typeface="Calibri" pitchFamily="34" charset="0"/>
              </a:rPr>
              <a:t> </a:t>
            </a:r>
            <a:r>
              <a:rPr lang="cs-CZ" altLang="cs-CZ" dirty="0" err="1">
                <a:solidFill>
                  <a:srgbClr val="0000DC"/>
                </a:solidFill>
                <a:latin typeface="Calibri" pitchFamily="34" charset="0"/>
              </a:rPr>
              <a:t>administration</a:t>
            </a:r>
            <a:endParaRPr lang="cs-CZ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596146" y="959616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suppositories</a:t>
            </a:r>
            <a:r>
              <a:rPr lang="cs-CZ" altLang="cs-CZ" sz="3200" dirty="0">
                <a:latin typeface="Calibri" pitchFamily="34" charset="0"/>
              </a:rPr>
              <a:t>, </a:t>
            </a:r>
            <a:r>
              <a:rPr lang="cs-CZ" altLang="cs-CZ" sz="3200" dirty="0" err="1">
                <a:latin typeface="Calibri" pitchFamily="34" charset="0"/>
              </a:rPr>
              <a:t>capsules</a:t>
            </a:r>
            <a:r>
              <a:rPr lang="cs-CZ" altLang="cs-CZ" sz="3200" dirty="0">
                <a:latin typeface="Calibri" pitchFamily="34" charset="0"/>
              </a:rPr>
              <a:t>, </a:t>
            </a:r>
            <a:r>
              <a:rPr lang="cs-CZ" altLang="cs-CZ" sz="3200" dirty="0" err="1">
                <a:latin typeface="Calibri" pitchFamily="34" charset="0"/>
              </a:rPr>
              <a:t>tablets</a:t>
            </a:r>
            <a:r>
              <a:rPr lang="cs-CZ" altLang="cs-CZ" sz="3200" dirty="0">
                <a:latin typeface="Calibri" pitchFamily="34" charset="0"/>
              </a:rPr>
              <a:t>, </a:t>
            </a:r>
            <a:r>
              <a:rPr lang="cs-CZ" altLang="cs-CZ" sz="3200" dirty="0" err="1">
                <a:latin typeface="Calibri" pitchFamily="34" charset="0"/>
              </a:rPr>
              <a:t>foams</a:t>
            </a:r>
            <a:r>
              <a:rPr lang="cs-CZ" altLang="cs-CZ" sz="3200" dirty="0">
                <a:latin typeface="Calibri" pitchFamily="34" charset="0"/>
              </a:rPr>
              <a:t>, </a:t>
            </a:r>
            <a:r>
              <a:rPr lang="cs-CZ" altLang="cs-CZ" sz="3200" dirty="0" err="1">
                <a:latin typeface="Calibri" pitchFamily="34" charset="0"/>
              </a:rPr>
              <a:t>tampones</a:t>
            </a:r>
            <a:endParaRPr lang="cs-CZ" altLang="cs-CZ" sz="3200" dirty="0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alternative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for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peroral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administration</a:t>
            </a:r>
            <a:r>
              <a:rPr lang="cs-CZ" altLang="cs-CZ" sz="3200" dirty="0">
                <a:latin typeface="Calibri" pitchFamily="34" charset="0"/>
              </a:rPr>
              <a:t> in case </a:t>
            </a:r>
            <a:r>
              <a:rPr lang="cs-CZ" altLang="cs-CZ" sz="3200" dirty="0" err="1">
                <a:latin typeface="Calibri" pitchFamily="34" charset="0"/>
              </a:rPr>
              <a:t>of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nausea</a:t>
            </a:r>
            <a:r>
              <a:rPr lang="cs-CZ" altLang="cs-CZ" sz="3200" dirty="0">
                <a:latin typeface="Calibri" pitchFamily="34" charset="0"/>
              </a:rPr>
              <a:t>/</a:t>
            </a:r>
            <a:r>
              <a:rPr lang="cs-CZ" altLang="cs-CZ" sz="3200" dirty="0" err="1">
                <a:latin typeface="Calibri" pitchFamily="34" charset="0"/>
              </a:rPr>
              <a:t>vomitting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or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unconciousness</a:t>
            </a:r>
            <a:endParaRPr lang="cs-CZ" altLang="cs-CZ" sz="3200" dirty="0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variable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drug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absorption</a:t>
            </a:r>
            <a:endParaRPr lang="cs-CZ" altLang="cs-CZ" sz="3200" dirty="0">
              <a:latin typeface="Calibri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27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87E032-3A2C-4325-8B15-1CDA2845B8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41492" y="46008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362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5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9454" y="537711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Oral/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sublingual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buccal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5206" y="1350395"/>
            <a:ext cx="10776428" cy="413543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fast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onset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oinly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small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lipophilic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molecules</a:t>
            </a: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sprays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tablets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dispergable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films</a:t>
            </a: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analgesics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fentanyl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, buprenorfin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hypnotics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zolpidem</a:t>
            </a: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vasodilators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– nitroglycerine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antiemetics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ondansetrone</a:t>
            </a: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homeopatics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alergens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cannabis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28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440799-1D5D-4B3A-A5F1-C924A8823E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6834" y="4623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6985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1" y="152400"/>
            <a:ext cx="47625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85206" y="251126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Peroral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5206" y="1053112"/>
            <a:ext cx="10776428" cy="542688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1. for local effect</a:t>
            </a: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minimal AE</a:t>
            </a: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risk of interaction with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coadministered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drugs</a:t>
            </a: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antacids, laxatives, antibiotics</a:t>
            </a:r>
          </a:p>
          <a:p>
            <a:pPr marL="0" indent="0">
              <a:buNone/>
              <a:defRPr/>
            </a:pP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drug absorbed from different parts of GIT</a:t>
            </a:r>
          </a:p>
          <a:p>
            <a:pPr lvl="2">
              <a:buFontTx/>
              <a:buChar char="•"/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can be influenced by DDF</a:t>
            </a: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„slow“ effect onset</a:t>
            </a: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the effect depends on patients „compliance“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429500" y="152401"/>
            <a:ext cx="140134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67" dirty="0"/>
              <a:t>Salvador et al. 2017</a:t>
            </a:r>
            <a:endParaRPr lang="en-US" sz="1067" dirty="0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28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74BC953-79E4-4B3A-89F0-4E8BEDD45F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6027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561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9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mainly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intravenous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intraosseous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intramuscular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subcutaneous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implants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30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63375E-2B4B-4747-BF81-3D27C4CCB2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58425" y="169200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00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319998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Injections</a:t>
            </a:r>
            <a:endParaRPr lang="cs-CZ" sz="37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626853" y="1208616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>
              <a:spcBef>
                <a:spcPct val="0"/>
              </a:spcBef>
              <a:buClrTx/>
              <a:buSzTx/>
              <a:buNone/>
              <a:defRPr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intravenous</a:t>
            </a: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(</a:t>
            </a: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intraarterial</a:t>
            </a: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infusion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100%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bioavailability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, „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immediate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“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true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solutions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emulsions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0000DC"/>
              </a:buClr>
              <a:buNone/>
              <a:defRPr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intramuscular</a:t>
            </a:r>
            <a:endParaRPr lang="cs-CZ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max.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volume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5 ml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cs-CZ" sz="2800" i="1" dirty="0"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cs-CZ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glu</a:t>
            </a:r>
            <a:r>
              <a:rPr lang="cs-CZ" sz="28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maximus</a:t>
            </a:r>
            <a:endParaRPr lang="cs-CZ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absorption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emulsion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suspension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0000DC"/>
              </a:buClr>
              <a:buNone/>
              <a:defRPr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subcutaneous</a:t>
            </a:r>
            <a:endParaRPr lang="cs-CZ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to 2 ml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variable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absorption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regard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adipose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tissue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31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A6F1E2-EC80-4F26-A1BE-B9D6D48D79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16400" y="55224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039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83511" y="254683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Injections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37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362911" y="1196219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5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intradermal</a:t>
            </a:r>
            <a:endParaRPr lang="cs-CZ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minimal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volume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diagnostic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purposes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0000DC"/>
              </a:buClr>
              <a:buNone/>
              <a:defRPr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intraosseal</a:t>
            </a:r>
            <a:endParaRPr lang="cs-CZ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alternative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i.v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infusion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0000DC"/>
              </a:buClr>
              <a:buNone/>
              <a:defRPr/>
            </a:pP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defRPr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Atropine onset of the effect</a:t>
            </a:r>
          </a:p>
          <a:p>
            <a:pPr marL="457200" indent="-457200">
              <a:defRPr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i.v.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30-90 s;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s.c.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15-30 min;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i.m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30-45 min</a:t>
            </a:r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2072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228074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Implants</a:t>
            </a:r>
            <a:endParaRPr lang="cs-CZ" sz="37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570690" y="787400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degradable/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nondegradable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usually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s.c.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or intraocular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systemic/local effect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continuous/pulsatile release =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continu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us/repeated drug administration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increased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pati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nt‘s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compliance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complicated discontinuation</a:t>
            </a:r>
          </a:p>
          <a:p>
            <a:pPr>
              <a:lnSpc>
                <a:spcPts val="4533"/>
              </a:lnSpc>
              <a:buClr>
                <a:srgbClr val="0000DC"/>
              </a:buClr>
              <a:buFontTx/>
              <a:buChar char="•"/>
              <a:defRPr/>
            </a:pP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33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62FE65-4EF4-4434-BBCF-F5DA1CC023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2558" y="31038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562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Innovations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posssibilities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probably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depleted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=&gt;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modification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DDF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goals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are: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	1.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decrease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toxicity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	2.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efficacy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administered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dose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	3.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patient‘s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compliance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35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5886260-8B6D-495B-8865-312F2CA6FD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46023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371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More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innovations</a:t>
            </a:r>
            <a:r>
              <a:rPr lang="cs-CZ" dirty="0"/>
              <a:t> in </a:t>
            </a:r>
            <a:r>
              <a:rPr lang="cs-CZ" dirty="0" err="1"/>
              <a:t>drug</a:t>
            </a:r>
            <a:r>
              <a:rPr lang="cs-CZ" dirty="0"/>
              <a:t> </a:t>
            </a:r>
            <a:r>
              <a:rPr lang="cs-CZ" dirty="0" err="1"/>
              <a:t>administrations</a:t>
            </a:r>
            <a:r>
              <a:rPr lang="cs-CZ" dirty="0"/>
              <a:t>: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720000" y="2031999"/>
            <a:ext cx="10753200" cy="384125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Opinion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Pharmacology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Vol. 36, 2017</a:t>
            </a:r>
          </a:p>
        </p:txBody>
      </p:sp>
      <p:sp>
        <p:nvSpPr>
          <p:cNvPr id="1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36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2EF4ED6-FCB3-478B-8A59-5BFB3F96A3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6238" y="31186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595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cs-CZ" sz="3200" dirty="0" err="1">
                <a:solidFill>
                  <a:srgbClr val="0028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drug absorption is limited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 effect aimed on target tissue/organ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 low risk of AE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 effect depends upon final concentration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28"/>
          </p:nvPr>
        </p:nvSpPr>
        <p:spPr>
          <a:xfrm>
            <a:off x="6253202" y="1451784"/>
            <a:ext cx="5219998" cy="4776215"/>
          </a:xfrm>
        </p:spPr>
        <p:txBody>
          <a:bodyPr/>
          <a:lstStyle/>
          <a:p>
            <a:pPr marL="72000" indent="0">
              <a:buNone/>
            </a:pPr>
            <a:r>
              <a:rPr lang="cs-CZ" sz="3200" dirty="0" err="1">
                <a:solidFill>
                  <a:srgbClr val="0028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endParaRPr lang="cs-CZ" sz="320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cs-CZ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drug is absorbed to systemic circulation</a:t>
            </a:r>
          </a:p>
          <a:p>
            <a:pPr>
              <a:buFontTx/>
              <a:buChar char="•"/>
            </a:pPr>
            <a:r>
              <a:rPr lang="en-US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possible influence on whole body</a:t>
            </a:r>
          </a:p>
          <a:p>
            <a:pPr>
              <a:buFontTx/>
              <a:buChar char="•"/>
            </a:pPr>
            <a:r>
              <a:rPr lang="en-US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higher risk of AE</a:t>
            </a:r>
          </a:p>
          <a:p>
            <a:pPr>
              <a:buFontTx/>
              <a:buChar char="•"/>
            </a:pPr>
            <a:r>
              <a:rPr lang="en-US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effect depends on dose, bioavailability and DDF</a:t>
            </a:r>
          </a:p>
          <a:p>
            <a:endParaRPr lang="cs-CZ" sz="280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502D7E3-CA07-4295-9F53-CF01027D35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28968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2933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8" name="Zaoblený obdélník 47"/>
          <p:cNvSpPr/>
          <p:nvPr/>
        </p:nvSpPr>
        <p:spPr>
          <a:xfrm>
            <a:off x="142874" y="1271588"/>
            <a:ext cx="11896725" cy="55864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endParaRPr lang="cs-CZ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cs-CZ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</a:t>
            </a:r>
            <a:r>
              <a:rPr lang="cs-CZ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endParaRPr lang="cs-CZ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9" name="Přímá spojnice se šipkou 48"/>
          <p:cNvCxnSpPr/>
          <p:nvPr/>
        </p:nvCxnSpPr>
        <p:spPr>
          <a:xfrm flipV="1">
            <a:off x="1601218" y="2706280"/>
            <a:ext cx="358211" cy="12332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>
            <a:off x="1621063" y="4359071"/>
            <a:ext cx="621394" cy="11708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Přímá spojnice se šipkou 50"/>
          <p:cNvCxnSpPr/>
          <p:nvPr/>
        </p:nvCxnSpPr>
        <p:spPr>
          <a:xfrm flipV="1">
            <a:off x="3605665" y="4856389"/>
            <a:ext cx="723900" cy="8329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Přímá spojnice se šipkou 51"/>
          <p:cNvCxnSpPr/>
          <p:nvPr/>
        </p:nvCxnSpPr>
        <p:spPr>
          <a:xfrm>
            <a:off x="3605665" y="5689351"/>
            <a:ext cx="723900" cy="3693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Přímá spojnice se šipkou 52"/>
          <p:cNvCxnSpPr/>
          <p:nvPr/>
        </p:nvCxnSpPr>
        <p:spPr>
          <a:xfrm flipV="1">
            <a:off x="2855797" y="2004538"/>
            <a:ext cx="1302546" cy="5074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Přímá spojnice se šipkou 53"/>
          <p:cNvCxnSpPr/>
          <p:nvPr/>
        </p:nvCxnSpPr>
        <p:spPr>
          <a:xfrm>
            <a:off x="2855797" y="2511960"/>
            <a:ext cx="1123951" cy="9646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TextovéPole 58"/>
          <p:cNvSpPr txBox="1">
            <a:spLocks noChangeArrowheads="1"/>
          </p:cNvSpPr>
          <p:nvPr/>
        </p:nvSpPr>
        <p:spPr bwMode="auto">
          <a:xfrm>
            <a:off x="3979748" y="2994282"/>
            <a:ext cx="19147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solidFill>
                  <a:srgbClr val="000000"/>
                </a:solidFill>
                <a:cs typeface="Calibri" panose="020F0502020204030204" pitchFamily="34" charset="0"/>
              </a:rPr>
              <a:t>parenteral</a:t>
            </a:r>
            <a:endParaRPr lang="cs-CZ" altLang="cs-CZ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60" name="TextovéPole 59"/>
          <p:cNvSpPr txBox="1">
            <a:spLocks noChangeArrowheads="1"/>
          </p:cNvSpPr>
          <p:nvPr/>
        </p:nvSpPr>
        <p:spPr bwMode="auto">
          <a:xfrm>
            <a:off x="4329565" y="5529943"/>
            <a:ext cx="1363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solidFill>
                  <a:srgbClr val="000000"/>
                </a:solidFill>
                <a:cs typeface="Calibri" panose="020F0502020204030204" pitchFamily="34" charset="0"/>
              </a:rPr>
              <a:t>enteral</a:t>
            </a:r>
            <a:endParaRPr lang="cs-CZ" altLang="cs-CZ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61" name="TextovéPole 60"/>
          <p:cNvSpPr txBox="1">
            <a:spLocks noChangeArrowheads="1"/>
          </p:cNvSpPr>
          <p:nvPr/>
        </p:nvSpPr>
        <p:spPr bwMode="auto">
          <a:xfrm>
            <a:off x="4158343" y="1508049"/>
            <a:ext cx="1363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solidFill>
                  <a:srgbClr val="000000"/>
                </a:solidFill>
                <a:cs typeface="Calibri" panose="020F0502020204030204" pitchFamily="34" charset="0"/>
              </a:rPr>
              <a:t>enteral</a:t>
            </a:r>
            <a:endParaRPr lang="cs-CZ" altLang="cs-CZ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62" name="TextovéPole 61"/>
          <p:cNvSpPr txBox="1">
            <a:spLocks noChangeArrowheads="1"/>
          </p:cNvSpPr>
          <p:nvPr/>
        </p:nvSpPr>
        <p:spPr bwMode="auto">
          <a:xfrm>
            <a:off x="4397143" y="4358368"/>
            <a:ext cx="19147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solidFill>
                  <a:srgbClr val="000000"/>
                </a:solidFill>
                <a:cs typeface="Calibri" panose="020F0502020204030204" pitchFamily="34" charset="0"/>
              </a:rPr>
              <a:t>parenteral</a:t>
            </a:r>
            <a:endParaRPr lang="cs-CZ" altLang="cs-CZ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63" name="TextovéPole 62"/>
          <p:cNvSpPr txBox="1">
            <a:spLocks noChangeArrowheads="1"/>
          </p:cNvSpPr>
          <p:nvPr/>
        </p:nvSpPr>
        <p:spPr bwMode="auto">
          <a:xfrm>
            <a:off x="6710331" y="4421155"/>
            <a:ext cx="43524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Calibri" panose="020F0502020204030204" pitchFamily="34" charset="0"/>
              </a:rPr>
              <a:t>transdermal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transnasal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i.v</a:t>
            </a:r>
            <a:r>
              <a:rPr lang="cs-CZ" altLang="cs-CZ" sz="2400" dirty="0">
                <a:cs typeface="Calibri" panose="020F0502020204030204" pitchFamily="34" charset="0"/>
              </a:rPr>
              <a:t>., </a:t>
            </a:r>
            <a:r>
              <a:rPr lang="cs-CZ" altLang="cs-CZ" sz="2400" dirty="0" err="1">
                <a:cs typeface="Calibri" panose="020F0502020204030204" pitchFamily="34" charset="0"/>
              </a:rPr>
              <a:t>i.m</a:t>
            </a:r>
            <a:r>
              <a:rPr lang="cs-CZ" altLang="cs-CZ" sz="2400" dirty="0">
                <a:cs typeface="Calibri" panose="020F0502020204030204" pitchFamily="34" charset="0"/>
              </a:rPr>
              <a:t>., </a:t>
            </a:r>
            <a:r>
              <a:rPr lang="cs-CZ" altLang="cs-CZ" sz="2400" dirty="0" err="1">
                <a:cs typeface="Calibri" panose="020F0502020204030204" pitchFamily="34" charset="0"/>
              </a:rPr>
              <a:t>s.c</a:t>
            </a:r>
            <a:r>
              <a:rPr lang="cs-CZ" altLang="cs-CZ" sz="2400" dirty="0">
                <a:cs typeface="Calibri" panose="020F0502020204030204" pitchFamily="34" charset="0"/>
              </a:rPr>
              <a:t>., </a:t>
            </a:r>
            <a:r>
              <a:rPr lang="cs-CZ" altLang="cs-CZ" sz="2400" dirty="0" err="1">
                <a:cs typeface="Calibri" panose="020F0502020204030204" pitchFamily="34" charset="0"/>
              </a:rPr>
              <a:t>i.a</a:t>
            </a:r>
            <a:r>
              <a:rPr lang="cs-CZ" altLang="cs-CZ" sz="2400" dirty="0">
                <a:cs typeface="Calibri" panose="020F0502020204030204" pitchFamily="34" charset="0"/>
              </a:rPr>
              <a:t>., </a:t>
            </a:r>
            <a:r>
              <a:rPr lang="cs-CZ" altLang="cs-CZ" sz="2400" dirty="0" err="1">
                <a:cs typeface="Calibri" panose="020F0502020204030204" pitchFamily="34" charset="0"/>
              </a:rPr>
              <a:t>inhalations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i.o</a:t>
            </a:r>
            <a:r>
              <a:rPr lang="cs-CZ" altLang="cs-CZ" sz="2400" dirty="0">
                <a:cs typeface="Calibri" panose="020F0502020204030204" pitchFamily="34" charset="0"/>
              </a:rPr>
              <a:t>….</a:t>
            </a:r>
          </a:p>
        </p:txBody>
      </p:sp>
      <p:sp>
        <p:nvSpPr>
          <p:cNvPr id="64" name="TextovéPole 63"/>
          <p:cNvSpPr txBox="1">
            <a:spLocks noChangeArrowheads="1"/>
          </p:cNvSpPr>
          <p:nvPr/>
        </p:nvSpPr>
        <p:spPr bwMode="auto">
          <a:xfrm>
            <a:off x="6652954" y="3101274"/>
            <a:ext cx="59380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Calibri" panose="020F0502020204030204" pitchFamily="34" charset="0"/>
              </a:rPr>
              <a:t>epicutaneous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vaginal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intraocular</a:t>
            </a:r>
            <a:r>
              <a:rPr lang="cs-CZ" altLang="cs-CZ" sz="2400" dirty="0">
                <a:cs typeface="Calibri" panose="020F050202020403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Calibri" panose="020F0502020204030204" pitchFamily="34" charset="0"/>
              </a:rPr>
              <a:t>intraarticular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intrathecal</a:t>
            </a:r>
            <a:r>
              <a:rPr lang="cs-CZ" altLang="cs-CZ" sz="2400" dirty="0"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65" name="TextovéPole 64"/>
          <p:cNvSpPr txBox="1">
            <a:spLocks noChangeArrowheads="1"/>
          </p:cNvSpPr>
          <p:nvPr/>
        </p:nvSpPr>
        <p:spPr bwMode="auto">
          <a:xfrm>
            <a:off x="6709076" y="1508049"/>
            <a:ext cx="23273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Calibri" panose="020F0502020204030204" pitchFamily="34" charset="0"/>
              </a:rPr>
              <a:t>peroral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rectal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gastric</a:t>
            </a:r>
            <a:endParaRPr lang="cs-CZ" altLang="cs-CZ" sz="2400" dirty="0">
              <a:cs typeface="Calibri" panose="020F0502020204030204" pitchFamily="34" charset="0"/>
            </a:endParaRPr>
          </a:p>
        </p:txBody>
      </p:sp>
      <p:sp>
        <p:nvSpPr>
          <p:cNvPr id="66" name="TextovéPole 65"/>
          <p:cNvSpPr txBox="1">
            <a:spLocks noChangeArrowheads="1"/>
          </p:cNvSpPr>
          <p:nvPr/>
        </p:nvSpPr>
        <p:spPr bwMode="auto">
          <a:xfrm>
            <a:off x="6704561" y="5615462"/>
            <a:ext cx="21525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Calibri" panose="020F0502020204030204" pitchFamily="34" charset="0"/>
              </a:rPr>
              <a:t>peroral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rectal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gastric</a:t>
            </a:r>
            <a:endParaRPr lang="cs-CZ" altLang="cs-CZ" sz="2400" dirty="0">
              <a:cs typeface="Calibri" panose="020F050202020403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D7AD415-DB51-42AD-AC70-52CA43AB29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4779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531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19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3608" y="388887"/>
            <a:ext cx="10782180" cy="690561"/>
          </a:xfrm>
        </p:spPr>
        <p:txBody>
          <a:bodyPr/>
          <a:lstStyle/>
          <a:p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3031" y="1987469"/>
            <a:ext cx="5454231" cy="4524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cs-CZ" sz="32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invasive</a:t>
            </a:r>
            <a:endParaRPr lang="cs-CZ" sz="320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vaginal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, (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intrauterine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sublingval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epicutaneous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oral</a:t>
            </a: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intranasal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inhalational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rectal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92653" y="1987469"/>
            <a:ext cx="5207000" cy="518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Invasive</a:t>
            </a:r>
            <a:endParaRPr lang="cs-CZ" sz="1467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intravenous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intraartrerial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intraoseal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intramuscular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subcutaneous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intradermal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implants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>
              <a:lnSpc>
                <a:spcPct val="120000"/>
              </a:lnSpc>
            </a:pP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00467" y="1241071"/>
            <a:ext cx="10463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regard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disruption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natural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protective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barriers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8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9406C47-54D8-4519-ADDF-D5CBC7174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6911" y="4293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2041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3608" y="388887"/>
            <a:ext cx="10782180" cy="690561"/>
          </a:xfrm>
        </p:spPr>
        <p:txBody>
          <a:bodyPr/>
          <a:lstStyle/>
          <a:p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66000" y="1625727"/>
            <a:ext cx="5454231" cy="2554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Intermitent</a:t>
            </a:r>
            <a:r>
              <a:rPr lang="cs-CZ" sz="32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</a:t>
            </a: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repeated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use</a:t>
            </a: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plasma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fluctuation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use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92653" y="1625727"/>
            <a:ext cx="5207000" cy="5509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DC"/>
              </a:buClr>
            </a:pPr>
            <a:r>
              <a:rPr lang="cs-CZ" sz="32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</a:t>
            </a:r>
            <a:r>
              <a:rPr lang="cs-CZ" sz="32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</a:t>
            </a:r>
            <a:endParaRPr lang="cs-CZ" sz="1467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constant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speed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constant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plasma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intravenous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intramuscular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subcatous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implants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intravaginal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intrauterine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intrathecal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transdermal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00466" y="967010"/>
            <a:ext cx="7261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189" indent="-457189">
              <a:buClr>
                <a:srgbClr val="0000DC"/>
              </a:buClr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respect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schedule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8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583647-C787-4B30-9954-5D16A68F65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792" y="4293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265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Physical-chemical</a:t>
            </a:r>
            <a:r>
              <a:rPr lang="cs-CZ" dirty="0"/>
              <a:t> </a:t>
            </a:r>
            <a:r>
              <a:rPr lang="cs-CZ" dirty="0" err="1"/>
              <a:t>properties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drug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93371"/>
            <a:ext cx="10753200" cy="4438629"/>
          </a:xfrm>
        </p:spPr>
        <p:txBody>
          <a:bodyPr/>
          <a:lstStyle/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lipophilicity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/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hydrophilicity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solubility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chemical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structure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/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size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molecule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pH/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pKa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availability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pharmaceutical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form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9C0F3E-7BC6-42CF-B63B-1A34F6F1B9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4313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0360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Therapeutic</a:t>
            </a:r>
            <a:r>
              <a:rPr lang="cs-CZ" dirty="0"/>
              <a:t> </a:t>
            </a:r>
            <a:r>
              <a:rPr lang="cs-CZ" dirty="0" err="1"/>
              <a:t>indication</a:t>
            </a:r>
            <a:r>
              <a:rPr lang="cs-CZ" dirty="0"/>
              <a:t> + </a:t>
            </a:r>
            <a:r>
              <a:rPr lang="cs-CZ" dirty="0" err="1"/>
              <a:t>severity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disease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93371"/>
            <a:ext cx="10753200" cy="4438629"/>
          </a:xfrm>
        </p:spPr>
        <p:txBody>
          <a:bodyPr/>
          <a:lstStyle/>
          <a:p>
            <a:pPr marL="0" indent="0"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same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drug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administered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differentialy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respect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to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diagnosis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local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administration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prefered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acute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situations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– fast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onset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effect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required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None/>
              <a:defRPr/>
            </a:pPr>
            <a:r>
              <a:rPr lang="cs-CZ" sz="4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Benefit:risk</a:t>
            </a:r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ratio</a:t>
            </a:r>
          </a:p>
          <a:p>
            <a:pPr marL="0" lvl="0" indent="0"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more severe,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„more risky“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administration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37435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Comorbidities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93371"/>
            <a:ext cx="10753200" cy="4438629"/>
          </a:xfrm>
        </p:spPr>
        <p:txBody>
          <a:bodyPr/>
          <a:lstStyle/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can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block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distinct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administration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routes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can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influence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drugs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efficacy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None/>
              <a:defRPr/>
            </a:pPr>
            <a:r>
              <a:rPr lang="cs-CZ" sz="4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Comedication</a:t>
            </a:r>
            <a:endParaRPr lang="cs-CZ" sz="4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risk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drug-drug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interactions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560C20B-71FB-40D9-86A1-B7ADAC51B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7328" y="5619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9020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30"/>
  <p:tag name="ARS_PPT_DBNAME" val="4th_lecture_2021_with_comments(1)[20220310133215568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šablona-prezentace-med-cz-v9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94EEA1FC-F0E7-4E0A-B47F-AE2894ABED08}" vid="{7A9D376A-24CE-43C6-8B04-4EECE7865B7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šablona-prezentace-med-cz-v9</Template>
  <TotalTime>1500</TotalTime>
  <Words>1008</Words>
  <Application>Microsoft Office PowerPoint</Application>
  <PresentationFormat>Širokoúhlá obrazovka</PresentationFormat>
  <Paragraphs>270</Paragraphs>
  <Slides>28</Slides>
  <Notes>26</Notes>
  <HiddenSlides>0</HiddenSlides>
  <MMClips>26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Arial</vt:lpstr>
      <vt:lpstr>Calibri</vt:lpstr>
      <vt:lpstr>Muni Light</vt:lpstr>
      <vt:lpstr>Tahoma</vt:lpstr>
      <vt:lpstr>Wingdings</vt:lpstr>
      <vt:lpstr>šablona-prezentace-med-cz-v9</vt:lpstr>
      <vt:lpstr>Drug delivery approaches.</vt:lpstr>
      <vt:lpstr>Structure of the lecture</vt:lpstr>
      <vt:lpstr>Administration/effect of drug</vt:lpstr>
      <vt:lpstr>Classification of administration routes</vt:lpstr>
      <vt:lpstr>Classification of administration routes</vt:lpstr>
      <vt:lpstr>Classification of administration routes</vt:lpstr>
      <vt:lpstr>Physical-chemical properties of drug</vt:lpstr>
      <vt:lpstr>Therapeutic indication + severity of disease</vt:lpstr>
      <vt:lpstr>Comorbidities</vt:lpstr>
      <vt:lpstr>Administration routes - local effect</vt:lpstr>
      <vt:lpstr>Administration routes - local effect</vt:lpstr>
      <vt:lpstr>Ocular/conjunctival administration</vt:lpstr>
      <vt:lpstr>Intrathecal/intracerebral/intracerebroventricular administration</vt:lpstr>
      <vt:lpstr>Intraarticular administration</vt:lpstr>
      <vt:lpstr>Administration routes for local and systemic effect</vt:lpstr>
      <vt:lpstr>Vaginal, endocervical, intrauterinal</vt:lpstr>
      <vt:lpstr>Epicutaneous/transdermal administration</vt:lpstr>
      <vt:lpstr>Intranasal/transnasal administration</vt:lpstr>
      <vt:lpstr>Inhalation</vt:lpstr>
      <vt:lpstr>Rectal administration</vt:lpstr>
      <vt:lpstr>Oral/sublingual/buccal administration</vt:lpstr>
      <vt:lpstr>Peroral administration</vt:lpstr>
      <vt:lpstr>Administration routes for mainly systemic effect</vt:lpstr>
      <vt:lpstr>Injections</vt:lpstr>
      <vt:lpstr>Injections </vt:lpstr>
      <vt:lpstr>Implants</vt:lpstr>
      <vt:lpstr>Innovations in drug administration</vt:lpstr>
      <vt:lpstr>More about innovations in drug administrations:</vt:lpstr>
    </vt:vector>
  </TitlesOfParts>
  <Company>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Způsoby aplikace léčiv a jejich inovační trendy.</dc:title>
  <dc:creator>zendulka</dc:creator>
  <cp:lastModifiedBy>Leoš Landa</cp:lastModifiedBy>
  <cp:revision>83</cp:revision>
  <cp:lastPrinted>1601-01-01T00:00:00Z</cp:lastPrinted>
  <dcterms:created xsi:type="dcterms:W3CDTF">2019-09-27T06:36:41Z</dcterms:created>
  <dcterms:modified xsi:type="dcterms:W3CDTF">2022-03-10T13:12:41Z</dcterms:modified>
</cp:coreProperties>
</file>