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308" r:id="rId2"/>
    <p:sldId id="448" r:id="rId3"/>
    <p:sldId id="449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6" r:id="rId12"/>
    <p:sldId id="455" r:id="rId13"/>
    <p:sldId id="427" r:id="rId14"/>
    <p:sldId id="428" r:id="rId15"/>
    <p:sldId id="429" r:id="rId16"/>
    <p:sldId id="430" r:id="rId17"/>
    <p:sldId id="431" r:id="rId18"/>
    <p:sldId id="432" r:id="rId19"/>
    <p:sldId id="439" r:id="rId20"/>
    <p:sldId id="441" r:id="rId21"/>
    <p:sldId id="443" r:id="rId22"/>
    <p:sldId id="444" r:id="rId23"/>
    <p:sldId id="445" r:id="rId24"/>
    <p:sldId id="270" r:id="rId25"/>
    <p:sldId id="337" r:id="rId26"/>
    <p:sldId id="456" r:id="rId27"/>
    <p:sldId id="785" r:id="rId28"/>
    <p:sldId id="645" r:id="rId29"/>
    <p:sldId id="646" r:id="rId30"/>
    <p:sldId id="648" r:id="rId31"/>
    <p:sldId id="669" r:id="rId32"/>
    <p:sldId id="649" r:id="rId33"/>
    <p:sldId id="650" r:id="rId34"/>
    <p:sldId id="778" r:id="rId35"/>
    <p:sldId id="777" r:id="rId36"/>
    <p:sldId id="780" r:id="rId37"/>
    <p:sldId id="781" r:id="rId38"/>
    <p:sldId id="786" r:id="rId39"/>
    <p:sldId id="668" r:id="rId40"/>
    <p:sldId id="775" r:id="rId41"/>
    <p:sldId id="665" r:id="rId42"/>
    <p:sldId id="776" r:id="rId43"/>
  </p:sldIdLst>
  <p:sldSz cx="12192000" cy="6858000"/>
  <p:notesSz cx="6858000" cy="91440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302" autoAdjust="0"/>
  </p:normalViewPr>
  <p:slideViewPr>
    <p:cSldViewPr snapToGrid="0">
      <p:cViewPr varScale="1">
        <p:scale>
          <a:sx n="98" d="100"/>
          <a:sy n="98" d="100"/>
        </p:scale>
        <p:origin x="102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5027C39-C682-4FC2-80FA-532109981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3AC8C0-F225-49AF-A673-14A3B383E649}" type="slidenum">
              <a:rPr lang="cs-CZ" altLang="cs-CZ">
                <a:latin typeface="Arial" panose="020B0604020202020204" pitchFamily="34" charset="0"/>
              </a:rPr>
              <a:pPr/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7AC9F04-9FAD-4F2B-8CE8-102308889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8F6B66C-ADB4-4513-8A73-27FD2F522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FC2212A-79F6-47D6-9A37-B2E1EE231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82C51B7-9CB8-460D-842C-CDE2D9F5A207}" type="slidenum">
              <a:rPr lang="cs-CZ" altLang="cs-CZ">
                <a:latin typeface="Arial" panose="020B0604020202020204" pitchFamily="34" charset="0"/>
              </a:rPr>
              <a:pPr/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87A44DB-F062-4FEB-942F-B1E0E1031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4646149-2941-42F2-9198-B6DF0BC28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5B07B92-393D-43CC-8ABD-426927342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EB533F7-34D9-47FD-9D37-5937EB15144A}" type="slidenum">
              <a:rPr lang="cs-CZ" altLang="cs-CZ">
                <a:latin typeface="Arial" panose="020B0604020202020204" pitchFamily="34" charset="0"/>
              </a:rPr>
              <a:pPr/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A97B458-0442-4802-968E-8253290CBC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A69A0A8-E538-4958-9167-CC2AE2CB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C6588E7-DD73-4386-90A4-EC15F4CC4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F6B8CE-0DD3-4888-9436-6DF5333C0DC0}" type="slidenum">
              <a:rPr lang="cs-CZ" altLang="cs-CZ">
                <a:latin typeface="Arial" panose="020B0604020202020204" pitchFamily="34" charset="0"/>
              </a:rPr>
              <a:pPr/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EF21A53-51DE-4FFB-A0AB-3CB1C1D944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869EFBE-8C85-4F42-950D-CE561C843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2288F17-1C6C-4261-BF7B-E9A8FCED6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D7382E0-1CC4-4CCF-BD9B-C27B10446C2E}" type="slidenum">
              <a:rPr lang="cs-CZ" altLang="cs-CZ">
                <a:latin typeface="Arial" panose="020B0604020202020204" pitchFamily="34" charset="0"/>
              </a:rPr>
              <a:pPr/>
              <a:t>18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A67BA7C-209C-41CE-92C7-3C85E98A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F3A47AE-CA39-4688-B447-554514332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418E2ED-A7AE-4E32-9713-B99691C28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419D1F-5A5D-48C3-9137-CE270996EF1B}" type="slidenum">
              <a:rPr lang="cs-CZ" altLang="cs-CZ">
                <a:latin typeface="Arial" panose="020B0604020202020204" pitchFamily="34" charset="0"/>
              </a:rPr>
              <a:pPr/>
              <a:t>19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C9904F2-F877-429A-8EE0-AC3086B63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97ECB54-8174-45E3-A495-15B64F9FE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6918942-EE53-4205-A6B3-FC76AF93A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D03591-660B-4818-92C9-126CD9BB6C71}" type="slidenum">
              <a:rPr lang="cs-CZ" altLang="cs-CZ">
                <a:latin typeface="Arial" panose="020B0604020202020204" pitchFamily="34" charset="0"/>
              </a:rPr>
              <a:pPr/>
              <a:t>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51FE3B3-9219-4959-B1A8-DC713840B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16B9AFD8-9380-4757-9E70-99E5A436A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070519F-A462-4223-A9AC-5877FE794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BE286D-64A8-45FF-9F3A-9687A1775CF4}" type="slidenum">
              <a:rPr lang="cs-CZ" altLang="cs-CZ">
                <a:latin typeface="Arial" panose="020B0604020202020204" pitchFamily="34" charset="0"/>
              </a:rPr>
              <a:pPr/>
              <a:t>21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4F0212-E440-4071-97B4-D547D7ACB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0C8B20C-D52D-4B57-B82C-2713F8847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A107E5B-FAE9-4219-8A44-BC46633C3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B8377F-068B-4CB2-B1D1-0DA2BF524987}" type="slidenum">
              <a:rPr lang="cs-CZ" altLang="cs-CZ">
                <a:latin typeface="Arial" panose="020B0604020202020204" pitchFamily="34" charset="0"/>
              </a:rPr>
              <a:pPr/>
              <a:t>22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2216FD4-BE9F-4DE1-9F37-CC1409EA2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289EC39-1810-4530-933A-BF2BE5C03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09C8C4C5-6BBC-47A9-A056-56C433939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403DAC-91D6-47B7-AC2F-DAF4184D6598}" type="slidenum">
              <a:rPr lang="cs-CZ" altLang="cs-CZ">
                <a:latin typeface="Arial" panose="020B0604020202020204" pitchFamily="34" charset="0"/>
              </a:rPr>
              <a:pPr/>
              <a:t>23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6F79B220-5334-4DED-9B1A-D4BBADC27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3903D3B-9073-455A-A60D-26276AB22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A503712D-ED2A-405A-ABCE-B62C13441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CCDA40-92F0-432E-ADDC-85754652BCE4}" type="slidenum">
              <a:rPr lang="cs-CZ" altLang="cs-CZ">
                <a:latin typeface="Arial" panose="020B0604020202020204" pitchFamily="34" charset="0"/>
              </a:rPr>
              <a:pPr/>
              <a:t>24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7754FE3-330C-4C5E-87D4-0B859E576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94A3F3D-4E28-435C-8C65-FA701A016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5AFB180-8C1A-4E67-B782-E71A87E80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C752C3-52AC-488C-B232-750548AE4E0D}" type="slidenum">
              <a:rPr lang="cs-CZ" altLang="cs-CZ">
                <a:latin typeface="Arial" panose="020B0604020202020204" pitchFamily="34" charset="0"/>
              </a:rPr>
              <a:pPr/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D05CF99-50C8-401A-802A-1C174EAAB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D8F3322-D189-4CC8-B8E5-AF7D06CC2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BE93DC4-74B0-4C79-8F32-CAFDF0EAC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C5AAB7-410D-4455-8B52-4F2D6AFC136E}" type="slidenum">
              <a:rPr lang="cs-CZ" altLang="cs-CZ">
                <a:latin typeface="Arial" panose="020B0604020202020204" pitchFamily="34" charset="0"/>
              </a:rPr>
              <a:pPr/>
              <a:t>25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E19C66A6-03F4-4B25-857C-C77716B6BC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53139F46-8AD7-4026-A80C-A0C48DAEF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FCA7E67-D076-4DCC-AA61-539E08B5E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0933E45-1114-4261-9FD7-77C5269C03A1}" type="slidenum">
              <a:rPr lang="cs-CZ" altLang="cs-CZ">
                <a:latin typeface="Arial" panose="020B0604020202020204" pitchFamily="34" charset="0"/>
              </a:rPr>
              <a:pPr/>
              <a:t>26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27C50DD-1E03-4C02-BBEA-55DB6C838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F597664-8A2D-49A7-8807-D9EEEE34D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70DEE3B-4CDB-4D4C-B91F-7E0DE0588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300557A-38B4-4573-BDF5-206BE85FC0F8}" type="slidenum">
              <a:rPr lang="cs-CZ" altLang="cs-CZ">
                <a:latin typeface="Arial" panose="020B0604020202020204" pitchFamily="34" charset="0"/>
              </a:rPr>
              <a:pPr/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00555867-932E-45C4-A936-9A072DD90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3ADF9B0-EAC4-4406-BA34-C8FAA7CA9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469C1C3-9DEF-427A-A4F9-3B4CC68CB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001E66-4945-4B1C-9025-B3173FA9CD7B}" type="slidenum">
              <a:rPr lang="cs-CZ" altLang="cs-CZ">
                <a:latin typeface="Arial" panose="020B0604020202020204" pitchFamily="34" charset="0"/>
              </a:rPr>
              <a:pPr/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AB9EAFE-C0F2-4996-8E63-3C0E30011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5356866-18A5-4862-B132-25A68A816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0412BD0B-A378-45CA-88F1-47BB9DD92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672E97-BB81-4E33-9E6C-30B4BB71BB63}" type="slidenum">
              <a:rPr lang="cs-CZ" altLang="cs-CZ">
                <a:latin typeface="Arial" panose="020B0604020202020204" pitchFamily="34" charset="0"/>
              </a:rPr>
              <a:pPr/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05C66E3-B0F7-439E-AAE6-5BF9EFB9C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A9A327C-9B4A-4242-A440-8D5338762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F1C7A42C-E7AD-480B-95D6-AA8768092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A0FD16B-B971-4048-9470-43CA0C9903BE}" type="slidenum">
              <a:rPr lang="cs-CZ" altLang="cs-CZ">
                <a:latin typeface="Arial" panose="020B0604020202020204" pitchFamily="34" charset="0"/>
              </a:rPr>
              <a:pPr/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6C0B526-36CB-4A4F-86DF-3B77EC23B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C653EED-273C-4D4A-B632-8CBB7C2B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CF70CBE-1A6B-4709-BA8B-1CCB084292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4F0B3CC-E0A3-4B0C-9C6F-A2692BEE026B}" type="slidenum">
              <a:rPr lang="cs-CZ" altLang="cs-CZ">
                <a:latin typeface="Arial" panose="020B0604020202020204" pitchFamily="34" charset="0"/>
              </a:rPr>
              <a:pPr/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3371791-9E3A-4E72-BE51-113E9426F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548E965-B9DE-4C28-AA75-A73BA075D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7E54FC34-4FAE-4793-89DE-A6D8D1017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4F42AC6-FC28-4AF4-B8BE-1FDC67E73613}" type="slidenum">
              <a:rPr lang="cs-CZ" altLang="cs-CZ">
                <a:latin typeface="Arial" panose="020B0604020202020204" pitchFamily="34" charset="0"/>
              </a:rPr>
              <a:pPr/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4BCF469-7BBB-4A19-86CF-49101CE5A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FBA1502-79CF-4315-B7B3-5EA34F0F4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096EE11-FED7-488D-A4D9-6690CBA6F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67A3884-CE0D-4416-98B3-E7A5C1466F63}" type="slidenum">
              <a:rPr lang="cs-CZ" altLang="cs-CZ">
                <a:latin typeface="Arial" panose="020B0604020202020204" pitchFamily="34" charset="0"/>
              </a:rPr>
              <a:pPr/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CDD277CD-4627-4474-9A79-72897AE657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3489BA95-B738-4CC3-BF10-E8736D242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3C5E8-049B-4DEA-BA8E-6D4B6622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5389B-9E31-4CA3-9B38-059FD2E7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D308-C42A-48F1-85FF-56EEE535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E881C-8F67-4C14-BD2D-6AB5B9B10C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4085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552313-E75A-452B-A18A-29507A0F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82844E-C982-42D4-AAEA-280AAA1C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C40211-C420-49FD-824A-4DEE941D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06B-C1C1-4510-BCB0-E0FEE9F319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83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CC5060-5334-4291-9609-3F5FE9D4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B745DD-87BD-4731-A324-6029EFD2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B17BDC-E891-4A05-AB86-566C5388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2325F-15D2-4167-AE53-113471A71C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8069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3C6FA-3345-43EB-91E2-FF688D0F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CDF-B3AA-4CEB-BC8C-25FB564B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AF2D9-AE7F-4D16-9B10-86AD0CA1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5A15B-8119-4188-AF38-6B436845D4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706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4a"/><Relationship Id="rId7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image" Target="../media/image8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4a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m4a"/><Relationship Id="rId7" Type="http://schemas.openxmlformats.org/officeDocument/2006/relationships/image" Target="../media/image8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4.m4a"/><Relationship Id="rId7" Type="http://schemas.openxmlformats.org/officeDocument/2006/relationships/image" Target="../media/image8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5.m4a"/><Relationship Id="rId7" Type="http://schemas.openxmlformats.org/officeDocument/2006/relationships/image" Target="../media/image8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image" Target="../media/image8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7.m4a"/><Relationship Id="rId7" Type="http://schemas.openxmlformats.org/officeDocument/2006/relationships/image" Target="../media/image8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4a"/><Relationship Id="rId7" Type="http://schemas.openxmlformats.org/officeDocument/2006/relationships/image" Target="../media/image8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4a"/><Relationship Id="rId7" Type="http://schemas.openxmlformats.org/officeDocument/2006/relationships/image" Target="../media/image8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7.xml"/><Relationship Id="rId5" Type="http://schemas.openxmlformats.org/officeDocument/2006/relationships/image" Target="../media/image8.jpeg"/><Relationship Id="rId4" Type="http://schemas.openxmlformats.org/officeDocument/2006/relationships/hyperlink" Target="https://www.annemergmed.com/article/S0196-0644(17)30657-1/fulltex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0.m4a"/><Relationship Id="rId7" Type="http://schemas.openxmlformats.org/officeDocument/2006/relationships/image" Target="../media/image8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0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1.m4a"/><Relationship Id="rId7" Type="http://schemas.openxmlformats.org/officeDocument/2006/relationships/image" Target="../media/image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1.m4a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2.m4a"/><Relationship Id="rId7" Type="http://schemas.openxmlformats.org/officeDocument/2006/relationships/image" Target="../media/image8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2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3.m4a"/><Relationship Id="rId7" Type="http://schemas.openxmlformats.org/officeDocument/2006/relationships/image" Target="../media/image8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3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4.m4a"/><Relationship Id="rId7" Type="http://schemas.openxmlformats.org/officeDocument/2006/relationships/image" Target="../media/image8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5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55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56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57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58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59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60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61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7.png"/><Relationship Id="rId2" Type="http://schemas.microsoft.com/office/2007/relationships/media" Target="../media/media37.m4a"/><Relationship Id="rId1" Type="http://schemas.openxmlformats.org/officeDocument/2006/relationships/tags" Target="../tags/tag62.xml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8.m4a"/><Relationship Id="rId7" Type="http://schemas.openxmlformats.org/officeDocument/2006/relationships/image" Target="../media/image8.jpeg"/><Relationship Id="rId2" Type="http://schemas.microsoft.com/office/2007/relationships/media" Target="../media/media38.m4a"/><Relationship Id="rId1" Type="http://schemas.openxmlformats.org/officeDocument/2006/relationships/tags" Target="../tags/tag6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7.png"/><Relationship Id="rId2" Type="http://schemas.microsoft.com/office/2007/relationships/media" Target="../media/media39.m4a"/><Relationship Id="rId1" Type="http://schemas.openxmlformats.org/officeDocument/2006/relationships/tags" Target="../tags/tag65.xml"/><Relationship Id="rId6" Type="http://schemas.openxmlformats.org/officeDocument/2006/relationships/image" Target="../media/image8.jpe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image" Target="../media/image8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4a"/><Relationship Id="rId7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openxmlformats.org/officeDocument/2006/relationships/image" Target="../media/image8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image" Target="../media/image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D8DFBEBD-6DDF-4373-BB97-84D8F037AA9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3448" y="1456009"/>
            <a:ext cx="11891962" cy="3600450"/>
          </a:xfrm>
        </p:spPr>
        <p:txBody>
          <a:bodyPr/>
          <a:lstStyle/>
          <a:p>
            <a:pPr algn="ctr" eaLnBrk="1" hangingPunct="1"/>
            <a:br>
              <a:rPr lang="cs-CZ" altLang="cs-CZ" sz="4800" b="1" dirty="0"/>
            </a:br>
            <a:r>
              <a:rPr lang="en-US" altLang="cs-CZ" dirty="0"/>
              <a:t>General principles of poisoning management. Specific antidotes in poisoning therapy. </a:t>
            </a:r>
            <a:br>
              <a:rPr lang="cs-CZ" altLang="cs-CZ" dirty="0"/>
            </a:br>
            <a:br>
              <a:rPr lang="cs-CZ" altLang="cs-CZ" dirty="0"/>
            </a:br>
            <a:r>
              <a:rPr lang="en-US" altLang="cs-CZ" dirty="0"/>
              <a:t>General principles of drug addiction</a:t>
            </a:r>
            <a:endParaRPr lang="en-GB" altLang="cs-CZ" sz="4800" b="1" dirty="0"/>
          </a:p>
        </p:txBody>
      </p:sp>
      <p:pic>
        <p:nvPicPr>
          <p:cNvPr id="3075" name="Obrázek 3">
            <a:extLst>
              <a:ext uri="{FF2B5EF4-FFF2-40B4-BE49-F238E27FC236}">
                <a16:creationId xmlns:a16="http://schemas.microsoft.com/office/drawing/2014/main" id="{342168A1-A2CF-4E0C-80D6-E9DCEBC1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6CE4B3-91BC-49F2-ADAF-C2A3651C8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3591" y="5643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EB328BD-3E92-4BE2-A697-EEE311815B34}"/>
              </a:ext>
            </a:extLst>
          </p:cNvPr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0" y="188913"/>
            <a:ext cx="121920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cs-CZ" sz="4000" b="1" dirty="0">
                <a:latin typeface="+mn-lt"/>
              </a:rPr>
              <a:t>Toxic substances that are poorly adsorbable by </a:t>
            </a:r>
            <a:r>
              <a:rPr lang="cs-CZ" altLang="cs-CZ" dirty="0" err="1">
                <a:latin typeface="+mn-lt"/>
              </a:rPr>
              <a:t>c</a:t>
            </a:r>
            <a:r>
              <a:rPr lang="cs-CZ" altLang="cs-CZ" sz="4000" b="1" dirty="0" err="1">
                <a:latin typeface="+mn-lt"/>
              </a:rPr>
              <a:t>harcoal</a:t>
            </a:r>
            <a:endParaRPr lang="en-GB" altLang="cs-CZ" sz="4000" b="1" dirty="0">
              <a:latin typeface="+mn-lt"/>
            </a:endParaRPr>
          </a:p>
        </p:txBody>
      </p:sp>
      <p:sp>
        <p:nvSpPr>
          <p:cNvPr id="17411" name="Rectangle 6">
            <a:extLst>
              <a:ext uri="{FF2B5EF4-FFF2-40B4-BE49-F238E27FC236}">
                <a16:creationId xmlns:a16="http://schemas.microsoft.com/office/drawing/2014/main" id="{A450381A-5401-4FC3-B58B-FB918C1341F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055813" y="1831975"/>
            <a:ext cx="4040187" cy="4543425"/>
          </a:xfrm>
        </p:spPr>
        <p:txBody>
          <a:bodyPr/>
          <a:lstStyle/>
          <a:p>
            <a:pPr eaLnBrk="1" hangingPunct="1"/>
            <a:r>
              <a:rPr lang="en-GB" altLang="cs-CZ" sz="2400"/>
              <a:t>acids</a:t>
            </a:r>
          </a:p>
          <a:p>
            <a:pPr eaLnBrk="1" hangingPunct="1"/>
            <a:r>
              <a:rPr lang="en-GB" altLang="cs-CZ" sz="2400"/>
              <a:t>alkali</a:t>
            </a:r>
          </a:p>
          <a:p>
            <a:pPr eaLnBrk="1" hangingPunct="1"/>
            <a:r>
              <a:rPr lang="en-GB" altLang="cs-CZ" sz="2400"/>
              <a:t>chlorates</a:t>
            </a:r>
          </a:p>
          <a:p>
            <a:pPr eaLnBrk="1" hangingPunct="1"/>
            <a:r>
              <a:rPr lang="en-GB" altLang="cs-CZ" sz="2400"/>
              <a:t>chlorids</a:t>
            </a:r>
          </a:p>
          <a:p>
            <a:pPr eaLnBrk="1" hangingPunct="1"/>
            <a:r>
              <a:rPr lang="en-GB" altLang="cs-CZ" sz="2400"/>
              <a:t>cyanides</a:t>
            </a:r>
          </a:p>
          <a:p>
            <a:pPr eaLnBrk="1" hangingPunct="1"/>
            <a:r>
              <a:rPr lang="en-GB" altLang="cs-CZ" sz="2400"/>
              <a:t>nitrates</a:t>
            </a:r>
          </a:p>
          <a:p>
            <a:pPr eaLnBrk="1" hangingPunct="1"/>
            <a:r>
              <a:rPr lang="en-GB" altLang="cs-CZ" sz="2400"/>
              <a:t>ethanol</a:t>
            </a:r>
          </a:p>
          <a:p>
            <a:pPr eaLnBrk="1" hangingPunct="1"/>
            <a:r>
              <a:rPr lang="en-GB" altLang="cs-CZ" sz="2400"/>
              <a:t>ethylenglycol</a:t>
            </a:r>
          </a:p>
          <a:p>
            <a:pPr eaLnBrk="1" hangingPunct="1"/>
            <a:r>
              <a:rPr lang="en-GB" altLang="cs-CZ" sz="2400"/>
              <a:t>isopropanol</a:t>
            </a:r>
          </a:p>
          <a:p>
            <a:pPr eaLnBrk="1" hangingPunct="1"/>
            <a:r>
              <a:rPr lang="en-GB" altLang="cs-CZ" sz="2400"/>
              <a:t>methanol</a:t>
            </a:r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8F3CF9ED-85D9-4A37-9128-4AB21835307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96000" y="1916113"/>
            <a:ext cx="4040188" cy="4471987"/>
          </a:xfrm>
        </p:spPr>
        <p:txBody>
          <a:bodyPr/>
          <a:lstStyle/>
          <a:p>
            <a:pPr eaLnBrk="1" hangingPunct="1"/>
            <a:r>
              <a:rPr lang="en-GB" altLang="cs-CZ" sz="2400"/>
              <a:t>fluorides</a:t>
            </a:r>
          </a:p>
          <a:p>
            <a:pPr eaLnBrk="1" hangingPunct="1"/>
            <a:r>
              <a:rPr lang="en-GB" altLang="cs-CZ" sz="2400"/>
              <a:t>iron</a:t>
            </a:r>
          </a:p>
          <a:p>
            <a:pPr eaLnBrk="1" hangingPunct="1"/>
            <a:r>
              <a:rPr lang="en-GB" altLang="cs-CZ" sz="2400"/>
              <a:t>ferrous sulphate</a:t>
            </a:r>
          </a:p>
          <a:p>
            <a:pPr eaLnBrk="1" hangingPunct="1"/>
            <a:r>
              <a:rPr lang="en-GB" altLang="cs-CZ" sz="2400"/>
              <a:t>potassium</a:t>
            </a:r>
          </a:p>
          <a:p>
            <a:pPr eaLnBrk="1" hangingPunct="1"/>
            <a:r>
              <a:rPr lang="en-GB" altLang="cs-CZ" sz="2400"/>
              <a:t>sodium</a:t>
            </a:r>
          </a:p>
          <a:p>
            <a:pPr eaLnBrk="1" hangingPunct="1"/>
            <a:r>
              <a:rPr lang="en-GB" altLang="cs-CZ" sz="2400"/>
              <a:t>detergents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/>
          </a:p>
        </p:txBody>
      </p:sp>
      <p:pic>
        <p:nvPicPr>
          <p:cNvPr id="17413" name="Obrázek 4">
            <a:extLst>
              <a:ext uri="{FF2B5EF4-FFF2-40B4-BE49-F238E27FC236}">
                <a16:creationId xmlns:a16="http://schemas.microsoft.com/office/drawing/2014/main" id="{AB16D091-F130-4F03-9C0A-0E11E2D5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75D78A-018C-4712-8A90-3BF0DAC6A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12557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76E7B68D-52D6-42CF-8B5A-707857BD2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03" y="1655509"/>
            <a:ext cx="9864725" cy="45259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cs-CZ" b="1" u="sng" dirty="0"/>
              <a:t>Gastric lavage</a:t>
            </a:r>
          </a:p>
          <a:p>
            <a:pPr algn="ctr" eaLnBrk="1" hangingPunct="1"/>
            <a:r>
              <a:rPr lang="en-GB" altLang="cs-CZ" sz="2600" dirty="0"/>
              <a:t>In p.o. intoxications within 4 hours </a:t>
            </a:r>
            <a:endParaRPr lang="cs-CZ" altLang="cs-CZ" sz="2600" dirty="0"/>
          </a:p>
          <a:p>
            <a:pPr algn="ctr" eaLnBrk="1" hangingPunct="1"/>
            <a:endParaRPr lang="en-GB" altLang="cs-CZ" sz="2600" dirty="0"/>
          </a:p>
          <a:p>
            <a:pPr algn="ctr" eaLnBrk="1" hangingPunct="1"/>
            <a:r>
              <a:rPr lang="en-GB" altLang="cs-CZ" sz="2600" dirty="0"/>
              <a:t>The patient is conscious, without spasms</a:t>
            </a:r>
          </a:p>
          <a:p>
            <a:pPr algn="ctr" eaLnBrk="1" hangingPunct="1"/>
            <a:r>
              <a:rPr lang="cs-CZ" altLang="cs-CZ" sz="2600" dirty="0"/>
              <a:t>w</a:t>
            </a:r>
            <a:r>
              <a:rPr lang="en-GB" altLang="cs-CZ" sz="2600" dirty="0"/>
              <a:t>hen unconscious, ONLY in lying position and intubated</a:t>
            </a:r>
            <a:endParaRPr lang="cs-CZ" altLang="cs-CZ" sz="2600" dirty="0"/>
          </a:p>
          <a:p>
            <a:pPr algn="ctr" eaLnBrk="1" hangingPunct="1"/>
            <a:r>
              <a:rPr lang="en-GB" altLang="cs-CZ" sz="2600" dirty="0"/>
              <a:t>  </a:t>
            </a:r>
          </a:p>
          <a:p>
            <a:pPr algn="ctr" eaLnBrk="1" hangingPunct="1"/>
            <a:r>
              <a:rPr lang="en-GB" altLang="cs-CZ" sz="2600" dirty="0"/>
              <a:t>warm water</a:t>
            </a:r>
            <a:r>
              <a:rPr lang="cs-CZ" altLang="cs-CZ" sz="2600" dirty="0"/>
              <a:t> (37°C)</a:t>
            </a:r>
            <a:r>
              <a:rPr lang="en-GB" altLang="cs-CZ" sz="2600" dirty="0"/>
              <a:t>, </a:t>
            </a:r>
            <a:r>
              <a:rPr lang="cs-CZ" altLang="cs-CZ" sz="2600" dirty="0" err="1"/>
              <a:t>saline</a:t>
            </a:r>
            <a:r>
              <a:rPr lang="cs-CZ" altLang="cs-CZ" sz="2600" dirty="0"/>
              <a:t> </a:t>
            </a:r>
            <a:r>
              <a:rPr lang="en-GB" altLang="cs-CZ" sz="2600" dirty="0"/>
              <a:t>(preparation: 2 teaspoons of salt per 1 litre water), 300 ml</a:t>
            </a:r>
            <a:endParaRPr lang="cs-CZ" altLang="cs-CZ" sz="2600" dirty="0"/>
          </a:p>
          <a:p>
            <a:pPr algn="ctr" eaLnBrk="1" hangingPunct="1"/>
            <a:endParaRPr lang="en-GB" altLang="cs-CZ" sz="2600" dirty="0"/>
          </a:p>
          <a:p>
            <a:pPr algn="ctr" eaLnBrk="1" hangingPunct="1"/>
            <a:r>
              <a:rPr lang="en-GB" altLang="cs-CZ" sz="2600" dirty="0"/>
              <a:t>Sample for toxicological analysis</a:t>
            </a:r>
            <a:endParaRPr lang="cs-CZ" altLang="cs-CZ" sz="2600" dirty="0"/>
          </a:p>
          <a:p>
            <a:pPr algn="ctr" eaLnBrk="1" hangingPunct="1"/>
            <a:endParaRPr lang="en-GB" altLang="cs-CZ" sz="2600" dirty="0"/>
          </a:p>
          <a:p>
            <a:pPr algn="ctr" eaLnBrk="1" hangingPunct="1"/>
            <a:r>
              <a:rPr lang="en-GB" altLang="cs-CZ" sz="2600" dirty="0"/>
              <a:t>In the end (the last lavage) add adsorbent (30 g of activated carbon) or a laxative (Na</a:t>
            </a:r>
            <a:r>
              <a:rPr lang="en-GB" altLang="cs-CZ" sz="2600" baseline="-25000" dirty="0"/>
              <a:t>2</a:t>
            </a:r>
            <a:r>
              <a:rPr lang="en-GB" altLang="cs-CZ" sz="2600" dirty="0"/>
              <a:t>SO</a:t>
            </a:r>
            <a:r>
              <a:rPr lang="en-GB" altLang="cs-CZ" sz="2600" baseline="-25000" dirty="0"/>
              <a:t>4</a:t>
            </a:r>
            <a:r>
              <a:rPr lang="en-GB" altLang="cs-CZ" sz="2600" dirty="0"/>
              <a:t>)</a:t>
            </a:r>
          </a:p>
        </p:txBody>
      </p:sp>
      <p:pic>
        <p:nvPicPr>
          <p:cNvPr id="18436" name="Obrázek 3">
            <a:extLst>
              <a:ext uri="{FF2B5EF4-FFF2-40B4-BE49-F238E27FC236}">
                <a16:creationId xmlns:a16="http://schemas.microsoft.com/office/drawing/2014/main" id="{9F52D1A2-1FDF-4C70-A017-60AF4C67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92FD55B-650D-495D-AAE2-36F53B6EC8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381000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A4CF4D-075B-4FE6-9A96-93AD2537D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988" y="1143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A9E63CE-4CAB-4D47-AF0B-0EC9D68F9F6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825" y="404813"/>
            <a:ext cx="11851711" cy="1325562"/>
          </a:xfrm>
        </p:spPr>
        <p:txBody>
          <a:bodyPr rtlCol="0">
            <a:normAutofit fontScale="90000"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sk-SK" altLang="cs-CZ" sz="4000" b="1" dirty="0">
                <a:latin typeface="+mn-lt"/>
              </a:rPr>
              <a:t>1. </a:t>
            </a:r>
            <a:r>
              <a:rPr lang="en-GB" altLang="cs-CZ" sz="4000" b="1" dirty="0">
                <a:latin typeface="+mn-lt"/>
              </a:rPr>
              <a:t>Elimination of unabsorbed toxic substances from organism</a:t>
            </a:r>
            <a:r>
              <a:rPr lang="cs-CZ" altLang="cs-CZ" sz="4000" b="1" dirty="0">
                <a:latin typeface="+mn-lt"/>
              </a:rPr>
              <a:t> - </a:t>
            </a:r>
            <a:r>
              <a:rPr lang="cs-CZ" sz="4000" b="1" dirty="0">
                <a:latin typeface="+mn-lt"/>
              </a:rPr>
              <a:t>PEG - </a:t>
            </a:r>
            <a:r>
              <a:rPr lang="cs-CZ" sz="4000" b="1" dirty="0" err="1">
                <a:latin typeface="+mn-lt"/>
              </a:rPr>
              <a:t>laxative</a:t>
            </a:r>
            <a:r>
              <a:rPr lang="cs-CZ" sz="4000" b="1" dirty="0">
                <a:latin typeface="+mn-lt"/>
              </a:rPr>
              <a:t> , GIT </a:t>
            </a:r>
            <a:r>
              <a:rPr lang="cs-CZ" sz="4000" b="1" dirty="0" err="1">
                <a:latin typeface="+mn-lt"/>
              </a:rPr>
              <a:t>dialysis</a:t>
            </a:r>
            <a:r>
              <a:rPr lang="cs-CZ" sz="4000" b="1" dirty="0">
                <a:latin typeface="+mn-lt"/>
              </a:rPr>
              <a:t> </a:t>
            </a:r>
            <a:br>
              <a:rPr lang="cs-CZ" sz="4000" b="1" dirty="0">
                <a:latin typeface="+mn-lt"/>
              </a:rPr>
            </a:br>
            <a:r>
              <a:rPr lang="en-GB" altLang="cs-CZ" sz="4000" b="1" dirty="0">
                <a:latin typeface="+mn-lt"/>
              </a:rPr>
              <a:t> </a:t>
            </a:r>
            <a:endParaRPr lang="sk-SK" altLang="cs-CZ" sz="4000" b="1" dirty="0">
              <a:latin typeface="+mn-lt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DD29028-9DD6-4B91-BD65-5D1365A688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0289" y="1730375"/>
            <a:ext cx="10808341" cy="4600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• PEG - polyethylene </a:t>
            </a:r>
            <a:r>
              <a:rPr lang="cs-CZ" dirty="0" err="1"/>
              <a:t>glycol</a:t>
            </a:r>
            <a:r>
              <a:rPr lang="cs-CZ" dirty="0"/>
              <a:t> in </a:t>
            </a:r>
            <a:r>
              <a:rPr lang="cs-CZ" dirty="0" err="1"/>
              <a:t>ionic</a:t>
            </a:r>
            <a:r>
              <a:rPr lang="cs-CZ" dirty="0"/>
              <a:t> </a:t>
            </a:r>
            <a:r>
              <a:rPr lang="cs-CZ" dirty="0" err="1"/>
              <a:t>solutions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• 4 </a:t>
            </a:r>
            <a:r>
              <a:rPr lang="cs-CZ" dirty="0" err="1"/>
              <a:t>liters</a:t>
            </a:r>
            <a:r>
              <a:rPr lang="cs-CZ" dirty="0"/>
              <a:t> / 2 </a:t>
            </a:r>
            <a:r>
              <a:rPr lang="cs-CZ" dirty="0" err="1"/>
              <a:t>hours</a:t>
            </a:r>
            <a:r>
              <a:rPr lang="cs-CZ" dirty="0"/>
              <a:t> </a:t>
            </a:r>
            <a:r>
              <a:rPr lang="cs-CZ" dirty="0" err="1"/>
              <a:t>until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evacuated</a:t>
            </a:r>
            <a:r>
              <a:rPr lang="cs-CZ" dirty="0"/>
              <a:t> </a:t>
            </a:r>
            <a:r>
              <a:rPr lang="cs-CZ" dirty="0" err="1"/>
              <a:t>rectal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clear</a:t>
            </a:r>
            <a:endParaRPr lang="cs-CZ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br>
              <a:rPr lang="cs-CZ" dirty="0"/>
            </a:br>
            <a:endParaRPr lang="en-GB" altLang="cs-CZ" sz="2600" dirty="0"/>
          </a:p>
        </p:txBody>
      </p:sp>
      <p:pic>
        <p:nvPicPr>
          <p:cNvPr id="20484" name="Obrázek 5">
            <a:extLst>
              <a:ext uri="{FF2B5EF4-FFF2-40B4-BE49-F238E27FC236}">
                <a16:creationId xmlns:a16="http://schemas.microsoft.com/office/drawing/2014/main" id="{43711CCC-BF32-40B1-A572-49731E266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3BA663-9BDE-4383-9863-27DA15A9A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4983" y="20152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00B2B855-3C68-4A53-893E-E637F2722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60" y="1804103"/>
            <a:ext cx="11245173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u="sng" dirty="0" err="1"/>
              <a:t>Increasing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the</a:t>
            </a:r>
            <a:r>
              <a:rPr lang="cs-CZ" altLang="cs-CZ" b="1" u="sng" dirty="0"/>
              <a:t> </a:t>
            </a:r>
            <a:r>
              <a:rPr lang="en-GB" altLang="cs-CZ" b="1" u="sng" dirty="0"/>
              <a:t>intestinal pass</a:t>
            </a:r>
            <a:r>
              <a:rPr lang="cs-CZ" altLang="cs-CZ" b="1" u="sng" dirty="0" err="1"/>
              <a:t>age</a:t>
            </a:r>
            <a:endParaRPr lang="cs-CZ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sz="2000" b="1" dirty="0"/>
              <a:t>The patient is conscious, with no spasms</a:t>
            </a:r>
          </a:p>
          <a:p>
            <a:pPr eaLnBrk="1" hangingPunct="1"/>
            <a:r>
              <a:rPr lang="en-GB" altLang="cs-CZ" sz="2000" b="1" dirty="0"/>
              <a:t>Administration of big doses of strong and quick-acting laxatives </a:t>
            </a:r>
          </a:p>
          <a:p>
            <a:pPr eaLnBrk="1" hangingPunct="1"/>
            <a:r>
              <a:rPr lang="en-GB" altLang="cs-CZ" sz="2000" b="1" dirty="0"/>
              <a:t>Sodium sulphate (20 – 30 g with a large volume of water)</a:t>
            </a:r>
          </a:p>
          <a:p>
            <a:pPr eaLnBrk="1" hangingPunct="1"/>
            <a:r>
              <a:rPr lang="en-GB" altLang="cs-CZ" sz="2000" b="1" dirty="0"/>
              <a:t>Mannitol (ca 50g per 1 litre water; 0.5 – 1 litre is administered p.o.)</a:t>
            </a:r>
          </a:p>
          <a:p>
            <a:pPr eaLnBrk="1" hangingPunct="1"/>
            <a:r>
              <a:rPr lang="en-GB" altLang="cs-CZ" sz="2000" b="1" dirty="0"/>
              <a:t>Castor oil (20 – 30 ml)</a:t>
            </a:r>
          </a:p>
          <a:p>
            <a:pPr eaLnBrk="1" hangingPunct="1"/>
            <a:endParaRPr lang="en-GB" altLang="cs-CZ" sz="2000" b="1" dirty="0"/>
          </a:p>
          <a:p>
            <a:pPr eaLnBrk="1" hangingPunct="1"/>
            <a:endParaRPr lang="en-GB" altLang="cs-CZ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C</a:t>
            </a:r>
            <a:r>
              <a:rPr lang="en-GB" altLang="cs-CZ" dirty="0"/>
              <a:t>I  in poisons soluble in fats!!! (castor oil </a:t>
            </a:r>
            <a:r>
              <a:rPr lang="en-GB" altLang="cs-CZ" dirty="0">
                <a:sym typeface="Symbol" panose="05050102010706020507" pitchFamily="18" charset="2"/>
              </a:rPr>
              <a:t>bile secretion and resorption of fats)</a:t>
            </a:r>
            <a:r>
              <a:rPr lang="en-GB" altLang="cs-CZ" dirty="0"/>
              <a:t> </a:t>
            </a:r>
          </a:p>
        </p:txBody>
      </p:sp>
      <p:sp>
        <p:nvSpPr>
          <p:cNvPr id="70660" name="AutoShape 4">
            <a:extLst>
              <a:ext uri="{FF2B5EF4-FFF2-40B4-BE49-F238E27FC236}">
                <a16:creationId xmlns:a16="http://schemas.microsoft.com/office/drawing/2014/main" id="{F07F644B-432E-4F2D-A0EA-B8D0510BB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517" y="4261644"/>
            <a:ext cx="538162" cy="863600"/>
          </a:xfrm>
          <a:prstGeom prst="downArrow">
            <a:avLst>
              <a:gd name="adj1" fmla="val 50000"/>
              <a:gd name="adj2" fmla="val 429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>
              <a:latin typeface="+mn-lt"/>
            </a:endParaRPr>
          </a:p>
        </p:txBody>
      </p:sp>
      <p:pic>
        <p:nvPicPr>
          <p:cNvPr id="22533" name="Obrázek 4">
            <a:extLst>
              <a:ext uri="{FF2B5EF4-FFF2-40B4-BE49-F238E27FC236}">
                <a16:creationId xmlns:a16="http://schemas.microsoft.com/office/drawing/2014/main" id="{042FCBEE-3516-4848-AC66-438A76466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E6AF325-F62C-440F-BF4D-0454C8506A8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381000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2967B-59C1-4816-BFA8-1363FE7EE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4341" y="149930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3F80610F-6C40-4E32-AB86-944DF5F25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96" y="2115056"/>
            <a:ext cx="10972800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b="1" u="sng" dirty="0"/>
              <a:t>Total intestinal lavage</a:t>
            </a:r>
            <a:endParaRPr lang="cs-CZ" altLang="cs-CZ" b="1" u="sng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b="1" u="sng" dirty="0"/>
          </a:p>
          <a:p>
            <a:pPr eaLnBrk="1" hangingPunct="1"/>
            <a:r>
              <a:rPr lang="en-GB" altLang="cs-CZ" dirty="0"/>
              <a:t>Large-volume solution (25 ml/kg)</a:t>
            </a:r>
          </a:p>
          <a:p>
            <a:pPr eaLnBrk="1" hangingPunct="1"/>
            <a:r>
              <a:rPr lang="en-GB" altLang="cs-CZ" dirty="0"/>
              <a:t>Through stomach tube, until clean solution flows off</a:t>
            </a:r>
            <a:endParaRPr lang="cs-CZ" altLang="cs-CZ" dirty="0"/>
          </a:p>
          <a:p>
            <a:pPr eaLnBrk="1" hangingPunct="1"/>
            <a:endParaRPr lang="en-GB" altLang="cs-CZ" dirty="0"/>
          </a:p>
          <a:p>
            <a:pPr eaLnBrk="1" hangingPunct="1"/>
            <a:r>
              <a:rPr lang="en-GB" altLang="cs-CZ" dirty="0"/>
              <a:t>Without resorption, does not cause diarrhoea</a:t>
            </a:r>
            <a:endParaRPr lang="cs-CZ" altLang="cs-CZ" dirty="0"/>
          </a:p>
          <a:p>
            <a:pPr eaLnBrk="1" hangingPunct="1"/>
            <a:endParaRPr lang="en-GB" altLang="cs-CZ" dirty="0"/>
          </a:p>
          <a:p>
            <a:pPr eaLnBrk="1" hangingPunct="1"/>
            <a:r>
              <a:rPr lang="en-GB" altLang="cs-CZ" dirty="0"/>
              <a:t>It only rinses the intestine</a:t>
            </a:r>
          </a:p>
          <a:p>
            <a:pPr eaLnBrk="1" hangingPunct="1"/>
            <a:r>
              <a:rPr lang="en-GB" altLang="cs-CZ" dirty="0" err="1"/>
              <a:t>polyethylenglycol</a:t>
            </a:r>
            <a:r>
              <a:rPr lang="en-GB" altLang="cs-CZ" dirty="0"/>
              <a:t> + NaSO</a:t>
            </a:r>
            <a:r>
              <a:rPr lang="en-GB" altLang="cs-CZ" baseline="-25000" dirty="0"/>
              <a:t>4</a:t>
            </a:r>
            <a:r>
              <a:rPr lang="en-GB" altLang="cs-CZ" dirty="0"/>
              <a:t>, NaCl</a:t>
            </a:r>
            <a:r>
              <a:rPr lang="en-GB" altLang="cs-CZ" baseline="-250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cs-CZ" dirty="0"/>
          </a:p>
        </p:txBody>
      </p:sp>
      <p:pic>
        <p:nvPicPr>
          <p:cNvPr id="24580" name="Obrázek 3">
            <a:extLst>
              <a:ext uri="{FF2B5EF4-FFF2-40B4-BE49-F238E27FC236}">
                <a16:creationId xmlns:a16="http://schemas.microsoft.com/office/drawing/2014/main" id="{18CA5D32-45A6-46E6-A190-43409B2E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78C8A9-3C63-49B4-A6D6-6C02714C794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409323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129C06-D3CF-4EA8-978F-9005D0555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038" y="117132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EB89C4EC-EB0C-4E99-8FC6-8EA48C226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59" y="1652012"/>
            <a:ext cx="11731557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cs-CZ" b="1" u="sng" dirty="0" err="1"/>
              <a:t>Forced</a:t>
            </a:r>
            <a:r>
              <a:rPr lang="sk-SK" altLang="cs-CZ" b="1" u="sng" dirty="0"/>
              <a:t> </a:t>
            </a:r>
            <a:r>
              <a:rPr lang="sk-SK" altLang="cs-CZ" b="1" u="sng" dirty="0" err="1"/>
              <a:t>osmotic</a:t>
            </a:r>
            <a:r>
              <a:rPr lang="sk-SK" altLang="cs-CZ" b="1" u="sng" dirty="0"/>
              <a:t> </a:t>
            </a:r>
            <a:r>
              <a:rPr lang="sk-SK" altLang="cs-CZ" b="1" u="sng" dirty="0" err="1"/>
              <a:t>diuresis</a:t>
            </a:r>
            <a:endParaRPr lang="sk-SK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cs-CZ" b="1" u="sng" dirty="0"/>
          </a:p>
          <a:p>
            <a:pPr eaLnBrk="1" hangingPunct="1"/>
            <a:r>
              <a:rPr lang="en-GB" altLang="cs-CZ" dirty="0"/>
              <a:t>Infusion of saccharide solutions (20% mannitol; possible combination with furosemide), physiological solution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Up to several litres </a:t>
            </a:r>
            <a:r>
              <a:rPr lang="cs-CZ" altLang="cs-CZ" dirty="0"/>
              <a:t>/</a:t>
            </a:r>
            <a:r>
              <a:rPr lang="en-GB" altLang="cs-CZ" dirty="0"/>
              <a:t> day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C</a:t>
            </a:r>
            <a:r>
              <a:rPr lang="en-GB" altLang="cs-CZ" dirty="0"/>
              <a:t>I: brain and lung oedema, heart failure, anuria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cs-CZ" dirty="0"/>
          </a:p>
        </p:txBody>
      </p:sp>
      <p:pic>
        <p:nvPicPr>
          <p:cNvPr id="26628" name="Obrázek 3">
            <a:extLst>
              <a:ext uri="{FF2B5EF4-FFF2-40B4-BE49-F238E27FC236}">
                <a16:creationId xmlns:a16="http://schemas.microsoft.com/office/drawing/2014/main" id="{7C45F24A-19BB-4DE6-BEF5-5FF03C19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EDF068B-5043-4E99-ACAD-5DC440576EF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409323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absorbed toxic substances from organism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4B2260-FBB4-4D71-BFFF-786B03C4D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7063" y="14311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082977CF-D8CD-4043-88D7-AAD30D074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7" y="1802018"/>
            <a:ext cx="11345248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b="1" u="sng" dirty="0"/>
              <a:t>Forced alkali diuresis</a:t>
            </a:r>
            <a:endParaRPr lang="cs-CZ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b="1" u="sng" dirty="0"/>
          </a:p>
          <a:p>
            <a:pPr eaLnBrk="1" hangingPunct="1"/>
            <a:r>
              <a:rPr lang="en-GB" altLang="cs-CZ" dirty="0"/>
              <a:t>Speeds up elimination of slightly acidic poisons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Alkalinisation of urine and blood (pH 7.5 – 9.0)</a:t>
            </a:r>
          </a:p>
          <a:p>
            <a:pPr eaLnBrk="1" hangingPunct="1"/>
            <a:r>
              <a:rPr lang="en-GB" altLang="cs-CZ" dirty="0"/>
              <a:t>NaHCO</a:t>
            </a:r>
            <a:r>
              <a:rPr lang="en-GB" altLang="cs-CZ" baseline="-25000" dirty="0"/>
              <a:t>3 </a:t>
            </a:r>
            <a:r>
              <a:rPr lang="en-GB" altLang="cs-CZ" dirty="0"/>
              <a:t>solutions</a:t>
            </a:r>
            <a:endParaRPr lang="cs-CZ" altLang="cs-CZ" dirty="0"/>
          </a:p>
          <a:p>
            <a:pPr eaLnBrk="1" hangingPunct="1"/>
            <a:endParaRPr lang="en-GB" altLang="cs-CZ" baseline="-25000" dirty="0"/>
          </a:p>
          <a:p>
            <a:pPr eaLnBrk="1" hangingPunct="1"/>
            <a:r>
              <a:rPr lang="en-GB" altLang="cs-CZ" dirty="0"/>
              <a:t>I: salicylates, barbiturates, sulphonamides, antipsychotic drugs,...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C</a:t>
            </a:r>
            <a:r>
              <a:rPr lang="en-GB" altLang="cs-CZ" dirty="0"/>
              <a:t>I: pulmonary oedema, shock, serious impairment of kidneys</a:t>
            </a:r>
          </a:p>
          <a:p>
            <a:pPr eaLnBrk="1" hangingPunct="1"/>
            <a:endParaRPr lang="sk-SK" altLang="cs-CZ" dirty="0"/>
          </a:p>
        </p:txBody>
      </p:sp>
      <p:pic>
        <p:nvPicPr>
          <p:cNvPr id="28676" name="Obrázek 3">
            <a:extLst>
              <a:ext uri="{FF2B5EF4-FFF2-40B4-BE49-F238E27FC236}">
                <a16:creationId xmlns:a16="http://schemas.microsoft.com/office/drawing/2014/main" id="{D0FBCA90-35E8-4D69-8877-86033BF6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550215F-EB19-4D0D-AA07-6A578ACB2A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409323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7A27CA-E6BC-4B1F-BABB-88567AFC1E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3135" y="119241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4D72D726-8851-4991-9C12-8D8DBDC2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60" y="1647209"/>
            <a:ext cx="1154443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b="1" u="sng" dirty="0"/>
              <a:t>Forced acidic diuresis</a:t>
            </a:r>
            <a:endParaRPr lang="cs-CZ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b="1" u="sng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dirty="0"/>
              <a:t>Speeds up elimination of slightly </a:t>
            </a:r>
            <a:r>
              <a:rPr lang="en-GB" altLang="cs-CZ" dirty="0" err="1"/>
              <a:t>alkalinic</a:t>
            </a:r>
            <a:r>
              <a:rPr lang="en-GB" altLang="cs-CZ" dirty="0"/>
              <a:t> poisons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Acidification of blood and urine 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5% </a:t>
            </a:r>
            <a:r>
              <a:rPr lang="en-GB" altLang="cs-CZ" dirty="0" err="1"/>
              <a:t>Glc</a:t>
            </a:r>
            <a:r>
              <a:rPr lang="en-GB" altLang="cs-CZ" dirty="0"/>
              <a:t> solutions with ammonium chloride in </a:t>
            </a:r>
            <a:r>
              <a:rPr lang="en-GB" altLang="cs-CZ" dirty="0" err="1"/>
              <a:t>i.v.</a:t>
            </a:r>
            <a:r>
              <a:rPr lang="en-GB" altLang="cs-CZ" dirty="0"/>
              <a:t> infusion</a:t>
            </a:r>
            <a:endParaRPr lang="en-GB" altLang="cs-CZ" baseline="-25000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I: amphetamines, quinine, quinidine, </a:t>
            </a:r>
            <a:r>
              <a:rPr lang="en-GB" altLang="cs-CZ" dirty="0" err="1"/>
              <a:t>nicotin</a:t>
            </a:r>
            <a:r>
              <a:rPr lang="cs-CZ" altLang="cs-CZ" dirty="0"/>
              <a:t>e</a:t>
            </a:r>
            <a:r>
              <a:rPr lang="en-GB" altLang="cs-CZ" dirty="0"/>
              <a:t>, morphine,...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GB" altLang="cs-CZ" dirty="0"/>
              <a:t>CI: serious impairment of kidneys</a:t>
            </a:r>
          </a:p>
        </p:txBody>
      </p:sp>
      <p:pic>
        <p:nvPicPr>
          <p:cNvPr id="30724" name="Obrázek 3">
            <a:extLst>
              <a:ext uri="{FF2B5EF4-FFF2-40B4-BE49-F238E27FC236}">
                <a16:creationId xmlns:a16="http://schemas.microsoft.com/office/drawing/2014/main" id="{1B11C447-56A8-4FEE-A49D-E14A530E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5289496-07EA-4267-8284-A3DBD4719DE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409323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FE1C4F-7585-445F-A3DD-BC7D9B597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8302" y="14335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CED3174-4DAA-4F07-A02A-5F121A072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113" y="2060575"/>
            <a:ext cx="8867775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sz="2600" b="1" u="sng"/>
              <a:t>Peritoneal dialysis</a:t>
            </a:r>
            <a:endParaRPr lang="cs-CZ" altLang="cs-CZ" sz="2600" b="1" u="sng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600" b="1" u="sng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sz="2600" b="1" u="sng"/>
              <a:t>Haemodialysis</a:t>
            </a:r>
            <a:endParaRPr lang="cs-CZ" altLang="cs-CZ" sz="2600" b="1" u="sng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600" b="1" u="sng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sz="2600" b="1" u="sng"/>
              <a:t>Haemoperfusion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sz="2600" b="1" u="sng"/>
          </a:p>
        </p:txBody>
      </p:sp>
      <p:pic>
        <p:nvPicPr>
          <p:cNvPr id="32772" name="Obrázek 3">
            <a:extLst>
              <a:ext uri="{FF2B5EF4-FFF2-40B4-BE49-F238E27FC236}">
                <a16:creationId xmlns:a16="http://schemas.microsoft.com/office/drawing/2014/main" id="{AB00FBCB-D798-4EC2-902B-97C68043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3C539A2-9C34-4C9F-A4BB-1688A3CFF3A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409323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058728-A13F-4775-A276-FEDA10D9E2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3303" y="147612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2E85504-99D1-4469-AC3F-26A4A74F07B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60350"/>
            <a:ext cx="121920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altLang="cs-CZ" sz="3600" b="1" dirty="0">
                <a:latin typeface="+mn-lt"/>
              </a:rPr>
              <a:t>2. </a:t>
            </a:r>
            <a:r>
              <a:rPr lang="en-GB" altLang="cs-CZ" sz="3600" b="1" dirty="0">
                <a:latin typeface="+mn-lt"/>
              </a:rPr>
              <a:t>Neutralization of poison through administration of antidote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6109773-B6B0-416E-8943-4D86584A2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4" y="1989138"/>
            <a:ext cx="11415251" cy="43227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GB" altLang="cs-CZ" sz="2200" b="1" dirty="0">
                <a:solidFill>
                  <a:srgbClr val="FF0000"/>
                </a:solidFill>
              </a:rPr>
              <a:t>Antidote – a substance that neutralises the effect of poison</a:t>
            </a:r>
            <a:endParaRPr lang="cs-CZ" altLang="cs-CZ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</a:pPr>
            <a:endParaRPr lang="cs-CZ" altLang="cs-CZ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</a:pPr>
            <a:endParaRPr lang="en-GB" altLang="cs-CZ" sz="2000" b="1" dirty="0">
              <a:solidFill>
                <a:srgbClr val="FF0000"/>
              </a:solidFill>
            </a:endParaRPr>
          </a:p>
          <a:p>
            <a:pPr marL="692150" lvl="1" indent="-347663" eaLnBrk="1" hangingPunct="1">
              <a:lnSpc>
                <a:spcPct val="80000"/>
              </a:lnSpc>
            </a:pPr>
            <a:r>
              <a:rPr lang="en-GB" altLang="cs-CZ" sz="2000" dirty="0"/>
              <a:t>specific </a:t>
            </a:r>
            <a:r>
              <a:rPr lang="cs-CZ" altLang="cs-CZ" sz="2000" dirty="0"/>
              <a:t>(</a:t>
            </a:r>
            <a:r>
              <a:rPr lang="en-GB" altLang="cs-CZ" sz="2000" dirty="0"/>
              <a:t>using antagonistic effects of pharmaceuticals – antidotes that can counteract the effects of poison either partly or completely)</a:t>
            </a:r>
          </a:p>
          <a:p>
            <a:pPr marL="692150" lvl="1" indent="-347663" eaLnBrk="1" hangingPunct="1">
              <a:lnSpc>
                <a:spcPct val="80000"/>
              </a:lnSpc>
            </a:pPr>
            <a:endParaRPr lang="en-GB" altLang="cs-CZ" sz="2000" dirty="0"/>
          </a:p>
          <a:p>
            <a:pPr marL="692150" lvl="1" indent="-347663" eaLnBrk="1" hangingPunct="1">
              <a:lnSpc>
                <a:spcPct val="80000"/>
              </a:lnSpc>
            </a:pPr>
            <a:r>
              <a:rPr lang="cs-CZ" altLang="cs-CZ" sz="2000" dirty="0"/>
              <a:t>n</a:t>
            </a:r>
            <a:r>
              <a:rPr lang="en-GB" altLang="cs-CZ" sz="2000" dirty="0"/>
              <a:t>on-specific (adsorption – activated – medicinal carbon = carbo </a:t>
            </a:r>
            <a:r>
              <a:rPr lang="en-GB" altLang="cs-CZ" sz="2000" dirty="0" err="1"/>
              <a:t>adsorbens</a:t>
            </a:r>
            <a:r>
              <a:rPr lang="en-GB" altLang="cs-CZ" sz="2000" dirty="0"/>
              <a:t> – carbo </a:t>
            </a:r>
            <a:r>
              <a:rPr lang="en-GB" altLang="cs-CZ" sz="2000" dirty="0" err="1"/>
              <a:t>activatus</a:t>
            </a:r>
            <a:r>
              <a:rPr lang="en-GB" altLang="cs-CZ" sz="2000" dirty="0"/>
              <a:t> – carbo </a:t>
            </a:r>
            <a:r>
              <a:rPr lang="en-GB" altLang="cs-CZ" sz="2000" dirty="0" err="1"/>
              <a:t>medicinalis</a:t>
            </a:r>
            <a:r>
              <a:rPr lang="en-GB" altLang="cs-CZ" sz="2000" dirty="0"/>
              <a:t>)</a:t>
            </a:r>
          </a:p>
          <a:p>
            <a:pPr marL="692150" lvl="1" indent="-3476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    </a:t>
            </a:r>
            <a:endParaRPr lang="cs-CZ" altLang="cs-CZ" sz="2000" dirty="0"/>
          </a:p>
          <a:p>
            <a:pPr marL="692150" lvl="1" indent="-3476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RATIO OF CARBON : TOXIC SUBSTANCE = 10 : 1</a:t>
            </a:r>
          </a:p>
          <a:p>
            <a:pPr marL="692150" lvl="1" indent="-3476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(usually 50g / 3 – 4h; most often intoxications with medicines, chemicals)</a:t>
            </a:r>
          </a:p>
          <a:p>
            <a:pPr marL="692150" lvl="1" indent="-347663" eaLnBrk="1" hangingPunct="1">
              <a:lnSpc>
                <a:spcPct val="80000"/>
              </a:lnSpc>
            </a:pPr>
            <a:endParaRPr lang="en-GB" altLang="cs-CZ" sz="2000" dirty="0"/>
          </a:p>
          <a:p>
            <a:pPr marL="692150" lvl="1" indent="-347663" eaLnBrk="1" hangingPunct="1">
              <a:lnSpc>
                <a:spcPct val="80000"/>
              </a:lnSpc>
            </a:pPr>
            <a:r>
              <a:rPr lang="en-GB" altLang="cs-CZ" sz="2000" dirty="0"/>
              <a:t>It is necessary to administer ant</a:t>
            </a:r>
            <a:r>
              <a:rPr lang="cs-CZ" altLang="cs-CZ" sz="2000" dirty="0" err="1"/>
              <a:t>ido</a:t>
            </a:r>
            <a:r>
              <a:rPr lang="en-GB" altLang="cs-CZ" sz="2000" dirty="0" err="1"/>
              <a:t>te</a:t>
            </a:r>
            <a:r>
              <a:rPr lang="en-GB" altLang="cs-CZ" sz="2000" dirty="0"/>
              <a:t> as quickly as possible</a:t>
            </a:r>
          </a:p>
          <a:p>
            <a:pPr marL="692150" lvl="1" indent="-347663" eaLnBrk="1" hangingPunct="1">
              <a:lnSpc>
                <a:spcPct val="80000"/>
              </a:lnSpc>
            </a:pPr>
            <a:endParaRPr lang="en-GB" altLang="cs-CZ" sz="2000" dirty="0"/>
          </a:p>
          <a:p>
            <a:pPr marL="692150" lvl="1" indent="-347663" eaLnBrk="1" hangingPunct="1">
              <a:lnSpc>
                <a:spcPct val="80000"/>
              </a:lnSpc>
            </a:pPr>
            <a:r>
              <a:rPr lang="en-GB" altLang="cs-CZ" sz="2000" dirty="0"/>
              <a:t>Dosage according to plasmatic level of toxin</a:t>
            </a:r>
          </a:p>
          <a:p>
            <a:pPr marL="692150" lvl="1" indent="-347663" eaLnBrk="1" hangingPunct="1">
              <a:lnSpc>
                <a:spcPct val="80000"/>
              </a:lnSpc>
            </a:pPr>
            <a:endParaRPr lang="en-GB" altLang="cs-CZ" sz="2000" dirty="0"/>
          </a:p>
          <a:p>
            <a:pPr marL="692150" lvl="1" indent="-3476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sk-SK" altLang="cs-CZ" dirty="0"/>
          </a:p>
        </p:txBody>
      </p:sp>
      <p:pic>
        <p:nvPicPr>
          <p:cNvPr id="34820" name="Obrázek 3">
            <a:extLst>
              <a:ext uri="{FF2B5EF4-FFF2-40B4-BE49-F238E27FC236}">
                <a16:creationId xmlns:a16="http://schemas.microsoft.com/office/drawing/2014/main" id="{2E537189-7CBE-4D08-8B17-8DC96D78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6226C1-7EC0-4852-BB87-5D95DBBE7F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4513" y="12763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C8616A8-8368-43D2-BF7F-A9F59019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65125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3600" b="1"/>
              <a:t>Pharmacology vs. Toxicology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E447690-E652-42D8-BF6F-F8A3EDC732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557338"/>
            <a:ext cx="11101387" cy="408622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endParaRPr lang="en-US" altLang="cs-CZ" sz="25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cs-CZ" sz="2500" dirty="0"/>
              <a:t>Interconnection of both disciplines</a:t>
            </a:r>
            <a:endParaRPr lang="cs-CZ" altLang="cs-CZ" sz="2500" dirty="0"/>
          </a:p>
          <a:p>
            <a:pPr lvl="1" eaLnBrk="1" hangingPunct="1">
              <a:lnSpc>
                <a:spcPct val="80000"/>
              </a:lnSpc>
              <a:defRPr/>
            </a:pPr>
            <a:endParaRPr lang="en-US" altLang="cs-CZ" sz="25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cs-CZ" sz="2500" dirty="0"/>
              <a:t>They study the effects of chemicals on biological systems</a:t>
            </a:r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500" dirty="0"/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500" dirty="0"/>
              <a:t>Pharmacology - therapeutically useful effects, drugs</a:t>
            </a:r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500" dirty="0"/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500" dirty="0"/>
              <a:t>Toxicology - adverse, harmful (toxic) effects, poisons and toxins</a:t>
            </a:r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500" dirty="0"/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500" dirty="0"/>
              <a:t>Paracelsus (1493-1548):</a:t>
            </a:r>
            <a:endParaRPr lang="cs-CZ" altLang="cs-CZ" sz="2500" dirty="0"/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500" dirty="0"/>
              <a:t>“All substances are poisonous; there is none which is not a</a:t>
            </a:r>
            <a:r>
              <a:rPr lang="cs-CZ" altLang="cs-CZ" sz="2500" dirty="0"/>
              <a:t> </a:t>
            </a:r>
            <a:r>
              <a:rPr lang="en-US" altLang="cs-CZ" sz="2500" dirty="0"/>
              <a:t>poison. The right dose differentiates a poison and a remedy”</a:t>
            </a:r>
            <a:endParaRPr lang="cs-CZ" altLang="cs-CZ" sz="2800" dirty="0"/>
          </a:p>
        </p:txBody>
      </p:sp>
      <p:pic>
        <p:nvPicPr>
          <p:cNvPr id="5124" name="Obrázek 3">
            <a:extLst>
              <a:ext uri="{FF2B5EF4-FFF2-40B4-BE49-F238E27FC236}">
                <a16:creationId xmlns:a16="http://schemas.microsoft.com/office/drawing/2014/main" id="{1C2E0CBF-501A-4158-842B-EC2B6C06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3951E7-4B35-474C-89D4-D4E7C9FF6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6986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4">
            <a:extLst>
              <a:ext uri="{FF2B5EF4-FFF2-40B4-BE49-F238E27FC236}">
                <a16:creationId xmlns:a16="http://schemas.microsoft.com/office/drawing/2014/main" id="{8D7924E4-4F1F-4CD9-B93B-0F4A0592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557338"/>
            <a:ext cx="7656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4"/>
              </a:rPr>
              <a:t>https://www.annemergmed.com/article/S0196-0644(17)30657-1/fulltext</a:t>
            </a:r>
            <a:r>
              <a:rPr lang="cs-CZ" altLang="cs-CZ" sz="1800"/>
              <a:t> </a:t>
            </a:r>
          </a:p>
        </p:txBody>
      </p:sp>
      <p:sp>
        <p:nvSpPr>
          <p:cNvPr id="36867" name="TextovéPole 5">
            <a:extLst>
              <a:ext uri="{FF2B5EF4-FFF2-40B4-BE49-F238E27FC236}">
                <a16:creationId xmlns:a16="http://schemas.microsoft.com/office/drawing/2014/main" id="{8C7BC722-3043-4564-AC32-6EAD34CD7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75"/>
            <a:ext cx="8713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/>
              <a:t>                          Specific  Antidotes</a:t>
            </a:r>
          </a:p>
        </p:txBody>
      </p:sp>
      <p:pic>
        <p:nvPicPr>
          <p:cNvPr id="36868" name="Obrázek 3">
            <a:extLst>
              <a:ext uri="{FF2B5EF4-FFF2-40B4-BE49-F238E27FC236}">
                <a16:creationId xmlns:a16="http://schemas.microsoft.com/office/drawing/2014/main" id="{796AF1C2-8022-43F0-955F-8899D4B6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2224E45-3C5F-42E2-9274-DED6F2592AD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>
            <a:normAutofit fontScale="90000"/>
          </a:bodyPr>
          <a:lstStyle/>
          <a:p>
            <a:pPr marL="838200" indent="-838200" algn="ctr" eaLnBrk="1" fontAlgn="auto" hangingPunct="1">
              <a:spcAft>
                <a:spcPts val="0"/>
              </a:spcAft>
              <a:defRPr/>
            </a:pPr>
            <a:r>
              <a:rPr lang="sk-SK" altLang="cs-CZ" b="1" dirty="0">
                <a:latin typeface="+mn-lt"/>
              </a:rPr>
              <a:t>3. </a:t>
            </a:r>
            <a:r>
              <a:rPr lang="en-GB" altLang="cs-CZ" b="1" dirty="0">
                <a:latin typeface="+mn-lt"/>
              </a:rPr>
              <a:t>Symptomatic treatment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F84A0D5-9381-470D-BE01-2190A90E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pPr algn="ctr" eaLnBrk="1" hangingPunct="1"/>
            <a:r>
              <a:rPr lang="en-GB" altLang="cs-CZ" dirty="0"/>
              <a:t>Check vital signs</a:t>
            </a:r>
            <a:endParaRPr lang="cs-CZ" altLang="cs-CZ" dirty="0"/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cs-CZ" altLang="cs-CZ" dirty="0"/>
              <a:t>I</a:t>
            </a:r>
            <a:r>
              <a:rPr lang="en-GB" altLang="cs-CZ" dirty="0" err="1"/>
              <a:t>ntubation</a:t>
            </a:r>
            <a:endParaRPr lang="cs-CZ" altLang="cs-CZ" dirty="0"/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Entry into 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endParaRPr lang="cs-CZ" altLang="cs-CZ" dirty="0"/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Support of </a:t>
            </a:r>
            <a:r>
              <a:rPr lang="cs-CZ" altLang="cs-CZ" dirty="0"/>
              <a:t>CVS (</a:t>
            </a:r>
            <a:r>
              <a:rPr lang="cs-CZ" altLang="cs-CZ" dirty="0" err="1"/>
              <a:t>inotropics</a:t>
            </a:r>
            <a:r>
              <a:rPr lang="cs-CZ" altLang="cs-CZ" dirty="0"/>
              <a:t>, </a:t>
            </a:r>
            <a:r>
              <a:rPr lang="cs-CZ" altLang="cs-CZ" dirty="0" err="1"/>
              <a:t>vasopressors</a:t>
            </a:r>
            <a:r>
              <a:rPr lang="cs-CZ" altLang="cs-CZ" dirty="0"/>
              <a:t>)</a:t>
            </a:r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Therapy of spasms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cs-CZ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sk-SK" altLang="cs-CZ" dirty="0"/>
              <a:t>	</a:t>
            </a:r>
          </a:p>
        </p:txBody>
      </p:sp>
      <p:pic>
        <p:nvPicPr>
          <p:cNvPr id="38916" name="Obrázek 3">
            <a:extLst>
              <a:ext uri="{FF2B5EF4-FFF2-40B4-BE49-F238E27FC236}">
                <a16:creationId xmlns:a16="http://schemas.microsoft.com/office/drawing/2014/main" id="{0819CE14-E7B6-4FCA-A7BC-ABFACDB2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EC33D5-D53F-440F-94A3-4FE2876A94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0957" y="15398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>
            <a:extLst>
              <a:ext uri="{FF2B5EF4-FFF2-40B4-BE49-F238E27FC236}">
                <a16:creationId xmlns:a16="http://schemas.microsoft.com/office/drawing/2014/main" id="{7243A5BD-C046-4742-A1C8-4104935D4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74" y="474163"/>
            <a:ext cx="1110062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000" b="1" dirty="0">
                <a:latin typeface="+mn-lt"/>
              </a:rPr>
              <a:t>W</a:t>
            </a:r>
            <a:r>
              <a:rPr lang="en-GB" altLang="cs-CZ" sz="2000" b="1" dirty="0" err="1">
                <a:latin typeface="+mn-lt"/>
              </a:rPr>
              <a:t>ebsite</a:t>
            </a:r>
            <a:r>
              <a:rPr lang="en-GB" altLang="cs-CZ" sz="2000" b="1" dirty="0">
                <a:latin typeface="+mn-lt"/>
              </a:rPr>
              <a:t> of the</a:t>
            </a:r>
            <a:r>
              <a:rPr lang="cs-CZ" altLang="cs-CZ" sz="2000" b="1" dirty="0">
                <a:latin typeface="+mn-lt"/>
              </a:rPr>
              <a:t> Toxikologické informační </a:t>
            </a:r>
            <a:r>
              <a:rPr lang="cs-CZ" altLang="cs-CZ" sz="2000" b="1" dirty="0" err="1">
                <a:latin typeface="+mn-lt"/>
              </a:rPr>
              <a:t>střediskoTIS</a:t>
            </a:r>
            <a:r>
              <a:rPr lang="cs-CZ" altLang="cs-CZ" sz="2000" b="1" dirty="0">
                <a:latin typeface="+mn-lt"/>
              </a:rPr>
              <a:t>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20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sz="2000" b="1" dirty="0">
                <a:latin typeface="+mn-lt"/>
              </a:rPr>
              <a:t>Acute poisoning - what to do?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sz="2000" dirty="0">
                <a:latin typeface="+mn-lt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dirty="0">
                <a:latin typeface="+mn-lt"/>
              </a:rPr>
              <a:t>  </a:t>
            </a:r>
            <a:r>
              <a:rPr lang="en-GB" altLang="cs-CZ" sz="1900" dirty="0">
                <a:latin typeface="+mn-lt"/>
              </a:rPr>
              <a:t> </a:t>
            </a:r>
            <a:r>
              <a:rPr lang="en-GB" altLang="cs-CZ" dirty="0">
                <a:latin typeface="+mn-lt"/>
              </a:rPr>
              <a:t>      </a:t>
            </a:r>
            <a:r>
              <a:rPr lang="en-GB" altLang="cs-CZ" sz="2000" dirty="0">
                <a:latin typeface="+mn-lt"/>
              </a:rPr>
              <a:t>Dial  </a:t>
            </a:r>
            <a:r>
              <a:rPr lang="cs-CZ" altLang="cs-CZ" sz="2000" dirty="0">
                <a:latin typeface="+mn-lt"/>
              </a:rPr>
              <a:t>+420 </a:t>
            </a:r>
            <a:r>
              <a:rPr lang="en-GB" altLang="cs-CZ" sz="2000" b="1" dirty="0">
                <a:solidFill>
                  <a:srgbClr val="FF3800"/>
                </a:solidFill>
                <a:latin typeface="+mn-lt"/>
              </a:rPr>
              <a:t>224  91 92 93   </a:t>
            </a:r>
            <a:r>
              <a:rPr lang="en-GB" altLang="cs-CZ" sz="2000" dirty="0">
                <a:latin typeface="+mn-lt"/>
              </a:rPr>
              <a:t>or   </a:t>
            </a:r>
            <a:r>
              <a:rPr lang="en-GB" altLang="cs-CZ" sz="2000" b="1" dirty="0">
                <a:solidFill>
                  <a:srgbClr val="FF3800"/>
                </a:solidFill>
                <a:latin typeface="+mn-lt"/>
              </a:rPr>
              <a:t>224 91 54 02</a:t>
            </a:r>
            <a:endParaRPr lang="en-GB" altLang="cs-CZ" sz="20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dirty="0">
                <a:latin typeface="+mn-lt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dirty="0">
                <a:latin typeface="+mn-lt"/>
              </a:rPr>
              <a:t>To receive advice on first aid and what to do next.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b="1" dirty="0">
                <a:latin typeface="+mn-lt"/>
              </a:rPr>
              <a:t>Prepare:</a:t>
            </a:r>
            <a:endParaRPr lang="en-GB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altLang="cs-CZ" dirty="0">
                <a:latin typeface="+mn-lt"/>
              </a:rPr>
              <a:t>  precise information on the accident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altLang="cs-CZ" b="1" dirty="0">
                <a:latin typeface="+mn-lt"/>
              </a:rPr>
              <a:t>  full name</a:t>
            </a:r>
            <a:r>
              <a:rPr lang="en-GB" altLang="cs-CZ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altLang="cs-CZ" b="1" dirty="0">
                <a:latin typeface="+mn-lt"/>
              </a:rPr>
              <a:t>  birth identification number</a:t>
            </a:r>
            <a:r>
              <a:rPr lang="en-GB" altLang="cs-CZ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altLang="cs-CZ" b="1" dirty="0">
                <a:latin typeface="+mn-lt"/>
              </a:rPr>
              <a:t>  health insurance company </a:t>
            </a:r>
            <a:r>
              <a:rPr lang="en-GB" altLang="cs-CZ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altLang="cs-CZ" dirty="0">
                <a:latin typeface="+mn-lt"/>
              </a:rPr>
              <a:t>  healthcare professional also their IČP (organization identification number)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dirty="0">
                <a:latin typeface="+mn-lt"/>
              </a:rPr>
              <a:t>In order to facilitate the consultation, the doctors are asked to calculate (provided it can be ascertained) </a:t>
            </a:r>
            <a:r>
              <a:rPr lang="en-GB" altLang="cs-CZ" u="sng" dirty="0">
                <a:latin typeface="+mn-lt"/>
              </a:rPr>
              <a:t>the quantity of medication (active substance) that intoxicated the patient</a:t>
            </a:r>
            <a:r>
              <a:rPr lang="en-GB" altLang="cs-CZ" dirty="0">
                <a:latin typeface="+mn-lt"/>
              </a:rPr>
              <a:t>. Also please try to estimate or find out  the </a:t>
            </a:r>
            <a:endParaRPr lang="cs-CZ" altLang="cs-CZ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cs-CZ" u="sng" dirty="0">
                <a:latin typeface="+mn-lt"/>
              </a:rPr>
              <a:t>body weight of the patient</a:t>
            </a:r>
            <a:r>
              <a:rPr lang="cs-CZ" altLang="cs-CZ" dirty="0">
                <a:latin typeface="+mn-lt"/>
              </a:rPr>
              <a:t>. </a:t>
            </a:r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7CB84C30-91F8-4164-8989-3AF0FCAE6A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25400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cs-CZ" sz="4000" b="1" dirty="0"/>
              <a:t>Toxicological Information Centre</a:t>
            </a:r>
            <a:endParaRPr lang="cs-CZ" altLang="cs-CZ" sz="4000" b="1" dirty="0"/>
          </a:p>
        </p:txBody>
      </p:sp>
      <p:pic>
        <p:nvPicPr>
          <p:cNvPr id="40964" name="Picture 10" descr="phone_sound">
            <a:extLst>
              <a:ext uri="{FF2B5EF4-FFF2-40B4-BE49-F238E27FC236}">
                <a16:creationId xmlns:a16="http://schemas.microsoft.com/office/drawing/2014/main" id="{1F305E5A-0755-41DA-BE4A-0A57D6202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7850" y="3008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5">
            <a:extLst>
              <a:ext uri="{FF2B5EF4-FFF2-40B4-BE49-F238E27FC236}">
                <a16:creationId xmlns:a16="http://schemas.microsoft.com/office/drawing/2014/main" id="{244F210A-6DFA-4CAB-9CF4-C9A4FD36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32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75C6FA-88D4-40B5-82D2-39F853B11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58512" y="56074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>
            <a:extLst>
              <a:ext uri="{FF2B5EF4-FFF2-40B4-BE49-F238E27FC236}">
                <a16:creationId xmlns:a16="http://schemas.microsoft.com/office/drawing/2014/main" id="{EAD8E1E1-F5B7-4F10-A481-B2A8A648FE3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381000"/>
            <a:ext cx="8147050" cy="8874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cs-CZ" sz="4000" b="1" dirty="0"/>
              <a:t>Toxicological Information Centre</a:t>
            </a:r>
            <a:br>
              <a:rPr lang="en-GB" altLang="cs-CZ" sz="4000" b="1" dirty="0"/>
            </a:br>
            <a:br>
              <a:rPr lang="cs-CZ" altLang="cs-CZ" sz="4000" b="1" dirty="0"/>
            </a:br>
            <a:endParaRPr lang="cs-CZ" altLang="cs-CZ" sz="4000" b="1" dirty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743B519-5C7F-4936-A88D-789B14B4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98" y="1268413"/>
            <a:ext cx="11099259" cy="5122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A 24/7 nationwide telephone medical inf</a:t>
            </a:r>
            <a:r>
              <a:rPr lang="cs-CZ" altLang="cs-CZ" sz="2000" dirty="0"/>
              <a:t>o</a:t>
            </a:r>
            <a:r>
              <a:rPr lang="en-GB" altLang="cs-CZ" sz="2000" dirty="0" err="1"/>
              <a:t>rmation</a:t>
            </a:r>
            <a:r>
              <a:rPr lang="en-GB" altLang="cs-CZ" sz="2000" dirty="0"/>
              <a:t> service to consult cases of </a:t>
            </a:r>
            <a:r>
              <a:rPr lang="en-GB" altLang="cs-CZ" sz="2000" b="1" dirty="0"/>
              <a:t>acute human and animal intoxications</a:t>
            </a:r>
          </a:p>
          <a:p>
            <a:pPr eaLnBrk="1" hangingPunct="1">
              <a:lnSpc>
                <a:spcPct val="80000"/>
              </a:lnSpc>
            </a:pPr>
            <a:endParaRPr lang="en-GB" altLang="cs-CZ" sz="20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For both laypersons and doctors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cs-CZ" sz="20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The goal of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en-GB" altLang="cs-CZ" sz="2000" dirty="0"/>
              <a:t>TIS is </a:t>
            </a:r>
            <a:r>
              <a:rPr lang="en-GB" altLang="cs-CZ" sz="2000" b="1" dirty="0"/>
              <a:t>to decrease the number and severity of  intoxications </a:t>
            </a:r>
            <a:r>
              <a:rPr lang="en-GB" altLang="cs-CZ" sz="2000" dirty="0"/>
              <a:t>and to favourably effect </a:t>
            </a:r>
            <a:r>
              <a:rPr lang="en-GB" altLang="cs-CZ" sz="2000" b="1" dirty="0"/>
              <a:t>the course of accidents. The Centre provides information on the chemical composition of commercial products and on the therapy of acute intoxications with these products</a:t>
            </a:r>
            <a:r>
              <a:rPr lang="en-GB" altLang="cs-CZ" sz="2000" dirty="0"/>
              <a:t> 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en-GB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 dirty="0"/>
              <a:t>It does not </a:t>
            </a:r>
            <a:r>
              <a:rPr lang="en-GB" altLang="cs-CZ" sz="2000" b="1" dirty="0" err="1"/>
              <a:t>dea</a:t>
            </a:r>
            <a:r>
              <a:rPr lang="cs-CZ" altLang="cs-CZ" sz="2000" b="1" dirty="0"/>
              <a:t>l</a:t>
            </a:r>
            <a:r>
              <a:rPr lang="en-GB" altLang="cs-CZ" sz="2000" b="1" dirty="0"/>
              <a:t> with: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	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the influence of chemical compounds on foetus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	</a:t>
            </a:r>
            <a:r>
              <a:rPr lang="cs-CZ" altLang="cs-CZ" sz="2000" dirty="0"/>
              <a:t>c</a:t>
            </a:r>
            <a:r>
              <a:rPr lang="en-GB" altLang="cs-CZ" sz="2000" dirty="0" err="1"/>
              <a:t>ancerogeneity</a:t>
            </a:r>
            <a:endParaRPr lang="en-GB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	adverse effects of medicinal drugs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cs-CZ" sz="2000" dirty="0"/>
              <a:t>	impact of chemical compounds on the environment</a:t>
            </a:r>
          </a:p>
        </p:txBody>
      </p:sp>
      <p:pic>
        <p:nvPicPr>
          <p:cNvPr id="43012" name="Obrázek 3">
            <a:extLst>
              <a:ext uri="{FF2B5EF4-FFF2-40B4-BE49-F238E27FC236}">
                <a16:creationId xmlns:a16="http://schemas.microsoft.com/office/drawing/2014/main" id="{911DAE56-26C9-4602-AC7F-4E7D686F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1306796-E142-40F1-941E-67F6A7D360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82638" y="1998596"/>
            <a:ext cx="10515600" cy="1325562"/>
          </a:xfrm>
        </p:spPr>
        <p:txBody>
          <a:bodyPr/>
          <a:lstStyle/>
          <a:p>
            <a:pPr eaLnBrk="1" hangingPunct="1"/>
            <a:r>
              <a:rPr lang="cs-CZ" altLang="cs-CZ" b="1"/>
              <a:t>             </a:t>
            </a:r>
            <a:r>
              <a:rPr lang="en-GB" altLang="cs-CZ" b="1"/>
              <a:t>Intoxication with medicines</a:t>
            </a:r>
          </a:p>
        </p:txBody>
      </p:sp>
      <p:pic>
        <p:nvPicPr>
          <p:cNvPr id="45059" name="Obrázek 2">
            <a:extLst>
              <a:ext uri="{FF2B5EF4-FFF2-40B4-BE49-F238E27FC236}">
                <a16:creationId xmlns:a16="http://schemas.microsoft.com/office/drawing/2014/main" id="{E0A69EEF-4E1F-40DF-BEA4-66E5898E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712DF8-5339-43DB-9608-3B320623C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0945" y="77983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650C3E9-4D78-45AA-8631-BC73F4AD24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cs-CZ" b="1" dirty="0">
                <a:latin typeface="+mn-lt"/>
              </a:rPr>
              <a:t>Intoxication with medicines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70520F7-DCBB-41B7-9FD2-08F634068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b="1" dirty="0">
                <a:solidFill>
                  <a:srgbClr val="FF0000"/>
                </a:solidFill>
              </a:rPr>
              <a:t>Most often:</a:t>
            </a:r>
            <a:r>
              <a:rPr lang="en-GB" altLang="cs-CZ" dirty="0"/>
              <a:t> </a:t>
            </a:r>
            <a:r>
              <a:rPr lang="en-GB" altLang="cs-CZ" i="1" dirty="0"/>
              <a:t>sedatives, hypnotics, analgesics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cs-CZ" dirty="0"/>
              <a:t>Causes of death:</a:t>
            </a:r>
            <a:endParaRPr lang="cs-CZ" altLang="cs-CZ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cs-CZ" dirty="0"/>
          </a:p>
          <a:p>
            <a:pPr eaLnBrk="1" hangingPunct="1"/>
            <a:r>
              <a:rPr lang="cs-CZ" altLang="cs-CZ" dirty="0" err="1"/>
              <a:t>Injury</a:t>
            </a:r>
            <a:r>
              <a:rPr lang="cs-CZ" altLang="cs-CZ" dirty="0"/>
              <a:t> to</a:t>
            </a:r>
            <a:r>
              <a:rPr lang="en-GB" altLang="cs-CZ" dirty="0"/>
              <a:t> CNS – </a:t>
            </a:r>
            <a:r>
              <a:rPr lang="en-GB" altLang="cs-CZ" i="1" dirty="0"/>
              <a:t>psycho</a:t>
            </a:r>
            <a:r>
              <a:rPr lang="cs-CZ" altLang="cs-CZ" i="1" dirty="0" err="1"/>
              <a:t>tropics</a:t>
            </a:r>
            <a:endParaRPr lang="en-GB" altLang="cs-CZ" i="1" dirty="0"/>
          </a:p>
          <a:p>
            <a:pPr eaLnBrk="1" hangingPunct="1"/>
            <a:r>
              <a:rPr lang="cs-CZ" altLang="cs-CZ" dirty="0" err="1"/>
              <a:t>Injury</a:t>
            </a:r>
            <a:r>
              <a:rPr lang="cs-CZ" altLang="cs-CZ" dirty="0"/>
              <a:t> to</a:t>
            </a:r>
            <a:r>
              <a:rPr lang="en-GB" altLang="cs-CZ" dirty="0"/>
              <a:t> </a:t>
            </a:r>
            <a:r>
              <a:rPr lang="cs-CZ" altLang="cs-CZ" dirty="0"/>
              <a:t>C</a:t>
            </a:r>
            <a:r>
              <a:rPr lang="en-GB" altLang="cs-CZ" dirty="0"/>
              <a:t>VS – </a:t>
            </a:r>
            <a:r>
              <a:rPr lang="cs-CZ" altLang="cs-CZ" dirty="0" err="1"/>
              <a:t>cardio</a:t>
            </a:r>
            <a:r>
              <a:rPr lang="en-GB" altLang="cs-CZ" i="1" dirty="0" err="1"/>
              <a:t>gly</a:t>
            </a:r>
            <a:r>
              <a:rPr lang="cs-CZ" altLang="cs-CZ" i="1" dirty="0"/>
              <a:t>c</a:t>
            </a:r>
            <a:r>
              <a:rPr lang="en-GB" altLang="cs-CZ" i="1" dirty="0" err="1"/>
              <a:t>osides</a:t>
            </a:r>
            <a:r>
              <a:rPr lang="en-GB" altLang="cs-CZ" i="1" dirty="0"/>
              <a:t> </a:t>
            </a:r>
            <a:r>
              <a:rPr lang="en-GB" altLang="cs-CZ" i="1" dirty="0" err="1"/>
              <a:t>antiasthmatic</a:t>
            </a:r>
            <a:r>
              <a:rPr lang="en-GB" altLang="cs-CZ" i="1" dirty="0"/>
              <a:t> drugs</a:t>
            </a:r>
          </a:p>
          <a:p>
            <a:pPr eaLnBrk="1" hangingPunct="1"/>
            <a:r>
              <a:rPr lang="cs-CZ" altLang="cs-CZ" dirty="0"/>
              <a:t>L</a:t>
            </a:r>
            <a:r>
              <a:rPr lang="en-GB" altLang="cs-CZ" dirty="0" err="1"/>
              <a:t>iver</a:t>
            </a:r>
            <a:r>
              <a:rPr lang="cs-CZ" altLang="cs-CZ" dirty="0"/>
              <a:t> </a:t>
            </a:r>
            <a:r>
              <a:rPr lang="cs-CZ" altLang="cs-CZ" dirty="0" err="1"/>
              <a:t>injury</a:t>
            </a:r>
            <a:r>
              <a:rPr lang="en-GB" altLang="cs-CZ" dirty="0"/>
              <a:t> – </a:t>
            </a:r>
            <a:r>
              <a:rPr lang="en-GB" altLang="cs-CZ" i="1" dirty="0"/>
              <a:t>paracetamol</a:t>
            </a:r>
            <a:r>
              <a:rPr lang="cs-CZ" altLang="cs-CZ" i="1" dirty="0"/>
              <a:t>, </a:t>
            </a:r>
            <a:r>
              <a:rPr lang="cs-CZ" altLang="cs-CZ" i="1" dirty="0" err="1"/>
              <a:t>nimesulide</a:t>
            </a:r>
            <a:r>
              <a:rPr lang="cs-CZ" altLang="cs-CZ" i="1" dirty="0"/>
              <a:t>, </a:t>
            </a:r>
            <a:r>
              <a:rPr lang="cs-CZ" altLang="cs-CZ" i="1" dirty="0" err="1"/>
              <a:t>protease</a:t>
            </a:r>
            <a:r>
              <a:rPr lang="cs-CZ" altLang="cs-CZ" i="1" dirty="0"/>
              <a:t> </a:t>
            </a:r>
            <a:r>
              <a:rPr lang="cs-CZ" altLang="cs-CZ" i="1" dirty="0" err="1"/>
              <a:t>inhibitors</a:t>
            </a:r>
            <a:r>
              <a:rPr lang="cs-CZ" altLang="cs-CZ" i="1" dirty="0"/>
              <a:t>,</a:t>
            </a:r>
            <a:endParaRPr lang="en-GB" altLang="cs-CZ" i="1" dirty="0"/>
          </a:p>
        </p:txBody>
      </p:sp>
      <p:pic>
        <p:nvPicPr>
          <p:cNvPr id="47108" name="Obrázek 2">
            <a:extLst>
              <a:ext uri="{FF2B5EF4-FFF2-40B4-BE49-F238E27FC236}">
                <a16:creationId xmlns:a16="http://schemas.microsoft.com/office/drawing/2014/main" id="{7013C4A6-3CA6-4CC0-B156-A87080EB1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E8EEF2-4D56-4EFA-9C59-BEAB82F8F8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3438" y="721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43CF0C18-1BC4-4F38-A7BF-ED01268BB688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21271" y="2205038"/>
            <a:ext cx="11891962" cy="1008062"/>
          </a:xfrm>
        </p:spPr>
        <p:txBody>
          <a:bodyPr/>
          <a:lstStyle/>
          <a:p>
            <a:pPr algn="ctr" eaLnBrk="1" hangingPunct="1"/>
            <a:br>
              <a:rPr lang="cs-CZ" altLang="cs-CZ" dirty="0"/>
            </a:br>
            <a:r>
              <a:rPr lang="cs-CZ" altLang="cs-CZ" dirty="0"/>
              <a:t>G</a:t>
            </a:r>
            <a:r>
              <a:rPr lang="en-US" altLang="cs-CZ" dirty="0" err="1"/>
              <a:t>eneral</a:t>
            </a:r>
            <a:r>
              <a:rPr lang="en-US" altLang="cs-CZ" dirty="0"/>
              <a:t> principles of drug addiction</a:t>
            </a:r>
            <a:endParaRPr lang="en-GB" altLang="cs-CZ" sz="4800" b="1" dirty="0"/>
          </a:p>
        </p:txBody>
      </p:sp>
      <p:pic>
        <p:nvPicPr>
          <p:cNvPr id="49155" name="Obrázek 2">
            <a:extLst>
              <a:ext uri="{FF2B5EF4-FFF2-40B4-BE49-F238E27FC236}">
                <a16:creationId xmlns:a16="http://schemas.microsoft.com/office/drawing/2014/main" id="{E731AD18-54D9-4388-9D2A-6F3B8A6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2771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9E5B1E-FA02-4B13-9092-2CC47E27B2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3319" y="5929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1">
            <a:extLst>
              <a:ext uri="{FF2B5EF4-FFF2-40B4-BE49-F238E27FC236}">
                <a16:creationId xmlns:a16="http://schemas.microsoft.com/office/drawing/2014/main" id="{30425F50-CE89-46BF-8049-C14702A4B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44450"/>
            <a:ext cx="739298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Addiction</a:t>
            </a:r>
            <a:r>
              <a:rPr lang="en-US" altLang="cs-CZ" sz="1800">
                <a:solidFill>
                  <a:srgbClr val="FF0000"/>
                </a:solidFill>
              </a:rPr>
              <a:t> </a:t>
            </a:r>
            <a:r>
              <a:rPr lang="cs-CZ" altLang="cs-CZ" sz="1800" b="1">
                <a:solidFill>
                  <a:srgbClr val="FF0000"/>
                </a:solidFill>
              </a:rPr>
              <a:t>= </a:t>
            </a:r>
            <a:r>
              <a:rPr lang="en-US" altLang="cs-CZ" sz="1800" b="1">
                <a:solidFill>
                  <a:srgbClr val="FF0000"/>
                </a:solidFill>
              </a:rPr>
              <a:t>compulsive drug use despite harmful consequences</a:t>
            </a:r>
            <a:endParaRPr lang="cs-CZ" altLang="cs-CZ" sz="1800" b="1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is characterized by an inability to stop using a drug (failure to meet work,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social, or family obligations; tolerance and withdrawal).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accompanied by unnatural cravings that prompt the compulsive behaviors.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i</a:t>
            </a:r>
            <a:r>
              <a:rPr lang="en-US" altLang="cs-CZ" sz="1800"/>
              <a:t>s a primary, </a:t>
            </a:r>
            <a:r>
              <a:rPr lang="en-US" altLang="cs-CZ" sz="1800" b="1"/>
              <a:t>chronic, neurobiologic disease</a:t>
            </a:r>
            <a:r>
              <a:rPr lang="en-US" altLang="cs-CZ" sz="1800"/>
              <a:t> with genetic, psychosocial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environmental factors that influence its development and manifestations.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is characterized by behaviours that include one or more of the following: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loss of control over drug use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continued use despite harm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compulsive use and craving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51203" name="Obrázek 2">
            <a:extLst>
              <a:ext uri="{FF2B5EF4-FFF2-40B4-BE49-F238E27FC236}">
                <a16:creationId xmlns:a16="http://schemas.microsoft.com/office/drawing/2014/main" id="{782A19CE-0A20-4DE0-9014-D243957A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2771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F8D999-CDDC-446C-B947-C2239E41F6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1958" y="57555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BAE16867-651C-4327-9B2B-A879F3326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238" y="293688"/>
            <a:ext cx="9061315" cy="50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452" b="1">
                <a:solidFill>
                  <a:srgbClr val="FF0000"/>
                </a:solidFill>
              </a:rPr>
              <a:t> </a:t>
            </a:r>
            <a:r>
              <a:rPr lang="en-US" altLang="cs-CZ" sz="1452" b="1">
                <a:solidFill>
                  <a:srgbClr val="FF0000"/>
                </a:solidFill>
              </a:rPr>
              <a:t>International Statistical Classification of Diseases and Related Health Problems 10th Revision</a:t>
            </a:r>
            <a:r>
              <a:rPr lang="cs-CZ" altLang="cs-CZ" sz="1452" b="1">
                <a:solidFill>
                  <a:srgbClr val="FF0000"/>
                </a:solidFill>
              </a:rPr>
              <a:t>: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1452" b="1">
              <a:solidFill>
                <a:srgbClr val="00B050"/>
              </a:solidFill>
            </a:endParaRPr>
          </a:p>
        </p:txBody>
      </p:sp>
      <p:sp>
        <p:nvSpPr>
          <p:cNvPr id="52227" name="TextovéPole 2">
            <a:extLst>
              <a:ext uri="{FF2B5EF4-FFF2-40B4-BE49-F238E27FC236}">
                <a16:creationId xmlns:a16="http://schemas.microsoft.com/office/drawing/2014/main" id="{9A8D3B9C-2988-457A-8087-4DC3FEC31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1281113"/>
            <a:ext cx="88534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B050"/>
                </a:solidFill>
              </a:rPr>
              <a:t>Mental and behavioural disorders due to psychoactive substance use (F10-F19) </a:t>
            </a:r>
          </a:p>
        </p:txBody>
      </p:sp>
      <p:sp>
        <p:nvSpPr>
          <p:cNvPr id="52228" name="TextovéPole 3">
            <a:extLst>
              <a:ext uri="{FF2B5EF4-FFF2-40B4-BE49-F238E27FC236}">
                <a16:creationId xmlns:a16="http://schemas.microsoft.com/office/drawing/2014/main" id="{D50B1D77-C938-41F4-A10B-96B436CB4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2122488"/>
            <a:ext cx="59086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F10: </a:t>
            </a:r>
            <a:r>
              <a:rPr lang="en-US" altLang="cs-CZ" sz="1800" b="1"/>
              <a:t>Mental and behavioural disorders due to use of alcohol</a:t>
            </a:r>
            <a:endParaRPr lang="cs-CZ" altLang="cs-CZ" sz="1800" b="1"/>
          </a:p>
        </p:txBody>
      </p:sp>
      <p:sp>
        <p:nvSpPr>
          <p:cNvPr id="52229" name="TextovéPole 4">
            <a:extLst>
              <a:ext uri="{FF2B5EF4-FFF2-40B4-BE49-F238E27FC236}">
                <a16:creationId xmlns:a16="http://schemas.microsoft.com/office/drawing/2014/main" id="{94433A4F-5327-4570-9EAF-CE1CC13C3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774950"/>
            <a:ext cx="59134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F11: </a:t>
            </a:r>
            <a:r>
              <a:rPr lang="en-US" altLang="cs-CZ" sz="1800" b="1"/>
              <a:t>Mental and behavioural disorders due to use of opioids</a:t>
            </a:r>
            <a:endParaRPr lang="cs-CZ" altLang="cs-CZ" sz="1800" b="1"/>
          </a:p>
        </p:txBody>
      </p:sp>
      <p:sp>
        <p:nvSpPr>
          <p:cNvPr id="52230" name="TextovéPole 5">
            <a:extLst>
              <a:ext uri="{FF2B5EF4-FFF2-40B4-BE49-F238E27FC236}">
                <a16:creationId xmlns:a16="http://schemas.microsoft.com/office/drawing/2014/main" id="{35C8A0B1-9A98-4918-9FD0-9278F8270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3429000"/>
            <a:ext cx="64833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F12: </a:t>
            </a:r>
            <a:r>
              <a:rPr lang="en-US" altLang="cs-CZ" sz="1800" b="1"/>
              <a:t>Mental and behavioural disorders due to use of cannabinoids</a:t>
            </a:r>
            <a:endParaRPr lang="cs-CZ" altLang="cs-CZ" sz="1800" b="1"/>
          </a:p>
        </p:txBody>
      </p:sp>
      <p:sp>
        <p:nvSpPr>
          <p:cNvPr id="52231" name="TextovéPole 6">
            <a:extLst>
              <a:ext uri="{FF2B5EF4-FFF2-40B4-BE49-F238E27FC236}">
                <a16:creationId xmlns:a16="http://schemas.microsoft.com/office/drawing/2014/main" id="{7B286EA3-F8C1-4A35-A499-73A02C3CB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4083050"/>
            <a:ext cx="73421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F13: </a:t>
            </a:r>
            <a:r>
              <a:rPr lang="en-US" altLang="cs-CZ" sz="1800" b="1"/>
              <a:t>Mental and behavioural disorders due to use of sedatives or hypnotics</a:t>
            </a:r>
            <a:endParaRPr lang="cs-CZ" altLang="cs-CZ" sz="1800" b="1"/>
          </a:p>
        </p:txBody>
      </p:sp>
      <p:sp>
        <p:nvSpPr>
          <p:cNvPr id="52232" name="TextovéPole 7">
            <a:extLst>
              <a:ext uri="{FF2B5EF4-FFF2-40B4-BE49-F238E27FC236}">
                <a16:creationId xmlns:a16="http://schemas.microsoft.com/office/drawing/2014/main" id="{32ABA65E-DCD9-436B-B9CF-93D69F9C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4735513"/>
            <a:ext cx="59388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F14: </a:t>
            </a:r>
            <a:r>
              <a:rPr lang="en-US" altLang="cs-CZ" sz="1800" b="1"/>
              <a:t>Mental and behavioural disorders due to use of cocaine</a:t>
            </a:r>
            <a:endParaRPr lang="cs-CZ" altLang="cs-CZ" sz="1800" b="1"/>
          </a:p>
        </p:txBody>
      </p:sp>
      <p:pic>
        <p:nvPicPr>
          <p:cNvPr id="52233" name="Obrázek 2">
            <a:extLst>
              <a:ext uri="{FF2B5EF4-FFF2-40B4-BE49-F238E27FC236}">
                <a16:creationId xmlns:a16="http://schemas.microsoft.com/office/drawing/2014/main" id="{94E4CECB-F6EF-4ADD-8A2E-F366C75F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622DF3-E913-4CC8-B722-A1067F793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9038" y="1327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2">
            <a:extLst>
              <a:ext uri="{FF2B5EF4-FFF2-40B4-BE49-F238E27FC236}">
                <a16:creationId xmlns:a16="http://schemas.microsoft.com/office/drawing/2014/main" id="{067DA842-253E-4DFA-9378-39F6F5C7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404938"/>
            <a:ext cx="8586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F15: </a:t>
            </a:r>
            <a:r>
              <a:rPr lang="en-US" altLang="cs-CZ" sz="1800" b="1"/>
              <a:t>Mental and behavioural disorders due to use of other stimulants, including caffeine</a:t>
            </a:r>
            <a:endParaRPr lang="cs-CZ" altLang="cs-CZ" sz="1800" b="1"/>
          </a:p>
        </p:txBody>
      </p:sp>
      <p:sp>
        <p:nvSpPr>
          <p:cNvPr id="53251" name="TextovéPole 3">
            <a:extLst>
              <a:ext uri="{FF2B5EF4-FFF2-40B4-BE49-F238E27FC236}">
                <a16:creationId xmlns:a16="http://schemas.microsoft.com/office/drawing/2014/main" id="{43C2008D-4213-43C8-9E81-9AEA6EFF5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2122488"/>
            <a:ext cx="652621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F16: </a:t>
            </a:r>
            <a:r>
              <a:rPr lang="en-US" altLang="cs-CZ" sz="1800" b="1"/>
              <a:t>Mental and behavioural disorders due to use of hallucinogens</a:t>
            </a:r>
            <a:endParaRPr lang="cs-CZ" altLang="cs-CZ" sz="1800" b="1"/>
          </a:p>
        </p:txBody>
      </p:sp>
      <p:sp>
        <p:nvSpPr>
          <p:cNvPr id="53252" name="TextovéPole 4">
            <a:extLst>
              <a:ext uri="{FF2B5EF4-FFF2-40B4-BE49-F238E27FC236}">
                <a16:creationId xmlns:a16="http://schemas.microsoft.com/office/drawing/2014/main" id="{C7785717-6A02-4E0B-96E5-5BEE38A1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2849563"/>
            <a:ext cx="59705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F17: </a:t>
            </a:r>
            <a:r>
              <a:rPr lang="en-US" altLang="cs-CZ" sz="1800" b="1"/>
              <a:t>Mental and behavioural disorders due to use of tobacco</a:t>
            </a:r>
            <a:endParaRPr lang="cs-CZ" altLang="cs-CZ" sz="1800" b="1"/>
          </a:p>
        </p:txBody>
      </p:sp>
      <p:sp>
        <p:nvSpPr>
          <p:cNvPr id="53253" name="TextovéPole 5">
            <a:extLst>
              <a:ext uri="{FF2B5EF4-FFF2-40B4-BE49-F238E27FC236}">
                <a16:creationId xmlns:a16="http://schemas.microsoft.com/office/drawing/2014/main" id="{5381A919-8495-40C3-9080-DCCB2461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3633788"/>
            <a:ext cx="67611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F18: </a:t>
            </a:r>
            <a:r>
              <a:rPr lang="en-US" altLang="cs-CZ" sz="1800" b="1"/>
              <a:t>Mental and behavioural disorders due to use of volatile solvents</a:t>
            </a:r>
            <a:endParaRPr lang="cs-CZ" altLang="cs-CZ" sz="1800" b="1"/>
          </a:p>
        </p:txBody>
      </p:sp>
      <p:sp>
        <p:nvSpPr>
          <p:cNvPr id="53254" name="TextovéPole 6">
            <a:extLst>
              <a:ext uri="{FF2B5EF4-FFF2-40B4-BE49-F238E27FC236}">
                <a16:creationId xmlns:a16="http://schemas.microsoft.com/office/drawing/2014/main" id="{A5D5C7C3-D265-4778-B820-744378BE1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4418013"/>
            <a:ext cx="79327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F19: </a:t>
            </a:r>
            <a:r>
              <a:rPr lang="en-US" altLang="cs-CZ" sz="1800" b="1"/>
              <a:t>Mental and behavioural disorders due to multiple drug use and use of other </a:t>
            </a:r>
            <a:endParaRPr lang="cs-CZ" altLang="cs-CZ" sz="1800" b="1"/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        </a:t>
            </a:r>
            <a:r>
              <a:rPr lang="en-US" altLang="cs-CZ" sz="1800" b="1"/>
              <a:t>psychoactive substances</a:t>
            </a:r>
            <a:endParaRPr lang="cs-CZ" altLang="cs-CZ" sz="1800" b="1"/>
          </a:p>
        </p:txBody>
      </p:sp>
      <p:sp>
        <p:nvSpPr>
          <p:cNvPr id="8199" name="TextovéPole 1">
            <a:extLst>
              <a:ext uri="{FF2B5EF4-FFF2-40B4-BE49-F238E27FC236}">
                <a16:creationId xmlns:a16="http://schemas.microsoft.com/office/drawing/2014/main" id="{6E8696B0-0E08-4A08-94AB-7A6AC96B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39" y="293688"/>
            <a:ext cx="10155676" cy="5079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452" b="1">
                <a:solidFill>
                  <a:srgbClr val="FF0000"/>
                </a:solidFill>
              </a:rPr>
              <a:t> </a:t>
            </a:r>
            <a:r>
              <a:rPr lang="en-US" altLang="cs-CZ" sz="1452" b="1">
                <a:solidFill>
                  <a:srgbClr val="FF0000"/>
                </a:solidFill>
              </a:rPr>
              <a:t>International Statistical Classification of Diseases and Related Health Problems 10th Revision</a:t>
            </a:r>
            <a:r>
              <a:rPr lang="cs-CZ" altLang="cs-CZ" sz="1452" b="1">
                <a:solidFill>
                  <a:srgbClr val="FF0000"/>
                </a:solidFill>
              </a:rPr>
              <a:t>: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1452" b="1">
              <a:solidFill>
                <a:srgbClr val="00B050"/>
              </a:solidFill>
            </a:endParaRPr>
          </a:p>
        </p:txBody>
      </p:sp>
      <p:pic>
        <p:nvPicPr>
          <p:cNvPr id="53256" name="Obrázek 2">
            <a:extLst>
              <a:ext uri="{FF2B5EF4-FFF2-40B4-BE49-F238E27FC236}">
                <a16:creationId xmlns:a16="http://schemas.microsoft.com/office/drawing/2014/main" id="{7EDF9B3B-7197-4F91-98C8-1C60F9E9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2FFB35-080F-4F80-8074-520D8231A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8715" y="126927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4D354-0B85-4452-B511-4B458B88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>
                <a:latin typeface="+mn-lt"/>
              </a:rPr>
              <a:t>Causes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poisoning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B6E2A4-07E5-4093-8A2B-E4C72B19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90" y="1844675"/>
            <a:ext cx="11473200" cy="43513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1. drugs - 52%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2. </a:t>
            </a:r>
            <a:r>
              <a:rPr lang="cs-CZ" dirty="0"/>
              <a:t>i</a:t>
            </a:r>
            <a:r>
              <a:rPr lang="en-GB" dirty="0" err="1"/>
              <a:t>ndustrial</a:t>
            </a:r>
            <a:r>
              <a:rPr lang="en-GB" dirty="0"/>
              <a:t> </a:t>
            </a:r>
            <a:r>
              <a:rPr lang="cs-CZ" dirty="0"/>
              <a:t>p</a:t>
            </a:r>
            <a:r>
              <a:rPr lang="en-GB" dirty="0" err="1"/>
              <a:t>roducts</a:t>
            </a:r>
            <a:r>
              <a:rPr lang="en-GB" dirty="0"/>
              <a:t> - 30% (chemicals for cleaning, organic solvents,</a:t>
            </a:r>
            <a:r>
              <a:rPr lang="cs-CZ" dirty="0"/>
              <a:t> </a:t>
            </a:r>
            <a:r>
              <a:rPr lang="en-GB" dirty="0"/>
              <a:t>cosmetics</a:t>
            </a:r>
            <a:r>
              <a:rPr lang="cs-CZ" dirty="0"/>
              <a:t>...</a:t>
            </a:r>
            <a:r>
              <a:rPr lang="en-GB" dirty="0"/>
              <a:t>)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3. plants - 8%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4. </a:t>
            </a:r>
            <a:r>
              <a:rPr lang="cs-CZ" dirty="0"/>
              <a:t>p</a:t>
            </a:r>
            <a:r>
              <a:rPr lang="en-GB" dirty="0" err="1"/>
              <a:t>ure</a:t>
            </a:r>
            <a:r>
              <a:rPr lang="en-GB" dirty="0"/>
              <a:t> bulk chemicals -5%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5. </a:t>
            </a:r>
            <a:r>
              <a:rPr lang="en-GB" dirty="0" err="1"/>
              <a:t>funghi</a:t>
            </a:r>
            <a:r>
              <a:rPr lang="en-GB" dirty="0"/>
              <a:t> - 2%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6. </a:t>
            </a:r>
            <a:r>
              <a:rPr lang="cs-CZ" dirty="0"/>
              <a:t>a</a:t>
            </a:r>
            <a:r>
              <a:rPr lang="en-GB" dirty="0" err="1"/>
              <a:t>nimal</a:t>
            </a:r>
            <a:r>
              <a:rPr lang="en-GB" dirty="0"/>
              <a:t> poisons (snakebite) -1%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/>
              <a:t>7. others -1%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6148" name="Obrázek 3">
            <a:extLst>
              <a:ext uri="{FF2B5EF4-FFF2-40B4-BE49-F238E27FC236}">
                <a16:creationId xmlns:a16="http://schemas.microsoft.com/office/drawing/2014/main" id="{8BACCB3F-1C08-4B3F-8CC4-23760E68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7E6188-3AD0-4312-A038-524B80E1D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508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>
            <a:extLst>
              <a:ext uri="{FF2B5EF4-FFF2-40B4-BE49-F238E27FC236}">
                <a16:creationId xmlns:a16="http://schemas.microsoft.com/office/drawing/2014/main" id="{E2DB0D9D-2258-45F4-B894-1B701BBF5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227013"/>
            <a:ext cx="28019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Historic context of drug use</a:t>
            </a:r>
            <a:endParaRPr lang="en-GB" altLang="cs-CZ" sz="1800"/>
          </a:p>
        </p:txBody>
      </p:sp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83B1D556-E9FE-4706-8E3F-73CEFCFF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815975"/>
            <a:ext cx="61468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/>
              <a:t>Opium known already in neolithic age (8 000 – 5 000 years B.C.)</a:t>
            </a:r>
          </a:p>
        </p:txBody>
      </p:sp>
      <p:sp>
        <p:nvSpPr>
          <p:cNvPr id="54276" name="TextovéPole 3">
            <a:extLst>
              <a:ext uri="{FF2B5EF4-FFF2-40B4-BE49-F238E27FC236}">
                <a16:creationId xmlns:a16="http://schemas.microsoft.com/office/drawing/2014/main" id="{3897C015-97C5-4E8B-9F51-4EC123B8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1600200"/>
            <a:ext cx="50863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dirty="0"/>
              <a:t>Coca and resin from hemp – known t</a:t>
            </a:r>
            <a:r>
              <a:rPr lang="cs-CZ" altLang="cs-CZ" sz="1800" dirty="0"/>
              <a:t>ho</a:t>
            </a:r>
            <a:r>
              <a:rPr lang="en-GB" altLang="cs-CZ" sz="1800" dirty="0"/>
              <a:t>us</a:t>
            </a:r>
            <a:r>
              <a:rPr lang="cs-CZ" altLang="cs-CZ" sz="1800" dirty="0"/>
              <a:t>a</a:t>
            </a:r>
            <a:r>
              <a:rPr lang="en-GB" altLang="cs-CZ" sz="1800" dirty="0" err="1"/>
              <a:t>nds</a:t>
            </a:r>
            <a:r>
              <a:rPr lang="en-GB" altLang="cs-CZ" sz="1800" dirty="0"/>
              <a:t> years</a:t>
            </a:r>
          </a:p>
        </p:txBody>
      </p:sp>
      <p:sp>
        <p:nvSpPr>
          <p:cNvPr id="54277" name="TextovéPole 4">
            <a:extLst>
              <a:ext uri="{FF2B5EF4-FFF2-40B4-BE49-F238E27FC236}">
                <a16:creationId xmlns:a16="http://schemas.microsoft.com/office/drawing/2014/main" id="{2A01AD7F-71A6-4A9E-8384-30F6542B9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2589213"/>
            <a:ext cx="88233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Drugs were first use</a:t>
            </a:r>
            <a:r>
              <a:rPr lang="cs-CZ" altLang="cs-CZ" sz="1800" b="1">
                <a:solidFill>
                  <a:srgbClr val="FF0000"/>
                </a:solidFill>
              </a:rPr>
              <a:t>d</a:t>
            </a:r>
            <a:r>
              <a:rPr lang="en-GB" altLang="cs-CZ" sz="1800" b="1">
                <a:solidFill>
                  <a:srgbClr val="FF0000"/>
                </a:solidFill>
              </a:rPr>
              <a:t> for their therapeutic purposes, secondary for the</a:t>
            </a:r>
            <a:r>
              <a:rPr lang="cs-CZ" altLang="cs-CZ" sz="1800" b="1">
                <a:solidFill>
                  <a:srgbClr val="FF0000"/>
                </a:solidFill>
              </a:rPr>
              <a:t>y</a:t>
            </a:r>
            <a:r>
              <a:rPr lang="en-GB" altLang="cs-CZ" sz="1800" b="1">
                <a:solidFill>
                  <a:srgbClr val="FF0000"/>
                </a:solidFill>
              </a:rPr>
              <a:t> narcotic purposes </a:t>
            </a:r>
          </a:p>
        </p:txBody>
      </p:sp>
      <p:sp>
        <p:nvSpPr>
          <p:cNvPr id="9222" name="TextovéPole 5">
            <a:extLst>
              <a:ext uri="{FF2B5EF4-FFF2-40B4-BE49-F238E27FC236}">
                <a16:creationId xmlns:a16="http://schemas.microsoft.com/office/drawing/2014/main" id="{A1523DE4-D506-4039-B29A-DB5DB01DC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3402013"/>
            <a:ext cx="29733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Isolation of morphine (1805),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                    caffeine (1820),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b="1" dirty="0">
              <a:solidFill>
                <a:srgbClr val="0070C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                    nicotine (1828),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b="1" dirty="0">
              <a:solidFill>
                <a:srgbClr val="0070C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                    cocaine (1859)</a:t>
            </a:r>
            <a:r>
              <a:rPr lang="cs-CZ" altLang="cs-CZ" b="1" dirty="0">
                <a:solidFill>
                  <a:srgbClr val="0070C0"/>
                </a:solidFill>
              </a:rPr>
              <a:t>,</a:t>
            </a:r>
            <a:r>
              <a:rPr lang="en-GB" altLang="cs-CZ" b="1" dirty="0">
                <a:solidFill>
                  <a:srgbClr val="0070C0"/>
                </a:solidFill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b="1" dirty="0">
              <a:solidFill>
                <a:srgbClr val="0070C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b="1" dirty="0">
                <a:solidFill>
                  <a:srgbClr val="0070C0"/>
                </a:solidFill>
              </a:rPr>
              <a:t>                    ephedrine (1887)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b="1" dirty="0">
              <a:solidFill>
                <a:srgbClr val="0070C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270" b="1" dirty="0">
                <a:solidFill>
                  <a:srgbClr val="0070C0"/>
                </a:solidFill>
              </a:rPr>
              <a:t>    </a:t>
            </a:r>
            <a:r>
              <a:rPr lang="en-GB" altLang="cs-CZ" sz="1270" b="1" dirty="0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b="1" dirty="0">
              <a:solidFill>
                <a:srgbClr val="0070C0"/>
              </a:solidFill>
            </a:endParaRPr>
          </a:p>
        </p:txBody>
      </p:sp>
      <p:pic>
        <p:nvPicPr>
          <p:cNvPr id="54279" name="Obrázek 2">
            <a:extLst>
              <a:ext uri="{FF2B5EF4-FFF2-40B4-BE49-F238E27FC236}">
                <a16:creationId xmlns:a16="http://schemas.microsoft.com/office/drawing/2014/main" id="{3AA4E2C5-6A23-4E9F-956B-F8DBC6185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1E67C-9E19-4E8E-B101-B000387CD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438" y="511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1">
            <a:extLst>
              <a:ext uri="{FF2B5EF4-FFF2-40B4-BE49-F238E27FC236}">
                <a16:creationId xmlns:a16="http://schemas.microsoft.com/office/drawing/2014/main" id="{F7C494A6-1FC9-46DE-ACAA-CC3AECE2E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32013"/>
            <a:ext cx="28321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cannabinoids (hemp drugs)</a:t>
            </a:r>
            <a:r>
              <a:rPr lang="en-GB" altLang="cs-CZ" sz="1800" b="1"/>
              <a:t> </a:t>
            </a:r>
          </a:p>
        </p:txBody>
      </p:sp>
      <p:sp>
        <p:nvSpPr>
          <p:cNvPr id="22531" name="TextovéPole 1">
            <a:extLst>
              <a:ext uri="{FF2B5EF4-FFF2-40B4-BE49-F238E27FC236}">
                <a16:creationId xmlns:a16="http://schemas.microsoft.com/office/drawing/2014/main" id="{B67F1C8A-E47E-4026-9F3D-89BABAA7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423863"/>
            <a:ext cx="50863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 dirty="0">
                <a:solidFill>
                  <a:srgbClr val="0070C0"/>
                </a:solidFill>
              </a:rPr>
              <a:t>Summary of </a:t>
            </a:r>
            <a:r>
              <a:rPr lang="cs-CZ" altLang="cs-CZ" sz="2177" b="1" dirty="0" err="1">
                <a:solidFill>
                  <a:srgbClr val="0070C0"/>
                </a:solidFill>
              </a:rPr>
              <a:t>frequently</a:t>
            </a:r>
            <a:r>
              <a:rPr lang="cs-CZ" altLang="cs-CZ" sz="2177" b="1" dirty="0">
                <a:solidFill>
                  <a:srgbClr val="0070C0"/>
                </a:solidFill>
              </a:rPr>
              <a:t> </a:t>
            </a:r>
            <a:r>
              <a:rPr lang="cs-CZ" altLang="cs-CZ" sz="2177" b="1" dirty="0" err="1">
                <a:solidFill>
                  <a:srgbClr val="0070C0"/>
                </a:solidFill>
              </a:rPr>
              <a:t>abused</a:t>
            </a:r>
            <a:r>
              <a:rPr lang="cs-CZ" altLang="cs-CZ" sz="2177" b="1" dirty="0">
                <a:solidFill>
                  <a:srgbClr val="0070C0"/>
                </a:solidFill>
              </a:rPr>
              <a:t> </a:t>
            </a:r>
            <a:r>
              <a:rPr lang="en-GB" altLang="cs-CZ" sz="2177" b="1" dirty="0">
                <a:solidFill>
                  <a:srgbClr val="0070C0"/>
                </a:solidFill>
              </a:rPr>
              <a:t>substances</a:t>
            </a:r>
          </a:p>
        </p:txBody>
      </p:sp>
      <p:sp>
        <p:nvSpPr>
          <p:cNvPr id="55300" name="TextovéPole 1">
            <a:extLst>
              <a:ext uri="{FF2B5EF4-FFF2-40B4-BE49-F238E27FC236}">
                <a16:creationId xmlns:a16="http://schemas.microsoft.com/office/drawing/2014/main" id="{35E287AD-38A7-4D70-AF29-7361786B6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2587625"/>
            <a:ext cx="103981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opioids</a:t>
            </a:r>
            <a:r>
              <a:rPr lang="en-GB" altLang="cs-CZ" sz="1800" b="1"/>
              <a:t>   </a:t>
            </a:r>
          </a:p>
        </p:txBody>
      </p:sp>
      <p:sp>
        <p:nvSpPr>
          <p:cNvPr id="55301" name="TextovéPole 1">
            <a:extLst>
              <a:ext uri="{FF2B5EF4-FFF2-40B4-BE49-F238E27FC236}">
                <a16:creationId xmlns:a16="http://schemas.microsoft.com/office/drawing/2014/main" id="{792B4739-2E83-4D83-9B8C-C558DDA3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3502025"/>
            <a:ext cx="35163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„classical“ psychostimulant drugs</a:t>
            </a:r>
            <a:r>
              <a:rPr lang="en-GB" altLang="cs-CZ" sz="1800" b="1"/>
              <a:t>   </a:t>
            </a:r>
          </a:p>
        </p:txBody>
      </p:sp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77663351-0BF6-4442-841B-B3FE9137B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4475163"/>
            <a:ext cx="29622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 i="1">
                <a:solidFill>
                  <a:srgbClr val="FF0000"/>
                </a:solidFill>
              </a:rPr>
              <a:t>„new“ synthetic substances   </a:t>
            </a:r>
          </a:p>
        </p:txBody>
      </p:sp>
      <p:sp>
        <p:nvSpPr>
          <p:cNvPr id="55303" name="TextovéPole 1">
            <a:extLst>
              <a:ext uri="{FF2B5EF4-FFF2-40B4-BE49-F238E27FC236}">
                <a16:creationId xmlns:a16="http://schemas.microsoft.com/office/drawing/2014/main" id="{C372A108-7965-42EB-B4E4-712899519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4941888"/>
            <a:ext cx="16637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 i="1">
                <a:solidFill>
                  <a:srgbClr val="FF0000"/>
                </a:solidFill>
              </a:rPr>
              <a:t>hallucinogens </a:t>
            </a:r>
            <a:r>
              <a:rPr lang="en-GB" altLang="cs-CZ" sz="1800" b="1">
                <a:solidFill>
                  <a:srgbClr val="FFC000"/>
                </a:solidFill>
              </a:rPr>
              <a:t>  </a:t>
            </a:r>
          </a:p>
        </p:txBody>
      </p:sp>
      <p:sp>
        <p:nvSpPr>
          <p:cNvPr id="55304" name="TextovéPole 1">
            <a:extLst>
              <a:ext uri="{FF2B5EF4-FFF2-40B4-BE49-F238E27FC236}">
                <a16:creationId xmlns:a16="http://schemas.microsoft.com/office/drawing/2014/main" id="{BB460BD7-419F-496E-BCEF-E653860F1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046413"/>
            <a:ext cx="1920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benzodiazepines</a:t>
            </a:r>
            <a:r>
              <a:rPr lang="en-GB" altLang="cs-CZ" sz="1800" b="1"/>
              <a:t>   </a:t>
            </a:r>
          </a:p>
        </p:txBody>
      </p:sp>
      <p:sp>
        <p:nvSpPr>
          <p:cNvPr id="55305" name="TextovéPole 1">
            <a:extLst>
              <a:ext uri="{FF2B5EF4-FFF2-40B4-BE49-F238E27FC236}">
                <a16:creationId xmlns:a16="http://schemas.microsoft.com/office/drawing/2014/main" id="{1B285147-B454-462F-B691-A887A2F0D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1665288"/>
            <a:ext cx="10112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7030A0"/>
                </a:solidFill>
              </a:rPr>
              <a:t>nicotine </a:t>
            </a:r>
          </a:p>
        </p:txBody>
      </p:sp>
      <p:sp>
        <p:nvSpPr>
          <p:cNvPr id="55306" name="TextovéPole 1">
            <a:extLst>
              <a:ext uri="{FF2B5EF4-FFF2-40B4-BE49-F238E27FC236}">
                <a16:creationId xmlns:a16="http://schemas.microsoft.com/office/drawing/2014/main" id="{A7724318-2B09-4A68-AFBD-D1F193C8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3" y="1208088"/>
            <a:ext cx="9286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7030A0"/>
                </a:solidFill>
              </a:rPr>
              <a:t>alcohol </a:t>
            </a:r>
          </a:p>
        </p:txBody>
      </p:sp>
      <p:sp>
        <p:nvSpPr>
          <p:cNvPr id="55307" name="TextovéPole 1">
            <a:extLst>
              <a:ext uri="{FF2B5EF4-FFF2-40B4-BE49-F238E27FC236}">
                <a16:creationId xmlns:a16="http://schemas.microsoft.com/office/drawing/2014/main" id="{3CE9F5AB-2BF7-4D6D-9A4D-47E21C748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088" y="4025900"/>
            <a:ext cx="19272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(exctasy)</a:t>
            </a:r>
            <a:r>
              <a:rPr lang="en-GB" altLang="cs-CZ" sz="1800" b="1"/>
              <a:t>   </a:t>
            </a:r>
          </a:p>
        </p:txBody>
      </p:sp>
      <p:pic>
        <p:nvPicPr>
          <p:cNvPr id="55308" name="Obrázek 2">
            <a:extLst>
              <a:ext uri="{FF2B5EF4-FFF2-40B4-BE49-F238E27FC236}">
                <a16:creationId xmlns:a16="http://schemas.microsoft.com/office/drawing/2014/main" id="{97C910A5-AD25-4CD3-ACAD-3C48E282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2C3EE3-F7AB-426B-8370-3DE20E27C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7677" y="5984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ovéPole 1">
            <a:extLst>
              <a:ext uri="{FF2B5EF4-FFF2-40B4-BE49-F238E27FC236}">
                <a16:creationId xmlns:a16="http://schemas.microsoft.com/office/drawing/2014/main" id="{72FAD215-20C5-4DA0-B620-15B2F12AC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358775"/>
            <a:ext cx="58896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19th century: beginning of commercial narcotics production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(e.g. morphine since 1828, cocaine 1862, heroine 1898)</a:t>
            </a:r>
          </a:p>
        </p:txBody>
      </p:sp>
      <p:sp>
        <p:nvSpPr>
          <p:cNvPr id="56323" name="TextovéPole 2">
            <a:extLst>
              <a:ext uri="{FF2B5EF4-FFF2-40B4-BE49-F238E27FC236}">
                <a16:creationId xmlns:a16="http://schemas.microsoft.com/office/drawing/2014/main" id="{984DA879-8AEB-4E23-8748-0DD8D126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1665288"/>
            <a:ext cx="627221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B0F0"/>
                </a:solidFill>
              </a:rPr>
              <a:t> Legal consumption of drugs was ended by opium conventions: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B0F0"/>
                </a:solidFill>
              </a:rPr>
              <a:t>1909 Shanghai,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B0F0"/>
                </a:solidFill>
              </a:rPr>
              <a:t>                          1912 Haag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B0F0"/>
                </a:solidFill>
              </a:rPr>
              <a:t>                                            1925 Geneva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Illegal way: French Connection (France), Cosa Nostra (USA) </a:t>
            </a:r>
          </a:p>
        </p:txBody>
      </p:sp>
      <p:sp>
        <p:nvSpPr>
          <p:cNvPr id="56324" name="TextovéPole 4">
            <a:extLst>
              <a:ext uri="{FF2B5EF4-FFF2-40B4-BE49-F238E27FC236}">
                <a16:creationId xmlns:a16="http://schemas.microsoft.com/office/drawing/2014/main" id="{05536730-421D-4990-AB8C-643A0AE41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5127625"/>
            <a:ext cx="89344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After WWII: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Single Convention on Narcotic Drugs of 1961 - an international treaty to prohibit production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0000"/>
                </a:solidFill>
              </a:rPr>
              <a:t> and supply of specific (nominally narcotic) drugs and of drugs with similar effects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>
              <a:solidFill>
                <a:srgbClr val="FF0000"/>
              </a:solidFill>
            </a:endParaRPr>
          </a:p>
        </p:txBody>
      </p:sp>
      <p:pic>
        <p:nvPicPr>
          <p:cNvPr id="56325" name="Obrázek 2">
            <a:extLst>
              <a:ext uri="{FF2B5EF4-FFF2-40B4-BE49-F238E27FC236}">
                <a16:creationId xmlns:a16="http://schemas.microsoft.com/office/drawing/2014/main" id="{04F5702D-A246-4C80-B4DD-17B254A8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AFE06F-5D8B-4DAE-AB81-FE4B949A0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2363" y="315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ovéPole 1">
            <a:extLst>
              <a:ext uri="{FF2B5EF4-FFF2-40B4-BE49-F238E27FC236}">
                <a16:creationId xmlns:a16="http://schemas.microsoft.com/office/drawing/2014/main" id="{F1529ECD-551D-4B54-87F1-4ADFCD6C2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075" y="1082675"/>
            <a:ext cx="776446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 b="1" u="sng">
                <a:solidFill>
                  <a:srgbClr val="00B0F0"/>
                </a:solidFill>
              </a:rPr>
              <a:t>Council of the Government for Drug Policy Coordination - Annual registr (2012):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 u="sng">
              <a:solidFill>
                <a:srgbClr val="00B0F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CZ – the most frequently abused drugs: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Psychostimulant drugs (particularly </a:t>
            </a:r>
            <a:r>
              <a:rPr lang="en-GB" altLang="cs-CZ" sz="1800" b="1" u="sng">
                <a:solidFill>
                  <a:srgbClr val="FF0000"/>
                </a:solidFill>
              </a:rPr>
              <a:t>methamphetamine</a:t>
            </a:r>
            <a:r>
              <a:rPr lang="en-GB" altLang="cs-CZ" sz="1800" b="1"/>
              <a:t>, syn. pervitin)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/>
              <a:t>Hemp drugs (particularly </a:t>
            </a:r>
            <a:r>
              <a:rPr lang="en-GB" altLang="cs-CZ" sz="1800" b="1" u="sng">
                <a:solidFill>
                  <a:srgbClr val="FF0000"/>
                </a:solidFill>
              </a:rPr>
              <a:t>tetrahydrocannabinol – THC</a:t>
            </a:r>
            <a:r>
              <a:rPr lang="en-GB" altLang="cs-CZ" sz="1800" b="1"/>
              <a:t>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 b="1"/>
          </a:p>
        </p:txBody>
      </p:sp>
      <p:pic>
        <p:nvPicPr>
          <p:cNvPr id="57347" name="Obrázek 2">
            <a:extLst>
              <a:ext uri="{FF2B5EF4-FFF2-40B4-BE49-F238E27FC236}">
                <a16:creationId xmlns:a16="http://schemas.microsoft.com/office/drawing/2014/main" id="{F45AD91D-6CFC-40BC-8760-545DD1A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7C4FE2-FB12-4B0C-BF60-17398DE51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0596" y="4390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4">
            <a:extLst>
              <a:ext uri="{FF2B5EF4-FFF2-40B4-BE49-F238E27FC236}">
                <a16:creationId xmlns:a16="http://schemas.microsoft.com/office/drawing/2014/main" id="{DA565CB3-861D-4B90-B738-FC64F74B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91" y="279400"/>
            <a:ext cx="10612876" cy="657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903" dirty="0"/>
              <a:t>Tolerance x Dependence x </a:t>
            </a:r>
            <a:r>
              <a:rPr lang="cs-CZ" altLang="cs-CZ" sz="2903" dirty="0" err="1"/>
              <a:t>Sensitization</a:t>
            </a:r>
            <a:endParaRPr lang="cs-CZ" altLang="cs-CZ" sz="2903" dirty="0"/>
          </a:p>
          <a:p>
            <a:pPr algn="ctr">
              <a:defRPr/>
            </a:pPr>
            <a:endParaRPr lang="cs-CZ" altLang="cs-CZ" dirty="0"/>
          </a:p>
          <a:p>
            <a:pPr algn="ctr">
              <a:defRPr/>
            </a:pPr>
            <a:endParaRPr lang="cs-CZ" altLang="cs-CZ" dirty="0"/>
          </a:p>
          <a:p>
            <a:pPr algn="ctr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Tolerance:</a:t>
            </a:r>
            <a:r>
              <a:rPr lang="cs-CZ" altLang="cs-CZ" sz="2000" dirty="0"/>
              <a:t> </a:t>
            </a:r>
            <a:r>
              <a:rPr lang="en-US" altLang="cs-CZ" sz="2000" dirty="0"/>
              <a:t>a decrease in the effect of a</a:t>
            </a:r>
            <a:r>
              <a:rPr lang="cs-CZ" altLang="cs-CZ" sz="2000" dirty="0"/>
              <a:t> </a:t>
            </a:r>
            <a:r>
              <a:rPr lang="en-US" altLang="cs-CZ" sz="2000" dirty="0"/>
              <a:t>drug as a consequence of repeated exposure</a:t>
            </a:r>
            <a:endParaRPr lang="cs-CZ" altLang="cs-CZ" sz="2000" dirty="0"/>
          </a:p>
          <a:p>
            <a:pPr algn="ctr">
              <a:defRPr/>
            </a:pPr>
            <a:r>
              <a:rPr lang="cs-CZ" altLang="cs-CZ" sz="2000" dirty="0"/>
              <a:t>(</a:t>
            </a:r>
            <a:r>
              <a:rPr lang="en-US" altLang="cs-CZ" sz="2000" dirty="0"/>
              <a:t>the effectiveness can decrease with</a:t>
            </a:r>
            <a:r>
              <a:rPr lang="cs-CZ" altLang="cs-CZ" sz="2000" dirty="0"/>
              <a:t> </a:t>
            </a:r>
            <a:r>
              <a:rPr lang="en-US" altLang="cs-CZ" sz="2000" dirty="0"/>
              <a:t>continued use</a:t>
            </a:r>
            <a:r>
              <a:rPr lang="cs-CZ" altLang="cs-CZ" sz="2000" dirty="0"/>
              <a:t>)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 err="1"/>
              <a:t>Mechanisms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Tolerance:</a:t>
            </a:r>
          </a:p>
          <a:p>
            <a:pPr>
              <a:defRPr/>
            </a:pPr>
            <a:endParaRPr lang="cs-CZ" altLang="cs-CZ" sz="2000" b="1" dirty="0"/>
          </a:p>
          <a:p>
            <a:pPr>
              <a:defRPr/>
            </a:pPr>
            <a:r>
              <a:rPr lang="cs-CZ" altLang="cs-CZ" sz="2000" dirty="0" err="1">
                <a:solidFill>
                  <a:srgbClr val="00B050"/>
                </a:solidFill>
              </a:rPr>
              <a:t>Pharmacokinetic</a:t>
            </a:r>
            <a:r>
              <a:rPr lang="cs-CZ" altLang="cs-CZ" sz="2000" dirty="0">
                <a:solidFill>
                  <a:srgbClr val="00B050"/>
                </a:solidFill>
              </a:rPr>
              <a:t> Tolerance (enzyme </a:t>
            </a:r>
            <a:r>
              <a:rPr lang="cs-CZ" altLang="cs-CZ" sz="2000" dirty="0" err="1">
                <a:solidFill>
                  <a:srgbClr val="00B050"/>
                </a:solidFill>
              </a:rPr>
              <a:t>induction</a:t>
            </a:r>
            <a:r>
              <a:rPr lang="cs-CZ" altLang="cs-CZ" sz="2000" dirty="0">
                <a:solidFill>
                  <a:srgbClr val="00B050"/>
                </a:solidFill>
              </a:rPr>
              <a:t> </a:t>
            </a:r>
            <a:r>
              <a:rPr lang="cs-CZ" altLang="cs-CZ" sz="2000" dirty="0" err="1">
                <a:solidFill>
                  <a:srgbClr val="00B050"/>
                </a:solidFill>
              </a:rPr>
              <a:t>effect</a:t>
            </a:r>
            <a:r>
              <a:rPr lang="cs-CZ" altLang="cs-CZ" sz="2000" dirty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cs-CZ" altLang="cs-CZ" sz="2000" dirty="0"/>
              <a:t>It </a:t>
            </a:r>
            <a:r>
              <a:rPr lang="en-US" altLang="cs-CZ" sz="2000" dirty="0"/>
              <a:t>occurs because of a decreased quantity of the substance reaching the site it affects.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en-US" altLang="cs-CZ" sz="2000" dirty="0"/>
              <a:t>This may be caused by an increase in induction of the enzymes required for degradation of the drug e.g. CYP450 enzymes.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en-US" altLang="cs-CZ" sz="2000" dirty="0"/>
              <a:t>This is most commonly seen with substances such as</a:t>
            </a:r>
            <a:r>
              <a:rPr lang="cs-CZ" altLang="cs-CZ" sz="2000" dirty="0"/>
              <a:t> ethanol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This type of tolerance is most evident with oral ingestion, because other routes of drug administration bypass first-pass metabolism. </a:t>
            </a:r>
            <a:endParaRPr lang="cs-CZ" altLang="cs-CZ" sz="20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58371" name="Obrázek 2">
            <a:extLst>
              <a:ext uri="{FF2B5EF4-FFF2-40B4-BE49-F238E27FC236}">
                <a16:creationId xmlns:a16="http://schemas.microsoft.com/office/drawing/2014/main" id="{93CBB83D-4DDF-462E-B31A-A15C95D4D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7B7398-0D09-4997-8D71-8175B5342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9583" y="6241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>
            <a:extLst>
              <a:ext uri="{FF2B5EF4-FFF2-40B4-BE49-F238E27FC236}">
                <a16:creationId xmlns:a16="http://schemas.microsoft.com/office/drawing/2014/main" id="{87C5521A-BC31-4D6E-B131-02B27A824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358775"/>
            <a:ext cx="11449050" cy="5748338"/>
          </a:xfrm>
        </p:spPr>
        <p:txBody>
          <a:bodyPr/>
          <a:lstStyle/>
          <a:p>
            <a:pPr algn="ctr">
              <a:defRPr/>
            </a:pPr>
            <a:r>
              <a:rPr lang="cs-CZ" altLang="cs-CZ" dirty="0"/>
              <a:t>Tolerance x Dependence x </a:t>
            </a:r>
            <a:r>
              <a:rPr lang="cs-CZ" altLang="cs-CZ" dirty="0" err="1"/>
              <a:t>Sensitization</a:t>
            </a:r>
            <a:endParaRPr lang="cs-CZ" altLang="cs-CZ" dirty="0"/>
          </a:p>
          <a:p>
            <a:pPr>
              <a:defRPr/>
            </a:pPr>
            <a:endParaRPr lang="cs-CZ" altLang="cs-CZ" sz="1452" dirty="0"/>
          </a:p>
          <a:p>
            <a:pPr>
              <a:defRPr/>
            </a:pPr>
            <a:r>
              <a:rPr lang="cs-CZ" altLang="cs-CZ" sz="1633" dirty="0"/>
              <a:t> </a:t>
            </a:r>
          </a:p>
          <a:p>
            <a:pPr>
              <a:defRPr/>
            </a:pPr>
            <a:r>
              <a:rPr lang="cs-CZ" altLang="cs-CZ" sz="2000" dirty="0" err="1">
                <a:solidFill>
                  <a:srgbClr val="00B050"/>
                </a:solidFill>
              </a:rPr>
              <a:t>Pharmacodynamic</a:t>
            </a:r>
            <a:r>
              <a:rPr lang="cs-CZ" altLang="cs-CZ" sz="2000" dirty="0">
                <a:solidFill>
                  <a:srgbClr val="00B050"/>
                </a:solidFill>
              </a:rPr>
              <a:t> Tolerance (NT </a:t>
            </a:r>
            <a:r>
              <a:rPr lang="cs-CZ" altLang="cs-CZ" sz="2000" dirty="0" err="1">
                <a:solidFill>
                  <a:srgbClr val="00B050"/>
                </a:solidFill>
              </a:rPr>
              <a:t>depletion</a:t>
            </a:r>
            <a:r>
              <a:rPr lang="cs-CZ" altLang="cs-CZ" sz="2000" dirty="0">
                <a:solidFill>
                  <a:srgbClr val="00B050"/>
                </a:solidFill>
              </a:rPr>
              <a:t>, receptor plasticity)</a:t>
            </a:r>
          </a:p>
          <a:p>
            <a:pPr>
              <a:defRPr/>
            </a:pPr>
            <a:endParaRPr lang="cs-CZ" altLang="cs-CZ" sz="1633" dirty="0">
              <a:solidFill>
                <a:srgbClr val="00B050"/>
              </a:solidFill>
            </a:endParaRPr>
          </a:p>
          <a:p>
            <a:pPr>
              <a:defRPr/>
            </a:pPr>
            <a:endParaRPr lang="cs-CZ" altLang="cs-CZ" sz="1633" dirty="0">
              <a:solidFill>
                <a:srgbClr val="00B050"/>
              </a:solidFill>
            </a:endParaRPr>
          </a:p>
          <a:p>
            <a:pPr>
              <a:defRPr/>
            </a:pPr>
            <a:endParaRPr lang="cs-CZ" altLang="cs-CZ" sz="1633" dirty="0">
              <a:solidFill>
                <a:srgbClr val="00B050"/>
              </a:solidFill>
            </a:endParaRPr>
          </a:p>
          <a:p>
            <a:pPr algn="ctr">
              <a:defRPr/>
            </a:pPr>
            <a:r>
              <a:rPr lang="cs-CZ" altLang="cs-CZ" sz="2000" dirty="0" err="1"/>
              <a:t>It</a:t>
            </a:r>
            <a:r>
              <a:rPr lang="cs-CZ" altLang="cs-CZ" sz="2000" dirty="0"/>
              <a:t> </a:t>
            </a:r>
            <a:r>
              <a:rPr lang="en-US" altLang="cs-CZ" sz="2000" dirty="0"/>
              <a:t>occurs when the cellular response to a substance is reduced with repeated use. </a:t>
            </a:r>
            <a:endParaRPr lang="cs-CZ" altLang="cs-CZ" sz="2000" dirty="0"/>
          </a:p>
          <a:p>
            <a:pPr algn="ctr">
              <a:defRPr/>
            </a:pPr>
            <a:r>
              <a:rPr lang="en-US" altLang="cs-CZ" sz="2000" dirty="0"/>
              <a:t>This may be caused by a reduced receptor response to receptor agonists (receptor desensitization),</a:t>
            </a:r>
            <a:r>
              <a:rPr lang="cs-CZ" altLang="cs-CZ" sz="2000" dirty="0"/>
              <a:t> </a:t>
            </a:r>
            <a:r>
              <a:rPr lang="en-US" altLang="cs-CZ" sz="2000" dirty="0"/>
              <a:t>a reduction in receptor density (usually associated with receptor agonists), or other mechanisms leading to changes in action potential firing rate. </a:t>
            </a:r>
            <a:endParaRPr lang="cs-CZ" altLang="cs-CZ" sz="2000" dirty="0"/>
          </a:p>
          <a:p>
            <a:pPr>
              <a:defRPr/>
            </a:pPr>
            <a:endParaRPr lang="cs-CZ" altLang="cs-CZ" sz="2000" b="1" dirty="0"/>
          </a:p>
          <a:p>
            <a:pPr>
              <a:defRPr/>
            </a:pPr>
            <a:endParaRPr lang="cs-CZ" altLang="cs-CZ" sz="2000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 Dependence:</a:t>
            </a:r>
            <a:r>
              <a:rPr lang="cs-CZ" altLang="cs-CZ" sz="2000" dirty="0"/>
              <a:t> </a:t>
            </a:r>
            <a:r>
              <a:rPr lang="en-US" sz="2000" dirty="0"/>
              <a:t>a maladaptive pattern of substance use, leading to clinically significant tolerance, </a:t>
            </a:r>
            <a:r>
              <a:rPr lang="cs-CZ" sz="2000" dirty="0"/>
              <a:t> </a:t>
            </a:r>
            <a:r>
              <a:rPr lang="en-US" sz="2000" dirty="0"/>
              <a:t>impairment, or distress;</a:t>
            </a:r>
            <a:r>
              <a:rPr lang="cs-CZ" sz="2000" dirty="0"/>
              <a:t> </a:t>
            </a:r>
            <a:r>
              <a:rPr lang="en-US" altLang="cs-CZ" sz="2000" dirty="0"/>
              <a:t>an adaptive state associated with a withdrawal syndrome upon cessation</a:t>
            </a:r>
            <a:r>
              <a:rPr lang="cs-CZ" altLang="cs-CZ" sz="2000" dirty="0"/>
              <a:t>  o</a:t>
            </a:r>
            <a:r>
              <a:rPr lang="en-US" altLang="cs-CZ" sz="2000" dirty="0"/>
              <a:t>f</a:t>
            </a:r>
            <a:r>
              <a:rPr lang="cs-CZ" altLang="cs-CZ" sz="2000" dirty="0"/>
              <a:t> r</a:t>
            </a:r>
            <a:r>
              <a:rPr lang="en-US" altLang="cs-CZ" sz="2000" dirty="0" err="1"/>
              <a:t>epeated</a:t>
            </a:r>
            <a:r>
              <a:rPr lang="cs-CZ" altLang="cs-CZ" sz="2000" dirty="0"/>
              <a:t> e</a:t>
            </a:r>
            <a:r>
              <a:rPr lang="en-US" altLang="cs-CZ" sz="2000" dirty="0" err="1"/>
              <a:t>xposure</a:t>
            </a:r>
            <a:r>
              <a:rPr lang="en-US" altLang="cs-CZ" sz="2000" dirty="0"/>
              <a:t> to a stimulus (e.g., drug intake)</a:t>
            </a:r>
            <a:r>
              <a:rPr lang="cs-CZ" altLang="cs-CZ" sz="2000" dirty="0"/>
              <a:t>. 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1452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1633" b="1" dirty="0">
                <a:solidFill>
                  <a:srgbClr val="FF0000"/>
                </a:solidFill>
                <a:latin typeface="+mj-lt"/>
              </a:rPr>
              <a:t> </a:t>
            </a:r>
            <a:endParaRPr lang="en-US" altLang="cs-CZ" sz="1452" dirty="0"/>
          </a:p>
          <a:p>
            <a:pPr>
              <a:defRPr/>
            </a:pPr>
            <a:endParaRPr lang="cs-CZ" altLang="cs-CZ" sz="1452" dirty="0"/>
          </a:p>
          <a:p>
            <a:pPr>
              <a:defRPr/>
            </a:pPr>
            <a:endParaRPr lang="cs-CZ" altLang="cs-CZ" sz="1452" dirty="0"/>
          </a:p>
        </p:txBody>
      </p:sp>
      <p:pic>
        <p:nvPicPr>
          <p:cNvPr id="59395" name="Obrázek 2">
            <a:extLst>
              <a:ext uri="{FF2B5EF4-FFF2-40B4-BE49-F238E27FC236}">
                <a16:creationId xmlns:a16="http://schemas.microsoft.com/office/drawing/2014/main" id="{F342EBD7-456A-4826-BC24-12CC460F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130C27-56CD-44CD-9083-4C0DCA181F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6661" y="6436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BAEFA8C-AF3B-484A-9047-263A59C726E5}"/>
              </a:ext>
            </a:extLst>
          </p:cNvPr>
          <p:cNvSpPr txBox="1"/>
          <p:nvPr/>
        </p:nvSpPr>
        <p:spPr>
          <a:xfrm>
            <a:off x="1719263" y="304800"/>
            <a:ext cx="8818562" cy="469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cs-CZ" sz="2903" dirty="0"/>
              <a:t>Tolerance x Dependence x Sensitization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Dependence develops when the neurons adapt to the repeated drug exposure and only function normally in the presence of the drug. </a:t>
            </a: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en-US" dirty="0"/>
              <a:t>When the drug is withdrawn, several physiologic reactions occur. These can be mild (caffeine) or even life threatening (alcohol). </a:t>
            </a: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en-US" dirty="0"/>
              <a:t>This is known as the </a:t>
            </a:r>
            <a:r>
              <a:rPr lang="en-US" b="1" dirty="0">
                <a:solidFill>
                  <a:srgbClr val="FF0000"/>
                </a:solidFill>
              </a:rPr>
              <a:t>withdrawal syndrome</a:t>
            </a:r>
            <a:r>
              <a:rPr lang="en-US" dirty="0"/>
              <a:t>.</a:t>
            </a:r>
            <a:endParaRPr lang="cs-CZ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marL="311079" indent="-311079" algn="ctr">
              <a:buFontTx/>
              <a:buAutoNum type="arabicParenR"/>
              <a:defRPr/>
            </a:pPr>
            <a:endParaRPr lang="en-US" dirty="0"/>
          </a:p>
          <a:p>
            <a:pPr marL="311079" indent="-311079" algn="ctr">
              <a:buFontTx/>
              <a:buAutoNum type="arabicParenR"/>
              <a:defRPr/>
            </a:pPr>
            <a:endParaRPr lang="en-US" dirty="0"/>
          </a:p>
        </p:txBody>
      </p:sp>
      <p:pic>
        <p:nvPicPr>
          <p:cNvPr id="60419" name="Obrázek 2">
            <a:extLst>
              <a:ext uri="{FF2B5EF4-FFF2-40B4-BE49-F238E27FC236}">
                <a16:creationId xmlns:a16="http://schemas.microsoft.com/office/drawing/2014/main" id="{CDFF74A9-E4DE-40D8-8FEC-6BE4ADC1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B169D1-4297-4CBE-BD0B-CC134C4B4B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1685" y="5171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3">
            <a:extLst>
              <a:ext uri="{FF2B5EF4-FFF2-40B4-BE49-F238E27FC236}">
                <a16:creationId xmlns:a16="http://schemas.microsoft.com/office/drawing/2014/main" id="{1AF61854-548B-4BDB-A0F6-7FDD719D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79375"/>
            <a:ext cx="881856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cs-CZ" sz="2903" dirty="0"/>
              <a:t>Tolerance x Dependence x Sensitization</a:t>
            </a:r>
            <a:endParaRPr lang="cs-CZ" altLang="cs-CZ" sz="2903" dirty="0"/>
          </a:p>
          <a:p>
            <a:pPr algn="ctr">
              <a:defRPr/>
            </a:pPr>
            <a:endParaRPr lang="en-US" altLang="cs-CZ" sz="2903" dirty="0"/>
          </a:p>
          <a:p>
            <a:pPr algn="ctr"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b="1" dirty="0"/>
              <a:t>Physical dependence x psychological dependence</a:t>
            </a:r>
          </a:p>
          <a:p>
            <a:pPr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b="1" dirty="0"/>
              <a:t>Physical dependence</a:t>
            </a:r>
            <a:r>
              <a:rPr lang="en-US" altLang="cs-CZ" dirty="0"/>
              <a:t> (physiologic dependence) referrers to the adverse physical</a:t>
            </a:r>
            <a:r>
              <a:rPr lang="cs-CZ" altLang="cs-CZ" dirty="0"/>
              <a:t> </a:t>
            </a:r>
            <a:r>
              <a:rPr lang="en-US" altLang="cs-CZ" dirty="0"/>
              <a:t>symptoms and signs that result from the withdrawal of the drug. </a:t>
            </a:r>
            <a:endParaRPr lang="cs-CZ" altLang="cs-CZ" dirty="0"/>
          </a:p>
          <a:p>
            <a:pPr algn="ctr">
              <a:defRPr/>
            </a:pPr>
            <a:endParaRPr lang="cs-CZ" altLang="cs-CZ" dirty="0"/>
          </a:p>
          <a:p>
            <a:pPr algn="ctr">
              <a:defRPr/>
            </a:pPr>
            <a:r>
              <a:rPr lang="en-US" altLang="cs-CZ" dirty="0"/>
              <a:t>It results from many of the same mechanism</a:t>
            </a:r>
            <a:r>
              <a:rPr lang="cs-CZ" altLang="cs-CZ" dirty="0"/>
              <a:t>s </a:t>
            </a:r>
            <a:r>
              <a:rPr lang="en-US" altLang="cs-CZ" dirty="0"/>
              <a:t>that produce tolerance. </a:t>
            </a:r>
            <a:endParaRPr lang="cs-CZ" altLang="cs-CZ" dirty="0"/>
          </a:p>
          <a:p>
            <a:pPr algn="ctr">
              <a:defRPr/>
            </a:pPr>
            <a:endParaRPr lang="cs-CZ" altLang="cs-CZ" dirty="0"/>
          </a:p>
          <a:p>
            <a:pPr algn="ctr">
              <a:defRPr/>
            </a:pPr>
            <a:r>
              <a:rPr lang="en-US" altLang="cs-CZ" dirty="0"/>
              <a:t>As with tolerance, homeostatic set-points are altered to compensate for the presence of the drug. </a:t>
            </a:r>
            <a:endParaRPr lang="cs-CZ" altLang="cs-CZ" dirty="0"/>
          </a:p>
          <a:p>
            <a:pPr algn="ctr">
              <a:defRPr/>
            </a:pPr>
            <a:r>
              <a:rPr lang="en-US" altLang="cs-CZ" dirty="0"/>
              <a:t>If drug use is discontinued, the altered set-points produce </a:t>
            </a:r>
            <a:r>
              <a:rPr lang="en-US" altLang="cs-CZ" b="1" dirty="0"/>
              <a:t>effects opposite</a:t>
            </a:r>
            <a:r>
              <a:rPr lang="en-US" altLang="cs-CZ" dirty="0"/>
              <a:t> to those manifested in the presence of the drug.</a:t>
            </a:r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endParaRPr lang="cs-CZ" altLang="cs-CZ" b="1" dirty="0"/>
          </a:p>
        </p:txBody>
      </p:sp>
      <p:pic>
        <p:nvPicPr>
          <p:cNvPr id="61443" name="Obrázek 2">
            <a:extLst>
              <a:ext uri="{FF2B5EF4-FFF2-40B4-BE49-F238E27FC236}">
                <a16:creationId xmlns:a16="http://schemas.microsoft.com/office/drawing/2014/main" id="{319BB989-7554-4CF8-9872-3ABEE071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6BA590-8E08-4849-83F7-F510400819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3">
            <a:extLst>
              <a:ext uri="{FF2B5EF4-FFF2-40B4-BE49-F238E27FC236}">
                <a16:creationId xmlns:a16="http://schemas.microsoft.com/office/drawing/2014/main" id="{1AF61854-548B-4BDB-A0F6-7FDD719D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61" y="79375"/>
            <a:ext cx="11556458" cy="68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cs-CZ" sz="2903" dirty="0"/>
              <a:t>Tolerance x Dependence x Sensitization</a:t>
            </a:r>
            <a:endParaRPr lang="cs-CZ" altLang="cs-CZ" sz="2903" dirty="0"/>
          </a:p>
          <a:p>
            <a:pPr algn="ctr"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b="1" dirty="0"/>
              <a:t>Physical dependence x psychological dependence</a:t>
            </a:r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r>
              <a:rPr lang="en-US" altLang="cs-CZ" b="1" dirty="0"/>
              <a:t>Psychological dependence</a:t>
            </a:r>
          </a:p>
          <a:p>
            <a:pPr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b="1" dirty="0"/>
              <a:t>Psychological dependence</a:t>
            </a:r>
            <a:r>
              <a:rPr lang="en-US" altLang="cs-CZ" dirty="0"/>
              <a:t> is a change in emotional state that occurs after using a substance or engaging in a </a:t>
            </a:r>
            <a:r>
              <a:rPr lang="en-US" altLang="cs-CZ" dirty="0" err="1"/>
              <a:t>behaviour</a:t>
            </a:r>
            <a:r>
              <a:rPr lang="en-US" altLang="cs-CZ" dirty="0"/>
              <a:t> over a period of time. 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cs-CZ" altLang="cs-CZ" dirty="0"/>
              <a:t>i</a:t>
            </a:r>
            <a:r>
              <a:rPr lang="en-US" altLang="cs-CZ" dirty="0"/>
              <a:t>.e.</a:t>
            </a:r>
            <a:r>
              <a:rPr lang="cs-CZ" altLang="cs-CZ" dirty="0"/>
              <a:t> </a:t>
            </a:r>
            <a:r>
              <a:rPr lang="en-US" altLang="cs-CZ" dirty="0"/>
              <a:t>dependency on specific </a:t>
            </a:r>
            <a:r>
              <a:rPr lang="en-US" altLang="cs-CZ" dirty="0" err="1"/>
              <a:t>psycholog</a:t>
            </a:r>
            <a:r>
              <a:rPr lang="cs-CZ" altLang="cs-CZ" dirty="0" err="1"/>
              <a:t>ical</a:t>
            </a:r>
            <a:r>
              <a:rPr lang="en-US" altLang="cs-CZ" dirty="0"/>
              <a:t> phenomena provoked by the drug (e.g. euphoria)   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This change in emotional state is a result of changes in brain chemicals. </a:t>
            </a:r>
            <a:endParaRPr lang="cs-CZ" altLang="cs-CZ" dirty="0"/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It can cause </a:t>
            </a:r>
            <a:r>
              <a:rPr lang="en-US" altLang="cs-CZ" b="1" dirty="0"/>
              <a:t>craving</a:t>
            </a:r>
            <a:r>
              <a:rPr lang="en-US" altLang="cs-CZ" dirty="0"/>
              <a:t>, motivation to seek out the substance or behavior, </a:t>
            </a:r>
            <a:endParaRPr lang="cs-CZ" altLang="cs-CZ" dirty="0"/>
          </a:p>
          <a:p>
            <a:pPr algn="ctr">
              <a:defRPr/>
            </a:pPr>
            <a:r>
              <a:rPr lang="en-US" altLang="cs-CZ" dirty="0"/>
              <a:t>irritability, anxiety, or general dissatisfaction when withdrawing from </a:t>
            </a:r>
            <a:endParaRPr lang="cs-CZ" altLang="cs-CZ" dirty="0"/>
          </a:p>
          <a:p>
            <a:pPr algn="ctr">
              <a:defRPr/>
            </a:pPr>
            <a:r>
              <a:rPr lang="en-US" altLang="cs-CZ" dirty="0"/>
              <a:t>the substance or activity. </a:t>
            </a:r>
          </a:p>
        </p:txBody>
      </p:sp>
      <p:pic>
        <p:nvPicPr>
          <p:cNvPr id="62467" name="Obrázek 2">
            <a:extLst>
              <a:ext uri="{FF2B5EF4-FFF2-40B4-BE49-F238E27FC236}">
                <a16:creationId xmlns:a16="http://schemas.microsoft.com/office/drawing/2014/main" id="{BC2343A3-3E76-4A4F-BD84-240723AD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518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7538A3-6E68-486B-B476-8E54D67D55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0443" y="3907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2E0FE97A-4CDA-42F0-8BC9-3A56AB368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30913" y="2773363"/>
            <a:ext cx="4019550" cy="1752600"/>
          </a:xfrm>
        </p:spPr>
        <p:txBody>
          <a:bodyPr/>
          <a:lstStyle/>
          <a:p>
            <a:pPr marL="95052" indent="-95052" eaLnBrk="1">
              <a:defRPr/>
            </a:pPr>
            <a:r>
              <a:rPr lang="en-GB" altLang="cs-CZ" sz="2177" b="1" u="sng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en-GB" altLang="cs-CZ"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following repeated drug administration </a:t>
            </a:r>
          </a:p>
          <a:p>
            <a:pPr marL="0" indent="0" eaLnBrk="1">
              <a:buFont typeface="Arial" panose="020B0604020202020204" pitchFamily="34" charset="0"/>
              <a:buNone/>
              <a:defRPr/>
            </a:pPr>
            <a:r>
              <a:rPr lang="en-GB" altLang="cs-CZ"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10A9652-344C-4BDD-9EB1-B625A41BE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743200"/>
            <a:ext cx="41148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</a:t>
            </a:r>
            <a:r>
              <a:rPr lang="en-GB" altLang="cs-CZ" sz="2177" b="1">
                <a:latin typeface="Times New Roman" panose="02020603050405020304" pitchFamily="18" charset="0"/>
                <a:cs typeface="Times New Roman" panose="02020603050405020304" pitchFamily="18" charset="0"/>
              </a:rPr>
              <a:t>response to substance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  <a:cs typeface="Times New Roman" panose="02020603050405020304" pitchFamily="18" charset="0"/>
              </a:rPr>
              <a:t>effects. A higher dose is required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  <a:cs typeface="Times New Roman" panose="02020603050405020304" pitchFamily="18" charset="0"/>
              </a:rPr>
              <a:t>to achieve the same effect.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3CA5E041-929A-4164-8B59-C7B386B67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943600"/>
            <a:ext cx="184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2177">
              <a:latin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2177">
              <a:latin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sz="3175">
              <a:latin typeface="Times New Roman" panose="02020603050405020304" pitchFamily="18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27B82BA3-392B-41C2-A5E6-B0C7A5AC0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587875"/>
            <a:ext cx="4044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 u="sng">
                <a:solidFill>
                  <a:srgbClr val="FF9900"/>
                </a:solidFill>
                <a:latin typeface="Times New Roman" panose="02020603050405020304" pitchFamily="18" charset="0"/>
              </a:rPr>
              <a:t>Intermitent</a:t>
            </a:r>
            <a:r>
              <a:rPr lang="en-GB" altLang="cs-CZ" sz="2177" b="1">
                <a:latin typeface="Times New Roman" panose="02020603050405020304" pitchFamily="18" charset="0"/>
              </a:rPr>
              <a:t> drug administration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3B1A1220-A707-4C4F-990A-E5211998E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572000"/>
            <a:ext cx="32797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</a:rPr>
              <a:t>Substance is usually given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</a:rPr>
              <a:t>in </a:t>
            </a:r>
            <a:r>
              <a:rPr lang="en-GB" altLang="cs-CZ" sz="2177" b="1" u="sng">
                <a:solidFill>
                  <a:srgbClr val="FF9900"/>
                </a:solidFill>
                <a:latin typeface="Times New Roman" panose="02020603050405020304" pitchFamily="18" charset="0"/>
              </a:rPr>
              <a:t>shorter intervals</a:t>
            </a:r>
            <a:r>
              <a:rPr lang="en-GB" altLang="cs-CZ" sz="2177" b="1">
                <a:latin typeface="Times New Roman" panose="02020603050405020304" pitchFamily="18" charset="0"/>
              </a:rPr>
              <a:t> or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</a:rPr>
              <a:t>continuously</a:t>
            </a:r>
          </a:p>
        </p:txBody>
      </p:sp>
      <p:sp>
        <p:nvSpPr>
          <p:cNvPr id="111623" name="AutoShape 7">
            <a:extLst>
              <a:ext uri="{FF2B5EF4-FFF2-40B4-BE49-F238E27FC236}">
                <a16:creationId xmlns:a16="http://schemas.microsoft.com/office/drawing/2014/main" id="{7830C84C-F340-469F-A04E-4A493DD8115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357563" y="1773238"/>
            <a:ext cx="487362" cy="1000125"/>
          </a:xfrm>
          <a:prstGeom prst="upArrow">
            <a:avLst>
              <a:gd name="adj1" fmla="val 50000"/>
              <a:gd name="adj2" fmla="val 5131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1438" tIns="45719" rIns="91438" bIns="45719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FF00"/>
              </a:solidFill>
            </a:endParaRPr>
          </a:p>
        </p:txBody>
      </p:sp>
      <p:sp>
        <p:nvSpPr>
          <p:cNvPr id="111625" name="AutoShape 9">
            <a:extLst>
              <a:ext uri="{FF2B5EF4-FFF2-40B4-BE49-F238E27FC236}">
                <a16:creationId xmlns:a16="http://schemas.microsoft.com/office/drawing/2014/main" id="{62978C89-6F04-4C3F-8BCB-7315EDF1B66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26375" y="1839986"/>
            <a:ext cx="484188" cy="982662"/>
          </a:xfrm>
          <a:prstGeom prst="upArrow">
            <a:avLst>
              <a:gd name="adj1" fmla="val 50000"/>
              <a:gd name="adj2" fmla="val 5074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BC17C25D-183B-45A3-956B-2E2DE4867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0000"/>
                </a:solidFill>
              </a:rPr>
              <a:t>Tolerance</a:t>
            </a:r>
            <a:br>
              <a:rPr lang="en-US" altLang="cs-CZ" b="1"/>
            </a:br>
            <a:r>
              <a:rPr lang="cs-CZ" altLang="cs-CZ" sz="1996" b="1" u="sng"/>
              <a:t> </a:t>
            </a:r>
            <a:endParaRPr lang="cs-CZ" altLang="cs-CZ" sz="4445" b="1"/>
          </a:p>
        </p:txBody>
      </p:sp>
      <p:sp>
        <p:nvSpPr>
          <p:cNvPr id="111627" name="Text Box 11">
            <a:extLst>
              <a:ext uri="{FF2B5EF4-FFF2-40B4-BE49-F238E27FC236}">
                <a16:creationId xmlns:a16="http://schemas.microsoft.com/office/drawing/2014/main" id="{5C00B49F-2722-423D-B9C0-EE0AEE13B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1106488"/>
            <a:ext cx="3943350" cy="6064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</a:t>
            </a:r>
            <a:r>
              <a:rPr lang="cs-CZ" b="1" dirty="0">
                <a:solidFill>
                  <a:srgbClr val="FF0000"/>
                </a:solidFill>
                <a:latin typeface="Arial" charset="0"/>
              </a:rPr>
              <a:t>Sen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z</a:t>
            </a:r>
            <a:r>
              <a:rPr lang="cs-CZ" b="1" dirty="0" err="1">
                <a:solidFill>
                  <a:srgbClr val="FF0000"/>
                </a:solidFill>
                <a:latin typeface="Arial" charset="0"/>
              </a:rPr>
              <a:t>itization</a:t>
            </a:r>
            <a:endParaRPr lang="cs-CZ" b="1" dirty="0">
              <a:solidFill>
                <a:srgbClr val="FF0000"/>
              </a:solidFill>
              <a:latin typeface="Arial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dirty="0">
                <a:latin typeface="Arial" charset="0"/>
              </a:rPr>
              <a:t>(Robinson </a:t>
            </a:r>
            <a:r>
              <a:rPr lang="en-US" dirty="0">
                <a:latin typeface="Arial" charset="0"/>
              </a:rPr>
              <a:t>&amp;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Berridge</a:t>
            </a:r>
            <a:r>
              <a:rPr lang="cs-CZ" dirty="0">
                <a:latin typeface="Arial" charset="0"/>
              </a:rPr>
              <a:t>, 1993)</a:t>
            </a:r>
          </a:p>
        </p:txBody>
      </p:sp>
      <p:sp>
        <p:nvSpPr>
          <p:cNvPr id="16395" name="Text Box 12">
            <a:extLst>
              <a:ext uri="{FF2B5EF4-FFF2-40B4-BE49-F238E27FC236}">
                <a16:creationId xmlns:a16="http://schemas.microsoft.com/office/drawing/2014/main" id="{61618A88-53FB-4CF7-9642-32BD3A37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76200"/>
            <a:ext cx="4259262" cy="4048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177" b="1">
                <a:latin typeface="Times New Roman" panose="02020603050405020304" pitchFamily="18" charset="0"/>
              </a:rPr>
              <a:t>Dependence producing substances</a:t>
            </a:r>
          </a:p>
        </p:txBody>
      </p:sp>
      <p:sp>
        <p:nvSpPr>
          <p:cNvPr id="111629" name="Line 13">
            <a:extLst>
              <a:ext uri="{FF2B5EF4-FFF2-40B4-BE49-F238E27FC236}">
                <a16:creationId xmlns:a16="http://schemas.microsoft.com/office/drawing/2014/main" id="{4D20756C-9FCD-4DD0-8E83-596F2670D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4613" y="533400"/>
            <a:ext cx="687387" cy="5334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8" tIns="45719" rIns="91438" bIns="45719" anchor="ctr"/>
          <a:lstStyle/>
          <a:p>
            <a:endParaRPr lang="cs-CZ"/>
          </a:p>
        </p:txBody>
      </p:sp>
      <p:sp>
        <p:nvSpPr>
          <p:cNvPr id="111630" name="Line 14">
            <a:extLst>
              <a:ext uri="{FF2B5EF4-FFF2-40B4-BE49-F238E27FC236}">
                <a16:creationId xmlns:a16="http://schemas.microsoft.com/office/drawing/2014/main" id="{D5AFED43-1B48-426E-AC51-8FA3EC40C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33400"/>
            <a:ext cx="2514600" cy="457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8" tIns="45719" rIns="91438" bIns="45719" anchor="ctr"/>
          <a:lstStyle/>
          <a:p>
            <a:endParaRPr lang="cs-CZ"/>
          </a:p>
        </p:txBody>
      </p:sp>
      <p:pic>
        <p:nvPicPr>
          <p:cNvPr id="63502" name="Picture 11" descr="vfu-color">
            <a:extLst>
              <a:ext uri="{FF2B5EF4-FFF2-40B4-BE49-F238E27FC236}">
                <a16:creationId xmlns:a16="http://schemas.microsoft.com/office/drawing/2014/main" id="{ECF4B9B2-BEBA-4441-B027-460DD4D4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5976938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3" name="TextovéPole 4">
            <a:extLst>
              <a:ext uri="{FF2B5EF4-FFF2-40B4-BE49-F238E27FC236}">
                <a16:creationId xmlns:a16="http://schemas.microsoft.com/office/drawing/2014/main" id="{F4FB3E83-C50B-4210-B626-84B7031D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31750"/>
            <a:ext cx="4462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Inverse tolerance (sensitization): </a:t>
            </a:r>
            <a:r>
              <a:rPr lang="cs-CZ" altLang="cs-CZ" sz="1800"/>
              <a:t>t</a:t>
            </a:r>
            <a:r>
              <a:rPr lang="en-US" altLang="cs-CZ" sz="1800"/>
              <a:t>he drug </a:t>
            </a:r>
            <a:endParaRPr lang="cs-CZ" altLang="cs-CZ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becomes more effective with repeated doses</a:t>
            </a:r>
            <a:r>
              <a:rPr lang="cs-CZ" altLang="cs-CZ" sz="1800"/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3504" name="Obrázek 2">
            <a:extLst>
              <a:ext uri="{FF2B5EF4-FFF2-40B4-BE49-F238E27FC236}">
                <a16:creationId xmlns:a16="http://schemas.microsoft.com/office/drawing/2014/main" id="{9BA7B609-A697-4B3D-B9B7-87C36A21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BD43AE-E702-48DC-86E3-35E132724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438" y="927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1618" grpId="0" build="p" autoUpdateAnimBg="0" advAuto="0"/>
      <p:bldP spid="111619" grpId="0" autoUpdateAnimBg="0"/>
      <p:bldP spid="111621" grpId="0" autoUpdateAnimBg="0"/>
      <p:bldP spid="111622" grpId="0" autoUpdateAnimBg="0"/>
      <p:bldP spid="111623" grpId="0" animBg="1" autoUpdateAnimBg="0"/>
      <p:bldP spid="111625" grpId="0" animBg="1"/>
      <p:bldP spid="111626" grpId="0" autoUpdateAnimBg="0"/>
      <p:bldP spid="11162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3529A857-31B1-4C37-9766-7B5B814433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cs-CZ" sz="4000" b="1" dirty="0">
                <a:solidFill>
                  <a:srgbClr val="C00000"/>
                </a:solidFill>
                <a:latin typeface="+mn-lt"/>
              </a:rPr>
              <a:t>General principles of acute poisoning treatment 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F61251DB-BFCA-4734-A5E5-EC01A8EF90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7488" y="1916113"/>
            <a:ext cx="11757025" cy="4114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sk-SK" altLang="cs-CZ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dirty="0" err="1"/>
              <a:t>Treatment</a:t>
            </a:r>
            <a:r>
              <a:rPr lang="cs-CZ" altLang="cs-CZ" dirty="0"/>
              <a:t> </a:t>
            </a:r>
            <a:r>
              <a:rPr lang="en-GB" altLang="cs-CZ" dirty="0"/>
              <a:t>has to be </a:t>
            </a:r>
            <a:r>
              <a:rPr lang="cs-CZ" altLang="cs-CZ" dirty="0" err="1"/>
              <a:t>provided</a:t>
            </a:r>
            <a:r>
              <a:rPr lang="cs-CZ" altLang="cs-CZ" dirty="0"/>
              <a:t> </a:t>
            </a:r>
            <a:r>
              <a:rPr lang="en-GB" altLang="cs-CZ" dirty="0"/>
              <a:t>as quickly as possible but always with judgment so that </a:t>
            </a:r>
            <a:r>
              <a:rPr lang="en-GB" altLang="cs-CZ" dirty="0" err="1"/>
              <a:t>therapeutical</a:t>
            </a:r>
            <a:r>
              <a:rPr lang="en-GB" altLang="cs-CZ" dirty="0"/>
              <a:t> procedures do not cause worsening of the patient´s state or even death </a:t>
            </a:r>
            <a:r>
              <a:rPr lang="sk-SK" altLang="cs-CZ" dirty="0"/>
              <a:t>!!!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7BE789EF-D752-49E5-9F43-4B840724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F75503-9C47-45AA-87BF-67A2B54F1B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3021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6194" grpId="0"/>
      <p:bldP spid="1361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3">
            <a:extLst>
              <a:ext uri="{FF2B5EF4-FFF2-40B4-BE49-F238E27FC236}">
                <a16:creationId xmlns:a16="http://schemas.microsoft.com/office/drawing/2014/main" id="{8CE63B4C-C49F-40F9-9615-AC6571689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6" y="-26988"/>
            <a:ext cx="11891963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cs-CZ" b="1" dirty="0">
                <a:solidFill>
                  <a:srgbClr val="FF0000"/>
                </a:solidFill>
              </a:rPr>
              <a:t>Inverse tolerance (sensitization):</a:t>
            </a:r>
            <a:endParaRPr lang="en-US" altLang="cs-CZ" dirty="0"/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b="1" dirty="0"/>
              <a:t>There are two hypothesis to explain mechanism of sensitization to psychostimulants:</a:t>
            </a:r>
            <a:r>
              <a:rPr lang="en-US" altLang="cs-CZ" dirty="0"/>
              <a:t> </a:t>
            </a:r>
          </a:p>
          <a:p>
            <a:pPr algn="ctr">
              <a:defRPr/>
            </a:pPr>
            <a:endParaRPr lang="en-US" altLang="cs-CZ" dirty="0"/>
          </a:p>
          <a:p>
            <a:pPr marL="311079" indent="-311079" algn="ctr">
              <a:buFontTx/>
              <a:buAutoNum type="arabicParenR"/>
              <a:defRPr/>
            </a:pPr>
            <a:r>
              <a:rPr lang="en-US" altLang="cs-CZ" sz="2000" dirty="0"/>
              <a:t>Intermittent exposure to a drug will cause intermittent dopamine release. This will lead to decreased sensitivity or density of pre-synaptic dopamine </a:t>
            </a:r>
            <a:r>
              <a:rPr lang="en-US" altLang="cs-CZ" sz="2000" dirty="0" err="1"/>
              <a:t>autoreceptors</a:t>
            </a:r>
            <a:r>
              <a:rPr lang="en-US" altLang="cs-CZ" sz="2000" dirty="0"/>
              <a:t>.  </a:t>
            </a:r>
          </a:p>
          <a:p>
            <a:pPr marL="311079" indent="-311079" algn="ctr">
              <a:buFontTx/>
              <a:buAutoNum type="arabicParenR"/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These receptors are responsible for negative feed back → increased dopamine release → increase stimulatory effects of dopamine.  </a:t>
            </a:r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Important rather for development of sensitization than expression.</a:t>
            </a:r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2) Long-term intermittent exposure to a drug provokes intermittent release of high amounts of</a:t>
            </a:r>
          </a:p>
          <a:p>
            <a:pPr algn="ctr">
              <a:defRPr/>
            </a:pPr>
            <a:r>
              <a:rPr lang="en-US" altLang="cs-CZ" sz="2000" dirty="0"/>
              <a:t>dopamine → gradual depletion of dopamine in cytoplasm. </a:t>
            </a:r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This results in increased sensitivity of D</a:t>
            </a:r>
            <a:r>
              <a:rPr lang="en-US" altLang="cs-CZ" sz="2000" baseline="-25000" dirty="0"/>
              <a:t>1 </a:t>
            </a:r>
            <a:r>
              <a:rPr lang="en-US" altLang="cs-CZ" sz="2000" dirty="0"/>
              <a:t>postsynaptic receptor (because they are not stimulated by their natural ligand).</a:t>
            </a:r>
          </a:p>
          <a:p>
            <a:pPr algn="ctr">
              <a:defRPr/>
            </a:pPr>
            <a:r>
              <a:rPr lang="en-US" altLang="cs-CZ" dirty="0"/>
              <a:t> </a:t>
            </a:r>
          </a:p>
          <a:p>
            <a:pPr algn="ctr">
              <a:defRPr/>
            </a:pPr>
            <a:r>
              <a:rPr lang="en-US" altLang="cs-CZ" sz="2000" dirty="0"/>
              <a:t>Thus, after challenge dose administration (that acts through activation of the same postsynaptic receptors), an augmented </a:t>
            </a:r>
            <a:r>
              <a:rPr lang="en-US" altLang="cs-CZ" sz="2000" dirty="0" err="1"/>
              <a:t>behavioural</a:t>
            </a:r>
            <a:r>
              <a:rPr lang="en-US" altLang="cs-CZ" sz="2000" dirty="0"/>
              <a:t> response can be expected. </a:t>
            </a:r>
          </a:p>
        </p:txBody>
      </p:sp>
      <p:pic>
        <p:nvPicPr>
          <p:cNvPr id="64515" name="Obrázek 2">
            <a:extLst>
              <a:ext uri="{FF2B5EF4-FFF2-40B4-BE49-F238E27FC236}">
                <a16:creationId xmlns:a16="http://schemas.microsoft.com/office/drawing/2014/main" id="{95F90818-EDE7-4364-AC33-A863FD9A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1">
            <a:extLst>
              <a:ext uri="{FF2B5EF4-FFF2-40B4-BE49-F238E27FC236}">
                <a16:creationId xmlns:a16="http://schemas.microsoft.com/office/drawing/2014/main" id="{C45E9706-685C-410B-B10A-D51AC335C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63513"/>
            <a:ext cx="561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</a:t>
            </a:r>
            <a:r>
              <a:rPr lang="en-US" altLang="cs-CZ" sz="1800" b="1"/>
              <a:t>xposure to alcohol</a:t>
            </a:r>
            <a:r>
              <a:rPr lang="cs-CZ" altLang="cs-CZ" sz="1800" b="1"/>
              <a:t> </a:t>
            </a:r>
            <a:r>
              <a:rPr lang="en-US" altLang="cs-CZ" sz="1800" b="1"/>
              <a:t>and other drugs </a:t>
            </a:r>
            <a:r>
              <a:rPr lang="cs-CZ" altLang="cs-CZ" sz="1800" b="1"/>
              <a:t>(</a:t>
            </a:r>
            <a:r>
              <a:rPr lang="en-US" altLang="cs-CZ" sz="1800" b="1"/>
              <a:t>AODs</a:t>
            </a:r>
            <a:r>
              <a:rPr lang="cs-CZ" altLang="cs-CZ" sz="1800" b="1"/>
              <a:t>):</a:t>
            </a:r>
          </a:p>
        </p:txBody>
      </p:sp>
      <p:sp>
        <p:nvSpPr>
          <p:cNvPr id="65539" name="TextovéPole 2">
            <a:extLst>
              <a:ext uri="{FF2B5EF4-FFF2-40B4-BE49-F238E27FC236}">
                <a16:creationId xmlns:a16="http://schemas.microsoft.com/office/drawing/2014/main" id="{9DB3AAC9-CF2C-42B4-A071-23680432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1077913"/>
            <a:ext cx="90027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Plastic changes associated with AOD use - release of the neurotransmitter dopamine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cells in ventral tegmental area (VTA) induced by addictive drugs.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 VTA is one of the components of the mesolimbic dopamine system – </a:t>
            </a:r>
            <a:r>
              <a:rPr lang="en-GB" altLang="cs-CZ" sz="1800" b="1">
                <a:solidFill>
                  <a:srgbClr val="FF0000"/>
                </a:solidFill>
              </a:rPr>
              <a:t>REWARD PATHWAY</a:t>
            </a:r>
            <a:r>
              <a:rPr lang="en-GB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Neurons whose cell bodies are located in the VTA, extend long axons most prominently to the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nucleus accumbens (NAc) and the prefrontal cortex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Dopamine release in the mesolimbic system is critical for the drive to ingest AODs. </a:t>
            </a:r>
          </a:p>
        </p:txBody>
      </p:sp>
      <p:pic>
        <p:nvPicPr>
          <p:cNvPr id="65540" name="Obrázek 3">
            <a:extLst>
              <a:ext uri="{FF2B5EF4-FFF2-40B4-BE49-F238E27FC236}">
                <a16:creationId xmlns:a16="http://schemas.microsoft.com/office/drawing/2014/main" id="{975D375A-D697-4EFA-A5DF-1E9528495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2088"/>
            <a:ext cx="42830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Obrázek 4">
            <a:extLst>
              <a:ext uri="{FF2B5EF4-FFF2-40B4-BE49-F238E27FC236}">
                <a16:creationId xmlns:a16="http://schemas.microsoft.com/office/drawing/2014/main" id="{B478490C-D349-4FBF-8AA5-87713F4CB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3951288"/>
            <a:ext cx="44735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Obrázek 2">
            <a:extLst>
              <a:ext uri="{FF2B5EF4-FFF2-40B4-BE49-F238E27FC236}">
                <a16:creationId xmlns:a16="http://schemas.microsoft.com/office/drawing/2014/main" id="{C5D0F438-5D05-4D6F-8E7F-003DEDC2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25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697D78-D83B-4DF8-8316-EAC73805C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5850" y="4108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>
            <a:extLst>
              <a:ext uri="{FF2B5EF4-FFF2-40B4-BE49-F238E27FC236}">
                <a16:creationId xmlns:a16="http://schemas.microsoft.com/office/drawing/2014/main" id="{D72AED89-14F2-4CB0-99F9-82E5F5C0A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59" y="4399532"/>
            <a:ext cx="3870865" cy="241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A88AA9D9-EA58-4AB6-A4F9-635C55CB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43" y="-33338"/>
            <a:ext cx="1185801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cs-CZ" sz="2000" b="1" dirty="0"/>
              <a:t>The </a:t>
            </a:r>
            <a:r>
              <a:rPr lang="en-US" altLang="cs-CZ" sz="2000" b="1" dirty="0" err="1"/>
              <a:t>mesocorticolimbic</a:t>
            </a:r>
            <a:r>
              <a:rPr lang="en-US" altLang="cs-CZ" sz="2000" b="1" dirty="0"/>
              <a:t> dopamine system as an initial target of addictive drugs.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The VTA, at the origin of the </a:t>
            </a:r>
            <a:r>
              <a:rPr lang="en-US" altLang="cs-CZ" sz="2000" dirty="0" err="1"/>
              <a:t>mesocorticolimbic</a:t>
            </a:r>
            <a:r>
              <a:rPr lang="en-US" altLang="cs-CZ" sz="2000" dirty="0"/>
              <a:t> system, is composed of dopamine</a:t>
            </a:r>
            <a:r>
              <a:rPr lang="cs-CZ" altLang="cs-CZ" sz="2000" dirty="0"/>
              <a:t> </a:t>
            </a:r>
            <a:r>
              <a:rPr lang="en-US" altLang="cs-CZ" sz="2000" dirty="0"/>
              <a:t>projection </a:t>
            </a:r>
            <a:endParaRPr lang="cs-CZ" altLang="cs-CZ" sz="2000" dirty="0"/>
          </a:p>
          <a:p>
            <a:pPr algn="ctr">
              <a:defRPr/>
            </a:pPr>
            <a:r>
              <a:rPr lang="en-US" altLang="cs-CZ" sz="2000" dirty="0"/>
              <a:t>neurons that are under inhibitory control of GABA interneurons</a:t>
            </a:r>
            <a:endParaRPr lang="cs-CZ" altLang="cs-CZ" sz="2000" dirty="0"/>
          </a:p>
          <a:p>
            <a:pPr algn="ctr">
              <a:defRPr/>
            </a:pPr>
            <a:endParaRPr lang="en-US" altLang="cs-CZ" sz="2000" dirty="0"/>
          </a:p>
          <a:p>
            <a:pPr algn="ctr">
              <a:defRPr/>
            </a:pPr>
            <a:r>
              <a:rPr lang="en-US" altLang="cs-CZ" sz="2000" dirty="0"/>
              <a:t>The main targets are the </a:t>
            </a:r>
            <a:r>
              <a:rPr lang="en-US" altLang="cs-CZ" sz="2000" dirty="0" err="1"/>
              <a:t>NAc</a:t>
            </a:r>
            <a:r>
              <a:rPr lang="en-US" altLang="cs-CZ" sz="2000" dirty="0"/>
              <a:t> and the </a:t>
            </a:r>
            <a:r>
              <a:rPr lang="en-US" altLang="cs-CZ" sz="2000" dirty="0" err="1"/>
              <a:t>mPFC</a:t>
            </a:r>
            <a:r>
              <a:rPr lang="en-US" altLang="cs-CZ" sz="2000" dirty="0"/>
              <a:t>.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en-US" altLang="cs-CZ" sz="2000" dirty="0"/>
              <a:t>Addictive drugs cause an increase in</a:t>
            </a:r>
            <a:r>
              <a:rPr lang="cs-CZ" altLang="cs-CZ" sz="2000" dirty="0"/>
              <a:t> </a:t>
            </a:r>
            <a:r>
              <a:rPr lang="en-US" altLang="cs-CZ" sz="2000" dirty="0" err="1"/>
              <a:t>mesocorticolimbic</a:t>
            </a:r>
            <a:r>
              <a:rPr lang="en-US" altLang="cs-CZ" sz="2000" dirty="0"/>
              <a:t> dopamine through</a:t>
            </a:r>
            <a:r>
              <a:rPr lang="cs-CZ" altLang="cs-CZ" sz="2000" dirty="0"/>
              <a:t>: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 marL="311079" indent="-311079" algn="ctr">
              <a:buFontTx/>
              <a:buAutoNum type="arabicParenR"/>
              <a:defRPr/>
            </a:pPr>
            <a:r>
              <a:rPr lang="en-US" altLang="cs-CZ" sz="2000" dirty="0"/>
              <a:t>direct activation</a:t>
            </a:r>
            <a:r>
              <a:rPr lang="cs-CZ" altLang="cs-CZ" sz="2000" dirty="0"/>
              <a:t> </a:t>
            </a:r>
            <a:r>
              <a:rPr lang="en-US" altLang="cs-CZ" sz="2000" dirty="0"/>
              <a:t>of dopamine neurons (e.g., nicotine); </a:t>
            </a:r>
            <a:endParaRPr lang="cs-CZ" altLang="cs-CZ" sz="2000" dirty="0"/>
          </a:p>
          <a:p>
            <a:pPr marL="311079" indent="-311079" algn="ctr">
              <a:buFontTx/>
              <a:buAutoNum type="arabicParenR"/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cs-CZ" altLang="cs-CZ" sz="2000" dirty="0"/>
              <a:t>2) </a:t>
            </a:r>
            <a:r>
              <a:rPr lang="en-US" altLang="cs-CZ" sz="2000" dirty="0"/>
              <a:t>indirect disinhibition of dopamine neurons </a:t>
            </a:r>
            <a:r>
              <a:rPr lang="cs-CZ" altLang="cs-CZ" sz="2000" dirty="0"/>
              <a:t>(</a:t>
            </a:r>
            <a:r>
              <a:rPr lang="en-US" altLang="cs-CZ" sz="2000" dirty="0"/>
              <a:t>opioids,</a:t>
            </a:r>
            <a:r>
              <a:rPr lang="cs-CZ" altLang="cs-CZ" sz="2000" dirty="0"/>
              <a:t> </a:t>
            </a:r>
            <a:r>
              <a:rPr lang="en-US" altLang="cs-CZ" sz="2000" dirty="0"/>
              <a:t>cannabinoids, benzodiazepines</a:t>
            </a:r>
            <a:r>
              <a:rPr lang="cs-CZ" altLang="cs-CZ" sz="2000" dirty="0"/>
              <a:t>)</a:t>
            </a:r>
            <a:r>
              <a:rPr lang="en-US" altLang="cs-CZ" sz="2000" dirty="0"/>
              <a:t>;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  <a:p>
            <a:pPr algn="ctr">
              <a:defRPr/>
            </a:pPr>
            <a:r>
              <a:rPr lang="cs-CZ" altLang="cs-CZ" sz="2000" dirty="0"/>
              <a:t>3) </a:t>
            </a:r>
            <a:r>
              <a:rPr lang="en-US" altLang="cs-CZ" sz="2000" dirty="0"/>
              <a:t>interference</a:t>
            </a:r>
            <a:r>
              <a:rPr lang="cs-CZ" altLang="cs-CZ" sz="2000" dirty="0"/>
              <a:t> </a:t>
            </a:r>
            <a:r>
              <a:rPr lang="en-US" altLang="cs-CZ" sz="2000" dirty="0"/>
              <a:t>with dopamine reuptake (cocaine, ecstasy, and amphetamines). </a:t>
            </a:r>
            <a:endParaRPr lang="cs-CZ" altLang="cs-CZ" sz="2000" dirty="0"/>
          </a:p>
          <a:p>
            <a:pPr algn="ctr">
              <a:defRPr/>
            </a:pPr>
            <a:endParaRPr lang="cs-CZ" altLang="cs-CZ" sz="2000" dirty="0"/>
          </a:p>
        </p:txBody>
      </p:sp>
      <p:pic>
        <p:nvPicPr>
          <p:cNvPr id="66564" name="Obrázek 2">
            <a:extLst>
              <a:ext uri="{FF2B5EF4-FFF2-40B4-BE49-F238E27FC236}">
                <a16:creationId xmlns:a16="http://schemas.microsoft.com/office/drawing/2014/main" id="{CE2BAE24-8DB8-4330-B003-51C2425E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649CAF-27B2-4529-B830-9F95F3276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2363" y="34209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4445BA-4B33-4764-9517-F6331947F25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b="1" dirty="0">
                <a:latin typeface="+mn-lt"/>
              </a:rPr>
              <a:t>General principles of poisoning treatment: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AEFC6F4-E2B2-4AA2-B55C-3E14B83551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7487" y="2133600"/>
            <a:ext cx="11757026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r>
              <a:rPr lang="en-GB" altLang="cs-CZ" dirty="0"/>
              <a:t>eliminate the substance from organism as quickly as possible </a:t>
            </a:r>
            <a:endParaRPr lang="cs-CZ" altLang="cs-CZ" dirty="0"/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r>
              <a:rPr lang="en-GB" altLang="cs-CZ" dirty="0"/>
              <a:t>(= decontamination)</a:t>
            </a:r>
            <a:endParaRPr lang="cs-CZ" altLang="cs-CZ" dirty="0"/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endParaRPr lang="cs-CZ" altLang="cs-CZ" dirty="0"/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r>
              <a:rPr lang="en-GB" altLang="cs-CZ" b="1" dirty="0"/>
              <a:t>antidote</a:t>
            </a:r>
            <a:r>
              <a:rPr lang="en-GB" altLang="cs-CZ" dirty="0"/>
              <a:t> (</a:t>
            </a:r>
            <a:r>
              <a:rPr lang="cs-CZ" altLang="cs-CZ" dirty="0"/>
              <a:t>rapid </a:t>
            </a:r>
            <a:r>
              <a:rPr lang="cs-CZ" altLang="cs-CZ" dirty="0" err="1"/>
              <a:t>counteraction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en-GB" altLang="cs-CZ" dirty="0"/>
              <a:t>poison by means of </a:t>
            </a:r>
            <a:r>
              <a:rPr lang="cs-CZ" altLang="cs-CZ" dirty="0" err="1"/>
              <a:t>specific</a:t>
            </a:r>
            <a:r>
              <a:rPr lang="cs-CZ" altLang="cs-CZ" dirty="0"/>
              <a:t> </a:t>
            </a:r>
            <a:r>
              <a:rPr lang="cs-CZ" altLang="cs-CZ" dirty="0" err="1"/>
              <a:t>actions</a:t>
            </a:r>
            <a:r>
              <a:rPr lang="cs-CZ" altLang="cs-CZ" dirty="0"/>
              <a:t>)</a:t>
            </a:r>
            <a:r>
              <a:rPr lang="en-GB" altLang="cs-CZ" dirty="0"/>
              <a:t>; </a:t>
            </a:r>
            <a:endParaRPr lang="cs-CZ" altLang="cs-CZ" dirty="0"/>
          </a:p>
          <a:p>
            <a:pPr marL="0" indent="0" eaLnBrk="1" fontAlgn="auto" hangingPunct="1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cs-CZ" dirty="0"/>
              <a:t>„</a:t>
            </a:r>
            <a:r>
              <a:rPr lang="en-US" dirty="0"/>
              <a:t>a drug, chelating substance, or a chemical that counteracts (neutralizes) the effects of another drug or a poison</a:t>
            </a:r>
            <a:r>
              <a:rPr lang="cs-CZ" dirty="0"/>
              <a:t>“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r>
              <a:rPr lang="en-GB" altLang="cs-CZ" dirty="0"/>
              <a:t>vital functions +</a:t>
            </a:r>
            <a:r>
              <a:rPr lang="cs-CZ" altLang="cs-CZ" dirty="0"/>
              <a:t> </a:t>
            </a:r>
            <a:r>
              <a:rPr lang="en-GB" altLang="cs-CZ" dirty="0"/>
              <a:t>symptomatic treatment</a:t>
            </a:r>
          </a:p>
          <a:p>
            <a:pPr marL="609600" indent="-60960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k-SK" altLang="cs-CZ" dirty="0"/>
              <a:t> </a:t>
            </a:r>
          </a:p>
          <a:p>
            <a:pPr marL="609600" indent="-60960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k-SK" altLang="cs-CZ" dirty="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E14D37C0-6184-4991-9AA0-2E348DE6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24FCEC-A9B4-46FC-9CF4-DC6F8FCA46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B9FA234-8499-4E16-9E0D-8CD96A7DF5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381000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E4844B8-06E7-4775-BA64-C6DD96626E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7720" y="2125663"/>
            <a:ext cx="10225087" cy="4114800"/>
          </a:xfrm>
        </p:spPr>
        <p:txBody>
          <a:bodyPr/>
          <a:lstStyle/>
          <a:p>
            <a:pPr algn="ctr" eaLnBrk="1" hangingPunct="1"/>
            <a:r>
              <a:rPr lang="en-GB" altLang="cs-CZ" dirty="0"/>
              <a:t>Gastric lavage and administration of emetic, preferably within 1 hour of intoxication (the first treatments should be done prior to transportation to </a:t>
            </a:r>
            <a:r>
              <a:rPr lang="cs-CZ" altLang="cs-CZ" dirty="0" err="1"/>
              <a:t>the</a:t>
            </a:r>
            <a:r>
              <a:rPr lang="en-GB" altLang="cs-CZ" dirty="0"/>
              <a:t> hospital)</a:t>
            </a:r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An average patient arrives on</a:t>
            </a:r>
            <a:r>
              <a:rPr lang="cs-CZ" altLang="cs-CZ" dirty="0"/>
              <a:t>l</a:t>
            </a:r>
            <a:r>
              <a:rPr lang="en-GB" altLang="cs-CZ" dirty="0"/>
              <a:t>y after 3 hours</a:t>
            </a:r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476B5D82-9557-44D2-B007-9C83B222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6935E9-AEBB-4254-A6E8-9453AA4D2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3303" y="11366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40136841-F87E-4562-B662-FC78CB0CC7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7487" y="1989138"/>
            <a:ext cx="10942126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cs-CZ" sz="2400" b="1" u="sng" dirty="0"/>
              <a:t>Induced vomiting</a:t>
            </a:r>
            <a:endParaRPr lang="cs-CZ" altLang="cs-CZ" sz="2400" b="1" u="sng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cs-CZ" sz="2400" b="1" u="sng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in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p.o.</a:t>
            </a:r>
            <a:r>
              <a:rPr lang="en-US" altLang="cs-CZ" sz="2400" dirty="0"/>
              <a:t> poisoning within 4 hours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dirty="0"/>
              <a:t>within 8 hours after anticholinergic agents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dirty="0"/>
              <a:t>within 12 hours of </a:t>
            </a:r>
            <a:r>
              <a:rPr lang="en-US" altLang="cs-CZ" sz="2400" dirty="0" err="1"/>
              <a:t>pylorospasm</a:t>
            </a:r>
            <a:r>
              <a:rPr lang="en-US" altLang="cs-CZ" sz="2400" dirty="0"/>
              <a:t> inducing agents (</a:t>
            </a:r>
            <a:r>
              <a:rPr lang="en-US" altLang="cs-CZ" sz="2400" dirty="0" err="1"/>
              <a:t>eg</a:t>
            </a:r>
            <a:r>
              <a:rPr lang="en-US" altLang="cs-CZ" sz="2400" dirty="0"/>
              <a:t>, salicylates)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t</a:t>
            </a:r>
            <a:r>
              <a:rPr lang="en-GB" altLang="cs-CZ" sz="2400" dirty="0"/>
              <a:t>he patient is conscious, without spasms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i="1" dirty="0"/>
              <a:t>Syrup of </a:t>
            </a:r>
            <a:r>
              <a:rPr lang="en-GB" altLang="cs-CZ" sz="2400" i="1" dirty="0" err="1"/>
              <a:t>ipeca</a:t>
            </a:r>
            <a:r>
              <a:rPr lang="en-GB" altLang="cs-CZ" sz="2400" i="1" dirty="0"/>
              <a:t> (</a:t>
            </a:r>
            <a:r>
              <a:rPr lang="en-GB" altLang="cs-CZ" sz="2400" i="1" dirty="0" err="1"/>
              <a:t>emetin</a:t>
            </a:r>
            <a:r>
              <a:rPr lang="en-GB" altLang="cs-CZ" sz="2400" i="1" dirty="0"/>
              <a:t>)- </a:t>
            </a:r>
            <a:r>
              <a:rPr lang="en-GB" altLang="cs-CZ" sz="2400" dirty="0"/>
              <a:t>non-reg., apomorphine </a:t>
            </a:r>
            <a:r>
              <a:rPr lang="en-GB" altLang="cs-CZ" sz="2400" i="1" dirty="0"/>
              <a:t>(</a:t>
            </a:r>
            <a:r>
              <a:rPr lang="en-GB" altLang="cs-CZ" sz="2400" i="1" dirty="0" err="1"/>
              <a:t>s.c.</a:t>
            </a:r>
            <a:r>
              <a:rPr lang="en-GB" altLang="cs-CZ" sz="2400" i="1" dirty="0"/>
              <a:t>)</a:t>
            </a:r>
            <a:endParaRPr lang="cs-CZ" altLang="cs-CZ" sz="2400" i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</a:t>
            </a:r>
            <a:r>
              <a:rPr lang="en-GB" altLang="cs-CZ" sz="2400" dirty="0" err="1"/>
              <a:t>echanic</a:t>
            </a:r>
            <a:r>
              <a:rPr lang="en-GB" altLang="cs-CZ" sz="2400" dirty="0"/>
              <a:t> stimulation of pharynx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br>
              <a:rPr lang="en-US" sz="2400" dirty="0"/>
            </a:br>
            <a:r>
              <a:rPr lang="en-US" sz="2400" dirty="0"/>
              <a:t>Can not evacuate whole stomach content (max 30-50%)</a:t>
            </a:r>
            <a:r>
              <a:rPr lang="cs-CZ" sz="2400" dirty="0"/>
              <a:t> !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en-GB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D</a:t>
            </a:r>
            <a:r>
              <a:rPr lang="en-GB" altLang="cs-CZ" sz="2400" dirty="0">
                <a:solidFill>
                  <a:srgbClr val="FF0000"/>
                </a:solidFill>
              </a:rPr>
              <a:t>O </a:t>
            </a:r>
            <a:r>
              <a:rPr lang="cs-CZ" altLang="cs-CZ" sz="2400" dirty="0">
                <a:solidFill>
                  <a:srgbClr val="FF0000"/>
                </a:solidFill>
              </a:rPr>
              <a:t>NOT INDUCE VOMITING IF ACIDS</a:t>
            </a:r>
            <a:r>
              <a:rPr lang="en-GB" altLang="cs-CZ" sz="2400" dirty="0">
                <a:solidFill>
                  <a:srgbClr val="FF0000"/>
                </a:solidFill>
              </a:rPr>
              <a:t>  </a:t>
            </a:r>
            <a:r>
              <a:rPr lang="cs-CZ" altLang="cs-CZ" sz="2400" dirty="0">
                <a:solidFill>
                  <a:srgbClr val="FF0000"/>
                </a:solidFill>
              </a:rPr>
              <a:t>OR ALKALI WERE INGESTED</a:t>
            </a:r>
            <a:endParaRPr lang="en-GB" altLang="cs-CZ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sk-SK" altLang="cs-CZ" sz="2400" dirty="0">
              <a:solidFill>
                <a:srgbClr val="FF0000"/>
              </a:solidFill>
            </a:endParaRPr>
          </a:p>
        </p:txBody>
      </p:sp>
      <p:pic>
        <p:nvPicPr>
          <p:cNvPr id="12292" name="Obrázek 4">
            <a:extLst>
              <a:ext uri="{FF2B5EF4-FFF2-40B4-BE49-F238E27FC236}">
                <a16:creationId xmlns:a16="http://schemas.microsoft.com/office/drawing/2014/main" id="{682EDB15-00ED-490E-8912-19D488BD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825DDE9-268B-408C-B27E-82162006720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381000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847388-4D3B-413C-B816-17FEFDB88C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4813" y="12612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>
            <a:extLst>
              <a:ext uri="{FF2B5EF4-FFF2-40B4-BE49-F238E27FC236}">
                <a16:creationId xmlns:a16="http://schemas.microsoft.com/office/drawing/2014/main" id="{D7122F4E-BB11-4BE8-AD8C-55D6BDB5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13" y="549275"/>
            <a:ext cx="10807429" cy="504031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sk-SK" altLang="cs-CZ" b="1" dirty="0"/>
              <a:t> </a:t>
            </a:r>
            <a:r>
              <a:rPr lang="sk-SK" altLang="cs-CZ" b="1" dirty="0">
                <a:solidFill>
                  <a:srgbClr val="FF0000"/>
                </a:solidFill>
              </a:rPr>
              <a:t>OTHER CONTRAINDICATIONS OF INDUCED VOMITING: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sk-SK" altLang="cs-CZ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GB" altLang="cs-CZ" dirty="0"/>
              <a:t>Somnolence and loss of consciousness</a:t>
            </a:r>
            <a:endParaRPr lang="cs-CZ" altLang="cs-CZ" dirty="0"/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Intoxication with foaming agents</a:t>
            </a:r>
            <a:endParaRPr lang="cs-CZ" altLang="cs-CZ" dirty="0"/>
          </a:p>
          <a:p>
            <a:pPr algn="ctr" eaLnBrk="1" hangingPunct="1"/>
            <a:r>
              <a:rPr lang="en-GB" altLang="cs-CZ" dirty="0"/>
              <a:t> </a:t>
            </a:r>
          </a:p>
          <a:p>
            <a:pPr algn="ctr" eaLnBrk="1" hangingPunct="1"/>
            <a:r>
              <a:rPr lang="en-GB" altLang="cs-CZ" dirty="0"/>
              <a:t>Intoxication with hydrocarbons</a:t>
            </a:r>
            <a:endParaRPr lang="cs-CZ" altLang="cs-CZ" dirty="0"/>
          </a:p>
          <a:p>
            <a:pPr algn="ctr" eaLnBrk="1" hangingPunct="1"/>
            <a:r>
              <a:rPr lang="en-GB" altLang="cs-CZ" dirty="0"/>
              <a:t> </a:t>
            </a:r>
          </a:p>
          <a:p>
            <a:pPr algn="ctr" eaLnBrk="1" hangingPunct="1"/>
            <a:r>
              <a:rPr lang="en-GB" altLang="cs-CZ" dirty="0"/>
              <a:t>Attacks of spasms </a:t>
            </a:r>
            <a:endParaRPr lang="cs-CZ" altLang="cs-CZ" dirty="0"/>
          </a:p>
          <a:p>
            <a:pPr algn="ctr" eaLnBrk="1" hangingPunct="1"/>
            <a:endParaRPr lang="en-GB" altLang="cs-CZ" dirty="0"/>
          </a:p>
          <a:p>
            <a:pPr algn="ctr" eaLnBrk="1" hangingPunct="1"/>
            <a:r>
              <a:rPr lang="en-GB" altLang="cs-CZ" dirty="0"/>
              <a:t>Alimentary intoxications in small infants</a:t>
            </a:r>
          </a:p>
          <a:p>
            <a:pPr algn="ctr" eaLnBrk="1" hangingPunct="1"/>
            <a:endParaRPr lang="sk-SK" altLang="cs-CZ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sk-SK" altLang="cs-CZ" dirty="0">
              <a:solidFill>
                <a:srgbClr val="FF0000"/>
              </a:solidFill>
            </a:endParaRPr>
          </a:p>
        </p:txBody>
      </p:sp>
      <p:pic>
        <p:nvPicPr>
          <p:cNvPr id="14339" name="Obrázek 2">
            <a:extLst>
              <a:ext uri="{FF2B5EF4-FFF2-40B4-BE49-F238E27FC236}">
                <a16:creationId xmlns:a16="http://schemas.microsoft.com/office/drawing/2014/main" id="{D5D18408-E1D7-4C2C-9226-D4F6C8C0E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2F0FA4-BFA1-4C45-9433-945E0A3E73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1188" y="150187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A34C810A-5C80-4911-A2A0-F0878268A7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6460" y="1916113"/>
            <a:ext cx="11465771" cy="45434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altLang="cs-CZ" sz="2400" b="1" u="sng" dirty="0"/>
              <a:t>Adsorbents</a:t>
            </a:r>
          </a:p>
          <a:p>
            <a:pPr eaLnBrk="1" hangingPunct="1">
              <a:defRPr/>
            </a:pPr>
            <a:r>
              <a:rPr lang="en-GB" altLang="cs-CZ" sz="2400" dirty="0"/>
              <a:t>With poisons ingested </a:t>
            </a:r>
            <a:r>
              <a:rPr lang="en-GB" altLang="cs-CZ" sz="2400" dirty="0" err="1"/>
              <a:t>p.o.</a:t>
            </a:r>
            <a:r>
              <a:rPr lang="en-GB" altLang="cs-CZ" sz="2400" dirty="0"/>
              <a:t> </a:t>
            </a:r>
          </a:p>
          <a:p>
            <a:pPr eaLnBrk="1" hangingPunct="1">
              <a:defRPr/>
            </a:pPr>
            <a:endParaRPr lang="cs-CZ" altLang="cs-CZ" sz="2400" u="sng" dirty="0"/>
          </a:p>
          <a:p>
            <a:pPr eaLnBrk="1" hangingPunct="1">
              <a:defRPr/>
            </a:pPr>
            <a:r>
              <a:rPr lang="cs-CZ" altLang="cs-CZ" sz="2400" u="sng" dirty="0" err="1"/>
              <a:t>Charcoal</a:t>
            </a:r>
            <a:r>
              <a:rPr lang="cs-CZ" altLang="cs-CZ" sz="2400" u="sng" dirty="0"/>
              <a:t> </a:t>
            </a:r>
            <a:r>
              <a:rPr lang="en-GB" altLang="cs-CZ" sz="2400" dirty="0"/>
              <a:t>(adsorbing carbon = Carbo </a:t>
            </a:r>
            <a:r>
              <a:rPr lang="en-GB" altLang="cs-CZ" sz="2400" dirty="0" err="1"/>
              <a:t>adsorbens</a:t>
            </a:r>
            <a:r>
              <a:rPr lang="en-GB" altLang="cs-CZ" sz="2400" dirty="0"/>
              <a:t>) </a:t>
            </a:r>
            <a:r>
              <a:rPr lang="cs-CZ" altLang="cs-CZ" sz="2400" dirty="0"/>
              <a:t>/ </a:t>
            </a:r>
            <a:r>
              <a:rPr lang="cs-CZ" altLang="cs-CZ" sz="2400" dirty="0" err="1"/>
              <a:t>diosmectit</a:t>
            </a:r>
            <a:r>
              <a:rPr lang="cs-CZ" altLang="cs-CZ" sz="2400" dirty="0"/>
              <a:t> </a:t>
            </a:r>
            <a:r>
              <a:rPr lang="en-GB" altLang="cs-CZ" sz="2400" dirty="0">
                <a:sym typeface="Symbol" panose="05050102010706020507" pitchFamily="18" charset="2"/>
              </a:rPr>
              <a:t> large active surface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en-GB" altLang="cs-CZ" sz="2400" dirty="0"/>
              <a:t>50 – 100 g in 5 – 10% suspension, possibly with stomach tube, then repeatedly 50 g per 4 hours</a:t>
            </a:r>
            <a:endParaRPr lang="cs-CZ" altLang="cs-CZ" sz="2400" dirty="0"/>
          </a:p>
          <a:p>
            <a:pPr eaLnBrk="1" hangingPunct="1">
              <a:defRPr/>
            </a:pPr>
            <a:endParaRPr lang="en-GB" altLang="cs-CZ" sz="2400" dirty="0"/>
          </a:p>
          <a:p>
            <a:pPr eaLnBrk="1" hangingPunct="1">
              <a:defRPr/>
            </a:pPr>
            <a:r>
              <a:rPr lang="cs-CZ" altLang="cs-CZ" sz="2400" dirty="0"/>
              <a:t>up to </a:t>
            </a:r>
            <a:r>
              <a:rPr lang="en-GB" altLang="cs-CZ" sz="2400" dirty="0"/>
              <a:t>2.5 g/kg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cs-CZ" altLang="cs-CZ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GB" altLang="cs-CZ" sz="2400" dirty="0"/>
              <a:t>: paracetamol, </a:t>
            </a:r>
            <a:r>
              <a:rPr lang="en-GB" altLang="cs-CZ" sz="2400" dirty="0" err="1"/>
              <a:t>salicyl</a:t>
            </a:r>
            <a:r>
              <a:rPr lang="cs-CZ" altLang="cs-CZ" sz="2400" dirty="0" err="1"/>
              <a:t>ic</a:t>
            </a:r>
            <a:r>
              <a:rPr lang="en-GB" altLang="cs-CZ" sz="2400" dirty="0"/>
              <a:t> acid, diazepam, amphetamine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GB" altLang="cs-CZ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GB" altLang="cs-CZ" sz="2400" dirty="0"/>
              <a:t>methyl/</a:t>
            </a:r>
            <a:r>
              <a:rPr lang="en-GB" altLang="cs-CZ" sz="2400" dirty="0" err="1"/>
              <a:t>ethylalcohol</a:t>
            </a:r>
            <a:r>
              <a:rPr lang="en-GB" altLang="cs-CZ" sz="2400" dirty="0"/>
              <a:t>, Li, strong acids and alkali</a:t>
            </a:r>
          </a:p>
        </p:txBody>
      </p:sp>
      <p:pic>
        <p:nvPicPr>
          <p:cNvPr id="15364" name="Obrázek 5">
            <a:extLst>
              <a:ext uri="{FF2B5EF4-FFF2-40B4-BE49-F238E27FC236}">
                <a16:creationId xmlns:a16="http://schemas.microsoft.com/office/drawing/2014/main" id="{128B6494-67D4-48F4-8B53-8E6A27C7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D15E5DA-C8E2-4F8F-9601-CFBE77EAB4F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460" y="381000"/>
            <a:ext cx="12065540" cy="1371600"/>
          </a:xfrm>
        </p:spPr>
        <p:txBody>
          <a:bodyPr/>
          <a:lstStyle/>
          <a:p>
            <a:pPr algn="ctr" eaLnBrk="1" hangingPunct="1"/>
            <a:r>
              <a:rPr lang="sk-SK" altLang="cs-CZ" b="1" dirty="0"/>
              <a:t>1. </a:t>
            </a:r>
            <a:r>
              <a:rPr lang="en-GB" altLang="cs-CZ" b="1" dirty="0"/>
              <a:t>Elimination of unabsorbed toxic substances from organism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4F3FC1-581F-4E2F-ACF6-FE19114EEE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2631" y="13065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5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5th_lecture_2022_with_comments[2022032410291719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šablona-prezentace-med-cz-v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šablona-prezentace-med-cz-v9</Template>
  <TotalTime>1678</TotalTime>
  <Words>2792</Words>
  <Application>Microsoft Office PowerPoint</Application>
  <PresentationFormat>Širokoúhlá obrazovka</PresentationFormat>
  <Paragraphs>481</Paragraphs>
  <Slides>42</Slides>
  <Notes>21</Notes>
  <HiddenSlides>0</HiddenSlides>
  <MMClips>39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Tahoma</vt:lpstr>
      <vt:lpstr>Times New Roman</vt:lpstr>
      <vt:lpstr>Wingdings</vt:lpstr>
      <vt:lpstr>šablona-prezentace-med-cz-v9</vt:lpstr>
      <vt:lpstr> General principles of poisoning management. Specific antidotes in poisoning therapy.   General principles of drug addiction</vt:lpstr>
      <vt:lpstr>Pharmacology vs. Toxicology</vt:lpstr>
      <vt:lpstr>Causes of poisoning</vt:lpstr>
      <vt:lpstr>General principles of acute poisoning treatment </vt:lpstr>
      <vt:lpstr>General principles of poisoning treatment:</vt:lpstr>
      <vt:lpstr>1. Elimination of unabsorbed toxic substances from organism </vt:lpstr>
      <vt:lpstr>1. Elimination of unabsorbed toxic substances from organism </vt:lpstr>
      <vt:lpstr>Prezentace aplikace PowerPoint</vt:lpstr>
      <vt:lpstr>1. Elimination of unabsorbed toxic substances from organism </vt:lpstr>
      <vt:lpstr>Toxic substances that are poorly adsorbable by charcoal</vt:lpstr>
      <vt:lpstr>1. Elimination of unabsorbed toxic substances from organism </vt:lpstr>
      <vt:lpstr>1. Elimination of unabsorbed toxic substances from organism - PEG - laxative , GIT dialysis   </vt:lpstr>
      <vt:lpstr>1. Elimination of unabsorbed toxic substances from organism </vt:lpstr>
      <vt:lpstr>1. Elimination of unabsorbed toxic substances from organism </vt:lpstr>
      <vt:lpstr>1. Elimination of absorbed toxic substances from organism </vt:lpstr>
      <vt:lpstr>1. Elimination of absorbed toxic substances from organism </vt:lpstr>
      <vt:lpstr>1. Elimination of absorbed toxic substances from organism </vt:lpstr>
      <vt:lpstr>1. Elimination of absorbed toxic substances from organism </vt:lpstr>
      <vt:lpstr>2. Neutralization of poison through administration of antidote</vt:lpstr>
      <vt:lpstr>Prezentace aplikace PowerPoint</vt:lpstr>
      <vt:lpstr>3. Symptomatic treatment</vt:lpstr>
      <vt:lpstr>Toxicological Information Centre</vt:lpstr>
      <vt:lpstr>Toxicological Information Centre  </vt:lpstr>
      <vt:lpstr>             Intoxication with medicines</vt:lpstr>
      <vt:lpstr>Intoxication with medicines</vt:lpstr>
      <vt:lpstr> General principles of drug addiction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Způsoby aplikace léčiv a jejich inovační trendy.</dc:title>
  <dc:creator>zendulka</dc:creator>
  <cp:lastModifiedBy>Leoš Landa</cp:lastModifiedBy>
  <cp:revision>109</cp:revision>
  <cp:lastPrinted>1601-01-01T00:00:00Z</cp:lastPrinted>
  <dcterms:created xsi:type="dcterms:W3CDTF">2019-09-27T06:36:41Z</dcterms:created>
  <dcterms:modified xsi:type="dcterms:W3CDTF">2022-03-24T12:30:17Z</dcterms:modified>
</cp:coreProperties>
</file>