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2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9E3B0-FCC4-4F28-B27B-D764C40BD344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7A91D-E206-4F6F-81BC-194226A5D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166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9DE793-1B5B-40B6-8D03-043B6D2434E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68130-3E64-4A87-A46D-4E5D4DED436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E35F-D298-4C24-9B37-2EEC2DD6420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Kinezioterapie</a:t>
            </a:r>
            <a:r>
              <a:rPr lang="cs-CZ" dirty="0" smtClean="0"/>
              <a:t> </a:t>
            </a:r>
            <a:r>
              <a:rPr lang="cs-CZ" dirty="0" smtClean="0"/>
              <a:t>po </a:t>
            </a:r>
            <a:r>
              <a:rPr lang="cs-CZ" dirty="0" smtClean="0"/>
              <a:t>úrazech kyčelního </a:t>
            </a:r>
            <a:r>
              <a:rPr lang="cs-CZ" dirty="0" smtClean="0"/>
              <a:t>a kolenního kloubu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Sedláková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-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Respirační fyzioterapie</a:t>
            </a:r>
          </a:p>
          <a:p>
            <a:r>
              <a:rPr lang="cs-CZ" dirty="0" smtClean="0"/>
              <a:t>Kardiovaskulární fyzioterapie</a:t>
            </a:r>
          </a:p>
          <a:p>
            <a:r>
              <a:rPr lang="cs-CZ" dirty="0" smtClean="0"/>
              <a:t>Kryoterapie, elevace DK</a:t>
            </a:r>
          </a:p>
          <a:p>
            <a:r>
              <a:rPr lang="cs-CZ" dirty="0" smtClean="0"/>
              <a:t>Aktivní cvičení zdravých končetin, izometrické cvičení, </a:t>
            </a:r>
            <a:r>
              <a:rPr lang="cs-CZ" dirty="0" err="1" smtClean="0"/>
              <a:t>cvičení</a:t>
            </a:r>
            <a:r>
              <a:rPr lang="cs-CZ" dirty="0" smtClean="0"/>
              <a:t> proti odporu, cvičení s pomůckami – </a:t>
            </a:r>
            <a:r>
              <a:rPr lang="cs-CZ" dirty="0" err="1" smtClean="0"/>
              <a:t>overball</a:t>
            </a:r>
            <a:r>
              <a:rPr lang="cs-CZ" dirty="0" smtClean="0"/>
              <a:t>, závaží</a:t>
            </a:r>
          </a:p>
          <a:p>
            <a:r>
              <a:rPr lang="cs-CZ" dirty="0" smtClean="0"/>
              <a:t>Cvičení operované končetiny – pasivně, aktivně s dopomocí, aktivně – s cílem posílit svaly DK a zvětšit rozsah v kyčelním kloubu</a:t>
            </a:r>
          </a:p>
          <a:p>
            <a:r>
              <a:rPr lang="cs-CZ" dirty="0" smtClean="0"/>
              <a:t>Motorová dlaha - </a:t>
            </a:r>
            <a:r>
              <a:rPr lang="cs-CZ" dirty="0" err="1" smtClean="0"/>
              <a:t>Continous</a:t>
            </a:r>
            <a:r>
              <a:rPr lang="cs-CZ" dirty="0" smtClean="0"/>
              <a:t> </a:t>
            </a:r>
            <a:r>
              <a:rPr lang="cs-CZ" dirty="0" err="1" smtClean="0"/>
              <a:t>passive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r>
              <a:rPr lang="cs-CZ" dirty="0" smtClean="0"/>
              <a:t> CPM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Nácvik mobility v rámci lůžka – </a:t>
            </a:r>
            <a:r>
              <a:rPr lang="cs-CZ" dirty="0" err="1" smtClean="0"/>
              <a:t>bridging</a:t>
            </a:r>
            <a:r>
              <a:rPr lang="cs-CZ" dirty="0" smtClean="0"/>
              <a:t>, přetáčení na bok, posouvání v lůžku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–  1. nebo 2.den - sed přes zdravý bok, polštář mezi koleny, nácvik stability v sedu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do stoje – 2. nebo 3.den - dodržovat povolenou zátěž – závisí na typu zlomeniny, terapie, kvalitě kosti – využití kompenzačních pomůcek – pultové chodítko, podpažní nebo francouzské berle – závisí na kondici a spolupráci pacienta </a:t>
            </a:r>
          </a:p>
          <a:p>
            <a:r>
              <a:rPr lang="cs-CZ" dirty="0" smtClean="0"/>
              <a:t>Nácvik chůze po pokoji, po chodbě, případně po schodech s dodržením povolené zátěže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Zátěž operované končetiny – ordinuje lékař – obecně platí závislost na typu operace a kvalitě kosti </a:t>
            </a:r>
          </a:p>
          <a:p>
            <a:r>
              <a:rPr lang="cs-CZ" dirty="0" smtClean="0"/>
              <a:t>PFN – do 50%</a:t>
            </a:r>
          </a:p>
          <a:p>
            <a:r>
              <a:rPr lang="cs-CZ" dirty="0" smtClean="0"/>
              <a:t>CKP – 50% a více</a:t>
            </a:r>
          </a:p>
          <a:p>
            <a:r>
              <a:rPr lang="cs-CZ" dirty="0" smtClean="0"/>
              <a:t>Rekonstrukční hřeb – pouze chůze s přikládáním bez zátěže</a:t>
            </a:r>
          </a:p>
          <a:p>
            <a:r>
              <a:rPr lang="cs-CZ" dirty="0" smtClean="0"/>
              <a:t>Nácvik ADL</a:t>
            </a:r>
          </a:p>
          <a:p>
            <a:r>
              <a:rPr lang="cs-CZ" dirty="0" smtClean="0"/>
              <a:t>Péče o jizvu</a:t>
            </a:r>
          </a:p>
          <a:p>
            <a:r>
              <a:rPr lang="cs-CZ" dirty="0" smtClean="0"/>
              <a:t>Instrukce a motivace k samostatnému cvičení během dne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br>
              <a:rPr lang="cs-CZ" dirty="0" smtClean="0"/>
            </a:br>
            <a:r>
              <a:rPr lang="cs-CZ" dirty="0" smtClean="0"/>
              <a:t>								</a:t>
            </a:r>
            <a:r>
              <a:rPr lang="cs-CZ" sz="4000" dirty="0" err="1" smtClean="0"/>
              <a:t>Continous</a:t>
            </a:r>
            <a:r>
              <a:rPr lang="cs-CZ" sz="4000" dirty="0" smtClean="0"/>
              <a:t> </a:t>
            </a:r>
            <a:r>
              <a:rPr lang="cs-CZ" sz="4000" dirty="0" err="1"/>
              <a:t>P</a:t>
            </a:r>
            <a:r>
              <a:rPr lang="cs-CZ" sz="4000" dirty="0" err="1" smtClean="0"/>
              <a:t>assive</a:t>
            </a:r>
            <a:r>
              <a:rPr lang="cs-CZ" sz="4000" dirty="0" smtClean="0"/>
              <a:t> </a:t>
            </a:r>
            <a:r>
              <a:rPr lang="cs-CZ" sz="4000" dirty="0" err="1"/>
              <a:t>M</a:t>
            </a:r>
            <a:r>
              <a:rPr lang="cs-CZ" sz="4000" dirty="0" err="1" smtClean="0"/>
              <a:t>otion</a:t>
            </a:r>
            <a:r>
              <a:rPr lang="cs-CZ" sz="4000" dirty="0" smtClean="0"/>
              <a:t> </a:t>
            </a:r>
            <a:r>
              <a:rPr lang="cs-CZ" sz="4000" dirty="0" err="1"/>
              <a:t>M</a:t>
            </a:r>
            <a:r>
              <a:rPr lang="cs-CZ" sz="4000" dirty="0" err="1" smtClean="0"/>
              <a:t>achine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060575"/>
            <a:ext cx="26193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059113" y="3068638"/>
            <a:ext cx="2609850" cy="1752600"/>
          </a:xfrm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45085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LTV před OP</a:t>
            </a:r>
          </a:p>
          <a:p>
            <a:r>
              <a:rPr lang="cs-CZ" dirty="0" smtClean="0"/>
              <a:t>LTV od </a:t>
            </a:r>
            <a:r>
              <a:rPr lang="cs-CZ" dirty="0" smtClean="0"/>
              <a:t>prvního dne po operaci v rámci akutní péče v nemocnici</a:t>
            </a:r>
          </a:p>
          <a:p>
            <a:r>
              <a:rPr lang="cs-CZ" dirty="0" smtClean="0"/>
              <a:t>Následná péče – rehabilitační lůžková oddělení, rehabilitační </a:t>
            </a:r>
            <a:r>
              <a:rPr lang="cs-CZ" dirty="0" smtClean="0"/>
              <a:t>ústavy – pokračuje v rehabilitaci, nácvik chůze, senzomotorické cvičení, cvičení v bazénu nebo LDN – k ošetřovatelské péči, </a:t>
            </a:r>
            <a:r>
              <a:rPr lang="cs-CZ" dirty="0" err="1" smtClean="0"/>
              <a:t>rhb</a:t>
            </a:r>
            <a:r>
              <a:rPr lang="cs-CZ" dirty="0" smtClean="0"/>
              <a:t> minimálně</a:t>
            </a:r>
            <a:endParaRPr lang="cs-CZ" dirty="0" smtClean="0"/>
          </a:p>
          <a:p>
            <a:r>
              <a:rPr lang="cs-CZ" dirty="0" smtClean="0"/>
              <a:t>Pouze zlomek lidí je propuštěno do domácí péče – soběstační, spolupráce rodiny, možnost zajistit domácí </a:t>
            </a:r>
            <a:r>
              <a:rPr lang="cs-CZ" dirty="0" smtClean="0"/>
              <a:t>péči, možnost pokračovat v </a:t>
            </a:r>
            <a:r>
              <a:rPr lang="cs-CZ" dirty="0" err="1" smtClean="0"/>
              <a:t>rhb</a:t>
            </a:r>
            <a:r>
              <a:rPr lang="cs-CZ" dirty="0" smtClean="0"/>
              <a:t> ambulantně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Zlomeniny diafýzy femuru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Vysokoenergetická poranění – mladší populace, typické po autonehodách ve vysoké rychlosti</a:t>
            </a:r>
          </a:p>
          <a:p>
            <a:r>
              <a:rPr lang="cs-CZ" dirty="0" smtClean="0"/>
              <a:t>Nízkoenergetická poranění – starší populace, často na podkladě osteoporózy, pád ze stoje, ze židle</a:t>
            </a:r>
          </a:p>
          <a:p>
            <a:r>
              <a:rPr lang="cs-CZ" dirty="0" smtClean="0"/>
              <a:t>Terapie – chirurgická – </a:t>
            </a:r>
            <a:r>
              <a:rPr lang="cs-CZ" dirty="0" err="1" smtClean="0"/>
              <a:t>nitrodřeňový</a:t>
            </a:r>
            <a:r>
              <a:rPr lang="cs-CZ" dirty="0" smtClean="0"/>
              <a:t> hřeb, ORIF (otevřená repozice, vnitřní fixace) – dlahy, zevní fixátor s možnou konverzí na vnitřní fixaci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679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	</a:t>
            </a:r>
            <a:r>
              <a:rPr lang="cs-CZ" sz="3600" dirty="0" err="1" smtClean="0"/>
              <a:t>Intramedullary</a:t>
            </a:r>
            <a:r>
              <a:rPr lang="cs-CZ" sz="3600" dirty="0" smtClean="0"/>
              <a:t> </a:t>
            </a:r>
            <a:r>
              <a:rPr lang="cs-CZ" sz="3600" dirty="0" err="1" smtClean="0"/>
              <a:t>Nail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746" y="1935163"/>
            <a:ext cx="2282507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486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Stejný postup jak po </a:t>
            </a:r>
            <a:r>
              <a:rPr lang="cs-CZ" dirty="0" err="1" smtClean="0"/>
              <a:t>zl</a:t>
            </a:r>
            <a:r>
              <a:rPr lang="cs-CZ" dirty="0" smtClean="0"/>
              <a:t>. proximálního femuru, chůze bez zátěže operované končetiny</a:t>
            </a:r>
          </a:p>
          <a:p>
            <a:r>
              <a:rPr lang="cs-CZ" dirty="0" smtClean="0"/>
              <a:t>Respirační </a:t>
            </a:r>
            <a:r>
              <a:rPr lang="cs-CZ" dirty="0"/>
              <a:t>fyzioterapie</a:t>
            </a:r>
          </a:p>
          <a:p>
            <a:r>
              <a:rPr lang="cs-CZ" dirty="0"/>
              <a:t>Kardiovaskulární fyzioterapie</a:t>
            </a:r>
          </a:p>
          <a:p>
            <a:r>
              <a:rPr lang="cs-CZ" dirty="0"/>
              <a:t>Kryoterapie, elevace DK</a:t>
            </a:r>
          </a:p>
          <a:p>
            <a:r>
              <a:rPr lang="cs-CZ" dirty="0"/>
              <a:t>Aktivní cvičení zdravých končetin, izometrické cvičení, cvičení proti odporu, cvičení s pomůckami – </a:t>
            </a:r>
            <a:r>
              <a:rPr lang="cs-CZ" dirty="0" err="1"/>
              <a:t>overball</a:t>
            </a:r>
            <a:r>
              <a:rPr lang="cs-CZ" dirty="0"/>
              <a:t>, závaží</a:t>
            </a:r>
          </a:p>
          <a:p>
            <a:r>
              <a:rPr lang="cs-CZ" dirty="0"/>
              <a:t>Cvičení operované končetiny – pasivně, aktivně s dopomocí, aktivně – s cílem posílit svaly DK a zvětšit rozsah v </a:t>
            </a:r>
            <a:r>
              <a:rPr lang="cs-CZ" dirty="0" smtClean="0"/>
              <a:t>kyčelním a kolenním </a:t>
            </a:r>
            <a:r>
              <a:rPr lang="cs-CZ" dirty="0"/>
              <a:t>kloubu</a:t>
            </a:r>
          </a:p>
          <a:p>
            <a:r>
              <a:rPr lang="cs-CZ" dirty="0"/>
              <a:t>Motorová dlaha - </a:t>
            </a:r>
            <a:r>
              <a:rPr lang="cs-CZ" dirty="0" err="1"/>
              <a:t>Continous</a:t>
            </a:r>
            <a:r>
              <a:rPr lang="cs-CZ" dirty="0"/>
              <a:t> </a:t>
            </a:r>
            <a:r>
              <a:rPr lang="cs-CZ" dirty="0" err="1"/>
              <a:t>passive</a:t>
            </a:r>
            <a:r>
              <a:rPr lang="cs-CZ" dirty="0"/>
              <a:t> </a:t>
            </a:r>
            <a:r>
              <a:rPr lang="cs-CZ" dirty="0" err="1"/>
              <a:t>motion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CPM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352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Nácvik mobility v rámci lůžka – </a:t>
            </a:r>
            <a:r>
              <a:rPr lang="cs-CZ" dirty="0" err="1" smtClean="0"/>
              <a:t>bridging</a:t>
            </a:r>
            <a:r>
              <a:rPr lang="cs-CZ" dirty="0" smtClean="0"/>
              <a:t>, přetáčení na bok, posouvání v lůžku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smtClean="0"/>
              <a:t>sed přes zdravý </a:t>
            </a:r>
            <a:r>
              <a:rPr lang="cs-CZ" dirty="0" smtClean="0"/>
              <a:t>bok, </a:t>
            </a:r>
            <a:r>
              <a:rPr lang="cs-CZ" dirty="0" smtClean="0"/>
              <a:t>nácvik stability v sedu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do stoje </a:t>
            </a:r>
            <a:r>
              <a:rPr lang="cs-CZ" dirty="0" smtClean="0"/>
              <a:t>- </a:t>
            </a:r>
            <a:r>
              <a:rPr lang="cs-CZ" dirty="0" smtClean="0"/>
              <a:t>dodržovat </a:t>
            </a:r>
            <a:r>
              <a:rPr lang="cs-CZ" dirty="0" smtClean="0"/>
              <a:t>nulovou </a:t>
            </a:r>
            <a:r>
              <a:rPr lang="cs-CZ" dirty="0" smtClean="0"/>
              <a:t>zátěž </a:t>
            </a:r>
            <a:r>
              <a:rPr lang="cs-CZ" dirty="0" smtClean="0"/>
              <a:t>– </a:t>
            </a:r>
            <a:r>
              <a:rPr lang="cs-CZ" dirty="0" smtClean="0"/>
              <a:t>využití kompenzačních pomůcek – pultové chodítko, podpažní nebo francouzské berle – závisí na kondici a spolupráci pacienta </a:t>
            </a:r>
          </a:p>
          <a:p>
            <a:r>
              <a:rPr lang="cs-CZ" dirty="0" smtClean="0"/>
              <a:t>Nácvik chůze po pokoji, po chodbě, případně po schodech s dodržením </a:t>
            </a:r>
            <a:r>
              <a:rPr lang="cs-CZ" dirty="0" smtClean="0"/>
              <a:t>nulové </a:t>
            </a:r>
            <a:r>
              <a:rPr lang="cs-CZ" dirty="0" smtClean="0"/>
              <a:t>zátěže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758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Úrazy kolene – poranění měkkého kolene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Stabilita kolene z funkčního hlediska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– </a:t>
            </a:r>
            <a:r>
              <a:rPr lang="cs-CZ" b="1" dirty="0" smtClean="0"/>
              <a:t>pasivní (statické) </a:t>
            </a:r>
            <a:r>
              <a:rPr lang="cs-CZ" dirty="0" smtClean="0"/>
              <a:t>stabilizátory – vazy a menisky</a:t>
            </a:r>
          </a:p>
          <a:p>
            <a:pPr marL="0" indent="0">
              <a:buNone/>
            </a:pPr>
            <a:r>
              <a:rPr lang="cs-CZ" dirty="0" smtClean="0"/>
              <a:t>			   - </a:t>
            </a:r>
            <a:r>
              <a:rPr lang="cs-CZ" b="1" dirty="0" smtClean="0"/>
              <a:t>aktivní (dynamické) </a:t>
            </a:r>
            <a:r>
              <a:rPr lang="cs-CZ" dirty="0" smtClean="0"/>
              <a:t>– svaly a jejich úpony	</a:t>
            </a:r>
          </a:p>
          <a:p>
            <a:pPr marL="0" indent="0">
              <a:buNone/>
            </a:pPr>
            <a:r>
              <a:rPr lang="cs-CZ" dirty="0" smtClean="0"/>
              <a:t>*  Z topografického hlediska – </a:t>
            </a:r>
            <a:r>
              <a:rPr lang="cs-CZ" b="1" dirty="0" smtClean="0"/>
              <a:t>kapsulární</a:t>
            </a:r>
            <a:r>
              <a:rPr lang="cs-CZ" dirty="0" smtClean="0"/>
              <a:t> – postranní vazy, kloubní pouzdro, svaly a jejich úpony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         - </a:t>
            </a:r>
            <a:r>
              <a:rPr lang="cs-CZ" b="1" dirty="0" err="1" smtClean="0"/>
              <a:t>intraartikulární</a:t>
            </a:r>
            <a:r>
              <a:rPr lang="cs-CZ" dirty="0" smtClean="0"/>
              <a:t> – zkřížené vazy, menisky)</a:t>
            </a:r>
          </a:p>
          <a:p>
            <a:pPr marL="0" indent="0">
              <a:buNone/>
            </a:pPr>
            <a:r>
              <a:rPr lang="cs-CZ" dirty="0" smtClean="0"/>
              <a:t>LCM – stabilizátor abdukce a zevní rotace bérce</a:t>
            </a:r>
          </a:p>
          <a:p>
            <a:pPr marL="0" indent="0">
              <a:buNone/>
            </a:pPr>
            <a:r>
              <a:rPr lang="cs-CZ" dirty="0" smtClean="0"/>
              <a:t>LCL – stabilizátor addukce bérce</a:t>
            </a:r>
          </a:p>
          <a:p>
            <a:pPr marL="0" indent="0">
              <a:buNone/>
            </a:pPr>
            <a:r>
              <a:rPr lang="cs-CZ" dirty="0" smtClean="0"/>
              <a:t>LCA – stabilizátor ventrálního posunu </a:t>
            </a:r>
            <a:r>
              <a:rPr lang="cs-CZ" dirty="0" err="1" smtClean="0"/>
              <a:t>tibie</a:t>
            </a:r>
            <a:r>
              <a:rPr lang="cs-CZ" dirty="0" smtClean="0"/>
              <a:t>, vnitřní rotace bérce a </a:t>
            </a:r>
            <a:r>
              <a:rPr lang="cs-CZ" dirty="0" err="1" smtClean="0"/>
              <a:t>hyperextenze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LCP – stabilizuje dorzální posun </a:t>
            </a:r>
            <a:r>
              <a:rPr lang="cs-CZ" dirty="0" err="1" smtClean="0"/>
              <a:t>tibie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8821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Zlomeniny proximálního konce femuru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Typická zlomenina v pozdějším věku, častěji u žen</a:t>
            </a:r>
          </a:p>
          <a:p>
            <a:r>
              <a:rPr lang="cs-CZ" dirty="0" smtClean="0"/>
              <a:t>Osteoporóza, pouze minimální násilí může způsobit frakturu (</a:t>
            </a:r>
            <a:r>
              <a:rPr lang="cs-CZ" dirty="0" err="1" smtClean="0"/>
              <a:t>zl</a:t>
            </a:r>
            <a:r>
              <a:rPr lang="cs-CZ" dirty="0" smtClean="0"/>
              <a:t>. distálního radia, chirurgického krčku humeru, kompresivní </a:t>
            </a:r>
            <a:r>
              <a:rPr lang="cs-CZ" dirty="0" err="1" smtClean="0"/>
              <a:t>zl</a:t>
            </a:r>
            <a:r>
              <a:rPr lang="cs-CZ" dirty="0" smtClean="0"/>
              <a:t>. Obratle</a:t>
            </a:r>
          </a:p>
          <a:p>
            <a:r>
              <a:rPr lang="cs-CZ" dirty="0" smtClean="0"/>
              <a:t>Incidence v </a:t>
            </a:r>
            <a:r>
              <a:rPr lang="cs-CZ" dirty="0"/>
              <a:t>České republice k 8 až 11 </a:t>
            </a:r>
            <a:r>
              <a:rPr lang="cs-CZ" dirty="0" smtClean="0"/>
              <a:t>tisícům ročně</a:t>
            </a:r>
          </a:p>
          <a:p>
            <a:r>
              <a:rPr lang="cs-CZ" dirty="0" smtClean="0"/>
              <a:t>Průměrný </a:t>
            </a:r>
            <a:r>
              <a:rPr lang="cs-CZ" dirty="0"/>
              <a:t>věk pacientů se pohybuje kolem 78 </a:t>
            </a:r>
            <a:r>
              <a:rPr lang="cs-CZ" dirty="0" smtClean="0"/>
              <a:t>let</a:t>
            </a:r>
            <a:endParaRPr lang="cs-CZ" dirty="0"/>
          </a:p>
          <a:p>
            <a:r>
              <a:rPr lang="cs-CZ" dirty="0" smtClean="0"/>
              <a:t> Problémem </a:t>
            </a:r>
            <a:r>
              <a:rPr lang="cs-CZ" dirty="0"/>
              <a:t>nejen terapeutickým, ale i sociálním a </a:t>
            </a:r>
            <a:r>
              <a:rPr lang="cs-CZ" dirty="0" smtClean="0"/>
              <a:t>ekonomickým</a:t>
            </a:r>
          </a:p>
          <a:p>
            <a:r>
              <a:rPr lang="cs-CZ" dirty="0" smtClean="0"/>
              <a:t>Druhá odlišná skupina – vysokoenergetické poranění u mladých lidí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Poranění vazů – mediální nestabilita (90%) – poranění LCM + mediálního menisku (při větším násilí i léze LCA)a laterální nestabilita (5%) – poranění LCL</a:t>
            </a:r>
          </a:p>
          <a:p>
            <a:r>
              <a:rPr lang="cs-CZ" dirty="0" smtClean="0"/>
              <a:t>Izolované poranění LCA (10x častěji než LCP) – pocit předozadní nestability (při vnitřní rotaci bérce při </a:t>
            </a:r>
            <a:r>
              <a:rPr lang="cs-CZ" dirty="0" err="1" smtClean="0"/>
              <a:t>extendovaném</a:t>
            </a:r>
            <a:r>
              <a:rPr lang="cs-CZ" dirty="0" smtClean="0"/>
              <a:t> koleni) – lyže, tenis </a:t>
            </a:r>
          </a:p>
          <a:p>
            <a:r>
              <a:rPr lang="cs-CZ" dirty="0" smtClean="0"/>
              <a:t>Poranění menisků – mediální : laterální 5:1, muži častěji než ženy – bolest při chůzi na nerovném terénu, přeskakování a pocit nestability</a:t>
            </a:r>
          </a:p>
          <a:p>
            <a:r>
              <a:rPr lang="cs-CZ" dirty="0" err="1" smtClean="0"/>
              <a:t>Unhappy</a:t>
            </a:r>
            <a:r>
              <a:rPr lang="cs-CZ" dirty="0" smtClean="0"/>
              <a:t> trias – léze LCM, mediálního menisku a LCA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425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TERAPIE</a:t>
            </a:r>
            <a:r>
              <a:rPr lang="cs-CZ" dirty="0" smtClean="0"/>
              <a:t> – </a:t>
            </a:r>
            <a:r>
              <a:rPr lang="cs-CZ" b="1" dirty="0" smtClean="0"/>
              <a:t>konzervativní</a:t>
            </a:r>
            <a:r>
              <a:rPr lang="cs-CZ" dirty="0" smtClean="0"/>
              <a:t> – natažení vazu, drobné trhliny – imobilizace v ortéze, odlehčení končetiny, následuje řízený </a:t>
            </a:r>
            <a:r>
              <a:rPr lang="cs-CZ" dirty="0" err="1" smtClean="0"/>
              <a:t>rhb</a:t>
            </a:r>
            <a:r>
              <a:rPr lang="cs-CZ" dirty="0" smtClean="0"/>
              <a:t> program k postupnému zvýšení rozsahu pohybu v kolenním kloubu a zátěže končetiny						- </a:t>
            </a:r>
            <a:r>
              <a:rPr lang="cs-CZ" b="1" dirty="0" smtClean="0"/>
              <a:t>chirurgická – ASK </a:t>
            </a:r>
            <a:r>
              <a:rPr lang="cs-CZ" dirty="0" smtClean="0"/>
              <a:t>– indikováno z diagnostických a terapeutických důvodů – </a:t>
            </a:r>
            <a:r>
              <a:rPr lang="cs-CZ" b="1" dirty="0" smtClean="0"/>
              <a:t>bez rekonstrukce </a:t>
            </a:r>
            <a:r>
              <a:rPr lang="cs-CZ" dirty="0" smtClean="0"/>
              <a:t>(resekce pahýlu LCA, </a:t>
            </a:r>
            <a:r>
              <a:rPr lang="cs-CZ" dirty="0" err="1" smtClean="0"/>
              <a:t>shaving</a:t>
            </a:r>
            <a:r>
              <a:rPr lang="cs-CZ" dirty="0" smtClean="0"/>
              <a:t>, </a:t>
            </a:r>
            <a:r>
              <a:rPr lang="cs-CZ" dirty="0" err="1" smtClean="0"/>
              <a:t>menisektomie</a:t>
            </a:r>
            <a:r>
              <a:rPr lang="cs-CZ" dirty="0" smtClean="0"/>
              <a:t> parciální/totální) a </a:t>
            </a:r>
            <a:r>
              <a:rPr lang="cs-CZ" b="1" dirty="0" smtClean="0"/>
              <a:t>ASK s rekonstrukcí</a:t>
            </a:r>
            <a:r>
              <a:rPr lang="cs-CZ" dirty="0" smtClean="0"/>
              <a:t> – substituce LCA, sutura menisku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977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Rehabilitace po ASK bez rekonstrukce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Časná mobilizace, ortéza se nepřikládá</a:t>
            </a:r>
          </a:p>
          <a:p>
            <a:r>
              <a:rPr lang="cs-CZ" dirty="0" smtClean="0"/>
              <a:t>Kardiovaskulární, respirační fyzioterapie</a:t>
            </a:r>
          </a:p>
          <a:p>
            <a:r>
              <a:rPr lang="cs-CZ" dirty="0" smtClean="0"/>
              <a:t>Aktivní cvičení zdravých končetin v plném rozsahu</a:t>
            </a:r>
          </a:p>
          <a:p>
            <a:r>
              <a:rPr lang="cs-CZ" dirty="0" smtClean="0"/>
              <a:t>Aktivní cvičení OP končetiny – hlezno, izometrie kvadricepsu, elevace natažené DK, unožení – s cílem posílit svaly DK, tonizace, nácvik aktivní flexe v koleni </a:t>
            </a:r>
            <a:r>
              <a:rPr lang="cs-CZ" dirty="0" err="1" smtClean="0"/>
              <a:t>max</a:t>
            </a:r>
            <a:r>
              <a:rPr lang="cs-CZ" dirty="0" smtClean="0"/>
              <a:t> do 90° první </a:t>
            </a:r>
            <a:r>
              <a:rPr lang="cs-CZ" dirty="0" err="1" smtClean="0"/>
              <a:t>tý</a:t>
            </a:r>
            <a:r>
              <a:rPr lang="cs-CZ" dirty="0" smtClean="0"/>
              <a:t> po OP</a:t>
            </a:r>
          </a:p>
          <a:p>
            <a:r>
              <a:rPr lang="cs-CZ" dirty="0" smtClean="0"/>
              <a:t>Redukce otoku – kryoterapie, polohování DK v elevaci</a:t>
            </a:r>
          </a:p>
          <a:p>
            <a:r>
              <a:rPr lang="cs-CZ" dirty="0" smtClean="0"/>
              <a:t>MD</a:t>
            </a:r>
          </a:p>
          <a:p>
            <a:r>
              <a:rPr lang="cs-CZ" dirty="0" smtClean="0"/>
              <a:t>Nácvik chůze o berlích – první </a:t>
            </a:r>
            <a:r>
              <a:rPr lang="cs-CZ" dirty="0" err="1" smtClean="0"/>
              <a:t>tý</a:t>
            </a:r>
            <a:r>
              <a:rPr lang="cs-CZ" dirty="0" smtClean="0"/>
              <a:t> s odlehčením, po týdnu se berle odkládají (pokud není výrazný otok, výpotek a jiné komplikace)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703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po ASK s rekonstrukcí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Substituce LCA </a:t>
            </a:r>
            <a:r>
              <a:rPr lang="cs-CZ" dirty="0" smtClean="0"/>
              <a:t>– v první době se většinou provede ASK ošetření pahýlu LCA, </a:t>
            </a:r>
            <a:r>
              <a:rPr lang="cs-CZ" dirty="0" err="1" smtClean="0"/>
              <a:t>hemarthros</a:t>
            </a:r>
            <a:r>
              <a:rPr lang="cs-CZ" dirty="0" smtClean="0"/>
              <a:t> – pak režim jak po ASK bez rekonstrukce, intenzivní </a:t>
            </a:r>
            <a:r>
              <a:rPr lang="cs-CZ" dirty="0" err="1" smtClean="0"/>
              <a:t>rhb</a:t>
            </a:r>
            <a:r>
              <a:rPr lang="cs-CZ" dirty="0" smtClean="0"/>
              <a:t> s cílem posílit dynamické stabilizátory kolene, dosáhnout plného rozsahu  a nejdříve po 3 měsících se provede ASK substituce LCA (štěp z lig. </a:t>
            </a:r>
            <a:r>
              <a:rPr lang="cs-CZ" dirty="0" err="1" smtClean="0"/>
              <a:t>patellae</a:t>
            </a:r>
            <a:r>
              <a:rPr lang="cs-CZ" dirty="0" smtClean="0"/>
              <a:t> nebo šlachy m. </a:t>
            </a:r>
            <a:r>
              <a:rPr lang="cs-CZ" dirty="0" err="1" smtClean="0"/>
              <a:t>gracilis</a:t>
            </a:r>
            <a:r>
              <a:rPr lang="cs-CZ" dirty="0" smtClean="0"/>
              <a:t> nebo </a:t>
            </a:r>
            <a:r>
              <a:rPr lang="cs-CZ" smtClean="0"/>
              <a:t>semitendinosus)</a:t>
            </a:r>
            <a:endParaRPr lang="cs-CZ" dirty="0" smtClean="0"/>
          </a:p>
          <a:p>
            <a:r>
              <a:rPr lang="cs-CZ" dirty="0" smtClean="0"/>
              <a:t>Řízený </a:t>
            </a:r>
            <a:r>
              <a:rPr lang="cs-CZ" dirty="0" err="1" smtClean="0"/>
              <a:t>rhb</a:t>
            </a:r>
            <a:r>
              <a:rPr lang="cs-CZ" dirty="0" smtClean="0"/>
              <a:t> program – individuální – profesionální sportovec </a:t>
            </a:r>
            <a:r>
              <a:rPr lang="cs-CZ" dirty="0" err="1" smtClean="0"/>
              <a:t>vs</a:t>
            </a:r>
            <a:r>
              <a:rPr lang="cs-CZ" dirty="0" smtClean="0"/>
              <a:t> rekreační, méně aktivní jedinci, navíc podléhá ordinaci operatéra – různé postupy, načasování rozcvičování kolene, zátěž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923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Ortéza 24 hod, na cvičení se odkládá</a:t>
            </a:r>
          </a:p>
          <a:p>
            <a:r>
              <a:rPr lang="cs-CZ" dirty="0" smtClean="0"/>
              <a:t>Někdo prosazuje časnou mobilizaci a cvičení kolene v omezeném rozsahu hned po operaci, někdo naopak preferuje 2 týdny koleno necvičit, pak každý týden zvyšovat rozsah 45°,60°, 75°, 90°</a:t>
            </a:r>
          </a:p>
          <a:p>
            <a:r>
              <a:rPr lang="cs-CZ" dirty="0" smtClean="0"/>
              <a:t>Stejně tak se liší doporučená zátěž končetiny – chůze o berlích s odlehčením, berle se mohou odkládat už po 2 </a:t>
            </a:r>
            <a:r>
              <a:rPr lang="cs-CZ" dirty="0" err="1" smtClean="0"/>
              <a:t>tý</a:t>
            </a:r>
            <a:r>
              <a:rPr lang="cs-CZ" dirty="0" smtClean="0"/>
              <a:t>, ortéza s nastavitelným rozsahem zůstává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186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-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Předejít pooperačním komplikacím</a:t>
            </a:r>
          </a:p>
          <a:p>
            <a:r>
              <a:rPr lang="cs-CZ" dirty="0" smtClean="0"/>
              <a:t>Redukce bolesti, otoku</a:t>
            </a:r>
          </a:p>
          <a:p>
            <a:r>
              <a:rPr lang="cs-CZ" dirty="0" smtClean="0"/>
              <a:t>Zajistit plnou svalovou sílu, stabilitu kolene, plný rozsah</a:t>
            </a:r>
          </a:p>
          <a:p>
            <a:r>
              <a:rPr lang="cs-CZ" dirty="0" smtClean="0"/>
              <a:t>Prevence dalších úrazů</a:t>
            </a:r>
          </a:p>
          <a:p>
            <a:r>
              <a:rPr lang="cs-CZ" dirty="0" smtClean="0"/>
              <a:t>Návrat k činnostem, sportům jako před úrazem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952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Kardiovaskulární, respirační fyzioterapie</a:t>
            </a:r>
          </a:p>
          <a:p>
            <a:r>
              <a:rPr lang="cs-CZ" dirty="0" smtClean="0"/>
              <a:t>Kryoterapie, polohování v elevaci, režimová opatření</a:t>
            </a:r>
          </a:p>
          <a:p>
            <a:r>
              <a:rPr lang="cs-CZ" dirty="0" smtClean="0"/>
              <a:t>LTV na lůžku s cílem posílit svaly DKK, HKK – izometrie, aktivní cvičení, cvičení v uzavřeném kinematickém řetězci</a:t>
            </a:r>
          </a:p>
          <a:p>
            <a:r>
              <a:rPr lang="cs-CZ" dirty="0" smtClean="0"/>
              <a:t>Cvičení na zvýšení rozsahu v kloubu, PIR, MD</a:t>
            </a:r>
          </a:p>
          <a:p>
            <a:r>
              <a:rPr lang="cs-CZ" dirty="0" smtClean="0"/>
              <a:t>Stereotyp chůze – nejprve s odlehčením o berlích, pak bez berlí</a:t>
            </a:r>
          </a:p>
          <a:p>
            <a:r>
              <a:rPr lang="cs-CZ" dirty="0" smtClean="0"/>
              <a:t>Senzomotorické cvičení, posílení dynamických stabilizátorů kolene, cvičení na balančních plochách</a:t>
            </a:r>
          </a:p>
          <a:p>
            <a:r>
              <a:rPr lang="cs-CZ" dirty="0" smtClean="0"/>
              <a:t>Vhodné pohybové aktivity - rotoped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0158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Sutura menisku </a:t>
            </a:r>
            <a:r>
              <a:rPr lang="cs-CZ" dirty="0" smtClean="0"/>
              <a:t>– časně po úraze, kdy je zachováno cévní zásobení, delší </a:t>
            </a:r>
            <a:r>
              <a:rPr lang="cs-CZ" dirty="0" err="1" smtClean="0"/>
              <a:t>rekonvalscence</a:t>
            </a:r>
            <a:r>
              <a:rPr lang="cs-CZ" dirty="0" smtClean="0"/>
              <a:t>, ale zachování poměrů v kloubu, pozdější nástup degenerativních změn než po </a:t>
            </a:r>
            <a:r>
              <a:rPr lang="cs-CZ" dirty="0" err="1" smtClean="0"/>
              <a:t>menisektomiích</a:t>
            </a:r>
            <a:endParaRPr lang="cs-CZ" dirty="0" smtClean="0"/>
          </a:p>
          <a:p>
            <a:r>
              <a:rPr lang="cs-CZ" dirty="0" smtClean="0"/>
              <a:t>6 </a:t>
            </a:r>
            <a:r>
              <a:rPr lang="cs-CZ" dirty="0" err="1" smtClean="0"/>
              <a:t>tý</a:t>
            </a:r>
            <a:r>
              <a:rPr lang="cs-CZ" dirty="0" smtClean="0"/>
              <a:t> ortéza, 6 </a:t>
            </a:r>
            <a:r>
              <a:rPr lang="cs-CZ" dirty="0" err="1" smtClean="0"/>
              <a:t>tý</a:t>
            </a:r>
            <a:r>
              <a:rPr lang="cs-CZ" dirty="0" smtClean="0"/>
              <a:t> bez zátěže – chůze o berlích – LTV volných kloubů, izometrie kvadricepsu, pak LTV zaměřené na postupné zvýšení rozsahu v kolenním kloubu s využitím technik viz výše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62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zlomenin  </a:t>
            </a:r>
            <a:r>
              <a:rPr lang="cs-CZ" dirty="0" err="1" smtClean="0"/>
              <a:t>prox</a:t>
            </a:r>
            <a:r>
              <a:rPr lang="cs-CZ" dirty="0" smtClean="0"/>
              <a:t>. femuru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Zlomeniny hlavice </a:t>
            </a:r>
            <a:r>
              <a:rPr lang="cs-CZ" dirty="0" smtClean="0"/>
              <a:t>- </a:t>
            </a:r>
            <a:r>
              <a:rPr lang="cs-CZ" dirty="0"/>
              <a:t>vysokoenergetickým násilím při zlomeninách </a:t>
            </a:r>
            <a:r>
              <a:rPr lang="cs-CZ" dirty="0" err="1"/>
              <a:t>acetabula</a:t>
            </a:r>
            <a:r>
              <a:rPr lang="cs-CZ" dirty="0"/>
              <a:t> nebo při luxacích kyčelního kloubu a postihují mladé </a:t>
            </a:r>
            <a:r>
              <a:rPr lang="cs-CZ" dirty="0" smtClean="0"/>
              <a:t>pacienty</a:t>
            </a:r>
          </a:p>
          <a:p>
            <a:r>
              <a:rPr lang="cs-CZ" b="1" dirty="0" smtClean="0"/>
              <a:t>Zlomeniny krčku </a:t>
            </a:r>
            <a:r>
              <a:rPr lang="cs-CZ" dirty="0" smtClean="0"/>
              <a:t>– 47% všech zlomenin PF - </a:t>
            </a:r>
            <a:r>
              <a:rPr lang="cs-CZ" b="1" dirty="0" err="1" smtClean="0"/>
              <a:t>intrakapsulární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b="1" dirty="0" err="1"/>
              <a:t>subkapitální</a:t>
            </a:r>
            <a:r>
              <a:rPr lang="cs-CZ" dirty="0"/>
              <a:t>, </a:t>
            </a:r>
            <a:r>
              <a:rPr lang="cs-CZ" dirty="0" err="1"/>
              <a:t>mediocervikální</a:t>
            </a:r>
            <a:r>
              <a:rPr lang="cs-CZ" dirty="0"/>
              <a:t>), kterých je většina, a na vzácné </a:t>
            </a:r>
            <a:r>
              <a:rPr lang="cs-CZ" b="1" dirty="0" err="1"/>
              <a:t>extrakapsulární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bazicervikální</a:t>
            </a:r>
            <a:r>
              <a:rPr lang="cs-CZ" dirty="0"/>
              <a:t>, laterální)</a:t>
            </a:r>
            <a:endParaRPr lang="cs-CZ" dirty="0" smtClean="0"/>
          </a:p>
          <a:p>
            <a:r>
              <a:rPr lang="cs-CZ" b="1" dirty="0" smtClean="0"/>
              <a:t>Zlomeniny </a:t>
            </a:r>
            <a:r>
              <a:rPr lang="cs-CZ" b="1" dirty="0" err="1" smtClean="0"/>
              <a:t>trochanterické</a:t>
            </a:r>
            <a:r>
              <a:rPr lang="cs-CZ" b="1" dirty="0" smtClean="0"/>
              <a:t> - </a:t>
            </a:r>
            <a:r>
              <a:rPr lang="cs-CZ" dirty="0" smtClean="0"/>
              <a:t> </a:t>
            </a:r>
            <a:r>
              <a:rPr lang="cs-CZ" dirty="0"/>
              <a:t>53 % všech zlomenin </a:t>
            </a:r>
            <a:r>
              <a:rPr lang="cs-CZ" dirty="0" smtClean="0"/>
              <a:t>PF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zlomeniny </a:t>
            </a:r>
            <a:r>
              <a:rPr lang="cs-CZ" b="1" dirty="0" err="1"/>
              <a:t>pertrochanterické</a:t>
            </a:r>
            <a:r>
              <a:rPr lang="cs-CZ" dirty="0"/>
              <a:t> (45 %) a </a:t>
            </a:r>
            <a:r>
              <a:rPr lang="cs-CZ" b="1" dirty="0" err="1"/>
              <a:t>intertrochanterické</a:t>
            </a:r>
            <a:r>
              <a:rPr lang="cs-CZ" dirty="0"/>
              <a:t> (8 %)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Cílem je umožnit časnou </a:t>
            </a:r>
            <a:r>
              <a:rPr lang="cs-CZ" dirty="0" err="1" smtClean="0"/>
              <a:t>vertikalizaci</a:t>
            </a:r>
            <a:r>
              <a:rPr lang="cs-CZ" dirty="0" smtClean="0"/>
              <a:t> pac. a předejít komplikacím z dlouhodobé imobilizace</a:t>
            </a:r>
          </a:p>
          <a:p>
            <a:r>
              <a:rPr lang="cs-CZ" dirty="0"/>
              <a:t>Volba léčebné metody u zlomenin proximálního femuru proto </a:t>
            </a:r>
            <a:r>
              <a:rPr lang="cs-CZ" dirty="0" smtClean="0"/>
              <a:t>závisí </a:t>
            </a:r>
            <a:r>
              <a:rPr lang="cs-CZ" dirty="0"/>
              <a:t>na základním typu zlomeniny</a:t>
            </a:r>
            <a:r>
              <a:rPr lang="cs-CZ" dirty="0" smtClean="0"/>
              <a:t>, </a:t>
            </a:r>
            <a:r>
              <a:rPr lang="cs-CZ" dirty="0"/>
              <a:t>na celkovém (fyzickém i psychickém) stavu</a:t>
            </a:r>
            <a:endParaRPr lang="cs-CZ" dirty="0" smtClean="0"/>
          </a:p>
          <a:p>
            <a:r>
              <a:rPr lang="cs-CZ" b="1" dirty="0" smtClean="0"/>
              <a:t>Konzervativní</a:t>
            </a:r>
            <a:r>
              <a:rPr lang="cs-CZ" dirty="0" smtClean="0"/>
              <a:t> – </a:t>
            </a:r>
            <a:r>
              <a:rPr lang="cs-CZ" i="1" dirty="0" smtClean="0"/>
              <a:t>indikovaná</a:t>
            </a:r>
            <a:r>
              <a:rPr lang="cs-CZ" b="1" i="1" dirty="0"/>
              <a:t> </a:t>
            </a:r>
            <a:r>
              <a:rPr lang="cs-CZ" dirty="0"/>
              <a:t>u zaklíněných nebo nedislokovaných zlomenin krčku a dále u </a:t>
            </a:r>
            <a:r>
              <a:rPr lang="cs-CZ" dirty="0" err="1"/>
              <a:t>trochanterických</a:t>
            </a:r>
            <a:r>
              <a:rPr lang="cs-CZ" dirty="0"/>
              <a:t> </a:t>
            </a:r>
            <a:r>
              <a:rPr lang="cs-CZ" dirty="0" smtClean="0"/>
              <a:t>fisur, nebo u dislokovaných krátce před operací (extenze)</a:t>
            </a:r>
          </a:p>
          <a:p>
            <a:r>
              <a:rPr lang="cs-CZ" b="1" dirty="0" smtClean="0"/>
              <a:t>Chirurgická</a:t>
            </a:r>
            <a:r>
              <a:rPr lang="cs-CZ" dirty="0" smtClean="0"/>
              <a:t> – </a:t>
            </a:r>
            <a:r>
              <a:rPr lang="cs-CZ" dirty="0" err="1" smtClean="0"/>
              <a:t>aloplastiky</a:t>
            </a:r>
            <a:r>
              <a:rPr lang="cs-CZ" dirty="0" smtClean="0"/>
              <a:t> - dislokované </a:t>
            </a:r>
            <a:r>
              <a:rPr lang="cs-CZ" dirty="0" err="1"/>
              <a:t>intrakapsulární</a:t>
            </a:r>
            <a:r>
              <a:rPr lang="cs-CZ" dirty="0"/>
              <a:t> </a:t>
            </a:r>
            <a:r>
              <a:rPr lang="cs-CZ" dirty="0" smtClean="0"/>
              <a:t>zlomeniny </a:t>
            </a:r>
            <a:r>
              <a:rPr lang="cs-CZ" dirty="0"/>
              <a:t>krčku</a:t>
            </a:r>
            <a:r>
              <a:rPr lang="cs-CZ" dirty="0" smtClean="0"/>
              <a:t> (CKP, TEP)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			     -  </a:t>
            </a:r>
            <a:r>
              <a:rPr lang="cs-CZ" dirty="0" err="1" smtClean="0"/>
              <a:t>osteosyntézy</a:t>
            </a:r>
            <a:r>
              <a:rPr lang="cs-CZ" dirty="0" smtClean="0"/>
              <a:t> (DHS, PFN)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				TEP</a:t>
            </a:r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2205038"/>
            <a:ext cx="2886075" cy="3638550"/>
          </a:xfrm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2565400"/>
            <a:ext cx="2232025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	CKP</a:t>
            </a: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2805113"/>
            <a:ext cx="3338512" cy="2222500"/>
          </a:xfrm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233613"/>
            <a:ext cx="1728788" cy="326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				PFN</a:t>
            </a: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2565400"/>
            <a:ext cx="2625725" cy="2624138"/>
          </a:xfrm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2276475"/>
            <a:ext cx="221138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				DHS</a:t>
            </a: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2636838"/>
            <a:ext cx="2376487" cy="2376487"/>
          </a:xfrm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2349500"/>
            <a:ext cx="2016125" cy="304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-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Prevence pooperačních komplikací (bronchopneumonie, </a:t>
            </a:r>
            <a:r>
              <a:rPr lang="cs-CZ" dirty="0" err="1" smtClean="0"/>
              <a:t>tromboembolická</a:t>
            </a:r>
            <a:r>
              <a:rPr lang="cs-CZ" dirty="0" smtClean="0"/>
              <a:t> nemoc)</a:t>
            </a:r>
          </a:p>
          <a:p>
            <a:r>
              <a:rPr lang="cs-CZ" dirty="0" smtClean="0"/>
              <a:t>Redukce otoku</a:t>
            </a:r>
          </a:p>
          <a:p>
            <a:r>
              <a:rPr lang="cs-CZ" dirty="0" smtClean="0"/>
              <a:t>Zlepšení hybnosti a rozsahu v kyčelním kloubu operované končetiny</a:t>
            </a:r>
          </a:p>
          <a:p>
            <a:r>
              <a:rPr lang="cs-CZ" dirty="0" smtClean="0"/>
              <a:t>Udržení nebo zlepšení svalové síly nepostižených končetin – aktivní cvičení s cílem posílit svaly HKK a zdravé DK</a:t>
            </a:r>
          </a:p>
          <a:p>
            <a:r>
              <a:rPr lang="cs-CZ" dirty="0" smtClean="0"/>
              <a:t>Nácvik mobility v rámci lůžka</a:t>
            </a:r>
          </a:p>
          <a:p>
            <a:r>
              <a:rPr lang="cs-CZ" dirty="0" smtClean="0"/>
              <a:t>Nácvik časné </a:t>
            </a:r>
            <a:r>
              <a:rPr lang="cs-CZ" dirty="0" err="1" smtClean="0"/>
              <a:t>vertikalizace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1275</Words>
  <Application>Microsoft Office PowerPoint</Application>
  <PresentationFormat>Předvádění na obrazovce (4:3)</PresentationFormat>
  <Paragraphs>116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Kinezioterapie po úrazech kyčelního a kolenního kloubu</vt:lpstr>
      <vt:lpstr>Zlomeniny proximálního konce femuru</vt:lpstr>
      <vt:lpstr>Rozdělení zlomenin  prox. femuru</vt:lpstr>
      <vt:lpstr>Terapie</vt:lpstr>
      <vt:lpstr>    TEP</vt:lpstr>
      <vt:lpstr>    CKP</vt:lpstr>
      <vt:lpstr>    PFN</vt:lpstr>
      <vt:lpstr>    DHS</vt:lpstr>
      <vt:lpstr>Rehabilitace - cíle</vt:lpstr>
      <vt:lpstr>Rehabilitace - přístupy</vt:lpstr>
      <vt:lpstr>Prezentace aplikace PowerPoint</vt:lpstr>
      <vt:lpstr>Prezentace aplikace PowerPoint</vt:lpstr>
      <vt:lpstr>            Continous Passive Motion Machine </vt:lpstr>
      <vt:lpstr>Prezentace aplikace PowerPoint</vt:lpstr>
      <vt:lpstr>Zlomeniny diafýzy femuru</vt:lpstr>
      <vt:lpstr>     Intramedullary Nail</vt:lpstr>
      <vt:lpstr>Rehabilitace</vt:lpstr>
      <vt:lpstr>Prezentace aplikace PowerPoint</vt:lpstr>
      <vt:lpstr>Úrazy kolene – poranění měkkého kolene</vt:lpstr>
      <vt:lpstr>Prezentace aplikace PowerPoint</vt:lpstr>
      <vt:lpstr>Prezentace aplikace PowerPoint</vt:lpstr>
      <vt:lpstr>Rehabilitace po ASK bez rekonstrukce</vt:lpstr>
      <vt:lpstr>Rehabilitace po ASK s rekonstrukcí</vt:lpstr>
      <vt:lpstr>Prezentace aplikace PowerPoint</vt:lpstr>
      <vt:lpstr>Rehabilitace - cíle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LTV po poranění kyčelního a kolenního kloubu</dc:title>
  <dc:creator>AS</dc:creator>
  <cp:lastModifiedBy>hana klimova</cp:lastModifiedBy>
  <cp:revision>16</cp:revision>
  <dcterms:created xsi:type="dcterms:W3CDTF">2019-03-04T19:30:50Z</dcterms:created>
  <dcterms:modified xsi:type="dcterms:W3CDTF">2019-03-05T13:53:38Z</dcterms:modified>
</cp:coreProperties>
</file>