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289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Patologie prsu</a:t>
            </a:r>
            <a:br>
              <a:rPr lang="cs-CZ" dirty="0" smtClean="0"/>
            </a:br>
            <a:r>
              <a:rPr lang="cs-CZ" dirty="0" smtClean="0"/>
              <a:t>patologie pohlavního ústrojí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Julie Hylmarová</a:t>
            </a:r>
          </a:p>
          <a:p>
            <a:r>
              <a:rPr lang="cs-CZ" smtClean="0"/>
              <a:t>ÚPA FN Brno</a:t>
            </a:r>
            <a:endParaRPr lang="cs-CZ" dirty="0" smtClean="0"/>
          </a:p>
          <a:p>
            <a:r>
              <a:rPr lang="cs-CZ" dirty="0" smtClean="0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832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1143000" y="563881"/>
            <a:ext cx="987552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788894"/>
            <a:ext cx="9872871" cy="5307106"/>
          </a:xfrm>
        </p:spPr>
        <p:txBody>
          <a:bodyPr/>
          <a:lstStyle/>
          <a:p>
            <a:r>
              <a:rPr lang="cs-CZ" dirty="0" smtClean="0"/>
              <a:t>Karcinom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-karcinom in </a:t>
            </a:r>
            <a:r>
              <a:rPr lang="cs-CZ" dirty="0" err="1" smtClean="0"/>
              <a:t>situ</a:t>
            </a:r>
            <a:r>
              <a:rPr lang="cs-CZ" dirty="0" smtClean="0"/>
              <a:t>-nepřekračuje bazální membránu, tedy roste jen v epitelu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</a:t>
            </a:r>
            <a:r>
              <a:rPr lang="cs-CZ" dirty="0" err="1" smtClean="0"/>
              <a:t>duktální</a:t>
            </a:r>
            <a:r>
              <a:rPr lang="cs-CZ" dirty="0" smtClean="0"/>
              <a:t>-</a:t>
            </a:r>
            <a:r>
              <a:rPr lang="cs-CZ" dirty="0" err="1" smtClean="0"/>
              <a:t>high</a:t>
            </a:r>
            <a:r>
              <a:rPr lang="cs-CZ" dirty="0" smtClean="0"/>
              <a:t>-grade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  -non </a:t>
            </a:r>
            <a:r>
              <a:rPr lang="cs-CZ" dirty="0" err="1" smtClean="0"/>
              <a:t>high</a:t>
            </a:r>
            <a:r>
              <a:rPr lang="cs-CZ" dirty="0" smtClean="0"/>
              <a:t>-grade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-lobulární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-invazivní karcinom-roste i do </a:t>
            </a:r>
            <a:r>
              <a:rPr lang="cs-CZ" dirty="0" err="1" smtClean="0"/>
              <a:t>stromatu</a:t>
            </a: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		-řada podtypů: tubulární, </a:t>
            </a:r>
            <a:r>
              <a:rPr lang="cs-CZ" dirty="0" err="1" smtClean="0"/>
              <a:t>mucinózní</a:t>
            </a:r>
            <a:r>
              <a:rPr lang="cs-CZ" dirty="0" smtClean="0"/>
              <a:t> , papilární, metaplastický…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cs-CZ" dirty="0" err="1" smtClean="0"/>
              <a:t>CAVE</a:t>
            </a:r>
            <a:r>
              <a:rPr lang="cs-CZ" dirty="0" smtClean="0"/>
              <a:t>: -inflamatorní karcinom: klinicky imituje mastitidu</a:t>
            </a:r>
          </a:p>
          <a:p>
            <a:pPr marL="45720" indent="0">
              <a:buNone/>
            </a:pPr>
            <a:r>
              <a:rPr lang="cs-CZ" dirty="0" err="1" smtClean="0"/>
              <a:t>CAVE</a:t>
            </a:r>
            <a:r>
              <a:rPr lang="cs-CZ" dirty="0" smtClean="0"/>
              <a:t>: - </a:t>
            </a:r>
            <a:r>
              <a:rPr lang="cs-CZ" dirty="0" err="1" smtClean="0"/>
              <a:t>Pagetova</a:t>
            </a:r>
            <a:r>
              <a:rPr lang="cs-CZ" dirty="0" smtClean="0"/>
              <a:t> choroba:-způsob šíření </a:t>
            </a:r>
            <a:r>
              <a:rPr lang="cs-CZ" dirty="0" err="1" smtClean="0"/>
              <a:t>duktálního</a:t>
            </a:r>
            <a:r>
              <a:rPr lang="cs-CZ" dirty="0" smtClean="0"/>
              <a:t> karcinomu prsu	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        -bradavka zarudlá, zhrubělá, se </a:t>
            </a:r>
            <a:r>
              <a:rPr lang="cs-CZ" dirty="0" err="1" smtClean="0"/>
              <a:t>šupením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84645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1143000" y="563881"/>
            <a:ext cx="987552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672353"/>
            <a:ext cx="9872871" cy="5423647"/>
          </a:xfrm>
        </p:spPr>
        <p:txBody>
          <a:bodyPr/>
          <a:lstStyle/>
          <a:p>
            <a:r>
              <a:rPr lang="cs-CZ" dirty="0" err="1" smtClean="0"/>
              <a:t>Phyllodes</a:t>
            </a:r>
            <a:r>
              <a:rPr lang="cs-CZ" dirty="0" smtClean="0"/>
              <a:t> tumor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bifázický</a:t>
            </a:r>
            <a:r>
              <a:rPr lang="cs-CZ" dirty="0" smtClean="0"/>
              <a:t> </a:t>
            </a:r>
            <a:r>
              <a:rPr lang="cs-CZ" dirty="0" err="1" smtClean="0"/>
              <a:t>fibroepiteliální</a:t>
            </a:r>
            <a:r>
              <a:rPr lang="cs-CZ" dirty="0" smtClean="0"/>
              <a:t> nádor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-napodobuje </a:t>
            </a:r>
            <a:r>
              <a:rPr lang="cs-CZ" dirty="0" err="1" smtClean="0"/>
              <a:t>fibroadenom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-poměrně vzácný, výskyt především ve 4. a 5. dekádě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-klinicky: rychle rostoucí, nebolestivá, elastická léze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-šíří se výhradně hematogenně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585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mužského prsu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Gynekomastie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hyperplázie</a:t>
            </a:r>
            <a:r>
              <a:rPr lang="cs-CZ" dirty="0" smtClean="0"/>
              <a:t> </a:t>
            </a:r>
            <a:r>
              <a:rPr lang="cs-CZ" dirty="0" err="1" smtClean="0"/>
              <a:t>stromatu</a:t>
            </a:r>
            <a:r>
              <a:rPr lang="cs-CZ" dirty="0" smtClean="0"/>
              <a:t> a epitelu vývodů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-klinicky: zvětšení prsou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-často souvisí s hormonální </a:t>
            </a:r>
            <a:r>
              <a:rPr lang="cs-CZ" dirty="0" err="1" smtClean="0"/>
              <a:t>dysbalancí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-většinou reverzibilní</a:t>
            </a:r>
          </a:p>
          <a:p>
            <a:r>
              <a:rPr lang="cs-CZ" dirty="0" smtClean="0"/>
              <a:t>Karcinom prsu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-mnohem vzácnější než u žen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-příznaky obdobné, záchyt většinou pozdnější</a:t>
            </a:r>
          </a:p>
        </p:txBody>
      </p:sp>
    </p:spTree>
    <p:extLst>
      <p:ext uri="{BB962C8B-B14F-4D97-AF65-F5344CB8AC3E}">
        <p14:creationId xmlns:p14="http://schemas.microsoft.com/office/powerpoint/2010/main" val="3690998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65176" y="1676400"/>
            <a:ext cx="7253344" cy="2321858"/>
          </a:xfrm>
        </p:spPr>
        <p:txBody>
          <a:bodyPr/>
          <a:lstStyle/>
          <a:p>
            <a:r>
              <a:rPr lang="cs-CZ" dirty="0" err="1" smtClean="0"/>
              <a:t>Gynekopatologie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5172634"/>
            <a:ext cx="9872871" cy="923365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289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vulvy (vnějšího genitálu)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Záněty-neinfekční-kontaktní</a:t>
            </a:r>
            <a:r>
              <a:rPr lang="cs-CZ" dirty="0" smtClean="0"/>
              <a:t> dermatitida, lékové alergie, psoriáza, atopická a 			          iritační dermatitida, …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  -infekční-virové-</a:t>
            </a:r>
            <a:r>
              <a:rPr lang="cs-CZ" dirty="0" err="1" smtClean="0"/>
              <a:t>HPV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 -</a:t>
            </a:r>
            <a:r>
              <a:rPr lang="cs-CZ" dirty="0" err="1" smtClean="0"/>
              <a:t>HSV</a:t>
            </a: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		   -bakteriální-kapavka, syfilis, </a:t>
            </a:r>
            <a:r>
              <a:rPr lang="cs-CZ" dirty="0" err="1" smtClean="0"/>
              <a:t>granuloma</a:t>
            </a:r>
            <a:r>
              <a:rPr lang="cs-CZ" dirty="0" smtClean="0"/>
              <a:t> </a:t>
            </a:r>
            <a:r>
              <a:rPr lang="cs-CZ" dirty="0" err="1" smtClean="0"/>
              <a:t>inguinale</a:t>
            </a:r>
            <a:r>
              <a:rPr lang="cs-CZ" dirty="0" smtClean="0"/>
              <a:t>, 					            </a:t>
            </a:r>
            <a:r>
              <a:rPr lang="cs-CZ" dirty="0" err="1" smtClean="0"/>
              <a:t>lymphogranuloma</a:t>
            </a:r>
            <a:r>
              <a:rPr lang="cs-CZ" dirty="0" smtClean="0"/>
              <a:t> </a:t>
            </a:r>
            <a:r>
              <a:rPr lang="cs-CZ" dirty="0" err="1" smtClean="0"/>
              <a:t>venereum</a:t>
            </a:r>
            <a:r>
              <a:rPr lang="cs-CZ" dirty="0" smtClean="0"/>
              <a:t>, </a:t>
            </a:r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molle</a:t>
            </a:r>
            <a:r>
              <a:rPr lang="cs-CZ" dirty="0" smtClean="0"/>
              <a:t>,…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   -mykotické-kandidóza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521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vulvy (vnějšího genitálu)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Nenádorové epitelové léze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-cysta </a:t>
            </a:r>
            <a:r>
              <a:rPr lang="cs-CZ" dirty="0" err="1" smtClean="0"/>
              <a:t>Bartholiniho</a:t>
            </a:r>
            <a:r>
              <a:rPr lang="cs-CZ" dirty="0" smtClean="0"/>
              <a:t> žlázy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lichen</a:t>
            </a:r>
            <a:r>
              <a:rPr lang="cs-CZ" dirty="0" smtClean="0"/>
              <a:t> </a:t>
            </a:r>
            <a:r>
              <a:rPr lang="cs-CZ" dirty="0" err="1" smtClean="0"/>
              <a:t>sclerosus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lichen</a:t>
            </a:r>
            <a:r>
              <a:rPr lang="cs-CZ" dirty="0" smtClean="0"/>
              <a:t> simplex </a:t>
            </a:r>
            <a:r>
              <a:rPr lang="cs-CZ" dirty="0" err="1" smtClean="0"/>
              <a:t>chronicus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400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vulvy (vnějšího genitálu)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52269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Nádory vulvy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benigní-epitelové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-vestibulární papilom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-mezenchymální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maligní-epitelové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-</a:t>
            </a:r>
            <a:r>
              <a:rPr lang="cs-CZ" dirty="0" err="1" smtClean="0"/>
              <a:t>dlaždicobuněčný</a:t>
            </a:r>
            <a:r>
              <a:rPr lang="cs-CZ" dirty="0" smtClean="0"/>
              <a:t> karcinom vulvy-zdaleka nejčastější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-</a:t>
            </a:r>
            <a:r>
              <a:rPr lang="cs-CZ" dirty="0" err="1" smtClean="0"/>
              <a:t>bazaliom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-mezenchymální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-embryonální </a:t>
            </a:r>
            <a:r>
              <a:rPr lang="cs-CZ" dirty="0" err="1" smtClean="0"/>
              <a:t>rhabdomyosarkom</a:t>
            </a:r>
            <a:endParaRPr lang="cs-CZ" dirty="0"/>
          </a:p>
          <a:p>
            <a:pPr marL="45720" indent="0">
              <a:buNone/>
            </a:pPr>
            <a:r>
              <a:rPr lang="cs-CZ" dirty="0" smtClean="0"/>
              <a:t>			-</a:t>
            </a:r>
            <a:r>
              <a:rPr lang="cs-CZ" dirty="0" err="1" smtClean="0"/>
              <a:t>leiomyosarkom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-melanom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955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vaginy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Záněty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-velmi časté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-většinou se projevují výtokem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-mohou být virového (</a:t>
            </a:r>
            <a:r>
              <a:rPr lang="cs-CZ" dirty="0" err="1" smtClean="0"/>
              <a:t>HPV</a:t>
            </a:r>
            <a:r>
              <a:rPr lang="cs-CZ" dirty="0" smtClean="0"/>
              <a:t>, </a:t>
            </a:r>
            <a:r>
              <a:rPr lang="cs-CZ" dirty="0" err="1" smtClean="0"/>
              <a:t>HSV</a:t>
            </a:r>
            <a:r>
              <a:rPr lang="cs-CZ" dirty="0" smtClean="0"/>
              <a:t>), bakteriálního (např. kapavka), 	  	 mykotického (</a:t>
            </a:r>
            <a:r>
              <a:rPr lang="cs-CZ" dirty="0" err="1" smtClean="0"/>
              <a:t>candida</a:t>
            </a:r>
            <a:r>
              <a:rPr lang="cs-CZ" dirty="0" smtClean="0"/>
              <a:t>) i parazitárního (</a:t>
            </a:r>
            <a:r>
              <a:rPr lang="cs-CZ" dirty="0" err="1" smtClean="0"/>
              <a:t>trichomonas</a:t>
            </a:r>
            <a:r>
              <a:rPr lang="cs-CZ" dirty="0" smtClean="0"/>
              <a:t> </a:t>
            </a:r>
            <a:r>
              <a:rPr lang="cs-CZ" dirty="0" err="1" smtClean="0"/>
              <a:t>vaginalis</a:t>
            </a:r>
            <a:r>
              <a:rPr lang="cs-CZ" dirty="0" smtClean="0"/>
              <a:t>) původu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812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vaginy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Nádory</a:t>
            </a:r>
          </a:p>
          <a:p>
            <a:pPr marL="45720" indent="0">
              <a:buNone/>
            </a:pPr>
            <a:r>
              <a:rPr lang="cs-CZ" dirty="0" smtClean="0"/>
              <a:t>	-benigní epitelové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</a:t>
            </a:r>
            <a:r>
              <a:rPr lang="cs-CZ" dirty="0" err="1" smtClean="0"/>
              <a:t>dlaždicobuněčný</a:t>
            </a:r>
            <a:r>
              <a:rPr lang="cs-CZ" dirty="0" smtClean="0"/>
              <a:t> papilom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-maligní epitelové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</a:t>
            </a:r>
            <a:r>
              <a:rPr lang="cs-CZ" dirty="0" err="1" smtClean="0"/>
              <a:t>dlaždicobuněčný</a:t>
            </a:r>
            <a:r>
              <a:rPr lang="cs-CZ" dirty="0" smtClean="0"/>
              <a:t> karcinom (</a:t>
            </a:r>
            <a:r>
              <a:rPr lang="cs-CZ" dirty="0" err="1" smtClean="0"/>
              <a:t>HPV</a:t>
            </a:r>
            <a:r>
              <a:rPr lang="cs-CZ" dirty="0" smtClean="0"/>
              <a:t> asociovaný)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-mezenchymální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</a:t>
            </a:r>
            <a:r>
              <a:rPr lang="cs-CZ" dirty="0" err="1" smtClean="0"/>
              <a:t>leiomyom</a:t>
            </a:r>
            <a:r>
              <a:rPr lang="cs-CZ" dirty="0" smtClean="0"/>
              <a:t> (benigní)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-embryonální </a:t>
            </a:r>
            <a:r>
              <a:rPr lang="cs-CZ" dirty="0" err="1" smtClean="0"/>
              <a:t>rhabdomyosarkom</a:t>
            </a:r>
            <a:r>
              <a:rPr lang="cs-CZ" dirty="0" smtClean="0"/>
              <a:t> (maligní)</a:t>
            </a:r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 smtClean="0"/>
              <a:t>melanocytární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740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děložního hrdla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Cervicitida</a:t>
            </a:r>
            <a:r>
              <a:rPr lang="cs-CZ" dirty="0" smtClean="0"/>
              <a:t> (zánět)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-častá</a:t>
            </a:r>
          </a:p>
          <a:p>
            <a:pPr marL="45720" indent="0">
              <a:buNone/>
            </a:pPr>
            <a:r>
              <a:rPr lang="cs-CZ" dirty="0"/>
              <a:t>		</a:t>
            </a:r>
            <a:r>
              <a:rPr lang="cs-CZ" dirty="0" smtClean="0"/>
              <a:t>-neinfekční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-alergie, iritace, mechanické dráždění,…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-infekční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-většinou ascendentní, může vést k rozvoji </a:t>
            </a:r>
            <a:r>
              <a:rPr lang="cs-CZ" dirty="0" err="1" smtClean="0"/>
              <a:t>PID</a:t>
            </a:r>
            <a:r>
              <a:rPr lang="cs-CZ" dirty="0" smtClean="0"/>
              <a:t> nebo 				  </a:t>
            </a:r>
            <a:r>
              <a:rPr lang="cs-CZ" dirty="0" err="1" smtClean="0"/>
              <a:t>chorioamnionitidy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296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prsu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Prsní žláza=derivát kožních adnex (apokrinních žláz), uspořádaný v hierarchii </a:t>
            </a:r>
          </a:p>
          <a:p>
            <a:pPr marL="45720" indent="0">
              <a:buNone/>
            </a:pPr>
            <a:r>
              <a:rPr lang="cs-CZ" dirty="0"/>
              <a:t>l</a:t>
            </a:r>
            <a:r>
              <a:rPr lang="cs-CZ" dirty="0" smtClean="0"/>
              <a:t>aloky-lalůčky-terminální </a:t>
            </a:r>
            <a:r>
              <a:rPr lang="cs-CZ" dirty="0" err="1" smtClean="0"/>
              <a:t>duktulo</a:t>
            </a:r>
            <a:r>
              <a:rPr lang="cs-CZ" dirty="0" smtClean="0"/>
              <a:t>-lobulární jednotky</a:t>
            </a:r>
          </a:p>
          <a:p>
            <a:pPr marL="45720" indent="0">
              <a:buNone/>
            </a:pPr>
            <a:endParaRPr lang="cs-CZ" sz="1000" dirty="0" smtClean="0"/>
          </a:p>
          <a:p>
            <a:pPr marL="45720" indent="0">
              <a:buNone/>
            </a:pPr>
            <a:endParaRPr lang="cs-CZ" sz="1000" dirty="0"/>
          </a:p>
          <a:p>
            <a:pPr marL="45720" indent="0">
              <a:buNone/>
            </a:pPr>
            <a:endParaRPr lang="cs-CZ" sz="1000" dirty="0" smtClean="0"/>
          </a:p>
          <a:p>
            <a:pPr marL="45720" indent="0">
              <a:buNone/>
            </a:pPr>
            <a:endParaRPr lang="cs-CZ" sz="1000" dirty="0"/>
          </a:p>
          <a:p>
            <a:pPr marL="45720" indent="0">
              <a:buNone/>
            </a:pPr>
            <a:endParaRPr lang="cs-CZ" sz="1000" dirty="0" smtClean="0"/>
          </a:p>
          <a:p>
            <a:pPr marL="45720" indent="0">
              <a:buNone/>
            </a:pPr>
            <a:endParaRPr lang="cs-CZ" sz="1000" dirty="0"/>
          </a:p>
          <a:p>
            <a:pPr marL="45720" indent="0">
              <a:buNone/>
            </a:pPr>
            <a:endParaRPr lang="cs-CZ" sz="1000" dirty="0" smtClean="0"/>
          </a:p>
          <a:p>
            <a:pPr marL="45720" indent="0">
              <a:buNone/>
            </a:pPr>
            <a:endParaRPr lang="cs-CZ" sz="1000" dirty="0"/>
          </a:p>
          <a:p>
            <a:pPr marL="45720" indent="0">
              <a:buNone/>
            </a:pPr>
            <a:endParaRPr lang="cs-CZ" sz="1000" dirty="0" smtClean="0"/>
          </a:p>
          <a:p>
            <a:pPr marL="45720" indent="0">
              <a:buNone/>
            </a:pPr>
            <a:r>
              <a:rPr lang="cs-CZ" sz="1000" dirty="0"/>
              <a:t>	</a:t>
            </a:r>
            <a:r>
              <a:rPr lang="cs-CZ" sz="10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3094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děložního hrdla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Skvamokolumnární</a:t>
            </a:r>
            <a:r>
              <a:rPr lang="cs-CZ" dirty="0" smtClean="0"/>
              <a:t> </a:t>
            </a:r>
            <a:r>
              <a:rPr lang="cs-CZ" dirty="0" err="1" smtClean="0"/>
              <a:t>junkce</a:t>
            </a:r>
            <a:r>
              <a:rPr lang="cs-CZ" dirty="0" smtClean="0"/>
              <a:t> (fyziologický stav)=místo přechodu </a:t>
            </a:r>
            <a:r>
              <a:rPr lang="cs-CZ" dirty="0" err="1" smtClean="0"/>
              <a:t>dlaždicobuněčného</a:t>
            </a:r>
            <a:r>
              <a:rPr lang="cs-CZ" dirty="0" smtClean="0"/>
              <a:t> epitelu vaginy a </a:t>
            </a:r>
            <a:r>
              <a:rPr lang="cs-CZ" dirty="0" err="1" smtClean="0"/>
              <a:t>ektocervixu</a:t>
            </a:r>
            <a:r>
              <a:rPr lang="cs-CZ" dirty="0" smtClean="0"/>
              <a:t> v cylindrický epitel </a:t>
            </a:r>
            <a:r>
              <a:rPr lang="cs-CZ" dirty="0" err="1" smtClean="0"/>
              <a:t>endocervixu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-histologicky riziková oblast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-může docházet k přesunu cylindrického epitelu na </a:t>
            </a:r>
            <a:r>
              <a:rPr lang="cs-CZ" dirty="0" err="1" smtClean="0"/>
              <a:t>ektocervix</a:t>
            </a:r>
            <a:r>
              <a:rPr lang="cs-CZ" dirty="0" smtClean="0"/>
              <a:t> (</a:t>
            </a:r>
            <a:r>
              <a:rPr lang="cs-CZ" dirty="0" err="1" smtClean="0"/>
              <a:t>obvláště</a:t>
            </a:r>
            <a:r>
              <a:rPr lang="cs-CZ" dirty="0" smtClean="0"/>
              <a:t> po 	  vícečetných porodech)-tzv. </a:t>
            </a:r>
            <a:r>
              <a:rPr lang="cs-CZ" b="1" dirty="0" smtClean="0"/>
              <a:t>ektropium</a:t>
            </a:r>
          </a:p>
          <a:p>
            <a:pPr marL="45720" indent="0">
              <a:buNone/>
            </a:pPr>
            <a:r>
              <a:rPr lang="cs-CZ" b="1" dirty="0"/>
              <a:t>	</a:t>
            </a:r>
            <a:r>
              <a:rPr lang="cs-CZ" dirty="0" smtClean="0"/>
              <a:t>-cylindrický epitel je v poměrně agresivním kyselém prostředí pochvy 	  	  náchylný k </a:t>
            </a:r>
            <a:r>
              <a:rPr lang="cs-CZ" b="1" dirty="0" err="1" smtClean="0"/>
              <a:t>dlaždicobuněčné</a:t>
            </a:r>
            <a:r>
              <a:rPr lang="cs-CZ" b="1" dirty="0" smtClean="0"/>
              <a:t> </a:t>
            </a:r>
            <a:r>
              <a:rPr lang="cs-CZ" b="1" dirty="0" err="1" smtClean="0"/>
              <a:t>metaplázii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909276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děložního hrdla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Prekancerózy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-dysplastické změny-</a:t>
            </a:r>
            <a:r>
              <a:rPr lang="cs-CZ" dirty="0" err="1" smtClean="0"/>
              <a:t>low</a:t>
            </a:r>
            <a:r>
              <a:rPr lang="cs-CZ" dirty="0" smtClean="0"/>
              <a:t>-grade </a:t>
            </a:r>
            <a:r>
              <a:rPr lang="cs-CZ" dirty="0" err="1" smtClean="0"/>
              <a:t>skvamózní</a:t>
            </a:r>
            <a:r>
              <a:rPr lang="cs-CZ" dirty="0" smtClean="0"/>
              <a:t> </a:t>
            </a:r>
            <a:r>
              <a:rPr lang="cs-CZ" dirty="0" err="1" smtClean="0"/>
              <a:t>intraepiteliální</a:t>
            </a:r>
            <a:r>
              <a:rPr lang="cs-CZ" dirty="0" smtClean="0"/>
              <a:t> léze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	-zpravidla spontánně regreduje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         -</a:t>
            </a:r>
            <a:r>
              <a:rPr lang="cs-CZ" dirty="0" err="1" smtClean="0"/>
              <a:t>high</a:t>
            </a:r>
            <a:r>
              <a:rPr lang="cs-CZ" dirty="0" smtClean="0"/>
              <a:t>-grade </a:t>
            </a:r>
            <a:r>
              <a:rPr lang="cs-CZ" dirty="0" err="1"/>
              <a:t>skvamózní</a:t>
            </a:r>
            <a:r>
              <a:rPr lang="cs-CZ" dirty="0"/>
              <a:t> </a:t>
            </a:r>
            <a:r>
              <a:rPr lang="cs-CZ" dirty="0" err="1"/>
              <a:t>intraepiteliální</a:t>
            </a:r>
            <a:r>
              <a:rPr lang="cs-CZ" dirty="0"/>
              <a:t> </a:t>
            </a:r>
            <a:r>
              <a:rPr lang="cs-CZ" dirty="0" smtClean="0"/>
              <a:t>léze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	-prekurzor karcinomu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	-vyžaduje aktivní řešení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	-může též spontánně regredovat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984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děložního hrdla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Karcinom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-3. nejčastější malignita žen, asociovaná s infekcí </a:t>
            </a:r>
            <a:r>
              <a:rPr lang="cs-CZ" dirty="0" err="1" smtClean="0"/>
              <a:t>HPV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-postihuje relativně mladé pacientky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</a:t>
            </a:r>
            <a:r>
              <a:rPr lang="cs-CZ" dirty="0" err="1" smtClean="0"/>
              <a:t>dlaždicobuněčný</a:t>
            </a:r>
            <a:r>
              <a:rPr lang="cs-CZ" dirty="0" smtClean="0"/>
              <a:t> karcinom-cca 80%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-adenokarcinom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-klinicky nejčastěji asymptomatický, případně výtok, krvácení, bolesti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-screeningový program</a:t>
            </a:r>
          </a:p>
          <a:p>
            <a:r>
              <a:rPr lang="cs-CZ" dirty="0" smtClean="0"/>
              <a:t>Mezenchymální nádory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leiomyom</a:t>
            </a:r>
            <a:r>
              <a:rPr lang="cs-CZ" dirty="0" smtClean="0"/>
              <a:t> (benigní), </a:t>
            </a:r>
            <a:r>
              <a:rPr lang="cs-CZ" dirty="0" err="1" smtClean="0"/>
              <a:t>leiomyosarkom</a:t>
            </a:r>
            <a:r>
              <a:rPr lang="cs-CZ" dirty="0" smtClean="0"/>
              <a:t> (maligní), </a:t>
            </a:r>
            <a:r>
              <a:rPr lang="cs-CZ" dirty="0" err="1" smtClean="0"/>
              <a:t>karcinosarkom</a:t>
            </a:r>
            <a:r>
              <a:rPr lang="cs-CZ" dirty="0" smtClean="0"/>
              <a:t> (maligní)</a:t>
            </a:r>
          </a:p>
        </p:txBody>
      </p:sp>
    </p:spTree>
    <p:extLst>
      <p:ext uri="{BB962C8B-B14F-4D97-AF65-F5344CB8AC3E}">
        <p14:creationId xmlns:p14="http://schemas.microsoft.com/office/powerpoint/2010/main" val="3708943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děložního těla-endometrium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Endometritida (zánět)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-nesouvisející s graviditou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-související s graviditou/porodem/potratem</a:t>
            </a:r>
          </a:p>
          <a:p>
            <a:r>
              <a:rPr lang="cs-CZ" dirty="0" smtClean="0"/>
              <a:t>Endometrióza=přítomnost </a:t>
            </a:r>
            <a:r>
              <a:rPr lang="cs-CZ" dirty="0" err="1" smtClean="0"/>
              <a:t>endometriální</a:t>
            </a:r>
            <a:r>
              <a:rPr lang="cs-CZ" dirty="0" smtClean="0"/>
              <a:t> tkáně mimo endometrium (a </a:t>
            </a:r>
            <a:r>
              <a:rPr lang="cs-CZ" dirty="0" err="1" smtClean="0"/>
              <a:t>myometrium</a:t>
            </a:r>
            <a:r>
              <a:rPr lang="cs-CZ" dirty="0" smtClean="0"/>
              <a:t>)</a:t>
            </a:r>
          </a:p>
          <a:p>
            <a:pPr marL="45720" indent="0">
              <a:buNone/>
            </a:pPr>
            <a:r>
              <a:rPr lang="cs-CZ" dirty="0" smtClean="0"/>
              <a:t>	-přítomnost </a:t>
            </a:r>
            <a:r>
              <a:rPr lang="cs-CZ" dirty="0" err="1" smtClean="0"/>
              <a:t>endometriální</a:t>
            </a:r>
            <a:r>
              <a:rPr lang="cs-CZ" dirty="0" smtClean="0"/>
              <a:t> tkáně v </a:t>
            </a:r>
            <a:r>
              <a:rPr lang="cs-CZ" dirty="0" err="1" smtClean="0"/>
              <a:t>myometriu</a:t>
            </a:r>
            <a:r>
              <a:rPr lang="cs-CZ" dirty="0" smtClean="0"/>
              <a:t> se označuje jako 	 	 	  </a:t>
            </a:r>
            <a:r>
              <a:rPr lang="cs-CZ" b="1" dirty="0" err="1" smtClean="0"/>
              <a:t>adenomyóza</a:t>
            </a:r>
            <a:endParaRPr lang="cs-CZ" b="1" dirty="0" smtClean="0"/>
          </a:p>
          <a:p>
            <a:pPr marL="45720" indent="0">
              <a:buNone/>
            </a:pPr>
            <a:r>
              <a:rPr lang="cs-CZ" b="1" dirty="0"/>
              <a:t>	</a:t>
            </a:r>
            <a:r>
              <a:rPr lang="cs-CZ" dirty="0" smtClean="0"/>
              <a:t>-velmi časté onemocnění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-abnormálně lokalizované endometrium reaguje na hormonální podněty</a:t>
            </a:r>
          </a:p>
        </p:txBody>
      </p:sp>
    </p:spTree>
    <p:extLst>
      <p:ext uri="{BB962C8B-B14F-4D97-AF65-F5344CB8AC3E}">
        <p14:creationId xmlns:p14="http://schemas.microsoft.com/office/powerpoint/2010/main" val="2828533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děložního těla-endometrium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Funkční změny endometria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-nemají morfologický korelát</a:t>
            </a:r>
          </a:p>
          <a:p>
            <a:r>
              <a:rPr lang="cs-CZ" dirty="0" err="1" smtClean="0"/>
              <a:t>Hyperplázie</a:t>
            </a:r>
            <a:r>
              <a:rPr lang="cs-CZ" dirty="0" smtClean="0"/>
              <a:t> endometria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-bez atypií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-s atypiemi</a:t>
            </a:r>
          </a:p>
          <a:p>
            <a:r>
              <a:rPr lang="cs-CZ" dirty="0" err="1" smtClean="0"/>
              <a:t>Endometriální</a:t>
            </a:r>
            <a:r>
              <a:rPr lang="cs-CZ" dirty="0" smtClean="0"/>
              <a:t> polypy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-časté léze způsobující abnormální děložní krvácení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2324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děložního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Nádory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epitelové-benigní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    -maligní-karcinom endometria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-mezenchymální-benigní-</a:t>
            </a:r>
            <a:r>
              <a:rPr lang="cs-CZ" dirty="0" err="1" smtClean="0"/>
              <a:t>leiomyom</a:t>
            </a:r>
            <a:r>
              <a:rPr lang="cs-CZ" dirty="0" smtClean="0"/>
              <a:t> (zdaleka nejčastější)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	  -</a:t>
            </a:r>
            <a:r>
              <a:rPr lang="cs-CZ" dirty="0" err="1" smtClean="0"/>
              <a:t>leiomyosarkom</a:t>
            </a:r>
            <a:r>
              <a:rPr lang="cs-CZ" dirty="0" smtClean="0"/>
              <a:t> (vzácný)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	  -</a:t>
            </a:r>
            <a:r>
              <a:rPr lang="cs-CZ" dirty="0" err="1" smtClean="0"/>
              <a:t>endometriální</a:t>
            </a:r>
            <a:r>
              <a:rPr lang="cs-CZ" dirty="0" smtClean="0"/>
              <a:t> </a:t>
            </a:r>
            <a:r>
              <a:rPr lang="cs-CZ" dirty="0" err="1" smtClean="0"/>
              <a:t>stromální</a:t>
            </a:r>
            <a:r>
              <a:rPr lang="cs-CZ" dirty="0" smtClean="0"/>
              <a:t> sarkom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-smíšené-</a:t>
            </a:r>
            <a:r>
              <a:rPr lang="cs-CZ" dirty="0" err="1" smtClean="0"/>
              <a:t>adenofibrom</a:t>
            </a:r>
            <a:r>
              <a:rPr lang="cs-CZ" dirty="0" smtClean="0"/>
              <a:t> (benigní)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  -</a:t>
            </a:r>
            <a:r>
              <a:rPr lang="cs-CZ" dirty="0" err="1" smtClean="0"/>
              <a:t>karcinosarkom</a:t>
            </a:r>
            <a:r>
              <a:rPr lang="cs-CZ" dirty="0" smtClean="0"/>
              <a:t> (maligní)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391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vejcovodů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Záněty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-většinou infekční, ascendentní, mohou vést k rozvoji </a:t>
            </a:r>
            <a:r>
              <a:rPr lang="cs-CZ" dirty="0" err="1" smtClean="0"/>
              <a:t>PID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-akutní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-chronické</a:t>
            </a:r>
          </a:p>
          <a:p>
            <a:r>
              <a:rPr lang="cs-CZ" dirty="0" smtClean="0"/>
              <a:t>Nádory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adenomatoidní</a:t>
            </a:r>
            <a:r>
              <a:rPr lang="cs-CZ" dirty="0" smtClean="0"/>
              <a:t> nádor z povrchového </a:t>
            </a:r>
            <a:r>
              <a:rPr lang="cs-CZ" dirty="0" err="1" smtClean="0"/>
              <a:t>mezotelu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high</a:t>
            </a:r>
            <a:r>
              <a:rPr lang="cs-CZ" dirty="0" smtClean="0"/>
              <a:t>-grade serózní karcinom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endometroidní</a:t>
            </a:r>
            <a:r>
              <a:rPr lang="cs-CZ" dirty="0" smtClean="0"/>
              <a:t> karcinom</a:t>
            </a:r>
          </a:p>
        </p:txBody>
      </p:sp>
    </p:spTree>
    <p:extLst>
      <p:ext uri="{BB962C8B-B14F-4D97-AF65-F5344CB8AC3E}">
        <p14:creationId xmlns:p14="http://schemas.microsoft.com/office/powerpoint/2010/main" val="1829533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vejcovodů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Extrauterinní gravidita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-ektopické umístění oplodněného vajíčka, nejčastěji právě ve vejcovodu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-predisponujícími faktory jsou prodělané záněty vejcovodů a jejich zhoršená 	  průchodnost, chirurgické zákroky na vejcovodech, endometrióza, 		  kouření,…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-může dojít k ruptuře vejcovodu s nitrobřišním krvácením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7204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vaječníků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Syndrom </a:t>
            </a:r>
            <a:r>
              <a:rPr lang="cs-CZ" dirty="0" err="1" smtClean="0"/>
              <a:t>polycystických</a:t>
            </a:r>
            <a:r>
              <a:rPr lang="cs-CZ" dirty="0" smtClean="0"/>
              <a:t> ovarií (</a:t>
            </a:r>
            <a:r>
              <a:rPr lang="cs-CZ" dirty="0" err="1" smtClean="0"/>
              <a:t>PCOS</a:t>
            </a:r>
            <a:r>
              <a:rPr lang="cs-CZ" dirty="0" smtClean="0"/>
              <a:t>)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-jedno z nejčastějších endokrinních </a:t>
            </a:r>
            <a:r>
              <a:rPr lang="cs-CZ" dirty="0" err="1" smtClean="0"/>
              <a:t>onemocnení</a:t>
            </a:r>
            <a:r>
              <a:rPr lang="cs-CZ" dirty="0" smtClean="0"/>
              <a:t> žen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-početné cysty vaječníků, obezita, inzulínová rezistence, hirsutismus, 	  	  anovulační cykly, snížená fertilita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-často je vyjádřena jen část příznaků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172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vaječníků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Cysty-velmi časté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-inkluzní cysta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-z povrchového </a:t>
            </a:r>
            <a:r>
              <a:rPr lang="cs-CZ" dirty="0" err="1" smtClean="0"/>
              <a:t>mezotelu</a:t>
            </a:r>
            <a:r>
              <a:rPr lang="cs-CZ" dirty="0" smtClean="0"/>
              <a:t> nebo epitelu tuby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-folikulární cysta, cysta žlutého tělíska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-funkční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endometroidní</a:t>
            </a:r>
            <a:r>
              <a:rPr lang="cs-CZ" dirty="0" smtClean="0"/>
              <a:t> cysta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172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onemocnění prsu-obecně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Klinické vyšetření-především </a:t>
            </a:r>
            <a:r>
              <a:rPr lang="cs-CZ" dirty="0" err="1" smtClean="0"/>
              <a:t>pohled+pohmat</a:t>
            </a:r>
            <a:endParaRPr lang="cs-CZ" dirty="0" smtClean="0"/>
          </a:p>
          <a:p>
            <a:r>
              <a:rPr lang="cs-CZ" dirty="0" smtClean="0"/>
              <a:t>Mamografie-zobrazení prsní žlázy měkkým RTG zářením</a:t>
            </a:r>
          </a:p>
          <a:p>
            <a:r>
              <a:rPr lang="cs-CZ" dirty="0" smtClean="0"/>
              <a:t>Ultrasonografie-vhodnější u žen ve fertilním věku</a:t>
            </a:r>
          </a:p>
          <a:p>
            <a:r>
              <a:rPr lang="cs-CZ" dirty="0" err="1" smtClean="0"/>
              <a:t>MRI</a:t>
            </a:r>
            <a:r>
              <a:rPr lang="cs-CZ" dirty="0" smtClean="0"/>
              <a:t>-u vysoce rizikových osob, např. </a:t>
            </a:r>
            <a:r>
              <a:rPr lang="cs-CZ" dirty="0" err="1" smtClean="0"/>
              <a:t>BRCA</a:t>
            </a:r>
            <a:r>
              <a:rPr lang="cs-CZ" dirty="0" smtClean="0"/>
              <a:t> pozitivní ženy</a:t>
            </a:r>
          </a:p>
          <a:p>
            <a:r>
              <a:rPr lang="cs-CZ" dirty="0" smtClean="0"/>
              <a:t>Biopsie-tzv. </a:t>
            </a:r>
            <a:r>
              <a:rPr lang="cs-CZ" dirty="0" err="1" smtClean="0"/>
              <a:t>core-cut</a:t>
            </a:r>
            <a:r>
              <a:rPr lang="cs-CZ" dirty="0" smtClean="0"/>
              <a:t>, indikována v případě suspektního nálezu pomocí výše uvedených metod</a:t>
            </a:r>
          </a:p>
          <a:p>
            <a:r>
              <a:rPr lang="cs-CZ" dirty="0" smtClean="0"/>
              <a:t>Resekce-indikována v případě maligního nálezu z biopsie; součástí je i odběr tzv. </a:t>
            </a:r>
            <a:r>
              <a:rPr lang="cs-CZ" dirty="0" err="1" smtClean="0"/>
              <a:t>sentinelové</a:t>
            </a:r>
            <a:r>
              <a:rPr lang="cs-CZ" dirty="0" smtClean="0"/>
              <a:t> uzliny.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9106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vaječníků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Nádory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-epitelové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-serózní (70%)-</a:t>
            </a:r>
            <a:r>
              <a:rPr lang="cs-CZ" dirty="0" err="1" smtClean="0"/>
              <a:t>low</a:t>
            </a:r>
            <a:r>
              <a:rPr lang="cs-CZ" dirty="0" smtClean="0"/>
              <a:t>-grade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	             -</a:t>
            </a:r>
            <a:r>
              <a:rPr lang="cs-CZ" dirty="0" err="1" smtClean="0"/>
              <a:t>high</a:t>
            </a:r>
            <a:r>
              <a:rPr lang="cs-CZ" dirty="0" smtClean="0"/>
              <a:t>-grade-vysoká mortalita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</a:t>
            </a:r>
            <a:r>
              <a:rPr lang="cs-CZ" dirty="0" err="1" smtClean="0"/>
              <a:t>endometroidní</a:t>
            </a:r>
            <a:r>
              <a:rPr lang="cs-CZ" dirty="0" smtClean="0"/>
              <a:t>, </a:t>
            </a:r>
            <a:r>
              <a:rPr lang="cs-CZ" dirty="0" err="1" smtClean="0"/>
              <a:t>světlobuněčný</a:t>
            </a:r>
            <a:r>
              <a:rPr lang="cs-CZ" dirty="0" smtClean="0"/>
              <a:t>, </a:t>
            </a:r>
            <a:r>
              <a:rPr lang="cs-CZ" dirty="0" err="1" smtClean="0"/>
              <a:t>mucinózní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-sex-</a:t>
            </a:r>
            <a:r>
              <a:rPr lang="cs-CZ" dirty="0" err="1" smtClean="0"/>
              <a:t>cord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</a:t>
            </a:r>
            <a:r>
              <a:rPr lang="cs-CZ" dirty="0" err="1" smtClean="0"/>
              <a:t>stromální</a:t>
            </a:r>
            <a:r>
              <a:rPr lang="cs-CZ" dirty="0" smtClean="0"/>
              <a:t> fibrom/</a:t>
            </a:r>
            <a:r>
              <a:rPr lang="cs-CZ" dirty="0" err="1" smtClean="0"/>
              <a:t>fibrosarkom</a:t>
            </a:r>
            <a:r>
              <a:rPr lang="cs-CZ" dirty="0" smtClean="0"/>
              <a:t>, ovariální </a:t>
            </a:r>
            <a:r>
              <a:rPr lang="cs-CZ" dirty="0" err="1" smtClean="0"/>
              <a:t>tékom</a:t>
            </a:r>
            <a:r>
              <a:rPr lang="cs-CZ" dirty="0" smtClean="0"/>
              <a:t>, </a:t>
            </a:r>
            <a:r>
              <a:rPr lang="cs-CZ" dirty="0" err="1" smtClean="0"/>
              <a:t>Leydig</a:t>
            </a:r>
            <a:r>
              <a:rPr lang="cs-CZ" dirty="0" smtClean="0"/>
              <a:t>-cell tumor, 		  NOS, tumor z buněk </a:t>
            </a:r>
            <a:r>
              <a:rPr lang="cs-CZ" dirty="0" err="1" smtClean="0"/>
              <a:t>granulózy</a:t>
            </a:r>
            <a:r>
              <a:rPr lang="cs-CZ" dirty="0" smtClean="0"/>
              <a:t>, tumor ze </a:t>
            </a:r>
            <a:r>
              <a:rPr lang="cs-CZ" dirty="0" err="1" smtClean="0"/>
              <a:t>Sertoliho</a:t>
            </a:r>
            <a:r>
              <a:rPr lang="cs-CZ" dirty="0" smtClean="0"/>
              <a:t> buněk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germinální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-</a:t>
            </a:r>
            <a:r>
              <a:rPr lang="cs-CZ" dirty="0" err="1" smtClean="0"/>
              <a:t>dysgerminom</a:t>
            </a:r>
            <a:r>
              <a:rPr lang="cs-CZ" dirty="0" smtClean="0"/>
              <a:t>, embryonální karcinom, nádor ze žloutkového váčku, non-		  gestační </a:t>
            </a:r>
            <a:r>
              <a:rPr lang="cs-CZ" dirty="0" err="1" smtClean="0"/>
              <a:t>choriokarcinom</a:t>
            </a:r>
            <a:r>
              <a:rPr lang="cs-CZ" dirty="0" smtClean="0"/>
              <a:t>, teratom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4045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Patologie vaječníků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Sekundární tumory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-poměrně časté!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-metastázy často oboustranné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Krukenbergův</a:t>
            </a:r>
            <a:r>
              <a:rPr lang="cs-CZ" dirty="0" smtClean="0"/>
              <a:t> tumor=metastáza tumoru GIT (adenokarcinomu) do 	 	  vaječníku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87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2635624"/>
          </a:xfrm>
        </p:spPr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3621740"/>
            <a:ext cx="9872871" cy="2474259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9374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1) Nejčastější malignitou žen v Evropě je: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a) karcinom plic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b) karcinom tlustého střeva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c) karcinom prsu</a:t>
            </a:r>
          </a:p>
          <a:p>
            <a:pPr marL="45720" indent="0">
              <a:buNone/>
            </a:pPr>
            <a:r>
              <a:rPr lang="cs-CZ" dirty="0"/>
              <a:t>	d</a:t>
            </a:r>
            <a:r>
              <a:rPr lang="cs-CZ" dirty="0" smtClean="0"/>
              <a:t>) melanom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348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2) Akutní mastitida se typicky vyskytuje:</a:t>
            </a:r>
          </a:p>
          <a:p>
            <a:pPr marL="45720" indent="0">
              <a:buNone/>
            </a:pPr>
            <a:r>
              <a:rPr lang="cs-CZ" dirty="0"/>
              <a:t> 	</a:t>
            </a:r>
            <a:r>
              <a:rPr lang="cs-CZ" dirty="0" smtClean="0"/>
              <a:t>a) u mužů s gynekomastií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b) u postmenopauzálních žen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c) u žen </a:t>
            </a:r>
            <a:r>
              <a:rPr lang="cs-CZ" dirty="0" err="1" smtClean="0"/>
              <a:t>BRCA</a:t>
            </a:r>
            <a:r>
              <a:rPr lang="cs-CZ" dirty="0" smtClean="0"/>
              <a:t> pozitivních</a:t>
            </a:r>
          </a:p>
          <a:p>
            <a:pPr marL="45720" indent="0">
              <a:buNone/>
            </a:pPr>
            <a:r>
              <a:rPr lang="cs-CZ" dirty="0"/>
              <a:t>	d</a:t>
            </a:r>
            <a:r>
              <a:rPr lang="cs-CZ" dirty="0" smtClean="0"/>
              <a:t>) u kojících žen v šestinedělí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0245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3) Nejčastějším benigním nádorem prsu v ČR je:</a:t>
            </a:r>
          </a:p>
          <a:p>
            <a:pPr marL="45720" indent="0">
              <a:buNone/>
            </a:pPr>
            <a:r>
              <a:rPr lang="cs-CZ" dirty="0"/>
              <a:t> 	</a:t>
            </a:r>
            <a:r>
              <a:rPr lang="cs-CZ" dirty="0" smtClean="0"/>
              <a:t>a) </a:t>
            </a:r>
            <a:r>
              <a:rPr lang="cs-CZ" dirty="0" err="1" smtClean="0"/>
              <a:t>fibroadenom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b) papilom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c) </a:t>
            </a:r>
            <a:r>
              <a:rPr lang="cs-CZ" dirty="0" err="1" smtClean="0"/>
              <a:t>phyllodes</a:t>
            </a:r>
            <a:r>
              <a:rPr lang="cs-CZ" dirty="0" smtClean="0"/>
              <a:t> tumor</a:t>
            </a:r>
          </a:p>
          <a:p>
            <a:pPr marL="45720" indent="0">
              <a:buNone/>
            </a:pPr>
            <a:r>
              <a:rPr lang="cs-CZ" dirty="0"/>
              <a:t>	d</a:t>
            </a:r>
            <a:r>
              <a:rPr lang="cs-CZ" dirty="0" smtClean="0"/>
              <a:t>) laktační adenom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4086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4) Vaginální záněty infekční etiologie se typicky projevují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a) bolestí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b) krvácením z rodidel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c) abnormalitami menstruačního cyklu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d) výtokem různého vzhledu v závislosti na původci infekce</a:t>
            </a:r>
          </a:p>
        </p:txBody>
      </p:sp>
    </p:spTree>
    <p:extLst>
      <p:ext uri="{BB962C8B-B14F-4D97-AF65-F5344CB8AC3E}">
        <p14:creationId xmlns:p14="http://schemas.microsoft.com/office/powerpoint/2010/main" val="13030452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5) Karcinom děložního hrdla je asociován s: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a) chlamydiovou infekcí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b) infekcí virem herpes simplex</a:t>
            </a:r>
          </a:p>
          <a:p>
            <a:pPr marL="45720" indent="0">
              <a:buNone/>
            </a:pPr>
            <a:r>
              <a:rPr lang="cs-CZ" dirty="0" smtClean="0"/>
              <a:t>	c) infekcí lidským </a:t>
            </a:r>
            <a:r>
              <a:rPr lang="cs-CZ" dirty="0" err="1" smtClean="0"/>
              <a:t>papilomavirem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d</a:t>
            </a:r>
            <a:r>
              <a:rPr lang="cs-CZ" dirty="0" smtClean="0"/>
              <a:t>) používáním nitroděložních tělísek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7713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6) V </a:t>
            </a:r>
            <a:r>
              <a:rPr lang="cs-CZ" dirty="0" err="1" smtClean="0"/>
              <a:t>resekátu</a:t>
            </a:r>
            <a:r>
              <a:rPr lang="cs-CZ" dirty="0" smtClean="0"/>
              <a:t> dělohy 44-leté ženy operované pro prolaps dělohy byly v oblasti děložní stěny makroskopicky popsány tři dobře ohraničené bělavé tuhé uzly, průměru od od jednoho do dvou centimetrů. Statisticky nejpravděpodobněji se v tomto případě jedná o: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a) endometriózu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b) </a:t>
            </a:r>
            <a:r>
              <a:rPr lang="cs-CZ" dirty="0" err="1" smtClean="0"/>
              <a:t>leiomyomy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c) </a:t>
            </a:r>
            <a:r>
              <a:rPr lang="cs-CZ" dirty="0" err="1" smtClean="0"/>
              <a:t>leiomyosarkomy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d) karcinom endometria</a:t>
            </a:r>
          </a:p>
        </p:txBody>
      </p:sp>
    </p:spTree>
    <p:extLst>
      <p:ext uri="{BB962C8B-B14F-4D97-AF65-F5344CB8AC3E}">
        <p14:creationId xmlns:p14="http://schemas.microsoft.com/office/powerpoint/2010/main" val="19679099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7) Endometrióza: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a) je výskyt </a:t>
            </a:r>
            <a:r>
              <a:rPr lang="cs-CZ" dirty="0" err="1" smtClean="0"/>
              <a:t>endometriální</a:t>
            </a:r>
            <a:r>
              <a:rPr lang="cs-CZ" dirty="0" smtClean="0"/>
              <a:t> tkáně mimo endometrium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b) může způsobovat abnormální krvácení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c) může působit pánevní bolest</a:t>
            </a:r>
          </a:p>
          <a:p>
            <a:pPr marL="45720" indent="0">
              <a:buNone/>
            </a:pPr>
            <a:r>
              <a:rPr lang="cs-CZ" dirty="0"/>
              <a:t>	d</a:t>
            </a:r>
            <a:r>
              <a:rPr lang="cs-CZ" dirty="0" smtClean="0"/>
              <a:t>) všechny výše uvedené odpovědi jsou správné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57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Vývojové poruchy prsu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Ektopická prsní žláza-většinou lokalizována v axile</a:t>
            </a:r>
          </a:p>
          <a:p>
            <a:pPr marL="45720" indent="0">
              <a:buNone/>
            </a:pPr>
            <a:r>
              <a:rPr lang="cs-CZ" dirty="0" smtClean="0"/>
              <a:t>	-její zbytnění, např. v graviditě, může působit diagnostické rozpaky</a:t>
            </a:r>
          </a:p>
          <a:p>
            <a:r>
              <a:rPr lang="cs-CZ" dirty="0" err="1" smtClean="0"/>
              <a:t>Polythelie</a:t>
            </a:r>
            <a:r>
              <a:rPr lang="cs-CZ" dirty="0" smtClean="0"/>
              <a:t>-poměrně častá</a:t>
            </a:r>
          </a:p>
          <a:p>
            <a:r>
              <a:rPr lang="cs-CZ" dirty="0" err="1" smtClean="0"/>
              <a:t>Hypoplázie</a:t>
            </a:r>
            <a:r>
              <a:rPr lang="cs-CZ" dirty="0" smtClean="0"/>
              <a:t>, </a:t>
            </a:r>
            <a:r>
              <a:rPr lang="cs-CZ" dirty="0" err="1" smtClean="0"/>
              <a:t>aplázie</a:t>
            </a:r>
            <a:r>
              <a:rPr lang="cs-CZ" dirty="0" smtClean="0"/>
              <a:t>, </a:t>
            </a:r>
            <a:r>
              <a:rPr lang="cs-CZ" dirty="0" err="1" smtClean="0"/>
              <a:t>amastie</a:t>
            </a:r>
            <a:r>
              <a:rPr lang="cs-CZ" dirty="0" smtClean="0"/>
              <a:t>-raritně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4572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8) Zánět vejcovodu: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a) vzniká nejčastěji mechanismem hematogenního šíření infekce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b) vzniká nejčastěji přímým přestupem z blízkého okolí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c) vzniká nejčastěji ascendentní, tzn. </a:t>
            </a:r>
            <a:r>
              <a:rPr lang="cs-CZ" dirty="0"/>
              <a:t>v</a:t>
            </a:r>
            <a:r>
              <a:rPr lang="cs-CZ" dirty="0" smtClean="0"/>
              <a:t>zestupnou cestou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d) nemůže ve svém důsledku vést k poruchám plodnosti</a:t>
            </a:r>
          </a:p>
        </p:txBody>
      </p:sp>
    </p:spTree>
    <p:extLst>
      <p:ext uri="{BB962C8B-B14F-4D97-AF65-F5344CB8AC3E}">
        <p14:creationId xmlns:p14="http://schemas.microsoft.com/office/powerpoint/2010/main" val="2360425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9) Který z těchto faktorů </a:t>
            </a:r>
            <a:r>
              <a:rPr lang="cs-CZ" u="sng" dirty="0" smtClean="0"/>
              <a:t>není</a:t>
            </a:r>
            <a:r>
              <a:rPr lang="cs-CZ" dirty="0" smtClean="0"/>
              <a:t> dle současných poznatků predisponující pro extrauterinní graviditu: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a) prodělaný zánět vejcovodu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b) prodělaný chirurgický zákrok na vejcovodu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c) v minulosti proběhlá vícečetná gravidita ženy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d) endometrióza</a:t>
            </a:r>
          </a:p>
        </p:txBody>
      </p:sp>
    </p:spTree>
    <p:extLst>
      <p:ext uri="{BB962C8B-B14F-4D97-AF65-F5344CB8AC3E}">
        <p14:creationId xmlns:p14="http://schemas.microsoft.com/office/powerpoint/2010/main" val="5542509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10) Který z uvedených jevů patří mezi typické příznaky syndromu </a:t>
            </a:r>
            <a:r>
              <a:rPr lang="cs-CZ" dirty="0" err="1" smtClean="0"/>
              <a:t>polycystických</a:t>
            </a:r>
            <a:r>
              <a:rPr lang="cs-CZ" dirty="0" smtClean="0"/>
              <a:t> ovarií: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a) bolestivá menstruace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b) hypotenze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c) pozdní </a:t>
            </a:r>
            <a:r>
              <a:rPr lang="cs-CZ" dirty="0" err="1" smtClean="0"/>
              <a:t>menarché</a:t>
            </a: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	d) anovulační cykly</a:t>
            </a:r>
          </a:p>
        </p:txBody>
      </p:sp>
    </p:spTree>
    <p:extLst>
      <p:ext uri="{BB962C8B-B14F-4D97-AF65-F5344CB8AC3E}">
        <p14:creationId xmlns:p14="http://schemas.microsoft.com/office/powerpoint/2010/main" val="27936912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ZÁMEČNÍK, Josef, </a:t>
            </a:r>
            <a:r>
              <a:rPr lang="cs-CZ" dirty="0" err="1"/>
              <a:t>ed</a:t>
            </a:r>
            <a:r>
              <a:rPr lang="cs-CZ" dirty="0"/>
              <a:t>. </a:t>
            </a:r>
            <a:r>
              <a:rPr lang="cs-CZ" i="1" dirty="0"/>
              <a:t>Patologie</a:t>
            </a:r>
            <a:r>
              <a:rPr lang="cs-CZ" dirty="0"/>
              <a:t>. Praha: </a:t>
            </a:r>
            <a:r>
              <a:rPr lang="cs-CZ" dirty="0" err="1"/>
              <a:t>LD</a:t>
            </a:r>
            <a:r>
              <a:rPr lang="cs-CZ" dirty="0"/>
              <a:t> </a:t>
            </a:r>
            <a:r>
              <a:rPr lang="cs-CZ" dirty="0" err="1"/>
              <a:t>Prager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2019. </a:t>
            </a:r>
            <a:r>
              <a:rPr lang="cs-CZ"/>
              <a:t>ISBN 978-80-270-6457-1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378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Záněty prsu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Akutní hnisavá mastitida, též nazývána puerperální mastitida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-velmi častá, obzvláště v období šestinedělí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-prs zarudlý, bolestivý, mohou být </a:t>
            </a:r>
            <a:r>
              <a:rPr lang="cs-CZ" dirty="0" err="1" smtClean="0"/>
              <a:t>febrilie</a:t>
            </a:r>
            <a:endParaRPr lang="cs-CZ" dirty="0" smtClean="0"/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-vstupní branou pro infekci jsou ragády bradavky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-etiologicky většinou streptokoky a stafylokoky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-může vést k tvorbě abscesů s nutností drenáže</a:t>
            </a:r>
          </a:p>
          <a:p>
            <a:r>
              <a:rPr lang="cs-CZ" dirty="0" smtClean="0"/>
              <a:t>Chronická mastitida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-poměrně častá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-sterilní reakce na stagnující sekret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259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Nenádorové </a:t>
            </a:r>
            <a:r>
              <a:rPr lang="cs-CZ" smtClean="0"/>
              <a:t>ložiskové léze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Fibrocystické</a:t>
            </a:r>
            <a:r>
              <a:rPr lang="cs-CZ" dirty="0" smtClean="0"/>
              <a:t> změny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-velmi časté, obzvlášť postmenopauzálně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-podkladem je zmnožení vaziva s následnou cystickou přeměnou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-mohou být spojeny s </a:t>
            </a:r>
            <a:r>
              <a:rPr lang="cs-CZ" dirty="0" err="1" smtClean="0"/>
              <a:t>hyperplázií</a:t>
            </a:r>
            <a:r>
              <a:rPr lang="cs-CZ" dirty="0" smtClean="0"/>
              <a:t> jak </a:t>
            </a:r>
            <a:r>
              <a:rPr lang="cs-CZ" dirty="0" err="1" smtClean="0"/>
              <a:t>duktální</a:t>
            </a:r>
            <a:r>
              <a:rPr lang="cs-CZ" dirty="0" smtClean="0"/>
              <a:t>, tak lobulární, typickou i 	atypickou; atypická </a:t>
            </a:r>
            <a:r>
              <a:rPr lang="cs-CZ" dirty="0" err="1" smtClean="0"/>
              <a:t>hyperplázie</a:t>
            </a:r>
            <a:r>
              <a:rPr lang="cs-CZ" dirty="0" smtClean="0"/>
              <a:t> je prekancerózou</a:t>
            </a:r>
          </a:p>
          <a:p>
            <a:r>
              <a:rPr lang="cs-CZ" dirty="0" err="1" smtClean="0"/>
              <a:t>Adenóza</a:t>
            </a:r>
            <a:endParaRPr lang="cs-CZ" dirty="0"/>
          </a:p>
          <a:p>
            <a:pPr marL="45720" indent="0">
              <a:buNone/>
            </a:pPr>
            <a:r>
              <a:rPr lang="cs-CZ" dirty="0" smtClean="0"/>
              <a:t>	-častá, hlavně ve 3. a 4. dekádě</a:t>
            </a:r>
            <a:endParaRPr lang="cs-CZ" dirty="0"/>
          </a:p>
          <a:p>
            <a:pPr marL="45720" indent="0">
              <a:buNone/>
            </a:pPr>
            <a:r>
              <a:rPr lang="cs-CZ" dirty="0" smtClean="0"/>
              <a:t>	-zmnožení </a:t>
            </a:r>
            <a:r>
              <a:rPr lang="cs-CZ" dirty="0" err="1" smtClean="0"/>
              <a:t>acinárních</a:t>
            </a:r>
            <a:r>
              <a:rPr lang="cs-CZ" dirty="0" smtClean="0"/>
              <a:t> struktur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-poměrně často s kalcifikacemi detekovatelnými mamograficky</a:t>
            </a:r>
          </a:p>
        </p:txBody>
      </p:sp>
    </p:spTree>
    <p:extLst>
      <p:ext uri="{BB962C8B-B14F-4D97-AF65-F5344CB8AC3E}">
        <p14:creationId xmlns:p14="http://schemas.microsoft.com/office/powerpoint/2010/main" val="246914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609600"/>
            <a:ext cx="9872871" cy="5486400"/>
          </a:xfrm>
        </p:spPr>
        <p:txBody>
          <a:bodyPr/>
          <a:lstStyle/>
          <a:p>
            <a:r>
              <a:rPr lang="cs-CZ" dirty="0" smtClean="0"/>
              <a:t>Radiální jizva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-relativně častá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-většinou zachycena náhodně</a:t>
            </a:r>
          </a:p>
          <a:p>
            <a:pPr marL="45720" indent="0">
              <a:buNone/>
            </a:pPr>
            <a:r>
              <a:rPr lang="cs-CZ" dirty="0" err="1" smtClean="0"/>
              <a:t>Lipofagický</a:t>
            </a:r>
            <a:r>
              <a:rPr lang="cs-CZ" dirty="0" smtClean="0"/>
              <a:t> granulom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-regresivní změna</a:t>
            </a:r>
          </a:p>
          <a:p>
            <a:pPr marL="45720" indent="0">
              <a:buNone/>
            </a:pPr>
            <a:r>
              <a:rPr lang="cs-CZ" dirty="0" smtClean="0"/>
              <a:t>Dále: -infarkt prsní žlázy</a:t>
            </a:r>
          </a:p>
          <a:p>
            <a:pPr marL="45720" indent="0">
              <a:buNone/>
            </a:pPr>
            <a:r>
              <a:rPr lang="cs-CZ" dirty="0"/>
              <a:t> </a:t>
            </a:r>
            <a:r>
              <a:rPr lang="cs-CZ" dirty="0" smtClean="0"/>
              <a:t>           -</a:t>
            </a:r>
            <a:r>
              <a:rPr lang="cs-CZ" dirty="0" err="1" smtClean="0"/>
              <a:t>iatrogenní</a:t>
            </a:r>
            <a:r>
              <a:rPr lang="cs-CZ" dirty="0" smtClean="0"/>
              <a:t> změny po zavedení prsních implantátů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744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Benigní nádory prsu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Fibroadenom</a:t>
            </a:r>
            <a:r>
              <a:rPr lang="cs-CZ" dirty="0" smtClean="0"/>
              <a:t> a tubulární adenom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fibroadenom</a:t>
            </a:r>
            <a:r>
              <a:rPr lang="cs-CZ" dirty="0" smtClean="0"/>
              <a:t> je </a:t>
            </a:r>
            <a:r>
              <a:rPr lang="cs-CZ" dirty="0" err="1" smtClean="0"/>
              <a:t>nejčastějí</a:t>
            </a:r>
            <a:r>
              <a:rPr lang="cs-CZ" dirty="0" smtClean="0"/>
              <a:t> benigní lézí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-smíšený </a:t>
            </a:r>
            <a:r>
              <a:rPr lang="cs-CZ" dirty="0" err="1" smtClean="0"/>
              <a:t>fibroepiteliální</a:t>
            </a:r>
            <a:r>
              <a:rPr lang="cs-CZ" dirty="0" smtClean="0"/>
              <a:t> tumor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-výskyt především ve fertilním věku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-pomalu rostoucí kulovitý útvar, pohyblivý vůči spodině</a:t>
            </a:r>
          </a:p>
          <a:p>
            <a:r>
              <a:rPr lang="cs-CZ" dirty="0" smtClean="0"/>
              <a:t>Laktační adenom</a:t>
            </a:r>
          </a:p>
          <a:p>
            <a:r>
              <a:rPr lang="cs-CZ" dirty="0" smtClean="0"/>
              <a:t>Papilom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-benigní </a:t>
            </a:r>
            <a:r>
              <a:rPr lang="cs-CZ" dirty="0" err="1" smtClean="0"/>
              <a:t>intraduktální</a:t>
            </a:r>
            <a:r>
              <a:rPr lang="cs-CZ" dirty="0" smtClean="0"/>
              <a:t> nádorová proliferace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195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Maligní nádory prsu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Karcinom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</a:t>
            </a:r>
            <a:r>
              <a:rPr lang="cs-CZ" dirty="0" err="1" smtClean="0"/>
              <a:t>nejčastějsí</a:t>
            </a:r>
            <a:r>
              <a:rPr lang="cs-CZ" dirty="0" smtClean="0"/>
              <a:t> malignita žen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-etiologie: životní styl, obezita, genetický podklad, hormonální vlivy, 			      prekancerózní stavy	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-klinicky: -nemusí být vždy hmatný!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   -léze vtahující povrch, hrbolatá, nerovná, nepohyblivá vůči spodině</a:t>
            </a:r>
          </a:p>
          <a:p>
            <a:pPr marL="45720" indent="0">
              <a:buNone/>
            </a:pPr>
            <a:r>
              <a:rPr lang="cs-CZ" dirty="0"/>
              <a:t>	</a:t>
            </a:r>
            <a:r>
              <a:rPr lang="cs-CZ" dirty="0" smtClean="0"/>
              <a:t>	   -může být sekrece z bradavky, často krvavá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752535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230</TotalTime>
  <Words>1856</Words>
  <Application>Microsoft Office PowerPoint</Application>
  <PresentationFormat>Širokoúhlá obrazovka</PresentationFormat>
  <Paragraphs>285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5" baseType="lpstr">
      <vt:lpstr>Corbel</vt:lpstr>
      <vt:lpstr>Základ</vt:lpstr>
      <vt:lpstr>Patologie prsu patologie pohlavního ústrojí</vt:lpstr>
      <vt:lpstr>Patologie prsu</vt:lpstr>
      <vt:lpstr>Diagnostika onemocnění prsu-obecně</vt:lpstr>
      <vt:lpstr>Vývojové poruchy prsu</vt:lpstr>
      <vt:lpstr>Záněty prsu</vt:lpstr>
      <vt:lpstr>Nenádorové ložiskové léze</vt:lpstr>
      <vt:lpstr>Prezentace aplikace PowerPoint</vt:lpstr>
      <vt:lpstr>Benigní nádory prsu</vt:lpstr>
      <vt:lpstr>Maligní nádory prsu</vt:lpstr>
      <vt:lpstr>Prezentace aplikace PowerPoint</vt:lpstr>
      <vt:lpstr>Prezentace aplikace PowerPoint</vt:lpstr>
      <vt:lpstr>Patologie mužského prsu</vt:lpstr>
      <vt:lpstr>Gynekopatologie</vt:lpstr>
      <vt:lpstr>Patologie vulvy (vnějšího genitálu)</vt:lpstr>
      <vt:lpstr>Patologie vulvy (vnějšího genitálu)</vt:lpstr>
      <vt:lpstr>Patologie vulvy (vnějšího genitálu)</vt:lpstr>
      <vt:lpstr>Patologie vaginy</vt:lpstr>
      <vt:lpstr>Patologie vaginy</vt:lpstr>
      <vt:lpstr>Patologie děložního hrdla</vt:lpstr>
      <vt:lpstr>Patologie děložního hrdla</vt:lpstr>
      <vt:lpstr>Patologie děložního hrdla</vt:lpstr>
      <vt:lpstr>Patologie děložního hrdla</vt:lpstr>
      <vt:lpstr>Patologie děložního těla-endometrium</vt:lpstr>
      <vt:lpstr>Patologie děložního těla-endometrium</vt:lpstr>
      <vt:lpstr>Patologie děložního těla</vt:lpstr>
      <vt:lpstr>Patologie vejcovodů</vt:lpstr>
      <vt:lpstr>Patologie vejcovodů</vt:lpstr>
      <vt:lpstr>Patologie vaječníků</vt:lpstr>
      <vt:lpstr>Patologie vaječníků</vt:lpstr>
      <vt:lpstr>Patologie vaječníků</vt:lpstr>
      <vt:lpstr>Patologie vaječníků</vt:lpstr>
      <vt:lpstr>Kontrolní otázky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Patologie prsu patologie pohlavního ústrojí</dc:title>
  <dc:creator>standard</dc:creator>
  <cp:lastModifiedBy>Hylmarová Julie</cp:lastModifiedBy>
  <cp:revision>31</cp:revision>
  <dcterms:created xsi:type="dcterms:W3CDTF">2020-04-11T22:55:50Z</dcterms:created>
  <dcterms:modified xsi:type="dcterms:W3CDTF">2023-04-28T10:47:42Z</dcterms:modified>
</cp:coreProperties>
</file>