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9"/>
  </p:notesMasterIdLst>
  <p:sldIdLst>
    <p:sldId id="256" r:id="rId2"/>
    <p:sldId id="302" r:id="rId3"/>
    <p:sldId id="257" r:id="rId4"/>
    <p:sldId id="303" r:id="rId5"/>
    <p:sldId id="304" r:id="rId6"/>
    <p:sldId id="306" r:id="rId7"/>
    <p:sldId id="307" r:id="rId8"/>
    <p:sldId id="308" r:id="rId9"/>
    <p:sldId id="311" r:id="rId10"/>
    <p:sldId id="312" r:id="rId11"/>
    <p:sldId id="313" r:id="rId12"/>
    <p:sldId id="305" r:id="rId13"/>
    <p:sldId id="317" r:id="rId14"/>
    <p:sldId id="325" r:id="rId15"/>
    <p:sldId id="326" r:id="rId16"/>
    <p:sldId id="328" r:id="rId17"/>
    <p:sldId id="329" r:id="rId18"/>
    <p:sldId id="330" r:id="rId19"/>
    <p:sldId id="331" r:id="rId20"/>
    <p:sldId id="348" r:id="rId21"/>
    <p:sldId id="350" r:id="rId22"/>
    <p:sldId id="351" r:id="rId23"/>
    <p:sldId id="381" r:id="rId24"/>
    <p:sldId id="380" r:id="rId25"/>
    <p:sldId id="349" r:id="rId26"/>
    <p:sldId id="353" r:id="rId27"/>
    <p:sldId id="345" r:id="rId28"/>
    <p:sldId id="344" r:id="rId29"/>
    <p:sldId id="363" r:id="rId30"/>
    <p:sldId id="366" r:id="rId31"/>
    <p:sldId id="367" r:id="rId32"/>
    <p:sldId id="376" r:id="rId33"/>
    <p:sldId id="368" r:id="rId34"/>
    <p:sldId id="369" r:id="rId35"/>
    <p:sldId id="371" r:id="rId36"/>
    <p:sldId id="372" r:id="rId37"/>
    <p:sldId id="378" r:id="rId38"/>
  </p:sldIdLst>
  <p:sldSz cx="9144000" cy="5143500" type="screen16x9"/>
  <p:notesSz cx="6858000" cy="9144000"/>
  <p:embeddedFontLst>
    <p:embeddedFont>
      <p:font typeface="Barlow Light" pitchFamily="2" charset="77"/>
      <p:regular r:id="rId40"/>
      <p:bold r:id="rId41"/>
      <p:italic r:id="rId42"/>
      <p:boldItalic r:id="rId43"/>
    </p:embeddedFont>
    <p:embeddedFont>
      <p:font typeface="Barlow SemiBold" pitchFamily="2" charset="77"/>
      <p:regular r:id="rId44"/>
      <p:bold r:id="rId45"/>
      <p:italic r:id="rId46"/>
      <p:bold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Trebuchet MS" panose="020B0703020202090204" pitchFamily="34" charset="0"/>
      <p:regular r:id="rId52"/>
      <p:bold r:id="rId53"/>
      <p:italic r:id="rId54"/>
      <p:boldItalic r:id="rId55"/>
    </p:embeddedFont>
    <p:embeddedFont>
      <p:font typeface="Wingdings 3" pitchFamily="2" charset="2"/>
      <p:regular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4103" autoAdjust="0"/>
  </p:normalViewPr>
  <p:slideViewPr>
    <p:cSldViewPr snapToGrid="0">
      <p:cViewPr varScale="1">
        <p:scale>
          <a:sx n="152" d="100"/>
          <a:sy n="152" d="100"/>
        </p:scale>
        <p:origin x="1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William </a:t>
            </a:r>
            <a:r>
              <a:rPr lang="cs-CZ" dirty="0" err="1"/>
              <a:t>Edwards</a:t>
            </a:r>
            <a:r>
              <a:rPr lang="cs-CZ" dirty="0"/>
              <a:t> </a:t>
            </a:r>
            <a:r>
              <a:rPr lang="cs-CZ" dirty="0" err="1"/>
              <a:t>Deming</a:t>
            </a:r>
            <a:r>
              <a:rPr lang="cs-CZ" dirty="0"/>
              <a:t> se narodil v USA v roce 1900. Získal magisterský titul v oboru matematiky na University </a:t>
            </a:r>
            <a:r>
              <a:rPr lang="cs-CZ" dirty="0" err="1"/>
              <a:t>of</a:t>
            </a:r>
            <a:r>
              <a:rPr lang="cs-CZ" dirty="0"/>
              <a:t> Colorado a doktorát z matematiky a matematické fyziky na </a:t>
            </a:r>
            <a:r>
              <a:rPr lang="cs-CZ" dirty="0" err="1"/>
              <a:t>Yale</a:t>
            </a:r>
            <a:r>
              <a:rPr lang="cs-CZ" dirty="0"/>
              <a:t> University. Nechal se inspirovat myšlenkami Waltera A. </a:t>
            </a:r>
            <a:r>
              <a:rPr lang="cs-CZ" dirty="0" err="1"/>
              <a:t>Shewharta</a:t>
            </a:r>
            <a:r>
              <a:rPr lang="cs-CZ" dirty="0"/>
              <a:t> z oblasti statistických metod aplikovaných při kontrole výroby a v řízení a rozvinul toto téma do oblasti </a:t>
            </a:r>
            <a:r>
              <a:rPr lang="cs-CZ" dirty="0" err="1"/>
              <a:t>řPo</a:t>
            </a:r>
            <a:r>
              <a:rPr lang="cs-CZ" dirty="0"/>
              <a:t> druhé světové válce </a:t>
            </a:r>
            <a:r>
              <a:rPr lang="cs-CZ" dirty="0" err="1"/>
              <a:t>Deming</a:t>
            </a:r>
            <a:r>
              <a:rPr lang="cs-CZ" dirty="0"/>
              <a:t> pomáhal plánovat sčítání lidu v Japonsku. Jeho zkušenosti v oblasti statistické kontroly kvality vedly k pozvání do Japonské unie vědců a inženýrů. </a:t>
            </a:r>
            <a:r>
              <a:rPr lang="cs-CZ" dirty="0" err="1"/>
              <a:t>Deming</a:t>
            </a:r>
            <a:r>
              <a:rPr lang="cs-CZ" dirty="0"/>
              <a:t> postupně proškolil stovky japonských inženýrů, manažerů a studentů ve statistické kontrole procesů a v oblasti řízení kvality. Japonci intenzivně studovali a postupně aplikovali </a:t>
            </a:r>
            <a:r>
              <a:rPr lang="cs-CZ" dirty="0" err="1"/>
              <a:t>Shewhartovy</a:t>
            </a:r>
            <a:r>
              <a:rPr lang="cs-CZ" dirty="0"/>
              <a:t> a </a:t>
            </a:r>
            <a:r>
              <a:rPr lang="cs-CZ" dirty="0" err="1"/>
              <a:t>Demingovy</a:t>
            </a:r>
            <a:r>
              <a:rPr lang="cs-CZ" dirty="0"/>
              <a:t> myšlenky v japonském průmyslu. </a:t>
            </a:r>
            <a:r>
              <a:rPr lang="cs-CZ" dirty="0" err="1"/>
              <a:t>Demingovo</a:t>
            </a:r>
            <a:r>
              <a:rPr lang="cs-CZ" dirty="0"/>
              <a:t> poselství Japoncům bylo stručné: zlepšení kvality sníží na jedné straně náklady, na druhé straně zvýší produktivitu a přinese úspěch na trhu. Vysoká kvalita v kombinaci se snižováním nákladů skutečně přivedla japonské společnosti k </a:t>
            </a:r>
            <a:r>
              <a:rPr lang="cs-CZ" dirty="0" err="1"/>
              <a:t>úspěchu.řízení</a:t>
            </a:r>
            <a:r>
              <a:rPr lang="cs-CZ" dirty="0"/>
              <a:t> kvality.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7300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5708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5181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"/>
          <p:cNvSpPr/>
          <p:nvPr/>
        </p:nvSpPr>
        <p:spPr>
          <a:xfrm rot="10800000">
            <a:off x="7365397" y="75"/>
            <a:ext cx="724800" cy="10557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" name="Google Shape;122;p10"/>
          <p:cNvGrpSpPr/>
          <p:nvPr/>
        </p:nvGrpSpPr>
        <p:grpSpPr>
          <a:xfrm>
            <a:off x="8" y="4674804"/>
            <a:ext cx="8088217" cy="468805"/>
            <a:chOff x="8" y="4674804"/>
            <a:chExt cx="8088217" cy="468805"/>
          </a:xfrm>
        </p:grpSpPr>
        <p:sp>
          <p:nvSpPr>
            <p:cNvPr id="123" name="Google Shape;123;p10"/>
            <p:cNvSpPr/>
            <p:nvPr/>
          </p:nvSpPr>
          <p:spPr>
            <a:xfrm>
              <a:off x="8" y="4766509"/>
              <a:ext cx="377100" cy="3771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 rot="10800000">
              <a:off x="375687" y="4674804"/>
              <a:ext cx="258249" cy="468685"/>
            </a:xfrm>
            <a:custGeom>
              <a:avLst/>
              <a:gdLst/>
              <a:ahLst/>
              <a:cxnLst/>
              <a:rect l="l" t="t" r="r" b="b"/>
              <a:pathLst>
                <a:path w="23660" h="52411" extrusionOk="0">
                  <a:moveTo>
                    <a:pt x="23655" y="0"/>
                  </a:moveTo>
                  <a:lnTo>
                    <a:pt x="0" y="15445"/>
                  </a:lnTo>
                  <a:lnTo>
                    <a:pt x="14" y="52411"/>
                  </a:lnTo>
                  <a:lnTo>
                    <a:pt x="23660" y="4217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25" name="Google Shape;125;p10"/>
            <p:cNvSpPr/>
            <p:nvPr/>
          </p:nvSpPr>
          <p:spPr>
            <a:xfrm rot="10800000">
              <a:off x="633825" y="4674850"/>
              <a:ext cx="7454400" cy="3312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73000">
                  <a:schemeClr val="accent6"/>
                </a:gs>
                <a:gs pos="100000">
                  <a:srgbClr val="C3CFD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10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7" name="Google Shape;127;p10"/>
          <p:cNvGrpSpPr/>
          <p:nvPr/>
        </p:nvGrpSpPr>
        <p:grpSpPr>
          <a:xfrm>
            <a:off x="8090200" y="0"/>
            <a:ext cx="1053910" cy="1053906"/>
            <a:chOff x="8090200" y="0"/>
            <a:chExt cx="1053910" cy="1053906"/>
          </a:xfrm>
        </p:grpSpPr>
        <p:sp>
          <p:nvSpPr>
            <p:cNvPr id="128" name="Google Shape;128;p10"/>
            <p:cNvSpPr/>
            <p:nvPr/>
          </p:nvSpPr>
          <p:spPr>
            <a:xfrm>
              <a:off x="8090211" y="0"/>
              <a:ext cx="1053900" cy="1053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8090200" y="967217"/>
              <a:ext cx="1053900" cy="86689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10"/>
          <p:cNvSpPr txBox="1">
            <a:spLocks noGrp="1"/>
          </p:cNvSpPr>
          <p:nvPr>
            <p:ph type="body" idx="1"/>
          </p:nvPr>
        </p:nvSpPr>
        <p:spPr>
          <a:xfrm>
            <a:off x="814200" y="4674800"/>
            <a:ext cx="7104000" cy="32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131" name="Google Shape;131;p10"/>
          <p:cNvSpPr/>
          <p:nvPr/>
        </p:nvSpPr>
        <p:spPr>
          <a:xfrm>
            <a:off x="7366400" y="0"/>
            <a:ext cx="723250" cy="1051175"/>
          </a:xfrm>
          <a:custGeom>
            <a:avLst/>
            <a:gdLst/>
            <a:ahLst/>
            <a:cxnLst/>
            <a:rect l="l" t="t" r="r" b="b"/>
            <a:pathLst>
              <a:path w="28930" h="42047" extrusionOk="0">
                <a:moveTo>
                  <a:pt x="0" y="0"/>
                </a:moveTo>
                <a:lnTo>
                  <a:pt x="28930" y="42047"/>
                </a:lnTo>
                <a:lnTo>
                  <a:pt x="28930" y="38739"/>
                </a:lnTo>
                <a:lnTo>
                  <a:pt x="2908" y="74"/>
                </a:lnTo>
                <a:close/>
              </a:path>
            </a:pathLst>
          </a:custGeom>
          <a:solidFill>
            <a:srgbClr val="001F46">
              <a:alpha val="2011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11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134" name="Google Shape;134;p11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1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7" name="Google Shape;137;p11"/>
          <p:cNvGrpSpPr/>
          <p:nvPr/>
        </p:nvGrpSpPr>
        <p:grpSpPr>
          <a:xfrm rot="10800000">
            <a:off x="125800" y="4"/>
            <a:ext cx="9018200" cy="468805"/>
            <a:chOff x="8" y="4674804"/>
            <a:chExt cx="9018200" cy="468805"/>
          </a:xfrm>
        </p:grpSpPr>
        <p:sp>
          <p:nvSpPr>
            <p:cNvPr id="138" name="Google Shape;138;p11"/>
            <p:cNvSpPr/>
            <p:nvPr/>
          </p:nvSpPr>
          <p:spPr>
            <a:xfrm rot="10800000">
              <a:off x="8" y="4766509"/>
              <a:ext cx="377100" cy="3771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 rot="10800000">
              <a:off x="375687" y="4674804"/>
              <a:ext cx="258249" cy="468685"/>
            </a:xfrm>
            <a:custGeom>
              <a:avLst/>
              <a:gdLst/>
              <a:ahLst/>
              <a:cxnLst/>
              <a:rect l="l" t="t" r="r" b="b"/>
              <a:pathLst>
                <a:path w="23660" h="52411" extrusionOk="0">
                  <a:moveTo>
                    <a:pt x="23655" y="0"/>
                  </a:moveTo>
                  <a:lnTo>
                    <a:pt x="0" y="15445"/>
                  </a:lnTo>
                  <a:lnTo>
                    <a:pt x="14" y="52411"/>
                  </a:lnTo>
                  <a:lnTo>
                    <a:pt x="23660" y="421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0" name="Google Shape;140;p11"/>
            <p:cNvSpPr/>
            <p:nvPr/>
          </p:nvSpPr>
          <p:spPr>
            <a:xfrm rot="10800000">
              <a:off x="633808" y="4674838"/>
              <a:ext cx="8384400" cy="3312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221456"/>
            <a:ext cx="8382000" cy="528638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cs-CZ" altLang="cs-CZ" noProof="0"/>
              <a:t>Kliknutím lze upravit styl.</a:t>
            </a:r>
            <a:endParaRPr lang="en-US" altLang="cs-CZ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792956"/>
            <a:ext cx="8382000" cy="3429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100"/>
            </a:lvl1pPr>
          </a:lstStyle>
          <a:p>
            <a:pPr lvl="0"/>
            <a:r>
              <a:rPr lang="cs-CZ" altLang="cs-CZ" noProof="0"/>
              <a:t>Kliknutím můžete upravit styl předlohy.</a:t>
            </a:r>
            <a:endParaRPr lang="en-US" altLang="cs-CZ" noProof="0"/>
          </a:p>
        </p:txBody>
      </p:sp>
    </p:spTree>
    <p:extLst>
      <p:ext uri="{BB962C8B-B14F-4D97-AF65-F5344CB8AC3E}">
        <p14:creationId xmlns:p14="http://schemas.microsoft.com/office/powerpoint/2010/main" val="218851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6" r:id="rId5"/>
    <p:sldLayoutId id="2147483657" r:id="rId6"/>
    <p:sldLayoutId id="2147483660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braham-hicks.cz/nevytycujte-si-cile-pokud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13"/>
          <p:cNvGrpSpPr/>
          <p:nvPr/>
        </p:nvGrpSpPr>
        <p:grpSpPr>
          <a:xfrm>
            <a:off x="8013742" y="4015142"/>
            <a:ext cx="600715" cy="600715"/>
            <a:chOff x="8762414" y="2939573"/>
            <a:chExt cx="457200" cy="457200"/>
          </a:xfrm>
        </p:grpSpPr>
        <p:sp>
          <p:nvSpPr>
            <p:cNvPr id="155" name="Google Shape;155;p13"/>
            <p:cNvSpPr/>
            <p:nvPr/>
          </p:nvSpPr>
          <p:spPr>
            <a:xfrm>
              <a:off x="9010064" y="3034823"/>
              <a:ext cx="209550" cy="66675"/>
            </a:xfrm>
            <a:custGeom>
              <a:avLst/>
              <a:gdLst/>
              <a:ahLst/>
              <a:cxnLst/>
              <a:rect l="l" t="t" r="r" b="b"/>
              <a:pathLst>
                <a:path w="209550" h="66675" extrusionOk="0">
                  <a:moveTo>
                    <a:pt x="2000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57150"/>
                  </a:lnTo>
                  <a:cubicBezTo>
                    <a:pt x="0" y="62865"/>
                    <a:pt x="3810" y="66675"/>
                    <a:pt x="9525" y="66675"/>
                  </a:cubicBezTo>
                  <a:lnTo>
                    <a:pt x="200025" y="66675"/>
                  </a:lnTo>
                  <a:cubicBezTo>
                    <a:pt x="205740" y="66675"/>
                    <a:pt x="209550" y="62865"/>
                    <a:pt x="209550" y="57150"/>
                  </a:cubicBezTo>
                  <a:lnTo>
                    <a:pt x="209550" y="9525"/>
                  </a:lnTo>
                  <a:cubicBezTo>
                    <a:pt x="209550" y="3810"/>
                    <a:pt x="205740" y="0"/>
                    <a:pt x="200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9029114" y="3120548"/>
              <a:ext cx="171450" cy="276225"/>
            </a:xfrm>
            <a:custGeom>
              <a:avLst/>
              <a:gdLst/>
              <a:ahLst/>
              <a:cxnLst/>
              <a:rect l="l" t="t" r="r" b="b"/>
              <a:pathLst>
                <a:path w="171450" h="276225" extrusionOk="0">
                  <a:moveTo>
                    <a:pt x="0" y="266700"/>
                  </a:moveTo>
                  <a:cubicBezTo>
                    <a:pt x="0" y="272415"/>
                    <a:pt x="3810" y="276225"/>
                    <a:pt x="9525" y="276225"/>
                  </a:cubicBezTo>
                  <a:lnTo>
                    <a:pt x="161925" y="276225"/>
                  </a:lnTo>
                  <a:cubicBezTo>
                    <a:pt x="167640" y="276225"/>
                    <a:pt x="171450" y="272415"/>
                    <a:pt x="171450" y="266700"/>
                  </a:cubicBezTo>
                  <a:lnTo>
                    <a:pt x="171450" y="0"/>
                  </a:lnTo>
                  <a:lnTo>
                    <a:pt x="0" y="0"/>
                  </a:lnTo>
                  <a:lnTo>
                    <a:pt x="0" y="266700"/>
                  </a:lnTo>
                  <a:close/>
                  <a:moveTo>
                    <a:pt x="28575" y="57150"/>
                  </a:moveTo>
                  <a:cubicBezTo>
                    <a:pt x="28575" y="51435"/>
                    <a:pt x="32385" y="47625"/>
                    <a:pt x="38100" y="47625"/>
                  </a:cubicBezTo>
                  <a:lnTo>
                    <a:pt x="133350" y="47625"/>
                  </a:lnTo>
                  <a:cubicBezTo>
                    <a:pt x="139065" y="47625"/>
                    <a:pt x="142875" y="51435"/>
                    <a:pt x="142875" y="57150"/>
                  </a:cubicBezTo>
                  <a:lnTo>
                    <a:pt x="142875" y="123825"/>
                  </a:lnTo>
                  <a:cubicBezTo>
                    <a:pt x="142875" y="129540"/>
                    <a:pt x="139065" y="133350"/>
                    <a:pt x="133350" y="133350"/>
                  </a:cubicBezTo>
                  <a:lnTo>
                    <a:pt x="38100" y="133350"/>
                  </a:lnTo>
                  <a:cubicBezTo>
                    <a:pt x="32385" y="133350"/>
                    <a:pt x="28575" y="129540"/>
                    <a:pt x="28575" y="123825"/>
                  </a:cubicBezTo>
                  <a:lnTo>
                    <a:pt x="28575" y="57150"/>
                  </a:lnTo>
                  <a:close/>
                  <a:moveTo>
                    <a:pt x="38100" y="161925"/>
                  </a:moveTo>
                  <a:lnTo>
                    <a:pt x="133350" y="161925"/>
                  </a:lnTo>
                  <a:cubicBezTo>
                    <a:pt x="139065" y="161925"/>
                    <a:pt x="142875" y="165735"/>
                    <a:pt x="142875" y="171450"/>
                  </a:cubicBezTo>
                  <a:cubicBezTo>
                    <a:pt x="142875" y="177165"/>
                    <a:pt x="139065" y="180975"/>
                    <a:pt x="133350" y="180975"/>
                  </a:cubicBezTo>
                  <a:lnTo>
                    <a:pt x="38100" y="180975"/>
                  </a:lnTo>
                  <a:cubicBezTo>
                    <a:pt x="32385" y="180975"/>
                    <a:pt x="28575" y="177165"/>
                    <a:pt x="28575" y="171450"/>
                  </a:cubicBezTo>
                  <a:cubicBezTo>
                    <a:pt x="28575" y="165735"/>
                    <a:pt x="32385" y="161925"/>
                    <a:pt x="38100" y="1619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8762414" y="2939573"/>
              <a:ext cx="200025" cy="457200"/>
            </a:xfrm>
            <a:custGeom>
              <a:avLst/>
              <a:gdLst/>
              <a:ahLst/>
              <a:cxnLst/>
              <a:rect l="l" t="t" r="r" b="b"/>
              <a:pathLst>
                <a:path w="200025" h="457200" extrusionOk="0">
                  <a:moveTo>
                    <a:pt x="185738" y="76200"/>
                  </a:moveTo>
                  <a:lnTo>
                    <a:pt x="133350" y="76200"/>
                  </a:lnTo>
                  <a:lnTo>
                    <a:pt x="133350" y="28575"/>
                  </a:lnTo>
                  <a:lnTo>
                    <a:pt x="157163" y="28575"/>
                  </a:lnTo>
                  <a:cubicBezTo>
                    <a:pt x="164783" y="28575"/>
                    <a:pt x="171450" y="21908"/>
                    <a:pt x="171450" y="14288"/>
                  </a:cubicBezTo>
                  <a:cubicBezTo>
                    <a:pt x="171450" y="6668"/>
                    <a:pt x="164783" y="0"/>
                    <a:pt x="157163" y="0"/>
                  </a:cubicBezTo>
                  <a:lnTo>
                    <a:pt x="42863" y="0"/>
                  </a:lnTo>
                  <a:cubicBezTo>
                    <a:pt x="35243" y="0"/>
                    <a:pt x="28575" y="6668"/>
                    <a:pt x="28575" y="14288"/>
                  </a:cubicBezTo>
                  <a:cubicBezTo>
                    <a:pt x="28575" y="21908"/>
                    <a:pt x="35243" y="28575"/>
                    <a:pt x="42863" y="28575"/>
                  </a:cubicBezTo>
                  <a:lnTo>
                    <a:pt x="66675" y="28575"/>
                  </a:lnTo>
                  <a:lnTo>
                    <a:pt x="66675" y="76200"/>
                  </a:lnTo>
                  <a:lnTo>
                    <a:pt x="14288" y="76200"/>
                  </a:lnTo>
                  <a:cubicBezTo>
                    <a:pt x="6668" y="76200"/>
                    <a:pt x="0" y="82868"/>
                    <a:pt x="0" y="90488"/>
                  </a:cubicBezTo>
                  <a:cubicBezTo>
                    <a:pt x="0" y="98108"/>
                    <a:pt x="6668" y="104775"/>
                    <a:pt x="14288" y="104775"/>
                  </a:cubicBezTo>
                  <a:lnTo>
                    <a:pt x="47625" y="104775"/>
                  </a:lnTo>
                  <a:lnTo>
                    <a:pt x="47625" y="323850"/>
                  </a:lnTo>
                  <a:cubicBezTo>
                    <a:pt x="47625" y="334328"/>
                    <a:pt x="56198" y="342900"/>
                    <a:pt x="66675" y="342900"/>
                  </a:cubicBezTo>
                  <a:lnTo>
                    <a:pt x="66675" y="361950"/>
                  </a:lnTo>
                  <a:cubicBezTo>
                    <a:pt x="66675" y="367665"/>
                    <a:pt x="70485" y="371475"/>
                    <a:pt x="76200" y="371475"/>
                  </a:cubicBezTo>
                  <a:lnTo>
                    <a:pt x="85725" y="371475"/>
                  </a:lnTo>
                  <a:lnTo>
                    <a:pt x="85725" y="442913"/>
                  </a:lnTo>
                  <a:cubicBezTo>
                    <a:pt x="85725" y="450533"/>
                    <a:pt x="92393" y="457200"/>
                    <a:pt x="100013" y="457200"/>
                  </a:cubicBezTo>
                  <a:cubicBezTo>
                    <a:pt x="107633" y="457200"/>
                    <a:pt x="114300" y="450533"/>
                    <a:pt x="114300" y="442913"/>
                  </a:cubicBezTo>
                  <a:lnTo>
                    <a:pt x="114300" y="371475"/>
                  </a:lnTo>
                  <a:lnTo>
                    <a:pt x="123825" y="371475"/>
                  </a:lnTo>
                  <a:cubicBezTo>
                    <a:pt x="129540" y="371475"/>
                    <a:pt x="133350" y="367665"/>
                    <a:pt x="133350" y="361950"/>
                  </a:cubicBezTo>
                  <a:lnTo>
                    <a:pt x="133350" y="342900"/>
                  </a:lnTo>
                  <a:cubicBezTo>
                    <a:pt x="143828" y="342900"/>
                    <a:pt x="152400" y="334328"/>
                    <a:pt x="152400" y="323850"/>
                  </a:cubicBezTo>
                  <a:lnTo>
                    <a:pt x="152400" y="104775"/>
                  </a:lnTo>
                  <a:lnTo>
                    <a:pt x="185738" y="104775"/>
                  </a:lnTo>
                  <a:cubicBezTo>
                    <a:pt x="193358" y="104775"/>
                    <a:pt x="200025" y="98108"/>
                    <a:pt x="200025" y="90488"/>
                  </a:cubicBezTo>
                  <a:cubicBezTo>
                    <a:pt x="200025" y="82868"/>
                    <a:pt x="193358" y="76200"/>
                    <a:pt x="185738" y="76200"/>
                  </a:cubicBezTo>
                  <a:close/>
                  <a:moveTo>
                    <a:pt x="123825" y="247650"/>
                  </a:moveTo>
                  <a:lnTo>
                    <a:pt x="76200" y="247650"/>
                  </a:lnTo>
                  <a:lnTo>
                    <a:pt x="76200" y="123825"/>
                  </a:lnTo>
                  <a:lnTo>
                    <a:pt x="123825" y="123825"/>
                  </a:lnTo>
                  <a:lnTo>
                    <a:pt x="123825" y="2476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cs-CZ" altLang="cs-CZ" dirty="0"/>
              <a:t>SPRÁVNÁ LABORATORNÍ PRAXE</a:t>
            </a:r>
            <a:endParaRPr dirty="0"/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4819422" y="3307924"/>
            <a:ext cx="2778359" cy="691114"/>
          </a:xfrm>
          <a:prstGeom prst="rect">
            <a:avLst/>
          </a:prstGeom>
        </p:spPr>
        <p:txBody>
          <a:bodyPr rtlCol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Wingdings 3" charset="2"/>
              <a:buNone/>
              <a:defRPr/>
            </a:pPr>
            <a:r>
              <a:rPr lang="cs-CZ" dirty="0"/>
              <a:t>NORMA ISO 15189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39418A-8AFB-144D-AD49-7D089FC3881E}"/>
              </a:ext>
            </a:extLst>
          </p:cNvPr>
          <p:cNvSpPr txBox="1"/>
          <p:nvPr/>
        </p:nvSpPr>
        <p:spPr>
          <a:xfrm>
            <a:off x="343949" y="2202418"/>
            <a:ext cx="27334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RNDr</a:t>
            </a:r>
            <a:r>
              <a:rPr lang="en-GB" dirty="0"/>
              <a:t>. Martina </a:t>
            </a:r>
            <a:r>
              <a:rPr lang="en-GB" dirty="0" err="1"/>
              <a:t>Mrkvicová</a:t>
            </a:r>
            <a:r>
              <a:rPr lang="en-GB" dirty="0"/>
              <a:t>, Ph.D.</a:t>
            </a:r>
          </a:p>
          <a:p>
            <a:r>
              <a:rPr lang="en-GB" dirty="0"/>
              <a:t>Mgr. Alice </a:t>
            </a:r>
            <a:r>
              <a:rPr lang="en-GB" dirty="0" err="1"/>
              <a:t>Hoffmannová</a:t>
            </a:r>
            <a:r>
              <a:rPr lang="en-GB" dirty="0"/>
              <a:t>, Ph.D.</a:t>
            </a:r>
          </a:p>
          <a:p>
            <a:r>
              <a:rPr lang="en-GB" dirty="0"/>
              <a:t>prof. </a:t>
            </a:r>
            <a:r>
              <a:rPr lang="en-GB" dirty="0" err="1"/>
              <a:t>MUDr</a:t>
            </a:r>
            <a:r>
              <a:rPr lang="en-GB" dirty="0"/>
              <a:t>. Dalibor Valík, Ph.D.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Akreditace ISO 15189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0500" y="902996"/>
            <a:ext cx="4216940" cy="3640991"/>
          </a:xfrm>
        </p:spPr>
        <p:txBody>
          <a:bodyPr/>
          <a:lstStyle/>
          <a:p>
            <a:r>
              <a:rPr lang="cs-CZ" sz="2000" dirty="0"/>
              <a:t>Po posouzení (auditu) způsobilosti laboratoře je ČIA vydáno „</a:t>
            </a:r>
            <a:r>
              <a:rPr lang="cs-CZ" sz="2000" b="1" dirty="0"/>
              <a:t>Osvědčení o  akreditaci“</a:t>
            </a:r>
            <a:r>
              <a:rPr lang="cs-CZ" sz="2000" dirty="0"/>
              <a:t>, kde je definován rozsah udílené akreditace na 5 - leté období </a:t>
            </a:r>
          </a:p>
          <a:p>
            <a:r>
              <a:rPr lang="cs-CZ" sz="2000" dirty="0"/>
              <a:t>v průběhu tohoto období proběhnou 3 „pravidelné dozorové návštěvy“</a:t>
            </a:r>
          </a:p>
          <a:p>
            <a:r>
              <a:rPr lang="cs-CZ" sz="2000" dirty="0"/>
              <a:t>auditní tým ČIA:</a:t>
            </a:r>
          </a:p>
          <a:p>
            <a:pPr marL="533400" lvl="1" indent="0">
              <a:buNone/>
            </a:pPr>
            <a:r>
              <a:rPr lang="cs-CZ" sz="2000" dirty="0"/>
              <a:t>– hlavní posuzovatel + odborní posuzovatelé </a:t>
            </a:r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93" y="583987"/>
            <a:ext cx="2800108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88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Akreditace ISO 15189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0499" y="902996"/>
            <a:ext cx="4395047" cy="3640991"/>
          </a:xfrm>
        </p:spPr>
        <p:txBody>
          <a:bodyPr/>
          <a:lstStyle/>
          <a:p>
            <a:r>
              <a:rPr lang="cs-CZ" sz="2000" b="1" dirty="0"/>
              <a:t>Příloha osvědčení o akreditaci </a:t>
            </a:r>
            <a:r>
              <a:rPr lang="cs-CZ" sz="2000" dirty="0"/>
              <a:t>(nedílná součást svědčení)</a:t>
            </a:r>
          </a:p>
          <a:p>
            <a:pPr lvl="1"/>
            <a:r>
              <a:rPr lang="cs-CZ" sz="2000" dirty="0"/>
              <a:t>identifikace pracovišť</a:t>
            </a:r>
          </a:p>
          <a:p>
            <a:pPr lvl="1"/>
            <a:r>
              <a:rPr lang="cs-CZ" sz="2000" dirty="0"/>
              <a:t>seznam akreditovaných zkoušek </a:t>
            </a:r>
          </a:p>
          <a:p>
            <a:pPr lvl="2"/>
            <a:r>
              <a:rPr lang="cs-CZ" sz="2000" dirty="0"/>
              <a:t>Odbornost</a:t>
            </a:r>
          </a:p>
          <a:p>
            <a:pPr lvl="2"/>
            <a:r>
              <a:rPr lang="cs-CZ" sz="2000" dirty="0"/>
              <a:t>Metoda + způsob měření</a:t>
            </a:r>
          </a:p>
          <a:p>
            <a:pPr lvl="2"/>
            <a:r>
              <a:rPr lang="cs-CZ" sz="2000" dirty="0"/>
              <a:t>SOP</a:t>
            </a:r>
          </a:p>
          <a:p>
            <a:pPr lvl="2"/>
            <a:r>
              <a:rPr lang="cs-CZ" sz="2000" dirty="0"/>
              <a:t>Materiál</a:t>
            </a:r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12581"/>
          <a:stretch/>
        </p:blipFill>
        <p:spPr>
          <a:xfrm>
            <a:off x="4734555" y="492864"/>
            <a:ext cx="4145439" cy="41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51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Překryv ISO norem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639963" y="327378"/>
            <a:ext cx="7886006" cy="423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Light"/>
              <a:buNone/>
              <a:defRPr sz="1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algn="ctr">
              <a:buFontTx/>
              <a:buNone/>
            </a:pPr>
            <a:r>
              <a:rPr lang="cs-CZ" altLang="cs-CZ" sz="2400" b="1" u="sng" dirty="0">
                <a:solidFill>
                  <a:schemeClr val="tx1"/>
                </a:solidFill>
              </a:rPr>
              <a:t>ISO 9001 – certifikace </a:t>
            </a:r>
          </a:p>
          <a:p>
            <a:pPr>
              <a:buFontTx/>
              <a:buNone/>
            </a:pPr>
            <a:r>
              <a:rPr lang="cs-CZ" altLang="cs-CZ" sz="2400" b="1" dirty="0"/>
              <a:t>                		80% SMK  + validace metod</a:t>
            </a:r>
          </a:p>
          <a:p>
            <a:pPr>
              <a:buFontTx/>
              <a:buNone/>
            </a:pPr>
            <a:r>
              <a:rPr lang="cs-CZ" altLang="cs-CZ" sz="2400" b="1" dirty="0"/>
              <a:t>                		návaznost, nejistota    </a:t>
            </a:r>
          </a:p>
          <a:p>
            <a:pPr>
              <a:buFontTx/>
              <a:buNone/>
            </a:pPr>
            <a:r>
              <a:rPr lang="cs-CZ" altLang="cs-CZ" sz="2400" b="1" dirty="0"/>
              <a:t>              </a:t>
            </a:r>
            <a:endParaRPr lang="cs-CZ" altLang="cs-CZ" sz="2400" dirty="0"/>
          </a:p>
          <a:p>
            <a:pPr algn="ctr">
              <a:buFontTx/>
              <a:buNone/>
            </a:pPr>
            <a:r>
              <a:rPr lang="cs-CZ" altLang="cs-CZ" sz="2400" b="1" u="sng" dirty="0">
                <a:solidFill>
                  <a:schemeClr val="tx1"/>
                </a:solidFill>
              </a:rPr>
              <a:t>ISO 17025 – akreditace  </a:t>
            </a:r>
          </a:p>
          <a:p>
            <a:pPr algn="ctr">
              <a:buFontTx/>
              <a:buNone/>
            </a:pPr>
            <a:r>
              <a:rPr lang="cs-CZ" altLang="cs-CZ" sz="2400" i="1" dirty="0">
                <a:solidFill>
                  <a:schemeClr val="tx1"/>
                </a:solidFill>
              </a:rPr>
              <a:t>kalibrační laboratoře</a:t>
            </a:r>
          </a:p>
          <a:p>
            <a:pPr algn="ctr">
              <a:buFontTx/>
              <a:buNone/>
            </a:pPr>
            <a:r>
              <a:rPr lang="cs-CZ" altLang="cs-CZ" sz="2400" b="1" dirty="0"/>
              <a:t>                   90%   +    </a:t>
            </a:r>
            <a:r>
              <a:rPr lang="cs-CZ" altLang="cs-CZ" sz="2400" b="1" dirty="0" err="1"/>
              <a:t>preanalytický</a:t>
            </a:r>
            <a:r>
              <a:rPr lang="cs-CZ" altLang="cs-CZ" sz="2400" b="1" dirty="0"/>
              <a:t> proces              </a:t>
            </a:r>
            <a:br>
              <a:rPr lang="cs-CZ" altLang="cs-CZ" sz="2400" b="1" dirty="0"/>
            </a:br>
            <a:r>
              <a:rPr lang="cs-CZ" altLang="cs-CZ" sz="2400" b="1" dirty="0"/>
              <a:t>                                    </a:t>
            </a:r>
            <a:r>
              <a:rPr lang="cs-CZ" altLang="cs-CZ" sz="2400" b="1" dirty="0" err="1"/>
              <a:t>postanalytický</a:t>
            </a:r>
            <a:r>
              <a:rPr lang="cs-CZ" altLang="cs-CZ" sz="2400" b="1" dirty="0"/>
              <a:t> proces</a:t>
            </a:r>
          </a:p>
          <a:p>
            <a:pPr algn="ctr">
              <a:buFontTx/>
              <a:buNone/>
            </a:pPr>
            <a:endParaRPr lang="cs-CZ" altLang="cs-CZ" sz="2400" b="1" dirty="0"/>
          </a:p>
          <a:p>
            <a:pPr>
              <a:buFontTx/>
              <a:buNone/>
            </a:pPr>
            <a:r>
              <a:rPr lang="cs-CZ" altLang="cs-CZ" sz="2400" b="1" dirty="0">
                <a:solidFill>
                  <a:schemeClr val="tx1"/>
                </a:solidFill>
              </a:rPr>
              <a:t>                                        </a:t>
            </a:r>
            <a:r>
              <a:rPr lang="cs-CZ" altLang="cs-CZ" sz="2400" b="1" u="sng" dirty="0">
                <a:solidFill>
                  <a:schemeClr val="tx1"/>
                </a:solidFill>
              </a:rPr>
              <a:t>ISO 15189 – akreditace         </a:t>
            </a:r>
          </a:p>
          <a:p>
            <a:pPr>
              <a:buFontTx/>
              <a:buNone/>
            </a:pPr>
            <a:r>
              <a:rPr lang="cs-CZ" altLang="cs-CZ" sz="2400" b="1" dirty="0">
                <a:solidFill>
                  <a:schemeClr val="tx1"/>
                </a:solidFill>
              </a:rPr>
              <a:t>                                          </a:t>
            </a:r>
            <a:r>
              <a:rPr lang="cs-CZ" altLang="cs-CZ" sz="2400" b="1" i="1" dirty="0">
                <a:solidFill>
                  <a:schemeClr val="tx1"/>
                </a:solidFill>
              </a:rPr>
              <a:t>zdravotnické laboratoře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81000" y="606286"/>
            <a:ext cx="1075765" cy="1840037"/>
          </a:xfrm>
          <a:prstGeom prst="curvedRightArrow">
            <a:avLst>
              <a:gd name="adj1" fmla="val 59924"/>
              <a:gd name="adj2" fmla="val 11983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80999" y="2555855"/>
            <a:ext cx="1075765" cy="1840037"/>
          </a:xfrm>
          <a:prstGeom prst="curvedRightArrow">
            <a:avLst>
              <a:gd name="adj1" fmla="val 59924"/>
              <a:gd name="adj2" fmla="val 11983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923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ČSN EN ISO 15189:2013</a:t>
            </a:r>
            <a:r>
              <a:rPr lang="cs-CZ" dirty="0"/>
              <a:t> - </a:t>
            </a:r>
            <a:r>
              <a:rPr lang="fi-FI" dirty="0"/>
              <a:t>Kapitoly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438990"/>
            <a:ext cx="4005805" cy="2715600"/>
          </a:xfrm>
        </p:spPr>
        <p:txBody>
          <a:bodyPr/>
          <a:lstStyle/>
          <a:p>
            <a:pPr marL="88900" indent="0">
              <a:spcBef>
                <a:spcPts val="0"/>
              </a:spcBef>
              <a:buNone/>
            </a:pPr>
            <a:r>
              <a:rPr lang="cs-CZ" sz="1400" dirty="0">
                <a:solidFill>
                  <a:schemeClr val="accent2"/>
                </a:solidFill>
                <a:latin typeface="Barlow SemiBold" panose="020B0604020202020204" charset="-18"/>
              </a:rPr>
              <a:t>4 Požadavky na management </a:t>
            </a:r>
          </a:p>
          <a:p>
            <a:pPr marL="88900" indent="0">
              <a:spcBef>
                <a:spcPts val="0"/>
              </a:spcBef>
              <a:buNone/>
            </a:pPr>
            <a:r>
              <a:rPr lang="cs-CZ" sz="1400" dirty="0">
                <a:latin typeface="Barlow Light" panose="020B0604020202020204" charset="-18"/>
              </a:rPr>
              <a:t>4.1 Odpovědnost organizace a managementu </a:t>
            </a:r>
          </a:p>
          <a:p>
            <a:pPr marL="88900" indent="0">
              <a:spcBef>
                <a:spcPts val="0"/>
              </a:spcBef>
              <a:buNone/>
            </a:pPr>
            <a:r>
              <a:rPr lang="cs-CZ" sz="1400" dirty="0">
                <a:latin typeface="Barlow Light" panose="020B0604020202020204" charset="-18"/>
              </a:rPr>
              <a:t>4.2 Systém managementu kvality </a:t>
            </a:r>
          </a:p>
          <a:p>
            <a:pPr marL="88900" indent="0">
              <a:spcBef>
                <a:spcPts val="0"/>
              </a:spcBef>
              <a:buNone/>
            </a:pPr>
            <a:r>
              <a:rPr lang="cs-CZ" sz="1400" dirty="0">
                <a:latin typeface="Barlow Light" panose="020B0604020202020204" charset="-18"/>
              </a:rPr>
              <a:t>4.3 Řízení dokumentů </a:t>
            </a:r>
          </a:p>
          <a:p>
            <a:pPr marL="88900" indent="0">
              <a:spcBef>
                <a:spcPts val="0"/>
              </a:spcBef>
              <a:buNone/>
            </a:pPr>
            <a:r>
              <a:rPr lang="cs-CZ" sz="1400" dirty="0">
                <a:latin typeface="Barlow Light" panose="020B0604020202020204" charset="-18"/>
              </a:rPr>
              <a:t>4.4 Smlouvy o službách </a:t>
            </a:r>
          </a:p>
          <a:p>
            <a:pPr marL="88900" indent="0">
              <a:spcBef>
                <a:spcPts val="0"/>
              </a:spcBef>
              <a:buNone/>
            </a:pPr>
            <a:r>
              <a:rPr lang="cs-CZ" sz="1400" dirty="0">
                <a:latin typeface="Barlow Light" panose="020B0604020202020204" charset="-18"/>
              </a:rPr>
              <a:t>4.5 Laboratorní vyšetření smluvními laboratořemi </a:t>
            </a:r>
          </a:p>
          <a:p>
            <a:pPr marL="88900" indent="0">
              <a:spcBef>
                <a:spcPts val="0"/>
              </a:spcBef>
              <a:buNone/>
            </a:pPr>
            <a:r>
              <a:rPr lang="cs-CZ" sz="1400" dirty="0">
                <a:latin typeface="Barlow Light" panose="020B0604020202020204" charset="-18"/>
              </a:rPr>
              <a:t>4.6 Externí služby a dodávky </a:t>
            </a:r>
          </a:p>
          <a:p>
            <a:pPr marL="88900" indent="0">
              <a:spcBef>
                <a:spcPts val="0"/>
              </a:spcBef>
              <a:buNone/>
            </a:pPr>
            <a:r>
              <a:rPr lang="cs-CZ" sz="1400" dirty="0">
                <a:latin typeface="Barlow Light" panose="020B0604020202020204" charset="-18"/>
              </a:rPr>
              <a:t>4.7 Poradenské služby </a:t>
            </a:r>
          </a:p>
          <a:p>
            <a:pPr marL="88900" indent="0">
              <a:spcBef>
                <a:spcPts val="0"/>
              </a:spcBef>
              <a:buNone/>
            </a:pPr>
            <a:r>
              <a:rPr lang="cs-CZ" sz="1400" dirty="0">
                <a:latin typeface="Barlow Light" panose="020B0604020202020204" charset="-18"/>
              </a:rPr>
              <a:t>4.8 Řešení stížností </a:t>
            </a:r>
          </a:p>
          <a:p>
            <a:pPr marL="88900" indent="0">
              <a:spcBef>
                <a:spcPts val="0"/>
              </a:spcBef>
              <a:buNone/>
            </a:pPr>
            <a:r>
              <a:rPr lang="cs-CZ" sz="1400" dirty="0">
                <a:latin typeface="Barlow Light" panose="020B0604020202020204" charset="-18"/>
              </a:rPr>
              <a:t>4.9 Zjišťování a řízení neshod </a:t>
            </a:r>
          </a:p>
          <a:p>
            <a:pPr marL="88900" indent="0">
              <a:spcBef>
                <a:spcPts val="0"/>
              </a:spcBef>
              <a:buNone/>
            </a:pPr>
            <a:r>
              <a:rPr lang="cs-CZ" sz="1400" dirty="0">
                <a:latin typeface="Barlow Light" panose="020B0604020202020204" charset="-18"/>
              </a:rPr>
              <a:t>4.10 Nápravné opatření </a:t>
            </a:r>
          </a:p>
          <a:p>
            <a:pPr marL="88900" indent="0">
              <a:spcBef>
                <a:spcPts val="0"/>
              </a:spcBef>
              <a:buNone/>
            </a:pPr>
            <a:r>
              <a:rPr lang="cs-CZ" sz="1400" dirty="0">
                <a:latin typeface="Barlow Light" panose="020B0604020202020204" charset="-18"/>
              </a:rPr>
              <a:t>4.11 Preventivní opatření </a:t>
            </a:r>
          </a:p>
          <a:p>
            <a:pPr marL="88900" indent="0">
              <a:spcBef>
                <a:spcPts val="0"/>
              </a:spcBef>
              <a:buNone/>
            </a:pPr>
            <a:r>
              <a:rPr lang="cs-CZ" sz="1400" dirty="0">
                <a:latin typeface="Barlow Light" panose="020B0604020202020204" charset="-18"/>
              </a:rPr>
              <a:t>4.12 Neustálé zlepšování </a:t>
            </a:r>
          </a:p>
          <a:p>
            <a:pPr marL="88900" indent="0">
              <a:spcBef>
                <a:spcPts val="0"/>
              </a:spcBef>
              <a:buNone/>
            </a:pPr>
            <a:r>
              <a:rPr lang="cs-CZ" sz="1400" dirty="0">
                <a:latin typeface="Barlow Light" panose="020B0604020202020204" charset="-18"/>
              </a:rPr>
              <a:t>4.13 Řízení záznamů </a:t>
            </a:r>
          </a:p>
          <a:p>
            <a:pPr marL="88900" indent="0">
              <a:spcBef>
                <a:spcPts val="0"/>
              </a:spcBef>
              <a:buNone/>
            </a:pPr>
            <a:r>
              <a:rPr lang="cs-CZ" sz="1400" dirty="0">
                <a:latin typeface="Barlow Light" panose="020B0604020202020204" charset="-18"/>
              </a:rPr>
              <a:t>4.14 Hodnocení a audity </a:t>
            </a:r>
          </a:p>
          <a:p>
            <a:pPr marL="88900" indent="0">
              <a:spcBef>
                <a:spcPts val="0"/>
              </a:spcBef>
              <a:buNone/>
            </a:pPr>
            <a:r>
              <a:rPr lang="cs-CZ" sz="1400" dirty="0">
                <a:latin typeface="Barlow Light" panose="020B0604020202020204" charset="-18"/>
              </a:rPr>
              <a:t>4.15 Přezkoumání systému managementu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>
          <a:xfrm>
            <a:off x="4406873" y="1438990"/>
            <a:ext cx="4737127" cy="2715600"/>
          </a:xfrm>
        </p:spPr>
        <p:txBody>
          <a:bodyPr/>
          <a:lstStyle/>
          <a:p>
            <a:pPr marL="88900" indent="0">
              <a:spcBef>
                <a:spcPts val="0"/>
              </a:spcBef>
              <a:buNone/>
            </a:pPr>
            <a:r>
              <a:rPr lang="cs-CZ" altLang="cs-CZ" sz="1400" dirty="0">
                <a:solidFill>
                  <a:schemeClr val="accent2"/>
                </a:solidFill>
                <a:latin typeface="Barlow SemiBold" panose="020B0604020202020204" charset="-18"/>
              </a:rPr>
              <a:t>1  Předmět normy</a:t>
            </a:r>
          </a:p>
          <a:p>
            <a:pPr marL="88900" indent="0">
              <a:spcBef>
                <a:spcPts val="0"/>
              </a:spcBef>
              <a:buNone/>
            </a:pPr>
            <a:r>
              <a:rPr lang="cs-CZ" altLang="cs-CZ" sz="1400" dirty="0">
                <a:solidFill>
                  <a:schemeClr val="accent2"/>
                </a:solidFill>
                <a:latin typeface="Barlow SemiBold" panose="020B0604020202020204" charset="-18"/>
              </a:rPr>
              <a:t>2  Citované dokumenty</a:t>
            </a:r>
          </a:p>
          <a:p>
            <a:pPr marL="88900" indent="0">
              <a:spcBef>
                <a:spcPts val="0"/>
              </a:spcBef>
              <a:buNone/>
            </a:pPr>
            <a:r>
              <a:rPr lang="cs-CZ" altLang="cs-CZ" sz="1400" dirty="0">
                <a:solidFill>
                  <a:schemeClr val="accent2"/>
                </a:solidFill>
                <a:latin typeface="Barlow SemiBold" panose="020B0604020202020204" charset="-18"/>
              </a:rPr>
              <a:t>3  Termíny a definice</a:t>
            </a:r>
          </a:p>
          <a:p>
            <a:pPr marL="88900" indent="0">
              <a:spcBef>
                <a:spcPts val="0"/>
              </a:spcBef>
              <a:buNone/>
            </a:pPr>
            <a:endParaRPr lang="cs-CZ" sz="1400" b="1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88900" indent="0">
              <a:spcBef>
                <a:spcPts val="0"/>
              </a:spcBef>
              <a:buNone/>
            </a:pPr>
            <a:endParaRPr lang="cs-CZ" sz="1400" b="1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88900" indent="0">
              <a:spcBef>
                <a:spcPts val="0"/>
              </a:spcBef>
              <a:buNone/>
            </a:pPr>
            <a:r>
              <a:rPr lang="cs-CZ" sz="1400" dirty="0">
                <a:solidFill>
                  <a:schemeClr val="accent2"/>
                </a:solidFill>
                <a:latin typeface="Barlow SemiBold" panose="020B0604020202020204" charset="-18"/>
              </a:rPr>
              <a:t>5 Technické požadavky </a:t>
            </a:r>
          </a:p>
          <a:p>
            <a:pPr marL="88900" indent="0">
              <a:spcBef>
                <a:spcPts val="0"/>
              </a:spcBef>
              <a:buNone/>
            </a:pPr>
            <a:r>
              <a:rPr lang="cs-CZ" sz="1400" dirty="0">
                <a:latin typeface="Barlow Light" panose="020B0604020202020204" charset="-18"/>
              </a:rPr>
              <a:t>5.1 Pracovníci </a:t>
            </a:r>
          </a:p>
          <a:p>
            <a:pPr marL="88900" indent="0">
              <a:spcBef>
                <a:spcPts val="0"/>
              </a:spcBef>
              <a:buNone/>
            </a:pPr>
            <a:r>
              <a:rPr lang="pl-PL" sz="1400" dirty="0">
                <a:latin typeface="Barlow Light" panose="020B0604020202020204" charset="-18"/>
              </a:rPr>
              <a:t>5.2 Prostory a podmínky prostředí </a:t>
            </a:r>
          </a:p>
          <a:p>
            <a:pPr marL="88900" indent="0">
              <a:spcBef>
                <a:spcPts val="0"/>
              </a:spcBef>
              <a:buNone/>
            </a:pPr>
            <a:r>
              <a:rPr lang="cs-CZ" sz="1400" dirty="0">
                <a:latin typeface="Barlow Light" panose="020B0604020202020204" charset="-18"/>
              </a:rPr>
              <a:t>5.3 Laboratorní zařízení, reagencie a spotřební materiály </a:t>
            </a:r>
          </a:p>
          <a:p>
            <a:pPr marL="88900" indent="0">
              <a:spcBef>
                <a:spcPts val="0"/>
              </a:spcBef>
              <a:buNone/>
            </a:pPr>
            <a:r>
              <a:rPr lang="cs-CZ" sz="1400" dirty="0">
                <a:latin typeface="Barlow Light" panose="020B0604020202020204" charset="-18"/>
              </a:rPr>
              <a:t>5.4 Procesy před laboratorním vyšetřením </a:t>
            </a:r>
          </a:p>
          <a:p>
            <a:pPr marL="88900" indent="0">
              <a:spcBef>
                <a:spcPts val="0"/>
              </a:spcBef>
              <a:buNone/>
            </a:pPr>
            <a:r>
              <a:rPr lang="cs-CZ" sz="1400" dirty="0">
                <a:latin typeface="Barlow Light" panose="020B0604020202020204" charset="-18"/>
              </a:rPr>
              <a:t>5.5 Procesy laboratorních vyšetření </a:t>
            </a:r>
          </a:p>
          <a:p>
            <a:pPr marL="88900" indent="0">
              <a:spcBef>
                <a:spcPts val="0"/>
              </a:spcBef>
              <a:buNone/>
            </a:pPr>
            <a:r>
              <a:rPr lang="cs-CZ" sz="1400" dirty="0">
                <a:latin typeface="Barlow Light" panose="020B0604020202020204" charset="-18"/>
              </a:rPr>
              <a:t>5.6 Zajištění kvality výsledků laboratorních vyšetření </a:t>
            </a:r>
          </a:p>
          <a:p>
            <a:pPr marL="88900" indent="0">
              <a:spcBef>
                <a:spcPts val="0"/>
              </a:spcBef>
              <a:buNone/>
            </a:pPr>
            <a:r>
              <a:rPr lang="cs-CZ" sz="1400" dirty="0">
                <a:latin typeface="Barlow Light" panose="020B0604020202020204" charset="-18"/>
              </a:rPr>
              <a:t>5.7 Procesy po laboratorním vyšetření </a:t>
            </a:r>
          </a:p>
          <a:p>
            <a:pPr marL="88900" indent="0">
              <a:spcBef>
                <a:spcPts val="0"/>
              </a:spcBef>
              <a:buNone/>
            </a:pPr>
            <a:r>
              <a:rPr lang="cs-CZ" sz="1400" dirty="0">
                <a:latin typeface="Barlow Light" panose="020B0604020202020204" charset="-18"/>
              </a:rPr>
              <a:t>5.8 Sdělování výsledků </a:t>
            </a:r>
          </a:p>
          <a:p>
            <a:pPr marL="88900" indent="0">
              <a:spcBef>
                <a:spcPts val="0"/>
              </a:spcBef>
              <a:buNone/>
            </a:pPr>
            <a:r>
              <a:rPr lang="cs-CZ" sz="1400" dirty="0">
                <a:latin typeface="Barlow Light" panose="020B0604020202020204" charset="-18"/>
              </a:rPr>
              <a:t>5.9 Uvolňování výsledků </a:t>
            </a:r>
          </a:p>
          <a:p>
            <a:pPr marL="88900" indent="0">
              <a:spcBef>
                <a:spcPts val="0"/>
              </a:spcBef>
              <a:buNone/>
            </a:pPr>
            <a:r>
              <a:rPr lang="es-ES" sz="1400" dirty="0">
                <a:latin typeface="Barlow Light" panose="020B0604020202020204" charset="-18"/>
              </a:rPr>
              <a:t>5.10 Řízení informací v laboratoři </a:t>
            </a:r>
            <a:endParaRPr lang="cs-CZ" sz="1400" dirty="0">
              <a:latin typeface="Barlow Light" panose="020B0604020202020204" charset="-18"/>
            </a:endParaRPr>
          </a:p>
          <a:p>
            <a:pPr marL="88900" indent="0">
              <a:spcBef>
                <a:spcPts val="0"/>
              </a:spcBef>
              <a:buNone/>
            </a:pPr>
            <a:endParaRPr lang="cs-CZ" sz="11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79660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/>
            <a:r>
              <a:rPr lang="cs-CZ" dirty="0">
                <a:latin typeface="Barlow Light" panose="020B0604020202020204" charset="-18"/>
              </a:rPr>
              <a:t>4.2 Systém managementu kvality </a:t>
            </a:r>
          </a:p>
        </p:txBody>
      </p:sp>
      <p:sp>
        <p:nvSpPr>
          <p:cNvPr id="4" name="Obdélník 3"/>
          <p:cNvSpPr/>
          <p:nvPr/>
        </p:nvSpPr>
        <p:spPr>
          <a:xfrm rot="16200000">
            <a:off x="6854657" y="1350042"/>
            <a:ext cx="3507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chemeClr val="accent2"/>
                </a:solidFill>
                <a:latin typeface="Barlow SemiBold" panose="020B0604020202020204" charset="-18"/>
              </a:rPr>
              <a:t>Mapa procesů</a:t>
            </a:r>
            <a:endParaRPr lang="cs-CZ" sz="2400" dirty="0">
              <a:solidFill>
                <a:schemeClr val="accent2"/>
              </a:solidFill>
              <a:latin typeface="Barlow SemiBold" panose="020B0604020202020204" charset="-18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4" r="2973" b="14474"/>
          <a:stretch/>
        </p:blipFill>
        <p:spPr>
          <a:xfrm>
            <a:off x="0" y="111213"/>
            <a:ext cx="7627573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42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/>
            <a:r>
              <a:rPr lang="cs-CZ" dirty="0">
                <a:latin typeface="Barlow Light" panose="020B0604020202020204" charset="-18"/>
              </a:rPr>
              <a:t>4.2 Systém managementu kvality </a:t>
            </a:r>
          </a:p>
        </p:txBody>
      </p:sp>
      <p:sp>
        <p:nvSpPr>
          <p:cNvPr id="4" name="Obdélník 3"/>
          <p:cNvSpPr/>
          <p:nvPr/>
        </p:nvSpPr>
        <p:spPr>
          <a:xfrm>
            <a:off x="340488" y="516103"/>
            <a:ext cx="7024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chemeClr val="accent2"/>
                </a:solidFill>
                <a:latin typeface="Barlow SemiBold" panose="020B0604020202020204" charset="-18"/>
              </a:rPr>
              <a:t>Vzájemné vztahy a působení jednotlivých procesů </a:t>
            </a:r>
            <a:endParaRPr lang="cs-CZ" sz="2400" dirty="0">
              <a:solidFill>
                <a:schemeClr val="accent2"/>
              </a:solidFill>
              <a:latin typeface="Barlow SemiBold" panose="020B0604020202020204" charset="-18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81000" y="1200726"/>
            <a:ext cx="7842813" cy="329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 Systém managementu kvality musí zabezpečit integraci všech procesů požadovaných k plnění své politiky a cílů kvality a vyhovovat potřebám a požadavkům uživatelů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Každý nutno sledovat, monitorovat, vyhodnocovat a zlepšovat </a:t>
            </a:r>
          </a:p>
          <a:p>
            <a:pPr marL="792163" indent="-342900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PDCA </a:t>
            </a:r>
          </a:p>
          <a:p>
            <a:pPr marL="1165225" lvl="1" indent="-285750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Naplánuj</a:t>
            </a:r>
          </a:p>
          <a:p>
            <a:pPr marL="1165225" lvl="1" indent="-285750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Proveď</a:t>
            </a:r>
          </a:p>
          <a:p>
            <a:pPr marL="1165225" lvl="1" indent="-285750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Ověř</a:t>
            </a:r>
          </a:p>
          <a:p>
            <a:pPr marL="1165225" lvl="1" indent="-285750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Jednej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898" y="2585723"/>
            <a:ext cx="2520000" cy="191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73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/>
            <a:r>
              <a:rPr lang="cs-CZ" dirty="0">
                <a:latin typeface="Barlow Light" panose="020B0604020202020204" charset="-18"/>
              </a:rPr>
              <a:t>4.2 Systém managementu kvality </a:t>
            </a:r>
          </a:p>
        </p:txBody>
      </p:sp>
      <p:sp>
        <p:nvSpPr>
          <p:cNvPr id="4" name="Obdélník 3"/>
          <p:cNvSpPr/>
          <p:nvPr/>
        </p:nvSpPr>
        <p:spPr>
          <a:xfrm>
            <a:off x="340489" y="516103"/>
            <a:ext cx="6487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chemeClr val="accent2"/>
                </a:solidFill>
                <a:latin typeface="Barlow SemiBold" panose="020B0604020202020204" charset="-18"/>
              </a:rPr>
              <a:t>Definování politiky a cílů kvality</a:t>
            </a:r>
            <a:endParaRPr lang="cs-CZ" sz="2400" dirty="0">
              <a:solidFill>
                <a:schemeClr val="accent2"/>
              </a:solidFill>
              <a:latin typeface="Barlow SemiBold" panose="020B0604020202020204" charset="-18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55636" y="1112412"/>
            <a:ext cx="8021128" cy="334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 Proces se řídí podle předem stanovených kritérií (politika, cíle, audity…)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1800" b="1" dirty="0">
                <a:solidFill>
                  <a:schemeClr val="tx1"/>
                </a:solidFill>
                <a:latin typeface="Barlow Light" panose="020B0604020202020204" charset="-18"/>
              </a:rPr>
              <a:t>Politika kvality </a:t>
            </a: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– deklaruje závazek vrcholového vedení k poskytování spolehlivých výsledků laboratorních vyšetření tak, aby byla pacientům zajištěna odpovídající a včasná péče. K tomu bude používat účinné postupy s použitím odpovídající technologie zajištěné vyškoleným a kompetentním personálem. A to vše v rámci dodržování právních a technických předpisů.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1800" b="1" dirty="0">
                <a:solidFill>
                  <a:schemeClr val="tx1"/>
                </a:solidFill>
                <a:latin typeface="Barlow Light" panose="020B0604020202020204" charset="-18"/>
              </a:rPr>
              <a:t>Cíle kvality </a:t>
            </a: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jsou konzistentní s politikou kvality, vyjadřují konkrétní priority pracoviště a jsou měřitelné ve svém plnění. Cíle na                                                         konkrétní časové období jsou stanoveny každoročně.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Wingdings 3" charset="2"/>
              <a:buChar char=""/>
              <a:defRPr/>
            </a:pPr>
            <a:endParaRPr lang="cs-CZ" altLang="cs-CZ" sz="1800" dirty="0">
              <a:solidFill>
                <a:schemeClr val="tx1"/>
              </a:solidFill>
              <a:latin typeface="Barlow Light" panose="020B0604020202020204" charset="-18"/>
            </a:endParaRPr>
          </a:p>
        </p:txBody>
      </p:sp>
      <p:pic>
        <p:nvPicPr>
          <p:cNvPr id="7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854" y="3490200"/>
            <a:ext cx="30241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2"/>
          <p:cNvSpPr txBox="1">
            <a:spLocks noChangeArrowheads="1"/>
          </p:cNvSpPr>
          <p:nvPr/>
        </p:nvSpPr>
        <p:spPr bwMode="auto">
          <a:xfrm>
            <a:off x="6241589" y="4955600"/>
            <a:ext cx="31353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900" dirty="0">
                <a:solidFill>
                  <a:schemeClr val="tx1"/>
                </a:solidFill>
                <a:hlinkClick r:id="rId3"/>
              </a:rPr>
              <a:t>https://abraham-hicks.cz/nevytycujte-si-cile-pokud/</a:t>
            </a:r>
            <a:endParaRPr lang="cs-CZ" altLang="cs-CZ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28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54800"/>
            <a:ext cx="8173906" cy="4320000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/>
            <a:r>
              <a:rPr lang="cs-CZ" dirty="0">
                <a:latin typeface="Barlow Light" panose="020B0604020202020204" charset="-18"/>
              </a:rPr>
              <a:t>4.2 Systém managementu kvality </a:t>
            </a:r>
          </a:p>
        </p:txBody>
      </p:sp>
      <p:sp>
        <p:nvSpPr>
          <p:cNvPr id="4" name="Obdélník 3"/>
          <p:cNvSpPr/>
          <p:nvPr/>
        </p:nvSpPr>
        <p:spPr>
          <a:xfrm>
            <a:off x="296838" y="16246"/>
            <a:ext cx="73542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600" b="1" dirty="0">
                <a:solidFill>
                  <a:schemeClr val="accent2"/>
                </a:solidFill>
                <a:latin typeface="Barlow SemiBold" panose="020B0604020202020204" charset="-18"/>
              </a:rPr>
              <a:t>Ukázka cílů kvality pro rok 2022 ÚLM FN Brno</a:t>
            </a:r>
            <a:endParaRPr lang="cs-CZ" sz="1600" dirty="0">
              <a:solidFill>
                <a:schemeClr val="accent2"/>
              </a:solidFill>
              <a:latin typeface="Barlow SemiBold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6034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/>
            <a:r>
              <a:rPr lang="cs-CZ" dirty="0">
                <a:latin typeface="Barlow Light" panose="020B0604020202020204" charset="-18"/>
              </a:rPr>
              <a:t>4.3 Řízení dokumentů </a:t>
            </a:r>
          </a:p>
        </p:txBody>
      </p:sp>
      <p:sp>
        <p:nvSpPr>
          <p:cNvPr id="4" name="Obdélník 3"/>
          <p:cNvSpPr/>
          <p:nvPr/>
        </p:nvSpPr>
        <p:spPr>
          <a:xfrm>
            <a:off x="340489" y="516103"/>
            <a:ext cx="6487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chemeClr val="accent2"/>
                </a:solidFill>
                <a:latin typeface="Barlow SemiBold" panose="020B0604020202020204" charset="-18"/>
              </a:rPr>
              <a:t>4.3 Řízení dokumentů </a:t>
            </a:r>
          </a:p>
        </p:txBody>
      </p:sp>
      <p:sp>
        <p:nvSpPr>
          <p:cNvPr id="6" name="Obdélník 5"/>
          <p:cNvSpPr/>
          <p:nvPr/>
        </p:nvSpPr>
        <p:spPr>
          <a:xfrm>
            <a:off x="381000" y="1118430"/>
            <a:ext cx="8689848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 </a:t>
            </a:r>
            <a:r>
              <a:rPr lang="cs-CZ" altLang="cs-CZ" sz="1800" b="1" dirty="0">
                <a:solidFill>
                  <a:schemeClr val="tx1"/>
                </a:solidFill>
                <a:latin typeface="Barlow Light" panose="020B0604020202020204" charset="-18"/>
              </a:rPr>
              <a:t>Řídící dokumentace </a:t>
            </a: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- dokumentace kterou se řídíme, určuje co a jak se má provádět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1800" b="1" dirty="0">
                <a:solidFill>
                  <a:schemeClr val="tx1"/>
                </a:solidFill>
                <a:latin typeface="Barlow Light" panose="020B0604020202020204" charset="-18"/>
              </a:rPr>
              <a:t> Řízená dokumentace </a:t>
            </a:r>
          </a:p>
          <a:p>
            <a:pPr marL="804863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je identifikována (číslováním, platí od)</a:t>
            </a:r>
          </a:p>
          <a:p>
            <a:pPr marL="804863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je kontrolována a schválena (stvrzeno podpisem)</a:t>
            </a:r>
          </a:p>
          <a:p>
            <a:pPr marL="804863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je v pravidelných intervalech přezkoumávána (revize)</a:t>
            </a:r>
          </a:p>
          <a:p>
            <a:pPr marL="804863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dostupnost v místě použit</a:t>
            </a:r>
          </a:p>
          <a:p>
            <a:pPr marL="804863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zabránění neúmyslného použití zastaralých dokumentů, archivace, skartace</a:t>
            </a:r>
          </a:p>
          <a:p>
            <a:pPr marL="804863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seznam řízené dokumentace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endParaRPr lang="cs-CZ" altLang="cs-CZ" sz="1800" dirty="0">
              <a:solidFill>
                <a:schemeClr val="tx1"/>
              </a:solidFill>
              <a:latin typeface="Barlow Light" panose="020B0604020202020204" charset="-18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 Řídící dokumentace je řízena. Nemusí být jen tištěná, může být i v elektronické podobě. </a:t>
            </a:r>
            <a:b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</a:br>
            <a:endParaRPr lang="cs-CZ" altLang="cs-CZ" sz="1800" dirty="0">
              <a:solidFill>
                <a:schemeClr val="tx1"/>
              </a:solidFill>
              <a:latin typeface="Barlow Light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71617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ctrTitle"/>
          </p:nvPr>
        </p:nvSpPr>
        <p:spPr>
          <a:xfrm>
            <a:off x="201168" y="33468"/>
            <a:ext cx="8631935" cy="135015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Dokumentace – zbytečná byrokracie? </a:t>
            </a:r>
            <a:br>
              <a:rPr lang="cs-CZ" altLang="cs-CZ" dirty="0"/>
            </a:br>
            <a:r>
              <a:rPr lang="cs-CZ" altLang="cs-CZ" dirty="0"/>
              <a:t>Vytvořena na podkladě skutečností přispívá             NE zatěžuje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13827" y="4539641"/>
            <a:ext cx="4370785" cy="82272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dirty="0"/>
              <a:t>NORMA ISO 15189</a:t>
            </a:r>
          </a:p>
        </p:txBody>
      </p:sp>
    </p:spTree>
    <p:extLst>
      <p:ext uri="{BB962C8B-B14F-4D97-AF65-F5344CB8AC3E}">
        <p14:creationId xmlns:p14="http://schemas.microsoft.com/office/powerpoint/2010/main" val="378273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00" y="1571148"/>
            <a:ext cx="2520000" cy="19112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Management kvality - historie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476575"/>
            <a:ext cx="8240267" cy="2826600"/>
          </a:xfrm>
        </p:spPr>
        <p:txBody>
          <a:bodyPr/>
          <a:lstStyle/>
          <a:p>
            <a:r>
              <a:rPr lang="cs-CZ" sz="1800" dirty="0"/>
              <a:t>40. léta Japonsko, </a:t>
            </a:r>
            <a:r>
              <a:rPr lang="cs-CZ" sz="1800" b="1" dirty="0"/>
              <a:t>W. </a:t>
            </a:r>
            <a:r>
              <a:rPr lang="cs-CZ" sz="1800" b="1" dirty="0" err="1"/>
              <a:t>Edwards</a:t>
            </a:r>
            <a:r>
              <a:rPr lang="cs-CZ" sz="1800" b="1" dirty="0"/>
              <a:t> </a:t>
            </a:r>
            <a:r>
              <a:rPr lang="cs-CZ" sz="1800" b="1" dirty="0" err="1"/>
              <a:t>Deming</a:t>
            </a:r>
            <a:r>
              <a:rPr lang="cs-CZ" sz="1800" b="1" dirty="0"/>
              <a:t> (</a:t>
            </a:r>
            <a:r>
              <a:rPr lang="cs-CZ" sz="1800" b="1" dirty="0" err="1"/>
              <a:t>Demingův</a:t>
            </a:r>
            <a:r>
              <a:rPr lang="cs-CZ" sz="1800" b="1" dirty="0"/>
              <a:t>  cyklus, PDCA)</a:t>
            </a:r>
          </a:p>
          <a:p>
            <a:pPr lvl="1"/>
            <a:r>
              <a:rPr lang="cs-CZ" sz="1800" dirty="0"/>
              <a:t>Rozvoj poválečného průmyslu v Japonsku</a:t>
            </a:r>
          </a:p>
          <a:p>
            <a:pPr lvl="1"/>
            <a:r>
              <a:rPr lang="cs-CZ" sz="1800" dirty="0"/>
              <a:t>Přednášky – semináře o kvalitě</a:t>
            </a:r>
          </a:p>
          <a:p>
            <a:pPr lvl="1">
              <a:spcAft>
                <a:spcPts val="1200"/>
              </a:spcAft>
            </a:pPr>
            <a:r>
              <a:rPr lang="cs-CZ" sz="1800" dirty="0" err="1"/>
              <a:t>Demingova</a:t>
            </a:r>
            <a:r>
              <a:rPr lang="cs-CZ" sz="1800" dirty="0"/>
              <a:t> prestižní cena pro organizace</a:t>
            </a:r>
          </a:p>
          <a:p>
            <a:r>
              <a:rPr lang="cs-CZ" sz="1800" dirty="0"/>
              <a:t>Standardizace výrobních činností</a:t>
            </a:r>
          </a:p>
          <a:p>
            <a:pPr lvl="1"/>
            <a:r>
              <a:rPr lang="cs-CZ" sz="1800" dirty="0"/>
              <a:t>Principy TQM, QS, ISO</a:t>
            </a:r>
          </a:p>
          <a:p>
            <a:pPr lvl="1">
              <a:spcAft>
                <a:spcPts val="1200"/>
              </a:spcAft>
            </a:pPr>
            <a:r>
              <a:rPr lang="cs-CZ" sz="1800" dirty="0"/>
              <a:t>Rozšíření s nárůstem v automobilovém a potravinářském průmyslu</a:t>
            </a:r>
          </a:p>
          <a:p>
            <a:r>
              <a:rPr lang="cs-CZ" sz="1800" dirty="0"/>
              <a:t>Evropa léta 70.-80. Léta</a:t>
            </a:r>
          </a:p>
          <a:p>
            <a:pPr lvl="1"/>
            <a:r>
              <a:rPr lang="cs-CZ" sz="1800" dirty="0"/>
              <a:t>Pojišťovnictví, řízení rizika, lodní průmysl, Norsko, Británie</a:t>
            </a:r>
          </a:p>
          <a:p>
            <a:pPr lvl="1"/>
            <a:r>
              <a:rPr lang="cs-CZ" sz="1800" dirty="0"/>
              <a:t>ČR – klasifikace, třídění, pojem „Jakost“</a:t>
            </a:r>
            <a:br>
              <a:rPr lang="cs-CZ" sz="1800" dirty="0"/>
            </a:b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6" name="Obdélník 5"/>
          <p:cNvSpPr/>
          <p:nvPr/>
        </p:nvSpPr>
        <p:spPr>
          <a:xfrm>
            <a:off x="4878431" y="457299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lvl="1">
              <a:buClr>
                <a:schemeClr val="dk2"/>
              </a:buClr>
              <a:buSzPts val="2400"/>
            </a:pPr>
            <a:r>
              <a:rPr lang="cs-CZ" sz="1200" i="1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„Bohu věříme, všichni ostatní musí předkládat fakta.“</a:t>
            </a:r>
          </a:p>
          <a:p>
            <a:pPr marL="533400" lvl="1">
              <a:buClr>
                <a:schemeClr val="dk2"/>
              </a:buClr>
              <a:buSzPts val="2400"/>
            </a:pPr>
            <a:r>
              <a:rPr lang="cs-CZ" sz="1200" i="1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William </a:t>
            </a:r>
            <a:r>
              <a:rPr lang="cs-CZ" sz="1200" i="1" dirty="0" err="1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Edwards</a:t>
            </a:r>
            <a:r>
              <a:rPr lang="cs-CZ" sz="1200" i="1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lang="cs-CZ" sz="1200" i="1" dirty="0" err="1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Deming</a:t>
            </a:r>
            <a:endParaRPr lang="cs-CZ" sz="1200" i="1" dirty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912935" y="2197939"/>
            <a:ext cx="631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Barlow Light" panose="020B0604020202020204" charset="-18"/>
              </a:rPr>
              <a:t>PDCA</a:t>
            </a:r>
            <a:endParaRPr lang="cs-CZ" dirty="0">
              <a:latin typeface="Barlow Light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587224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/>
            <a:r>
              <a:rPr lang="cs-CZ" dirty="0">
                <a:latin typeface="Barlow Light" panose="020B0604020202020204" charset="-18"/>
              </a:rPr>
              <a:t>4.14 Hodnocení a audity </a:t>
            </a:r>
          </a:p>
        </p:txBody>
      </p:sp>
      <p:sp>
        <p:nvSpPr>
          <p:cNvPr id="4" name="Obdélník 3"/>
          <p:cNvSpPr/>
          <p:nvPr/>
        </p:nvSpPr>
        <p:spPr>
          <a:xfrm>
            <a:off x="381000" y="160174"/>
            <a:ext cx="7167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chemeClr val="accent2"/>
                </a:solidFill>
                <a:latin typeface="Barlow SemiBold" panose="020B0604020202020204" charset="-18"/>
              </a:rPr>
              <a:t>4.14.6 Management rizika </a:t>
            </a:r>
          </a:p>
        </p:txBody>
      </p:sp>
      <p:sp>
        <p:nvSpPr>
          <p:cNvPr id="7" name="Obdélník 6"/>
          <p:cNvSpPr/>
          <p:nvPr/>
        </p:nvSpPr>
        <p:spPr>
          <a:xfrm>
            <a:off x="589537" y="863007"/>
            <a:ext cx="7453313" cy="448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chemeClr val="accent2"/>
              </a:buClr>
              <a:defRPr/>
            </a:pPr>
            <a:r>
              <a:rPr lang="cs-CZ" altLang="cs-CZ" sz="2400" b="1" dirty="0">
                <a:solidFill>
                  <a:schemeClr val="tx1"/>
                </a:solidFill>
                <a:latin typeface="Barlow SemiBold" panose="020B0604020202020204" charset="-18"/>
              </a:rPr>
              <a:t>Chyby a jejich důsledky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endParaRPr lang="cs-CZ" altLang="cs-CZ" sz="2400" b="1" dirty="0">
              <a:solidFill>
                <a:schemeClr val="tx1"/>
              </a:solidFill>
              <a:latin typeface="Barlow Light" panose="020B0604020202020204" charset="-18"/>
            </a:endParaRP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Chyby jsou příčinou rizika zdravotní péče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Následky chyb vedou k poškození pacienta a v těžkých případech k poškození jeho zdraví až k smrti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Riziko zdravotní péče je neúnosně veliké (hospitalizace se považuje za 8. nejrizikovější lidskou činnost)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Asi 10% pacientů je v jejím průběhu více nebo méně poškozeno 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Jde o celosvětový problém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defRPr/>
            </a:pPr>
            <a:endParaRPr lang="cs-CZ" altLang="cs-CZ" sz="2000" dirty="0">
              <a:solidFill>
                <a:schemeClr val="tx1"/>
              </a:solidFill>
              <a:latin typeface="Barlow Light" panose="020B0604020202020204" charset="-18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endParaRPr lang="cs-CZ" altLang="cs-CZ" sz="2400" b="1" dirty="0">
              <a:solidFill>
                <a:schemeClr val="tx1"/>
              </a:solidFill>
              <a:latin typeface="Barlow Light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91411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/>
            <a:r>
              <a:rPr lang="cs-CZ" dirty="0">
                <a:latin typeface="Barlow Light" panose="020B0604020202020204" charset="-18"/>
              </a:rPr>
              <a:t>4.14 Hodnocení a audity </a:t>
            </a:r>
          </a:p>
        </p:txBody>
      </p:sp>
      <p:sp>
        <p:nvSpPr>
          <p:cNvPr id="4" name="Obdélník 3"/>
          <p:cNvSpPr/>
          <p:nvPr/>
        </p:nvSpPr>
        <p:spPr>
          <a:xfrm>
            <a:off x="381000" y="160174"/>
            <a:ext cx="7167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chemeClr val="accent2"/>
                </a:solidFill>
                <a:latin typeface="Barlow SemiBold" panose="020B0604020202020204" charset="-18"/>
              </a:rPr>
              <a:t>4.14.6 Management rizika </a:t>
            </a:r>
          </a:p>
        </p:txBody>
      </p:sp>
      <p:sp>
        <p:nvSpPr>
          <p:cNvPr id="7" name="Obdélník 6"/>
          <p:cNvSpPr/>
          <p:nvPr/>
        </p:nvSpPr>
        <p:spPr>
          <a:xfrm>
            <a:off x="589537" y="863007"/>
            <a:ext cx="7453313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chemeClr val="accent2"/>
              </a:buClr>
              <a:defRPr/>
            </a:pPr>
            <a:r>
              <a:rPr lang="cs-CZ" altLang="cs-CZ" sz="2400" b="1" dirty="0">
                <a:solidFill>
                  <a:schemeClr val="tx1"/>
                </a:solidFill>
                <a:latin typeface="Barlow SemiBold" panose="020B0604020202020204" charset="-18"/>
              </a:rPr>
              <a:t>Chyby a jejich důsledky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endParaRPr lang="cs-CZ" altLang="cs-CZ" sz="2400" b="1" dirty="0">
              <a:solidFill>
                <a:schemeClr val="tx1"/>
              </a:solidFill>
              <a:latin typeface="Barlow Light" panose="020B0604020202020204" charset="-18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endParaRPr lang="cs-CZ" altLang="cs-CZ" sz="2400" b="1" dirty="0">
              <a:solidFill>
                <a:schemeClr val="tx1"/>
              </a:solidFill>
              <a:latin typeface="Barlow Light" panose="020B0604020202020204" charset="-18"/>
            </a:endParaRPr>
          </a:p>
        </p:txBody>
      </p:sp>
      <p:pic>
        <p:nvPicPr>
          <p:cNvPr id="6" name="Picture 7" descr="dvojc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733" y="1518571"/>
            <a:ext cx="461538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850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/>
            <a:r>
              <a:rPr lang="cs-CZ" dirty="0">
                <a:latin typeface="Barlow Light" panose="020B0604020202020204" charset="-18"/>
              </a:rPr>
              <a:t>4.14 Hodnocení a audity </a:t>
            </a:r>
          </a:p>
        </p:txBody>
      </p:sp>
      <p:sp>
        <p:nvSpPr>
          <p:cNvPr id="4" name="Obdélník 3"/>
          <p:cNvSpPr/>
          <p:nvPr/>
        </p:nvSpPr>
        <p:spPr>
          <a:xfrm>
            <a:off x="381000" y="160174"/>
            <a:ext cx="7167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chemeClr val="accent2"/>
                </a:solidFill>
                <a:latin typeface="Barlow SemiBold" panose="020B0604020202020204" charset="-18"/>
              </a:rPr>
              <a:t>4.14.6 Management rizika </a:t>
            </a:r>
          </a:p>
        </p:txBody>
      </p:sp>
      <p:sp>
        <p:nvSpPr>
          <p:cNvPr id="13" name="Zástupný symbol pro obsah 3"/>
          <p:cNvSpPr txBox="1">
            <a:spLocks/>
          </p:cNvSpPr>
          <p:nvPr/>
        </p:nvSpPr>
        <p:spPr>
          <a:xfrm>
            <a:off x="190500" y="832712"/>
            <a:ext cx="7946245" cy="1859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rlow Light" panose="020B0604020202020204" charset="-18"/>
              </a:rPr>
              <a:t>Analýza rizik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rlow Light" panose="020B0604020202020204" charset="-18"/>
              </a:rPr>
              <a:t> přináší odpověď na otázku, jaká 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rlow Light" panose="020B0604020202020204" charset="-18"/>
              </a:rPr>
              <a:t>rizika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rlow Light" panose="020B0604020202020204" charset="-18"/>
              </a:rPr>
              <a:t> hrozí subjektům údajů (pacientům, zaměstnancům) nebo organizaci, pokud dojde k problému u některého z procesů. Cílem je tedy identifikace zdrojů rizik, tvorba scénářů možných dopadů a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rlow Light" panose="020B0604020202020204" charset="-18"/>
              </a:rPr>
              <a:t>hodnocení míry rizik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arlow Light" panose="020B0604020202020204" charset="-18"/>
              </a:rPr>
              <a:t>ohrožujících organizaci.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45" y="2453568"/>
            <a:ext cx="2160000" cy="2160000"/>
          </a:xfrm>
          <a:prstGeom prst="rect">
            <a:avLst/>
          </a:prstGeom>
        </p:spPr>
      </p:pic>
      <p:sp>
        <p:nvSpPr>
          <p:cNvPr id="15" name="Zástupný symbol pro obsah 3"/>
          <p:cNvSpPr txBox="1">
            <a:spLocks/>
          </p:cNvSpPr>
          <p:nvPr/>
        </p:nvSpPr>
        <p:spPr>
          <a:xfrm>
            <a:off x="224296" y="3388059"/>
            <a:ext cx="7009262" cy="2136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ysClr val="windowText" lastClr="000000"/>
                </a:solidFill>
                <a:latin typeface="Barlow Light" panose="020B0604020202020204" charset="-18"/>
              </a:rPr>
              <a:t>Prevencí rizik se rozumí všechna opatření, která mají za cíl předcházet rizikům, snižovat je na přijatelnou úroveň a realizovat účinná preventivní opatření k jejich odstranění.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760416" y="2342264"/>
            <a:ext cx="68731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cs-CZ" sz="1800" i="1" kern="1200" dirty="0">
                <a:solidFill>
                  <a:srgbClr val="202124"/>
                </a:solidFill>
                <a:latin typeface="Barlow Light" panose="020B0604020202020204" charset="-18"/>
                <a:ea typeface="+mn-ea"/>
                <a:cs typeface="+mn-cs"/>
              </a:rPr>
              <a:t>Co je to vlastně </a:t>
            </a:r>
            <a:r>
              <a:rPr lang="cs-CZ" sz="1800" b="1" i="1" kern="1200" dirty="0">
                <a:solidFill>
                  <a:srgbClr val="202124"/>
                </a:solidFill>
                <a:latin typeface="Barlow Light" panose="020B0604020202020204" charset="-18"/>
                <a:ea typeface="+mn-ea"/>
                <a:cs typeface="+mn-cs"/>
              </a:rPr>
              <a:t>riziko</a:t>
            </a:r>
            <a:r>
              <a:rPr lang="cs-CZ" sz="1800" i="1" kern="1200" dirty="0">
                <a:solidFill>
                  <a:srgbClr val="202124"/>
                </a:solidFill>
                <a:latin typeface="Barlow Light" panose="020B0604020202020204" charset="-18"/>
                <a:ea typeface="+mn-ea"/>
                <a:cs typeface="+mn-cs"/>
              </a:rPr>
              <a:t>? Obecně je vyjadřováno jako kombinace pravděpodobnosti a následku (rozsahu) možného zranění nebo poškození zdraví (nebo poškození majetku)</a:t>
            </a:r>
            <a:endParaRPr lang="cs-CZ" sz="1800" i="1" kern="1200" dirty="0">
              <a:solidFill>
                <a:prstClr val="black"/>
              </a:solidFill>
              <a:latin typeface="Barlow Light" panose="020B0604020202020204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944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/>
            <a:r>
              <a:rPr lang="cs-CZ" dirty="0">
                <a:latin typeface="Barlow Light" panose="020B0604020202020204" charset="-18"/>
              </a:rPr>
              <a:t>4.14 Hodnocení a audity </a:t>
            </a:r>
          </a:p>
        </p:txBody>
      </p:sp>
      <p:sp>
        <p:nvSpPr>
          <p:cNvPr id="4" name="Obdélník 3"/>
          <p:cNvSpPr/>
          <p:nvPr/>
        </p:nvSpPr>
        <p:spPr>
          <a:xfrm>
            <a:off x="381000" y="160174"/>
            <a:ext cx="7167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chemeClr val="accent2"/>
                </a:solidFill>
                <a:latin typeface="Barlow SemiBold" panose="020B0604020202020204" charset="-18"/>
              </a:rPr>
              <a:t>4.14.6 Management rizika </a:t>
            </a:r>
          </a:p>
        </p:txBody>
      </p:sp>
      <p:sp>
        <p:nvSpPr>
          <p:cNvPr id="13" name="Zástupný symbol pro obsah 3"/>
          <p:cNvSpPr txBox="1">
            <a:spLocks/>
          </p:cNvSpPr>
          <p:nvPr/>
        </p:nvSpPr>
        <p:spPr>
          <a:xfrm>
            <a:off x="282967" y="600008"/>
            <a:ext cx="4710273" cy="3929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rlow Light" panose="020B0604020202020204" charset="-18"/>
            </a:endParaRP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cs-CZ" sz="1800" b="1" dirty="0">
                <a:latin typeface="Barlow Light" panose="020B0604020202020204" charset="-18"/>
              </a:rPr>
              <a:t>SWOT </a:t>
            </a:r>
            <a:r>
              <a:rPr lang="cs-CZ" sz="1800" dirty="0">
                <a:latin typeface="Barlow Light" panose="020B0604020202020204" charset="-18"/>
              </a:rPr>
              <a:t>analýza – kvalitativní</a:t>
            </a: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endParaRPr lang="cs-CZ" dirty="0">
              <a:latin typeface="Barlow Light" panose="020B0604020202020204" charset="-18"/>
            </a:endParaRP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endParaRPr lang="cs-CZ" dirty="0">
              <a:latin typeface="Barlow Light" panose="020B0604020202020204" charset="-18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-1655" t="14380" r="1655" b="-2140"/>
          <a:stretch/>
        </p:blipFill>
        <p:spPr>
          <a:xfrm>
            <a:off x="190500" y="1540491"/>
            <a:ext cx="4344511" cy="2527501"/>
          </a:xfrm>
          <a:prstGeom prst="rect">
            <a:avLst/>
          </a:prstGeom>
        </p:spPr>
      </p:pic>
      <p:sp>
        <p:nvSpPr>
          <p:cNvPr id="10" name="Zástupný symbol pro obsah 3"/>
          <p:cNvSpPr txBox="1">
            <a:spLocks/>
          </p:cNvSpPr>
          <p:nvPr/>
        </p:nvSpPr>
        <p:spPr>
          <a:xfrm>
            <a:off x="4884077" y="766943"/>
            <a:ext cx="4085261" cy="3929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rlow Light" panose="020B0604020202020204" charset="-18"/>
            </a:endParaRP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cs-CZ" sz="1800" b="1" dirty="0">
                <a:latin typeface="Barlow Light" panose="020B0604020202020204" charset="-18"/>
              </a:rPr>
              <a:t>FMEA </a:t>
            </a:r>
            <a:r>
              <a:rPr lang="cs-CZ" sz="1800" dirty="0">
                <a:latin typeface="Barlow Light" panose="020B0604020202020204" charset="-18"/>
              </a:rPr>
              <a:t>(</a:t>
            </a:r>
            <a:r>
              <a:rPr lang="cs-CZ" sz="1800" dirty="0" err="1">
                <a:latin typeface="Barlow Light" panose="020B0604020202020204" charset="-18"/>
              </a:rPr>
              <a:t>Failure</a:t>
            </a:r>
            <a:r>
              <a:rPr lang="cs-CZ" sz="1800" dirty="0">
                <a:latin typeface="Barlow Light" panose="020B0604020202020204" charset="-18"/>
              </a:rPr>
              <a:t> Mode and </a:t>
            </a:r>
            <a:r>
              <a:rPr lang="cs-CZ" sz="1800" dirty="0" err="1">
                <a:latin typeface="Barlow Light" panose="020B0604020202020204" charset="-18"/>
              </a:rPr>
              <a:t>Effect</a:t>
            </a:r>
            <a:r>
              <a:rPr lang="cs-CZ" sz="1800" dirty="0">
                <a:latin typeface="Barlow Light" panose="020B0604020202020204" charset="-18"/>
              </a:rPr>
              <a:t> </a:t>
            </a:r>
            <a:r>
              <a:rPr lang="cs-CZ" sz="1800" dirty="0" err="1">
                <a:latin typeface="Barlow Light" panose="020B0604020202020204" charset="-18"/>
              </a:rPr>
              <a:t>Analysis</a:t>
            </a:r>
            <a:r>
              <a:rPr lang="cs-CZ" sz="1800" dirty="0">
                <a:latin typeface="Barlow Light" panose="020B0604020202020204" charset="-18"/>
              </a:rPr>
              <a:t>) </a:t>
            </a:r>
          </a:p>
          <a:p>
            <a:pPr marL="452438" lvl="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cs-CZ" sz="1400" dirty="0">
                <a:solidFill>
                  <a:sysClr val="windowText" lastClr="000000"/>
                </a:solidFill>
                <a:latin typeface="Barlow Light" panose="020B0604020202020204" charset="-18"/>
              </a:rPr>
              <a:t>volně přeloženo jako “poruchový režim a analýza následku”.  </a:t>
            </a:r>
          </a:p>
          <a:p>
            <a:pPr marL="452438" lvl="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cs-CZ" sz="1400" dirty="0">
                <a:solidFill>
                  <a:sysClr val="windowText" lastClr="000000"/>
                </a:solidFill>
                <a:latin typeface="Barlow Light" panose="020B0604020202020204" charset="-18"/>
              </a:rPr>
              <a:t>Jedná se o analytickou metodu vyvinutou odborníky NASA s cílem identifikace možných vad ve výrobě či návrhu a jejich příčin.</a:t>
            </a:r>
          </a:p>
          <a:p>
            <a:pPr marL="452438" lvl="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cs-CZ" sz="1400" dirty="0">
                <a:solidFill>
                  <a:sysClr val="windowText" lastClr="000000"/>
                </a:solidFill>
                <a:latin typeface="Barlow Light" panose="020B0604020202020204" charset="-18"/>
              </a:rPr>
              <a:t>Kvantitativní metoda, výpočet míry rizika</a:t>
            </a:r>
          </a:p>
          <a:p>
            <a:pPr marL="452438" lvl="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rlow Light" panose="020B0604020202020204" charset="-18"/>
            </a:endParaRP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cs-CZ" sz="1600" b="1" dirty="0">
                <a:latin typeface="Barlow Light" panose="020B0604020202020204" charset="-18"/>
              </a:rPr>
              <a:t>A mnohé další metody …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arlow Light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589544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/>
            <a:r>
              <a:rPr lang="cs-CZ" dirty="0">
                <a:latin typeface="Barlow Light" panose="020B0604020202020204" charset="-18"/>
              </a:rPr>
              <a:t>4.14 Hodnocení a audity </a:t>
            </a:r>
          </a:p>
        </p:txBody>
      </p:sp>
      <p:sp>
        <p:nvSpPr>
          <p:cNvPr id="4" name="Obdélník 3"/>
          <p:cNvSpPr/>
          <p:nvPr/>
        </p:nvSpPr>
        <p:spPr>
          <a:xfrm>
            <a:off x="381000" y="160174"/>
            <a:ext cx="7167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800" dirty="0">
                <a:solidFill>
                  <a:schemeClr val="accent2"/>
                </a:solidFill>
                <a:latin typeface="Barlow SemiBold" panose="020B0604020202020204" charset="-18"/>
              </a:rPr>
              <a:t>V rámci rozsáhlé činnosti FN Brno byla zvolena následující kategorizace (tzv. katalog rizik FN Brno):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500" y="554278"/>
            <a:ext cx="4261961" cy="376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Light"/>
              <a:buNone/>
              <a:defRPr sz="1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r>
              <a:rPr lang="cs-CZ" sz="1800" b="1" dirty="0"/>
              <a:t>Rizika pracovní a BOZP</a:t>
            </a:r>
          </a:p>
          <a:p>
            <a:pPr lvl="1"/>
            <a:r>
              <a:rPr lang="cs-CZ" sz="1500" dirty="0"/>
              <a:t>Fyzikální a psychosomatická rizika (F)</a:t>
            </a:r>
          </a:p>
          <a:p>
            <a:pPr lvl="1"/>
            <a:r>
              <a:rPr lang="cs-CZ" sz="1500" dirty="0"/>
              <a:t>Chemická rizika (CH)</a:t>
            </a:r>
          </a:p>
          <a:p>
            <a:pPr lvl="1"/>
            <a:r>
              <a:rPr lang="cs-CZ" sz="1500" dirty="0"/>
              <a:t>Biologická rizika (B)</a:t>
            </a:r>
          </a:p>
          <a:p>
            <a:pPr lvl="1"/>
            <a:r>
              <a:rPr lang="cs-CZ" sz="1500" dirty="0"/>
              <a:t>Radiační rizika (R)</a:t>
            </a:r>
          </a:p>
          <a:p>
            <a:pPr marL="533400" lvl="1" indent="0">
              <a:buNone/>
            </a:pPr>
            <a:endParaRPr lang="cs-CZ" sz="1500" dirty="0"/>
          </a:p>
          <a:p>
            <a:r>
              <a:rPr lang="cs-CZ" sz="1800" b="1" dirty="0"/>
              <a:t>Rizika </a:t>
            </a:r>
            <a:r>
              <a:rPr lang="cs-CZ" sz="1800" b="1" dirty="0" err="1"/>
              <a:t>neklinická</a:t>
            </a:r>
            <a:endParaRPr lang="cs-CZ" sz="1800" b="1" dirty="0"/>
          </a:p>
          <a:p>
            <a:pPr lvl="1"/>
            <a:r>
              <a:rPr lang="cs-CZ" sz="1500" dirty="0"/>
              <a:t>Informační rizika (I)</a:t>
            </a:r>
          </a:p>
          <a:p>
            <a:pPr lvl="1"/>
            <a:r>
              <a:rPr lang="cs-CZ" sz="1500" dirty="0"/>
              <a:t>Personální a právní rizika (P)</a:t>
            </a:r>
          </a:p>
          <a:p>
            <a:pPr lvl="1"/>
            <a:r>
              <a:rPr lang="cs-CZ" sz="1500" dirty="0"/>
              <a:t>Ekonomická rizika (E)</a:t>
            </a:r>
          </a:p>
          <a:p>
            <a:pPr lvl="1"/>
            <a:r>
              <a:rPr lang="cs-CZ" sz="1500" dirty="0"/>
              <a:t>Technická rizika (T)</a:t>
            </a:r>
          </a:p>
          <a:p>
            <a:pPr lvl="1"/>
            <a:r>
              <a:rPr lang="cs-CZ" sz="1500" dirty="0"/>
              <a:t>Rizika nemocničního areálu a budov (A)</a:t>
            </a:r>
          </a:p>
          <a:p>
            <a:pPr lvl="1"/>
            <a:r>
              <a:rPr lang="cs-CZ" sz="1500" dirty="0"/>
              <a:t>Ostatní bezpečnostní rizika (O)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275" y="149278"/>
            <a:ext cx="895853" cy="810000"/>
          </a:xfrm>
          <a:prstGeom prst="rect">
            <a:avLst/>
          </a:prstGeom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4642961" y="394021"/>
            <a:ext cx="4213098" cy="376861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500" dirty="0">
              <a:latin typeface="Barlow Light" panose="020B0604020202020204" charset="-18"/>
            </a:endParaRPr>
          </a:p>
          <a:p>
            <a:pPr marL="0" indent="0">
              <a:buNone/>
            </a:pPr>
            <a:r>
              <a:rPr lang="cs-CZ" sz="1800" b="1" dirty="0">
                <a:latin typeface="Barlow Light" panose="020B0604020202020204" charset="-18"/>
              </a:rPr>
              <a:t>Rizika klinická</a:t>
            </a:r>
          </a:p>
          <a:p>
            <a:pPr lvl="1"/>
            <a:r>
              <a:rPr lang="cs-CZ" sz="1500" dirty="0">
                <a:latin typeface="Barlow Light" panose="020B0604020202020204" charset="-18"/>
              </a:rPr>
              <a:t>Všeobecná klinická rizika (V)</a:t>
            </a:r>
          </a:p>
          <a:p>
            <a:pPr lvl="1"/>
            <a:r>
              <a:rPr lang="cs-CZ" sz="1500" b="1" dirty="0">
                <a:solidFill>
                  <a:schemeClr val="accent1"/>
                </a:solidFill>
                <a:latin typeface="Barlow Light" panose="020B0604020202020204" charset="-18"/>
              </a:rPr>
              <a:t>Specifická klinická rizika (S) = tj. pro provoz ÚLM jsou to možná rizika laboratorní (</a:t>
            </a:r>
            <a:r>
              <a:rPr lang="cs-CZ" sz="1500" b="1" dirty="0" err="1">
                <a:solidFill>
                  <a:schemeClr val="accent1"/>
                </a:solidFill>
                <a:latin typeface="Barlow Light" panose="020B0604020202020204" charset="-18"/>
              </a:rPr>
              <a:t>pre</a:t>
            </a:r>
            <a:r>
              <a:rPr lang="cs-CZ" sz="1500" b="1" dirty="0">
                <a:solidFill>
                  <a:schemeClr val="accent1"/>
                </a:solidFill>
                <a:latin typeface="Barlow Light" panose="020B0604020202020204" charset="-18"/>
              </a:rPr>
              <a:t>, </a:t>
            </a:r>
            <a:r>
              <a:rPr lang="cs-CZ" sz="1500" b="1" dirty="0" err="1">
                <a:solidFill>
                  <a:schemeClr val="accent1"/>
                </a:solidFill>
                <a:latin typeface="Barlow Light" panose="020B0604020202020204" charset="-18"/>
              </a:rPr>
              <a:t>postanalytická</a:t>
            </a:r>
            <a:r>
              <a:rPr lang="cs-CZ" sz="1500" b="1" dirty="0">
                <a:solidFill>
                  <a:schemeClr val="accent1"/>
                </a:solidFill>
                <a:latin typeface="Barlow Light" panose="020B0604020202020204" charset="-18"/>
              </a:rPr>
              <a:t>, analytická fáze, skladování reagencií apod.)</a:t>
            </a:r>
          </a:p>
          <a:p>
            <a:pPr marL="0" indent="0">
              <a:buNone/>
            </a:pPr>
            <a:r>
              <a:rPr lang="cs-CZ" sz="1800" dirty="0">
                <a:latin typeface="Barlow Light" panose="020B0604020202020204" charset="-18"/>
              </a:rPr>
              <a:t>Zhodnocení rizik pro jednotlivé útvary: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latin typeface="Barlow Light" panose="020B0604020202020204" charset="-18"/>
              </a:rPr>
              <a:t>Registr rizik ÚLM FN Brno = </a:t>
            </a:r>
            <a:r>
              <a:rPr lang="cs-CZ" sz="1500" dirty="0">
                <a:latin typeface="Barlow Light" panose="020B0604020202020204" charset="-18"/>
              </a:rPr>
              <a:t>Registr nemocničních rizik společných pro celý ÚLM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500" dirty="0">
                <a:latin typeface="Barlow Light" panose="020B0604020202020204" charset="-18"/>
              </a:rPr>
              <a:t>Registr laboratorních rizik ÚLM-OKB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500" dirty="0">
                <a:latin typeface="Barlow Light" panose="020B0604020202020204" charset="-18"/>
              </a:rPr>
              <a:t>Registr laboratorních rizik ÚLM-OKMI </a:t>
            </a:r>
            <a:r>
              <a:rPr lang="cs-CZ" sz="1500" dirty="0" err="1">
                <a:latin typeface="Barlow Light" panose="020B0604020202020204" charset="-18"/>
              </a:rPr>
              <a:t>bakt</a:t>
            </a:r>
            <a:r>
              <a:rPr lang="cs-CZ" sz="1500" dirty="0">
                <a:latin typeface="Barlow Light" panose="020B0604020202020204" charset="-18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500" dirty="0">
                <a:latin typeface="Barlow Light" panose="020B0604020202020204" charset="-18"/>
              </a:rPr>
              <a:t>Registr laboratorních rizik ÚLM-OKMI IMM</a:t>
            </a:r>
          </a:p>
          <a:p>
            <a:pPr lvl="1"/>
            <a:endParaRPr lang="cs-CZ" sz="1500" dirty="0">
              <a:latin typeface="Barlow Light" panose="020B0604020202020204" charset="-18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1500" dirty="0">
              <a:latin typeface="Barlow Light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75397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/>
            <a:r>
              <a:rPr lang="cs-CZ" dirty="0">
                <a:latin typeface="Barlow Light" panose="020B0604020202020204" charset="-18"/>
              </a:rPr>
              <a:t>4.14 Hodnocení a audity </a:t>
            </a:r>
          </a:p>
        </p:txBody>
      </p:sp>
      <p:sp>
        <p:nvSpPr>
          <p:cNvPr id="4" name="Obdélník 3"/>
          <p:cNvSpPr/>
          <p:nvPr/>
        </p:nvSpPr>
        <p:spPr>
          <a:xfrm>
            <a:off x="381000" y="160174"/>
            <a:ext cx="7167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chemeClr val="accent2"/>
                </a:solidFill>
                <a:latin typeface="Barlow SemiBold" panose="020B0604020202020204" charset="-18"/>
              </a:rPr>
              <a:t>4.14.7 Indikátory kvality</a:t>
            </a:r>
          </a:p>
        </p:txBody>
      </p:sp>
      <p:sp>
        <p:nvSpPr>
          <p:cNvPr id="7" name="Obdélník 6"/>
          <p:cNvSpPr/>
          <p:nvPr/>
        </p:nvSpPr>
        <p:spPr>
          <a:xfrm>
            <a:off x="520779" y="655849"/>
            <a:ext cx="7453313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 Laboratoř si musí určit indikátory kvality (smysluplný, měřitelný)</a:t>
            </a:r>
          </a:p>
          <a:p>
            <a:pPr>
              <a:lnSpc>
                <a:spcPct val="110000"/>
              </a:lnSpc>
              <a:spcAft>
                <a:spcPts val="1200"/>
              </a:spcAft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 Sledovat a vyhodnocovat v kritických bodech procesu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endParaRPr lang="cs-CZ" altLang="cs-CZ" sz="1800" dirty="0">
              <a:solidFill>
                <a:schemeClr val="tx1"/>
              </a:solidFill>
              <a:latin typeface="Barlow Light" panose="020B0604020202020204" charset="-18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endParaRPr lang="cs-CZ" altLang="cs-CZ" sz="1800" dirty="0">
              <a:solidFill>
                <a:schemeClr val="tx1"/>
              </a:solidFill>
              <a:latin typeface="Barlow Light" panose="020B0604020202020204" charset="-18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endParaRPr lang="cs-CZ" altLang="cs-CZ" sz="1800" dirty="0">
              <a:solidFill>
                <a:schemeClr val="tx1"/>
              </a:solidFill>
              <a:latin typeface="Barlow Light" panose="020B0604020202020204" charset="-18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endParaRPr lang="cs-CZ" altLang="cs-CZ" sz="1800" dirty="0">
              <a:solidFill>
                <a:schemeClr val="tx1"/>
              </a:solidFill>
              <a:latin typeface="Barlow Light" panose="020B0604020202020204" charset="-18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endParaRPr lang="cs-CZ" altLang="cs-CZ" sz="1800" dirty="0">
              <a:solidFill>
                <a:schemeClr val="tx1"/>
              </a:solidFill>
              <a:latin typeface="Barlow Light" panose="020B0604020202020204" charset="-18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endParaRPr lang="cs-CZ" altLang="cs-CZ" sz="1800" dirty="0">
              <a:solidFill>
                <a:schemeClr val="tx1"/>
              </a:solidFill>
              <a:latin typeface="Barlow Light" panose="020B0604020202020204" charset="-18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endParaRPr lang="cs-CZ" altLang="cs-CZ" sz="1800" dirty="0">
              <a:solidFill>
                <a:schemeClr val="tx1"/>
              </a:solidFill>
              <a:latin typeface="Barlow Light" panose="020B0604020202020204" charset="-18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endParaRPr lang="cs-CZ" altLang="cs-CZ" sz="1800" dirty="0">
              <a:solidFill>
                <a:schemeClr val="tx1"/>
              </a:solidFill>
              <a:latin typeface="Barlow Light" panose="020B0604020202020204" charset="-18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endParaRPr lang="cs-CZ" altLang="cs-CZ" sz="1800" dirty="0">
              <a:solidFill>
                <a:schemeClr val="tx1"/>
              </a:solidFill>
              <a:latin typeface="Barlow Light" panose="020B0604020202020204" charset="-18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endParaRPr lang="cs-CZ" altLang="cs-CZ" sz="1800" dirty="0">
              <a:solidFill>
                <a:schemeClr val="tx1"/>
              </a:solidFill>
              <a:latin typeface="Barlow Light" panose="020B0604020202020204" charset="-18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defRPr/>
            </a:pPr>
            <a:r>
              <a:rPr lang="cs-CZ" altLang="cs-CZ" dirty="0">
                <a:solidFill>
                  <a:schemeClr val="tx1"/>
                </a:solidFill>
                <a:latin typeface="Barlow Light" panose="020B0604020202020204" charset="-18"/>
              </a:rPr>
              <a:t>                          a další ……</a:t>
            </a:r>
            <a:endParaRPr lang="cs-CZ" altLang="cs-CZ" sz="1600" dirty="0">
              <a:solidFill>
                <a:schemeClr val="tx1"/>
              </a:solidFill>
              <a:latin typeface="Barlow Light" panose="020B0604020202020204" charset="-18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945910"/>
              </p:ext>
            </p:extLst>
          </p:nvPr>
        </p:nvGraphicFramePr>
        <p:xfrm>
          <a:off x="520779" y="1420585"/>
          <a:ext cx="7218300" cy="2705234"/>
        </p:xfrm>
        <a:graphic>
          <a:graphicData uri="http://schemas.openxmlformats.org/drawingml/2006/table">
            <a:tbl>
              <a:tblPr firstRow="1" firstCol="1" bandRow="1"/>
              <a:tblGrid>
                <a:gridCol w="335346">
                  <a:extLst>
                    <a:ext uri="{9D8B030D-6E8A-4147-A177-3AD203B41FA5}">
                      <a16:colId xmlns:a16="http://schemas.microsoft.com/office/drawing/2014/main" val="2445121095"/>
                    </a:ext>
                  </a:extLst>
                </a:gridCol>
                <a:gridCol w="5224545">
                  <a:extLst>
                    <a:ext uri="{9D8B030D-6E8A-4147-A177-3AD203B41FA5}">
                      <a16:colId xmlns:a16="http://schemas.microsoft.com/office/drawing/2014/main" val="290778927"/>
                    </a:ext>
                  </a:extLst>
                </a:gridCol>
                <a:gridCol w="825222">
                  <a:extLst>
                    <a:ext uri="{9D8B030D-6E8A-4147-A177-3AD203B41FA5}">
                      <a16:colId xmlns:a16="http://schemas.microsoft.com/office/drawing/2014/main" val="3654774462"/>
                    </a:ext>
                  </a:extLst>
                </a:gridCol>
                <a:gridCol w="833187">
                  <a:extLst>
                    <a:ext uri="{9D8B030D-6E8A-4147-A177-3AD203B41FA5}">
                      <a16:colId xmlns:a16="http://schemas.microsoft.com/office/drawing/2014/main" val="2069224873"/>
                    </a:ext>
                  </a:extLst>
                </a:gridCol>
              </a:tblGrid>
              <a:tr h="8228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Hlavní sledované indikátory: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ÚLM-OKB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ÚLM-OKMI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0878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Indikátory kvality preanalytické fáze: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932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Poměr hemolytických vzorků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731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Neshody na příjmu biologického materiálu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939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Neshody při ručním zápisu žádanek do LIS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cs-CZ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300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Indikátory kvality analytické fáze: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5377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Počet neúspěšných zkoušek v externím hodnocení kvality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224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Indikátory kvality </a:t>
                      </a:r>
                      <a:r>
                        <a:rPr lang="cs-CZ" sz="12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postanalytické</a:t>
                      </a:r>
                      <a:r>
                        <a:rPr lang="cs-CZ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fáze: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854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Doba odezvy laboratorních vyšetření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458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Neshody při lékařské kontrole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203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Výkonnost, efektivita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837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Zavádění nových metod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280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Připravená/vyřazená kultivační média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877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Počty vyšetření, bodová produkce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117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649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/>
            <a:r>
              <a:rPr lang="cs-CZ" dirty="0">
                <a:latin typeface="Barlow Light" panose="020B0604020202020204" charset="-18"/>
              </a:rPr>
              <a:t>4.14 Hodnocení a audity </a:t>
            </a:r>
          </a:p>
        </p:txBody>
      </p:sp>
      <p:sp>
        <p:nvSpPr>
          <p:cNvPr id="4" name="Obdélník 3"/>
          <p:cNvSpPr/>
          <p:nvPr/>
        </p:nvSpPr>
        <p:spPr>
          <a:xfrm>
            <a:off x="381000" y="160174"/>
            <a:ext cx="7167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chemeClr val="accent2"/>
                </a:solidFill>
                <a:latin typeface="Barlow SemiBold" panose="020B0604020202020204" charset="-18"/>
              </a:rPr>
              <a:t>4.14.7 Indikátory kvality</a:t>
            </a:r>
          </a:p>
        </p:txBody>
      </p:sp>
      <p:sp>
        <p:nvSpPr>
          <p:cNvPr id="7" name="Obdélník 6"/>
          <p:cNvSpPr/>
          <p:nvPr/>
        </p:nvSpPr>
        <p:spPr>
          <a:xfrm>
            <a:off x="496287" y="1076292"/>
            <a:ext cx="255715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 </a:t>
            </a:r>
            <a:r>
              <a:rPr lang="cs-CZ" altLang="cs-CZ" sz="1800" b="1" dirty="0">
                <a:solidFill>
                  <a:schemeClr val="tx1"/>
                </a:solidFill>
                <a:latin typeface="Barlow SemiBold" panose="020B0604020202020204" charset="-18"/>
              </a:rPr>
              <a:t>Hlášení výsledků v kritických intervalech </a:t>
            </a: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- % správně nahlášených 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defRPr/>
            </a:pPr>
            <a:endParaRPr lang="cs-CZ" altLang="cs-CZ" sz="1800" dirty="0">
              <a:solidFill>
                <a:schemeClr val="tx1"/>
              </a:solidFill>
              <a:latin typeface="Barlow Light" panose="020B0604020202020204" charset="-18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endParaRPr lang="cs-CZ" altLang="cs-CZ" sz="1800" dirty="0">
              <a:solidFill>
                <a:schemeClr val="tx1"/>
              </a:solidFill>
              <a:latin typeface="Barlow Light" panose="020B0604020202020204" charset="-18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796" y="363404"/>
            <a:ext cx="5760720" cy="431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81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/>
            <a:r>
              <a:rPr lang="cs-CZ" dirty="0">
                <a:latin typeface="Barlow Light" panose="020B0604020202020204" charset="-18"/>
              </a:rPr>
              <a:t>4.14 Hodnocení a audity </a:t>
            </a:r>
          </a:p>
        </p:txBody>
      </p:sp>
      <p:sp>
        <p:nvSpPr>
          <p:cNvPr id="4" name="Obdélník 3"/>
          <p:cNvSpPr/>
          <p:nvPr/>
        </p:nvSpPr>
        <p:spPr>
          <a:xfrm>
            <a:off x="381000" y="160174"/>
            <a:ext cx="7167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chemeClr val="accent2"/>
                </a:solidFill>
                <a:latin typeface="Barlow SemiBold" panose="020B0604020202020204" charset="-18"/>
              </a:rPr>
              <a:t>4.14.3 Posuzování odezvy uživatelů</a:t>
            </a:r>
          </a:p>
        </p:txBody>
      </p:sp>
      <p:sp>
        <p:nvSpPr>
          <p:cNvPr id="7" name="Obdélník 6"/>
          <p:cNvSpPr/>
          <p:nvPr/>
        </p:nvSpPr>
        <p:spPr>
          <a:xfrm>
            <a:off x="381000" y="882253"/>
            <a:ext cx="7876826" cy="3444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 dotazníkové šetření (papírově, elektronicky)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1. Jste spokojen(a) s rychlostí dodání výsledku u pacientů? 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2. Jste spokojeni s hlášením kritických/neočekávaných hodnot?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3. Jste spokojeni s kvalitou poskytovaných služeb?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4. Jste spokojen(a) s rozsahem nabídky vyšetřovacích metod?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5. Jste spokojen(a) s komunikací a kvalitou informací poskytovaných pracovníky ÚLM?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6. Jsou pro Vás naše žádanky o laboratorní vyšetření srozumitelné (vyjma žádanek na vyšetření SARS-CoV-2)? </a:t>
            </a:r>
            <a:b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</a:br>
            <a:endParaRPr lang="cs-CZ" altLang="cs-CZ" sz="2000" dirty="0">
              <a:solidFill>
                <a:schemeClr val="tx1"/>
              </a:solidFill>
              <a:latin typeface="Barlow Light" panose="020B0604020202020204" charset="-18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b="16873"/>
          <a:stretch/>
        </p:blipFill>
        <p:spPr>
          <a:xfrm>
            <a:off x="5538808" y="3648768"/>
            <a:ext cx="3242025" cy="89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04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/>
            <a:r>
              <a:rPr lang="cs-CZ" dirty="0">
                <a:latin typeface="Barlow Light" panose="020B0604020202020204" charset="-18"/>
              </a:rPr>
              <a:t>4.12 Neustálé zlepšování </a:t>
            </a:r>
          </a:p>
        </p:txBody>
      </p:sp>
      <p:sp>
        <p:nvSpPr>
          <p:cNvPr id="5" name="Obdélník 4"/>
          <p:cNvSpPr/>
          <p:nvPr/>
        </p:nvSpPr>
        <p:spPr>
          <a:xfrm>
            <a:off x="438947" y="329831"/>
            <a:ext cx="5566262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chemeClr val="accent2"/>
              </a:buClr>
              <a:defRPr/>
            </a:pPr>
            <a:r>
              <a:rPr lang="cs-CZ" altLang="cs-CZ" sz="1800" b="1" dirty="0">
                <a:solidFill>
                  <a:schemeClr val="accent2"/>
                </a:solidFill>
                <a:latin typeface="Barlow Light" panose="020B0604020202020204" charset="-18"/>
              </a:rPr>
              <a:t>Kontinuální zlepšování kvality zajišťují: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defRPr/>
            </a:pPr>
            <a:endParaRPr lang="cs-CZ" altLang="cs-CZ" sz="1600" b="1" dirty="0">
              <a:solidFill>
                <a:schemeClr val="tx1"/>
              </a:solidFill>
              <a:latin typeface="Barlow Light" panose="020B0604020202020204" charset="-18"/>
            </a:endParaRPr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systém kvality, stanovení cílů a jejich přezkoumávání</a:t>
            </a:r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sledování indikátorů kvality</a:t>
            </a:r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výzkumná činnost, podíl na grantových úkolech </a:t>
            </a:r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zavádění nových metod</a:t>
            </a:r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interní audity</a:t>
            </a:r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řízení neshod</a:t>
            </a:r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opatření k nápravě</a:t>
            </a:r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preventivní opatření</a:t>
            </a:r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zjišťování spokojenosti zákazníků (dotazníky příjemcům služeb)</a:t>
            </a:r>
          </a:p>
          <a:p>
            <a:pPr marL="285750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analýza rizik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935" t="-2059" r="-935" b="10552"/>
          <a:stretch/>
        </p:blipFill>
        <p:spPr>
          <a:xfrm>
            <a:off x="5551657" y="2356540"/>
            <a:ext cx="3467890" cy="230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06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/>
            <a:r>
              <a:rPr lang="cs-CZ" dirty="0">
                <a:latin typeface="Barlow Light" panose="020B0604020202020204" charset="-18"/>
              </a:rPr>
              <a:t>5.1 Pracovníci </a:t>
            </a:r>
          </a:p>
        </p:txBody>
      </p:sp>
      <p:sp>
        <p:nvSpPr>
          <p:cNvPr id="4" name="Obdélník 3"/>
          <p:cNvSpPr/>
          <p:nvPr/>
        </p:nvSpPr>
        <p:spPr>
          <a:xfrm>
            <a:off x="381000" y="160174"/>
            <a:ext cx="7167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chemeClr val="accent2"/>
                </a:solidFill>
                <a:latin typeface="Barlow SemiBold" panose="020B0604020202020204" charset="-18"/>
              </a:rPr>
              <a:t>5.1 Pracovníci </a:t>
            </a:r>
          </a:p>
        </p:txBody>
      </p:sp>
      <p:sp>
        <p:nvSpPr>
          <p:cNvPr id="7" name="Obdélník 6"/>
          <p:cNvSpPr/>
          <p:nvPr/>
        </p:nvSpPr>
        <p:spPr>
          <a:xfrm>
            <a:off x="381000" y="882253"/>
            <a:ext cx="787682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Personální požadavky na odborné zajištění zdravotnické laboratoře jsou stanoveny </a:t>
            </a:r>
          </a:p>
          <a:p>
            <a:pPr marL="342900" lvl="2" indent="-34290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Vyhláškou MZ č. 99/2012 a </a:t>
            </a:r>
          </a:p>
          <a:p>
            <a:pPr marL="342900" lvl="2" indent="-34290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Minimy jednotlivých odborných společností ČSL JEP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endParaRPr lang="cs-CZ" altLang="cs-CZ" sz="2000" dirty="0">
              <a:solidFill>
                <a:schemeClr val="tx1"/>
              </a:solidFill>
              <a:latin typeface="Barlow Light" panose="020B0604020202020204" charset="-18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Kvalifikace pracovníků – minimální požadavky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Pracovní náplň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Školení + plán vzdělávání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Posuzování odborné způsobilosti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Přezkoumání výkonnosti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defRPr/>
            </a:pPr>
            <a:b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</a:br>
            <a:endParaRPr lang="cs-CZ" altLang="cs-CZ" sz="2000" dirty="0">
              <a:solidFill>
                <a:schemeClr val="tx1"/>
              </a:solidFill>
              <a:latin typeface="Barlow Light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8542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63" name="Google Shape;163;p14"/>
          <p:cNvSpPr txBox="1">
            <a:spLocks noGrp="1"/>
          </p:cNvSpPr>
          <p:nvPr>
            <p:ph type="title" idx="4294967295"/>
          </p:nvPr>
        </p:nvSpPr>
        <p:spPr>
          <a:xfrm>
            <a:off x="502023" y="418260"/>
            <a:ext cx="3186113" cy="91916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accent2"/>
                </a:solidFill>
              </a:rPr>
              <a:t>Zdravotnická laboratoř</a:t>
            </a:r>
            <a:endParaRPr sz="1600" dirty="0">
              <a:solidFill>
                <a:schemeClr val="accent2"/>
              </a:solidFill>
            </a:endParaRPr>
          </a:p>
        </p:txBody>
      </p:sp>
      <p:sp>
        <p:nvSpPr>
          <p:cNvPr id="165" name="Google Shape;165;p14"/>
          <p:cNvSpPr txBox="1">
            <a:spLocks noGrp="1"/>
          </p:cNvSpPr>
          <p:nvPr>
            <p:ph type="body" idx="4294967295"/>
          </p:nvPr>
        </p:nvSpPr>
        <p:spPr>
          <a:xfrm>
            <a:off x="502023" y="1084777"/>
            <a:ext cx="3186113" cy="27162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cs-CZ" altLang="cs-CZ" sz="1400" dirty="0"/>
              <a:t>Analyzuje biologický materiál pacientů</a:t>
            </a:r>
          </a:p>
          <a:p>
            <a:endParaRPr lang="cs-CZ" altLang="cs-CZ" sz="1400" dirty="0"/>
          </a:p>
          <a:p>
            <a:r>
              <a:rPr lang="cs-CZ" altLang="cs-CZ" sz="1400" dirty="0"/>
              <a:t>Výsledky analýz tvoří velmi důležitou součást diagnostiky, sledování účinků terapie a prevence chorobných stavů </a:t>
            </a:r>
          </a:p>
          <a:p>
            <a:endParaRPr lang="cs-CZ" altLang="cs-CZ" sz="1400" dirty="0"/>
          </a:p>
          <a:p>
            <a:r>
              <a:rPr lang="cs-CZ" altLang="cs-CZ" sz="1400" b="1" dirty="0">
                <a:solidFill>
                  <a:schemeClr val="accent2"/>
                </a:solidFill>
              </a:rPr>
              <a:t>Data z laboratoří tvoří až 80% veškerých diagnostických dat </a:t>
            </a:r>
          </a:p>
          <a:p>
            <a:endParaRPr lang="cs-CZ" altLang="cs-CZ" sz="1400" b="1" dirty="0">
              <a:solidFill>
                <a:schemeClr val="accent2"/>
              </a:solidFill>
            </a:endParaRPr>
          </a:p>
          <a:p>
            <a:r>
              <a:rPr lang="cs-CZ" altLang="cs-CZ" sz="1400" dirty="0"/>
              <a:t>Laboratoř musí plnit požadavky pacienta a zdravotnického personálu</a:t>
            </a:r>
          </a:p>
          <a:p>
            <a:endParaRPr lang="cs-CZ" altLang="cs-CZ" sz="1400" dirty="0"/>
          </a:p>
        </p:txBody>
      </p:sp>
      <p:pic>
        <p:nvPicPr>
          <p:cNvPr id="14" name="Picture 1031" descr="p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35905" y="3616994"/>
            <a:ext cx="1883615" cy="13386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/>
            <a:r>
              <a:rPr lang="cs-CZ" dirty="0">
                <a:latin typeface="Barlow Light" panose="020B0604020202020204" charset="-18"/>
              </a:rPr>
              <a:t>5.4 Procesy před laboratorním vyšetřením </a:t>
            </a:r>
          </a:p>
        </p:txBody>
      </p:sp>
      <p:sp>
        <p:nvSpPr>
          <p:cNvPr id="4" name="Obdélník 3"/>
          <p:cNvSpPr/>
          <p:nvPr/>
        </p:nvSpPr>
        <p:spPr>
          <a:xfrm>
            <a:off x="381000" y="160174"/>
            <a:ext cx="7167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chemeClr val="accent2"/>
                </a:solidFill>
                <a:latin typeface="Barlow SemiBold" panose="020B0604020202020204" charset="-18"/>
              </a:rPr>
              <a:t>5.4 Procesy před laboratorním vyšetřením </a:t>
            </a:r>
          </a:p>
        </p:txBody>
      </p:sp>
      <p:sp>
        <p:nvSpPr>
          <p:cNvPr id="7" name="Obdélník 6"/>
          <p:cNvSpPr/>
          <p:nvPr/>
        </p:nvSpPr>
        <p:spPr>
          <a:xfrm>
            <a:off x="381000" y="882253"/>
            <a:ext cx="787682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  <a:latin typeface="Barlow Light" panose="020B0604020202020204" charset="-18"/>
              </a:rPr>
              <a:t>Preanalytická</a:t>
            </a: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 fáze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 Laboratorní příručka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 Informace v žádance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 Odběr a zacházení se vzorky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 Pokyny pro STATIM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Příjem vzorků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defRPr/>
            </a:pPr>
            <a:b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</a:br>
            <a:endParaRPr lang="cs-CZ" altLang="cs-CZ" sz="2000" dirty="0">
              <a:solidFill>
                <a:schemeClr val="tx1"/>
              </a:solidFill>
              <a:latin typeface="Barlow Light" panose="020B0604020202020204" charset="-18"/>
            </a:endParaRPr>
          </a:p>
        </p:txBody>
      </p:sp>
      <p:pic>
        <p:nvPicPr>
          <p:cNvPr id="8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168" y="621839"/>
            <a:ext cx="3600000" cy="378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306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/>
            <a:r>
              <a:rPr lang="cs-CZ" dirty="0">
                <a:latin typeface="Barlow Light" panose="020B0604020202020204" charset="-18"/>
              </a:rPr>
              <a:t>5.5 Procesy laboratorních vyšetření </a:t>
            </a:r>
          </a:p>
        </p:txBody>
      </p:sp>
      <p:sp>
        <p:nvSpPr>
          <p:cNvPr id="4" name="Obdélník 3"/>
          <p:cNvSpPr/>
          <p:nvPr/>
        </p:nvSpPr>
        <p:spPr>
          <a:xfrm>
            <a:off x="381000" y="160174"/>
            <a:ext cx="7167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chemeClr val="accent2"/>
                </a:solidFill>
                <a:latin typeface="Barlow SemiBold" panose="020B0604020202020204" charset="-18"/>
              </a:rPr>
              <a:t>5.5 Procesy laboratorních vyšetření </a:t>
            </a:r>
          </a:p>
        </p:txBody>
      </p:sp>
      <p:sp>
        <p:nvSpPr>
          <p:cNvPr id="7" name="Obdélník 6"/>
          <p:cNvSpPr/>
          <p:nvPr/>
        </p:nvSpPr>
        <p:spPr>
          <a:xfrm>
            <a:off x="381000" y="882253"/>
            <a:ext cx="7876826" cy="2767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 Výběr, verifikace a validace postupů laboratorních vyšetření</a:t>
            </a:r>
          </a:p>
          <a:p>
            <a:pPr marL="903288" indent="-34290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Validace: používané mimo rámec zamýšleného rozsahu</a:t>
            </a:r>
          </a:p>
          <a:p>
            <a:pPr marL="903288" indent="-34290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Verifikace: ověření vhodnosti validované metody před zahájením rutinní činnosti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Referenční intervaly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Nejistota měření – rozsah hodnot, ve kterém mohou ležet skutečné hodnoty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SOP</a:t>
            </a:r>
          </a:p>
        </p:txBody>
      </p:sp>
      <p:pic>
        <p:nvPicPr>
          <p:cNvPr id="8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746" y="2996479"/>
            <a:ext cx="67627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7727125" y="1343049"/>
            <a:ext cx="1845151" cy="39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chemeClr val="accent2"/>
              </a:buClr>
              <a:defRPr/>
            </a:pPr>
            <a:r>
              <a:rPr lang="cs-CZ" altLang="cs-CZ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arlow Light" panose="020B0604020202020204" charset="-18"/>
              </a:rPr>
              <a:t> IVDR !</a:t>
            </a:r>
          </a:p>
        </p:txBody>
      </p:sp>
    </p:spTree>
    <p:extLst>
      <p:ext uri="{BB962C8B-B14F-4D97-AF65-F5344CB8AC3E}">
        <p14:creationId xmlns:p14="http://schemas.microsoft.com/office/powerpoint/2010/main" val="993980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/>
            <a:r>
              <a:rPr lang="cs-CZ" dirty="0">
                <a:latin typeface="Barlow Light" panose="020B0604020202020204" charset="-18"/>
              </a:rPr>
              <a:t>5.5 Procesy laboratorních vyšetření </a:t>
            </a:r>
          </a:p>
        </p:txBody>
      </p:sp>
      <p:pic>
        <p:nvPicPr>
          <p:cNvPr id="9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96" y="128908"/>
            <a:ext cx="3240000" cy="454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90500" y="241621"/>
            <a:ext cx="51466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tx1"/>
                </a:solidFill>
                <a:latin typeface="Barlow SemiBold" panose="020B0604020202020204" charset="-18"/>
              </a:rPr>
              <a:t>5.5.1.4 Nejistota měření hodnot měřené veličiny </a:t>
            </a:r>
          </a:p>
          <a:p>
            <a:endParaRPr lang="cs-CZ" sz="1800" dirty="0">
              <a:solidFill>
                <a:schemeClr val="tx1"/>
              </a:solidFill>
              <a:latin typeface="Barlow Light" panose="020B0604020202020204" charset="-18"/>
            </a:endParaRPr>
          </a:p>
          <a:p>
            <a:r>
              <a:rPr lang="cs-CZ" sz="1800" dirty="0">
                <a:solidFill>
                  <a:schemeClr val="tx1"/>
                </a:solidFill>
                <a:latin typeface="Barlow Light" panose="020B0604020202020204" charset="-18"/>
              </a:rPr>
              <a:t>Laboratoř musí: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  <a:latin typeface="Barlow Light" panose="020B0604020202020204" charset="-18"/>
              </a:rPr>
              <a:t>Stanovit nejistotu měření u každého měřicího postupu ve fázi laboratorního vyšetření, který poskytuje hodnoty měřené veličiny u vzorků pacientů.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  <a:latin typeface="Barlow Light" panose="020B0604020202020204" charset="-18"/>
              </a:rPr>
              <a:t>Určit výkonnostní požadavky na nejistotu měření u každého měřicího postupu.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  <a:latin typeface="Barlow Light" panose="020B0604020202020204" charset="-18"/>
              </a:rPr>
              <a:t>Pravidelně přezkoumávat odhady nejistoty měření.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  <a:latin typeface="Barlow Light" panose="020B0604020202020204" charset="-18"/>
              </a:rPr>
              <a:t>Zvažovat nejistotu měření při interpretaci naměřených hodnot</a:t>
            </a:r>
            <a:r>
              <a:rPr lang="cs-CZ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5092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/>
            <a:r>
              <a:rPr lang="cs-CZ" dirty="0">
                <a:latin typeface="Barlow Light" panose="020B0604020202020204" charset="-18"/>
              </a:rPr>
              <a:t>5.6 Zajištění kvality výsledků laboratorních vyšetření </a:t>
            </a:r>
          </a:p>
        </p:txBody>
      </p:sp>
      <p:sp>
        <p:nvSpPr>
          <p:cNvPr id="4" name="Obdélník 3"/>
          <p:cNvSpPr/>
          <p:nvPr/>
        </p:nvSpPr>
        <p:spPr>
          <a:xfrm>
            <a:off x="381000" y="160174"/>
            <a:ext cx="7167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chemeClr val="accent2"/>
                </a:solidFill>
                <a:latin typeface="Barlow SemiBold" panose="020B0604020202020204" charset="-18"/>
              </a:rPr>
              <a:t>5.6 Zajištění </a:t>
            </a:r>
            <a:r>
              <a:rPr lang="cs-CZ" altLang="cs-CZ" sz="2000" b="1" dirty="0">
                <a:solidFill>
                  <a:schemeClr val="accent2"/>
                </a:solidFill>
                <a:latin typeface="Barlow SemiBold" panose="020B0604020202020204" charset="-18"/>
              </a:rPr>
              <a:t>kvality</a:t>
            </a:r>
            <a:r>
              <a:rPr lang="cs-CZ" altLang="cs-CZ" sz="2400" b="1" dirty="0">
                <a:solidFill>
                  <a:schemeClr val="accent2"/>
                </a:solidFill>
                <a:latin typeface="Barlow SemiBold" panose="020B0604020202020204" charset="-18"/>
              </a:rPr>
              <a:t> výsledků laboratorních vyšetření </a:t>
            </a:r>
          </a:p>
        </p:txBody>
      </p:sp>
      <p:sp>
        <p:nvSpPr>
          <p:cNvPr id="7" name="Obdélník 6"/>
          <p:cNvSpPr/>
          <p:nvPr/>
        </p:nvSpPr>
        <p:spPr>
          <a:xfrm>
            <a:off x="381000" y="882253"/>
            <a:ext cx="787682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 Interní kontrola kvality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Externí kontrola kvality – mezilaboratorní porovnávání</a:t>
            </a:r>
          </a:p>
          <a:p>
            <a:pPr marL="971550" indent="-34290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  <a:tabLst>
                <a:tab pos="628650" algn="l"/>
              </a:tabLst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Účast je povinná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defRPr/>
            </a:pPr>
            <a:b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</a:br>
            <a:endParaRPr lang="cs-CZ" altLang="cs-CZ" sz="2000" dirty="0">
              <a:solidFill>
                <a:schemeClr val="tx1"/>
              </a:solidFill>
              <a:latin typeface="Barlow Light" panose="020B0604020202020204" charset="-18"/>
            </a:endParaRPr>
          </a:p>
        </p:txBody>
      </p:sp>
      <p:pic>
        <p:nvPicPr>
          <p:cNvPr id="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96" y="1848315"/>
            <a:ext cx="4325602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1476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/>
            <a:r>
              <a:rPr lang="cs-CZ" dirty="0">
                <a:latin typeface="Barlow Light" panose="020B0604020202020204" charset="-18"/>
              </a:rPr>
              <a:t>5.7 Procesy po laboratorním vyšetření </a:t>
            </a:r>
          </a:p>
        </p:txBody>
      </p:sp>
      <p:sp>
        <p:nvSpPr>
          <p:cNvPr id="4" name="Obdélník 3"/>
          <p:cNvSpPr/>
          <p:nvPr/>
        </p:nvSpPr>
        <p:spPr>
          <a:xfrm>
            <a:off x="381000" y="160174"/>
            <a:ext cx="7167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chemeClr val="accent2"/>
                </a:solidFill>
                <a:latin typeface="Barlow SemiBold" panose="020B0604020202020204" charset="-18"/>
              </a:rPr>
              <a:t>5.7 Procesy po laboratorním vyšetření </a:t>
            </a:r>
          </a:p>
        </p:txBody>
      </p:sp>
      <p:sp>
        <p:nvSpPr>
          <p:cNvPr id="7" name="Obdélník 6"/>
          <p:cNvSpPr/>
          <p:nvPr/>
        </p:nvSpPr>
        <p:spPr>
          <a:xfrm>
            <a:off x="381000" y="882253"/>
            <a:ext cx="78768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 Přezkoumání výsledků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 Skladování, uchování a likvidace vzorků</a:t>
            </a:r>
          </a:p>
          <a:p>
            <a:pPr marL="712788" indent="-34290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Vše potenciálně infekční materiál !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endParaRPr lang="cs-CZ" altLang="cs-CZ" sz="2000" dirty="0">
              <a:solidFill>
                <a:schemeClr val="tx1"/>
              </a:solidFill>
              <a:latin typeface="Barlow Light" panose="020B0604020202020204" charset="-18"/>
            </a:endParaRPr>
          </a:p>
        </p:txBody>
      </p:sp>
      <p:pic>
        <p:nvPicPr>
          <p:cNvPr id="8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9" t="12933" r="10823" b="12514"/>
          <a:stretch/>
        </p:blipFill>
        <p:spPr bwMode="auto">
          <a:xfrm>
            <a:off x="7183605" y="2958287"/>
            <a:ext cx="1469189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0964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/>
            <a:r>
              <a:rPr lang="cs-CZ" dirty="0">
                <a:latin typeface="Barlow Light" panose="020B0604020202020204" charset="-18"/>
              </a:rPr>
              <a:t>5.9 Uvolňování výsledků </a:t>
            </a:r>
          </a:p>
        </p:txBody>
      </p:sp>
      <p:sp>
        <p:nvSpPr>
          <p:cNvPr id="4" name="Obdélník 3"/>
          <p:cNvSpPr/>
          <p:nvPr/>
        </p:nvSpPr>
        <p:spPr>
          <a:xfrm>
            <a:off x="381000" y="160174"/>
            <a:ext cx="7167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cs-CZ" sz="2400" b="1" dirty="0">
                <a:solidFill>
                  <a:schemeClr val="accent2"/>
                </a:solidFill>
                <a:latin typeface="Barlow SemiBold" panose="020B0604020202020204" charset="-18"/>
              </a:rPr>
              <a:t>5.9 Uvolňování výsledků </a:t>
            </a:r>
          </a:p>
        </p:txBody>
      </p:sp>
      <p:sp>
        <p:nvSpPr>
          <p:cNvPr id="7" name="Obdélník 6"/>
          <p:cNvSpPr/>
          <p:nvPr/>
        </p:nvSpPr>
        <p:spPr>
          <a:xfrm>
            <a:off x="381000" y="882253"/>
            <a:ext cx="8477992" cy="459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 Datum a čas uvolnění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Telefonické sdělování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Uvolňovat výsledky může pouze atestovaný člověk</a:t>
            </a:r>
          </a:p>
          <a:p>
            <a:pPr marL="628650" lvl="1" indent="-34290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5.9.2 AUTOMATIZOVANÝ VÝBĚR A SDĚLOVÁNÍ VÝSLEDKU</a:t>
            </a:r>
          </a:p>
          <a:p>
            <a:pPr marL="628650" lvl="1" indent="-34290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Požadavky:</a:t>
            </a:r>
          </a:p>
          <a:p>
            <a:pPr marL="285750" lvl="1">
              <a:lnSpc>
                <a:spcPct val="110000"/>
              </a:lnSpc>
              <a:buClr>
                <a:schemeClr val="accent2"/>
              </a:buClr>
              <a:defRPr/>
            </a:pP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a) kritéria pro automatizovaný výběr a sdělování výsledků jsou určena, schválena, snadno dostupná a pracovníky laboratoře pochopena,</a:t>
            </a:r>
          </a:p>
          <a:p>
            <a:pPr marL="285750" lvl="1">
              <a:lnSpc>
                <a:spcPct val="110000"/>
              </a:lnSpc>
              <a:buClr>
                <a:schemeClr val="accent2"/>
              </a:buClr>
              <a:defRPr/>
            </a:pP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f) existuje postup pro rychlé přerušení automatizovaného výběru a sdělování výsledků.</a:t>
            </a:r>
          </a:p>
          <a:p>
            <a:pPr marL="571500" lvl="1" indent="-2857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MUSÍ být dohledatelné, kdo kritéria nastavil, měnil...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  <a:t>Přepracované zprávy – musí existovat nová i původní verze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endParaRPr lang="cs-CZ" altLang="cs-CZ" sz="2000" dirty="0">
              <a:solidFill>
                <a:schemeClr val="tx1"/>
              </a:solidFill>
              <a:latin typeface="Barlow Light" panose="020B0604020202020204" charset="-18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defRPr/>
            </a:pPr>
            <a:br>
              <a:rPr lang="cs-CZ" altLang="cs-CZ" sz="2000" dirty="0">
                <a:solidFill>
                  <a:schemeClr val="tx1"/>
                </a:solidFill>
                <a:latin typeface="Barlow Light" panose="020B0604020202020204" charset="-18"/>
              </a:rPr>
            </a:br>
            <a:endParaRPr lang="cs-CZ" altLang="cs-CZ" sz="2000" dirty="0">
              <a:solidFill>
                <a:schemeClr val="tx1"/>
              </a:solidFill>
              <a:latin typeface="Barlow Light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9521054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/>
            <a:r>
              <a:rPr lang="es-ES" dirty="0">
                <a:latin typeface="Barlow Light" panose="020B0604020202020204" charset="-18"/>
              </a:rPr>
              <a:t>5.10 Řízení informací v laboratoři </a:t>
            </a:r>
            <a:endParaRPr lang="cs-CZ" dirty="0">
              <a:latin typeface="Barlow Light" panose="020B0604020202020204" charset="-18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81000" y="160174"/>
            <a:ext cx="7167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cs-CZ" sz="2400" b="1" dirty="0">
                <a:solidFill>
                  <a:schemeClr val="accent2"/>
                </a:solidFill>
                <a:latin typeface="Barlow SemiBold" panose="020B0604020202020204" charset="-18"/>
              </a:rPr>
              <a:t>5.10 Řízení informací v laboratoři </a:t>
            </a:r>
          </a:p>
        </p:txBody>
      </p:sp>
      <p:sp>
        <p:nvSpPr>
          <p:cNvPr id="7" name="Obdélník 6"/>
          <p:cNvSpPr/>
          <p:nvPr/>
        </p:nvSpPr>
        <p:spPr>
          <a:xfrm>
            <a:off x="381000" y="754531"/>
            <a:ext cx="8489868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 Zavázání k mlčenlivosti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 Určené odpovědnosti a pravomoci pracovníků používajících LIS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 5.10.3Řízení informačního systému - LIS musí být: 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defRPr/>
            </a:pPr>
            <a:r>
              <a:rPr lang="cs-CZ" altLang="cs-CZ" dirty="0">
                <a:solidFill>
                  <a:schemeClr val="tx1"/>
                </a:solidFill>
                <a:latin typeface="Barlow Light" panose="020B0604020202020204" charset="-18"/>
              </a:rPr>
              <a:t>a) validován dodavatelem a verifikován laboratoří (vč. kontroly rozhraní mezi LIS a jinými IS)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defRPr/>
            </a:pPr>
            <a:r>
              <a:rPr lang="cs-CZ" altLang="cs-CZ" dirty="0">
                <a:solidFill>
                  <a:schemeClr val="tx1"/>
                </a:solidFill>
                <a:latin typeface="Barlow Light" panose="020B0604020202020204" charset="-18"/>
              </a:rPr>
              <a:t>b) dokumentován, včetně dokumentace o každodenním fungování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defRPr/>
            </a:pPr>
            <a:r>
              <a:rPr lang="cs-CZ" altLang="cs-CZ" dirty="0">
                <a:solidFill>
                  <a:schemeClr val="tx1"/>
                </a:solidFill>
                <a:latin typeface="Barlow Light" panose="020B0604020202020204" charset="-18"/>
              </a:rPr>
              <a:t>c) chráněn před neoprávněným přístupem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defRPr/>
            </a:pPr>
            <a:r>
              <a:rPr lang="cs-CZ" altLang="cs-CZ" dirty="0">
                <a:solidFill>
                  <a:schemeClr val="tx1"/>
                </a:solidFill>
                <a:latin typeface="Barlow Light" panose="020B0604020202020204" charset="-18"/>
              </a:rPr>
              <a:t>d) zabezpečen před neoprávněnými zásahy nebo ztrátou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defRPr/>
            </a:pPr>
            <a:r>
              <a:rPr lang="cs-CZ" altLang="cs-CZ" dirty="0">
                <a:solidFill>
                  <a:schemeClr val="tx1"/>
                </a:solidFill>
                <a:latin typeface="Barlow Light" panose="020B0604020202020204" charset="-18"/>
              </a:rPr>
              <a:t>e) provozován ve vhodném prostředí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defRPr/>
            </a:pPr>
            <a:r>
              <a:rPr lang="cs-CZ" altLang="cs-CZ" dirty="0">
                <a:solidFill>
                  <a:schemeClr val="tx1"/>
                </a:solidFill>
                <a:latin typeface="Barlow Light" panose="020B0604020202020204" charset="-18"/>
              </a:rPr>
              <a:t>f) udržován způsobem, který zajišťuje integritu dat a zaznamenává selhání systému a patřičných okamžitých a nápravných opatření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defRPr/>
            </a:pPr>
            <a:r>
              <a:rPr lang="cs-CZ" altLang="cs-CZ" dirty="0">
                <a:solidFill>
                  <a:schemeClr val="tx1"/>
                </a:solidFill>
                <a:latin typeface="Barlow Light" panose="020B0604020202020204" charset="-18"/>
              </a:rPr>
              <a:t>g) ve shodě s národními nebo mezinárodními požadavky ochrany dat.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defRPr/>
            </a:pPr>
            <a:endParaRPr lang="cs-CZ" altLang="cs-CZ" dirty="0">
              <a:solidFill>
                <a:schemeClr val="tx1"/>
              </a:solidFill>
              <a:latin typeface="Barlow Light" panose="020B0604020202020204" charset="-18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buFont typeface="Wingdings 3" charset="2"/>
              <a:buChar char=""/>
              <a:defRPr/>
            </a:pPr>
            <a:r>
              <a:rPr lang="cs-CZ" altLang="cs-CZ" sz="1800" dirty="0">
                <a:solidFill>
                  <a:schemeClr val="tx1"/>
                </a:solidFill>
                <a:latin typeface="Barlow Light" panose="020B0604020202020204" charset="-18"/>
              </a:rPr>
              <a:t>Musí existovat dokumentovaný postup/plán pro zajištění služeb v případě nečinnosti nebo selhání LIS (mimořádné případy)!</a:t>
            </a:r>
          </a:p>
        </p:txBody>
      </p:sp>
      <p:sp>
        <p:nvSpPr>
          <p:cNvPr id="9" name="Obdélník 8"/>
          <p:cNvSpPr/>
          <p:nvPr/>
        </p:nvSpPr>
        <p:spPr>
          <a:xfrm>
            <a:off x="5771408" y="3254976"/>
            <a:ext cx="1845151" cy="39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chemeClr val="accent2"/>
              </a:buClr>
              <a:defRPr/>
            </a:pPr>
            <a:r>
              <a:rPr lang="cs-CZ" altLang="cs-CZ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arlow Light" panose="020B0604020202020204" charset="-18"/>
              </a:rPr>
              <a:t> GDPR!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771408" y="2148025"/>
            <a:ext cx="30994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chemeClr val="accent2"/>
              </a:buClr>
              <a:defRPr/>
            </a:pPr>
            <a:r>
              <a:rPr lang="cs-CZ" altLang="cs-CZ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arlow Light" panose="020B0604020202020204" charset="-18"/>
              </a:rPr>
              <a:t>Kybernetická bezpečnost !</a:t>
            </a:r>
          </a:p>
        </p:txBody>
      </p:sp>
    </p:spTree>
    <p:extLst>
      <p:ext uri="{BB962C8B-B14F-4D97-AF65-F5344CB8AC3E}">
        <p14:creationId xmlns:p14="http://schemas.microsoft.com/office/powerpoint/2010/main" val="12631336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Přínosy x nevýhody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353318"/>
            <a:ext cx="4036622" cy="2715600"/>
          </a:xfrm>
        </p:spPr>
        <p:txBody>
          <a:bodyPr/>
          <a:lstStyle/>
          <a:p>
            <a:r>
              <a:rPr lang="cs-CZ" sz="2000" b="1" dirty="0"/>
              <a:t>Přínosy</a:t>
            </a:r>
          </a:p>
          <a:p>
            <a:pPr lvl="1"/>
            <a:r>
              <a:rPr lang="cs-CZ" sz="1800" dirty="0"/>
              <a:t>řád a pořádek</a:t>
            </a:r>
          </a:p>
          <a:p>
            <a:pPr lvl="1"/>
            <a:r>
              <a:rPr lang="cs-CZ" sz="1800" dirty="0"/>
              <a:t>jasně stanovené  odpovědnosti a  pravomoci pro všechny činnosti a osoby</a:t>
            </a:r>
          </a:p>
          <a:p>
            <a:endParaRPr lang="cs-CZ" sz="2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>
          <a:xfrm>
            <a:off x="381000" y="3694896"/>
            <a:ext cx="3899719" cy="2715600"/>
          </a:xfrm>
        </p:spPr>
        <p:txBody>
          <a:bodyPr/>
          <a:lstStyle/>
          <a:p>
            <a:r>
              <a:rPr lang="cs-CZ" sz="2000" b="1" dirty="0"/>
              <a:t>Nevýhody</a:t>
            </a:r>
          </a:p>
          <a:p>
            <a:pPr lvl="1"/>
            <a:r>
              <a:rPr lang="cs-CZ" sz="1800" dirty="0"/>
              <a:t>udržování aktuálnosti       dokumentace je  náročné</a:t>
            </a:r>
          </a:p>
          <a:p>
            <a:pPr lvl="1"/>
            <a:r>
              <a:rPr lang="cs-CZ" sz="1800" dirty="0"/>
              <a:t>finanční nároky značné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  <p:sp>
        <p:nvSpPr>
          <p:cNvPr id="6" name="Zástupný symbol pro text 2"/>
          <p:cNvSpPr txBox="1">
            <a:spLocks/>
          </p:cNvSpPr>
          <p:nvPr/>
        </p:nvSpPr>
        <p:spPr>
          <a:xfrm>
            <a:off x="951459" y="2985763"/>
            <a:ext cx="4036622" cy="27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Barlow Light"/>
              <a:buChar char="▸"/>
              <a:defRPr sz="22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 Light"/>
              <a:buChar char="▹"/>
              <a:defRPr sz="22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 Light"/>
              <a:buChar char="■"/>
              <a:defRPr sz="22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 Light"/>
              <a:buChar char="●"/>
              <a:defRPr sz="22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 Light"/>
              <a:buChar char="○"/>
              <a:defRPr sz="22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 Light"/>
              <a:buChar char="■"/>
              <a:defRPr sz="22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 Light"/>
              <a:buChar char="●"/>
              <a:defRPr sz="22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 Light"/>
              <a:buChar char="○"/>
              <a:defRPr sz="22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 Light"/>
              <a:buChar char="■"/>
              <a:defRPr sz="22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lvl="1">
              <a:buFont typeface="Wingdings" panose="05000000000000000000" pitchFamily="2" charset="2"/>
              <a:buChar char="v"/>
            </a:pPr>
            <a:r>
              <a:rPr lang="cs-CZ" sz="1200" i="1" dirty="0"/>
              <a:t>Někdo TO  udělá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1200" i="1" dirty="0"/>
              <a:t>Někdy se TO udělá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1200" i="1" dirty="0"/>
              <a:t>Nějak se TO udělá</a:t>
            </a:r>
          </a:p>
          <a:p>
            <a:endParaRPr lang="cs-CZ" sz="1400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1317338" y="2888667"/>
            <a:ext cx="1652432" cy="709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V="1">
            <a:off x="1317338" y="2985763"/>
            <a:ext cx="1492108" cy="612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Nová složka\076120330f12b7fd703d111ad3a1b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0667" y="851100"/>
            <a:ext cx="4633333" cy="3600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61824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63" name="Google Shape;163;p14"/>
          <p:cNvSpPr txBox="1">
            <a:spLocks noGrp="1"/>
          </p:cNvSpPr>
          <p:nvPr>
            <p:ph type="title" idx="4294967295"/>
          </p:nvPr>
        </p:nvSpPr>
        <p:spPr>
          <a:xfrm>
            <a:off x="502023" y="418260"/>
            <a:ext cx="3186113" cy="91916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accent2"/>
                </a:solidFill>
              </a:rPr>
              <a:t>Zdravotnická laboratoř</a:t>
            </a:r>
            <a:endParaRPr sz="1600" dirty="0">
              <a:solidFill>
                <a:schemeClr val="accent2"/>
              </a:solidFill>
            </a:endParaRPr>
          </a:p>
        </p:txBody>
      </p:sp>
      <p:sp>
        <p:nvSpPr>
          <p:cNvPr id="165" name="Google Shape;165;p14"/>
          <p:cNvSpPr txBox="1">
            <a:spLocks noGrp="1"/>
          </p:cNvSpPr>
          <p:nvPr>
            <p:ph type="body" idx="4294967295"/>
          </p:nvPr>
        </p:nvSpPr>
        <p:spPr>
          <a:xfrm>
            <a:off x="502023" y="1084777"/>
            <a:ext cx="3186113" cy="27162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cs-CZ" altLang="cs-CZ" sz="1600" dirty="0"/>
              <a:t>Analyzuje biologický materiál pacientů</a:t>
            </a:r>
          </a:p>
          <a:p>
            <a:pPr>
              <a:spcAft>
                <a:spcPts val="1200"/>
              </a:spcAft>
            </a:pPr>
            <a:r>
              <a:rPr lang="cs-CZ" altLang="cs-CZ" sz="1600" dirty="0"/>
              <a:t>Výsledky analýz tvoří velmi důležitou součást diagnostiky, sledování účinků terapie a prevence chorobných stavů </a:t>
            </a:r>
          </a:p>
          <a:p>
            <a:pPr>
              <a:spcAft>
                <a:spcPts val="1200"/>
              </a:spcAft>
            </a:pPr>
            <a:r>
              <a:rPr lang="cs-CZ" altLang="cs-CZ" sz="1600" b="1" dirty="0">
                <a:solidFill>
                  <a:schemeClr val="accent2"/>
                </a:solidFill>
              </a:rPr>
              <a:t>Data z laboratoří tvoří až 80% veškerých diagnostických dat </a:t>
            </a:r>
          </a:p>
          <a:p>
            <a:pPr>
              <a:spcAft>
                <a:spcPts val="1200"/>
              </a:spcAft>
            </a:pPr>
            <a:r>
              <a:rPr lang="cs-CZ" altLang="cs-CZ" sz="1600" dirty="0"/>
              <a:t>Laboratoř musí plnit požadavky pacienta a zdravotnického personálu</a:t>
            </a:r>
          </a:p>
          <a:p>
            <a:endParaRPr lang="cs-CZ" altLang="cs-CZ" sz="1600" dirty="0"/>
          </a:p>
        </p:txBody>
      </p:sp>
      <p:sp>
        <p:nvSpPr>
          <p:cNvPr id="12" name="Google Shape;163;p14"/>
          <p:cNvSpPr txBox="1">
            <a:spLocks/>
          </p:cNvSpPr>
          <p:nvPr/>
        </p:nvSpPr>
        <p:spPr>
          <a:xfrm>
            <a:off x="4437529" y="418260"/>
            <a:ext cx="3186113" cy="919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r>
              <a:rPr lang="cs-CZ" sz="1600" dirty="0">
                <a:solidFill>
                  <a:schemeClr val="tx1"/>
                </a:solidFill>
              </a:rPr>
              <a:t>Kvalita</a:t>
            </a:r>
          </a:p>
        </p:txBody>
      </p:sp>
      <p:sp>
        <p:nvSpPr>
          <p:cNvPr id="13" name="Google Shape;165;p14"/>
          <p:cNvSpPr txBox="1">
            <a:spLocks/>
          </p:cNvSpPr>
          <p:nvPr/>
        </p:nvSpPr>
        <p:spPr>
          <a:xfrm>
            <a:off x="4437529" y="1119102"/>
            <a:ext cx="4338917" cy="271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r>
              <a:rPr lang="cs-CZ" altLang="cs-CZ" sz="1600" dirty="0"/>
              <a:t>Poskytována služba musí být:</a:t>
            </a:r>
          </a:p>
          <a:p>
            <a:pPr lvl="1"/>
            <a:r>
              <a:rPr lang="cs-CZ" altLang="cs-CZ" sz="1600" b="1" dirty="0">
                <a:solidFill>
                  <a:schemeClr val="accent2"/>
                </a:solidFill>
              </a:rPr>
              <a:t>Bezpečná </a:t>
            </a:r>
          </a:p>
          <a:p>
            <a:pPr lvl="1"/>
            <a:r>
              <a:rPr lang="cs-CZ" altLang="cs-CZ" sz="1600" b="1" dirty="0">
                <a:solidFill>
                  <a:schemeClr val="accent2"/>
                </a:solidFill>
              </a:rPr>
              <a:t>Efektivní</a:t>
            </a:r>
          </a:p>
          <a:p>
            <a:pPr lvl="1"/>
            <a:r>
              <a:rPr lang="cs-CZ" altLang="cs-CZ" sz="1600" b="1" dirty="0">
                <a:solidFill>
                  <a:schemeClr val="accent2"/>
                </a:solidFill>
              </a:rPr>
              <a:t>Včasná</a:t>
            </a:r>
          </a:p>
          <a:p>
            <a:pPr lvl="1"/>
            <a:r>
              <a:rPr lang="cs-CZ" altLang="cs-CZ" sz="1600" b="1" dirty="0">
                <a:solidFill>
                  <a:schemeClr val="accent2"/>
                </a:solidFill>
              </a:rPr>
              <a:t>Orientovaná na pacienta</a:t>
            </a:r>
          </a:p>
          <a:p>
            <a:r>
              <a:rPr lang="cs-CZ" altLang="cs-CZ" sz="1600" dirty="0"/>
              <a:t>Zahrnuje všechny fáze – </a:t>
            </a:r>
            <a:r>
              <a:rPr lang="cs-CZ" altLang="cs-CZ" sz="1600" dirty="0" err="1"/>
              <a:t>preanalytická</a:t>
            </a:r>
            <a:r>
              <a:rPr lang="cs-CZ" altLang="cs-CZ" sz="1600" dirty="0"/>
              <a:t>, analytická a </a:t>
            </a:r>
            <a:r>
              <a:rPr lang="cs-CZ" altLang="cs-CZ" sz="1600" dirty="0" err="1"/>
              <a:t>postanalytická</a:t>
            </a:r>
            <a:r>
              <a:rPr lang="cs-CZ" altLang="cs-CZ" sz="1600" dirty="0"/>
              <a:t> – laboratorního vyšetření a  podpůrné procesy (metrologie, audity, apod.)</a:t>
            </a:r>
          </a:p>
          <a:p>
            <a:r>
              <a:rPr lang="cs-CZ" altLang="cs-CZ" sz="1600" dirty="0"/>
              <a:t>Pouze kvalitní laboratorní vyšetření poskytují prospěch uživatelům</a:t>
            </a:r>
          </a:p>
          <a:p>
            <a:endParaRPr lang="cs-CZ" altLang="cs-CZ" sz="1600" dirty="0"/>
          </a:p>
          <a:p>
            <a:r>
              <a:rPr lang="cs-CZ" altLang="cs-CZ" sz="1600" dirty="0"/>
              <a:t>Uživatelem je pacient </a:t>
            </a:r>
          </a:p>
          <a:p>
            <a:endParaRPr lang="cs-CZ" altLang="cs-CZ" sz="1600" dirty="0"/>
          </a:p>
        </p:txBody>
      </p:sp>
      <p:pic>
        <p:nvPicPr>
          <p:cNvPr id="14" name="Picture 1031" descr="p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0385" y="3800990"/>
            <a:ext cx="1883615" cy="13386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4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Normy, standardy, požadavky ….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8684" y="1390130"/>
            <a:ext cx="8601635" cy="2826600"/>
          </a:xfrm>
        </p:spPr>
        <p:txBody>
          <a:bodyPr/>
          <a:lstStyle/>
          <a:p>
            <a:pPr eaLnBrk="1" hangingPunct="1"/>
            <a:r>
              <a:rPr lang="cs-CZ" altLang="cs-CZ" sz="1800" b="1" dirty="0"/>
              <a:t>ISO </a:t>
            </a:r>
            <a:r>
              <a:rPr lang="cs-CZ" altLang="cs-CZ" sz="1800" dirty="0"/>
              <a:t>– mezinárodní organizace pro normy se sídlem ve Švýcarsku a celosvětová federace národních normalizačních orgánu, jednotlivé ISO normy vytvářejí technické komise</a:t>
            </a:r>
          </a:p>
          <a:p>
            <a:pPr lvl="1"/>
            <a:r>
              <a:rPr lang="cs-CZ" altLang="cs-CZ" sz="1800" b="1" dirty="0"/>
              <a:t>ČSN EN</a:t>
            </a:r>
            <a:r>
              <a:rPr lang="cs-CZ" altLang="cs-CZ" sz="1800" dirty="0"/>
              <a:t> ISO – České technické normy (ČSN) přejímají mezinárodní nebo evropské normy (EN)</a:t>
            </a:r>
          </a:p>
          <a:p>
            <a:pPr lvl="2"/>
            <a:r>
              <a:rPr lang="cs-CZ" altLang="cs-CZ" sz="1800" dirty="0">
                <a:solidFill>
                  <a:schemeClr val="accent2"/>
                </a:solidFill>
              </a:rPr>
              <a:t>Příklady ČSN EN ISO norem:  9001, 17025, 15189 …..</a:t>
            </a:r>
          </a:p>
          <a:p>
            <a:r>
              <a:rPr lang="cs-CZ" sz="1800" dirty="0"/>
              <a:t>Legislativní požadavky mezinárodní (FDA), evropská a národní (SÚKL) </a:t>
            </a:r>
          </a:p>
          <a:p>
            <a:pPr lvl="1"/>
            <a:r>
              <a:rPr lang="cs-CZ" sz="1800" dirty="0"/>
              <a:t>Správná výrobní praxe (SVP; GMP)  představuje soubor pravidel zaručujících, že daný výrobce splňuje přísná kritéria uplatňována při výrobě a kontrole léčiv. </a:t>
            </a:r>
          </a:p>
          <a:p>
            <a:pPr lvl="1"/>
            <a:r>
              <a:rPr lang="cs-CZ" sz="1800" dirty="0"/>
              <a:t>Správná laboratorní praxe (SLP; GLP) je soubor pravidel tvořících systém testovacích zařízení při provádění preklinických studií bezpečnosti chemických látek a přípravků.                        </a:t>
            </a:r>
            <a:r>
              <a:rPr lang="cs-CZ" sz="1800" i="1" dirty="0">
                <a:solidFill>
                  <a:schemeClr val="accent2"/>
                </a:solidFill>
              </a:rPr>
              <a:t>POZOR – výroba transfúzních přípravků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54366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2245" y="360614"/>
            <a:ext cx="3613200" cy="919500"/>
          </a:xfrm>
        </p:spPr>
        <p:txBody>
          <a:bodyPr/>
          <a:lstStyle/>
          <a:p>
            <a:r>
              <a:rPr lang="cs-CZ" dirty="0"/>
              <a:t>CERTIFIKACE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0500" y="820364"/>
            <a:ext cx="4295122" cy="2826600"/>
          </a:xfrm>
        </p:spPr>
        <p:txBody>
          <a:bodyPr/>
          <a:lstStyle/>
          <a:p>
            <a:r>
              <a:rPr lang="cs-CZ" altLang="cs-CZ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Potvrzení shody </a:t>
            </a:r>
            <a:r>
              <a:rPr lang="cs-CZ" alt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produktu, procesu a systému s požadavky normy </a:t>
            </a:r>
          </a:p>
          <a:p>
            <a:r>
              <a:rPr lang="cs-CZ" altLang="cs-CZ" sz="1800" dirty="0">
                <a:solidFill>
                  <a:schemeClr val="tx1"/>
                </a:solidFill>
              </a:rPr>
              <a:t>Certifikace znamená úřední osvědčení, že management kvality je zaveden podle příslušné normy a že je dokumentovaný </a:t>
            </a:r>
          </a:p>
          <a:p>
            <a:endParaRPr lang="cs-CZ" altLang="cs-CZ" sz="10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/>
              <a:t>Uznáním, že SMK je ve shodě s požadavky normy je </a:t>
            </a:r>
            <a:r>
              <a:rPr lang="cs-CZ" altLang="cs-CZ" sz="1800" b="1" dirty="0"/>
              <a:t>certifikát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/>
              <a:t>Toto uznání dává </a:t>
            </a:r>
            <a:r>
              <a:rPr lang="cs-CZ" altLang="cs-CZ" sz="1800" b="1" dirty="0"/>
              <a:t>certifikační orgán</a:t>
            </a:r>
            <a:r>
              <a:rPr lang="cs-CZ" altLang="cs-CZ" sz="1800" dirty="0"/>
              <a:t>, který provede certifikační audit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/>
              <a:t>Certifikační orgán musí také splňovat požadavky předepsané normy a musí být akreditovaný národní institucí</a:t>
            </a:r>
          </a:p>
          <a:p>
            <a:endParaRPr lang="cs-CZ" altLang="cs-CZ" sz="1800" dirty="0">
              <a:solidFill>
                <a:schemeClr val="tx1"/>
              </a:solidFill>
            </a:endParaRPr>
          </a:p>
          <a:p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4832229" y="190273"/>
            <a:ext cx="36132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eaLnBrk="1" hangingPunct="1">
              <a:defRPr/>
            </a:pPr>
            <a:endParaRPr lang="cs-CZ" altLang="cs-CZ" sz="18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cs-CZ" altLang="cs-CZ" sz="1800" dirty="0">
                <a:solidFill>
                  <a:schemeClr val="bg1"/>
                </a:solidFill>
              </a:rPr>
              <a:t>Klíčovou normou certifikace managementu kvality je             </a:t>
            </a:r>
            <a:r>
              <a:rPr lang="cs-CZ" altLang="cs-CZ" sz="1800" b="1" dirty="0">
                <a:solidFill>
                  <a:schemeClr val="bg1"/>
                </a:solidFill>
              </a:rPr>
              <a:t>EN ISO 9001                                     </a:t>
            </a:r>
            <a:r>
              <a:rPr lang="cs-CZ" altLang="cs-CZ" sz="1800" dirty="0">
                <a:solidFill>
                  <a:schemeClr val="bg1"/>
                </a:solidFill>
              </a:rPr>
              <a:t>(ČSN EN ISO 9001:2016)</a:t>
            </a:r>
          </a:p>
          <a:p>
            <a:pPr eaLnBrk="1" hangingPunct="1">
              <a:defRPr/>
            </a:pPr>
            <a:endParaRPr lang="cs-CZ" altLang="cs-CZ" sz="18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cs-CZ" altLang="cs-CZ" sz="1800" dirty="0">
                <a:solidFill>
                  <a:schemeClr val="bg1"/>
                </a:solidFill>
              </a:rPr>
              <a:t>Stanovuje požadavky na systém managementu (řízení) kvality  - SMK</a:t>
            </a:r>
          </a:p>
          <a:p>
            <a:pPr eaLnBrk="1" hangingPunct="1">
              <a:defRPr/>
            </a:pPr>
            <a:endParaRPr lang="cs-CZ" altLang="cs-CZ" sz="18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cs-CZ" altLang="cs-CZ" sz="1800" dirty="0">
                <a:solidFill>
                  <a:schemeClr val="bg1"/>
                </a:solidFill>
              </a:rPr>
              <a:t>Tato norma je shodná pro všechny druhy výroby a služeb, tedy i pro zdravotnictví</a:t>
            </a:r>
          </a:p>
        </p:txBody>
      </p:sp>
    </p:spTree>
    <p:extLst>
      <p:ext uri="{BB962C8B-B14F-4D97-AF65-F5344CB8AC3E}">
        <p14:creationId xmlns:p14="http://schemas.microsoft.com/office/powerpoint/2010/main" val="4213122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2245" y="360614"/>
            <a:ext cx="4118390" cy="919500"/>
          </a:xfrm>
        </p:spPr>
        <p:txBody>
          <a:bodyPr/>
          <a:lstStyle/>
          <a:p>
            <a:r>
              <a:rPr lang="cs-CZ" dirty="0"/>
              <a:t>AKREDITACE</a:t>
            </a:r>
            <a:endParaRPr lang="cs-CZ" i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0500" y="689735"/>
            <a:ext cx="4295122" cy="2826600"/>
          </a:xfrm>
        </p:spPr>
        <p:txBody>
          <a:bodyPr/>
          <a:lstStyle/>
          <a:p>
            <a:pPr marL="76200" indent="0">
              <a:buNone/>
            </a:pPr>
            <a:r>
              <a:rPr lang="cs-CZ" altLang="cs-CZ" sz="1400" i="1" dirty="0">
                <a:solidFill>
                  <a:schemeClr val="tx1"/>
                </a:solidFill>
              </a:rPr>
              <a:t>("</a:t>
            </a:r>
            <a:r>
              <a:rPr lang="cs-CZ" altLang="cs-CZ" sz="1400" i="1" dirty="0" err="1">
                <a:solidFill>
                  <a:schemeClr val="tx1"/>
                </a:solidFill>
              </a:rPr>
              <a:t>Accredo</a:t>
            </a:r>
            <a:r>
              <a:rPr lang="cs-CZ" altLang="cs-CZ" sz="1400" i="1" dirty="0">
                <a:solidFill>
                  <a:schemeClr val="tx1"/>
                </a:solidFill>
              </a:rPr>
              <a:t> - dávám důvěru„) </a:t>
            </a:r>
          </a:p>
          <a:p>
            <a:pPr marL="76200" indent="0">
              <a:buNone/>
            </a:pPr>
            <a:endParaRPr lang="cs-CZ" altLang="cs-CZ" sz="100" dirty="0">
              <a:solidFill>
                <a:schemeClr val="tx1"/>
              </a:solidFill>
            </a:endParaRPr>
          </a:p>
          <a:p>
            <a:r>
              <a:rPr lang="cs-CZ" altLang="cs-CZ" sz="1600" dirty="0">
                <a:solidFill>
                  <a:schemeClr val="tx1"/>
                </a:solidFill>
              </a:rPr>
              <a:t>Uznání způsobilosti vykonávat určitou činnost, případně tuto činnost provádět na zaručené úrovni</a:t>
            </a:r>
          </a:p>
          <a:p>
            <a:r>
              <a:rPr lang="cs-CZ" altLang="cs-CZ" sz="1600" dirty="0"/>
              <a:t>Úřední potvrzení o způsobilosti pracoviště</a:t>
            </a:r>
          </a:p>
          <a:p>
            <a:r>
              <a:rPr lang="cs-CZ" altLang="cs-CZ" sz="1600" dirty="0"/>
              <a:t>Týká se způsobilosti a kvalifikace personálu, přístrojového vybavení pracoviště a postupů (léčebných, diagnostických, laboratorních, chirurgických…)</a:t>
            </a:r>
          </a:p>
          <a:p>
            <a:endParaRPr lang="cs-CZ" altLang="cs-CZ" sz="1000" dirty="0"/>
          </a:p>
          <a:p>
            <a:r>
              <a:rPr lang="cs-CZ" altLang="cs-CZ" sz="1600" dirty="0"/>
              <a:t>Jediný národní akreditační orgán je         </a:t>
            </a:r>
            <a:r>
              <a:rPr lang="cs-CZ" altLang="cs-CZ" sz="1600" b="1" dirty="0">
                <a:solidFill>
                  <a:schemeClr val="tx1"/>
                </a:solidFill>
              </a:rPr>
              <a:t>Český institut pro akreditaci o.p.s. (ČIA)</a:t>
            </a:r>
          </a:p>
          <a:p>
            <a:r>
              <a:rPr lang="cs-CZ" altLang="cs-CZ" sz="1600" dirty="0"/>
              <a:t>Po posouzení (auditu) způsobilosti daného subjektu je ČIA vydáno „</a:t>
            </a:r>
            <a:r>
              <a:rPr lang="cs-CZ" altLang="cs-CZ" sz="1600" b="1" dirty="0"/>
              <a:t>Osvědčení o  akreditaci</a:t>
            </a:r>
            <a:r>
              <a:rPr lang="cs-CZ" altLang="cs-CZ" sz="1600" dirty="0"/>
              <a:t>“ </a:t>
            </a:r>
          </a:p>
          <a:p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4485622" y="474582"/>
            <a:ext cx="3850727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>
              <a:defRPr/>
            </a:pPr>
            <a:r>
              <a:rPr lang="cs-CZ" altLang="cs-CZ" sz="1800" b="1" dirty="0">
                <a:solidFill>
                  <a:schemeClr val="bg1"/>
                </a:solidFill>
              </a:rPr>
              <a:t>ČSN EN ISO 15189  Zdravotnické laboratoře - Požadavky na kvalitu a způsobilost</a:t>
            </a:r>
          </a:p>
          <a:p>
            <a:pPr>
              <a:defRPr/>
            </a:pPr>
            <a:endParaRPr lang="cs-CZ" altLang="cs-CZ" sz="1800" b="1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cs-CZ" altLang="cs-CZ" sz="1800" b="1" dirty="0">
                <a:solidFill>
                  <a:schemeClr val="bg1"/>
                </a:solidFill>
              </a:rPr>
              <a:t>ČSN EN ISO 17025  </a:t>
            </a:r>
            <a:r>
              <a:rPr lang="cs-CZ" altLang="cs-CZ" sz="1800" dirty="0">
                <a:solidFill>
                  <a:schemeClr val="bg1"/>
                </a:solidFill>
              </a:rPr>
              <a:t>Posuzování shody - Všeobecné požadavky na způsobilost zkušebních a </a:t>
            </a:r>
            <a:r>
              <a:rPr lang="cs-CZ" altLang="cs-CZ" sz="1800" b="1" dirty="0">
                <a:solidFill>
                  <a:schemeClr val="bg1"/>
                </a:solidFill>
              </a:rPr>
              <a:t>kalibračních laboratoří</a:t>
            </a:r>
          </a:p>
          <a:p>
            <a:pPr eaLnBrk="1" hangingPunct="1">
              <a:defRPr/>
            </a:pPr>
            <a:endParaRPr lang="cs-CZ" altLang="cs-CZ" sz="1800" b="1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cs-CZ" altLang="cs-CZ" sz="1800" dirty="0">
                <a:solidFill>
                  <a:schemeClr val="bg1"/>
                </a:solidFill>
              </a:rPr>
              <a:t>ČSN EN ISO/IEC 17043 Posuzování shody - Všeobecné požadavky na zkoušení způsobilosti                                       (poskytovatelé EHK)</a:t>
            </a:r>
          </a:p>
          <a:p>
            <a:pPr eaLnBrk="1" hangingPunct="1">
              <a:defRPr/>
            </a:pPr>
            <a:r>
              <a:rPr lang="cs-CZ" altLang="cs-CZ" sz="1800" dirty="0">
                <a:solidFill>
                  <a:schemeClr val="bg1"/>
                </a:solidFill>
              </a:rPr>
              <a:t>…….</a:t>
            </a:r>
          </a:p>
          <a:p>
            <a:pPr eaLnBrk="1" hangingPunct="1">
              <a:defRPr/>
            </a:pPr>
            <a:endParaRPr lang="cs-CZ" altLang="cs-CZ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76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2245" y="360614"/>
            <a:ext cx="3613200" cy="919500"/>
          </a:xfrm>
        </p:spPr>
        <p:txBody>
          <a:bodyPr/>
          <a:lstStyle/>
          <a:p>
            <a:r>
              <a:rPr lang="cs-CZ" dirty="0"/>
              <a:t>AKREDITACE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0500" y="981728"/>
            <a:ext cx="4295122" cy="2826600"/>
          </a:xfrm>
        </p:spPr>
        <p:txBody>
          <a:bodyPr/>
          <a:lstStyle/>
          <a:p>
            <a:r>
              <a:rPr lang="cs-CZ" altLang="cs-CZ" sz="1600" dirty="0">
                <a:solidFill>
                  <a:schemeClr val="tx1"/>
                </a:solidFill>
              </a:rPr>
              <a:t>všeobecně jde o zajištění vysoké kvality informací poskytovaných ošetřujícímu lékaři pacienta v čase a takové kvalitě, která umožňuje správně a efektivně rozhodnout o diagnóze a stanovení účinné léčby. </a:t>
            </a:r>
          </a:p>
          <a:p>
            <a:r>
              <a:rPr lang="cs-CZ" altLang="cs-CZ" sz="1600" dirty="0">
                <a:solidFill>
                  <a:schemeClr val="tx1"/>
                </a:solidFill>
              </a:rPr>
              <a:t>tyto procesy zahrnují prvky trvalého zlepšování a to vše se zaměřením na potřeby a spokojenost zákazníka (ošetřujícího lékaře  pacienta).</a:t>
            </a:r>
          </a:p>
          <a:p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Akreditace zdravotnických laboratoří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prováděna podle mezinárodně platné normy ČSN EN ISO 15189, dle </a:t>
            </a:r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doporučení organizacemi IFCC a plátci zdravotního pojištění (pro odbornost 816 je povinná)</a:t>
            </a:r>
            <a:endParaRPr lang="cs-CZ" altLang="cs-CZ" sz="1600" dirty="0">
              <a:solidFill>
                <a:schemeClr val="tx1"/>
              </a:solidFill>
            </a:endParaRPr>
          </a:p>
          <a:p>
            <a:endParaRPr lang="cs-CZ" altLang="cs-CZ" sz="1600" dirty="0">
              <a:solidFill>
                <a:schemeClr val="tx1"/>
              </a:solidFill>
            </a:endParaRPr>
          </a:p>
          <a:p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4646987" y="559107"/>
            <a:ext cx="3850727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76200" indent="0">
              <a:buNone/>
              <a:defRPr/>
            </a:pPr>
            <a:r>
              <a:rPr lang="cs-CZ" altLang="cs-CZ" sz="1600" dirty="0">
                <a:solidFill>
                  <a:schemeClr val="bg1"/>
                </a:solidFill>
              </a:rPr>
              <a:t>Akreditovaná laboratoř poskytuje služby na vysoké odborné úrovni a prokazuje:</a:t>
            </a:r>
          </a:p>
          <a:p>
            <a:pPr>
              <a:defRPr/>
            </a:pPr>
            <a:r>
              <a:rPr lang="cs-CZ" altLang="cs-CZ" sz="1600" dirty="0">
                <a:solidFill>
                  <a:schemeClr val="bg1"/>
                </a:solidFill>
              </a:rPr>
              <a:t>shodu s požadavky uvedenými v příslušné normě,</a:t>
            </a:r>
          </a:p>
          <a:p>
            <a:pPr>
              <a:defRPr/>
            </a:pPr>
            <a:r>
              <a:rPr lang="cs-CZ" altLang="cs-CZ" sz="1600" dirty="0">
                <a:solidFill>
                  <a:schemeClr val="bg1"/>
                </a:solidFill>
              </a:rPr>
              <a:t>funkčnost zavedeného systému řízení kvality, včetně interního a externího zabezpečení kvality, </a:t>
            </a:r>
          </a:p>
          <a:p>
            <a:pPr>
              <a:defRPr/>
            </a:pPr>
            <a:r>
              <a:rPr lang="cs-CZ" altLang="cs-CZ" sz="1600" dirty="0">
                <a:solidFill>
                  <a:schemeClr val="bg1"/>
                </a:solidFill>
              </a:rPr>
              <a:t>na posuzování v rámci akreditace se podílí odborníci doporučeni jednotlivými odbornými lékařskými společnostmi, proškolení v požadavcích příslušných norem, v principech akreditace a auditorských praktikách.</a:t>
            </a:r>
          </a:p>
          <a:p>
            <a:pPr>
              <a:defRPr/>
            </a:pPr>
            <a:endParaRPr lang="cs-CZ" altLang="cs-CZ" sz="1600" b="1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cs-CZ" altLang="cs-CZ" sz="16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cs-CZ" alt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59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Český </a:t>
            </a:r>
            <a:r>
              <a:rPr lang="cs-CZ" sz="2800" dirty="0"/>
              <a:t>institut</a:t>
            </a:r>
            <a:r>
              <a:rPr lang="cs-CZ" dirty="0"/>
              <a:t> pro akreditaci o.p.s. (ČIA)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5" name="Zástupný symbol pro obsah 2"/>
          <p:cNvSpPr>
            <a:spLocks noGrp="1"/>
          </p:cNvSpPr>
          <p:nvPr>
            <p:ph type="body" idx="1"/>
          </p:nvPr>
        </p:nvSpPr>
        <p:spPr>
          <a:xfrm>
            <a:off x="504728" y="1692486"/>
            <a:ext cx="8167876" cy="3358603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cs-CZ" altLang="cs-CZ" sz="2000" dirty="0"/>
              <a:t>obecně prospěšná společnost,</a:t>
            </a:r>
          </a:p>
          <a:p>
            <a:r>
              <a:rPr lang="cs-CZ" altLang="cs-CZ" sz="2000" b="1" dirty="0"/>
              <a:t>Národní akreditační orgán </a:t>
            </a:r>
            <a:r>
              <a:rPr lang="cs-CZ" altLang="cs-CZ" sz="2000" dirty="0"/>
              <a:t>založený Českou republikou a notifikovaný Evropskou komisí, </a:t>
            </a:r>
          </a:p>
          <a:p>
            <a:pPr eaLnBrk="1" hangingPunct="1"/>
            <a:r>
              <a:rPr lang="cs-CZ" altLang="cs-CZ" sz="2000" dirty="0"/>
              <a:t>poskytuje své služby v souladu s platnými právními předpisy ve všech oblastech akreditace jak státním, tak privátním subjektům.</a:t>
            </a:r>
          </a:p>
          <a:p>
            <a:pPr eaLnBrk="1" hangingPunct="1"/>
            <a:r>
              <a:rPr lang="cs-CZ" altLang="cs-CZ" sz="2000" dirty="0"/>
              <a:t>princip jednotného evropského akreditačního systému tvořeného národními akreditačními orgány funguje podle jednotných pravidel </a:t>
            </a:r>
          </a:p>
          <a:p>
            <a:pPr eaLnBrk="1" hangingPunct="1"/>
            <a:r>
              <a:rPr lang="cs-CZ" altLang="cs-CZ" sz="2000" dirty="0"/>
              <a:t>akreditace probíhá podle definovaných mezinárodně uznávaných norem, vychází z legislativního rámce EU</a:t>
            </a:r>
          </a:p>
          <a:p>
            <a:pPr eaLnBrk="1" hangingPunct="1"/>
            <a:r>
              <a:rPr lang="cs-CZ" altLang="cs-CZ" sz="2000" dirty="0"/>
              <a:t>členství v mezinárodních organizacích (EA, ILAC, IAF) a signatář mezinárodních multilaterálních dohod EA (na evropské úrovni) a ILAC, IAF (na celosvětové úrovni) o vzájemném uznávání výsledků akreditací</a:t>
            </a:r>
          </a:p>
          <a:p>
            <a:pPr lvl="1">
              <a:spcBef>
                <a:spcPts val="600"/>
              </a:spcBef>
            </a:pPr>
            <a:r>
              <a:rPr lang="cs-CZ" sz="2000" dirty="0"/>
              <a:t>akreditace vydané ČIA jsou platné v celé EU, Švýcarsku, Austrálii, Japonsku, Číně, USA, Brazílii, JAR a jinde.</a:t>
            </a:r>
            <a:endParaRPr lang="cs-CZ" alt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573" y="1241694"/>
            <a:ext cx="14423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63415"/>
      </p:ext>
    </p:extLst>
  </p:cSld>
  <p:clrMapOvr>
    <a:masterClrMapping/>
  </p:clrMapOvr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2791</Words>
  <Application>Microsoft Macintosh PowerPoint</Application>
  <PresentationFormat>On-screen Show (16:9)</PresentationFormat>
  <Paragraphs>447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Wingdings</vt:lpstr>
      <vt:lpstr>Barlow Light</vt:lpstr>
      <vt:lpstr>Trebuchet MS</vt:lpstr>
      <vt:lpstr>Wingdings 3</vt:lpstr>
      <vt:lpstr>Times New Roman</vt:lpstr>
      <vt:lpstr>Barlow SemiBold</vt:lpstr>
      <vt:lpstr>Calibri</vt:lpstr>
      <vt:lpstr>Caius template</vt:lpstr>
      <vt:lpstr>SPRÁVNÁ LABORATORNÍ PRAXE</vt:lpstr>
      <vt:lpstr>Management kvality - historie</vt:lpstr>
      <vt:lpstr>Zdravotnická laboratoř</vt:lpstr>
      <vt:lpstr>Zdravotnická laboratoř</vt:lpstr>
      <vt:lpstr>Normy, standardy, požadavky ….</vt:lpstr>
      <vt:lpstr>CERTIFIKACE</vt:lpstr>
      <vt:lpstr>AKREDITACE</vt:lpstr>
      <vt:lpstr>AKREDITACE</vt:lpstr>
      <vt:lpstr>Český institut pro akreditaci o.p.s. (ČIA)</vt:lpstr>
      <vt:lpstr>Akreditace ISO 15189</vt:lpstr>
      <vt:lpstr>Akreditace ISO 15189</vt:lpstr>
      <vt:lpstr>PowerPoint Presentation</vt:lpstr>
      <vt:lpstr>ČSN EN ISO 15189:2013 - Kapitoly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Dokumentace – zbytečná byrokracie?  Vytvořena na podkladě skutečností přispívá             NE zatěžuje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Přínosy x nevýhody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SPRÁVNÁ LABORATORNÍ PRAXE</dc:title>
  <dc:creator>Mrkvicová Martina</dc:creator>
  <cp:lastModifiedBy>Valík Dalibor</cp:lastModifiedBy>
  <cp:revision>134</cp:revision>
  <dcterms:modified xsi:type="dcterms:W3CDTF">2023-02-13T11:47:41Z</dcterms:modified>
</cp:coreProperties>
</file>