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302" r:id="rId2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287D"/>
    <a:srgbClr val="F01928"/>
    <a:srgbClr val="9100DC"/>
    <a:srgbClr val="5AC8A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77" autoAdjust="0"/>
    <p:restoredTop sz="96754" autoAdjust="0"/>
  </p:normalViewPr>
  <p:slideViewPr>
    <p:cSldViewPr snapToGrid="0">
      <p:cViewPr varScale="1">
        <p:scale>
          <a:sx n="86" d="100"/>
          <a:sy n="86" d="100"/>
        </p:scale>
        <p:origin x="418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>
            <a:extLst>
              <a:ext uri="{FF2B5EF4-FFF2-40B4-BE49-F238E27FC236}">
                <a16:creationId xmlns:a16="http://schemas.microsoft.com/office/drawing/2014/main" id="{FB9073B0-9EF2-4596-BEDC-7CC3D8FC2C4D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3FA795F7-B750-4976-9935-C086844E2E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>
            <a:extLst>
              <a:ext uri="{FF2B5EF4-FFF2-40B4-BE49-F238E27FC236}">
                <a16:creationId xmlns:a16="http://schemas.microsoft.com/office/drawing/2014/main" id="{68815CC0-BBCC-42B2-822D-4C82F4B2B89B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16728B7D-1891-483F-A559-B376FFD30F2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>
            <a:extLst>
              <a:ext uri="{FF2B5EF4-FFF2-40B4-BE49-F238E27FC236}">
                <a16:creationId xmlns:a16="http://schemas.microsoft.com/office/drawing/2014/main" id="{40BB8AE3-D791-4E68-8615-AC585520CFE6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3E3B98CD-4808-49A7-B306-3580CC113BE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>
            <a:extLst>
              <a:ext uri="{FF2B5EF4-FFF2-40B4-BE49-F238E27FC236}">
                <a16:creationId xmlns:a16="http://schemas.microsoft.com/office/drawing/2014/main" id="{8B5ED8AB-6681-4BA9-9F13-3DAE1BA9286D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5A73D090-6FF5-4A3D-815E-1B4D54F9E44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>
            <a:extLst>
              <a:ext uri="{FF2B5EF4-FFF2-40B4-BE49-F238E27FC236}">
                <a16:creationId xmlns:a16="http://schemas.microsoft.com/office/drawing/2014/main" id="{022C80CD-35C9-4C4B-928C-3475E2D4188D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C58A4E68-4A30-4645-B95D-957026BAF6B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>
            <a:extLst>
              <a:ext uri="{FF2B5EF4-FFF2-40B4-BE49-F238E27FC236}">
                <a16:creationId xmlns:a16="http://schemas.microsoft.com/office/drawing/2014/main" id="{2FC76B81-BC39-4182-9D92-D836E361B807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601A6C49-8870-415E-9C82-9CE497FC946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>
            <a:extLst>
              <a:ext uri="{FF2B5EF4-FFF2-40B4-BE49-F238E27FC236}">
                <a16:creationId xmlns:a16="http://schemas.microsoft.com/office/drawing/2014/main" id="{FBAED8C5-C6EA-4755-AF78-3AAE76D87326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DC1C5B3B-21C8-493A-91BE-6F62152186E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>
            <a:extLst>
              <a:ext uri="{FF2B5EF4-FFF2-40B4-BE49-F238E27FC236}">
                <a16:creationId xmlns:a16="http://schemas.microsoft.com/office/drawing/2014/main" id="{6A881A42-61F6-4D87-BB8E-F8BDAAEF78C7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EC361BDC-9E55-409F-B721-A861912C285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>
            <a:extLst>
              <a:ext uri="{FF2B5EF4-FFF2-40B4-BE49-F238E27FC236}">
                <a16:creationId xmlns:a16="http://schemas.microsoft.com/office/drawing/2014/main" id="{7F137641-E4D3-4EC6-9994-44FF875B9B3E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528FDA60-A982-492E-8B95-29F80F16E76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>
            <a:extLst>
              <a:ext uri="{FF2B5EF4-FFF2-40B4-BE49-F238E27FC236}">
                <a16:creationId xmlns:a16="http://schemas.microsoft.com/office/drawing/2014/main" id="{EB43731B-9D95-4474-80DC-812B3499AFAB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32F9AD7D-464A-49A1-ABA8-4B87FA444B7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>
            <a:extLst>
              <a:ext uri="{FF2B5EF4-FFF2-40B4-BE49-F238E27FC236}">
                <a16:creationId xmlns:a16="http://schemas.microsoft.com/office/drawing/2014/main" id="{AE951174-3F39-4BB4-8BEA-D41AFD39F92C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58EBE719-99C7-4272-8997-C8AC0392E8A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>
            <a:extLst>
              <a:ext uri="{FF2B5EF4-FFF2-40B4-BE49-F238E27FC236}">
                <a16:creationId xmlns:a16="http://schemas.microsoft.com/office/drawing/2014/main" id="{07E545EB-9FBF-4810-9D5D-E069FAA42F67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287ACE03-BD65-40C2-9422-9154CE4E4CC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>
            <a:extLst>
              <a:ext uri="{FF2B5EF4-FFF2-40B4-BE49-F238E27FC236}">
                <a16:creationId xmlns:a16="http://schemas.microsoft.com/office/drawing/2014/main" id="{21AE8349-2514-485E-9BBF-1D1E751DDBB0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CB11F035-98F1-478A-8144-E05E382879C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>
            <a:extLst>
              <a:ext uri="{FF2B5EF4-FFF2-40B4-BE49-F238E27FC236}">
                <a16:creationId xmlns:a16="http://schemas.microsoft.com/office/drawing/2014/main" id="{0FD23F93-F539-41F6-B394-B65199817D1F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887433F4-529F-45FD-99F2-6B9D1CBC889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>
            <a:extLst>
              <a:ext uri="{FF2B5EF4-FFF2-40B4-BE49-F238E27FC236}">
                <a16:creationId xmlns:a16="http://schemas.microsoft.com/office/drawing/2014/main" id="{98DFD1FA-BE3C-4816-A937-94B75F94293A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8483DE31-4A5B-4A55-8C00-EB25260C79C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>
            <a:extLst>
              <a:ext uri="{FF2B5EF4-FFF2-40B4-BE49-F238E27FC236}">
                <a16:creationId xmlns:a16="http://schemas.microsoft.com/office/drawing/2014/main" id="{BB6F3DB9-46BB-4E95-88AC-3C2733D9B0AB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FF170656-8910-47D1-982F-CF060BA41CE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>
            <a:extLst>
              <a:ext uri="{FF2B5EF4-FFF2-40B4-BE49-F238E27FC236}">
                <a16:creationId xmlns:a16="http://schemas.microsoft.com/office/drawing/2014/main" id="{F4D373B2-9FDE-4876-9CA6-4549AEA00192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1EAE7AA6-83FB-43A4-A692-ADA0CF07396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>
            <a:extLst>
              <a:ext uri="{FF2B5EF4-FFF2-40B4-BE49-F238E27FC236}">
                <a16:creationId xmlns:a16="http://schemas.microsoft.com/office/drawing/2014/main" id="{56120D2B-AF18-43B6-A5AD-5C06E0EA572B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FDE11E99-0591-4905-8E1E-BF814FB7B81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907534D-54C1-45F1-848D-D131E25FFB2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02" y="423331"/>
            <a:ext cx="3636264" cy="1069200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97C0165F-2D7A-4224-A2CE-15A0E11D30A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10" name="Rectangle 18">
            <a:extLst>
              <a:ext uri="{FF2B5EF4-FFF2-40B4-BE49-F238E27FC236}">
                <a16:creationId xmlns:a16="http://schemas.microsoft.com/office/drawing/2014/main" id="{C62DBBD6-EEE7-4E17-A9E1-BAAE2E1BAF2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E460895-9029-4EAC-AE49-B3E1E904B9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9EFA240-1600-4C90-ABDA-5BB3C7B63C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F30BC3D-8311-4B42-9A72-001E3518E5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48047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571273EA-F61C-4A0A-ABCC-7E5F2CB6260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378" y="2014200"/>
            <a:ext cx="9623244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7F9DEB8-F8A6-420E-B60D-4515B985E4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7912C5C-7CCE-4F96-8D4B-E736FC1507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FAC0208-8D3C-4F7E-9FA8-7D93594085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9CD2A1-EC28-42B3-9C80-A2CF9AEC95E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87451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42337EB-3F6A-40F1-A459-82F88D226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93CABA6-B5C3-4C4A-88B7-98740FF1D9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30B7306-1EC0-472D-99A7-8AA16CE2C4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F45C31-7B1D-4BBB-855C-18B0EED77BB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522294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5841B0-AAFA-4CC8-9C78-A57E320AC1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C594C3-FF60-4411-8836-1659507DA5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C23394-F500-4A6E-A63D-0ED812AB40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E178B6-9517-4309-A358-9D2C952A76E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44573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A004C1A-0452-4A1F-A537-12025317D9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7976716-5817-4191-8495-7D19C6E35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301EFE9-6440-4E08-92EB-631C5D9A7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C4C73235-D7BB-4CEB-ACE8-774FFDD1E5E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1700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2EF0DE5D-1D11-40AF-8BC3-66C889BF38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833" y="421664"/>
            <a:ext cx="3624021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5BF20EB-641E-4534-901F-806964C0DB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0DBDC94-BB85-4907-A8F5-C3DE8CF7593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64966F0-BF21-46C2-AE3F-D341C26FCB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ED2882E9-4E25-42CE-9CDC-AB2AC9B8A2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EA3C484C-9B44-4494-874D-664939972C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BBFAC4E-6185-43C9-B0DE-6943663CBE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B59FD55-BC96-4BB0-A974-ED3755CC0C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97" r:id="rId18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8D6E48-A098-416D-9446-53B52CE2E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601986" cy="698497"/>
          </a:xfrm>
        </p:spPr>
        <p:txBody>
          <a:bodyPr/>
          <a:lstStyle/>
          <a:p>
            <a:pPr>
              <a:lnSpc>
                <a:spcPct val="70000"/>
              </a:lnSpc>
              <a:spcBef>
                <a:spcPts val="600"/>
              </a:spcBef>
              <a:buSzPct val="95000"/>
            </a:pPr>
            <a:r>
              <a:rPr lang="cs-CZ" altLang="cs-CZ" sz="5000" dirty="0"/>
              <a:t>Klinická propedeutika </a:t>
            </a:r>
            <a:r>
              <a:rPr lang="cs-CZ" altLang="cs-CZ" sz="4000" dirty="0"/>
              <a:t>– úvod + anamnéza</a:t>
            </a:r>
            <a:br>
              <a:rPr lang="cs-CZ" altLang="cs-CZ" sz="4000" dirty="0"/>
            </a:br>
            <a:br>
              <a:rPr lang="cs-CZ" altLang="cs-CZ" sz="2500" dirty="0"/>
            </a:br>
            <a:br>
              <a:rPr lang="cs-CZ" altLang="cs-CZ" sz="2500" dirty="0">
                <a:latin typeface="Constantia" panose="02030602050306030303" pitchFamily="18" charset="0"/>
              </a:rPr>
            </a:br>
            <a:br>
              <a:rPr lang="cs-CZ" altLang="cs-CZ" sz="5000" dirty="0">
                <a:latin typeface="Arial" panose="020B0604020202020204" pitchFamily="34" charset="0"/>
              </a:rPr>
            </a:br>
            <a:endParaRPr lang="cs-CZ" altLang="cs-CZ" sz="5000" dirty="0">
              <a:latin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9B3BDDB-FB45-4FA2-A2B6-5A83ED936E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 b="1" dirty="0">
                <a:solidFill>
                  <a:schemeClr val="tx2"/>
                </a:solidFill>
              </a:rPr>
              <a:t>Rodinná anamnéza</a:t>
            </a:r>
            <a:br>
              <a:rPr lang="cs-CZ" altLang="cs-CZ" sz="2000" b="1" dirty="0">
                <a:solidFill>
                  <a:schemeClr val="tx2"/>
                </a:solidFill>
              </a:rPr>
            </a:br>
            <a:r>
              <a:rPr lang="cs-CZ" altLang="cs-CZ" sz="2000" b="1" dirty="0">
                <a:solidFill>
                  <a:schemeClr val="tx2"/>
                </a:solidFill>
              </a:rPr>
              <a:t>Osobní anamnéza</a:t>
            </a:r>
            <a:br>
              <a:rPr lang="cs-CZ" altLang="cs-CZ" sz="2000" b="1" dirty="0">
                <a:solidFill>
                  <a:schemeClr val="tx2"/>
                </a:solidFill>
              </a:rPr>
            </a:br>
            <a:r>
              <a:rPr lang="cs-CZ" altLang="cs-CZ" sz="2000" b="1" dirty="0">
                <a:solidFill>
                  <a:schemeClr val="tx2"/>
                </a:solidFill>
              </a:rPr>
              <a:t>Farmakologická anamnéza</a:t>
            </a:r>
            <a:br>
              <a:rPr lang="cs-CZ" altLang="cs-CZ" sz="2000" b="1" dirty="0">
                <a:solidFill>
                  <a:schemeClr val="tx2"/>
                </a:solidFill>
              </a:rPr>
            </a:br>
            <a:r>
              <a:rPr lang="cs-CZ" altLang="cs-CZ" sz="2000" b="1" dirty="0">
                <a:solidFill>
                  <a:schemeClr val="tx2"/>
                </a:solidFill>
              </a:rPr>
              <a:t>Alergie</a:t>
            </a:r>
            <a:br>
              <a:rPr lang="cs-CZ" altLang="cs-CZ" sz="2000" b="1" dirty="0">
                <a:solidFill>
                  <a:schemeClr val="tx2"/>
                </a:solidFill>
              </a:rPr>
            </a:br>
            <a:r>
              <a:rPr lang="cs-CZ" altLang="cs-CZ" sz="2000" b="1" dirty="0">
                <a:solidFill>
                  <a:schemeClr val="tx2"/>
                </a:solidFill>
              </a:rPr>
              <a:t>Fyziologické funkce</a:t>
            </a:r>
            <a:br>
              <a:rPr lang="cs-CZ" altLang="cs-CZ" sz="2000" b="1" dirty="0">
                <a:solidFill>
                  <a:schemeClr val="tx2"/>
                </a:solidFill>
              </a:rPr>
            </a:br>
            <a:r>
              <a:rPr lang="cs-CZ" altLang="cs-CZ" sz="2000" b="1" dirty="0">
                <a:solidFill>
                  <a:schemeClr val="tx2"/>
                </a:solidFill>
              </a:rPr>
              <a:t>Gynekologická anamnéza</a:t>
            </a:r>
            <a:br>
              <a:rPr lang="cs-CZ" altLang="cs-CZ" sz="2000" b="1" dirty="0">
                <a:solidFill>
                  <a:schemeClr val="tx2"/>
                </a:solidFill>
              </a:rPr>
            </a:br>
            <a:r>
              <a:rPr lang="cs-CZ" altLang="cs-CZ" sz="2000" b="1" dirty="0">
                <a:solidFill>
                  <a:schemeClr val="tx2"/>
                </a:solidFill>
              </a:rPr>
              <a:t>Pracovní a sociální anamnéza</a:t>
            </a:r>
            <a:br>
              <a:rPr lang="cs-CZ" altLang="cs-CZ" sz="2000" b="1" dirty="0">
                <a:solidFill>
                  <a:schemeClr val="tx2"/>
                </a:solidFill>
              </a:rPr>
            </a:br>
            <a:r>
              <a:rPr lang="cs-CZ" altLang="cs-CZ" sz="2000" b="1" dirty="0">
                <a:solidFill>
                  <a:schemeClr val="tx2"/>
                </a:solidFill>
              </a:rPr>
              <a:t>Abusus</a:t>
            </a:r>
            <a:br>
              <a:rPr lang="cs-CZ" altLang="cs-CZ" sz="2000" b="1" dirty="0">
                <a:solidFill>
                  <a:schemeClr val="tx2"/>
                </a:solidFill>
              </a:rPr>
            </a:br>
            <a:r>
              <a:rPr lang="cs-CZ" altLang="cs-CZ" sz="2000" b="1" dirty="0">
                <a:solidFill>
                  <a:schemeClr val="tx2"/>
                </a:solidFill>
              </a:rPr>
              <a:t>Nynější onemocnění</a:t>
            </a:r>
            <a:endParaRPr lang="cs-CZ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397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8D0E81-B23A-4C80-AB4E-50A75FBDA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anamnéza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528CD39-DCD2-4F7D-B8D0-FDC9866F08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pracovní zařazení v minulosti příp. nyní</a:t>
            </a:r>
          </a:p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důchod a jeho druh (invalidní, starobní)</a:t>
            </a:r>
          </a:p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kontakt se škodlivinami (v práci i ve volném čase)</a:t>
            </a:r>
          </a:p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pobyt v exotických zemích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6B9930B-52AC-44E3-9104-A2BEB07B37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34A24B7-98DF-4681-9A4F-2A6B444467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925584-8D02-4C31-88C7-396F7F5B3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Abusus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76006E-3141-4DA7-9AB9-090367D41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alkohol - jak často, jaké množství, jaký druh</a:t>
            </a:r>
          </a:p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cigarety - kolik denně</a:t>
            </a:r>
          </a:p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u </a:t>
            </a:r>
            <a:r>
              <a:rPr lang="cs-CZ" altLang="cs-CZ" sz="2200" dirty="0" err="1">
                <a:solidFill>
                  <a:srgbClr val="000000"/>
                </a:solidFill>
                <a:latin typeface="+mj-lt"/>
              </a:rPr>
              <a:t>stopfumátorů</a:t>
            </a: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 - kdy přestal kouřil, kolik kouřil dříve</a:t>
            </a:r>
          </a:p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káva - kolik denně</a:t>
            </a:r>
          </a:p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jiné návykové látky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8DCD004-F037-4EA6-A949-77115C5107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F8B4B90-123A-44C8-AD73-4A51B6B9A0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52F34F-4E03-44F1-B304-B07F80FAB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Anamnéza nynějšího onemocnění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9A6785A-8450-4278-9050-8F8E2746A7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70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volný projev nemocného (agravace x </a:t>
            </a:r>
            <a:r>
              <a:rPr lang="cs-CZ" altLang="cs-CZ" sz="2200" dirty="0" err="1">
                <a:solidFill>
                  <a:srgbClr val="000000"/>
                </a:solidFill>
                <a:latin typeface="+mj-lt"/>
              </a:rPr>
              <a:t>dissimulace</a:t>
            </a: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cs-CZ" altLang="cs-CZ" sz="2200" dirty="0" err="1">
                <a:solidFill>
                  <a:srgbClr val="000000"/>
                </a:solidFill>
                <a:latin typeface="+mj-lt"/>
              </a:rPr>
              <a:t>logorrhea</a:t>
            </a: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)</a:t>
            </a:r>
          </a:p>
          <a:p>
            <a:pPr>
              <a:spcBef>
                <a:spcPts val="70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klást doplňující otázky, ale nechat nemocného „vymluvit“</a:t>
            </a:r>
          </a:p>
          <a:p>
            <a:pPr>
              <a:spcBef>
                <a:spcPts val="70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postupně převést na řízený rozhovor</a:t>
            </a:r>
          </a:p>
          <a:p>
            <a:pPr>
              <a:spcBef>
                <a:spcPts val="70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získat informaci: jak dlouho potíž trvá, jakého jsou potíže charakteru, zda jsou potíže setrvalé nebo něčím vyprovokované, jestli již nemocný zkoušel nějaké léky, jestli už podobnou potíž měl</a:t>
            </a:r>
          </a:p>
          <a:p>
            <a:pPr>
              <a:spcBef>
                <a:spcPts val="70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b="1" i="1" dirty="0">
                <a:solidFill>
                  <a:schemeClr val="tx2"/>
                </a:solidFill>
                <a:latin typeface="+mj-lt"/>
              </a:rPr>
              <a:t>poslouchejte nemocného, říká Vám diagnózu!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9C76DCC-961F-44D6-B654-6574B562B7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EDF78C0-FEB0-46F5-9070-723AEB7156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A90497E-B5F2-4C18-B4B8-354BE54649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E2DC2DD-4026-4655-BA75-17AFA1535C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F84A9DB-0DA8-48C6-BA9B-D8D32C1BB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Anamnéza u chorob srdce a cév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1C0A2C3-037F-428B-A231-FDFC811563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60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  <a:latin typeface="+mj-lt"/>
              </a:rPr>
              <a:t>bolest na hrudi </a:t>
            </a: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(lokalizace, charakter, závislost na námaze, reakce na léčbu, doprovodné příznaky)</a:t>
            </a:r>
          </a:p>
          <a:p>
            <a:pPr>
              <a:lnSpc>
                <a:spcPct val="120000"/>
              </a:lnSpc>
              <a:spcBef>
                <a:spcPts val="60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  <a:latin typeface="+mj-lt"/>
              </a:rPr>
              <a:t>dušnost </a:t>
            </a: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(klidová/námahová, závislost na poloze, vznik pozvolný/náhlý)</a:t>
            </a:r>
          </a:p>
          <a:p>
            <a:pPr>
              <a:lnSpc>
                <a:spcPct val="120000"/>
              </a:lnSpc>
              <a:spcBef>
                <a:spcPts val="60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  <a:latin typeface="+mj-lt"/>
              </a:rPr>
              <a:t>otoky</a:t>
            </a: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 (gravitační – ve vertikální poloze DKK, v horizontální sakrální krajina, anasarka; symetrie)</a:t>
            </a:r>
          </a:p>
          <a:p>
            <a:pPr>
              <a:lnSpc>
                <a:spcPct val="120000"/>
              </a:lnSpc>
              <a:spcBef>
                <a:spcPts val="60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  <a:latin typeface="+mj-lt"/>
              </a:rPr>
              <a:t>bušení srdce </a:t>
            </a: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(arytmie, organické i funkční postižení)</a:t>
            </a:r>
          </a:p>
          <a:p>
            <a:pPr>
              <a:lnSpc>
                <a:spcPct val="120000"/>
              </a:lnSpc>
              <a:spcBef>
                <a:spcPts val="60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b="1" dirty="0" err="1">
                <a:solidFill>
                  <a:schemeClr val="tx2"/>
                </a:solidFill>
                <a:latin typeface="+mj-lt"/>
              </a:rPr>
              <a:t>synkopální</a:t>
            </a:r>
            <a:r>
              <a:rPr lang="cs-CZ" altLang="cs-CZ" sz="2200" b="1" dirty="0">
                <a:solidFill>
                  <a:schemeClr val="tx2"/>
                </a:solidFill>
                <a:latin typeface="+mj-lt"/>
              </a:rPr>
              <a:t> stavy </a:t>
            </a: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(chlopenní vady, arytmie)</a:t>
            </a:r>
          </a:p>
          <a:p>
            <a:pPr>
              <a:lnSpc>
                <a:spcPct val="120000"/>
              </a:lnSpc>
              <a:spcBef>
                <a:spcPts val="60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  <a:latin typeface="+mj-lt"/>
              </a:rPr>
              <a:t>změny barvy </a:t>
            </a: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(cyanóza, bledost)</a:t>
            </a:r>
          </a:p>
          <a:p>
            <a:pPr>
              <a:lnSpc>
                <a:spcPct val="120000"/>
              </a:lnSpc>
              <a:spcBef>
                <a:spcPts val="60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  <a:latin typeface="+mj-lt"/>
              </a:rPr>
              <a:t>únavnost</a:t>
            </a: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 (nespecifický příznak)</a:t>
            </a:r>
          </a:p>
          <a:p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069834-CD29-4CA6-B47E-9598059B1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Anamnéza u chorob trávicího ústrojí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C575954-37FC-4FD2-86DE-14ADF6D96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  <a:latin typeface="+mj-lt"/>
              </a:rPr>
              <a:t>polykací potíže </a:t>
            </a: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– obtížné nebo bolestivé polykání (odynofagie, dysfagie)</a:t>
            </a:r>
          </a:p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pálení za sternem při pyróze, závislost na jídle</a:t>
            </a:r>
          </a:p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regurgitace potravy</a:t>
            </a:r>
          </a:p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  <a:latin typeface="+mj-lt"/>
              </a:rPr>
              <a:t>krvácení do GIT </a:t>
            </a: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(hemateméza, </a:t>
            </a:r>
            <a:r>
              <a:rPr lang="cs-CZ" altLang="cs-CZ" sz="2200" dirty="0" err="1">
                <a:solidFill>
                  <a:srgbClr val="000000"/>
                </a:solidFill>
                <a:latin typeface="+mj-lt"/>
              </a:rPr>
              <a:t>meléna</a:t>
            </a: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)</a:t>
            </a:r>
          </a:p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  <a:latin typeface="+mj-lt"/>
              </a:rPr>
              <a:t>bolest žaludku </a:t>
            </a: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(závislost na jídle, na druhu stravy, lokalizace, propagace)</a:t>
            </a:r>
          </a:p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  <a:latin typeface="+mj-lt"/>
              </a:rPr>
              <a:t>nechutenství</a:t>
            </a: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 (zvláště některé druhy jídel - např. maso)</a:t>
            </a:r>
          </a:p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b="1" dirty="0" err="1">
                <a:solidFill>
                  <a:schemeClr val="tx2"/>
                </a:solidFill>
                <a:latin typeface="+mj-lt"/>
              </a:rPr>
              <a:t>foetor</a:t>
            </a:r>
            <a:r>
              <a:rPr lang="cs-CZ" altLang="cs-CZ" sz="2200" b="1" dirty="0">
                <a:solidFill>
                  <a:schemeClr val="tx2"/>
                </a:solidFill>
                <a:latin typeface="+mj-lt"/>
              </a:rPr>
              <a:t> ex </a:t>
            </a:r>
            <a:r>
              <a:rPr lang="cs-CZ" altLang="cs-CZ" sz="2200" b="1" dirty="0" err="1">
                <a:solidFill>
                  <a:schemeClr val="tx2"/>
                </a:solidFill>
                <a:latin typeface="+mj-lt"/>
              </a:rPr>
              <a:t>ore</a:t>
            </a:r>
            <a:endParaRPr lang="cs-CZ" altLang="cs-CZ" sz="2200" b="1" dirty="0">
              <a:solidFill>
                <a:schemeClr val="tx2"/>
              </a:solidFill>
              <a:latin typeface="+mj-lt"/>
            </a:endParaRP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DC95F64-5592-4B7D-8C82-D4545C6DE7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72E7D1E-C46C-4473-8724-3211A5979C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2">
            <a:extLst>
              <a:ext uri="{FF2B5EF4-FFF2-40B4-BE49-F238E27FC236}">
                <a16:creationId xmlns:a16="http://schemas.microsoft.com/office/drawing/2014/main" id="{CDBD822C-CEB0-4E6F-9D73-FE382A133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1359462"/>
            <a:ext cx="8229600" cy="48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271463" indent="-27146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roid Sans Fallback" charset="0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roid Sans Fallback" charset="0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roid Sans Fallback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roid Sans Fallback" charset="0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roid Sans Fallback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0BD0D9"/>
              </a:buClr>
              <a:buSzPct val="95000"/>
            </a:pPr>
            <a:endParaRPr lang="cs-CZ" altLang="cs-CZ" dirty="0">
              <a:solidFill>
                <a:srgbClr val="000000"/>
              </a:solidFill>
              <a:latin typeface="Constantia" panose="02030602050306030303" pitchFamily="18" charset="0"/>
            </a:endParaRPr>
          </a:p>
          <a:p>
            <a:pPr eaLnBrk="1" hangingPunct="1">
              <a:spcBef>
                <a:spcPts val="600"/>
              </a:spcBef>
              <a:buClr>
                <a:srgbClr val="0BD0D9"/>
              </a:buClr>
              <a:buSzPct val="95000"/>
            </a:pPr>
            <a:endParaRPr lang="cs-CZ" altLang="cs-CZ" dirty="0">
              <a:solidFill>
                <a:srgbClr val="000000"/>
              </a:solidFill>
              <a:latin typeface="Constantia" panose="02030602050306030303" pitchFamily="18" charset="0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B692535-5510-4CB5-BD07-F490FC1E02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D40D53A-3F11-4EF2-8D16-76D5C98093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CB9776-5E35-4445-A1C1-29576ABB8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  <a:latin typeface="+mj-lt"/>
              </a:rPr>
              <a:t>choroby žlučníku </a:t>
            </a: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- kolikovité bolesti v pravém podžebří nebo v epigastriu (závislost na druhu požité stravy, na pohybu, propagace typicky pod pravou lopatku)</a:t>
            </a:r>
          </a:p>
          <a:p>
            <a:pPr>
              <a:spcBef>
                <a:spcPts val="60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  <a:latin typeface="+mj-lt"/>
              </a:rPr>
              <a:t>choroby jater </a:t>
            </a: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- tlakové bolesti pod pravým obloukem žeberním (reagující na mechanické podráždění - napínání pouzdra), zvětšování břicha – při vývoji ascitu, svědění při ikteru, krvácivé projevy</a:t>
            </a:r>
          </a:p>
          <a:p>
            <a:pPr>
              <a:spcBef>
                <a:spcPts val="60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  <a:latin typeface="+mj-lt"/>
              </a:rPr>
              <a:t>choroby slinivky </a:t>
            </a: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- krutá šokující bolest při akutním zánětu, bolesti po jídle v okolí pupku při chronických potížích, průjmy s obsahem nestrávené stravy a tuku, váhový úbytek</a:t>
            </a:r>
          </a:p>
          <a:p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B00B16C-CE9C-411F-AB67-826550D4C1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C68F1AB-8A25-4191-9D99-3B794A0835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7DFAF04-C2B2-4DFB-BCD2-31324ECB8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  <a:latin typeface="+mj-lt"/>
              </a:rPr>
              <a:t>choroby střeva </a:t>
            </a: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- průjmovité stolice s příměsí hlenu, krve, křečovité bolesti, trvalé bolesti, závislost na stravě, pocity nadmutí, plynatost, zácpa, střídání zácpy a průjmu</a:t>
            </a:r>
          </a:p>
          <a:p>
            <a:pPr>
              <a:spcBef>
                <a:spcPts val="60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  <a:latin typeface="+mj-lt"/>
              </a:rPr>
              <a:t>choroby konečníku </a:t>
            </a: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- tenesmy, pocit neúplného vyprázdnění, stolice potažená krví</a:t>
            </a:r>
          </a:p>
          <a:p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B4AF3D-48BD-4DE7-B361-4233ACDA1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Anamnéza u chorob dýchacího ústrojí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3CAEFD-3CA8-4B6A-B4CC-6DCE943A0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  <a:latin typeface="+mj-lt"/>
              </a:rPr>
              <a:t>kašel</a:t>
            </a: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 (charakter, vazba na námahu)</a:t>
            </a:r>
          </a:p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  <a:latin typeface="+mj-lt"/>
              </a:rPr>
              <a:t>expektorace</a:t>
            </a: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 (barva, množství, charakter sputa)</a:t>
            </a:r>
          </a:p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  <a:latin typeface="+mj-lt"/>
              </a:rPr>
              <a:t>bolest na hrudi </a:t>
            </a: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(závislá na dýchacích pohybech, při kašli)</a:t>
            </a:r>
          </a:p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  <a:latin typeface="+mj-lt"/>
              </a:rPr>
              <a:t>dušnost</a:t>
            </a: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 (závislost na poloze, námaze, zapojení pomocných dýchacích svalů, distanční fenomény)</a:t>
            </a:r>
          </a:p>
          <a:p>
            <a:pPr>
              <a:spcBef>
                <a:spcPts val="650"/>
              </a:spcBef>
              <a:buClr>
                <a:srgbClr val="0BD0D9"/>
              </a:buClr>
              <a:buSzPct val="95000"/>
            </a:pPr>
            <a:endParaRPr lang="cs-CZ" altLang="cs-CZ" dirty="0">
              <a:solidFill>
                <a:srgbClr val="000000"/>
              </a:solidFill>
              <a:latin typeface="Constantia" panose="02030602050306030303" pitchFamily="18" charset="0"/>
            </a:endParaRPr>
          </a:p>
          <a:p>
            <a:pPr>
              <a:spcBef>
                <a:spcPts val="650"/>
              </a:spcBef>
              <a:buClr>
                <a:srgbClr val="0BD0D9"/>
              </a:buClr>
              <a:buSzPct val="95000"/>
            </a:pPr>
            <a:endParaRPr lang="cs-CZ" altLang="cs-CZ" dirty="0">
              <a:solidFill>
                <a:srgbClr val="000000"/>
              </a:solidFill>
              <a:latin typeface="Constantia" panose="02030602050306030303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348B371-F5C5-4984-A704-62D4F53B95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B54E72F-E4EE-410B-BC38-2E8F97F786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2">
            <a:extLst>
              <a:ext uri="{FF2B5EF4-FFF2-40B4-BE49-F238E27FC236}">
                <a16:creationId xmlns:a16="http://schemas.microsoft.com/office/drawing/2014/main" id="{61988CE4-C9B3-47E6-BE1B-3CF9498BA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935164"/>
            <a:ext cx="8229600" cy="438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271463" indent="-27146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roid Sans Fallback" charset="0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roid Sans Fallback" charset="0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roid Sans Fallback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roid Sans Fallback" charset="0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Droid Sans Fallback" charset="0"/>
              </a:defRPr>
            </a:lvl9pPr>
          </a:lstStyle>
          <a:p>
            <a:pPr eaLnBrk="1" hangingPunct="1">
              <a:spcBef>
                <a:spcPts val="650"/>
              </a:spcBef>
              <a:buClr>
                <a:srgbClr val="FF0000"/>
              </a:buClr>
              <a:buSzPct val="95000"/>
            </a:pPr>
            <a:endParaRPr lang="cs-CZ" altLang="cs-CZ" sz="2600" dirty="0">
              <a:solidFill>
                <a:srgbClr val="000000"/>
              </a:solidFill>
              <a:latin typeface="Constantia" panose="02030602050306030303" pitchFamily="18" charset="0"/>
            </a:endParaRPr>
          </a:p>
          <a:p>
            <a:pPr eaLnBrk="1" hangingPunct="1">
              <a:spcBef>
                <a:spcPts val="650"/>
              </a:spcBef>
              <a:buClr>
                <a:srgbClr val="0BD0D9"/>
              </a:buClr>
              <a:buSzPct val="95000"/>
            </a:pPr>
            <a:endParaRPr lang="cs-CZ" altLang="cs-CZ" sz="2600" dirty="0">
              <a:solidFill>
                <a:srgbClr val="000000"/>
              </a:solidFill>
              <a:latin typeface="Constantia" panose="02030602050306030303" pitchFamily="18" charset="0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DB888F8-8F3F-4ECC-862B-3BD3B1E846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A40E2BE-96B5-42A1-82C3-9D4A961734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DDEF671-A2FE-46DF-A3CB-39A238FE7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Anamnéza u chorob ledvin a močových cest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C2AA52-4487-4E88-9C05-8561D14268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  <a:latin typeface="+mj-lt"/>
              </a:rPr>
              <a:t>dysurie </a:t>
            </a: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– pálení řezání při močení – při začátku a na konci</a:t>
            </a:r>
          </a:p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b="1" dirty="0" err="1">
                <a:solidFill>
                  <a:schemeClr val="tx2"/>
                </a:solidFill>
                <a:latin typeface="+mj-lt"/>
              </a:rPr>
              <a:t>polakisurie</a:t>
            </a:r>
            <a:r>
              <a:rPr lang="cs-CZ" altLang="cs-CZ" sz="22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– časté nucení na močení (po malých porcích)</a:t>
            </a:r>
          </a:p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  <a:latin typeface="+mj-lt"/>
              </a:rPr>
              <a:t>renální kolika </a:t>
            </a: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- charakter bolesti (úporná tlaková bolest bez úlevové polohy), lokalizace v bederní krajině, propagace do třísel/labií/skrota, vedlejší příznaky (nauzea, zvracení, neklid, horečka s třesavkou)</a:t>
            </a:r>
          </a:p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  <a:latin typeface="+mj-lt"/>
              </a:rPr>
              <a:t>záněty dolních močových cest </a:t>
            </a: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bývá bez teploty</a:t>
            </a:r>
          </a:p>
          <a:p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ACBF86-1519-4728-A44F-CA70D47AE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Anamnéza u chorob endokrinních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FB16C87-0378-4A77-AA2E-48573E7BB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  <a:latin typeface="+mj-lt"/>
              </a:rPr>
              <a:t>štítná žláza </a:t>
            </a: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– změny hmotnosti, změny nálady, odlišné vnímání okolní teploty, lokální příznaky (zvětšení, bolestivost), </a:t>
            </a:r>
            <a:r>
              <a:rPr lang="cs-CZ" altLang="cs-CZ" sz="2200" dirty="0" err="1">
                <a:solidFill>
                  <a:srgbClr val="000000"/>
                </a:solidFill>
                <a:latin typeface="+mj-lt"/>
              </a:rPr>
              <a:t>exophthalmus</a:t>
            </a:r>
            <a:endParaRPr lang="cs-CZ" altLang="cs-CZ" sz="2200" dirty="0">
              <a:solidFill>
                <a:srgbClr val="000000"/>
              </a:solidFill>
              <a:latin typeface="+mj-lt"/>
            </a:endParaRPr>
          </a:p>
          <a:p>
            <a:pPr>
              <a:lnSpc>
                <a:spcPct val="110000"/>
              </a:lnSpc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  <a:latin typeface="+mj-lt"/>
              </a:rPr>
              <a:t>nadledviny</a:t>
            </a: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 – únavnost, slabost, změny pigmentace, zbarvení kůže (flush), změny fyziognomie</a:t>
            </a:r>
          </a:p>
          <a:p>
            <a:pPr>
              <a:lnSpc>
                <a:spcPct val="110000"/>
              </a:lnSpc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  <a:latin typeface="+mj-lt"/>
              </a:rPr>
              <a:t>příštítná tělíska </a:t>
            </a: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– křečové stavy</a:t>
            </a:r>
          </a:p>
          <a:p>
            <a:pPr>
              <a:lnSpc>
                <a:spcPct val="110000"/>
              </a:lnSpc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  <a:latin typeface="+mj-lt"/>
              </a:rPr>
              <a:t>pohlavní orgány </a:t>
            </a: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– poruchy menstruačního cyklu, krvácení v menopauze, hirsutizmus, změny potence, libida</a:t>
            </a:r>
          </a:p>
          <a:p>
            <a:pPr>
              <a:lnSpc>
                <a:spcPct val="110000"/>
              </a:lnSpc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  <a:latin typeface="+mj-lt"/>
              </a:rPr>
              <a:t>hypofýza </a:t>
            </a: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– poruchy bilance tekutin, změny ochlupení, slabost, únavnost, poruchy podřízených žláz</a:t>
            </a:r>
          </a:p>
          <a:p>
            <a:pPr>
              <a:lnSpc>
                <a:spcPct val="90000"/>
              </a:lnSpc>
              <a:spcBef>
                <a:spcPts val="650"/>
              </a:spcBef>
              <a:buClr>
                <a:srgbClr val="FF0000"/>
              </a:buClr>
              <a:buSzPct val="95000"/>
            </a:pPr>
            <a:endParaRPr lang="cs-CZ" altLang="cs-CZ" dirty="0">
              <a:solidFill>
                <a:srgbClr val="000000"/>
              </a:solidFill>
              <a:latin typeface="Constantia" panose="02030602050306030303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FE15120-012D-4028-8749-B76493EA4D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Klinika interní, geriatrie a praktického lékařství Fakultní nemocnice Brno a Lékařské fakulty Masarykovy univerzity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2CAA7D3-922B-41EE-BD25-535B9AA9C3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9CFF2AC-0696-45D6-891D-881A85B3CF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E1DC850-2F49-4581-A1AB-05BB5BCA9A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A1EF266B-4D7C-4FEC-907F-6ED3BDBBA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Navázání kontaktu</a:t>
            </a: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33D8D108-8C90-40F5-8E98-DA358D93E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přivítání, představení</a:t>
            </a:r>
          </a:p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dotaz na aktuální obtíže – dopřát nemocnému dost času sdělit vše, co považuje za nutné</a:t>
            </a:r>
          </a:p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postupně převzít aktivitu – řízený rozhovor</a:t>
            </a:r>
          </a:p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udržovat oční kontakt</a:t>
            </a:r>
          </a:p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nemocný musí mít dojem, že náš čas patří v té chvíli jen jemu</a:t>
            </a:r>
          </a:p>
          <a:p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DC0CED8-D6B8-4BE1-8F06-5261423452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Klinika interní, geriatrie a praktického lékařství Fakultní nemocnice Brno a Lékařské fakulty Masarykovy univerzity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F4D533C8-0DDA-4128-9E0E-99E45FBF3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sz="5000" dirty="0">
              <a:solidFill>
                <a:schemeClr val="tx2"/>
              </a:solidFill>
            </a:endParaRPr>
          </a:p>
          <a:p>
            <a:pPr marL="72000" indent="0" algn="ctr">
              <a:buNone/>
            </a:pPr>
            <a:r>
              <a:rPr lang="cs-CZ" sz="5000" b="1" dirty="0">
                <a:solidFill>
                  <a:schemeClr val="tx2"/>
                </a:solidFill>
              </a:rPr>
              <a:t>Děkuji za pozornost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0732DA-C453-4D9D-B151-B2F17E28A0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3469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49188C-3997-42D9-B5E5-3A3BD15E6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Rodinná anamnéza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E23B18-F9C2-4784-A5BC-EDAFA7752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1401869" cy="436084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pokrevní příbuzní – otec, matka, sourozenci, děti</a:t>
            </a:r>
          </a:p>
          <a:p>
            <a:pPr>
              <a:lnSpc>
                <a:spcPct val="100000"/>
              </a:lnSpc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jaké choroby mají, kolika let se dožili</a:t>
            </a:r>
          </a:p>
          <a:p>
            <a:pPr>
              <a:lnSpc>
                <a:spcPct val="100000"/>
              </a:lnSpc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pozitivní rizikový faktor pro kardiovaskulární choroby – IM nebo CMP před 60. rokem věku</a:t>
            </a:r>
          </a:p>
          <a:p>
            <a:pPr>
              <a:lnSpc>
                <a:spcPct val="100000"/>
              </a:lnSpc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sledované choroby – i u širšího příbuzenstva:</a:t>
            </a:r>
          </a:p>
          <a:p>
            <a:pPr lvl="1">
              <a:lnSpc>
                <a:spcPct val="110000"/>
              </a:lnSpc>
              <a:spcBef>
                <a:spcPts val="500"/>
              </a:spcBef>
              <a:buSzPct val="85000"/>
              <a:buFont typeface="Wingdings" panose="05000000000000000000" pitchFamily="2" charset="2"/>
              <a:buChar char="§"/>
            </a:pPr>
            <a:r>
              <a:rPr lang="cs-CZ" altLang="cs-CZ" dirty="0">
                <a:solidFill>
                  <a:srgbClr val="000000"/>
                </a:solidFill>
                <a:latin typeface="+mj-lt"/>
              </a:rPr>
              <a:t>„civilizační“ choroby – HT, ICHS, HLP, dna</a:t>
            </a:r>
          </a:p>
          <a:p>
            <a:pPr lvl="1">
              <a:lnSpc>
                <a:spcPct val="110000"/>
              </a:lnSpc>
              <a:spcBef>
                <a:spcPts val="500"/>
              </a:spcBef>
              <a:buSzPct val="85000"/>
              <a:buFont typeface="Wingdings" panose="05000000000000000000" pitchFamily="2" charset="2"/>
              <a:buChar char="§"/>
            </a:pPr>
            <a:r>
              <a:rPr lang="cs-CZ" altLang="cs-CZ" dirty="0" err="1">
                <a:solidFill>
                  <a:srgbClr val="000000"/>
                </a:solidFill>
                <a:latin typeface="+mj-lt"/>
              </a:rPr>
              <a:t>trombofilní</a:t>
            </a:r>
            <a:r>
              <a:rPr lang="cs-CZ" altLang="cs-CZ" dirty="0">
                <a:solidFill>
                  <a:srgbClr val="000000"/>
                </a:solidFill>
                <a:latin typeface="+mj-lt"/>
              </a:rPr>
              <a:t> stavy (zejména u mladších)</a:t>
            </a:r>
          </a:p>
          <a:p>
            <a:pPr lvl="1">
              <a:lnSpc>
                <a:spcPct val="110000"/>
              </a:lnSpc>
              <a:spcBef>
                <a:spcPts val="500"/>
              </a:spcBef>
              <a:buSzPct val="85000"/>
              <a:buFont typeface="Wingdings" panose="05000000000000000000" pitchFamily="2" charset="2"/>
              <a:buChar char="§"/>
            </a:pPr>
            <a:r>
              <a:rPr lang="cs-CZ" altLang="cs-CZ" dirty="0">
                <a:solidFill>
                  <a:srgbClr val="000000"/>
                </a:solidFill>
                <a:latin typeface="+mj-lt"/>
              </a:rPr>
              <a:t>diabetes </a:t>
            </a:r>
            <a:r>
              <a:rPr lang="cs-CZ" altLang="cs-CZ" dirty="0" err="1">
                <a:solidFill>
                  <a:srgbClr val="000000"/>
                </a:solidFill>
                <a:latin typeface="+mj-lt"/>
              </a:rPr>
              <a:t>mellitus</a:t>
            </a:r>
            <a:endParaRPr lang="cs-CZ" altLang="cs-CZ" dirty="0">
              <a:solidFill>
                <a:srgbClr val="000000"/>
              </a:solidFill>
              <a:latin typeface="+mj-lt"/>
            </a:endParaRPr>
          </a:p>
          <a:p>
            <a:pPr lvl="1">
              <a:lnSpc>
                <a:spcPct val="110000"/>
              </a:lnSpc>
              <a:spcBef>
                <a:spcPts val="500"/>
              </a:spcBef>
              <a:buSzPct val="85000"/>
              <a:buFont typeface="Wingdings" panose="05000000000000000000" pitchFamily="2" charset="2"/>
              <a:buChar char="§"/>
            </a:pPr>
            <a:r>
              <a:rPr lang="cs-CZ" altLang="cs-CZ" dirty="0">
                <a:solidFill>
                  <a:srgbClr val="000000"/>
                </a:solidFill>
                <a:latin typeface="+mj-lt"/>
              </a:rPr>
              <a:t>nádorová onemocnění</a:t>
            </a:r>
          </a:p>
          <a:p>
            <a:pPr lvl="1">
              <a:lnSpc>
                <a:spcPct val="110000"/>
              </a:lnSpc>
              <a:spcBef>
                <a:spcPts val="500"/>
              </a:spcBef>
              <a:buSzPct val="85000"/>
              <a:buFont typeface="Wingdings" panose="05000000000000000000" pitchFamily="2" charset="2"/>
              <a:buChar char="§"/>
            </a:pPr>
            <a:r>
              <a:rPr lang="cs-CZ" altLang="cs-CZ" dirty="0">
                <a:solidFill>
                  <a:srgbClr val="000000"/>
                </a:solidFill>
                <a:latin typeface="+mj-lt"/>
              </a:rPr>
              <a:t>těžké infekční choroby (TBC, hepatitidy)</a:t>
            </a:r>
          </a:p>
          <a:p>
            <a:pPr lvl="1">
              <a:lnSpc>
                <a:spcPct val="110000"/>
              </a:lnSpc>
              <a:spcBef>
                <a:spcPts val="500"/>
              </a:spcBef>
              <a:buSzPct val="85000"/>
              <a:buFont typeface="Wingdings" panose="05000000000000000000" pitchFamily="2" charset="2"/>
              <a:buChar char="§"/>
            </a:pPr>
            <a:r>
              <a:rPr lang="cs-CZ" altLang="cs-CZ" dirty="0">
                <a:solidFill>
                  <a:srgbClr val="000000"/>
                </a:solidFill>
                <a:latin typeface="+mj-lt"/>
              </a:rPr>
              <a:t>psychiatrická zátěž (závislosti, TS)</a:t>
            </a:r>
          </a:p>
          <a:p>
            <a:pPr>
              <a:spcBef>
                <a:spcPts val="500"/>
              </a:spcBef>
              <a:buClr>
                <a:srgbClr val="0BD0D9"/>
              </a:buClr>
              <a:buSzPct val="95000"/>
            </a:pPr>
            <a:endParaRPr lang="cs-CZ" altLang="cs-CZ" sz="2000" dirty="0">
              <a:solidFill>
                <a:srgbClr val="000000"/>
              </a:solidFill>
              <a:latin typeface="Constantia" panose="02030602050306030303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36194FD-7CA0-40C1-8250-47C62E378E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53D4A26-8098-43BD-BBC1-D727A6D56B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0EFE06-B18C-4D8D-8E6E-5C8B08D0B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Osobní anamnéza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E2ED93-283B-4EFE-B0AC-A3C644131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choroby dětského věku</a:t>
            </a:r>
          </a:p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choroby dospělého věku - cílené dotazy s čím se pacient léčí, příp. i kde je sledován</a:t>
            </a:r>
          </a:p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úrazy, operace, hospitalizace - včetně data (rok) a místa (operace)</a:t>
            </a:r>
          </a:p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pokud pacient neví přesně, vhodné využít i dokumentaci, event. i anamnézu nepřímou od blízké osoby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0D47139-AF78-434F-954F-882438AFB4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F56E2BA-2671-4325-BF65-98BB7BE0EF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2">
            <a:extLst>
              <a:ext uri="{FF2B5EF4-FFF2-40B4-BE49-F238E27FC236}">
                <a16:creationId xmlns:a16="http://schemas.microsoft.com/office/drawing/2014/main" id="{DEBD7D2F-C1C0-47AD-91EE-A402772DF3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1911351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999E31D-7A3B-4D5E-B870-F6B97170F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Farmakologická anamnéza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64C1192-6BE8-4495-BD0F-ABD4F1236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léky užívané trvale</a:t>
            </a:r>
          </a:p>
          <a:p>
            <a:pPr>
              <a:lnSpc>
                <a:spcPct val="90000"/>
              </a:lnSpc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léky z nedávné minulosti (antibiotika!)</a:t>
            </a:r>
          </a:p>
          <a:p>
            <a:pPr>
              <a:lnSpc>
                <a:spcPct val="90000"/>
              </a:lnSpc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gramáž léků</a:t>
            </a:r>
          </a:p>
          <a:p>
            <a:pPr>
              <a:lnSpc>
                <a:spcPct val="90000"/>
              </a:lnSpc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dávkování (ráno/odpoledne/večer/na noc/časové intervaly) </a:t>
            </a:r>
          </a:p>
          <a:p>
            <a:pPr>
              <a:lnSpc>
                <a:spcPct val="90000"/>
              </a:lnSpc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způsob užívání (</a:t>
            </a:r>
            <a:r>
              <a:rPr lang="cs-CZ" altLang="cs-CZ" sz="2200" dirty="0" err="1">
                <a:solidFill>
                  <a:srgbClr val="000000"/>
                </a:solidFill>
                <a:latin typeface="+mj-lt"/>
              </a:rPr>
              <a:t>p.o</a:t>
            </a: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., </a:t>
            </a:r>
            <a:r>
              <a:rPr lang="cs-CZ" altLang="cs-CZ" sz="2200" dirty="0" err="1">
                <a:solidFill>
                  <a:srgbClr val="000000"/>
                </a:solidFill>
                <a:latin typeface="+mj-lt"/>
              </a:rPr>
              <a:t>inh</a:t>
            </a: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cs-CZ" altLang="cs-CZ" sz="2200" dirty="0" err="1">
                <a:solidFill>
                  <a:srgbClr val="000000"/>
                </a:solidFill>
                <a:latin typeface="+mj-lt"/>
              </a:rPr>
              <a:t>p.r</a:t>
            </a: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., </a:t>
            </a:r>
            <a:r>
              <a:rPr lang="cs-CZ" altLang="cs-CZ" sz="2200" dirty="0" err="1">
                <a:solidFill>
                  <a:srgbClr val="000000"/>
                </a:solidFill>
                <a:latin typeface="+mj-lt"/>
              </a:rPr>
              <a:t>loc</a:t>
            </a: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…. )</a:t>
            </a:r>
          </a:p>
          <a:p>
            <a:pPr>
              <a:lnSpc>
                <a:spcPct val="90000"/>
              </a:lnSpc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poslední užitá dávka</a:t>
            </a:r>
          </a:p>
          <a:p>
            <a:pPr>
              <a:lnSpc>
                <a:spcPct val="90000"/>
              </a:lnSpc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endParaRPr lang="cs-CZ" altLang="cs-CZ" sz="2200" dirty="0">
              <a:solidFill>
                <a:srgbClr val="000000"/>
              </a:solidFill>
              <a:latin typeface="+mj-lt"/>
            </a:endParaRPr>
          </a:p>
          <a:p>
            <a:pPr>
              <a:lnSpc>
                <a:spcPct val="90000"/>
              </a:lnSpc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optimálně – kartička PL nebo krabičky s sebou</a:t>
            </a:r>
          </a:p>
          <a:p>
            <a:pPr>
              <a:lnSpc>
                <a:spcPct val="90000"/>
              </a:lnSpc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až 60% hospitalizací starších nemocných je způsobeno chybami v užívání léků!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BE1D112-58FC-4187-95FC-72AA24ED23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814CE1A-6A91-45C3-86B5-9A2305334E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595AB6-440F-4A2B-9EE4-E598A69F3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Alergie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243824A-85C8-4E77-8F33-A0C6FE895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pokud pacient neví, pátrat v dokumentaci</a:t>
            </a:r>
          </a:p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 err="1">
                <a:solidFill>
                  <a:srgbClr val="000000"/>
                </a:solidFill>
                <a:latin typeface="+mj-lt"/>
              </a:rPr>
              <a:t>cave</a:t>
            </a: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 alergie na jodovou kontrastní látku, ATB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8E6E9CB-DB69-472A-B5A5-976D40D3D66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CDA013A-52B6-4D40-81AA-C8DC46C63A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87E5AC2-9AF1-4B95-8231-B538D1AD4C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EF9B08A-16F8-439C-9801-87901455EA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E6AE67B-3B12-4710-9740-4FBE3A463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Fyziologické funkce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A5B8ABAA-F807-48EC-8AF4-343E467F6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močení (dysurie, nykturie, </a:t>
            </a:r>
            <a:r>
              <a:rPr lang="cs-CZ" altLang="cs-CZ" sz="2200" dirty="0" err="1">
                <a:solidFill>
                  <a:srgbClr val="000000"/>
                </a:solidFill>
                <a:latin typeface="+mj-lt"/>
              </a:rPr>
              <a:t>polakisurie</a:t>
            </a: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…)</a:t>
            </a:r>
          </a:p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stolice (barva, konzistence, frekvence, příměs krve či hlenu, poslední stolice, případně změna charakteru stolice)</a:t>
            </a:r>
          </a:p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hmotnost a její výkyvy, chuť k jídlu</a:t>
            </a:r>
          </a:p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sluch, zrak, a jejich korekce</a:t>
            </a:r>
          </a:p>
          <a:p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2E399E-4BA6-4546-A00C-C6E0AE47C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Gynekologická anamnéza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92463D-61C4-4704-9309-9A1BE0BAD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 err="1">
                <a:solidFill>
                  <a:srgbClr val="000000"/>
                </a:solidFill>
                <a:latin typeface="+mj-lt"/>
              </a:rPr>
              <a:t>menarché</a:t>
            </a:r>
            <a:endParaRPr lang="cs-CZ" altLang="cs-CZ" sz="2200" dirty="0">
              <a:solidFill>
                <a:srgbClr val="000000"/>
              </a:solidFill>
              <a:latin typeface="+mj-lt"/>
            </a:endParaRPr>
          </a:p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počet porodů, </a:t>
            </a:r>
            <a:r>
              <a:rPr lang="cs-CZ" altLang="cs-CZ" sz="2200" dirty="0" err="1">
                <a:solidFill>
                  <a:srgbClr val="000000"/>
                </a:solidFill>
                <a:latin typeface="+mj-lt"/>
              </a:rPr>
              <a:t>spont</a:t>
            </a: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. potratů, </a:t>
            </a:r>
            <a:r>
              <a:rPr lang="cs-CZ" altLang="cs-CZ" sz="2200" dirty="0" err="1">
                <a:solidFill>
                  <a:srgbClr val="000000"/>
                </a:solidFill>
                <a:latin typeface="+mj-lt"/>
              </a:rPr>
              <a:t>interupcí</a:t>
            </a:r>
            <a:endParaRPr lang="cs-CZ" altLang="cs-CZ" sz="2200" dirty="0">
              <a:solidFill>
                <a:srgbClr val="000000"/>
              </a:solidFill>
              <a:latin typeface="+mj-lt"/>
            </a:endParaRPr>
          </a:p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menopauza, příp. krvácení v menopauze</a:t>
            </a:r>
          </a:p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užívání hormonální antikoncepce</a:t>
            </a:r>
          </a:p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aktuální gynekologické potíže</a:t>
            </a:r>
          </a:p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poslední prohlídka u ošetřujícího gynekologa, pravidelnost prohlídek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217A82C-E165-43A4-AE1B-44A00018BE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278BC78-0D6F-4943-AF1E-D9FC9ACC78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2327EA-5B24-4344-AEF1-1C65B2B54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anamnéza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8CEBBD-DD1C-44F3-95BF-AB98A0440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s kým pacient žije</a:t>
            </a:r>
          </a:p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poměry v rodině - kdo pacientovi může vypomoci</a:t>
            </a:r>
          </a:p>
          <a:p>
            <a:pPr>
              <a:spcBef>
                <a:spcPts val="650"/>
              </a:spcBef>
              <a:buSzPct val="95000"/>
              <a:buFont typeface="Wingdings" panose="05000000000000000000" pitchFamily="2" charset="2"/>
              <a:buChar char="Ø"/>
            </a:pPr>
            <a:r>
              <a:rPr lang="cs-CZ" altLang="cs-CZ" sz="2200" dirty="0">
                <a:solidFill>
                  <a:srgbClr val="000000"/>
                </a:solidFill>
                <a:latin typeface="+mj-lt"/>
              </a:rPr>
              <a:t>lokalizace bytu/domu - patro, schody/výtah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2AED3C5-3A3B-4259-AA45-8A0F0886F48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D632AE6-AAC1-4F8F-80FF-F59DE8E6A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D93CEC68-B0E2-4F50-9397-CF56FB426367}" vid="{25042F54-EE2F-4CAA-B106-EE257721CFC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prezentace-med-cz-fnbrno-v02</Template>
  <TotalTime>1844</TotalTime>
  <Words>1335</Words>
  <Application>Microsoft Office PowerPoint</Application>
  <PresentationFormat>Širokoúhlá obrazovka</PresentationFormat>
  <Paragraphs>148</Paragraphs>
  <Slides>20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Arial</vt:lpstr>
      <vt:lpstr>Constantia</vt:lpstr>
      <vt:lpstr>Droid Sans Fallback</vt:lpstr>
      <vt:lpstr>Tahoma</vt:lpstr>
      <vt:lpstr>Times New Roman</vt:lpstr>
      <vt:lpstr>Wingdings</vt:lpstr>
      <vt:lpstr>Prezentace_MU_CZ</vt:lpstr>
      <vt:lpstr>Klinická propedeutika – úvod + anamnéza    </vt:lpstr>
      <vt:lpstr>Navázání kontaktu</vt:lpstr>
      <vt:lpstr>Rodinná anamnéza</vt:lpstr>
      <vt:lpstr>Osobní anamnéza</vt:lpstr>
      <vt:lpstr>Farmakologická anamnéza</vt:lpstr>
      <vt:lpstr>Alergie</vt:lpstr>
      <vt:lpstr>Fyziologické funkce</vt:lpstr>
      <vt:lpstr>Gynekologická anamnéza</vt:lpstr>
      <vt:lpstr>Sociální anamnéza</vt:lpstr>
      <vt:lpstr>Pracovní anamnéza</vt:lpstr>
      <vt:lpstr>Abusus</vt:lpstr>
      <vt:lpstr>Anamnéza nynějšího onemocnění</vt:lpstr>
      <vt:lpstr>Anamnéza u chorob srdce a cév</vt:lpstr>
      <vt:lpstr>Anamnéza u chorob trávicího ústrojí</vt:lpstr>
      <vt:lpstr>Prezentace aplikace PowerPoint</vt:lpstr>
      <vt:lpstr>Prezentace aplikace PowerPoint</vt:lpstr>
      <vt:lpstr>Anamnéza u chorob dýchacího ústrojí</vt:lpstr>
      <vt:lpstr>Anamnéza u chorob ledvin a močových cest</vt:lpstr>
      <vt:lpstr>Anamnéza u chorob endokrinních</vt:lpstr>
      <vt:lpstr>Prezentace aplikace PowerPoint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Jitka Skládaná</dc:creator>
  <cp:lastModifiedBy>Hana Matějovská Kubešová</cp:lastModifiedBy>
  <cp:revision>125</cp:revision>
  <cp:lastPrinted>1601-01-01T00:00:00Z</cp:lastPrinted>
  <dcterms:created xsi:type="dcterms:W3CDTF">2021-04-27T07:29:37Z</dcterms:created>
  <dcterms:modified xsi:type="dcterms:W3CDTF">2021-09-04T16:42:05Z</dcterms:modified>
</cp:coreProperties>
</file>