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68" r:id="rId13"/>
    <p:sldId id="269" r:id="rId14"/>
    <p:sldId id="270" r:id="rId15"/>
    <p:sldId id="271" r:id="rId16"/>
    <p:sldId id="274" r:id="rId17"/>
    <p:sldId id="275" r:id="rId18"/>
    <p:sldId id="276" r:id="rId19"/>
    <p:sldId id="272" r:id="rId20"/>
    <p:sldId id="273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294" r:id="rId5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Patologie ledvin</a:t>
            </a:r>
            <a:br>
              <a:rPr lang="cs-CZ" dirty="0"/>
            </a:br>
            <a:r>
              <a:rPr lang="cs-CZ" dirty="0" err="1"/>
              <a:t>uropatologie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Julie Hylmarová</a:t>
            </a:r>
          </a:p>
          <a:p>
            <a:r>
              <a:rPr lang="cs-CZ" dirty="0"/>
              <a:t>ÚPA FN Brno</a:t>
            </a:r>
          </a:p>
          <a:p>
            <a:r>
              <a:rPr lang="cs-CZ"/>
              <a:t>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4080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Nemoci glomerulů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Chronická glomerulonefritida</a:t>
            </a:r>
          </a:p>
          <a:p>
            <a:pPr marL="45720" indent="0">
              <a:buNone/>
            </a:pPr>
            <a:r>
              <a:rPr lang="cs-CZ" dirty="0"/>
              <a:t>	=end-</a:t>
            </a:r>
            <a:r>
              <a:rPr lang="cs-CZ" dirty="0" err="1"/>
              <a:t>stage</a:t>
            </a:r>
            <a:r>
              <a:rPr lang="cs-CZ" dirty="0"/>
              <a:t> </a:t>
            </a:r>
            <a:r>
              <a:rPr lang="cs-CZ" dirty="0" err="1"/>
              <a:t>kidney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	-terminální fáze různých glomerulárních onemocnění</a:t>
            </a:r>
          </a:p>
        </p:txBody>
      </p:sp>
    </p:spTree>
    <p:extLst>
      <p:ext uri="{BB962C8B-B14F-4D97-AF65-F5344CB8AC3E}">
        <p14:creationId xmlns:p14="http://schemas.microsoft.com/office/powerpoint/2010/main" val="4029093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Cévní onemocnění ledvin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Postižení při arteriální hypertenzi</a:t>
            </a:r>
          </a:p>
          <a:p>
            <a:pPr marL="45720" indent="0">
              <a:buNone/>
            </a:pPr>
            <a:r>
              <a:rPr lang="cs-CZ" dirty="0"/>
              <a:t>	-časté</a:t>
            </a:r>
          </a:p>
          <a:p>
            <a:pPr marL="45720" indent="0">
              <a:buNone/>
            </a:pPr>
            <a:r>
              <a:rPr lang="cs-CZ" dirty="0"/>
              <a:t>	-poškození cév všech kalibrů</a:t>
            </a:r>
          </a:p>
          <a:p>
            <a:r>
              <a:rPr lang="cs-CZ" dirty="0"/>
              <a:t>Infarkt ledviny</a:t>
            </a:r>
          </a:p>
          <a:p>
            <a:pPr marL="45720" indent="0">
              <a:buNone/>
            </a:pPr>
            <a:r>
              <a:rPr lang="cs-CZ" dirty="0"/>
              <a:t>	-častý</a:t>
            </a:r>
          </a:p>
          <a:p>
            <a:pPr marL="45720" indent="0">
              <a:buNone/>
            </a:pPr>
            <a:r>
              <a:rPr lang="cs-CZ" dirty="0"/>
              <a:t>	-většinou v důsledku trombózy či embolie (z aorty, z levostranných 	 	  	  srdečních oddílů)</a:t>
            </a:r>
          </a:p>
          <a:p>
            <a:pPr marL="45720" indent="0">
              <a:buNone/>
            </a:pPr>
            <a:r>
              <a:rPr lang="cs-CZ" dirty="0"/>
              <a:t>	-klínovitého tvaru</a:t>
            </a:r>
          </a:p>
          <a:p>
            <a:r>
              <a:rPr lang="cs-CZ" dirty="0"/>
              <a:t>Trombotické </a:t>
            </a:r>
            <a:r>
              <a:rPr lang="cs-CZ" dirty="0" err="1"/>
              <a:t>mikroangiopatie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	-trombotická trombocytopenická purpura</a:t>
            </a:r>
          </a:p>
          <a:p>
            <a:pPr marL="45720" indent="0">
              <a:buNone/>
            </a:pPr>
            <a:r>
              <a:rPr lang="cs-CZ" dirty="0"/>
              <a:t>	-hemolyticko-uremický syndrom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11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Onemocnění tubulů a </a:t>
            </a:r>
            <a:r>
              <a:rPr lang="cs-CZ" dirty="0" err="1"/>
              <a:t>intersticia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Akutní tubulární poškození/nekróza</a:t>
            </a:r>
          </a:p>
          <a:p>
            <a:pPr marL="45720" indent="0">
              <a:buNone/>
            </a:pPr>
            <a:r>
              <a:rPr lang="cs-CZ" dirty="0"/>
              <a:t>	-etiologie: Epitel proximálních tubulů poměrně choulostivý k poškození 			      různorodými noxami</a:t>
            </a:r>
          </a:p>
          <a:p>
            <a:pPr marL="45720" indent="0">
              <a:buNone/>
            </a:pPr>
            <a:r>
              <a:rPr lang="cs-CZ" dirty="0"/>
              <a:t>	-klinicky: -iniciální stadium: snížené prokrvení ledviny</a:t>
            </a:r>
          </a:p>
          <a:p>
            <a:pPr marL="45720" indent="0">
              <a:buNone/>
            </a:pPr>
            <a:r>
              <a:rPr lang="cs-CZ" dirty="0"/>
              <a:t>		   -</a:t>
            </a:r>
            <a:r>
              <a:rPr lang="cs-CZ" dirty="0" err="1"/>
              <a:t>oligurické</a:t>
            </a:r>
            <a:r>
              <a:rPr lang="cs-CZ" dirty="0"/>
              <a:t> stadium: retence soli a vody, vzestup močoviny, 			     </a:t>
            </a:r>
            <a:r>
              <a:rPr lang="cs-CZ" dirty="0" err="1"/>
              <a:t>hyperkalémie</a:t>
            </a:r>
            <a:r>
              <a:rPr lang="cs-CZ" dirty="0"/>
              <a:t>, metabolická acidóza</a:t>
            </a:r>
          </a:p>
          <a:p>
            <a:pPr marL="45720" indent="0">
              <a:buNone/>
            </a:pPr>
            <a:r>
              <a:rPr lang="cs-CZ" dirty="0"/>
              <a:t>		   -polyurické stadium: regenerace epitelu</a:t>
            </a:r>
          </a:p>
          <a:p>
            <a:pPr marL="45720" indent="0">
              <a:buNone/>
            </a:pPr>
            <a:r>
              <a:rPr lang="cs-CZ" dirty="0"/>
              <a:t>	-většinou dojde k nápravě</a:t>
            </a:r>
          </a:p>
          <a:p>
            <a:pPr marL="45720" indent="0">
              <a:buNone/>
            </a:pPr>
            <a:r>
              <a:rPr lang="cs-CZ" dirty="0"/>
              <a:t>	-pokud trvá déle než 3 týdny, dochází k fibróze</a:t>
            </a:r>
          </a:p>
        </p:txBody>
      </p:sp>
    </p:spTree>
    <p:extLst>
      <p:ext uri="{BB962C8B-B14F-4D97-AF65-F5344CB8AC3E}">
        <p14:creationId xmlns:p14="http://schemas.microsoft.com/office/powerpoint/2010/main" val="4276094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Onemocnění tubulů a </a:t>
            </a:r>
            <a:r>
              <a:rPr lang="cs-CZ" dirty="0" err="1"/>
              <a:t>intersticia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Tubulointersticiální</a:t>
            </a:r>
            <a:r>
              <a:rPr lang="cs-CZ" dirty="0"/>
              <a:t> nefritidy</a:t>
            </a:r>
          </a:p>
          <a:p>
            <a:pPr marL="45720" indent="0">
              <a:buNone/>
            </a:pPr>
            <a:r>
              <a:rPr lang="cs-CZ" dirty="0"/>
              <a:t>	-zánětlivá reakce v </a:t>
            </a:r>
            <a:r>
              <a:rPr lang="cs-CZ" dirty="0" err="1"/>
              <a:t>intersticiu+různě</a:t>
            </a:r>
            <a:r>
              <a:rPr lang="cs-CZ" dirty="0"/>
              <a:t> rozsáhlé poškození tubulárního epitelu</a:t>
            </a:r>
          </a:p>
          <a:p>
            <a:pPr marL="45720" indent="0">
              <a:buNone/>
            </a:pPr>
            <a:r>
              <a:rPr lang="cs-CZ" dirty="0"/>
              <a:t>	-etiologicky: </a:t>
            </a:r>
            <a:r>
              <a:rPr lang="cs-CZ" dirty="0" err="1"/>
              <a:t>různorodé-bakteriální</a:t>
            </a:r>
            <a:r>
              <a:rPr lang="cs-CZ" dirty="0"/>
              <a:t> infekce, toxické reakce na léky, 			          metabolické změny (s tvorbou krystalů), virové infekce </a:t>
            </a:r>
          </a:p>
          <a:p>
            <a:pPr marL="45720" indent="0">
              <a:buNone/>
            </a:pPr>
            <a:r>
              <a:rPr lang="cs-CZ" dirty="0"/>
              <a:t>	-Akutní pyelonefritida</a:t>
            </a:r>
          </a:p>
          <a:p>
            <a:pPr marL="45720" indent="0">
              <a:buNone/>
            </a:pPr>
            <a:r>
              <a:rPr lang="cs-CZ" dirty="0"/>
              <a:t>		-hnisavý zánět ledvin, většinou ascendentní infekce z močových cest</a:t>
            </a:r>
          </a:p>
          <a:p>
            <a:pPr marL="45720" indent="0">
              <a:buNone/>
            </a:pPr>
            <a:r>
              <a:rPr lang="cs-CZ" dirty="0"/>
              <a:t>		-rizikové faktory: obstrukce močových cest, diabetes, gravidita, </a:t>
            </a:r>
            <a:r>
              <a:rPr lang="cs-CZ" dirty="0" err="1"/>
              <a:t>VUR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		-výskyt v každém věku, o něco častěji u žen; pouze u novorozenců 		  častěji muži</a:t>
            </a:r>
          </a:p>
          <a:p>
            <a:pPr marL="45720" indent="0">
              <a:buNone/>
            </a:pPr>
            <a:r>
              <a:rPr lang="cs-CZ" dirty="0"/>
              <a:t>		-klinicky: bolest v </a:t>
            </a:r>
            <a:r>
              <a:rPr lang="cs-CZ" dirty="0" err="1"/>
              <a:t>kostovertebrálním</a:t>
            </a:r>
            <a:r>
              <a:rPr lang="cs-CZ" dirty="0"/>
              <a:t> úhlu, dysurie, horečka</a:t>
            </a:r>
          </a:p>
        </p:txBody>
      </p:sp>
    </p:spTree>
    <p:extLst>
      <p:ext uri="{BB962C8B-B14F-4D97-AF65-F5344CB8AC3E}">
        <p14:creationId xmlns:p14="http://schemas.microsoft.com/office/powerpoint/2010/main" val="4280353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Onemocnění tubulů a </a:t>
            </a:r>
            <a:r>
              <a:rPr lang="cs-CZ" dirty="0" err="1"/>
              <a:t>intersticia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/>
              <a:t>	-Chronická pyelonefritida</a:t>
            </a:r>
          </a:p>
          <a:p>
            <a:pPr marL="45720" indent="0">
              <a:buNone/>
            </a:pPr>
            <a:r>
              <a:rPr lang="cs-CZ" dirty="0"/>
              <a:t>		-většinou na podkladě protrahované či opakované akutní 			  pyelonefritidy</a:t>
            </a:r>
          </a:p>
          <a:p>
            <a:pPr marL="45720" indent="0">
              <a:buNone/>
            </a:pPr>
            <a:r>
              <a:rPr lang="cs-CZ" dirty="0"/>
              <a:t>		-predispozice: obstrukce močových cest, </a:t>
            </a:r>
            <a:r>
              <a:rPr lang="cs-CZ" dirty="0" err="1"/>
              <a:t>VUR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		-opakované ataky mohou vést k jizvení a redukci funkčního 			  parenchymu</a:t>
            </a:r>
          </a:p>
        </p:txBody>
      </p:sp>
    </p:spTree>
    <p:extLst>
      <p:ext uri="{BB962C8B-B14F-4D97-AF65-F5344CB8AC3E}">
        <p14:creationId xmlns:p14="http://schemas.microsoft.com/office/powerpoint/2010/main" val="2371272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Onemocnění tubulů a </a:t>
            </a:r>
            <a:r>
              <a:rPr lang="cs-CZ" dirty="0" err="1"/>
              <a:t>intersticia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cs-CZ" dirty="0"/>
              <a:t>	-Toxické a léky indukované </a:t>
            </a:r>
            <a:r>
              <a:rPr lang="cs-CZ" dirty="0" err="1"/>
              <a:t>tubulointersticiální</a:t>
            </a:r>
            <a:r>
              <a:rPr lang="cs-CZ" dirty="0"/>
              <a:t> nefritidy</a:t>
            </a:r>
          </a:p>
          <a:p>
            <a:pPr marL="45720" indent="0">
              <a:buNone/>
            </a:pPr>
            <a:r>
              <a:rPr lang="cs-CZ" dirty="0"/>
              <a:t>		-etiologicky: </a:t>
            </a:r>
            <a:r>
              <a:rPr lang="cs-CZ" dirty="0" err="1"/>
              <a:t>ATB</a:t>
            </a:r>
            <a:r>
              <a:rPr lang="cs-CZ" dirty="0"/>
              <a:t>, </a:t>
            </a:r>
            <a:r>
              <a:rPr lang="cs-CZ" dirty="0" err="1"/>
              <a:t>NSAID</a:t>
            </a:r>
            <a:r>
              <a:rPr lang="cs-CZ" dirty="0"/>
              <a:t>, sulfonamidy, diuretika, </a:t>
            </a:r>
            <a:r>
              <a:rPr lang="cs-CZ" dirty="0" err="1"/>
              <a:t>aminosalicyláty</a:t>
            </a:r>
            <a:r>
              <a:rPr lang="cs-CZ" dirty="0"/>
              <a:t>, 		  </a:t>
            </a:r>
            <a:r>
              <a:rPr lang="cs-CZ" dirty="0" err="1"/>
              <a:t>Sjögrenův</a:t>
            </a:r>
            <a:r>
              <a:rPr lang="cs-CZ" dirty="0"/>
              <a:t> syndrom, sarkoidóza, leptospiróza, streptokoky</a:t>
            </a:r>
          </a:p>
          <a:p>
            <a:pPr marL="45720" indent="0">
              <a:buNone/>
            </a:pPr>
            <a:r>
              <a:rPr lang="cs-CZ" dirty="0"/>
              <a:t>	-Urátová nefropatie (</a:t>
            </a:r>
            <a:r>
              <a:rPr lang="cs-CZ" dirty="0" err="1"/>
              <a:t>hypeurikémie</a:t>
            </a:r>
            <a:r>
              <a:rPr lang="cs-CZ" dirty="0"/>
              <a:t>)</a:t>
            </a:r>
          </a:p>
          <a:p>
            <a:pPr marL="45720" indent="0">
              <a:buNone/>
            </a:pPr>
            <a:r>
              <a:rPr lang="cs-CZ" dirty="0"/>
              <a:t>		-akutní: precipitace krystalů v tubulech a sběracích kanálcích</a:t>
            </a:r>
          </a:p>
          <a:p>
            <a:pPr marL="45720" indent="0">
              <a:buNone/>
            </a:pPr>
            <a:r>
              <a:rPr lang="cs-CZ" dirty="0"/>
              <a:t>		-chronická: drobná ložiska v </a:t>
            </a:r>
            <a:r>
              <a:rPr lang="cs-CZ" dirty="0" err="1"/>
              <a:t>intersticiu</a:t>
            </a:r>
            <a:r>
              <a:rPr lang="cs-CZ" dirty="0"/>
              <a:t>, progreduje do chronického 		  renálního selhání</a:t>
            </a:r>
          </a:p>
          <a:p>
            <a:pPr marL="45720" indent="0">
              <a:buNone/>
            </a:pPr>
            <a:r>
              <a:rPr lang="cs-CZ" dirty="0"/>
              <a:t>	-Postižení ledvin při mnohočetném </a:t>
            </a:r>
            <a:r>
              <a:rPr lang="cs-CZ" dirty="0" err="1"/>
              <a:t>myeolmu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		-klonální onemocnění plazmatických buněk s produkcí </a:t>
            </a:r>
            <a:r>
              <a:rPr lang="cs-CZ" dirty="0" err="1"/>
              <a:t>Ig</a:t>
            </a:r>
            <a:r>
              <a:rPr lang="cs-CZ" dirty="0"/>
              <a:t> nebo 			  lehkých řetězců</a:t>
            </a:r>
          </a:p>
          <a:p>
            <a:pPr marL="45720" indent="0">
              <a:buNone/>
            </a:pPr>
            <a:r>
              <a:rPr lang="cs-CZ" dirty="0"/>
              <a:t>			-onemocnění glomerulů-AL amyloidóza</a:t>
            </a:r>
          </a:p>
          <a:p>
            <a:pPr marL="45720" indent="0">
              <a:buNone/>
            </a:pPr>
            <a:r>
              <a:rPr lang="cs-CZ" dirty="0"/>
              <a:t>			-onemocněné tubulů-proximální </a:t>
            </a:r>
            <a:r>
              <a:rPr lang="cs-CZ" dirty="0" err="1"/>
              <a:t>tubulopatie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4855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Nádory ledvin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Benigní</a:t>
            </a:r>
          </a:p>
          <a:p>
            <a:pPr marL="45720" indent="0">
              <a:buNone/>
            </a:pPr>
            <a:r>
              <a:rPr lang="cs-CZ" dirty="0"/>
              <a:t>	-papilární adenom</a:t>
            </a:r>
          </a:p>
          <a:p>
            <a:pPr marL="45720" indent="0">
              <a:buNone/>
            </a:pPr>
            <a:r>
              <a:rPr lang="cs-CZ" dirty="0"/>
              <a:t>		-nejčastější</a:t>
            </a:r>
          </a:p>
          <a:p>
            <a:pPr marL="45720" indent="0">
              <a:buNone/>
            </a:pPr>
            <a:r>
              <a:rPr lang="cs-CZ" dirty="0"/>
              <a:t>		-velikost do 1,5 cm</a:t>
            </a:r>
          </a:p>
          <a:p>
            <a:pPr marL="45720" indent="0">
              <a:buNone/>
            </a:pPr>
            <a:r>
              <a:rPr lang="cs-CZ" dirty="0"/>
              <a:t>		-většinou vzniká v atrofických ledvinách</a:t>
            </a:r>
          </a:p>
          <a:p>
            <a:pPr marL="45720" indent="0">
              <a:buNone/>
            </a:pPr>
            <a:r>
              <a:rPr lang="cs-CZ" dirty="0"/>
              <a:t>	-renální </a:t>
            </a:r>
            <a:r>
              <a:rPr lang="cs-CZ" dirty="0" err="1"/>
              <a:t>onkocytom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	-</a:t>
            </a:r>
            <a:r>
              <a:rPr lang="cs-CZ" dirty="0" err="1"/>
              <a:t>angiomyolipom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		-stavba odpovídá názvu: </a:t>
            </a:r>
            <a:r>
              <a:rPr lang="cs-CZ" dirty="0" err="1"/>
              <a:t>cévy+hladká</a:t>
            </a:r>
            <a:r>
              <a:rPr lang="cs-CZ" dirty="0"/>
              <a:t> </a:t>
            </a:r>
            <a:r>
              <a:rPr lang="cs-CZ" dirty="0" err="1"/>
              <a:t>svalovina+tuk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		-zcela benigní léze, ale s vysoce rizikovým typem růstu s tendencí 			  k intravaskulárnímu šíření</a:t>
            </a:r>
            <a:endParaRPr lang="cs-CZ" b="1" u="sng" dirty="0"/>
          </a:p>
          <a:p>
            <a:pPr marL="45720" indent="0">
              <a:buNone/>
            </a:pPr>
            <a:r>
              <a:rPr lang="cs-CZ" dirty="0"/>
              <a:t>			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488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Nádory ledvin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Maligní-v ČR poměrně časté</a:t>
            </a:r>
          </a:p>
          <a:p>
            <a:pPr marL="45720" indent="0">
              <a:buNone/>
            </a:pPr>
            <a:r>
              <a:rPr lang="cs-CZ" dirty="0"/>
              <a:t>	   -etiologicky: obezita, získaná </a:t>
            </a:r>
            <a:r>
              <a:rPr lang="cs-CZ" dirty="0" err="1"/>
              <a:t>polycystóza</a:t>
            </a:r>
            <a:r>
              <a:rPr lang="cs-CZ" dirty="0"/>
              <a:t> dialyzovaných pacientů, 	    	     pracovníci v chemickém a </a:t>
            </a:r>
            <a:r>
              <a:rPr lang="cs-CZ" dirty="0" err="1"/>
              <a:t>kovozpracovatelském</a:t>
            </a:r>
            <a:r>
              <a:rPr lang="cs-CZ" dirty="0"/>
              <a:t> průmyslu</a:t>
            </a:r>
          </a:p>
          <a:p>
            <a:pPr marL="45720" indent="0">
              <a:buNone/>
            </a:pPr>
            <a:r>
              <a:rPr lang="cs-CZ" dirty="0"/>
              <a:t>		-</a:t>
            </a:r>
            <a:r>
              <a:rPr lang="cs-CZ" dirty="0" err="1"/>
              <a:t>světlobuněčný</a:t>
            </a:r>
            <a:r>
              <a:rPr lang="cs-CZ" dirty="0"/>
              <a:t> karcinom</a:t>
            </a:r>
          </a:p>
          <a:p>
            <a:pPr marL="45720" indent="0">
              <a:buNone/>
            </a:pPr>
            <a:r>
              <a:rPr lang="cs-CZ" dirty="0"/>
              <a:t>			-převážně po 40. roce</a:t>
            </a:r>
          </a:p>
          <a:p>
            <a:pPr marL="45720" indent="0">
              <a:buNone/>
            </a:pPr>
            <a:r>
              <a:rPr lang="cs-CZ" dirty="0"/>
              <a:t>			-klinicky: -často náhodný záchyt</a:t>
            </a:r>
          </a:p>
          <a:p>
            <a:pPr marL="45720" indent="0">
              <a:buNone/>
            </a:pPr>
            <a:r>
              <a:rPr lang="cs-CZ" dirty="0"/>
              <a:t>				   -bolest zad, hematurie, dysurie, váhový úbytek</a:t>
            </a:r>
          </a:p>
          <a:p>
            <a:pPr marL="45720" indent="0">
              <a:buNone/>
            </a:pPr>
            <a:r>
              <a:rPr lang="cs-CZ" dirty="0"/>
              <a:t>			-metastázy nejčastěji hematogenní do plic, též lymfatickou 			 cestou do uzlin</a:t>
            </a:r>
          </a:p>
        </p:txBody>
      </p:sp>
    </p:spTree>
    <p:extLst>
      <p:ext uri="{BB962C8B-B14F-4D97-AF65-F5344CB8AC3E}">
        <p14:creationId xmlns:p14="http://schemas.microsoft.com/office/powerpoint/2010/main" val="27167801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Nádory ledvin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cs-CZ" dirty="0"/>
              <a:t>		-papilární renální karcinom</a:t>
            </a:r>
          </a:p>
          <a:p>
            <a:pPr marL="45720" indent="0">
              <a:buNone/>
            </a:pPr>
            <a:r>
              <a:rPr lang="cs-CZ" dirty="0"/>
              <a:t>			-spíše u relativně mladých pacientů</a:t>
            </a:r>
          </a:p>
          <a:p>
            <a:pPr marL="45720" indent="0">
              <a:buNone/>
            </a:pPr>
            <a:r>
              <a:rPr lang="cs-CZ" dirty="0"/>
              <a:t>			-klinicky:-většinou asymptomatický</a:t>
            </a:r>
          </a:p>
          <a:p>
            <a:pPr marL="45720" indent="0">
              <a:buNone/>
            </a:pPr>
            <a:r>
              <a:rPr lang="cs-CZ" dirty="0"/>
              <a:t>				  -jinak příznaky obdobné </a:t>
            </a:r>
            <a:r>
              <a:rPr lang="cs-CZ" dirty="0" err="1"/>
              <a:t>světlobuněčnému</a:t>
            </a:r>
            <a:r>
              <a:rPr lang="cs-CZ" dirty="0"/>
              <a:t> 					    karcinomu</a:t>
            </a:r>
          </a:p>
          <a:p>
            <a:pPr marL="45720" indent="0">
              <a:buNone/>
            </a:pPr>
            <a:r>
              <a:rPr lang="cs-CZ" dirty="0"/>
              <a:t>		-</a:t>
            </a:r>
            <a:r>
              <a:rPr lang="cs-CZ" dirty="0" err="1"/>
              <a:t>chromofobocelulární</a:t>
            </a:r>
            <a:r>
              <a:rPr lang="cs-CZ" dirty="0"/>
              <a:t> renální karcinom</a:t>
            </a:r>
          </a:p>
          <a:p>
            <a:pPr marL="45720" indent="0">
              <a:buNone/>
            </a:pPr>
            <a:r>
              <a:rPr lang="cs-CZ" dirty="0"/>
              <a:t>		-</a:t>
            </a:r>
            <a:r>
              <a:rPr lang="cs-CZ" dirty="0" err="1"/>
              <a:t>nefroblastom</a:t>
            </a:r>
            <a:r>
              <a:rPr lang="cs-CZ" dirty="0"/>
              <a:t> (</a:t>
            </a:r>
            <a:r>
              <a:rPr lang="cs-CZ" dirty="0" err="1"/>
              <a:t>Wilmsův</a:t>
            </a:r>
            <a:r>
              <a:rPr lang="cs-CZ" dirty="0"/>
              <a:t> tumor)</a:t>
            </a:r>
          </a:p>
          <a:p>
            <a:pPr marL="45720" indent="0">
              <a:buNone/>
            </a:pPr>
            <a:r>
              <a:rPr lang="cs-CZ" dirty="0"/>
              <a:t>			-nádor dětského věku			</a:t>
            </a:r>
          </a:p>
        </p:txBody>
      </p:sp>
    </p:spTree>
    <p:extLst>
      <p:ext uri="{BB962C8B-B14F-4D97-AF65-F5344CB8AC3E}">
        <p14:creationId xmlns:p14="http://schemas.microsoft.com/office/powerpoint/2010/main" val="42189267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Transplantace ledviny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/>
              <a:t>-lepší vyhlídky na dlouhodobé přežití ve srovnání s dialýzou, též ekonomicky výhodnější</a:t>
            </a:r>
          </a:p>
          <a:p>
            <a:pPr marL="45720" indent="0">
              <a:buNone/>
            </a:pPr>
            <a:r>
              <a:rPr lang="cs-CZ" dirty="0"/>
              <a:t>-nutné splnění mnohých předpokladů biologických, psychologických i sociálních</a:t>
            </a:r>
          </a:p>
          <a:p>
            <a:pPr marL="45720" indent="0">
              <a:buNone/>
            </a:pPr>
            <a:r>
              <a:rPr lang="cs-CZ" dirty="0"/>
              <a:t>-po transplantaci nutná imunosuprese</a:t>
            </a:r>
          </a:p>
        </p:txBody>
      </p:sp>
    </p:spTree>
    <p:extLst>
      <p:ext uri="{BB962C8B-B14F-4D97-AF65-F5344CB8AC3E}">
        <p14:creationId xmlns:p14="http://schemas.microsoft.com/office/powerpoint/2010/main" val="64503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Projevy renálních </a:t>
            </a:r>
            <a:r>
              <a:rPr lang="cs-CZ" dirty="0" err="1"/>
              <a:t>onemcnění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!LEDVINY NEBOLÍ!</a:t>
            </a:r>
          </a:p>
          <a:p>
            <a:pPr marL="45720" indent="0">
              <a:buNone/>
            </a:pPr>
            <a:r>
              <a:rPr lang="cs-CZ" dirty="0"/>
              <a:t>	-většina onemocnění poměrně dlouho asymptomatická</a:t>
            </a:r>
          </a:p>
          <a:p>
            <a:r>
              <a:rPr lang="cs-CZ" dirty="0"/>
              <a:t>Anurie: diuréza menší než 100 ml/24 hodin</a:t>
            </a:r>
          </a:p>
          <a:p>
            <a:r>
              <a:rPr lang="cs-CZ" dirty="0"/>
              <a:t>Oligurie: diuréza menší než 400 ml/24 hodin</a:t>
            </a:r>
          </a:p>
          <a:p>
            <a:r>
              <a:rPr lang="cs-CZ" dirty="0"/>
              <a:t>Polyurie: diuréza větší než 3000 ml/24 hodin</a:t>
            </a:r>
            <a:endParaRPr lang="cs-CZ" b="1" dirty="0"/>
          </a:p>
          <a:p>
            <a:r>
              <a:rPr lang="cs-CZ" dirty="0"/>
              <a:t>Azotemie: zvýšení hladiny kreatininu a dusíku močoviny v krvi</a:t>
            </a:r>
          </a:p>
          <a:p>
            <a:r>
              <a:rPr lang="cs-CZ" dirty="0"/>
              <a:t>Urémie: hromadění dusíkatých zplodin v organismu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7732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uropatologie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6882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Vrozené malformace močového traktu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Ledvina</a:t>
            </a:r>
          </a:p>
          <a:p>
            <a:pPr marL="45720" indent="0">
              <a:buNone/>
            </a:pPr>
            <a:r>
              <a:rPr lang="cs-CZ" dirty="0"/>
              <a:t>	-Cystické nemoci</a:t>
            </a:r>
          </a:p>
          <a:p>
            <a:pPr marL="45720" indent="0">
              <a:buNone/>
            </a:pPr>
            <a:r>
              <a:rPr lang="cs-CZ" dirty="0"/>
              <a:t>		-AD </a:t>
            </a:r>
            <a:r>
              <a:rPr lang="cs-CZ" dirty="0" err="1"/>
              <a:t>polycystóza</a:t>
            </a:r>
            <a:r>
              <a:rPr lang="cs-CZ" dirty="0"/>
              <a:t>-poměrně častá</a:t>
            </a:r>
          </a:p>
          <a:p>
            <a:pPr marL="45720" indent="0">
              <a:buNone/>
            </a:pPr>
            <a:r>
              <a:rPr lang="cs-CZ" dirty="0"/>
              <a:t>		-AR </a:t>
            </a:r>
            <a:r>
              <a:rPr lang="cs-CZ" dirty="0" err="1"/>
              <a:t>polycystóza</a:t>
            </a:r>
            <a:r>
              <a:rPr lang="cs-CZ" dirty="0"/>
              <a:t>-vzácná</a:t>
            </a:r>
          </a:p>
          <a:p>
            <a:pPr marL="45720" indent="0">
              <a:buNone/>
            </a:pPr>
            <a:r>
              <a:rPr lang="cs-CZ" dirty="0"/>
              <a:t>	-Renální </a:t>
            </a:r>
            <a:r>
              <a:rPr lang="cs-CZ" dirty="0" err="1"/>
              <a:t>dysplázie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		-klinicky hmatná masa</a:t>
            </a:r>
          </a:p>
          <a:p>
            <a:pPr marL="45720" indent="0">
              <a:buNone/>
            </a:pPr>
            <a:r>
              <a:rPr lang="cs-CZ" dirty="0"/>
              <a:t>	-Abnormality uložení a tvaru</a:t>
            </a:r>
          </a:p>
          <a:p>
            <a:pPr marL="45720" indent="0">
              <a:buNone/>
            </a:pPr>
            <a:r>
              <a:rPr lang="cs-CZ" dirty="0"/>
              <a:t>		-renální ektopie</a:t>
            </a:r>
          </a:p>
          <a:p>
            <a:pPr marL="45720" indent="0">
              <a:buNone/>
            </a:pPr>
            <a:r>
              <a:rPr lang="cs-CZ" dirty="0"/>
              <a:t>		-renální fúze (nejčastěji tzv. podkovovitá ledvina) </a:t>
            </a:r>
          </a:p>
          <a:p>
            <a:pPr marL="45720" indent="0">
              <a:buNone/>
            </a:pPr>
            <a:r>
              <a:rPr lang="cs-CZ" dirty="0"/>
              <a:t>	-</a:t>
            </a:r>
            <a:r>
              <a:rPr lang="cs-CZ" dirty="0" err="1"/>
              <a:t>Hypoplázie</a:t>
            </a:r>
            <a:r>
              <a:rPr lang="cs-CZ" dirty="0"/>
              <a:t> a ageneze ledviny</a:t>
            </a:r>
          </a:p>
          <a:p>
            <a:pPr marL="45720" indent="0">
              <a:buNone/>
            </a:pPr>
            <a:r>
              <a:rPr lang="cs-CZ" dirty="0"/>
              <a:t>		-zmenšení o více než 50% ve srovnání s normou</a:t>
            </a:r>
          </a:p>
        </p:txBody>
      </p:sp>
    </p:spTree>
    <p:extLst>
      <p:ext uri="{BB962C8B-B14F-4D97-AF65-F5344CB8AC3E}">
        <p14:creationId xmlns:p14="http://schemas.microsoft.com/office/powerpoint/2010/main" val="11931087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Vrozené malformace močového traktu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Močový měchýř</a:t>
            </a:r>
          </a:p>
          <a:p>
            <a:pPr marL="45720" indent="0">
              <a:buNone/>
            </a:pPr>
            <a:r>
              <a:rPr lang="cs-CZ" dirty="0"/>
              <a:t>	-ageneze, exstrofie, perzistence </a:t>
            </a:r>
            <a:r>
              <a:rPr lang="cs-CZ" dirty="0" err="1"/>
              <a:t>urachu</a:t>
            </a:r>
            <a:r>
              <a:rPr lang="cs-CZ" dirty="0"/>
              <a:t>, </a:t>
            </a:r>
            <a:r>
              <a:rPr lang="cs-CZ" dirty="0" err="1"/>
              <a:t>VUR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09504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Vrozené malformace močového traktu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Močová trubice a penis</a:t>
            </a:r>
          </a:p>
          <a:p>
            <a:pPr marL="45720" indent="0">
              <a:buNone/>
            </a:pPr>
            <a:r>
              <a:rPr lang="cs-CZ" dirty="0"/>
              <a:t>	-</a:t>
            </a:r>
            <a:r>
              <a:rPr lang="cs-CZ" dirty="0" err="1"/>
              <a:t>hypospadie</a:t>
            </a:r>
            <a:r>
              <a:rPr lang="cs-CZ" dirty="0"/>
              <a:t>, epispadie-abnormální vyústění močové trubice</a:t>
            </a:r>
          </a:p>
          <a:p>
            <a:pPr marL="45720" indent="0">
              <a:buNone/>
            </a:pPr>
            <a:r>
              <a:rPr lang="cs-CZ" dirty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41255506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Vrozené malformace varlete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Kryptorchismus</a:t>
            </a:r>
          </a:p>
          <a:p>
            <a:pPr marL="45720" indent="0">
              <a:buNone/>
            </a:pPr>
            <a:r>
              <a:rPr lang="cs-CZ" dirty="0"/>
              <a:t>	-častý, vyskytuje se u 3% novorozenců</a:t>
            </a:r>
          </a:p>
          <a:p>
            <a:pPr marL="45720" indent="0">
              <a:buNone/>
            </a:pPr>
            <a:r>
              <a:rPr lang="cs-CZ" dirty="0"/>
              <a:t>	-varle </a:t>
            </a:r>
            <a:r>
              <a:rPr lang="cs-CZ" dirty="0" err="1"/>
              <a:t>nesestouplé</a:t>
            </a:r>
            <a:r>
              <a:rPr lang="cs-CZ" dirty="0"/>
              <a:t> v šourku, nachází se v dutině břišní, </a:t>
            </a:r>
            <a:r>
              <a:rPr lang="cs-CZ" dirty="0" err="1"/>
              <a:t>inguinálním</a:t>
            </a:r>
            <a:r>
              <a:rPr lang="cs-CZ" dirty="0"/>
              <a:t> kanálu 	 nebo v horní části skrota</a:t>
            </a:r>
          </a:p>
          <a:p>
            <a:pPr marL="45720" indent="0">
              <a:buNone/>
            </a:pPr>
            <a:r>
              <a:rPr lang="cs-CZ" dirty="0"/>
              <a:t>	-je rizikovým faktorem z hlediska možného rozvoje malignit varlete</a:t>
            </a:r>
          </a:p>
        </p:txBody>
      </p:sp>
    </p:spTree>
    <p:extLst>
      <p:ext uri="{BB962C8B-B14F-4D97-AF65-F5344CB8AC3E}">
        <p14:creationId xmlns:p14="http://schemas.microsoft.com/office/powerpoint/2010/main" val="25270515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Onemocnění vývodných cest močových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/>
              <a:t>Urolithiáza</a:t>
            </a:r>
            <a:r>
              <a:rPr lang="cs-CZ" dirty="0"/>
              <a:t>=přítomnost konkrementu v močovém měchýři, ureteru, pánvičce</a:t>
            </a:r>
          </a:p>
          <a:p>
            <a:pPr marL="45720" indent="0">
              <a:buNone/>
            </a:pPr>
            <a:r>
              <a:rPr lang="cs-CZ" dirty="0"/>
              <a:t>	-časté, výskyt u 5-10% populace, spíše u mužů</a:t>
            </a:r>
          </a:p>
          <a:p>
            <a:pPr marL="45720" indent="0">
              <a:buNone/>
            </a:pPr>
            <a:r>
              <a:rPr lang="cs-CZ" dirty="0"/>
              <a:t>	-první projevy většinou ve 2. a 3. dekádě</a:t>
            </a:r>
          </a:p>
          <a:p>
            <a:pPr marL="45720" indent="0">
              <a:buNone/>
            </a:pPr>
            <a:r>
              <a:rPr lang="cs-CZ" dirty="0"/>
              <a:t>	-složení konkrementů variabilní (fosfátové, oxalátové, urátové, cystinové,…)</a:t>
            </a:r>
          </a:p>
          <a:p>
            <a:pPr marL="45720" indent="0">
              <a:buNone/>
            </a:pPr>
            <a:r>
              <a:rPr lang="cs-CZ" dirty="0"/>
              <a:t>	-etiologicky: -zvýšená koncentrace </a:t>
            </a:r>
            <a:r>
              <a:rPr lang="cs-CZ" dirty="0" err="1"/>
              <a:t>kamenotvorných</a:t>
            </a:r>
            <a:r>
              <a:rPr lang="cs-CZ" dirty="0"/>
              <a:t> substancí</a:t>
            </a:r>
          </a:p>
          <a:p>
            <a:pPr marL="45720" indent="0">
              <a:buNone/>
            </a:pPr>
            <a:r>
              <a:rPr lang="cs-CZ" dirty="0"/>
              <a:t>		          -nízká diuréza, městnání moči</a:t>
            </a:r>
          </a:p>
          <a:p>
            <a:pPr marL="45720" indent="0">
              <a:buNone/>
            </a:pPr>
            <a:r>
              <a:rPr lang="cs-CZ" dirty="0"/>
              <a:t>		          -změna pH</a:t>
            </a:r>
          </a:p>
          <a:p>
            <a:pPr marL="45720" indent="0">
              <a:buNone/>
            </a:pPr>
            <a:r>
              <a:rPr lang="cs-CZ" dirty="0"/>
              <a:t>	-klinicky: -poměrně dlouho asymptomatické</a:t>
            </a:r>
          </a:p>
          <a:p>
            <a:pPr marL="45720" indent="0">
              <a:buNone/>
            </a:pPr>
            <a:r>
              <a:rPr lang="cs-CZ" dirty="0"/>
              <a:t>		   -dysurie, hematurie, záněty</a:t>
            </a:r>
          </a:p>
          <a:p>
            <a:pPr marL="45720" indent="0">
              <a:buNone/>
            </a:pPr>
            <a:r>
              <a:rPr lang="cs-CZ" dirty="0"/>
              <a:t>		   -renální kolika</a:t>
            </a:r>
          </a:p>
          <a:p>
            <a:pPr marL="45720" indent="0">
              <a:buNone/>
            </a:pPr>
            <a:r>
              <a:rPr lang="cs-CZ" dirty="0"/>
              <a:t>		   -někdy rozvoj </a:t>
            </a:r>
            <a:r>
              <a:rPr lang="cs-CZ" dirty="0" err="1"/>
              <a:t>hydronefrózy</a:t>
            </a:r>
            <a:r>
              <a:rPr lang="cs-CZ" dirty="0"/>
              <a:t> při obstrukci</a:t>
            </a:r>
          </a:p>
        </p:txBody>
      </p:sp>
    </p:spTree>
    <p:extLst>
      <p:ext uri="{BB962C8B-B14F-4D97-AF65-F5344CB8AC3E}">
        <p14:creationId xmlns:p14="http://schemas.microsoft.com/office/powerpoint/2010/main" val="21898989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Onemocnění vývodných cest močových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Hydronefróza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	-obstrukce odtoku moči z renální pánvičky</a:t>
            </a:r>
          </a:p>
          <a:p>
            <a:pPr marL="45720" indent="0">
              <a:buNone/>
            </a:pPr>
            <a:r>
              <a:rPr lang="cs-CZ" dirty="0"/>
              <a:t>	-etiologicky: -morfologické abnormality, </a:t>
            </a:r>
            <a:r>
              <a:rPr lang="cs-CZ" dirty="0" err="1"/>
              <a:t>VUR</a:t>
            </a:r>
            <a:r>
              <a:rPr lang="cs-CZ" dirty="0"/>
              <a:t>, </a:t>
            </a:r>
            <a:r>
              <a:rPr lang="cs-CZ" dirty="0" err="1"/>
              <a:t>hyperplázie</a:t>
            </a:r>
            <a:r>
              <a:rPr lang="cs-CZ" dirty="0"/>
              <a:t> prostaty, 			            </a:t>
            </a:r>
            <a:r>
              <a:rPr lang="cs-CZ" dirty="0" err="1"/>
              <a:t>descensus</a:t>
            </a:r>
            <a:r>
              <a:rPr lang="cs-CZ" dirty="0"/>
              <a:t> dělohy, nádory utlačující ureter zvenčí, nádory 			            močového traktu, </a:t>
            </a:r>
            <a:r>
              <a:rPr lang="cs-CZ" dirty="0" err="1"/>
              <a:t>hyperplázie</a:t>
            </a:r>
            <a:r>
              <a:rPr lang="cs-CZ" dirty="0"/>
              <a:t> sliznice močového traktu, 			            stenózy, litiáza</a:t>
            </a:r>
          </a:p>
          <a:p>
            <a:pPr marL="45720" indent="0">
              <a:buNone/>
            </a:pPr>
            <a:r>
              <a:rPr lang="cs-CZ" dirty="0"/>
              <a:t>	-</a:t>
            </a:r>
            <a:r>
              <a:rPr lang="cs-CZ" dirty="0" err="1"/>
              <a:t>hydronefróza</a:t>
            </a:r>
            <a:r>
              <a:rPr lang="cs-CZ" dirty="0"/>
              <a:t> vede k atrofii parenchymu</a:t>
            </a:r>
          </a:p>
          <a:p>
            <a:pPr marL="45720" indent="0">
              <a:buNone/>
            </a:pPr>
            <a:r>
              <a:rPr lang="cs-CZ" dirty="0"/>
              <a:t>		          </a:t>
            </a:r>
          </a:p>
        </p:txBody>
      </p:sp>
    </p:spTree>
    <p:extLst>
      <p:ext uri="{BB962C8B-B14F-4D97-AF65-F5344CB8AC3E}">
        <p14:creationId xmlns:p14="http://schemas.microsoft.com/office/powerpoint/2010/main" val="22554476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Onemocnění vývodných cest močových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Záněty vývodných cest močových</a:t>
            </a:r>
          </a:p>
          <a:p>
            <a:pPr marL="45720" indent="0">
              <a:buNone/>
            </a:pPr>
            <a:r>
              <a:rPr lang="cs-CZ" dirty="0"/>
              <a:t>	-Cystitida-akutní</a:t>
            </a:r>
          </a:p>
          <a:p>
            <a:pPr marL="45720" indent="0">
              <a:buNone/>
            </a:pPr>
            <a:r>
              <a:rPr lang="cs-CZ" dirty="0"/>
              <a:t>		   -chronická</a:t>
            </a:r>
          </a:p>
          <a:p>
            <a:pPr marL="45720" indent="0">
              <a:buNone/>
            </a:pPr>
            <a:r>
              <a:rPr lang="cs-CZ" dirty="0"/>
              <a:t>		-velmi časté, spíše u žen</a:t>
            </a:r>
          </a:p>
          <a:p>
            <a:pPr marL="45720" indent="0">
              <a:buNone/>
            </a:pPr>
            <a:r>
              <a:rPr lang="cs-CZ" dirty="0"/>
              <a:t>		-klinicky: akutní-dysurie, hematurie</a:t>
            </a:r>
          </a:p>
          <a:p>
            <a:pPr marL="45720" indent="0">
              <a:buNone/>
            </a:pPr>
            <a:r>
              <a:rPr lang="cs-CZ" dirty="0"/>
              <a:t>			   chronická-podobné, většinou probíhá v exacerbacích</a:t>
            </a:r>
          </a:p>
          <a:p>
            <a:pPr marL="45720" indent="0">
              <a:buNone/>
            </a:pPr>
            <a:r>
              <a:rPr lang="cs-CZ" dirty="0"/>
              <a:t>	-Uretritida, ureteritida, pyelitida</a:t>
            </a:r>
          </a:p>
        </p:txBody>
      </p:sp>
    </p:spTree>
    <p:extLst>
      <p:ext uri="{BB962C8B-B14F-4D97-AF65-F5344CB8AC3E}">
        <p14:creationId xmlns:p14="http://schemas.microsoft.com/office/powerpoint/2010/main" val="23995091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Nádory vývodných cest močových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povrchového epitelu (</a:t>
            </a:r>
            <a:r>
              <a:rPr lang="cs-CZ" dirty="0" err="1"/>
              <a:t>urotelu</a:t>
            </a:r>
            <a:r>
              <a:rPr lang="cs-CZ" dirty="0"/>
              <a:t>)</a:t>
            </a:r>
          </a:p>
          <a:p>
            <a:pPr marL="45720" indent="0">
              <a:buNone/>
            </a:pPr>
            <a:r>
              <a:rPr lang="cs-CZ" dirty="0"/>
              <a:t>	-poměrně časté, spíše u mužů, obvykle mezi 65.-70. rokem</a:t>
            </a:r>
          </a:p>
          <a:p>
            <a:pPr marL="45720" indent="0">
              <a:buNone/>
            </a:pPr>
            <a:r>
              <a:rPr lang="cs-CZ" dirty="0"/>
              <a:t>	-etiologicky: -kouření (aromatické aminy)</a:t>
            </a:r>
          </a:p>
          <a:p>
            <a:pPr marL="45720" indent="0">
              <a:buNone/>
            </a:pPr>
            <a:r>
              <a:rPr lang="cs-CZ" dirty="0"/>
              <a:t>		          -</a:t>
            </a:r>
            <a:r>
              <a:rPr lang="cs-CZ" dirty="0" err="1"/>
              <a:t>schistosomiáza</a:t>
            </a:r>
            <a:r>
              <a:rPr lang="cs-CZ" dirty="0"/>
              <a:t> (v rozvojových zemích)</a:t>
            </a:r>
          </a:p>
          <a:p>
            <a:pPr marL="45720" indent="0">
              <a:buNone/>
            </a:pPr>
            <a:r>
              <a:rPr lang="cs-CZ" dirty="0"/>
              <a:t>	-klasifikace: -ploché léze-</a:t>
            </a:r>
            <a:r>
              <a:rPr lang="cs-CZ" dirty="0" err="1"/>
              <a:t>dysplázie</a:t>
            </a:r>
            <a:r>
              <a:rPr lang="cs-CZ" dirty="0"/>
              <a:t> a karcinom in </a:t>
            </a:r>
            <a:r>
              <a:rPr lang="cs-CZ" dirty="0" err="1"/>
              <a:t>situ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		         -neinvazivní papilární </a:t>
            </a:r>
            <a:r>
              <a:rPr lang="cs-CZ" dirty="0" err="1"/>
              <a:t>uroteliální</a:t>
            </a:r>
            <a:r>
              <a:rPr lang="cs-CZ" dirty="0"/>
              <a:t> nádory- </a:t>
            </a:r>
            <a:r>
              <a:rPr lang="cs-CZ" dirty="0" err="1"/>
              <a:t>low</a:t>
            </a:r>
            <a:r>
              <a:rPr lang="cs-CZ" dirty="0"/>
              <a:t>-grade</a:t>
            </a:r>
          </a:p>
          <a:p>
            <a:pPr marL="45720" indent="0">
              <a:buNone/>
            </a:pPr>
            <a:r>
              <a:rPr lang="cs-CZ" dirty="0"/>
              <a:t>							        - </a:t>
            </a:r>
            <a:r>
              <a:rPr lang="cs-CZ" dirty="0" err="1"/>
              <a:t>high</a:t>
            </a:r>
            <a:r>
              <a:rPr lang="cs-CZ" dirty="0"/>
              <a:t>-grade</a:t>
            </a:r>
          </a:p>
          <a:p>
            <a:pPr marL="45720" indent="0">
              <a:buNone/>
            </a:pPr>
            <a:r>
              <a:rPr lang="cs-CZ" dirty="0"/>
              <a:t>		         -invazivní </a:t>
            </a:r>
            <a:r>
              <a:rPr lang="cs-CZ" dirty="0" err="1"/>
              <a:t>uroteliální</a:t>
            </a:r>
            <a:r>
              <a:rPr lang="cs-CZ" dirty="0"/>
              <a:t> karcinom</a:t>
            </a:r>
          </a:p>
        </p:txBody>
      </p:sp>
    </p:spTree>
    <p:extLst>
      <p:ext uri="{BB962C8B-B14F-4D97-AF65-F5344CB8AC3E}">
        <p14:creationId xmlns:p14="http://schemas.microsoft.com/office/powerpoint/2010/main" val="20578176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914400"/>
            <a:ext cx="9872871" cy="5181600"/>
          </a:xfrm>
        </p:spPr>
        <p:txBody>
          <a:bodyPr/>
          <a:lstStyle/>
          <a:p>
            <a:pPr marL="45720" indent="0">
              <a:buNone/>
            </a:pPr>
            <a:r>
              <a:rPr lang="cs-CZ" dirty="0"/>
              <a:t>	-klinicky: -především hematurie</a:t>
            </a:r>
          </a:p>
          <a:p>
            <a:pPr marL="45720" indent="0">
              <a:buNone/>
            </a:pPr>
            <a:r>
              <a:rPr lang="cs-CZ" dirty="0"/>
              <a:t>	-metastatický rozsev: -především do uzlin, agresivní nádory prakticky 		  kamkoli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/>
              <a:t>Dlaždicobuněčný</a:t>
            </a:r>
            <a:r>
              <a:rPr lang="cs-CZ" dirty="0"/>
              <a:t> karcinom močových cest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Primární adenokarcinom močového měchýře</a:t>
            </a:r>
          </a:p>
          <a:p>
            <a:pPr marL="45720" indent="0">
              <a:buNone/>
            </a:pPr>
            <a:r>
              <a:rPr lang="cs-CZ" dirty="0"/>
              <a:t>	-vzácné</a:t>
            </a:r>
          </a:p>
        </p:txBody>
      </p:sp>
    </p:spTree>
    <p:extLst>
      <p:ext uri="{BB962C8B-B14F-4D97-AF65-F5344CB8AC3E}">
        <p14:creationId xmlns:p14="http://schemas.microsoft.com/office/powerpoint/2010/main" val="1728095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1143000" y="563881"/>
            <a:ext cx="987552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672353"/>
            <a:ext cx="9872871" cy="5423647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Akutní renální selhání</a:t>
            </a:r>
          </a:p>
          <a:p>
            <a:pPr marL="45720" indent="0">
              <a:buNone/>
            </a:pPr>
            <a:r>
              <a:rPr lang="cs-CZ" dirty="0"/>
              <a:t>	-rozvíjí se v řádu dnů až týdnů, bez předchozího poškození</a:t>
            </a:r>
          </a:p>
          <a:p>
            <a:pPr marL="45720" indent="0">
              <a:buNone/>
            </a:pPr>
            <a:r>
              <a:rPr lang="cs-CZ" dirty="0"/>
              <a:t>	-sonograficky ledviny zvětšené</a:t>
            </a:r>
          </a:p>
          <a:p>
            <a:pPr marL="45720" indent="0">
              <a:buNone/>
            </a:pPr>
            <a:r>
              <a:rPr lang="cs-CZ" dirty="0"/>
              <a:t>	-oligurie až anurie</a:t>
            </a:r>
          </a:p>
          <a:p>
            <a:pPr marL="45720" indent="0">
              <a:buNone/>
            </a:pPr>
            <a:r>
              <a:rPr lang="cs-CZ" dirty="0"/>
              <a:t>	-zvýšení hladiny urey, kreatininu, draselného kationtu v plazmě</a:t>
            </a:r>
          </a:p>
          <a:p>
            <a:pPr marL="45720" indent="0">
              <a:buNone/>
            </a:pPr>
            <a:r>
              <a:rPr lang="cs-CZ" dirty="0"/>
              <a:t>	-metabolická acidóza</a:t>
            </a:r>
          </a:p>
          <a:p>
            <a:pPr marL="45720" indent="0">
              <a:buNone/>
            </a:pPr>
            <a:r>
              <a:rPr lang="cs-CZ" dirty="0"/>
              <a:t>	-často se při adekvátní léčbě funkce opět upraví, během zotavování dochází k přechodné polyurii</a:t>
            </a:r>
          </a:p>
          <a:p>
            <a:pPr marL="45720" indent="0">
              <a:buNone/>
            </a:pPr>
            <a:r>
              <a:rPr lang="cs-CZ" dirty="0"/>
              <a:t>	-klasifikace: -</a:t>
            </a:r>
            <a:r>
              <a:rPr lang="cs-CZ" dirty="0" err="1"/>
              <a:t>prerenální</a:t>
            </a:r>
            <a:r>
              <a:rPr lang="cs-CZ" dirty="0"/>
              <a:t>-např. porucha prokrvení ledvin</a:t>
            </a:r>
          </a:p>
          <a:p>
            <a:pPr marL="45720" indent="0">
              <a:buNone/>
            </a:pPr>
            <a:r>
              <a:rPr lang="cs-CZ" dirty="0"/>
              <a:t>		         -renální-např. onemocnění glomerulů, tubulů</a:t>
            </a:r>
          </a:p>
          <a:p>
            <a:pPr marL="45720" indent="0">
              <a:buNone/>
            </a:pPr>
            <a:r>
              <a:rPr lang="cs-CZ" dirty="0"/>
              <a:t>		         -</a:t>
            </a:r>
            <a:r>
              <a:rPr lang="cs-CZ" dirty="0" err="1"/>
              <a:t>postrenální</a:t>
            </a:r>
            <a:r>
              <a:rPr lang="cs-CZ" dirty="0"/>
              <a:t>-např. obstrukce při </a:t>
            </a:r>
            <a:r>
              <a:rPr lang="cs-CZ" dirty="0" err="1"/>
              <a:t>hyperplázii</a:t>
            </a:r>
            <a:r>
              <a:rPr lang="cs-CZ" dirty="0"/>
              <a:t> prostaty </a:t>
            </a:r>
          </a:p>
          <a:p>
            <a:r>
              <a:rPr lang="cs-CZ" dirty="0"/>
              <a:t>Chronické renální selhání</a:t>
            </a:r>
          </a:p>
          <a:p>
            <a:pPr marL="45720" indent="0">
              <a:buNone/>
            </a:pPr>
            <a:r>
              <a:rPr lang="cs-CZ" dirty="0"/>
              <a:t>	-dnes spíše označována jako „</a:t>
            </a:r>
            <a:r>
              <a:rPr lang="cs-CZ" dirty="0" err="1"/>
              <a:t>CKD</a:t>
            </a:r>
            <a:r>
              <a:rPr lang="cs-CZ" dirty="0"/>
              <a:t>“= </a:t>
            </a:r>
            <a:r>
              <a:rPr lang="cs-CZ" dirty="0" err="1"/>
              <a:t>chronic</a:t>
            </a:r>
            <a:r>
              <a:rPr lang="cs-CZ" dirty="0"/>
              <a:t> </a:t>
            </a:r>
            <a:r>
              <a:rPr lang="cs-CZ" dirty="0" err="1"/>
              <a:t>kidney</a:t>
            </a:r>
            <a:r>
              <a:rPr lang="cs-CZ" dirty="0"/>
              <a:t> </a:t>
            </a:r>
            <a:r>
              <a:rPr lang="cs-CZ" dirty="0" err="1"/>
              <a:t>disease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	-sonograficky ledviny zmenšené, </a:t>
            </a:r>
            <a:r>
              <a:rPr lang="cs-CZ" dirty="0" err="1"/>
              <a:t>svráštělé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	-urémie se rozvíjí při nevratném selhání</a:t>
            </a:r>
          </a:p>
          <a:p>
            <a:pPr marL="45720" indent="0">
              <a:buNone/>
            </a:pPr>
            <a:r>
              <a:rPr lang="cs-CZ" dirty="0"/>
              <a:t>	-!ledviny přirozeně stárnou!-vzít v úvahu u hraničních hodnot starších pacientů</a:t>
            </a:r>
          </a:p>
        </p:txBody>
      </p:sp>
    </p:spTree>
    <p:extLst>
      <p:ext uri="{BB962C8B-B14F-4D97-AF65-F5344CB8AC3E}">
        <p14:creationId xmlns:p14="http://schemas.microsoft.com/office/powerpoint/2010/main" val="32253095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Onemocnění penisu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Záněty</a:t>
            </a:r>
          </a:p>
          <a:p>
            <a:pPr marL="45720" indent="0">
              <a:buNone/>
            </a:pPr>
            <a:r>
              <a:rPr lang="cs-CZ" dirty="0"/>
              <a:t>	-většinou sexuálně přenosné</a:t>
            </a:r>
          </a:p>
          <a:p>
            <a:pPr marL="45720" indent="0">
              <a:buNone/>
            </a:pPr>
            <a:r>
              <a:rPr lang="cs-CZ" dirty="0"/>
              <a:t>		-syfilis, </a:t>
            </a:r>
            <a:r>
              <a:rPr lang="cs-CZ" dirty="0" err="1"/>
              <a:t>ulcus</a:t>
            </a:r>
            <a:r>
              <a:rPr lang="cs-CZ" dirty="0"/>
              <a:t> </a:t>
            </a:r>
            <a:r>
              <a:rPr lang="cs-CZ" dirty="0" err="1"/>
              <a:t>molle</a:t>
            </a:r>
            <a:r>
              <a:rPr lang="cs-CZ" dirty="0"/>
              <a:t>, </a:t>
            </a:r>
            <a:r>
              <a:rPr lang="cs-CZ" dirty="0" err="1"/>
              <a:t>granuloma</a:t>
            </a:r>
            <a:r>
              <a:rPr lang="cs-CZ" dirty="0"/>
              <a:t> </a:t>
            </a:r>
            <a:r>
              <a:rPr lang="cs-CZ" dirty="0" err="1"/>
              <a:t>inguinale</a:t>
            </a:r>
            <a:r>
              <a:rPr lang="cs-CZ" dirty="0"/>
              <a:t>, </a:t>
            </a:r>
            <a:r>
              <a:rPr lang="cs-CZ" dirty="0" err="1"/>
              <a:t>lymphogranuloma</a:t>
            </a:r>
            <a:r>
              <a:rPr lang="cs-CZ" dirty="0"/>
              <a:t> 			  </a:t>
            </a:r>
            <a:r>
              <a:rPr lang="cs-CZ" dirty="0" err="1"/>
              <a:t>inguinale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		-virové infekce: </a:t>
            </a:r>
            <a:r>
              <a:rPr lang="cs-CZ" dirty="0" err="1"/>
              <a:t>HPV</a:t>
            </a:r>
            <a:r>
              <a:rPr lang="cs-CZ" dirty="0"/>
              <a:t> (</a:t>
            </a:r>
            <a:r>
              <a:rPr lang="cs-CZ" dirty="0" err="1"/>
              <a:t>condyloma</a:t>
            </a:r>
            <a:r>
              <a:rPr lang="cs-CZ" dirty="0"/>
              <a:t> </a:t>
            </a:r>
            <a:r>
              <a:rPr lang="cs-CZ" dirty="0" err="1"/>
              <a:t>acuminatum</a:t>
            </a:r>
            <a:r>
              <a:rPr lang="cs-CZ" dirty="0"/>
              <a:t>), </a:t>
            </a:r>
            <a:r>
              <a:rPr lang="cs-CZ" dirty="0" err="1"/>
              <a:t>HSV</a:t>
            </a:r>
            <a:r>
              <a:rPr lang="cs-CZ" dirty="0"/>
              <a:t> (genitální 			  herpes)</a:t>
            </a:r>
          </a:p>
          <a:p>
            <a:pPr marL="45720" indent="0">
              <a:buNone/>
            </a:pPr>
            <a:r>
              <a:rPr lang="cs-CZ" dirty="0"/>
              <a:t>	-nespecifická onemocnění obvykle v oblasti </a:t>
            </a:r>
            <a:r>
              <a:rPr lang="cs-CZ" dirty="0" err="1"/>
              <a:t>glans</a:t>
            </a:r>
            <a:r>
              <a:rPr lang="cs-CZ" dirty="0"/>
              <a:t> penis-tzn. balanitida, 	  	  </a:t>
            </a:r>
            <a:r>
              <a:rPr lang="cs-CZ" dirty="0" err="1"/>
              <a:t>balanopostitida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	-klinicky: -většinou zarudlá léze</a:t>
            </a:r>
          </a:p>
          <a:p>
            <a:pPr marL="45720" indent="0">
              <a:buNone/>
            </a:pPr>
            <a:r>
              <a:rPr lang="cs-CZ" dirty="0"/>
              <a:t>		   -nejtěžší forma: </a:t>
            </a:r>
            <a:r>
              <a:rPr lang="cs-CZ" dirty="0" err="1"/>
              <a:t>Fournierova</a:t>
            </a:r>
            <a:r>
              <a:rPr lang="cs-CZ" dirty="0"/>
              <a:t> gangréna</a:t>
            </a:r>
          </a:p>
        </p:txBody>
      </p:sp>
    </p:spTree>
    <p:extLst>
      <p:ext uri="{BB962C8B-B14F-4D97-AF65-F5344CB8AC3E}">
        <p14:creationId xmlns:p14="http://schemas.microsoft.com/office/powerpoint/2010/main" val="29191719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Onemocnění penisu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Nádory</a:t>
            </a:r>
          </a:p>
          <a:p>
            <a:pPr marL="45720" indent="0">
              <a:buNone/>
            </a:pPr>
            <a:r>
              <a:rPr lang="cs-CZ" dirty="0"/>
              <a:t>	-</a:t>
            </a:r>
            <a:r>
              <a:rPr lang="cs-CZ" dirty="0" err="1"/>
              <a:t>Penilní</a:t>
            </a:r>
            <a:r>
              <a:rPr lang="cs-CZ" dirty="0"/>
              <a:t> </a:t>
            </a:r>
            <a:r>
              <a:rPr lang="cs-CZ" dirty="0" err="1"/>
              <a:t>intraepiteliální</a:t>
            </a:r>
            <a:r>
              <a:rPr lang="cs-CZ" dirty="0"/>
              <a:t> </a:t>
            </a:r>
            <a:r>
              <a:rPr lang="cs-CZ" dirty="0" err="1"/>
              <a:t>neoplázie</a:t>
            </a:r>
            <a:r>
              <a:rPr lang="cs-CZ" dirty="0"/>
              <a:t>-prekanceróza</a:t>
            </a:r>
          </a:p>
          <a:p>
            <a:pPr marL="45720" indent="0">
              <a:buNone/>
            </a:pPr>
            <a:r>
              <a:rPr lang="cs-CZ" dirty="0"/>
              <a:t>		-diferencovaná </a:t>
            </a:r>
            <a:r>
              <a:rPr lang="cs-CZ" dirty="0" err="1"/>
              <a:t>PeIN</a:t>
            </a:r>
            <a:r>
              <a:rPr lang="cs-CZ" dirty="0"/>
              <a:t>-bez souvislosti s </a:t>
            </a:r>
            <a:r>
              <a:rPr lang="cs-CZ" dirty="0" err="1"/>
              <a:t>HPV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				          -na podkladě chronického jizevnatého 					            zánětlivého onemocnění dermis a epidermis</a:t>
            </a:r>
          </a:p>
          <a:p>
            <a:pPr marL="45720" indent="0">
              <a:buNone/>
            </a:pPr>
            <a:r>
              <a:rPr lang="cs-CZ" dirty="0"/>
              <a:t>		-nediferencovaná </a:t>
            </a:r>
            <a:r>
              <a:rPr lang="cs-CZ" dirty="0" err="1"/>
              <a:t>PeIN</a:t>
            </a:r>
            <a:r>
              <a:rPr lang="cs-CZ" dirty="0"/>
              <a:t>-souvisí s </a:t>
            </a:r>
            <a:r>
              <a:rPr lang="cs-CZ" dirty="0" err="1"/>
              <a:t>HPV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				          -spíše u mladších pacientů, lokalizované hlavně 				            na </a:t>
            </a:r>
            <a:r>
              <a:rPr lang="cs-CZ" dirty="0" err="1"/>
              <a:t>glandu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829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Onemocnění penisu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/>
              <a:t>	-</a:t>
            </a:r>
            <a:r>
              <a:rPr lang="cs-CZ" dirty="0" err="1"/>
              <a:t>Dlaždicobuněčný</a:t>
            </a:r>
            <a:r>
              <a:rPr lang="cs-CZ" dirty="0"/>
              <a:t> karcinom</a:t>
            </a:r>
          </a:p>
          <a:p>
            <a:pPr marL="45720" indent="0">
              <a:buNone/>
            </a:pPr>
            <a:r>
              <a:rPr lang="cs-CZ" dirty="0"/>
              <a:t>		-u nás poměrně vzácný</a:t>
            </a:r>
          </a:p>
          <a:p>
            <a:pPr marL="45720" indent="0">
              <a:buNone/>
            </a:pPr>
            <a:r>
              <a:rPr lang="cs-CZ" dirty="0"/>
              <a:t>		-etiologicky: -dermatózy (</a:t>
            </a:r>
            <a:r>
              <a:rPr lang="cs-CZ" dirty="0" err="1"/>
              <a:t>lichen</a:t>
            </a:r>
            <a:r>
              <a:rPr lang="cs-CZ" dirty="0"/>
              <a:t> </a:t>
            </a:r>
            <a:r>
              <a:rPr lang="cs-CZ" dirty="0" err="1"/>
              <a:t>planus</a:t>
            </a:r>
            <a:r>
              <a:rPr lang="cs-CZ" dirty="0"/>
              <a:t>), kouření, žvýkání tabáku, 		  iradiace, </a:t>
            </a:r>
            <a:r>
              <a:rPr lang="cs-CZ" dirty="0" err="1"/>
              <a:t>UVB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			-</a:t>
            </a:r>
            <a:r>
              <a:rPr lang="cs-CZ" dirty="0" err="1"/>
              <a:t>exofytické</a:t>
            </a:r>
            <a:r>
              <a:rPr lang="cs-CZ" dirty="0"/>
              <a:t> léze</a:t>
            </a:r>
          </a:p>
          <a:p>
            <a:pPr marL="45720" indent="0">
              <a:buNone/>
            </a:pPr>
            <a:r>
              <a:rPr lang="cs-CZ" dirty="0"/>
              <a:t>			-endofytické léze (primárně invazivně rostoucí)</a:t>
            </a:r>
          </a:p>
        </p:txBody>
      </p:sp>
    </p:spTree>
    <p:extLst>
      <p:ext uri="{BB962C8B-B14F-4D97-AF65-F5344CB8AC3E}">
        <p14:creationId xmlns:p14="http://schemas.microsoft.com/office/powerpoint/2010/main" val="25223453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Onemocnění varlete a nadvarlete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Torze varlete</a:t>
            </a:r>
          </a:p>
          <a:p>
            <a:pPr marL="45720" indent="0">
              <a:buNone/>
            </a:pPr>
            <a:r>
              <a:rPr lang="cs-CZ" dirty="0"/>
              <a:t>	-především u dětí-tzv. „náhlá příhoda urologická“</a:t>
            </a:r>
          </a:p>
          <a:p>
            <a:pPr marL="45720" indent="0">
              <a:buNone/>
            </a:pPr>
            <a:r>
              <a:rPr lang="cs-CZ" dirty="0"/>
              <a:t>	-uskřinutí cévního zásobení varlete, může vést k hemoragické </a:t>
            </a:r>
            <a:r>
              <a:rPr lang="cs-CZ" dirty="0" err="1"/>
              <a:t>infarzaci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	-klinicky: -náhle vzniklá intenzivní bolest</a:t>
            </a:r>
          </a:p>
          <a:p>
            <a:r>
              <a:rPr lang="cs-CZ" dirty="0"/>
              <a:t>Záněty varlete</a:t>
            </a:r>
          </a:p>
          <a:p>
            <a:pPr marL="45720" indent="0">
              <a:buNone/>
            </a:pPr>
            <a:r>
              <a:rPr lang="cs-CZ" dirty="0"/>
              <a:t>	-většinou varle i nadvarle postiženo zároveň (</a:t>
            </a:r>
            <a:r>
              <a:rPr lang="cs-CZ" dirty="0" err="1"/>
              <a:t>orchitis+epididymitis</a:t>
            </a:r>
            <a:r>
              <a:rPr lang="cs-CZ" dirty="0"/>
              <a:t>)</a:t>
            </a:r>
          </a:p>
          <a:p>
            <a:pPr marL="45720" indent="0">
              <a:buNone/>
            </a:pPr>
            <a:r>
              <a:rPr lang="cs-CZ" dirty="0"/>
              <a:t>	-etiologicky: -bakterie-chlamydie, gonokoky u mladších mužů</a:t>
            </a:r>
          </a:p>
          <a:p>
            <a:pPr marL="45720" indent="0">
              <a:buNone/>
            </a:pPr>
            <a:r>
              <a:rPr lang="cs-CZ" dirty="0"/>
              <a:t>			             -E. coli, </a:t>
            </a:r>
            <a:r>
              <a:rPr lang="cs-CZ" dirty="0" err="1"/>
              <a:t>Klebsiella</a:t>
            </a:r>
            <a:r>
              <a:rPr lang="cs-CZ" dirty="0"/>
              <a:t>, </a:t>
            </a:r>
            <a:r>
              <a:rPr lang="cs-CZ" dirty="0" err="1"/>
              <a:t>Pseudomonas</a:t>
            </a:r>
            <a:r>
              <a:rPr lang="cs-CZ" dirty="0"/>
              <a:t> u starších mužů</a:t>
            </a:r>
          </a:p>
          <a:p>
            <a:pPr marL="45720" indent="0">
              <a:buNone/>
            </a:pPr>
            <a:r>
              <a:rPr lang="cs-CZ" dirty="0"/>
              <a:t>		           -viry-příušnice</a:t>
            </a:r>
          </a:p>
          <a:p>
            <a:pPr marL="45720" indent="0">
              <a:buNone/>
            </a:pPr>
            <a:r>
              <a:rPr lang="cs-CZ" dirty="0"/>
              <a:t>	-klinicky: -teplota, bolest, edém při akutním průběhu</a:t>
            </a:r>
          </a:p>
          <a:p>
            <a:pPr marL="45720" indent="0">
              <a:buNone/>
            </a:pPr>
            <a:r>
              <a:rPr lang="cs-CZ" dirty="0"/>
              <a:t>	                    -chronická se diagnostikuje obtížně </a:t>
            </a:r>
          </a:p>
        </p:txBody>
      </p:sp>
    </p:spTree>
    <p:extLst>
      <p:ext uri="{BB962C8B-B14F-4D97-AF65-F5344CB8AC3E}">
        <p14:creationId xmlns:p14="http://schemas.microsoft.com/office/powerpoint/2010/main" val="13418973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Onemocnění varlete a nadvarlete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Nádory varlete</a:t>
            </a:r>
          </a:p>
          <a:p>
            <a:pPr marL="45720" indent="0">
              <a:buNone/>
            </a:pPr>
            <a:r>
              <a:rPr lang="cs-CZ" dirty="0"/>
              <a:t>	-nádory </a:t>
            </a:r>
            <a:r>
              <a:rPr lang="cs-CZ" dirty="0" err="1"/>
              <a:t>germinální</a:t>
            </a:r>
            <a:r>
              <a:rPr lang="cs-CZ" dirty="0"/>
              <a:t> (nejčastější)</a:t>
            </a:r>
          </a:p>
          <a:p>
            <a:pPr marL="45720" indent="0">
              <a:buNone/>
            </a:pPr>
            <a:r>
              <a:rPr lang="cs-CZ" dirty="0"/>
              <a:t>		-</a:t>
            </a:r>
            <a:r>
              <a:rPr lang="cs-CZ" dirty="0" err="1"/>
              <a:t>seminom</a:t>
            </a:r>
            <a:r>
              <a:rPr lang="cs-CZ" dirty="0"/>
              <a:t>, embryonální karcinom, nádor ze žloutkového váčku, 		  </a:t>
            </a:r>
            <a:r>
              <a:rPr lang="cs-CZ" dirty="0" err="1"/>
              <a:t>choriokarcinom</a:t>
            </a:r>
            <a:r>
              <a:rPr lang="cs-CZ" dirty="0"/>
              <a:t>, teratom, smíšený </a:t>
            </a:r>
            <a:r>
              <a:rPr lang="cs-CZ" dirty="0" err="1"/>
              <a:t>germinální</a:t>
            </a:r>
            <a:r>
              <a:rPr lang="cs-CZ" dirty="0"/>
              <a:t> nádor</a:t>
            </a:r>
          </a:p>
          <a:p>
            <a:pPr marL="45720" indent="0">
              <a:buNone/>
            </a:pPr>
            <a:r>
              <a:rPr lang="cs-CZ" dirty="0"/>
              <a:t>	-nádory ze zárodečné lišty</a:t>
            </a:r>
          </a:p>
          <a:p>
            <a:pPr marL="45720" indent="0">
              <a:buNone/>
            </a:pPr>
            <a:r>
              <a:rPr lang="cs-CZ" dirty="0"/>
              <a:t>		-nádor z </a:t>
            </a:r>
            <a:r>
              <a:rPr lang="cs-CZ" dirty="0" err="1"/>
              <a:t>Leydigových</a:t>
            </a:r>
            <a:r>
              <a:rPr lang="cs-CZ" dirty="0"/>
              <a:t> buněk, nádor ze </a:t>
            </a:r>
            <a:r>
              <a:rPr lang="cs-CZ" dirty="0" err="1"/>
              <a:t>Sertoliho</a:t>
            </a:r>
            <a:r>
              <a:rPr lang="cs-CZ" dirty="0"/>
              <a:t>  buněk</a:t>
            </a:r>
          </a:p>
          <a:p>
            <a:pPr marL="45720" indent="0">
              <a:buNone/>
            </a:pPr>
            <a:r>
              <a:rPr lang="cs-CZ" dirty="0"/>
              <a:t>	-ostatní-u starších mužů je vůbec nejčastějším nádorem varlete B-lymfom</a:t>
            </a:r>
          </a:p>
        </p:txBody>
      </p:sp>
    </p:spTree>
    <p:extLst>
      <p:ext uri="{BB962C8B-B14F-4D97-AF65-F5344CB8AC3E}">
        <p14:creationId xmlns:p14="http://schemas.microsoft.com/office/powerpoint/2010/main" val="41514746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Onemocnění prostaty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Prostatitida</a:t>
            </a:r>
          </a:p>
          <a:p>
            <a:pPr marL="45720" indent="0">
              <a:buNone/>
            </a:pPr>
            <a:r>
              <a:rPr lang="cs-CZ" dirty="0"/>
              <a:t>	-Akutní bakteriální prostatitida</a:t>
            </a:r>
          </a:p>
          <a:p>
            <a:pPr marL="45720" indent="0">
              <a:buNone/>
            </a:pPr>
            <a:r>
              <a:rPr lang="cs-CZ" dirty="0"/>
              <a:t>		-poměrně vzácné</a:t>
            </a:r>
          </a:p>
          <a:p>
            <a:pPr marL="45720" indent="0">
              <a:buNone/>
            </a:pPr>
            <a:r>
              <a:rPr lang="cs-CZ" dirty="0"/>
              <a:t>		-etiologicky: většinou E. coli</a:t>
            </a:r>
          </a:p>
          <a:p>
            <a:pPr marL="45720" indent="0">
              <a:buNone/>
            </a:pPr>
            <a:r>
              <a:rPr lang="cs-CZ" dirty="0"/>
              <a:t>		-klinicky: horečka, třesavka, nucení na močení, bolesti v malé pánvi</a:t>
            </a:r>
          </a:p>
          <a:p>
            <a:pPr marL="45720" indent="0">
              <a:buNone/>
            </a:pPr>
            <a:r>
              <a:rPr lang="cs-CZ" dirty="0"/>
              <a:t>	-Chronická prostatitida</a:t>
            </a:r>
          </a:p>
          <a:p>
            <a:pPr marL="45720" indent="0">
              <a:buNone/>
            </a:pPr>
            <a:r>
              <a:rPr lang="cs-CZ" dirty="0"/>
              <a:t>		-příznaky méně urgentní, ale jinak obdobné-dysurie, bolest malé 		  pánve, nucení na močení, sexuální dysfunkce</a:t>
            </a:r>
          </a:p>
          <a:p>
            <a:pPr marL="45720" indent="0">
              <a:buNone/>
            </a:pPr>
            <a:r>
              <a:rPr lang="cs-CZ" dirty="0"/>
              <a:t>		-chybí celkové příznaky</a:t>
            </a:r>
          </a:p>
          <a:p>
            <a:pPr marL="45720" indent="0">
              <a:buNone/>
            </a:pPr>
            <a:r>
              <a:rPr lang="cs-CZ" dirty="0"/>
              <a:t>	-</a:t>
            </a:r>
            <a:r>
              <a:rPr lang="cs-CZ" dirty="0" err="1"/>
              <a:t>Granulomatózní</a:t>
            </a:r>
            <a:r>
              <a:rPr lang="cs-CZ" dirty="0"/>
              <a:t> prostatitida</a:t>
            </a:r>
          </a:p>
        </p:txBody>
      </p:sp>
    </p:spTree>
    <p:extLst>
      <p:ext uri="{BB962C8B-B14F-4D97-AF65-F5344CB8AC3E}">
        <p14:creationId xmlns:p14="http://schemas.microsoft.com/office/powerpoint/2010/main" val="2822999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Onemocnění prostaty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Hyperplázie</a:t>
            </a:r>
            <a:r>
              <a:rPr lang="cs-CZ" dirty="0"/>
              <a:t> prostaty	</a:t>
            </a:r>
          </a:p>
          <a:p>
            <a:pPr marL="45720" indent="0">
              <a:buNone/>
            </a:pPr>
            <a:r>
              <a:rPr lang="cs-CZ" dirty="0"/>
              <a:t>	-ve vyšším věku postihuje naprostou většinu mužů</a:t>
            </a:r>
          </a:p>
          <a:p>
            <a:pPr marL="45720" indent="0">
              <a:buNone/>
            </a:pPr>
            <a:r>
              <a:rPr lang="cs-CZ" dirty="0"/>
              <a:t>	-etiologicky: -</a:t>
            </a:r>
            <a:r>
              <a:rPr lang="cs-CZ" dirty="0" err="1"/>
              <a:t>dysbalance</a:t>
            </a:r>
            <a:r>
              <a:rPr lang="cs-CZ" dirty="0"/>
              <a:t> hladin testosteronu a estrogenu ve vyšším věku</a:t>
            </a:r>
          </a:p>
          <a:p>
            <a:pPr marL="45720" indent="0">
              <a:buNone/>
            </a:pPr>
            <a:r>
              <a:rPr lang="cs-CZ" dirty="0"/>
              <a:t>	-klinicky: -obstrukce </a:t>
            </a:r>
            <a:r>
              <a:rPr lang="cs-CZ" dirty="0" err="1"/>
              <a:t>uretry</a:t>
            </a:r>
            <a:r>
              <a:rPr lang="cs-CZ" dirty="0"/>
              <a:t>, městnání moči, případně </a:t>
            </a:r>
            <a:r>
              <a:rPr lang="cs-CZ" dirty="0" err="1"/>
              <a:t>hydonefróza</a:t>
            </a:r>
            <a:r>
              <a:rPr lang="cs-CZ" dirty="0"/>
              <a:t>, dysurie, 		     cystitida</a:t>
            </a:r>
          </a:p>
        </p:txBody>
      </p:sp>
    </p:spTree>
    <p:extLst>
      <p:ext uri="{BB962C8B-B14F-4D97-AF65-F5344CB8AC3E}">
        <p14:creationId xmlns:p14="http://schemas.microsoft.com/office/powerpoint/2010/main" val="13034153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Onemocnění prostaty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Adenokarcinom</a:t>
            </a:r>
          </a:p>
          <a:p>
            <a:pPr marL="45720" indent="0">
              <a:buNone/>
            </a:pPr>
            <a:r>
              <a:rPr lang="cs-CZ" dirty="0"/>
              <a:t>	-velmi častý</a:t>
            </a:r>
          </a:p>
          <a:p>
            <a:pPr marL="45720" indent="0">
              <a:buNone/>
            </a:pPr>
            <a:r>
              <a:rPr lang="cs-CZ" dirty="0"/>
              <a:t>	-etiologicky: -geny, životní styl; multifaktoriální</a:t>
            </a:r>
          </a:p>
          <a:p>
            <a:pPr marL="45720" indent="0">
              <a:buNone/>
            </a:pPr>
            <a:r>
              <a:rPr lang="cs-CZ" dirty="0"/>
              <a:t>	-klinicky: -většinou asymptomatické</a:t>
            </a:r>
          </a:p>
          <a:p>
            <a:pPr marL="45720" indent="0">
              <a:buNone/>
            </a:pPr>
            <a:r>
              <a:rPr lang="cs-CZ" dirty="0"/>
              <a:t>		   -později dysurie, hematurie, impotence, priapismus, obtížná 			    defekace</a:t>
            </a:r>
          </a:p>
          <a:p>
            <a:pPr marL="45720" indent="0">
              <a:buNone/>
            </a:pPr>
            <a:r>
              <a:rPr lang="cs-CZ" dirty="0"/>
              <a:t>	-diagnostika: -stanovení hladiny PSA v krvi</a:t>
            </a:r>
          </a:p>
          <a:p>
            <a:pPr marL="45720" indent="0">
              <a:buNone/>
            </a:pPr>
            <a:r>
              <a:rPr lang="cs-CZ" dirty="0"/>
              <a:t>		           -vyšetření p. r.</a:t>
            </a:r>
          </a:p>
          <a:p>
            <a:pPr marL="45720" indent="0">
              <a:buNone/>
            </a:pPr>
            <a:r>
              <a:rPr lang="cs-CZ" dirty="0"/>
              <a:t>		           -biopsie-stanovení diagnózy a prognózy-</a:t>
            </a:r>
            <a:r>
              <a:rPr lang="cs-CZ" dirty="0" err="1"/>
              <a:t>Gleason</a:t>
            </a:r>
            <a:r>
              <a:rPr lang="cs-CZ" dirty="0"/>
              <a:t> skóre</a:t>
            </a:r>
          </a:p>
          <a:p>
            <a:pPr marL="45720" indent="0">
              <a:buNone/>
            </a:pPr>
            <a:r>
              <a:rPr lang="cs-CZ" dirty="0"/>
              <a:t>	-</a:t>
            </a:r>
            <a:r>
              <a:rPr lang="cs-CZ" dirty="0" err="1"/>
              <a:t>metastázování</a:t>
            </a:r>
            <a:r>
              <a:rPr lang="cs-CZ" dirty="0"/>
              <a:t>: často do lymfatických uzlin (někdy na L straně krku), do kostí 	 	 (osteoplastické metastázy)</a:t>
            </a:r>
          </a:p>
        </p:txBody>
      </p:sp>
    </p:spTree>
    <p:extLst>
      <p:ext uri="{BB962C8B-B14F-4D97-AF65-F5344CB8AC3E}">
        <p14:creationId xmlns:p14="http://schemas.microsoft.com/office/powerpoint/2010/main" val="33558264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Kontrolní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2095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/>
              <a:t>1) Anurie:</a:t>
            </a:r>
          </a:p>
          <a:p>
            <a:pPr marL="45720" indent="0">
              <a:buNone/>
            </a:pPr>
            <a:r>
              <a:rPr lang="cs-CZ" dirty="0"/>
              <a:t>	a) je výdej moči menší než 100 ml/24 hod.</a:t>
            </a:r>
          </a:p>
          <a:p>
            <a:pPr marL="45720" indent="0">
              <a:buNone/>
            </a:pPr>
            <a:r>
              <a:rPr lang="cs-CZ" dirty="0"/>
              <a:t>	b) je výdej moči větší než 1000 ml/24 hod.</a:t>
            </a:r>
          </a:p>
          <a:p>
            <a:pPr marL="45720" indent="0">
              <a:buNone/>
            </a:pPr>
            <a:r>
              <a:rPr lang="cs-CZ" dirty="0"/>
              <a:t>	c) je nezávažná klinická situace</a:t>
            </a:r>
          </a:p>
          <a:p>
            <a:pPr marL="45720" indent="0">
              <a:buNone/>
            </a:pPr>
            <a:r>
              <a:rPr lang="cs-CZ" dirty="0"/>
              <a:t>	d) je výdej moči menší než 300 ml/24 hod.</a:t>
            </a:r>
          </a:p>
        </p:txBody>
      </p:sp>
    </p:spTree>
    <p:extLst>
      <p:ext uri="{BB962C8B-B14F-4D97-AF65-F5344CB8AC3E}">
        <p14:creationId xmlns:p14="http://schemas.microsoft.com/office/powerpoint/2010/main" val="2893223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Syndromy postižení ledvin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Izolovaná proteinurie</a:t>
            </a:r>
          </a:p>
          <a:p>
            <a:pPr marL="45720" indent="0">
              <a:buNone/>
            </a:pPr>
            <a:r>
              <a:rPr lang="cs-CZ" dirty="0"/>
              <a:t>	-glomerulární proteinurie</a:t>
            </a:r>
          </a:p>
          <a:p>
            <a:pPr marL="45720" indent="0">
              <a:buNone/>
            </a:pPr>
            <a:r>
              <a:rPr lang="cs-CZ" dirty="0"/>
              <a:t>	-tubulární proteinurie</a:t>
            </a:r>
          </a:p>
          <a:p>
            <a:r>
              <a:rPr lang="cs-CZ" dirty="0"/>
              <a:t>Nefrotický syndrom</a:t>
            </a:r>
          </a:p>
          <a:p>
            <a:pPr marL="45720" indent="0">
              <a:buNone/>
            </a:pPr>
            <a:r>
              <a:rPr lang="cs-CZ" dirty="0"/>
              <a:t>	-proteinurie nad 3.5 g/24 hodin, </a:t>
            </a:r>
            <a:r>
              <a:rPr lang="cs-CZ" dirty="0" err="1"/>
              <a:t>hypoalbuminémie</a:t>
            </a:r>
            <a:r>
              <a:rPr lang="cs-CZ" dirty="0"/>
              <a:t>, edémy, </a:t>
            </a:r>
            <a:r>
              <a:rPr lang="cs-CZ" dirty="0" err="1"/>
              <a:t>hyperlipidémie</a:t>
            </a:r>
            <a:endParaRPr lang="cs-CZ" dirty="0"/>
          </a:p>
          <a:p>
            <a:r>
              <a:rPr lang="cs-CZ" dirty="0"/>
              <a:t>Izolovaná hematurie</a:t>
            </a:r>
          </a:p>
          <a:p>
            <a:pPr marL="45720" indent="0">
              <a:buNone/>
            </a:pPr>
            <a:r>
              <a:rPr lang="cs-CZ" dirty="0"/>
              <a:t>	-nad 10 erytrocytů/1 </a:t>
            </a:r>
            <a:r>
              <a:rPr lang="cs-CZ" dirty="0" err="1"/>
              <a:t>mikrolitr</a:t>
            </a:r>
            <a:endParaRPr lang="cs-CZ" dirty="0"/>
          </a:p>
          <a:p>
            <a:r>
              <a:rPr lang="cs-CZ" dirty="0"/>
              <a:t>Nefritický syndrom</a:t>
            </a:r>
          </a:p>
          <a:p>
            <a:pPr marL="45720" indent="0">
              <a:buNone/>
            </a:pPr>
            <a:r>
              <a:rPr lang="cs-CZ" dirty="0"/>
              <a:t>	-hematurie, proteinurie, hypertenze, oligurie</a:t>
            </a:r>
          </a:p>
        </p:txBody>
      </p:sp>
    </p:spTree>
    <p:extLst>
      <p:ext uri="{BB962C8B-B14F-4D97-AF65-F5344CB8AC3E}">
        <p14:creationId xmlns:p14="http://schemas.microsoft.com/office/powerpoint/2010/main" val="33310136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/>
              <a:t>2) Akutní renální selhání:</a:t>
            </a:r>
          </a:p>
          <a:p>
            <a:pPr marL="45720" indent="0">
              <a:buNone/>
            </a:pPr>
            <a:r>
              <a:rPr lang="cs-CZ" dirty="0"/>
              <a:t>	a) ledviny jsou na ultrazvuku spíše zvětšené</a:t>
            </a:r>
          </a:p>
          <a:p>
            <a:pPr marL="45720" indent="0">
              <a:buNone/>
            </a:pPr>
            <a:r>
              <a:rPr lang="cs-CZ" dirty="0"/>
              <a:t>	b) projevuje se zpočátku oligurií až anurií</a:t>
            </a:r>
          </a:p>
          <a:p>
            <a:pPr marL="45720" indent="0">
              <a:buNone/>
            </a:pPr>
            <a:r>
              <a:rPr lang="cs-CZ" dirty="0"/>
              <a:t>	c) může být způsobeno excesivní ztrátou tekutin, např. opakovaným 		     intenzivním zvracením či těžkým krvácením</a:t>
            </a:r>
          </a:p>
          <a:p>
            <a:pPr marL="45720" indent="0">
              <a:buNone/>
            </a:pPr>
            <a:r>
              <a:rPr lang="cs-CZ" dirty="0"/>
              <a:t>	d) všechny výše uvedené odpovědi jsou správné</a:t>
            </a:r>
          </a:p>
        </p:txBody>
      </p:sp>
    </p:spTree>
    <p:extLst>
      <p:ext uri="{BB962C8B-B14F-4D97-AF65-F5344CB8AC3E}">
        <p14:creationId xmlns:p14="http://schemas.microsoft.com/office/powerpoint/2010/main" val="28507757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/>
              <a:t>3) Co </a:t>
            </a:r>
            <a:r>
              <a:rPr lang="cs-CZ" u="sng" dirty="0"/>
              <a:t>neplatí</a:t>
            </a:r>
            <a:r>
              <a:rPr lang="cs-CZ" dirty="0"/>
              <a:t> pro nemoc minimálních změn:</a:t>
            </a:r>
          </a:p>
          <a:p>
            <a:pPr marL="45720" indent="0">
              <a:buNone/>
            </a:pPr>
            <a:r>
              <a:rPr lang="cs-CZ" dirty="0"/>
              <a:t>	a) typicky postihuje pacienty v dětském věku</a:t>
            </a:r>
          </a:p>
          <a:p>
            <a:pPr marL="45720" indent="0">
              <a:buNone/>
            </a:pPr>
            <a:r>
              <a:rPr lang="cs-CZ" dirty="0"/>
              <a:t>	b) projevuje se výraznou proteinurií</a:t>
            </a:r>
          </a:p>
          <a:p>
            <a:pPr marL="45720" indent="0">
              <a:buNone/>
            </a:pPr>
            <a:r>
              <a:rPr lang="cs-CZ" dirty="0"/>
              <a:t>	c) k diagnóze je vždy bezpodmínečně nutné provést biopsii ledviny</a:t>
            </a:r>
          </a:p>
          <a:p>
            <a:pPr marL="45720" indent="0">
              <a:buNone/>
            </a:pPr>
            <a:r>
              <a:rPr lang="cs-CZ" dirty="0"/>
              <a:t>	d) projevuje se edémy</a:t>
            </a:r>
          </a:p>
        </p:txBody>
      </p:sp>
    </p:spTree>
    <p:extLst>
      <p:ext uri="{BB962C8B-B14F-4D97-AF65-F5344CB8AC3E}">
        <p14:creationId xmlns:p14="http://schemas.microsoft.com/office/powerpoint/2010/main" val="17972718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/>
              <a:t>4) Do ambulance přichází mladá žena, udává den trvající bolesti v pravém boku, potíže s močením a teplotu kolem 38 stupňů Celsia. V minulosti se opakovaně léčila pro akutní cystitidu, jiné zdravotní obtíže nemá:</a:t>
            </a:r>
          </a:p>
          <a:p>
            <a:pPr marL="45720" indent="0">
              <a:buNone/>
            </a:pPr>
            <a:r>
              <a:rPr lang="cs-CZ" dirty="0"/>
              <a:t>	a) je možné uvažovat o diagnóze akutní pravostranné pyelonefritidy</a:t>
            </a:r>
          </a:p>
          <a:p>
            <a:pPr marL="45720" indent="0">
              <a:buNone/>
            </a:pPr>
            <a:r>
              <a:rPr lang="cs-CZ" dirty="0"/>
              <a:t>	b) je vhodné vznést dotaz na případnou graviditu</a:t>
            </a:r>
          </a:p>
          <a:p>
            <a:pPr marL="45720" indent="0">
              <a:buNone/>
            </a:pPr>
            <a:r>
              <a:rPr lang="cs-CZ" dirty="0"/>
              <a:t>	c) odebereme moč na mikrobiologické vyšetření </a:t>
            </a:r>
          </a:p>
          <a:p>
            <a:pPr marL="45720" indent="0">
              <a:buNone/>
            </a:pPr>
            <a:r>
              <a:rPr lang="cs-CZ" dirty="0"/>
              <a:t>	d) všechny výše uvedené odpovědi jsou správné</a:t>
            </a:r>
          </a:p>
        </p:txBody>
      </p:sp>
    </p:spTree>
    <p:extLst>
      <p:ext uri="{BB962C8B-B14F-4D97-AF65-F5344CB8AC3E}">
        <p14:creationId xmlns:p14="http://schemas.microsoft.com/office/powerpoint/2010/main" val="42769411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/>
              <a:t>5) Mezi typické příznaky nádorů ledviny </a:t>
            </a:r>
            <a:r>
              <a:rPr lang="cs-CZ" u="sng" dirty="0"/>
              <a:t>nepatří</a:t>
            </a:r>
            <a:r>
              <a:rPr lang="cs-CZ" dirty="0"/>
              <a:t>:  </a:t>
            </a:r>
          </a:p>
          <a:p>
            <a:pPr marL="45720" indent="0">
              <a:buNone/>
            </a:pPr>
            <a:r>
              <a:rPr lang="cs-CZ" dirty="0"/>
              <a:t>	a) bolest v zádech</a:t>
            </a:r>
          </a:p>
          <a:p>
            <a:pPr marL="45720" indent="0">
              <a:buNone/>
            </a:pPr>
            <a:r>
              <a:rPr lang="cs-CZ" dirty="0"/>
              <a:t>	b) hematurie</a:t>
            </a:r>
          </a:p>
          <a:p>
            <a:pPr marL="45720" indent="0">
              <a:buNone/>
            </a:pPr>
            <a:r>
              <a:rPr lang="cs-CZ" dirty="0"/>
              <a:t>	c) hmatná masa v oblasti ledvin</a:t>
            </a:r>
          </a:p>
          <a:p>
            <a:pPr marL="45720" indent="0">
              <a:buNone/>
            </a:pPr>
            <a:r>
              <a:rPr lang="cs-CZ" dirty="0"/>
              <a:t>	d) polyurie</a:t>
            </a:r>
          </a:p>
        </p:txBody>
      </p:sp>
    </p:spTree>
    <p:extLst>
      <p:ext uri="{BB962C8B-B14F-4D97-AF65-F5344CB8AC3E}">
        <p14:creationId xmlns:p14="http://schemas.microsoft.com/office/powerpoint/2010/main" val="17902743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/>
              <a:t>6) Jednoznačným rizikovým faktorem rozvoje </a:t>
            </a:r>
            <a:r>
              <a:rPr lang="cs-CZ" dirty="0" err="1"/>
              <a:t>urolithiázy</a:t>
            </a:r>
            <a:r>
              <a:rPr lang="cs-CZ" dirty="0"/>
              <a:t> </a:t>
            </a:r>
            <a:r>
              <a:rPr lang="cs-CZ" u="sng" dirty="0"/>
              <a:t>není</a:t>
            </a:r>
            <a:r>
              <a:rPr lang="cs-CZ" dirty="0"/>
              <a:t>:</a:t>
            </a:r>
          </a:p>
          <a:p>
            <a:pPr marL="45720" indent="0">
              <a:buNone/>
            </a:pPr>
            <a:r>
              <a:rPr lang="cs-CZ" dirty="0"/>
              <a:t>	a) změna pH moči</a:t>
            </a:r>
          </a:p>
          <a:p>
            <a:pPr marL="45720" indent="0">
              <a:buNone/>
            </a:pPr>
            <a:r>
              <a:rPr lang="cs-CZ" dirty="0"/>
              <a:t>	b) bakteriální infekce močových cest</a:t>
            </a:r>
          </a:p>
          <a:p>
            <a:pPr marL="45720" indent="0">
              <a:buNone/>
            </a:pPr>
            <a:r>
              <a:rPr lang="cs-CZ" dirty="0"/>
              <a:t>	c) nízká diuréza</a:t>
            </a:r>
          </a:p>
          <a:p>
            <a:pPr marL="45720" indent="0">
              <a:buNone/>
            </a:pPr>
            <a:r>
              <a:rPr lang="cs-CZ" dirty="0"/>
              <a:t>	d) sedavé zaměstnání </a:t>
            </a:r>
          </a:p>
        </p:txBody>
      </p:sp>
    </p:spTree>
    <p:extLst>
      <p:ext uri="{BB962C8B-B14F-4D97-AF65-F5344CB8AC3E}">
        <p14:creationId xmlns:p14="http://schemas.microsoft.com/office/powerpoint/2010/main" val="20679073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/>
              <a:t>7) Významným rizikovým faktorem pro rozvoj </a:t>
            </a:r>
            <a:r>
              <a:rPr lang="cs-CZ" dirty="0" err="1"/>
              <a:t>uroteliálních</a:t>
            </a:r>
            <a:r>
              <a:rPr lang="cs-CZ" dirty="0"/>
              <a:t> nádorů močových cest je:</a:t>
            </a:r>
          </a:p>
          <a:p>
            <a:pPr marL="45720" indent="0">
              <a:buNone/>
            </a:pPr>
            <a:r>
              <a:rPr lang="cs-CZ" dirty="0"/>
              <a:t>	a) zavedený permanentní močový katetr</a:t>
            </a:r>
          </a:p>
          <a:p>
            <a:pPr marL="45720" indent="0">
              <a:buNone/>
            </a:pPr>
            <a:r>
              <a:rPr lang="cs-CZ" dirty="0"/>
              <a:t>	b) pití piva</a:t>
            </a:r>
          </a:p>
          <a:p>
            <a:pPr marL="45720" indent="0">
              <a:buNone/>
            </a:pPr>
            <a:r>
              <a:rPr lang="cs-CZ" dirty="0"/>
              <a:t>	c) prodělaná cystitida v minulosti</a:t>
            </a:r>
          </a:p>
          <a:p>
            <a:pPr marL="45720" indent="0">
              <a:buNone/>
            </a:pPr>
            <a:r>
              <a:rPr lang="cs-CZ" dirty="0"/>
              <a:t>	d) kouření </a:t>
            </a:r>
          </a:p>
        </p:txBody>
      </p:sp>
    </p:spTree>
    <p:extLst>
      <p:ext uri="{BB962C8B-B14F-4D97-AF65-F5344CB8AC3E}">
        <p14:creationId xmlns:p14="http://schemas.microsoft.com/office/powerpoint/2010/main" val="5924854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/>
              <a:t>8) Torze varlete:</a:t>
            </a:r>
          </a:p>
          <a:p>
            <a:pPr marL="45720" indent="0">
              <a:buNone/>
            </a:pPr>
            <a:r>
              <a:rPr lang="cs-CZ" dirty="0"/>
              <a:t>	a) postihuje především děti</a:t>
            </a:r>
          </a:p>
          <a:p>
            <a:pPr marL="45720" indent="0">
              <a:buNone/>
            </a:pPr>
            <a:r>
              <a:rPr lang="cs-CZ" dirty="0"/>
              <a:t>	b) všechny uvedené odpovědi jsou správné</a:t>
            </a:r>
          </a:p>
          <a:p>
            <a:pPr marL="45720" indent="0">
              <a:buNone/>
            </a:pPr>
            <a:r>
              <a:rPr lang="cs-CZ" dirty="0"/>
              <a:t>	c) projevuje se silnou náhlou bolestí</a:t>
            </a:r>
          </a:p>
          <a:p>
            <a:pPr marL="45720" indent="0">
              <a:buNone/>
            </a:pPr>
            <a:r>
              <a:rPr lang="cs-CZ" dirty="0"/>
              <a:t>	d) může vést k nekróze varlete</a:t>
            </a:r>
          </a:p>
        </p:txBody>
      </p:sp>
    </p:spTree>
    <p:extLst>
      <p:ext uri="{BB962C8B-B14F-4D97-AF65-F5344CB8AC3E}">
        <p14:creationId xmlns:p14="http://schemas.microsoft.com/office/powerpoint/2010/main" val="16989280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/>
              <a:t>9) Mezi </a:t>
            </a:r>
            <a:r>
              <a:rPr lang="cs-CZ" dirty="0" err="1"/>
              <a:t>germinální</a:t>
            </a:r>
            <a:r>
              <a:rPr lang="cs-CZ" dirty="0"/>
              <a:t> nádory varlete patří:</a:t>
            </a:r>
          </a:p>
          <a:p>
            <a:pPr marL="45720" indent="0">
              <a:buNone/>
            </a:pPr>
            <a:r>
              <a:rPr lang="cs-CZ" dirty="0"/>
              <a:t>	a) nádor ze </a:t>
            </a:r>
            <a:r>
              <a:rPr lang="cs-CZ" dirty="0" err="1"/>
              <a:t>Sertoliho</a:t>
            </a:r>
            <a:r>
              <a:rPr lang="cs-CZ" dirty="0"/>
              <a:t> buněk</a:t>
            </a:r>
          </a:p>
          <a:p>
            <a:pPr marL="45720" indent="0">
              <a:buNone/>
            </a:pPr>
            <a:r>
              <a:rPr lang="cs-CZ" dirty="0"/>
              <a:t>	b) </a:t>
            </a:r>
            <a:r>
              <a:rPr lang="cs-CZ" dirty="0" err="1"/>
              <a:t>seminom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	c) nádor z </a:t>
            </a:r>
            <a:r>
              <a:rPr lang="cs-CZ" dirty="0" err="1"/>
              <a:t>Leydigových</a:t>
            </a:r>
            <a:r>
              <a:rPr lang="cs-CZ" dirty="0"/>
              <a:t> buněk</a:t>
            </a:r>
          </a:p>
          <a:p>
            <a:pPr marL="45720" indent="0">
              <a:buNone/>
            </a:pPr>
            <a:r>
              <a:rPr lang="cs-CZ" dirty="0"/>
              <a:t>	d) lymfom</a:t>
            </a:r>
          </a:p>
        </p:txBody>
      </p:sp>
    </p:spTree>
    <p:extLst>
      <p:ext uri="{BB962C8B-B14F-4D97-AF65-F5344CB8AC3E}">
        <p14:creationId xmlns:p14="http://schemas.microsoft.com/office/powerpoint/2010/main" val="39054326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/>
              <a:t>10) Karcinom prostaty</a:t>
            </a:r>
          </a:p>
          <a:p>
            <a:pPr marL="45720" indent="0">
              <a:buNone/>
            </a:pPr>
            <a:r>
              <a:rPr lang="cs-CZ" dirty="0"/>
              <a:t>	a) riziko jeho rozvoje stoupá se zvyšujícím se věkem </a:t>
            </a:r>
          </a:p>
          <a:p>
            <a:pPr marL="45720" indent="0">
              <a:buNone/>
            </a:pPr>
            <a:r>
              <a:rPr lang="cs-CZ" dirty="0"/>
              <a:t>	b) má vrchol výskytu u mužů ve věku 25-35 let</a:t>
            </a:r>
          </a:p>
          <a:p>
            <a:pPr marL="45720" indent="0">
              <a:buNone/>
            </a:pPr>
            <a:r>
              <a:rPr lang="cs-CZ" dirty="0"/>
              <a:t>	c) typicky vytváří </a:t>
            </a:r>
            <a:r>
              <a:rPr lang="cs-CZ" dirty="0" err="1"/>
              <a:t>osteolytické</a:t>
            </a:r>
            <a:r>
              <a:rPr lang="cs-CZ"/>
              <a:t> metastázy  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	d) všechny uvedené odpovědi jsou správné</a:t>
            </a:r>
          </a:p>
        </p:txBody>
      </p:sp>
    </p:spTree>
    <p:extLst>
      <p:ext uri="{BB962C8B-B14F-4D97-AF65-F5344CB8AC3E}">
        <p14:creationId xmlns:p14="http://schemas.microsoft.com/office/powerpoint/2010/main" val="18486543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ZÁMEČNÍK, Josef, </a:t>
            </a:r>
            <a:r>
              <a:rPr lang="cs-CZ" dirty="0" err="1"/>
              <a:t>ed</a:t>
            </a:r>
            <a:r>
              <a:rPr lang="cs-CZ" dirty="0"/>
              <a:t>. </a:t>
            </a:r>
            <a:r>
              <a:rPr lang="cs-CZ" i="1" dirty="0"/>
              <a:t>Patologie</a:t>
            </a:r>
            <a:r>
              <a:rPr lang="cs-CZ" dirty="0"/>
              <a:t>. Praha: </a:t>
            </a:r>
            <a:r>
              <a:rPr lang="cs-CZ" dirty="0" err="1"/>
              <a:t>LD</a:t>
            </a:r>
            <a:r>
              <a:rPr lang="cs-CZ" dirty="0"/>
              <a:t> </a:t>
            </a:r>
            <a:r>
              <a:rPr lang="cs-CZ" dirty="0" err="1"/>
              <a:t>Prager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2019. ISBN 978-80-270-6457-1</a:t>
            </a:r>
          </a:p>
        </p:txBody>
      </p:sp>
    </p:spTree>
    <p:extLst>
      <p:ext uri="{BB962C8B-B14F-4D97-AF65-F5344CB8AC3E}">
        <p14:creationId xmlns:p14="http://schemas.microsoft.com/office/powerpoint/2010/main" val="1163566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Nemoci glomerulů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Etiologie: -hypertenze</a:t>
            </a:r>
          </a:p>
          <a:p>
            <a:pPr marL="45720" indent="0">
              <a:buNone/>
            </a:pPr>
            <a:r>
              <a:rPr lang="cs-CZ" dirty="0"/>
              <a:t>	         -metabolická onemocnění (diabetes </a:t>
            </a:r>
            <a:r>
              <a:rPr lang="cs-CZ" dirty="0" err="1"/>
              <a:t>mellitus</a:t>
            </a:r>
            <a:r>
              <a:rPr lang="cs-CZ" dirty="0"/>
              <a:t>)</a:t>
            </a:r>
          </a:p>
          <a:p>
            <a:pPr marL="45720" indent="0">
              <a:buNone/>
            </a:pPr>
            <a:r>
              <a:rPr lang="cs-CZ" dirty="0"/>
              <a:t>	         -hereditární (</a:t>
            </a:r>
            <a:r>
              <a:rPr lang="cs-CZ" dirty="0" err="1"/>
              <a:t>Alportův</a:t>
            </a:r>
            <a:r>
              <a:rPr lang="cs-CZ" dirty="0"/>
              <a:t> syndrom)</a:t>
            </a:r>
          </a:p>
          <a:p>
            <a:pPr marL="45720" indent="0">
              <a:buNone/>
            </a:pPr>
            <a:r>
              <a:rPr lang="cs-CZ" dirty="0"/>
              <a:t>	         -imunitně podmíněné</a:t>
            </a:r>
          </a:p>
          <a:p>
            <a:pPr marL="45720" indent="0">
              <a:buNone/>
            </a:pPr>
            <a:r>
              <a:rPr lang="cs-CZ" dirty="0"/>
              <a:t>	         -systémová onemocnění</a:t>
            </a:r>
          </a:p>
          <a:p>
            <a:pPr marL="45720" indent="0">
              <a:buNone/>
            </a:pPr>
            <a:r>
              <a:rPr lang="cs-CZ" dirty="0"/>
              <a:t>	         -nádorové choroby</a:t>
            </a:r>
          </a:p>
        </p:txBody>
      </p:sp>
    </p:spTree>
    <p:extLst>
      <p:ext uri="{BB962C8B-B14F-4D97-AF65-F5344CB8AC3E}">
        <p14:creationId xmlns:p14="http://schemas.microsoft.com/office/powerpoint/2010/main" val="1628393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Nemoci glomerulů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Klasifikace</a:t>
            </a:r>
          </a:p>
          <a:p>
            <a:pPr marL="45720" indent="0">
              <a:buNone/>
            </a:pPr>
            <a:r>
              <a:rPr lang="cs-CZ" dirty="0"/>
              <a:t>	-klinická/</a:t>
            </a:r>
            <a:r>
              <a:rPr lang="cs-CZ" dirty="0" err="1"/>
              <a:t>syndromologická</a:t>
            </a:r>
            <a:endParaRPr lang="cs-CZ" dirty="0"/>
          </a:p>
          <a:p>
            <a:pPr marL="45720" indent="0">
              <a:buNone/>
            </a:pPr>
            <a:r>
              <a:rPr lang="cs-CZ" dirty="0"/>
              <a:t>	-primární/sekundární</a:t>
            </a:r>
          </a:p>
          <a:p>
            <a:pPr marL="45720" indent="0">
              <a:buNone/>
            </a:pPr>
            <a:r>
              <a:rPr lang="cs-CZ" dirty="0"/>
              <a:t>	-rychle </a:t>
            </a:r>
            <a:r>
              <a:rPr lang="cs-CZ" dirty="0" err="1"/>
              <a:t>progredující</a:t>
            </a:r>
            <a:r>
              <a:rPr lang="cs-CZ" dirty="0"/>
              <a:t> glomerulonefritidy/akutní </a:t>
            </a:r>
            <a:r>
              <a:rPr lang="cs-CZ" dirty="0" err="1"/>
              <a:t>GN</a:t>
            </a:r>
            <a:r>
              <a:rPr lang="cs-CZ" dirty="0"/>
              <a:t>/chronické </a:t>
            </a:r>
            <a:r>
              <a:rPr lang="cs-CZ" dirty="0" err="1"/>
              <a:t>GN</a:t>
            </a:r>
            <a:endParaRPr lang="cs-CZ" dirty="0"/>
          </a:p>
          <a:p>
            <a:r>
              <a:rPr lang="cs-CZ" dirty="0"/>
              <a:t>Diagnostika</a:t>
            </a:r>
          </a:p>
          <a:p>
            <a:pPr marL="45720" indent="0">
              <a:buNone/>
            </a:pPr>
            <a:r>
              <a:rPr lang="cs-CZ" dirty="0"/>
              <a:t>	-biopsie-imunofluorescence-s depozity</a:t>
            </a:r>
          </a:p>
          <a:p>
            <a:pPr marL="45720" indent="0">
              <a:buNone/>
            </a:pPr>
            <a:r>
              <a:rPr lang="cs-CZ" dirty="0"/>
              <a:t>				        -bez depozit</a:t>
            </a:r>
          </a:p>
          <a:p>
            <a:pPr marL="45720" indent="0">
              <a:buNone/>
            </a:pPr>
            <a:r>
              <a:rPr lang="cs-CZ" dirty="0"/>
              <a:t>		-postižení difúzní/fokální/globální/segmentální</a:t>
            </a:r>
          </a:p>
          <a:p>
            <a:pPr marL="45720" indent="0">
              <a:buNone/>
            </a:pPr>
            <a:r>
              <a:rPr lang="cs-CZ" dirty="0"/>
              <a:t>		-využívá se též elektronová mikroskopie</a:t>
            </a:r>
          </a:p>
        </p:txBody>
      </p:sp>
    </p:spTree>
    <p:extLst>
      <p:ext uri="{BB962C8B-B14F-4D97-AF65-F5344CB8AC3E}">
        <p14:creationId xmlns:p14="http://schemas.microsoft.com/office/powerpoint/2010/main" val="2077514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Nemoci glomerulů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956212"/>
              </p:ext>
            </p:extLst>
          </p:nvPr>
        </p:nvGraphicFramePr>
        <p:xfrm>
          <a:off x="1143000" y="2057400"/>
          <a:ext cx="987266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6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6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Děti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Dospělí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Nemoc minimálních změn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Diabetická </a:t>
                      </a:r>
                      <a:r>
                        <a:rPr lang="cs-CZ" dirty="0" err="1"/>
                        <a:t>glomeruloskleróza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Fokálně segmentální </a:t>
                      </a:r>
                      <a:r>
                        <a:rPr lang="cs-CZ" dirty="0" err="1"/>
                        <a:t>glomeruloskleróza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Amyloidózy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Ostatní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Membranózní</a:t>
                      </a:r>
                      <a:r>
                        <a:rPr lang="cs-CZ" baseline="0" dirty="0"/>
                        <a:t> </a:t>
                      </a:r>
                      <a:r>
                        <a:rPr lang="cs-CZ" dirty="0"/>
                        <a:t>glomerulonefritida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Fokálně segmentální </a:t>
                      </a:r>
                      <a:r>
                        <a:rPr lang="cs-CZ" dirty="0" err="1"/>
                        <a:t>glomeruloskleróza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Nemoc minimálních změn (léková)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Systémový lupus </a:t>
                      </a:r>
                      <a:r>
                        <a:rPr lang="cs-CZ" dirty="0" err="1"/>
                        <a:t>erythematodes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Glomerulonefritida s</a:t>
                      </a:r>
                      <a:r>
                        <a:rPr lang="cs-CZ" baseline="0" dirty="0"/>
                        <a:t> </a:t>
                      </a:r>
                      <a:r>
                        <a:rPr lang="cs-CZ" baseline="0" dirty="0" err="1"/>
                        <a:t>dysregulací</a:t>
                      </a:r>
                      <a:r>
                        <a:rPr lang="cs-CZ" baseline="0" dirty="0"/>
                        <a:t> komplementu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5204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Nemoci glomerulů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Nemoc minimálních změn</a:t>
            </a:r>
          </a:p>
          <a:p>
            <a:pPr marL="45720" indent="0">
              <a:buNone/>
            </a:pPr>
            <a:r>
              <a:rPr lang="cs-CZ" dirty="0"/>
              <a:t>	-nejčastější příčina nefrotického syndromu u dětí</a:t>
            </a:r>
          </a:p>
          <a:p>
            <a:pPr marL="45720" indent="0">
              <a:buNone/>
            </a:pPr>
            <a:r>
              <a:rPr lang="cs-CZ" dirty="0"/>
              <a:t>	-klinicky: těžká selektivní proteinurie</a:t>
            </a:r>
          </a:p>
          <a:p>
            <a:pPr marL="45720" indent="0">
              <a:buNone/>
            </a:pPr>
            <a:r>
              <a:rPr lang="cs-CZ" dirty="0"/>
              <a:t>		   edémy</a:t>
            </a:r>
          </a:p>
          <a:p>
            <a:pPr marL="45720" indent="0">
              <a:buNone/>
            </a:pPr>
            <a:r>
              <a:rPr lang="cs-CZ" dirty="0"/>
              <a:t>	-většina případů dobře odpovídá na léčbu kortikosteroidy</a:t>
            </a:r>
          </a:p>
          <a:p>
            <a:pPr marL="45720" indent="0">
              <a:buNone/>
            </a:pPr>
            <a:r>
              <a:rPr lang="cs-CZ" dirty="0"/>
              <a:t>	-standardně se neprovádí biopsie!</a:t>
            </a:r>
          </a:p>
        </p:txBody>
      </p:sp>
    </p:spTree>
    <p:extLst>
      <p:ext uri="{BB962C8B-B14F-4D97-AF65-F5344CB8AC3E}">
        <p14:creationId xmlns:p14="http://schemas.microsoft.com/office/powerpoint/2010/main" val="1269833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Nemoci glomerulů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 izolovanou/převažující hematurií</a:t>
            </a:r>
          </a:p>
          <a:p>
            <a:pPr marL="45720" indent="0">
              <a:buNone/>
            </a:pPr>
            <a:r>
              <a:rPr lang="cs-CZ" dirty="0"/>
              <a:t>	-!vyloučit nádorové onemocnění!</a:t>
            </a:r>
          </a:p>
          <a:p>
            <a:pPr marL="45720" indent="0">
              <a:buNone/>
            </a:pPr>
            <a:r>
              <a:rPr lang="cs-CZ" dirty="0"/>
              <a:t>	-</a:t>
            </a:r>
            <a:r>
              <a:rPr lang="cs-CZ" dirty="0" err="1"/>
              <a:t>IgA</a:t>
            </a:r>
            <a:r>
              <a:rPr lang="cs-CZ" dirty="0"/>
              <a:t> nefropatie (nejčastější), </a:t>
            </a:r>
            <a:r>
              <a:rPr lang="cs-CZ" dirty="0" err="1"/>
              <a:t>Alportův</a:t>
            </a:r>
            <a:r>
              <a:rPr lang="cs-CZ" dirty="0"/>
              <a:t> syndrom, Syndrom tenkých bazálních 	 membrán</a:t>
            </a:r>
          </a:p>
          <a:p>
            <a:r>
              <a:rPr lang="cs-CZ" dirty="0"/>
              <a:t>S akutním nefritickým syndromem</a:t>
            </a:r>
          </a:p>
          <a:p>
            <a:pPr marL="45720" indent="0">
              <a:buNone/>
            </a:pPr>
            <a:r>
              <a:rPr lang="cs-CZ" dirty="0"/>
              <a:t>	-</a:t>
            </a:r>
            <a:r>
              <a:rPr lang="cs-CZ" dirty="0" err="1"/>
              <a:t>proliferativní</a:t>
            </a:r>
            <a:r>
              <a:rPr lang="cs-CZ" dirty="0"/>
              <a:t> </a:t>
            </a:r>
            <a:r>
              <a:rPr lang="cs-CZ" dirty="0" err="1"/>
              <a:t>GN</a:t>
            </a:r>
            <a:r>
              <a:rPr lang="cs-CZ" dirty="0"/>
              <a:t>, </a:t>
            </a:r>
            <a:r>
              <a:rPr lang="cs-CZ" dirty="0" err="1"/>
              <a:t>postreptokoková</a:t>
            </a:r>
            <a:r>
              <a:rPr lang="cs-CZ" dirty="0"/>
              <a:t> </a:t>
            </a:r>
            <a:r>
              <a:rPr lang="cs-CZ" dirty="0" err="1"/>
              <a:t>GN</a:t>
            </a:r>
            <a:r>
              <a:rPr lang="cs-CZ" dirty="0"/>
              <a:t>, </a:t>
            </a:r>
            <a:r>
              <a:rPr lang="cs-CZ" dirty="0" err="1"/>
              <a:t>membranoproliferativní</a:t>
            </a:r>
            <a:r>
              <a:rPr lang="cs-CZ" dirty="0"/>
              <a:t> </a:t>
            </a:r>
            <a:r>
              <a:rPr lang="cs-CZ" dirty="0" err="1"/>
              <a:t>GN</a:t>
            </a:r>
            <a:endParaRPr lang="cs-CZ" dirty="0"/>
          </a:p>
          <a:p>
            <a:r>
              <a:rPr lang="cs-CZ" dirty="0"/>
              <a:t>Rychle </a:t>
            </a:r>
            <a:r>
              <a:rPr lang="cs-CZ" dirty="0" err="1"/>
              <a:t>progredující</a:t>
            </a:r>
            <a:r>
              <a:rPr lang="cs-CZ" dirty="0"/>
              <a:t> glomerulonefritidy</a:t>
            </a:r>
          </a:p>
          <a:p>
            <a:pPr marL="45720" indent="0">
              <a:buNone/>
            </a:pPr>
            <a:r>
              <a:rPr lang="cs-CZ" dirty="0"/>
              <a:t>	-</a:t>
            </a:r>
            <a:r>
              <a:rPr lang="cs-CZ" dirty="0" err="1"/>
              <a:t>hematurie+proteinurie+rychlý</a:t>
            </a:r>
            <a:r>
              <a:rPr lang="cs-CZ" dirty="0"/>
              <a:t> pokles renálních funkcí</a:t>
            </a:r>
          </a:p>
          <a:p>
            <a:pPr marL="45720" indent="0">
              <a:buNone/>
            </a:pPr>
            <a:r>
              <a:rPr lang="cs-CZ" dirty="0"/>
              <a:t>	-v rámci systémových vaskulitid, anti-</a:t>
            </a:r>
            <a:r>
              <a:rPr lang="cs-CZ" dirty="0" err="1"/>
              <a:t>GBM</a:t>
            </a:r>
            <a:r>
              <a:rPr lang="cs-CZ" dirty="0"/>
              <a:t> </a:t>
            </a:r>
            <a:r>
              <a:rPr lang="cs-CZ" dirty="0" err="1"/>
              <a:t>GN</a:t>
            </a:r>
            <a:endParaRPr lang="cs-CZ" dirty="0"/>
          </a:p>
          <a:p>
            <a:r>
              <a:rPr lang="cs-CZ" dirty="0" err="1"/>
              <a:t>Glomerulopatie</a:t>
            </a:r>
            <a:r>
              <a:rPr lang="cs-CZ" dirty="0"/>
              <a:t> u systémových chorob</a:t>
            </a:r>
          </a:p>
          <a:p>
            <a:pPr marL="45720" indent="0">
              <a:buNone/>
            </a:pPr>
            <a:r>
              <a:rPr lang="cs-CZ" dirty="0"/>
              <a:t>	-</a:t>
            </a:r>
            <a:r>
              <a:rPr lang="cs-CZ" dirty="0" err="1"/>
              <a:t>lupusová</a:t>
            </a:r>
            <a:r>
              <a:rPr lang="cs-CZ" dirty="0"/>
              <a:t> nefritida</a:t>
            </a:r>
          </a:p>
        </p:txBody>
      </p:sp>
    </p:spTree>
    <p:extLst>
      <p:ext uri="{BB962C8B-B14F-4D97-AF65-F5344CB8AC3E}">
        <p14:creationId xmlns:p14="http://schemas.microsoft.com/office/powerpoint/2010/main" val="2752694703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Basis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TM03457444[[fn=Základna]]</Template>
  <TotalTime>291</TotalTime>
  <Words>2676</Words>
  <Application>Microsoft Office PowerPoint</Application>
  <PresentationFormat>Širokoúhlá obrazovka</PresentationFormat>
  <Paragraphs>346</Paragraphs>
  <Slides>49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2" baseType="lpstr">
      <vt:lpstr>Arial</vt:lpstr>
      <vt:lpstr>Corbel</vt:lpstr>
      <vt:lpstr>Základ</vt:lpstr>
      <vt:lpstr>Patologie ledvin uropatologie</vt:lpstr>
      <vt:lpstr>Projevy renálních onemcnění</vt:lpstr>
      <vt:lpstr>Prezentace aplikace PowerPoint</vt:lpstr>
      <vt:lpstr>Syndromy postižení ledvin</vt:lpstr>
      <vt:lpstr>Nemoci glomerulů</vt:lpstr>
      <vt:lpstr>Nemoci glomerulů</vt:lpstr>
      <vt:lpstr>Nemoci glomerulů</vt:lpstr>
      <vt:lpstr>Nemoci glomerulů</vt:lpstr>
      <vt:lpstr>Nemoci glomerulů</vt:lpstr>
      <vt:lpstr>Nemoci glomerulů</vt:lpstr>
      <vt:lpstr>Cévní onemocnění ledvin</vt:lpstr>
      <vt:lpstr>Onemocnění tubulů a intersticia</vt:lpstr>
      <vt:lpstr>Onemocnění tubulů a intersticia</vt:lpstr>
      <vt:lpstr>Onemocnění tubulů a intersticia</vt:lpstr>
      <vt:lpstr>Onemocnění tubulů a intersticia</vt:lpstr>
      <vt:lpstr>Nádory ledvin</vt:lpstr>
      <vt:lpstr>Nádory ledvin</vt:lpstr>
      <vt:lpstr>Nádory ledvin</vt:lpstr>
      <vt:lpstr>Transplantace ledviny</vt:lpstr>
      <vt:lpstr>uropatologie</vt:lpstr>
      <vt:lpstr>Vrozené malformace močového traktu</vt:lpstr>
      <vt:lpstr>Vrozené malformace močového traktu</vt:lpstr>
      <vt:lpstr>Vrozené malformace močového traktu</vt:lpstr>
      <vt:lpstr>Vrozené malformace varlete</vt:lpstr>
      <vt:lpstr>Onemocnění vývodných cest močových</vt:lpstr>
      <vt:lpstr>Onemocnění vývodných cest močových</vt:lpstr>
      <vt:lpstr>Onemocnění vývodných cest močových</vt:lpstr>
      <vt:lpstr>Nádory vývodných cest močových</vt:lpstr>
      <vt:lpstr>Prezentace aplikace PowerPoint</vt:lpstr>
      <vt:lpstr>Onemocnění penisu</vt:lpstr>
      <vt:lpstr>Onemocnění penisu</vt:lpstr>
      <vt:lpstr>Onemocnění penisu</vt:lpstr>
      <vt:lpstr>Onemocnění varlete a nadvarlete</vt:lpstr>
      <vt:lpstr>Onemocnění varlete a nadvarlete</vt:lpstr>
      <vt:lpstr>Onemocnění prostaty</vt:lpstr>
      <vt:lpstr>Onemocnění prostaty</vt:lpstr>
      <vt:lpstr>Onemocnění prostaty</vt:lpstr>
      <vt:lpstr>Kontrolní otázky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Patologie ledvin uropatologie</dc:title>
  <dc:creator>standard</dc:creator>
  <cp:lastModifiedBy>Hylmarová Julie</cp:lastModifiedBy>
  <cp:revision>41</cp:revision>
  <dcterms:created xsi:type="dcterms:W3CDTF">2020-04-12T11:14:15Z</dcterms:created>
  <dcterms:modified xsi:type="dcterms:W3CDTF">2023-04-28T10:35:32Z</dcterms:modified>
</cp:coreProperties>
</file>