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53"/>
  </p:notesMasterIdLst>
  <p:handoutMasterIdLst>
    <p:handoutMasterId r:id="rId54"/>
  </p:handout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768" autoAdjust="0"/>
  </p:normalViewPr>
  <p:slideViewPr>
    <p:cSldViewPr snapToGrid="0">
      <p:cViewPr varScale="1">
        <p:scale>
          <a:sx n="80" d="100"/>
          <a:sy n="80" d="100"/>
        </p:scale>
        <p:origin x="100" y="4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8A394179-1B45-4FE9-9DE8-BEB5B628BD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BA55CF-EF27-4CB1-BEA3-482B7A436F04}" type="slidenum">
              <a:rPr lang="cs-CZ" altLang="cs-CZ"/>
              <a:pPr eaLnBrk="1" hangingPunct="1"/>
              <a:t>2</a:t>
            </a:fld>
            <a:endParaRPr lang="cs-CZ" altLang="cs-CZ"/>
          </a:p>
        </p:txBody>
      </p:sp>
      <p:sp>
        <p:nvSpPr>
          <p:cNvPr id="54275" name="Rectangle 2">
            <a:extLst>
              <a:ext uri="{FF2B5EF4-FFF2-40B4-BE49-F238E27FC236}">
                <a16:creationId xmlns:a16="http://schemas.microsoft.com/office/drawing/2014/main" id="{3299183E-4647-46AD-B559-C8819B3EDE4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BB6B21CA-7DC4-422A-A83F-53E1CE179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A0B4C1E-20CA-4D43-A411-36572663B4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A680AE-8464-4D29-AEEA-5C11CFCF22A4}" type="slidenum">
              <a:rPr lang="cs-CZ" altLang="cs-CZ"/>
              <a:pPr eaLnBrk="1" hangingPunct="1"/>
              <a:t>11</a:t>
            </a:fld>
            <a:endParaRPr lang="cs-CZ" altLang="cs-CZ"/>
          </a:p>
        </p:txBody>
      </p:sp>
      <p:sp>
        <p:nvSpPr>
          <p:cNvPr id="63491" name="Rectangle 2">
            <a:extLst>
              <a:ext uri="{FF2B5EF4-FFF2-40B4-BE49-F238E27FC236}">
                <a16:creationId xmlns:a16="http://schemas.microsoft.com/office/drawing/2014/main" id="{68A537F0-D4B4-4998-8A64-DAEA5E43617F}"/>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642357AE-8265-4C0B-B266-70C815C719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68FCC87-56CB-485D-9D42-249D606C0F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F368BB-59EF-43F6-B80C-E3D2B79BF64D}" type="slidenum">
              <a:rPr lang="cs-CZ" altLang="cs-CZ"/>
              <a:pPr eaLnBrk="1" hangingPunct="1"/>
              <a:t>12</a:t>
            </a:fld>
            <a:endParaRPr lang="cs-CZ" altLang="cs-CZ"/>
          </a:p>
        </p:txBody>
      </p:sp>
      <p:sp>
        <p:nvSpPr>
          <p:cNvPr id="64515" name="Rectangle 2">
            <a:extLst>
              <a:ext uri="{FF2B5EF4-FFF2-40B4-BE49-F238E27FC236}">
                <a16:creationId xmlns:a16="http://schemas.microsoft.com/office/drawing/2014/main" id="{FB2C55D2-738F-4DDC-844C-48E42D8D5DC5}"/>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C12111AC-198E-4235-8249-4BB055CA1B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28F1745-2D83-46D4-8CA1-B96A5C1F80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BAE7C4-536B-42DE-A0F1-BFC70794CC2B}" type="slidenum">
              <a:rPr lang="cs-CZ" altLang="cs-CZ"/>
              <a:pPr eaLnBrk="1" hangingPunct="1"/>
              <a:t>13</a:t>
            </a:fld>
            <a:endParaRPr lang="cs-CZ" altLang="cs-CZ"/>
          </a:p>
        </p:txBody>
      </p:sp>
      <p:sp>
        <p:nvSpPr>
          <p:cNvPr id="69635" name="Rectangle 2">
            <a:extLst>
              <a:ext uri="{FF2B5EF4-FFF2-40B4-BE49-F238E27FC236}">
                <a16:creationId xmlns:a16="http://schemas.microsoft.com/office/drawing/2014/main" id="{EFCE08D0-6862-45F0-9D26-2272E87E94E7}"/>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2AE95A64-29CD-4091-89A8-75E21BC13B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9C4388D2-8378-45E5-A523-3EBB211C35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D6E0E-0279-4A6F-9AF9-7B8EAFAC248A}" type="slidenum">
              <a:rPr lang="cs-CZ" altLang="cs-CZ"/>
              <a:pPr eaLnBrk="1" hangingPunct="1"/>
              <a:t>14</a:t>
            </a:fld>
            <a:endParaRPr lang="cs-CZ" altLang="cs-CZ"/>
          </a:p>
        </p:txBody>
      </p:sp>
      <p:sp>
        <p:nvSpPr>
          <p:cNvPr id="67587" name="Rectangle 2">
            <a:extLst>
              <a:ext uri="{FF2B5EF4-FFF2-40B4-BE49-F238E27FC236}">
                <a16:creationId xmlns:a16="http://schemas.microsoft.com/office/drawing/2014/main" id="{AE576EE8-0EC2-4B98-B0F2-46AC898424BB}"/>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43A817D4-D194-44A7-9ED0-746AA989B8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D9C60A1-0242-4B5C-860D-877AF2DFB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284B5E-46D9-4C07-AA2A-8A9093745C39}" type="slidenum">
              <a:rPr lang="cs-CZ" altLang="cs-CZ"/>
              <a:pPr eaLnBrk="1" hangingPunct="1"/>
              <a:t>15</a:t>
            </a:fld>
            <a:endParaRPr lang="cs-CZ" altLang="cs-CZ"/>
          </a:p>
        </p:txBody>
      </p:sp>
      <p:sp>
        <p:nvSpPr>
          <p:cNvPr id="68611" name="Rectangle 2">
            <a:extLst>
              <a:ext uri="{FF2B5EF4-FFF2-40B4-BE49-F238E27FC236}">
                <a16:creationId xmlns:a16="http://schemas.microsoft.com/office/drawing/2014/main" id="{0932F16C-4887-4F04-A517-93D0DAF9CA34}"/>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C524081E-39CF-4D0B-B195-54AA37026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FB1EAEE3-5A40-450F-8402-63CD8AAA46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31C546-7DA8-47CE-8621-26181B20F64D}" type="slidenum">
              <a:rPr lang="cs-CZ" altLang="cs-CZ"/>
              <a:pPr eaLnBrk="1" hangingPunct="1"/>
              <a:t>16</a:t>
            </a:fld>
            <a:endParaRPr lang="cs-CZ" altLang="cs-CZ"/>
          </a:p>
        </p:txBody>
      </p:sp>
      <p:sp>
        <p:nvSpPr>
          <p:cNvPr id="65539" name="Rectangle 2">
            <a:extLst>
              <a:ext uri="{FF2B5EF4-FFF2-40B4-BE49-F238E27FC236}">
                <a16:creationId xmlns:a16="http://schemas.microsoft.com/office/drawing/2014/main" id="{A7A84F9C-0984-4AA4-A27B-340643687962}"/>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6F87725E-34EE-46F7-9143-79AC7C2F93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E6D3EFAB-57F5-4BAE-AB4E-7B97010A38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A7581-445B-46E6-8042-83ABF1DBC822}" type="slidenum">
              <a:rPr lang="cs-CZ" altLang="cs-CZ"/>
              <a:pPr eaLnBrk="1" hangingPunct="1"/>
              <a:t>17</a:t>
            </a:fld>
            <a:endParaRPr lang="cs-CZ" altLang="cs-CZ"/>
          </a:p>
        </p:txBody>
      </p:sp>
      <p:sp>
        <p:nvSpPr>
          <p:cNvPr id="66563" name="Rectangle 2">
            <a:extLst>
              <a:ext uri="{FF2B5EF4-FFF2-40B4-BE49-F238E27FC236}">
                <a16:creationId xmlns:a16="http://schemas.microsoft.com/office/drawing/2014/main" id="{077CD6A8-095E-4798-9DA6-235B6CA5B2E5}"/>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C525937A-8EB1-46AA-B64F-4448756467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BE75F50-DCBF-4C94-ABC6-9B57856465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C56C40-898A-4ED4-839D-DA43ACE9B4BE}" type="slidenum">
              <a:rPr lang="cs-CZ" altLang="cs-CZ"/>
              <a:pPr eaLnBrk="1" hangingPunct="1"/>
              <a:t>18</a:t>
            </a:fld>
            <a:endParaRPr lang="cs-CZ" altLang="cs-CZ"/>
          </a:p>
        </p:txBody>
      </p:sp>
      <p:sp>
        <p:nvSpPr>
          <p:cNvPr id="70659" name="Rectangle 2">
            <a:extLst>
              <a:ext uri="{FF2B5EF4-FFF2-40B4-BE49-F238E27FC236}">
                <a16:creationId xmlns:a16="http://schemas.microsoft.com/office/drawing/2014/main" id="{88D97346-A2B2-43AC-B11A-2FB944B612A5}"/>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0BC25F47-8547-4D0E-BF89-6FF7CA459A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90FEFC94-6CCC-4BBF-BACB-E2994E5A7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520C51-34C3-4F29-9CBA-1C93686534BD}" type="slidenum">
              <a:rPr lang="cs-CZ" altLang="cs-CZ"/>
              <a:pPr eaLnBrk="1" hangingPunct="1"/>
              <a:t>19</a:t>
            </a:fld>
            <a:endParaRPr lang="cs-CZ" altLang="cs-CZ"/>
          </a:p>
        </p:txBody>
      </p:sp>
      <p:sp>
        <p:nvSpPr>
          <p:cNvPr id="71683" name="Rectangle 2">
            <a:extLst>
              <a:ext uri="{FF2B5EF4-FFF2-40B4-BE49-F238E27FC236}">
                <a16:creationId xmlns:a16="http://schemas.microsoft.com/office/drawing/2014/main" id="{9437DCF2-1CD9-4797-9D25-7A1612F3444D}"/>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6845E696-C3AE-4524-BC87-475096FFB4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4C23AC7-4366-459A-B291-0FC80C7470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802653-3004-480E-9F62-75B2A549C229}" type="slidenum">
              <a:rPr lang="cs-CZ" altLang="cs-CZ"/>
              <a:pPr eaLnBrk="1" hangingPunct="1"/>
              <a:t>20</a:t>
            </a:fld>
            <a:endParaRPr lang="cs-CZ" altLang="cs-CZ"/>
          </a:p>
        </p:txBody>
      </p:sp>
      <p:sp>
        <p:nvSpPr>
          <p:cNvPr id="72707" name="Rectangle 2">
            <a:extLst>
              <a:ext uri="{FF2B5EF4-FFF2-40B4-BE49-F238E27FC236}">
                <a16:creationId xmlns:a16="http://schemas.microsoft.com/office/drawing/2014/main" id="{897940B4-3A26-4321-85E5-D5E886EDFA1E}"/>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526C2C95-D960-49D3-B647-7861FFC2FB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AA446055-6457-4299-9C6D-5AD663C148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DE86BB-9447-4555-A503-F5A195FB3E31}" type="slidenum">
              <a:rPr lang="cs-CZ" altLang="cs-CZ"/>
              <a:pPr eaLnBrk="1" hangingPunct="1"/>
              <a:t>3</a:t>
            </a:fld>
            <a:endParaRPr lang="cs-CZ" altLang="cs-CZ"/>
          </a:p>
        </p:txBody>
      </p:sp>
      <p:sp>
        <p:nvSpPr>
          <p:cNvPr id="55299" name="Rectangle 2">
            <a:extLst>
              <a:ext uri="{FF2B5EF4-FFF2-40B4-BE49-F238E27FC236}">
                <a16:creationId xmlns:a16="http://schemas.microsoft.com/office/drawing/2014/main" id="{93B84863-DE47-49D4-B907-00588DBA13EA}"/>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320C3D57-6860-43DA-AA2E-8F9FC46A9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714C5FA-82B2-4C01-8B5E-2CE6154885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492942D-9E6F-4CEB-8AB9-C6D981DBD1ED}" type="slidenum">
              <a:rPr lang="cs-CZ" altLang="cs-CZ"/>
              <a:pPr eaLnBrk="1" hangingPunct="1"/>
              <a:t>21</a:t>
            </a:fld>
            <a:endParaRPr lang="cs-CZ" altLang="cs-CZ"/>
          </a:p>
        </p:txBody>
      </p:sp>
      <p:sp>
        <p:nvSpPr>
          <p:cNvPr id="73731" name="Rectangle 2">
            <a:extLst>
              <a:ext uri="{FF2B5EF4-FFF2-40B4-BE49-F238E27FC236}">
                <a16:creationId xmlns:a16="http://schemas.microsoft.com/office/drawing/2014/main" id="{D687F0B4-72A9-4ED7-ADD1-1660FC9AA909}"/>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C42A23AE-4092-4716-8A62-42774C04E4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D5D87D8-269E-4AD2-AA8F-CDC9756A32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6C6EEE-95CE-46BD-B9E6-406C81E34C3D}" type="slidenum">
              <a:rPr lang="cs-CZ" altLang="cs-CZ"/>
              <a:pPr eaLnBrk="1" hangingPunct="1"/>
              <a:t>22</a:t>
            </a:fld>
            <a:endParaRPr lang="cs-CZ" altLang="cs-CZ"/>
          </a:p>
        </p:txBody>
      </p:sp>
      <p:sp>
        <p:nvSpPr>
          <p:cNvPr id="74755" name="Rectangle 2">
            <a:extLst>
              <a:ext uri="{FF2B5EF4-FFF2-40B4-BE49-F238E27FC236}">
                <a16:creationId xmlns:a16="http://schemas.microsoft.com/office/drawing/2014/main" id="{A379FAA4-9E30-4161-8890-BAAE3F162D8B}"/>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48280E44-4AA2-4596-A680-39FA8712AB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F0606C64-333C-4939-B46C-5E532011A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156B3B-036A-42A0-80C9-AD941A900459}" type="slidenum">
              <a:rPr lang="cs-CZ" altLang="cs-CZ"/>
              <a:pPr eaLnBrk="1" hangingPunct="1"/>
              <a:t>23</a:t>
            </a:fld>
            <a:endParaRPr lang="cs-CZ" altLang="cs-CZ"/>
          </a:p>
        </p:txBody>
      </p:sp>
      <p:sp>
        <p:nvSpPr>
          <p:cNvPr id="75779" name="Rectangle 2">
            <a:extLst>
              <a:ext uri="{FF2B5EF4-FFF2-40B4-BE49-F238E27FC236}">
                <a16:creationId xmlns:a16="http://schemas.microsoft.com/office/drawing/2014/main" id="{C4AF56FB-66DA-424B-B59E-C5200336B61F}"/>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1AFC6760-0E07-4AE8-B8DC-86D8AA41C1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14DD1DF-6F33-49F3-8B43-3834F6E054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5A9D37-A3E3-47EC-9D31-4220613D1EB5}" type="slidenum">
              <a:rPr lang="cs-CZ" altLang="cs-CZ"/>
              <a:pPr eaLnBrk="1" hangingPunct="1"/>
              <a:t>24</a:t>
            </a:fld>
            <a:endParaRPr lang="cs-CZ" altLang="cs-CZ"/>
          </a:p>
        </p:txBody>
      </p:sp>
      <p:sp>
        <p:nvSpPr>
          <p:cNvPr id="76803" name="Rectangle 2">
            <a:extLst>
              <a:ext uri="{FF2B5EF4-FFF2-40B4-BE49-F238E27FC236}">
                <a16:creationId xmlns:a16="http://schemas.microsoft.com/office/drawing/2014/main" id="{23692912-23A6-49C1-B376-11045655391E}"/>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B78EE01A-1071-4085-87BA-D2EDB69195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DA7CB28-2C24-4C52-A2FE-69548F468B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F66D37-4543-4928-9BB4-D2DD13250A2F}" type="slidenum">
              <a:rPr lang="cs-CZ" altLang="cs-CZ"/>
              <a:pPr eaLnBrk="1" hangingPunct="1"/>
              <a:t>25</a:t>
            </a:fld>
            <a:endParaRPr lang="cs-CZ" altLang="cs-CZ"/>
          </a:p>
        </p:txBody>
      </p:sp>
      <p:sp>
        <p:nvSpPr>
          <p:cNvPr id="77827" name="Rectangle 2">
            <a:extLst>
              <a:ext uri="{FF2B5EF4-FFF2-40B4-BE49-F238E27FC236}">
                <a16:creationId xmlns:a16="http://schemas.microsoft.com/office/drawing/2014/main" id="{C23F4AB4-87AE-4BE4-8747-430C50B759DC}"/>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55FFD91F-058F-4175-B8FC-EB5F4CD8CC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BAA12D4-0776-4A25-B0AC-C92BF10D2C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9A37E7A-CBC1-4A8B-BF6C-FC735B3686B2}" type="slidenum">
              <a:rPr lang="cs-CZ" altLang="cs-CZ"/>
              <a:pPr eaLnBrk="1" hangingPunct="1"/>
              <a:t>26</a:t>
            </a:fld>
            <a:endParaRPr lang="cs-CZ" altLang="cs-CZ"/>
          </a:p>
        </p:txBody>
      </p:sp>
      <p:sp>
        <p:nvSpPr>
          <p:cNvPr id="78851" name="Rectangle 2">
            <a:extLst>
              <a:ext uri="{FF2B5EF4-FFF2-40B4-BE49-F238E27FC236}">
                <a16:creationId xmlns:a16="http://schemas.microsoft.com/office/drawing/2014/main" id="{A8FCCEC0-0DDE-4B1E-A630-C0D944073EEA}"/>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AFD99D23-F439-47EC-A64F-8003684649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5C767C9B-A816-4FA9-8CD3-A8314CD4AA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FFD869-2A6A-4B55-A9DF-DBE13B0EED21}" type="slidenum">
              <a:rPr lang="cs-CZ" altLang="cs-CZ"/>
              <a:pPr eaLnBrk="1" hangingPunct="1"/>
              <a:t>27</a:t>
            </a:fld>
            <a:endParaRPr lang="cs-CZ" altLang="cs-CZ"/>
          </a:p>
        </p:txBody>
      </p:sp>
      <p:sp>
        <p:nvSpPr>
          <p:cNvPr id="79875" name="Rectangle 2">
            <a:extLst>
              <a:ext uri="{FF2B5EF4-FFF2-40B4-BE49-F238E27FC236}">
                <a16:creationId xmlns:a16="http://schemas.microsoft.com/office/drawing/2014/main" id="{D7C457D1-D829-42F1-BD83-28663BE21BE0}"/>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22CE2AEC-DF4F-4674-814D-99A69CDAEE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17D7DC02-56BA-432D-999D-BC6B56852D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FAA22C-79B6-4229-BBBC-27AA4EC94BEE}" type="slidenum">
              <a:rPr lang="cs-CZ" altLang="cs-CZ"/>
              <a:pPr eaLnBrk="1" hangingPunct="1"/>
              <a:t>28</a:t>
            </a:fld>
            <a:endParaRPr lang="cs-CZ" altLang="cs-CZ"/>
          </a:p>
        </p:txBody>
      </p:sp>
      <p:sp>
        <p:nvSpPr>
          <p:cNvPr id="80899" name="Rectangle 2">
            <a:extLst>
              <a:ext uri="{FF2B5EF4-FFF2-40B4-BE49-F238E27FC236}">
                <a16:creationId xmlns:a16="http://schemas.microsoft.com/office/drawing/2014/main" id="{F4C7DE18-F515-4235-A1D7-B9D2B8C3B46E}"/>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86474655-144E-4E8C-BC51-612665057E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5596227B-7AB9-4C68-8B91-08F88F6F75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C947302-95A2-42C3-8FD7-B32D420208FE}" type="slidenum">
              <a:rPr lang="cs-CZ" altLang="cs-CZ"/>
              <a:pPr eaLnBrk="1" hangingPunct="1"/>
              <a:t>29</a:t>
            </a:fld>
            <a:endParaRPr lang="cs-CZ" altLang="cs-CZ"/>
          </a:p>
        </p:txBody>
      </p:sp>
      <p:sp>
        <p:nvSpPr>
          <p:cNvPr id="81923" name="Rectangle 2">
            <a:extLst>
              <a:ext uri="{FF2B5EF4-FFF2-40B4-BE49-F238E27FC236}">
                <a16:creationId xmlns:a16="http://schemas.microsoft.com/office/drawing/2014/main" id="{DBD24D81-D375-4A6B-9793-A93045B24F01}"/>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0E2F4BF1-0A6B-4FEE-85A4-54A068087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726E46F-920C-49FC-BDDB-AF8A665E11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D91BC6-187D-4C87-BDF9-2FCB725C1033}" type="slidenum">
              <a:rPr lang="cs-CZ" altLang="cs-CZ"/>
              <a:pPr eaLnBrk="1" hangingPunct="1"/>
              <a:t>30</a:t>
            </a:fld>
            <a:endParaRPr lang="cs-CZ" altLang="cs-CZ"/>
          </a:p>
        </p:txBody>
      </p:sp>
      <p:sp>
        <p:nvSpPr>
          <p:cNvPr id="82947" name="Rectangle 2">
            <a:extLst>
              <a:ext uri="{FF2B5EF4-FFF2-40B4-BE49-F238E27FC236}">
                <a16:creationId xmlns:a16="http://schemas.microsoft.com/office/drawing/2014/main" id="{CC193591-A6C2-4E3F-ABC6-86F2B1A794E0}"/>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E82512FF-01A6-42BE-A7FF-87BDBAB865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B89C3F6-77EB-4E8C-8C4C-097F513152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17158B-FE68-43BA-AD41-B06DB6A88795}" type="slidenum">
              <a:rPr lang="cs-CZ" altLang="cs-CZ"/>
              <a:pPr eaLnBrk="1" hangingPunct="1"/>
              <a:t>4</a:t>
            </a:fld>
            <a:endParaRPr lang="cs-CZ" altLang="cs-CZ"/>
          </a:p>
        </p:txBody>
      </p:sp>
      <p:sp>
        <p:nvSpPr>
          <p:cNvPr id="56323" name="Rectangle 2">
            <a:extLst>
              <a:ext uri="{FF2B5EF4-FFF2-40B4-BE49-F238E27FC236}">
                <a16:creationId xmlns:a16="http://schemas.microsoft.com/office/drawing/2014/main" id="{4BCD1B5C-EEA4-4D4F-948B-A348205708DC}"/>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6C8B1655-3A8F-471B-A40E-8198E50504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A7A6BF2-175F-487B-BDB4-D8D653085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2D6B43-AFCB-4101-B870-CD1D9B2AFAFD}" type="slidenum">
              <a:rPr lang="cs-CZ" altLang="cs-CZ"/>
              <a:pPr eaLnBrk="1" hangingPunct="1"/>
              <a:t>31</a:t>
            </a:fld>
            <a:endParaRPr lang="cs-CZ" altLang="cs-CZ"/>
          </a:p>
        </p:txBody>
      </p:sp>
      <p:sp>
        <p:nvSpPr>
          <p:cNvPr id="83971" name="Rectangle 2">
            <a:extLst>
              <a:ext uri="{FF2B5EF4-FFF2-40B4-BE49-F238E27FC236}">
                <a16:creationId xmlns:a16="http://schemas.microsoft.com/office/drawing/2014/main" id="{E543C6A8-B7F8-4B13-8E08-183C0957827A}"/>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798D1457-D7A0-451F-8BE5-91B57B7D7F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E65693D-3151-4898-AB97-6EDC7AF1C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EFB56A-6083-4D99-A202-9577B73F2527}" type="slidenum">
              <a:rPr lang="cs-CZ" altLang="cs-CZ"/>
              <a:pPr eaLnBrk="1" hangingPunct="1"/>
              <a:t>32</a:t>
            </a:fld>
            <a:endParaRPr lang="cs-CZ" altLang="cs-CZ"/>
          </a:p>
        </p:txBody>
      </p:sp>
      <p:sp>
        <p:nvSpPr>
          <p:cNvPr id="84995" name="Rectangle 2">
            <a:extLst>
              <a:ext uri="{FF2B5EF4-FFF2-40B4-BE49-F238E27FC236}">
                <a16:creationId xmlns:a16="http://schemas.microsoft.com/office/drawing/2014/main" id="{BC73DBFE-0DE3-4C4B-849B-5714E6CFEFF7}"/>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F515C668-4E22-4D4C-96D2-61834B3751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7D158F5-32A6-4A89-BFA7-C343DA586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853DDB1-5AAD-4BB6-88D8-A326AB394864}" type="slidenum">
              <a:rPr lang="cs-CZ" altLang="cs-CZ"/>
              <a:pPr eaLnBrk="1" hangingPunct="1"/>
              <a:t>33</a:t>
            </a:fld>
            <a:endParaRPr lang="cs-CZ" altLang="cs-CZ"/>
          </a:p>
        </p:txBody>
      </p:sp>
      <p:sp>
        <p:nvSpPr>
          <p:cNvPr id="86019" name="Rectangle 2">
            <a:extLst>
              <a:ext uri="{FF2B5EF4-FFF2-40B4-BE49-F238E27FC236}">
                <a16:creationId xmlns:a16="http://schemas.microsoft.com/office/drawing/2014/main" id="{4B96C86B-595C-4143-8AD3-F67FABCF6BD1}"/>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B21EA01-DAD1-4AE6-8A91-7DF926DFB4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DEB868C-650E-4031-BFF4-EFB8A9437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180D82-B8F2-44E9-947D-237B8C059292}" type="slidenum">
              <a:rPr lang="cs-CZ" altLang="cs-CZ"/>
              <a:pPr eaLnBrk="1" hangingPunct="1"/>
              <a:t>34</a:t>
            </a:fld>
            <a:endParaRPr lang="cs-CZ" altLang="cs-CZ"/>
          </a:p>
        </p:txBody>
      </p:sp>
      <p:sp>
        <p:nvSpPr>
          <p:cNvPr id="87043" name="Rectangle 2">
            <a:extLst>
              <a:ext uri="{FF2B5EF4-FFF2-40B4-BE49-F238E27FC236}">
                <a16:creationId xmlns:a16="http://schemas.microsoft.com/office/drawing/2014/main" id="{4B723CED-1C5F-4A99-982C-AFBD41D920E5}"/>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5494BCCB-DD82-4CB2-81E2-FF2884432F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AA3ED095-3A4E-4B5B-A800-01354EB77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CD4439-3B66-446F-B00E-B083D0A93A0E}" type="slidenum">
              <a:rPr lang="cs-CZ" altLang="cs-CZ"/>
              <a:pPr eaLnBrk="1" hangingPunct="1"/>
              <a:t>35</a:t>
            </a:fld>
            <a:endParaRPr lang="cs-CZ" altLang="cs-CZ"/>
          </a:p>
        </p:txBody>
      </p:sp>
      <p:sp>
        <p:nvSpPr>
          <p:cNvPr id="88067" name="Rectangle 2">
            <a:extLst>
              <a:ext uri="{FF2B5EF4-FFF2-40B4-BE49-F238E27FC236}">
                <a16:creationId xmlns:a16="http://schemas.microsoft.com/office/drawing/2014/main" id="{CD0F2784-C351-49FF-B8FE-75F626D87F2D}"/>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CA215ED1-DFE7-4934-9CD6-7FF9E0AB53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F51D768-C5AF-4F3A-811D-DA73B49E1C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6724A1-9F51-466D-BB6F-F0845A76CF6F}" type="slidenum">
              <a:rPr lang="cs-CZ" altLang="cs-CZ"/>
              <a:pPr eaLnBrk="1" hangingPunct="1"/>
              <a:t>36</a:t>
            </a:fld>
            <a:endParaRPr lang="cs-CZ" altLang="cs-CZ"/>
          </a:p>
        </p:txBody>
      </p:sp>
      <p:sp>
        <p:nvSpPr>
          <p:cNvPr id="89091" name="Rectangle 2">
            <a:extLst>
              <a:ext uri="{FF2B5EF4-FFF2-40B4-BE49-F238E27FC236}">
                <a16:creationId xmlns:a16="http://schemas.microsoft.com/office/drawing/2014/main" id="{0AFA3F8C-E356-4D80-A79B-74A67855F29C}"/>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941A8774-1529-4209-8022-7ECC333DE6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0C3185BF-E192-415B-863D-D0953C022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00BBE1-EE0B-453C-B5CB-B05083D97043}" type="slidenum">
              <a:rPr lang="cs-CZ" altLang="cs-CZ"/>
              <a:pPr eaLnBrk="1" hangingPunct="1"/>
              <a:t>37</a:t>
            </a:fld>
            <a:endParaRPr lang="cs-CZ" altLang="cs-CZ"/>
          </a:p>
        </p:txBody>
      </p:sp>
      <p:sp>
        <p:nvSpPr>
          <p:cNvPr id="90115" name="Rectangle 2">
            <a:extLst>
              <a:ext uri="{FF2B5EF4-FFF2-40B4-BE49-F238E27FC236}">
                <a16:creationId xmlns:a16="http://schemas.microsoft.com/office/drawing/2014/main" id="{43FA4FEE-B0A1-438E-9E80-FB4C32381C72}"/>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3DD618BD-3AD4-4819-BFD5-6F8E7929C0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7CA289F4-3A03-4E95-95EA-D50FD694F1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96B773-88EB-4659-956A-535C4C5E7E95}" type="slidenum">
              <a:rPr lang="cs-CZ" altLang="cs-CZ"/>
              <a:pPr eaLnBrk="1" hangingPunct="1"/>
              <a:t>38</a:t>
            </a:fld>
            <a:endParaRPr lang="cs-CZ" altLang="cs-CZ"/>
          </a:p>
        </p:txBody>
      </p:sp>
      <p:sp>
        <p:nvSpPr>
          <p:cNvPr id="91139" name="Rectangle 2">
            <a:extLst>
              <a:ext uri="{FF2B5EF4-FFF2-40B4-BE49-F238E27FC236}">
                <a16:creationId xmlns:a16="http://schemas.microsoft.com/office/drawing/2014/main" id="{A3CD1610-B70A-4C49-AFD1-09BC2ECBFA4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12CB37B7-1B2E-40A7-8C6E-C90A69C47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07C6FCA4-C2C2-483E-B190-09C6255AC4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30FA35-CAB7-48D8-9CD8-B420EB69A8E9}" type="slidenum">
              <a:rPr lang="cs-CZ" altLang="cs-CZ"/>
              <a:pPr eaLnBrk="1" hangingPunct="1"/>
              <a:t>39</a:t>
            </a:fld>
            <a:endParaRPr lang="cs-CZ" altLang="cs-CZ"/>
          </a:p>
        </p:txBody>
      </p:sp>
      <p:sp>
        <p:nvSpPr>
          <p:cNvPr id="92163" name="Rectangle 2">
            <a:extLst>
              <a:ext uri="{FF2B5EF4-FFF2-40B4-BE49-F238E27FC236}">
                <a16:creationId xmlns:a16="http://schemas.microsoft.com/office/drawing/2014/main" id="{44EA5B76-EA08-4925-9D6F-CE21989DE92F}"/>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D10F29CE-33F3-4B21-9058-74343FA77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0F2C7C2-A611-41BF-A399-ED0FA5EDF1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D53691-786F-4EDF-B09B-4FFD9F288783}" type="slidenum">
              <a:rPr lang="cs-CZ" altLang="cs-CZ"/>
              <a:pPr eaLnBrk="1" hangingPunct="1"/>
              <a:t>40</a:t>
            </a:fld>
            <a:endParaRPr lang="cs-CZ" altLang="cs-CZ"/>
          </a:p>
        </p:txBody>
      </p:sp>
      <p:sp>
        <p:nvSpPr>
          <p:cNvPr id="93187" name="Rectangle 2">
            <a:extLst>
              <a:ext uri="{FF2B5EF4-FFF2-40B4-BE49-F238E27FC236}">
                <a16:creationId xmlns:a16="http://schemas.microsoft.com/office/drawing/2014/main" id="{331AA3C1-6D55-463C-AABD-89E8624EF441}"/>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2261434-A986-4B18-A286-E185C8564A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77109DC-51FE-48BC-A75C-5091D531C3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C493FA-9A47-482F-B265-956CAAF8FE9A}" type="slidenum">
              <a:rPr lang="cs-CZ" altLang="cs-CZ"/>
              <a:pPr eaLnBrk="1" hangingPunct="1"/>
              <a:t>5</a:t>
            </a:fld>
            <a:endParaRPr lang="cs-CZ" altLang="cs-CZ"/>
          </a:p>
        </p:txBody>
      </p:sp>
      <p:sp>
        <p:nvSpPr>
          <p:cNvPr id="57347" name="Rectangle 2">
            <a:extLst>
              <a:ext uri="{FF2B5EF4-FFF2-40B4-BE49-F238E27FC236}">
                <a16:creationId xmlns:a16="http://schemas.microsoft.com/office/drawing/2014/main" id="{B50424E8-55CA-4E03-865D-1C58F9864271}"/>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DB447762-6A88-4C77-932A-C283592885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2363F90-5C2A-493B-BFA4-A07467FC3E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5ED05F-C0FA-4503-B261-9E4935B9F056}" type="slidenum">
              <a:rPr lang="cs-CZ" altLang="cs-CZ"/>
              <a:pPr eaLnBrk="1" hangingPunct="1"/>
              <a:t>41</a:t>
            </a:fld>
            <a:endParaRPr lang="cs-CZ" altLang="cs-CZ"/>
          </a:p>
        </p:txBody>
      </p:sp>
      <p:sp>
        <p:nvSpPr>
          <p:cNvPr id="94211" name="Rectangle 2">
            <a:extLst>
              <a:ext uri="{FF2B5EF4-FFF2-40B4-BE49-F238E27FC236}">
                <a16:creationId xmlns:a16="http://schemas.microsoft.com/office/drawing/2014/main" id="{1F294127-6391-442A-89CE-63E9573A269A}"/>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5EC3E5C8-8B0E-481D-A223-0E254781A9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773C9201-D9C5-49F0-903F-20A14617D1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388CBA-B87A-4409-86FF-A5ADB559984F}" type="slidenum">
              <a:rPr lang="cs-CZ" altLang="cs-CZ"/>
              <a:pPr eaLnBrk="1" hangingPunct="1"/>
              <a:t>42</a:t>
            </a:fld>
            <a:endParaRPr lang="cs-CZ" altLang="cs-CZ"/>
          </a:p>
        </p:txBody>
      </p:sp>
      <p:sp>
        <p:nvSpPr>
          <p:cNvPr id="95235" name="Rectangle 2">
            <a:extLst>
              <a:ext uri="{FF2B5EF4-FFF2-40B4-BE49-F238E27FC236}">
                <a16:creationId xmlns:a16="http://schemas.microsoft.com/office/drawing/2014/main" id="{1A302CFA-8255-4525-BA54-7195B7F14CA2}"/>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B5C0BF15-831A-4728-ADEA-C829294F59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FF53B976-DD5E-4EA2-92CE-31EFC88129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C03AE5E-6214-4D0A-8252-3F562DC1E8DE}" type="slidenum">
              <a:rPr lang="cs-CZ" altLang="cs-CZ"/>
              <a:pPr eaLnBrk="1" hangingPunct="1"/>
              <a:t>43</a:t>
            </a:fld>
            <a:endParaRPr lang="cs-CZ" altLang="cs-CZ"/>
          </a:p>
        </p:txBody>
      </p:sp>
      <p:sp>
        <p:nvSpPr>
          <p:cNvPr id="96259" name="Rectangle 2">
            <a:extLst>
              <a:ext uri="{FF2B5EF4-FFF2-40B4-BE49-F238E27FC236}">
                <a16:creationId xmlns:a16="http://schemas.microsoft.com/office/drawing/2014/main" id="{71779AC6-0103-4EC4-9A1E-F1C4448F13C8}"/>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77644E50-EE9E-44C4-99E0-42CCB7C4EC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485E9AB-883B-4FFA-B5F9-FAC1C500C5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889DB5-374B-4E93-9EC1-A2B9EF541E6E}" type="slidenum">
              <a:rPr lang="cs-CZ" altLang="cs-CZ"/>
              <a:pPr eaLnBrk="1" hangingPunct="1"/>
              <a:t>44</a:t>
            </a:fld>
            <a:endParaRPr lang="cs-CZ" altLang="cs-CZ"/>
          </a:p>
        </p:txBody>
      </p:sp>
      <p:sp>
        <p:nvSpPr>
          <p:cNvPr id="97283" name="Rectangle 2">
            <a:extLst>
              <a:ext uri="{FF2B5EF4-FFF2-40B4-BE49-F238E27FC236}">
                <a16:creationId xmlns:a16="http://schemas.microsoft.com/office/drawing/2014/main" id="{ABD87894-6B08-43FC-BDAD-BB290E0F7F4D}"/>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339C09A4-E728-45E6-A0CA-C8CEB5039C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4B385B5-A525-42B0-B206-6D1F98C539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BE03A9-98FB-4018-91F9-A28B1E35FB0A}" type="slidenum">
              <a:rPr lang="cs-CZ" altLang="cs-CZ"/>
              <a:pPr eaLnBrk="1" hangingPunct="1"/>
              <a:t>45</a:t>
            </a:fld>
            <a:endParaRPr lang="cs-CZ" altLang="cs-CZ"/>
          </a:p>
        </p:txBody>
      </p:sp>
      <p:sp>
        <p:nvSpPr>
          <p:cNvPr id="98307" name="Rectangle 2">
            <a:extLst>
              <a:ext uri="{FF2B5EF4-FFF2-40B4-BE49-F238E27FC236}">
                <a16:creationId xmlns:a16="http://schemas.microsoft.com/office/drawing/2014/main" id="{2C722E7F-950B-4006-B7B6-9A084F63B269}"/>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D3FAA2E0-84DB-4436-9944-D66E89C6BD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D9594091-DF7E-4346-9EF6-F2ED6278B1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8B0F7E-880A-4176-8D97-D8C1AB61C703}" type="slidenum">
              <a:rPr lang="cs-CZ" altLang="cs-CZ"/>
              <a:pPr eaLnBrk="1" hangingPunct="1"/>
              <a:t>46</a:t>
            </a:fld>
            <a:endParaRPr lang="cs-CZ" altLang="cs-CZ"/>
          </a:p>
        </p:txBody>
      </p:sp>
      <p:sp>
        <p:nvSpPr>
          <p:cNvPr id="100355" name="Rectangle 2">
            <a:extLst>
              <a:ext uri="{FF2B5EF4-FFF2-40B4-BE49-F238E27FC236}">
                <a16:creationId xmlns:a16="http://schemas.microsoft.com/office/drawing/2014/main" id="{E0F525A7-F1A5-42D9-AAE1-204C510A8C99}"/>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4CF3ACE7-E9DA-4862-B07B-629B883EBE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8686DDB-DAB7-4C51-95E9-C705D4BC9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140EA0-2EDF-45B2-97B8-ABEC57DAC466}" type="slidenum">
              <a:rPr lang="cs-CZ" altLang="cs-CZ"/>
              <a:pPr eaLnBrk="1" hangingPunct="1"/>
              <a:t>47</a:t>
            </a:fld>
            <a:endParaRPr lang="cs-CZ" altLang="cs-CZ"/>
          </a:p>
        </p:txBody>
      </p:sp>
      <p:sp>
        <p:nvSpPr>
          <p:cNvPr id="101379" name="Rectangle 2">
            <a:extLst>
              <a:ext uri="{FF2B5EF4-FFF2-40B4-BE49-F238E27FC236}">
                <a16:creationId xmlns:a16="http://schemas.microsoft.com/office/drawing/2014/main" id="{84EC2284-1EC8-48DC-9747-712B3310E97C}"/>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916CB418-536B-4238-90C3-9FE682EAB9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41853CE3-A241-4B45-BBFB-5454254585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A1C6D6-7E82-43DA-91E2-863326FCB80F}" type="slidenum">
              <a:rPr lang="cs-CZ" altLang="cs-CZ"/>
              <a:pPr eaLnBrk="1" hangingPunct="1"/>
              <a:t>48</a:t>
            </a:fld>
            <a:endParaRPr lang="cs-CZ" altLang="cs-CZ"/>
          </a:p>
        </p:txBody>
      </p:sp>
      <p:sp>
        <p:nvSpPr>
          <p:cNvPr id="102403" name="Rectangle 2">
            <a:extLst>
              <a:ext uri="{FF2B5EF4-FFF2-40B4-BE49-F238E27FC236}">
                <a16:creationId xmlns:a16="http://schemas.microsoft.com/office/drawing/2014/main" id="{BD6344D8-2DDF-46E4-B56A-DC3F3AD76732}"/>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1E3624CC-F81F-486B-A375-C9BDE5AC58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18461B3B-F5C5-4537-9185-267C305163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B03100-AB2D-419A-A1CA-01500BABB583}" type="slidenum">
              <a:rPr lang="cs-CZ" altLang="cs-CZ"/>
              <a:pPr eaLnBrk="1" hangingPunct="1"/>
              <a:t>6</a:t>
            </a:fld>
            <a:endParaRPr lang="cs-CZ" altLang="cs-CZ"/>
          </a:p>
        </p:txBody>
      </p:sp>
      <p:sp>
        <p:nvSpPr>
          <p:cNvPr id="58371" name="Rectangle 2">
            <a:extLst>
              <a:ext uri="{FF2B5EF4-FFF2-40B4-BE49-F238E27FC236}">
                <a16:creationId xmlns:a16="http://schemas.microsoft.com/office/drawing/2014/main" id="{66EC0D78-7C67-4E48-8D10-35BED1BB8FD9}"/>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BC287791-D546-4E78-8A49-27CAD606FB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CD1A01A6-0418-4A47-A5B5-E098EEF76B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13F7FB-02E9-4232-878F-D0D2809A45D0}" type="slidenum">
              <a:rPr lang="cs-CZ" altLang="cs-CZ"/>
              <a:pPr eaLnBrk="1" hangingPunct="1"/>
              <a:t>7</a:t>
            </a:fld>
            <a:endParaRPr lang="cs-CZ" altLang="cs-CZ"/>
          </a:p>
        </p:txBody>
      </p:sp>
      <p:sp>
        <p:nvSpPr>
          <p:cNvPr id="59395" name="Rectangle 2">
            <a:extLst>
              <a:ext uri="{FF2B5EF4-FFF2-40B4-BE49-F238E27FC236}">
                <a16:creationId xmlns:a16="http://schemas.microsoft.com/office/drawing/2014/main" id="{B13FCECD-7773-40BA-BA7B-B53FD2C076B1}"/>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8D2C4237-2C07-4EA6-9E37-22DB5D566B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E3B8EDA-F1FC-4CA3-9B1F-B93814FB0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7F2249-884D-4B9A-B571-A081468196C2}" type="slidenum">
              <a:rPr lang="cs-CZ" altLang="cs-CZ"/>
              <a:pPr eaLnBrk="1" hangingPunct="1"/>
              <a:t>8</a:t>
            </a:fld>
            <a:endParaRPr lang="cs-CZ" altLang="cs-CZ"/>
          </a:p>
        </p:txBody>
      </p:sp>
      <p:sp>
        <p:nvSpPr>
          <p:cNvPr id="60419" name="Rectangle 2">
            <a:extLst>
              <a:ext uri="{FF2B5EF4-FFF2-40B4-BE49-F238E27FC236}">
                <a16:creationId xmlns:a16="http://schemas.microsoft.com/office/drawing/2014/main" id="{0AEC43AC-FBA6-4924-9906-14DD186F8BE9}"/>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9C03F17-D912-4309-9DD0-1CCEC62113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EC9EA8D-AF75-47E4-B01A-DFFF9499F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9CACD2-5A5E-415B-A0F3-A3BED1B2CEC6}" type="slidenum">
              <a:rPr lang="cs-CZ" altLang="cs-CZ"/>
              <a:pPr eaLnBrk="1" hangingPunct="1"/>
              <a:t>9</a:t>
            </a:fld>
            <a:endParaRPr lang="cs-CZ" altLang="cs-CZ"/>
          </a:p>
        </p:txBody>
      </p:sp>
      <p:sp>
        <p:nvSpPr>
          <p:cNvPr id="61443" name="Rectangle 2">
            <a:extLst>
              <a:ext uri="{FF2B5EF4-FFF2-40B4-BE49-F238E27FC236}">
                <a16:creationId xmlns:a16="http://schemas.microsoft.com/office/drawing/2014/main" id="{CDA15D11-CC2A-402C-8919-C3F2891B4FB6}"/>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AC9F1E0E-7123-4C9E-BF82-6FA59072A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6ACFC019-E773-4A0B-8C43-74CFA70078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DCB184-22D9-468B-A0C8-5A3ACB31D388}" type="slidenum">
              <a:rPr lang="cs-CZ" altLang="cs-CZ"/>
              <a:pPr eaLnBrk="1" hangingPunct="1"/>
              <a:t>10</a:t>
            </a:fld>
            <a:endParaRPr lang="cs-CZ" altLang="cs-CZ"/>
          </a:p>
        </p:txBody>
      </p:sp>
      <p:sp>
        <p:nvSpPr>
          <p:cNvPr id="62467" name="Rectangle 2">
            <a:extLst>
              <a:ext uri="{FF2B5EF4-FFF2-40B4-BE49-F238E27FC236}">
                <a16:creationId xmlns:a16="http://schemas.microsoft.com/office/drawing/2014/main" id="{C98B4AE1-8EA2-457A-A421-287A3E64A8AB}"/>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247B1D3-9689-4C68-B058-542747F2D4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9745E206-C47D-42ED-B92F-F04C0D617FD0}"/>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5444C5EF-7F17-4A7C-ACFA-42EB97EF4CC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4958F03E-E9C0-41D9-899C-6022F3568B08}"/>
              </a:ext>
            </a:extLst>
          </p:cNvPr>
          <p:cNvSpPr>
            <a:spLocks noGrp="1" noChangeArrowheads="1"/>
          </p:cNvSpPr>
          <p:nvPr>
            <p:ph type="sldNum" sz="quarter" idx="12"/>
          </p:nvPr>
        </p:nvSpPr>
        <p:spPr>
          <a:ln/>
        </p:spPr>
        <p:txBody>
          <a:bodyPr/>
          <a:lstStyle>
            <a:lvl1pPr>
              <a:defRPr/>
            </a:lvl1pPr>
          </a:lstStyle>
          <a:p>
            <a:fld id="{6DDB3315-588F-4743-949C-75F049B26173}" type="slidenum">
              <a:rPr lang="cs-CZ" altLang="cs-CZ"/>
              <a:pPr/>
              <a:t>‹#›</a:t>
            </a:fld>
            <a:endParaRPr lang="cs-CZ" altLang="cs-CZ"/>
          </a:p>
        </p:txBody>
      </p:sp>
    </p:spTree>
    <p:extLst>
      <p:ext uri="{BB962C8B-B14F-4D97-AF65-F5344CB8AC3E}">
        <p14:creationId xmlns:p14="http://schemas.microsoft.com/office/powerpoint/2010/main" val="421647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64265A7A-199A-49B4-B19E-EC472033378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BE90E172-F7BF-41BC-A5C1-61817CF6288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93482E5A-C43C-443C-A296-6794A3D4E69D}"/>
              </a:ext>
            </a:extLst>
          </p:cNvPr>
          <p:cNvSpPr>
            <a:spLocks noGrp="1" noChangeArrowheads="1"/>
          </p:cNvSpPr>
          <p:nvPr>
            <p:ph type="sldNum" sz="quarter" idx="12"/>
          </p:nvPr>
        </p:nvSpPr>
        <p:spPr>
          <a:ln/>
        </p:spPr>
        <p:txBody>
          <a:bodyPr/>
          <a:lstStyle>
            <a:lvl1pPr>
              <a:defRPr/>
            </a:lvl1pPr>
          </a:lstStyle>
          <a:p>
            <a:fld id="{992B2370-01AA-4A94-A8A4-B56DC3FA843A}" type="slidenum">
              <a:rPr lang="cs-CZ" altLang="cs-CZ"/>
              <a:pPr/>
              <a:t>‹#›</a:t>
            </a:fld>
            <a:endParaRPr lang="cs-CZ" altLang="cs-CZ"/>
          </a:p>
        </p:txBody>
      </p:sp>
    </p:spTree>
    <p:extLst>
      <p:ext uri="{BB962C8B-B14F-4D97-AF65-F5344CB8AC3E}">
        <p14:creationId xmlns:p14="http://schemas.microsoft.com/office/powerpoint/2010/main" val="57265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1"/>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image" Target="../media/image11.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 Masarykovy university, Brno</a:t>
            </a:r>
          </a:p>
          <a:p>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sz="2400" b="1" dirty="0">
                <a:solidFill>
                  <a:srgbClr val="000000"/>
                </a:solidFill>
                <a:cs typeface="Times New Roman" panose="02020603050405020304" pitchFamily="18" charset="0"/>
              </a:rPr>
              <a:t>Pozdní účinky záření – </a:t>
            </a:r>
            <a:r>
              <a:rPr lang="cs-CZ" altLang="cs-CZ" sz="2400" b="1" dirty="0" err="1">
                <a:solidFill>
                  <a:srgbClr val="000000"/>
                </a:solidFill>
                <a:cs typeface="Times New Roman" panose="02020603050405020304" pitchFamily="18" charset="0"/>
              </a:rPr>
              <a:t>nestochastické</a:t>
            </a:r>
            <a:r>
              <a:rPr lang="cs-CZ" altLang="cs-CZ" sz="2400" b="1" dirty="0">
                <a:solidFill>
                  <a:srgbClr val="000000"/>
                </a:solidFill>
                <a:cs typeface="Times New Roman" panose="02020603050405020304" pitchFamily="18" charset="0"/>
              </a:rPr>
              <a:t> a stochastické (kancerogeneze) </a:t>
            </a:r>
            <a:br>
              <a:rPr lang="cs-CZ" altLang="cs-CZ" sz="2400" b="1" dirty="0">
                <a:solidFill>
                  <a:srgbClr val="000000"/>
                </a:solidFill>
              </a:rPr>
            </a:br>
            <a:r>
              <a:rPr lang="cs-CZ" altLang="cs-CZ" sz="2400" b="1" dirty="0">
                <a:solidFill>
                  <a:srgbClr val="000000"/>
                </a:solidFill>
              </a:rPr>
              <a:t>(radiobiologie V)</a:t>
            </a:r>
            <a:r>
              <a:rPr lang="en-GB" altLang="cs-CZ" sz="2400" b="1" dirty="0">
                <a:solidFill>
                  <a:srgbClr val="000000"/>
                </a:solidFill>
                <a:cs typeface="Times New Roman" panose="02020603050405020304" pitchFamily="18" charset="0"/>
              </a:rPr>
              <a:t> </a:t>
            </a:r>
            <a:endParaRPr lang="en-GB" b="1" dirty="0"/>
          </a:p>
        </p:txBody>
      </p:sp>
      <p:pic>
        <p:nvPicPr>
          <p:cNvPr id="1026" name="Picture 2">
            <a:extLst>
              <a:ext uri="{FF2B5EF4-FFF2-40B4-BE49-F238E27FC236}">
                <a16:creationId xmlns:a16="http://schemas.microsoft.com/office/drawing/2014/main" id="{715ADBBA-3990-4677-9B3D-919ED3A171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7600" y="432118"/>
            <a:ext cx="2905761" cy="216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C704A4-0C56-40F6-B2D2-D580463ECE5C}"/>
              </a:ext>
            </a:extLst>
          </p:cNvPr>
          <p:cNvSpPr>
            <a:spLocks noGrp="1" noChangeArrowheads="1"/>
          </p:cNvSpPr>
          <p:nvPr>
            <p:ph type="title"/>
          </p:nvPr>
        </p:nvSpPr>
        <p:spPr>
          <a:xfrm>
            <a:off x="677959" y="467752"/>
            <a:ext cx="8833903" cy="451576"/>
          </a:xfrm>
        </p:spPr>
        <p:txBody>
          <a:bodyPr/>
          <a:lstStyle/>
          <a:p>
            <a:pPr eaLnBrk="1" hangingPunct="1"/>
            <a:r>
              <a:rPr lang="cs-CZ" altLang="cs-CZ" sz="4000" dirty="0"/>
              <a:t>Pozdní účinky – játra, ledviny, plíce</a:t>
            </a:r>
          </a:p>
        </p:txBody>
      </p:sp>
      <p:sp>
        <p:nvSpPr>
          <p:cNvPr id="12291" name="Rectangle 3">
            <a:extLst>
              <a:ext uri="{FF2B5EF4-FFF2-40B4-BE49-F238E27FC236}">
                <a16:creationId xmlns:a16="http://schemas.microsoft.com/office/drawing/2014/main" id="{B16DD399-0DCF-475F-BD6B-5281BFD30FED}"/>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b="1" dirty="0"/>
              <a:t>Játra</a:t>
            </a:r>
            <a:r>
              <a:rPr lang="cs-CZ" altLang="cs-CZ" sz="2800" dirty="0"/>
              <a:t> – dříve považována za velmi </a:t>
            </a:r>
            <a:r>
              <a:rPr lang="cs-CZ" altLang="cs-CZ" sz="2800" dirty="0" err="1"/>
              <a:t>radioresistentní</a:t>
            </a:r>
            <a:r>
              <a:rPr lang="cs-CZ" altLang="cs-CZ" sz="2800" dirty="0"/>
              <a:t> orgán. Ozáření však vede ke </a:t>
            </a:r>
            <a:r>
              <a:rPr lang="cs-CZ" altLang="cs-CZ" sz="2800" b="1" dirty="0"/>
              <a:t>snížení regenerační schopnosti</a:t>
            </a:r>
            <a:r>
              <a:rPr lang="cs-CZ" altLang="cs-CZ" sz="2800" dirty="0"/>
              <a:t> a později k závažným </a:t>
            </a:r>
            <a:r>
              <a:rPr lang="cs-CZ" altLang="cs-CZ" sz="2800" dirty="0" err="1"/>
              <a:t>fibrotickým</a:t>
            </a:r>
            <a:r>
              <a:rPr lang="cs-CZ" altLang="cs-CZ" sz="2800" dirty="0"/>
              <a:t> změnám.</a:t>
            </a:r>
          </a:p>
          <a:p>
            <a:pPr eaLnBrk="1" hangingPunct="1">
              <a:lnSpc>
                <a:spcPct val="100000"/>
              </a:lnSpc>
              <a:buFontTx/>
              <a:buNone/>
            </a:pPr>
            <a:r>
              <a:rPr lang="cs-CZ" altLang="cs-CZ" sz="2800" b="1" dirty="0"/>
              <a:t>Ledviny</a:t>
            </a:r>
            <a:r>
              <a:rPr lang="cs-CZ" altLang="cs-CZ" sz="2800" dirty="0"/>
              <a:t> – vedle </a:t>
            </a:r>
            <a:r>
              <a:rPr lang="cs-CZ" altLang="cs-CZ" sz="2800" dirty="0" err="1"/>
              <a:t>fibrotických</a:t>
            </a:r>
            <a:r>
              <a:rPr lang="cs-CZ" altLang="cs-CZ" sz="2800" dirty="0"/>
              <a:t> změn, které jsou opět spojovány s poškozením cévního endotelu, byly u zvířat popsány </a:t>
            </a:r>
            <a:r>
              <a:rPr lang="cs-CZ" altLang="cs-CZ" sz="2800" b="1" dirty="0"/>
              <a:t>změny resorpční schopnosti tubulů</a:t>
            </a:r>
            <a:r>
              <a:rPr lang="cs-CZ" altLang="cs-CZ" sz="2800" dirty="0"/>
              <a:t> pro vodu a glukózu.</a:t>
            </a:r>
          </a:p>
          <a:p>
            <a:pPr eaLnBrk="1" hangingPunct="1">
              <a:lnSpc>
                <a:spcPct val="100000"/>
              </a:lnSpc>
              <a:buFontTx/>
              <a:buNone/>
            </a:pPr>
            <a:r>
              <a:rPr lang="cs-CZ" altLang="cs-CZ" sz="2800" b="1" dirty="0"/>
              <a:t>Plíce</a:t>
            </a:r>
            <a:r>
              <a:rPr lang="cs-CZ" altLang="cs-CZ" sz="2800" dirty="0"/>
              <a:t> – po odeznění zápalu plic se objevuje též </a:t>
            </a:r>
            <a:r>
              <a:rPr lang="cs-CZ" altLang="cs-CZ" sz="2800" b="1" dirty="0" err="1"/>
              <a:t>fibrotizace</a:t>
            </a:r>
            <a:r>
              <a:rPr lang="cs-CZ" altLang="cs-CZ" sz="2800" b="1" dirty="0"/>
              <a:t>, sklerotizace, ztráta elasticity</a:t>
            </a:r>
            <a:r>
              <a:rPr lang="cs-CZ" altLang="cs-CZ" sz="2800" dirty="0"/>
              <a:t>.</a:t>
            </a:r>
          </a:p>
        </p:txBody>
      </p:sp>
    </p:spTree>
    <p:extLst>
      <p:ext uri="{BB962C8B-B14F-4D97-AF65-F5344CB8AC3E}">
        <p14:creationId xmlns:p14="http://schemas.microsoft.com/office/powerpoint/2010/main" val="365863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4C4628E-73B2-446F-8DB4-7A87DA6198AF}"/>
              </a:ext>
            </a:extLst>
          </p:cNvPr>
          <p:cNvSpPr>
            <a:spLocks noGrp="1" noChangeArrowheads="1"/>
          </p:cNvSpPr>
          <p:nvPr>
            <p:ph type="title"/>
          </p:nvPr>
        </p:nvSpPr>
        <p:spPr>
          <a:xfrm>
            <a:off x="709490" y="383669"/>
            <a:ext cx="5376000" cy="451576"/>
          </a:xfrm>
        </p:spPr>
        <p:txBody>
          <a:bodyPr/>
          <a:lstStyle/>
          <a:p>
            <a:pPr eaLnBrk="1" hangingPunct="1"/>
            <a:r>
              <a:rPr lang="cs-CZ" altLang="cs-CZ" dirty="0"/>
              <a:t>Pozdní účinky - CNS</a:t>
            </a:r>
          </a:p>
        </p:txBody>
      </p:sp>
      <p:sp>
        <p:nvSpPr>
          <p:cNvPr id="13315" name="Rectangle 3">
            <a:extLst>
              <a:ext uri="{FF2B5EF4-FFF2-40B4-BE49-F238E27FC236}">
                <a16:creationId xmlns:a16="http://schemas.microsoft.com/office/drawing/2014/main" id="{0348A7F3-9EB8-4869-B667-E5EFF02B3E68}"/>
              </a:ext>
            </a:extLst>
          </p:cNvPr>
          <p:cNvSpPr>
            <a:spLocks noGrp="1" noChangeArrowheads="1"/>
          </p:cNvSpPr>
          <p:nvPr>
            <p:ph type="body" idx="1"/>
          </p:nvPr>
        </p:nvSpPr>
        <p:spPr>
          <a:xfrm>
            <a:off x="1650124" y="1600201"/>
            <a:ext cx="9091448" cy="4060825"/>
          </a:xfrm>
          <a:noFill/>
        </p:spPr>
        <p:txBody>
          <a:bodyPr/>
          <a:lstStyle/>
          <a:p>
            <a:pPr marL="609600" indent="-609600" eaLnBrk="1" hangingPunct="1">
              <a:lnSpc>
                <a:spcPct val="100000"/>
              </a:lnSpc>
              <a:buFontTx/>
              <a:buAutoNum type="arabicParenR"/>
            </a:pPr>
            <a:r>
              <a:rPr lang="cs-CZ" altLang="cs-CZ" sz="2400" b="1" dirty="0"/>
              <a:t>Mozek </a:t>
            </a:r>
            <a:r>
              <a:rPr lang="cs-CZ" altLang="cs-CZ" sz="2400" dirty="0"/>
              <a:t>– akutní odpovědí je </a:t>
            </a:r>
            <a:r>
              <a:rPr lang="cs-CZ" altLang="cs-CZ" sz="2400" b="1" dirty="0"/>
              <a:t>edém</a:t>
            </a:r>
            <a:r>
              <a:rPr lang="cs-CZ" altLang="cs-CZ" sz="2400" dirty="0"/>
              <a:t>, který je připisován narušení tzv. hematoencefalické bariéry. Pozdní reakce – zhoršení různých mozkových funkcí – je připisována přechodnému </a:t>
            </a:r>
            <a:r>
              <a:rPr lang="cs-CZ" altLang="cs-CZ" sz="2400" b="1" dirty="0"/>
              <a:t>zastavení syntézy myelinu</a:t>
            </a:r>
            <a:r>
              <a:rPr lang="cs-CZ" altLang="cs-CZ" sz="2400" dirty="0"/>
              <a:t> v </a:t>
            </a:r>
            <a:r>
              <a:rPr lang="cs-CZ" altLang="cs-CZ" sz="2400" dirty="0" err="1"/>
              <a:t>oligodendrocytech</a:t>
            </a:r>
            <a:r>
              <a:rPr lang="cs-CZ" altLang="cs-CZ" sz="2400" dirty="0"/>
              <a:t>.</a:t>
            </a:r>
          </a:p>
          <a:p>
            <a:pPr marL="609600" indent="-609600" eaLnBrk="1" hangingPunct="1">
              <a:lnSpc>
                <a:spcPct val="100000"/>
              </a:lnSpc>
              <a:buFontTx/>
              <a:buAutoNum type="arabicParenR"/>
            </a:pPr>
            <a:r>
              <a:rPr lang="cs-CZ" altLang="cs-CZ" sz="2400" b="1" dirty="0"/>
              <a:t>Mícha</a:t>
            </a:r>
            <a:r>
              <a:rPr lang="cs-CZ" altLang="cs-CZ" sz="2400" dirty="0"/>
              <a:t> – považována za velmi </a:t>
            </a:r>
            <a:r>
              <a:rPr lang="cs-CZ" altLang="cs-CZ" sz="2400" b="1" dirty="0" err="1"/>
              <a:t>radiosenzitivní</a:t>
            </a:r>
            <a:r>
              <a:rPr lang="cs-CZ" altLang="cs-CZ" sz="2400" dirty="0"/>
              <a:t> a musí být chráněna při ozařovacích procedurách. Poškození se projevuje ochrnutím – </a:t>
            </a:r>
            <a:r>
              <a:rPr lang="cs-CZ" altLang="cs-CZ" sz="2400" b="1" dirty="0"/>
              <a:t>paralýzou</a:t>
            </a:r>
            <a:r>
              <a:rPr lang="cs-CZ" altLang="cs-CZ" sz="2400" dirty="0"/>
              <a:t>. I v míše se objevují </a:t>
            </a:r>
            <a:r>
              <a:rPr lang="cs-CZ" altLang="cs-CZ" sz="2400" dirty="0" err="1"/>
              <a:t>demyelinace</a:t>
            </a:r>
            <a:r>
              <a:rPr lang="cs-CZ" altLang="cs-CZ" sz="2400" dirty="0"/>
              <a:t> a nekrózy. Příčinou je radiační poškození jak </a:t>
            </a:r>
            <a:r>
              <a:rPr lang="cs-CZ" altLang="cs-CZ" sz="2400" dirty="0" err="1"/>
              <a:t>klonogenních</a:t>
            </a:r>
            <a:r>
              <a:rPr lang="cs-CZ" altLang="cs-CZ" sz="2400" dirty="0"/>
              <a:t> buněk (</a:t>
            </a:r>
            <a:r>
              <a:rPr lang="cs-CZ" altLang="cs-CZ" sz="2400" dirty="0" err="1"/>
              <a:t>oligodendrocytů</a:t>
            </a:r>
            <a:r>
              <a:rPr lang="cs-CZ" altLang="cs-CZ" sz="2400" dirty="0"/>
              <a:t>, glie) tak i cévního endotelu.</a:t>
            </a:r>
          </a:p>
        </p:txBody>
      </p:sp>
    </p:spTree>
    <p:extLst>
      <p:ext uri="{BB962C8B-B14F-4D97-AF65-F5344CB8AC3E}">
        <p14:creationId xmlns:p14="http://schemas.microsoft.com/office/powerpoint/2010/main" val="3459746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CB831DA-5C32-41B9-B16E-198AFF724803}"/>
              </a:ext>
            </a:extLst>
          </p:cNvPr>
          <p:cNvSpPr>
            <a:spLocks noGrp="1" noChangeArrowheads="1"/>
          </p:cNvSpPr>
          <p:nvPr>
            <p:ph type="title"/>
          </p:nvPr>
        </p:nvSpPr>
        <p:spPr/>
        <p:txBody>
          <a:bodyPr/>
          <a:lstStyle/>
          <a:p>
            <a:pPr eaLnBrk="1" hangingPunct="1"/>
            <a:r>
              <a:rPr lang="cs-CZ" altLang="cs-CZ"/>
              <a:t>Pozdní účinky - oko</a:t>
            </a:r>
          </a:p>
        </p:txBody>
      </p:sp>
      <p:sp>
        <p:nvSpPr>
          <p:cNvPr id="14339" name="Rectangle 3">
            <a:extLst>
              <a:ext uri="{FF2B5EF4-FFF2-40B4-BE49-F238E27FC236}">
                <a16:creationId xmlns:a16="http://schemas.microsoft.com/office/drawing/2014/main" id="{F1DBD481-056E-497C-8827-3C6464BB6FEB}"/>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Účinky na </a:t>
            </a:r>
            <a:r>
              <a:rPr lang="cs-CZ" altLang="cs-CZ" sz="2400" b="1" dirty="0"/>
              <a:t>oko</a:t>
            </a:r>
            <a:r>
              <a:rPr lang="cs-CZ" altLang="cs-CZ" sz="2400" dirty="0"/>
              <a:t>, které se projevují vznikem </a:t>
            </a:r>
            <a:r>
              <a:rPr lang="cs-CZ" altLang="cs-CZ" sz="2400" b="1" dirty="0"/>
              <a:t>katarakty </a:t>
            </a:r>
            <a:r>
              <a:rPr lang="cs-CZ" altLang="cs-CZ" sz="2400" dirty="0"/>
              <a:t>(zákalu čočky), jsou známy již z první poloviny 20. století u ozařovaných pacientů i lékařů. Nejde o problém způsobený poškozením vaskularizace (čočka není </a:t>
            </a:r>
            <a:r>
              <a:rPr lang="cs-CZ" altLang="cs-CZ" sz="2400" dirty="0" err="1"/>
              <a:t>vaskularizovaná</a:t>
            </a:r>
            <a:r>
              <a:rPr lang="cs-CZ" altLang="cs-CZ" sz="2400" dirty="0"/>
              <a:t>), nýbrž o poškození </a:t>
            </a:r>
            <a:r>
              <a:rPr lang="cs-CZ" altLang="cs-CZ" sz="2400" dirty="0" err="1"/>
              <a:t>klonogenních</a:t>
            </a:r>
            <a:r>
              <a:rPr lang="cs-CZ" altLang="cs-CZ" sz="2400" dirty="0"/>
              <a:t> </a:t>
            </a:r>
            <a:r>
              <a:rPr lang="cs-CZ" altLang="cs-CZ" sz="2400" b="1" dirty="0"/>
              <a:t>epiteliálních buněk</a:t>
            </a:r>
            <a:r>
              <a:rPr lang="cs-CZ" altLang="cs-CZ" sz="2400" dirty="0"/>
              <a:t>, jejichž </a:t>
            </a:r>
            <a:r>
              <a:rPr lang="cs-CZ" altLang="cs-CZ" sz="2400" dirty="0" err="1"/>
              <a:t>dceřinné</a:t>
            </a:r>
            <a:r>
              <a:rPr lang="cs-CZ" altLang="cs-CZ" sz="2400" dirty="0"/>
              <a:t> buňky migrují do čočky a vytvářejí v ní průhledná strukturální vlákna.</a:t>
            </a:r>
          </a:p>
          <a:p>
            <a:pPr eaLnBrk="1" hangingPunct="1">
              <a:lnSpc>
                <a:spcPct val="100000"/>
              </a:lnSpc>
              <a:buFontTx/>
              <a:buNone/>
            </a:pPr>
            <a:r>
              <a:rPr lang="cs-CZ" altLang="cs-CZ" sz="2400" dirty="0"/>
              <a:t>Při jednorázovém ozáření se prahová dávka pohybuje od 2 do 6 </a:t>
            </a:r>
            <a:r>
              <a:rPr lang="cs-CZ" altLang="cs-CZ" sz="2400" dirty="0" err="1"/>
              <a:t>Gy</a:t>
            </a:r>
            <a:r>
              <a:rPr lang="cs-CZ" altLang="cs-CZ" sz="2400" dirty="0"/>
              <a:t>, při frakcionaci dávek 11 </a:t>
            </a:r>
            <a:r>
              <a:rPr lang="cs-CZ" altLang="cs-CZ" sz="2400" dirty="0" err="1"/>
              <a:t>Gy</a:t>
            </a:r>
            <a:r>
              <a:rPr lang="cs-CZ" altLang="cs-CZ" sz="2400" dirty="0"/>
              <a:t>. Doba latence může být u nižších dávek až 10 let. </a:t>
            </a:r>
          </a:p>
          <a:p>
            <a:pPr eaLnBrk="1" hangingPunct="1">
              <a:lnSpc>
                <a:spcPct val="100000"/>
              </a:lnSpc>
              <a:buFontTx/>
              <a:buNone/>
            </a:pPr>
            <a:r>
              <a:rPr lang="cs-CZ" altLang="cs-CZ" sz="2400" dirty="0"/>
              <a:t>Vznik katarakty je velmi silně závislý na LET. Pro neutronové záření se udává prahová dávka kolem 1 </a:t>
            </a:r>
            <a:r>
              <a:rPr lang="cs-CZ" altLang="cs-CZ" sz="2400" dirty="0" err="1"/>
              <a:t>cGy</a:t>
            </a:r>
            <a:r>
              <a:rPr lang="cs-CZ" altLang="cs-CZ" sz="2400" dirty="0"/>
              <a:t>.</a:t>
            </a:r>
          </a:p>
        </p:txBody>
      </p:sp>
    </p:spTree>
    <p:extLst>
      <p:ext uri="{BB962C8B-B14F-4D97-AF65-F5344CB8AC3E}">
        <p14:creationId xmlns:p14="http://schemas.microsoft.com/office/powerpoint/2010/main" val="202643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A22D190-9D97-455C-8249-FCB1519AEEF2}"/>
              </a:ext>
            </a:extLst>
          </p:cNvPr>
          <p:cNvSpPr>
            <a:spLocks noGrp="1" noChangeArrowheads="1"/>
          </p:cNvSpPr>
          <p:nvPr>
            <p:ph type="title"/>
          </p:nvPr>
        </p:nvSpPr>
        <p:spPr>
          <a:xfrm>
            <a:off x="835614" y="457242"/>
            <a:ext cx="7257352" cy="451576"/>
          </a:xfrm>
        </p:spPr>
        <p:txBody>
          <a:bodyPr/>
          <a:lstStyle/>
          <a:p>
            <a:pPr eaLnBrk="1" hangingPunct="1"/>
            <a:r>
              <a:rPr lang="cs-CZ" altLang="cs-CZ" dirty="0"/>
              <a:t>Frakcionace a pozdní účinky</a:t>
            </a:r>
          </a:p>
        </p:txBody>
      </p:sp>
      <p:sp>
        <p:nvSpPr>
          <p:cNvPr id="19459" name="Rectangle 3">
            <a:extLst>
              <a:ext uri="{FF2B5EF4-FFF2-40B4-BE49-F238E27FC236}">
                <a16:creationId xmlns:a16="http://schemas.microsoft.com/office/drawing/2014/main" id="{91599427-3DF2-4AB8-91B0-5B78B9CFA2B6}"/>
              </a:ext>
            </a:extLst>
          </p:cNvPr>
          <p:cNvSpPr>
            <a:spLocks noGrp="1" noChangeArrowheads="1"/>
          </p:cNvSpPr>
          <p:nvPr>
            <p:ph type="body" idx="1"/>
          </p:nvPr>
        </p:nvSpPr>
        <p:spPr>
          <a:xfrm>
            <a:off x="1981200" y="1600201"/>
            <a:ext cx="8229600" cy="3413125"/>
          </a:xfrm>
          <a:noFill/>
        </p:spPr>
        <p:txBody>
          <a:bodyPr/>
          <a:lstStyle/>
          <a:p>
            <a:pPr eaLnBrk="1" hangingPunct="1">
              <a:buFontTx/>
              <a:buNone/>
            </a:pPr>
            <a:r>
              <a:rPr lang="cs-CZ" altLang="cs-CZ" dirty="0"/>
              <a:t>Na základě dosti složitých úvah a potvrzujících experimentů bylo ukázáno, že frakcionování terapeutické dávky vede k menším následkům celkové dávky na </a:t>
            </a:r>
            <a:r>
              <a:rPr lang="cs-CZ" altLang="cs-CZ" dirty="0" err="1"/>
              <a:t>klonogenních</a:t>
            </a:r>
            <a:r>
              <a:rPr lang="cs-CZ" altLang="cs-CZ" dirty="0"/>
              <a:t> buňkách zdravé tkáně než na </a:t>
            </a:r>
            <a:r>
              <a:rPr lang="cs-CZ" altLang="cs-CZ" dirty="0" err="1"/>
              <a:t>klonogenních</a:t>
            </a:r>
            <a:r>
              <a:rPr lang="cs-CZ" altLang="cs-CZ" dirty="0"/>
              <a:t> buňkách nádorových.</a:t>
            </a:r>
          </a:p>
        </p:txBody>
      </p:sp>
    </p:spTree>
    <p:extLst>
      <p:ext uri="{BB962C8B-B14F-4D97-AF65-F5344CB8AC3E}">
        <p14:creationId xmlns:p14="http://schemas.microsoft.com/office/powerpoint/2010/main" val="427362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51D48C-D8D3-4BFC-912E-AA86B1423075}"/>
              </a:ext>
            </a:extLst>
          </p:cNvPr>
          <p:cNvSpPr>
            <a:spLocks noGrp="1" noChangeArrowheads="1"/>
          </p:cNvSpPr>
          <p:nvPr>
            <p:ph type="title"/>
          </p:nvPr>
        </p:nvSpPr>
        <p:spPr>
          <a:xfrm>
            <a:off x="888125" y="348211"/>
            <a:ext cx="4903076" cy="706437"/>
          </a:xfrm>
        </p:spPr>
        <p:txBody>
          <a:bodyPr/>
          <a:lstStyle/>
          <a:p>
            <a:pPr eaLnBrk="1" hangingPunct="1"/>
            <a:r>
              <a:rPr lang="cs-CZ" altLang="cs-CZ" sz="4000" dirty="0"/>
              <a:t>Oprava po ozáření</a:t>
            </a:r>
          </a:p>
        </p:txBody>
      </p:sp>
      <p:sp>
        <p:nvSpPr>
          <p:cNvPr id="17411" name="Rectangle 3">
            <a:extLst>
              <a:ext uri="{FF2B5EF4-FFF2-40B4-BE49-F238E27FC236}">
                <a16:creationId xmlns:a16="http://schemas.microsoft.com/office/drawing/2014/main" id="{18D3479B-7A5A-4B54-AB8C-E2E6FC52A022}"/>
              </a:ext>
            </a:extLst>
          </p:cNvPr>
          <p:cNvSpPr>
            <a:spLocks noGrp="1" noChangeArrowheads="1"/>
          </p:cNvSpPr>
          <p:nvPr>
            <p:ph type="body" idx="1"/>
          </p:nvPr>
        </p:nvSpPr>
        <p:spPr>
          <a:xfrm>
            <a:off x="1008993" y="1341438"/>
            <a:ext cx="10174014" cy="5256212"/>
          </a:xfrm>
          <a:noFill/>
        </p:spPr>
        <p:txBody>
          <a:bodyPr/>
          <a:lstStyle/>
          <a:p>
            <a:pPr marL="609600" indent="-609600" eaLnBrk="1" hangingPunct="1">
              <a:lnSpc>
                <a:spcPct val="100000"/>
              </a:lnSpc>
              <a:buFontTx/>
              <a:buNone/>
            </a:pPr>
            <a:r>
              <a:rPr lang="cs-CZ" altLang="cs-CZ" sz="2400" dirty="0"/>
              <a:t>Lze rozlišit tři procesy nitrobuněčného poškození a jejich opravy:</a:t>
            </a:r>
          </a:p>
          <a:p>
            <a:pPr marL="609600" indent="-609600" eaLnBrk="1" hangingPunct="1">
              <a:lnSpc>
                <a:spcPct val="100000"/>
              </a:lnSpc>
              <a:buFontTx/>
              <a:buAutoNum type="arabicPeriod"/>
            </a:pPr>
            <a:r>
              <a:rPr lang="cs-CZ" altLang="cs-CZ" sz="2400" dirty="0"/>
              <a:t>Subletální poškození a jeho oprava</a:t>
            </a:r>
          </a:p>
          <a:p>
            <a:pPr marL="609600" indent="-609600" eaLnBrk="1" hangingPunct="1">
              <a:lnSpc>
                <a:spcPct val="100000"/>
              </a:lnSpc>
              <a:buFontTx/>
              <a:buAutoNum type="arabicPeriod"/>
            </a:pPr>
            <a:r>
              <a:rPr lang="cs-CZ" altLang="cs-CZ" sz="2400" dirty="0"/>
              <a:t>Potenciálně letální poškození a jeho oprava</a:t>
            </a:r>
          </a:p>
          <a:p>
            <a:pPr marL="609600" indent="-609600" eaLnBrk="1" hangingPunct="1">
              <a:lnSpc>
                <a:spcPct val="100000"/>
              </a:lnSpc>
              <a:buFontTx/>
              <a:buAutoNum type="arabicPeriod"/>
            </a:pPr>
            <a:r>
              <a:rPr lang="cs-CZ" altLang="cs-CZ" sz="2400" dirty="0" err="1"/>
              <a:t>Nereparovatelné</a:t>
            </a:r>
            <a:r>
              <a:rPr lang="cs-CZ" altLang="cs-CZ" sz="2400" dirty="0"/>
              <a:t> poškození</a:t>
            </a:r>
          </a:p>
          <a:p>
            <a:pPr marL="609600" indent="-609600" eaLnBrk="1" hangingPunct="1">
              <a:lnSpc>
                <a:spcPct val="100000"/>
              </a:lnSpc>
              <a:buFontTx/>
              <a:buNone/>
            </a:pPr>
            <a:r>
              <a:rPr lang="cs-CZ" altLang="cs-CZ" sz="2400" dirty="0"/>
              <a:t>Dříve zmiňované matematické modely přežití trpěly nejméně dvěma společnými nedostatky – neschopností vysvětlit počáteční sklon křivky přežití a též měnící se sklon při vyšších dávkách. Nyní může být výhodné zjednodušit si situaci tím, že nenulový počáteční sklon křivky přežití bude spojen s </a:t>
            </a:r>
            <a:r>
              <a:rPr lang="cs-CZ" altLang="cs-CZ" sz="2400" dirty="0" err="1"/>
              <a:t>nereparovatelnou</a:t>
            </a:r>
            <a:r>
              <a:rPr lang="cs-CZ" altLang="cs-CZ" sz="2400" dirty="0"/>
              <a:t> </a:t>
            </a:r>
            <a:r>
              <a:rPr lang="cs-CZ" altLang="cs-CZ" sz="2400" dirty="0" err="1"/>
              <a:t>jednozásahovou</a:t>
            </a:r>
            <a:r>
              <a:rPr lang="cs-CZ" altLang="cs-CZ" sz="2400" dirty="0"/>
              <a:t> složkou usmrcování buněk, za níž zodpovídá záření o vysokém LET (takto se projevují i elektrony na konci svých ionizačních stop).</a:t>
            </a:r>
          </a:p>
          <a:p>
            <a:pPr marL="609600" indent="-609600" eaLnBrk="1" hangingPunct="1">
              <a:lnSpc>
                <a:spcPct val="100000"/>
              </a:lnSpc>
              <a:buFontTx/>
              <a:buNone/>
            </a:pPr>
            <a:r>
              <a:rPr lang="cs-CZ" altLang="cs-CZ" sz="2400" dirty="0"/>
              <a:t>Následující obrázek ukazuje vliv velikosti dílčích dávek na křivku přežití:</a:t>
            </a:r>
          </a:p>
        </p:txBody>
      </p:sp>
    </p:spTree>
    <p:extLst>
      <p:ext uri="{BB962C8B-B14F-4D97-AF65-F5344CB8AC3E}">
        <p14:creationId xmlns:p14="http://schemas.microsoft.com/office/powerpoint/2010/main" val="112940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Alpen-11-3-frakcionace-1">
            <a:extLst>
              <a:ext uri="{FF2B5EF4-FFF2-40B4-BE49-F238E27FC236}">
                <a16:creationId xmlns:a16="http://schemas.microsoft.com/office/drawing/2014/main" id="{7C960D75-5064-4F99-86D5-8448DD6AAE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51126" y="0"/>
            <a:ext cx="6829425" cy="6858000"/>
          </a:xfrm>
          <a:noFill/>
        </p:spPr>
      </p:pic>
    </p:spTree>
    <p:extLst>
      <p:ext uri="{BB962C8B-B14F-4D97-AF65-F5344CB8AC3E}">
        <p14:creationId xmlns:p14="http://schemas.microsoft.com/office/powerpoint/2010/main" val="334191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FC98586-F88B-4257-A76F-BB727F6373D7}"/>
              </a:ext>
            </a:extLst>
          </p:cNvPr>
          <p:cNvSpPr>
            <a:spLocks noGrp="1" noChangeArrowheads="1"/>
          </p:cNvSpPr>
          <p:nvPr>
            <p:ph type="title"/>
          </p:nvPr>
        </p:nvSpPr>
        <p:spPr>
          <a:xfrm>
            <a:off x="499240" y="461252"/>
            <a:ext cx="3904593" cy="2016125"/>
          </a:xfrm>
        </p:spPr>
        <p:txBody>
          <a:bodyPr/>
          <a:lstStyle/>
          <a:p>
            <a:pPr eaLnBrk="1" hangingPunct="1"/>
            <a:r>
              <a:rPr lang="cs-CZ" altLang="cs-CZ" sz="4000" dirty="0"/>
              <a:t>Frakcionace a nízký dávkový příkon</a:t>
            </a:r>
            <a:br>
              <a:rPr lang="cs-CZ" altLang="cs-CZ" sz="4000" dirty="0"/>
            </a:br>
            <a:r>
              <a:rPr lang="cs-CZ" altLang="cs-CZ" sz="1800" dirty="0"/>
              <a:t>(nepovinné)</a:t>
            </a:r>
          </a:p>
        </p:txBody>
      </p:sp>
      <p:sp>
        <p:nvSpPr>
          <p:cNvPr id="15363" name="Rectangle 3">
            <a:extLst>
              <a:ext uri="{FF2B5EF4-FFF2-40B4-BE49-F238E27FC236}">
                <a16:creationId xmlns:a16="http://schemas.microsoft.com/office/drawing/2014/main" id="{534AFABF-A256-4B14-A957-136C05C5A7A3}"/>
              </a:ext>
            </a:extLst>
          </p:cNvPr>
          <p:cNvSpPr>
            <a:spLocks noGrp="1" noChangeArrowheads="1"/>
          </p:cNvSpPr>
          <p:nvPr>
            <p:ph type="body" sz="half" idx="1"/>
          </p:nvPr>
        </p:nvSpPr>
        <p:spPr>
          <a:xfrm>
            <a:off x="945931" y="3976413"/>
            <a:ext cx="10773103" cy="2592388"/>
          </a:xfrm>
          <a:noFill/>
        </p:spPr>
        <p:txBody>
          <a:bodyPr/>
          <a:lstStyle/>
          <a:p>
            <a:pPr eaLnBrk="1" hangingPunct="1">
              <a:lnSpc>
                <a:spcPct val="100000"/>
              </a:lnSpc>
              <a:buFontTx/>
              <a:buNone/>
            </a:pPr>
            <a:r>
              <a:rPr lang="cs-CZ" altLang="cs-CZ" sz="2400" dirty="0"/>
              <a:t>Výhodnost frakcionace v radioterapii byla poznána již dosti dlouho před rozvojem poznání v oblasti radiobiologie.  Pro léčbu kožní rakoviny byl odvozen tzv. </a:t>
            </a:r>
            <a:r>
              <a:rPr lang="cs-CZ" altLang="cs-CZ" sz="2400" dirty="0" err="1"/>
              <a:t>Strandqvistův</a:t>
            </a:r>
            <a:r>
              <a:rPr lang="cs-CZ" altLang="cs-CZ" sz="2400" dirty="0"/>
              <a:t> vztah (zákon mocniny):</a:t>
            </a:r>
          </a:p>
          <a:p>
            <a:pPr algn="ctr" eaLnBrk="1" hangingPunct="1">
              <a:lnSpc>
                <a:spcPct val="100000"/>
              </a:lnSpc>
              <a:buFontTx/>
              <a:buNone/>
            </a:pPr>
            <a:r>
              <a:rPr lang="cs-CZ" altLang="cs-CZ" sz="2400" dirty="0"/>
              <a:t>D = konstanta </a:t>
            </a:r>
            <a:r>
              <a:rPr lang="en-US" altLang="cs-CZ" sz="2400" b="1" dirty="0">
                <a:latin typeface="Times New Roman" panose="02020603050405020304" pitchFamily="18" charset="0"/>
                <a:cs typeface="Times New Roman" panose="02020603050405020304" pitchFamily="18" charset="0"/>
              </a:rPr>
              <a:t>×</a:t>
            </a:r>
            <a:r>
              <a:rPr lang="cs-CZ" altLang="cs-CZ" sz="2400" b="1" dirty="0">
                <a:latin typeface="Times New Roman" panose="02020603050405020304" pitchFamily="18" charset="0"/>
                <a:cs typeface="Times New Roman" panose="02020603050405020304" pitchFamily="18" charset="0"/>
              </a:rPr>
              <a:t> </a:t>
            </a:r>
            <a:r>
              <a:rPr lang="cs-CZ" altLang="cs-CZ" sz="2400" dirty="0">
                <a:cs typeface="Times New Roman" panose="02020603050405020304" pitchFamily="18" charset="0"/>
              </a:rPr>
              <a:t>T</a:t>
            </a:r>
            <a:r>
              <a:rPr lang="cs-CZ" altLang="cs-CZ" sz="2400" baseline="30000" dirty="0">
                <a:cs typeface="Times New Roman" panose="02020603050405020304" pitchFamily="18" charset="0"/>
              </a:rPr>
              <a:t>1-p</a:t>
            </a:r>
          </a:p>
          <a:p>
            <a:pPr eaLnBrk="1" hangingPunct="1">
              <a:lnSpc>
                <a:spcPct val="100000"/>
              </a:lnSpc>
              <a:buFontTx/>
              <a:buNone/>
            </a:pPr>
            <a:r>
              <a:rPr lang="cs-CZ" altLang="cs-CZ" sz="2400" dirty="0">
                <a:cs typeface="Times New Roman" panose="02020603050405020304" pitchFamily="18" charset="0"/>
              </a:rPr>
              <a:t>D je dávka, T je délka expozice (ve dnech a při pěti dávkách za týden), 1-p má hodnotu cca 0,3 pro normální kůži, 0,22 pro rakovinu kůže.</a:t>
            </a:r>
            <a:endParaRPr lang="en-US" altLang="cs-CZ" sz="2400" dirty="0">
              <a:cs typeface="Times New Roman" panose="02020603050405020304" pitchFamily="18" charset="0"/>
            </a:endParaRPr>
          </a:p>
        </p:txBody>
      </p:sp>
      <p:pic>
        <p:nvPicPr>
          <p:cNvPr id="15364" name="Picture 4" descr="Alpen-11-Strandqvist">
            <a:extLst>
              <a:ext uri="{FF2B5EF4-FFF2-40B4-BE49-F238E27FC236}">
                <a16:creationId xmlns:a16="http://schemas.microsoft.com/office/drawing/2014/main" id="{6BF3CD1A-1F31-4E82-AEF1-5F61110E21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87311" y="106400"/>
            <a:ext cx="5591504" cy="3734320"/>
          </a:xfrm>
          <a:noFill/>
        </p:spPr>
      </p:pic>
    </p:spTree>
    <p:extLst>
      <p:ext uri="{BB962C8B-B14F-4D97-AF65-F5344CB8AC3E}">
        <p14:creationId xmlns:p14="http://schemas.microsoft.com/office/powerpoint/2010/main" val="237052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18F8F46-4ABE-4018-8ED7-510E2113AAEA}"/>
              </a:ext>
            </a:extLst>
          </p:cNvPr>
          <p:cNvSpPr>
            <a:spLocks noGrp="1" noChangeArrowheads="1"/>
          </p:cNvSpPr>
          <p:nvPr>
            <p:ph type="title"/>
          </p:nvPr>
        </p:nvSpPr>
        <p:spPr>
          <a:xfrm>
            <a:off x="488772" y="310097"/>
            <a:ext cx="7015614" cy="451576"/>
          </a:xfrm>
        </p:spPr>
        <p:txBody>
          <a:bodyPr/>
          <a:lstStyle/>
          <a:p>
            <a:pPr eaLnBrk="1" hangingPunct="1"/>
            <a:r>
              <a:rPr lang="cs-CZ" altLang="cs-CZ" sz="4000" dirty="0"/>
              <a:t>Nominální standardní dávka</a:t>
            </a:r>
            <a:br>
              <a:rPr lang="cs-CZ" altLang="cs-CZ" sz="4000" dirty="0"/>
            </a:br>
            <a:r>
              <a:rPr lang="cs-CZ" altLang="cs-CZ" sz="4000" dirty="0"/>
              <a:t> </a:t>
            </a:r>
            <a:r>
              <a:rPr lang="cs-CZ" altLang="cs-CZ" sz="1800" dirty="0"/>
              <a:t>(nepovinné)</a:t>
            </a:r>
          </a:p>
        </p:txBody>
      </p:sp>
      <p:sp>
        <p:nvSpPr>
          <p:cNvPr id="16387" name="Rectangle 3">
            <a:extLst>
              <a:ext uri="{FF2B5EF4-FFF2-40B4-BE49-F238E27FC236}">
                <a16:creationId xmlns:a16="http://schemas.microsoft.com/office/drawing/2014/main" id="{43C45990-5D6B-432D-93D5-7DD007B94BCB}"/>
              </a:ext>
            </a:extLst>
          </p:cNvPr>
          <p:cNvSpPr>
            <a:spLocks noGrp="1" noChangeArrowheads="1"/>
          </p:cNvSpPr>
          <p:nvPr>
            <p:ph type="body" idx="1"/>
          </p:nvPr>
        </p:nvSpPr>
        <p:spPr>
          <a:xfrm>
            <a:off x="882869" y="1412876"/>
            <a:ext cx="10573407" cy="5040313"/>
          </a:xfrm>
          <a:noFill/>
        </p:spPr>
        <p:txBody>
          <a:bodyPr/>
          <a:lstStyle/>
          <a:p>
            <a:pPr eaLnBrk="1" hangingPunct="1">
              <a:lnSpc>
                <a:spcPct val="100000"/>
              </a:lnSpc>
              <a:buFontTx/>
              <a:buNone/>
            </a:pPr>
            <a:r>
              <a:rPr lang="cs-CZ" altLang="cs-CZ" sz="2400" dirty="0"/>
              <a:t>Základním předpokladem </a:t>
            </a:r>
            <a:r>
              <a:rPr lang="cs-CZ" altLang="cs-CZ" sz="2400" dirty="0" err="1"/>
              <a:t>Strandqvistova</a:t>
            </a:r>
            <a:r>
              <a:rPr lang="cs-CZ" altLang="cs-CZ" sz="2400" dirty="0"/>
              <a:t> modelu je to, že celkový čas ozařování je důležitým parametrem a že různý počet frakcí nebo jak jsou rozvrženy v celkovém čase má naopak malý vliv na biologický efekt. Všeobecně se používalo schéma 5-6 denních dávek za týden. </a:t>
            </a:r>
          </a:p>
          <a:p>
            <a:pPr eaLnBrk="1" hangingPunct="1">
              <a:lnSpc>
                <a:spcPct val="100000"/>
              </a:lnSpc>
              <a:buFontTx/>
              <a:buNone/>
            </a:pPr>
            <a:r>
              <a:rPr lang="cs-CZ" altLang="cs-CZ" sz="2400" dirty="0"/>
              <a:t>Později se zjistilo, že menší počet větších dávek vyžaduje redukci celkové dávky pro získání stejného účinku (</a:t>
            </a:r>
            <a:r>
              <a:rPr lang="cs-CZ" altLang="cs-CZ" sz="2400" i="1" dirty="0" err="1"/>
              <a:t>isoeffective</a:t>
            </a:r>
            <a:r>
              <a:rPr lang="cs-CZ" altLang="cs-CZ" sz="2400" i="1" dirty="0"/>
              <a:t> dose</a:t>
            </a:r>
            <a:r>
              <a:rPr lang="cs-CZ" altLang="cs-CZ" sz="2400" dirty="0"/>
              <a:t>). To vedlo k nové formulaci zákona mocniny zvané </a:t>
            </a:r>
            <a:r>
              <a:rPr lang="cs-CZ" altLang="cs-CZ" sz="2400" dirty="0" err="1"/>
              <a:t>Ellisův</a:t>
            </a:r>
            <a:r>
              <a:rPr lang="cs-CZ" altLang="cs-CZ" sz="2400" dirty="0"/>
              <a:t> vzorec: Tolerovaná dávka D pro normální tkáň závisí na počtu frakcí N, celkové době působení udané ve dnech T a na empirické konstantě, která se nazývá </a:t>
            </a:r>
            <a:r>
              <a:rPr lang="cs-CZ" altLang="cs-CZ" sz="2400" b="1" dirty="0"/>
              <a:t>nominální standardní dávka</a:t>
            </a:r>
            <a:r>
              <a:rPr lang="cs-CZ" altLang="cs-CZ" sz="2400" dirty="0"/>
              <a:t> (NSD):</a:t>
            </a:r>
          </a:p>
          <a:p>
            <a:pPr algn="ctr" eaLnBrk="1" hangingPunct="1">
              <a:lnSpc>
                <a:spcPct val="100000"/>
              </a:lnSpc>
              <a:buFontTx/>
              <a:buNone/>
            </a:pPr>
            <a:r>
              <a:rPr lang="cs-CZ" altLang="cs-CZ" sz="2400" dirty="0"/>
              <a:t>D = (NSD).T</a:t>
            </a:r>
            <a:r>
              <a:rPr lang="cs-CZ" altLang="cs-CZ" sz="2400" baseline="30000" dirty="0"/>
              <a:t>0,11</a:t>
            </a:r>
            <a:r>
              <a:rPr lang="cs-CZ" altLang="cs-CZ" sz="2400" dirty="0"/>
              <a:t>.N</a:t>
            </a:r>
            <a:r>
              <a:rPr lang="cs-CZ" altLang="cs-CZ" sz="2400" baseline="30000" dirty="0"/>
              <a:t>0,24</a:t>
            </a:r>
          </a:p>
          <a:p>
            <a:pPr eaLnBrk="1" hangingPunct="1">
              <a:lnSpc>
                <a:spcPct val="100000"/>
              </a:lnSpc>
              <a:buFontTx/>
              <a:buNone/>
            </a:pPr>
            <a:r>
              <a:rPr lang="cs-CZ" altLang="cs-CZ" sz="2400" dirty="0"/>
              <a:t>NSD může být určena ze známých hodnot T, N a D pro každou tkáň, orgán, nádor či okolnosti ozařování.</a:t>
            </a:r>
          </a:p>
        </p:txBody>
      </p:sp>
    </p:spTree>
    <p:extLst>
      <p:ext uri="{BB962C8B-B14F-4D97-AF65-F5344CB8AC3E}">
        <p14:creationId xmlns:p14="http://schemas.microsoft.com/office/powerpoint/2010/main" val="100600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7DFFABB-CD15-46D4-A7C2-C7B0D5EB06DB}"/>
              </a:ext>
            </a:extLst>
          </p:cNvPr>
          <p:cNvSpPr>
            <a:spLocks noGrp="1" noChangeArrowheads="1"/>
          </p:cNvSpPr>
          <p:nvPr>
            <p:ph type="title"/>
          </p:nvPr>
        </p:nvSpPr>
        <p:spPr>
          <a:xfrm>
            <a:off x="709489" y="257544"/>
            <a:ext cx="7635724" cy="1024717"/>
          </a:xfrm>
        </p:spPr>
        <p:txBody>
          <a:bodyPr/>
          <a:lstStyle/>
          <a:p>
            <a:pPr eaLnBrk="1" hangingPunct="1"/>
            <a:r>
              <a:rPr lang="cs-CZ" altLang="cs-CZ" sz="4000" dirty="0"/>
              <a:t>Stochastické pozdní účinky - kancerogeneze</a:t>
            </a:r>
          </a:p>
        </p:txBody>
      </p:sp>
      <p:sp>
        <p:nvSpPr>
          <p:cNvPr id="20483" name="Rectangle 3">
            <a:extLst>
              <a:ext uri="{FF2B5EF4-FFF2-40B4-BE49-F238E27FC236}">
                <a16:creationId xmlns:a16="http://schemas.microsoft.com/office/drawing/2014/main" id="{9D5B7A51-D5A2-4858-BCB5-B286E4D314A0}"/>
              </a:ext>
            </a:extLst>
          </p:cNvPr>
          <p:cNvSpPr>
            <a:spLocks noGrp="1" noChangeArrowheads="1"/>
          </p:cNvSpPr>
          <p:nvPr>
            <p:ph type="body" idx="1"/>
          </p:nvPr>
        </p:nvSpPr>
        <p:spPr>
          <a:xfrm>
            <a:off x="714703" y="1600200"/>
            <a:ext cx="10657490" cy="5068888"/>
          </a:xfrm>
          <a:noFill/>
        </p:spPr>
        <p:txBody>
          <a:bodyPr/>
          <a:lstStyle/>
          <a:p>
            <a:pPr marL="457200" indent="-457200" eaLnBrk="1" hangingPunct="1">
              <a:lnSpc>
                <a:spcPct val="100000"/>
              </a:lnSpc>
              <a:buFontTx/>
              <a:buNone/>
            </a:pPr>
            <a:r>
              <a:rPr lang="cs-CZ" altLang="cs-CZ" sz="2400" b="1" dirty="0"/>
              <a:t>Kauzální vztah mezi kancerogenezí a expozicí rentgenovému záření byl rozpoznán někdy kolem roku 1911</a:t>
            </a:r>
            <a:r>
              <a:rPr lang="cs-CZ" altLang="cs-CZ" sz="2400" dirty="0"/>
              <a:t>, avšak skutečnost, že jde o bezprahový efekt, začíná být zřejmá až po druhé světové válce. </a:t>
            </a:r>
          </a:p>
          <a:p>
            <a:pPr marL="457200" indent="-457200" eaLnBrk="1" hangingPunct="1">
              <a:lnSpc>
                <a:spcPct val="100000"/>
              </a:lnSpc>
              <a:buFontTx/>
              <a:buNone/>
            </a:pPr>
            <a:r>
              <a:rPr lang="cs-CZ" altLang="cs-CZ" sz="2000" dirty="0"/>
              <a:t>(I když dnes převažuje názor, že vznik nádorů po ozáření je bezprahových stochastickým efektem, některá pozorování tento názor relativizují: zdá se, že pro některé nádory existuje prahová dávka, a je známo, že </a:t>
            </a:r>
            <a:r>
              <a:rPr lang="cs-CZ" altLang="cs-CZ" sz="2000" dirty="0" err="1"/>
              <a:t>invazivita</a:t>
            </a:r>
            <a:r>
              <a:rPr lang="cs-CZ" altLang="cs-CZ" sz="2000" dirty="0"/>
              <a:t> (agresivita) některých nádorů závisí na dávce.)  </a:t>
            </a:r>
          </a:p>
          <a:p>
            <a:pPr marL="457200" indent="-457200" eaLnBrk="1" hangingPunct="1">
              <a:lnSpc>
                <a:spcPct val="100000"/>
              </a:lnSpc>
              <a:buFontTx/>
              <a:buNone/>
            </a:pPr>
            <a:r>
              <a:rPr lang="cs-CZ" altLang="cs-CZ" sz="2400" dirty="0"/>
              <a:t>V této oblasti samozřejmě nelze provádět žádné experimenty na lidech. Naše znalosti pocházejí z</a:t>
            </a:r>
          </a:p>
          <a:p>
            <a:pPr marL="457200" indent="-457200" eaLnBrk="1" hangingPunct="1">
              <a:lnSpc>
                <a:spcPct val="100000"/>
              </a:lnSpc>
              <a:buFontTx/>
              <a:buAutoNum type="alphaLcParenR"/>
            </a:pPr>
            <a:r>
              <a:rPr lang="cs-CZ" altLang="cs-CZ" sz="2400" dirty="0"/>
              <a:t>Studií na zvířatech</a:t>
            </a:r>
          </a:p>
          <a:p>
            <a:pPr marL="457200" indent="-457200" eaLnBrk="1" hangingPunct="1">
              <a:lnSpc>
                <a:spcPct val="100000"/>
              </a:lnSpc>
              <a:buFontTx/>
              <a:buAutoNum type="alphaLcParenR"/>
            </a:pPr>
            <a:r>
              <a:rPr lang="cs-CZ" altLang="cs-CZ" sz="2400" dirty="0"/>
              <a:t>Vyvolání nádorové transformace u buněk pěstovaných in vitro</a:t>
            </a:r>
          </a:p>
          <a:p>
            <a:pPr marL="457200" indent="-457200" eaLnBrk="1" hangingPunct="1">
              <a:lnSpc>
                <a:spcPct val="100000"/>
              </a:lnSpc>
              <a:buFontTx/>
              <a:buAutoNum type="alphaLcParenR"/>
            </a:pPr>
            <a:r>
              <a:rPr lang="cs-CZ" altLang="cs-CZ" sz="2400" dirty="0"/>
              <a:t>Pozorování lidí ozářených náhodně nebo při jaderných explozích.</a:t>
            </a:r>
          </a:p>
        </p:txBody>
      </p:sp>
    </p:spTree>
    <p:extLst>
      <p:ext uri="{BB962C8B-B14F-4D97-AF65-F5344CB8AC3E}">
        <p14:creationId xmlns:p14="http://schemas.microsoft.com/office/powerpoint/2010/main" val="23384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29B0181-40AF-4C7B-9970-8E67D8259524}"/>
              </a:ext>
            </a:extLst>
          </p:cNvPr>
          <p:cNvSpPr>
            <a:spLocks noGrp="1" noChangeArrowheads="1"/>
          </p:cNvSpPr>
          <p:nvPr>
            <p:ph type="title"/>
          </p:nvPr>
        </p:nvSpPr>
        <p:spPr/>
        <p:txBody>
          <a:bodyPr/>
          <a:lstStyle/>
          <a:p>
            <a:pPr eaLnBrk="1" hangingPunct="1"/>
            <a:r>
              <a:rPr lang="cs-CZ" altLang="cs-CZ" sz="4000" dirty="0"/>
              <a:t>Radiační kancerogeneze u laboratorních zvířat</a:t>
            </a:r>
          </a:p>
        </p:txBody>
      </p:sp>
      <p:sp>
        <p:nvSpPr>
          <p:cNvPr id="21507" name="Rectangle 3">
            <a:extLst>
              <a:ext uri="{FF2B5EF4-FFF2-40B4-BE49-F238E27FC236}">
                <a16:creationId xmlns:a16="http://schemas.microsoft.com/office/drawing/2014/main" id="{B728C515-FFBA-4DCB-8C7B-94D58C3C8823}"/>
              </a:ext>
            </a:extLst>
          </p:cNvPr>
          <p:cNvSpPr>
            <a:spLocks noGrp="1" noChangeArrowheads="1"/>
          </p:cNvSpPr>
          <p:nvPr>
            <p:ph type="body" sz="half" idx="1"/>
          </p:nvPr>
        </p:nvSpPr>
        <p:spPr>
          <a:xfrm>
            <a:off x="641131" y="2157248"/>
            <a:ext cx="2868504" cy="2635469"/>
          </a:xfrm>
          <a:noFill/>
        </p:spPr>
        <p:txBody>
          <a:bodyPr/>
          <a:lstStyle/>
          <a:p>
            <a:pPr marL="6350" indent="22225" eaLnBrk="1" hangingPunct="1">
              <a:lnSpc>
                <a:spcPct val="100000"/>
              </a:lnSpc>
              <a:buFontTx/>
              <a:buNone/>
            </a:pPr>
            <a:r>
              <a:rPr lang="cs-CZ" altLang="cs-CZ" sz="2000" dirty="0"/>
              <a:t>Již ve 30. letech byl u myší prokázán vznik leukémie po ozáření. Graf ukazuje závislost výskytu myeloidní leukémie na absorbované dávce,</a:t>
            </a:r>
          </a:p>
        </p:txBody>
      </p:sp>
      <p:pic>
        <p:nvPicPr>
          <p:cNvPr id="21508" name="Picture 4" descr="Alpen-12-1-myší leukemie">
            <a:extLst>
              <a:ext uri="{FF2B5EF4-FFF2-40B4-BE49-F238E27FC236}">
                <a16:creationId xmlns:a16="http://schemas.microsoft.com/office/drawing/2014/main" id="{CF6C64BE-5CFF-4FA5-B09E-6F33C97FFE9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1" y="1114097"/>
            <a:ext cx="7487512" cy="5286773"/>
          </a:xfrm>
          <a:noFill/>
        </p:spPr>
      </p:pic>
    </p:spTree>
    <p:extLst>
      <p:ext uri="{BB962C8B-B14F-4D97-AF65-F5344CB8AC3E}">
        <p14:creationId xmlns:p14="http://schemas.microsoft.com/office/powerpoint/2010/main" val="391543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E9002B2-5972-4163-9C45-5C03DB63A4FB}"/>
              </a:ext>
            </a:extLst>
          </p:cNvPr>
          <p:cNvSpPr>
            <a:spLocks noGrp="1" noChangeArrowheads="1"/>
          </p:cNvSpPr>
          <p:nvPr>
            <p:ph type="title"/>
          </p:nvPr>
        </p:nvSpPr>
        <p:spPr>
          <a:xfrm>
            <a:off x="545071" y="322435"/>
            <a:ext cx="7660675" cy="451576"/>
          </a:xfrm>
        </p:spPr>
        <p:txBody>
          <a:bodyPr/>
          <a:lstStyle/>
          <a:p>
            <a:pPr eaLnBrk="1" hangingPunct="1"/>
            <a:r>
              <a:rPr lang="cs-CZ" altLang="cs-CZ" dirty="0" err="1"/>
              <a:t>Nestochastické</a:t>
            </a:r>
            <a:r>
              <a:rPr lang="cs-CZ" altLang="cs-CZ" dirty="0"/>
              <a:t> pozdní účinky</a:t>
            </a:r>
          </a:p>
        </p:txBody>
      </p:sp>
      <p:sp>
        <p:nvSpPr>
          <p:cNvPr id="4099" name="Rectangle 3">
            <a:extLst>
              <a:ext uri="{FF2B5EF4-FFF2-40B4-BE49-F238E27FC236}">
                <a16:creationId xmlns:a16="http://schemas.microsoft.com/office/drawing/2014/main" id="{2B11B65B-09E9-4F0B-B6C5-CF707FE627C8}"/>
              </a:ext>
            </a:extLst>
          </p:cNvPr>
          <p:cNvSpPr>
            <a:spLocks noGrp="1" noChangeArrowheads="1"/>
          </p:cNvSpPr>
          <p:nvPr>
            <p:ph type="body" idx="1"/>
          </p:nvPr>
        </p:nvSpPr>
        <p:spPr>
          <a:xfrm>
            <a:off x="1261241" y="1600201"/>
            <a:ext cx="9438289" cy="4525963"/>
          </a:xfrm>
          <a:noFill/>
        </p:spPr>
        <p:txBody>
          <a:bodyPr/>
          <a:lstStyle/>
          <a:p>
            <a:pPr eaLnBrk="1" hangingPunct="1">
              <a:lnSpc>
                <a:spcPct val="100000"/>
              </a:lnSpc>
              <a:buFontTx/>
              <a:buNone/>
            </a:pPr>
            <a:r>
              <a:rPr lang="cs-CZ" altLang="cs-CZ" sz="2400" dirty="0"/>
              <a:t>Akutní účinky vysvětlujeme především působením na kmenové buňky proliferujících tkání. </a:t>
            </a:r>
          </a:p>
          <a:p>
            <a:pPr eaLnBrk="1" hangingPunct="1">
              <a:lnSpc>
                <a:spcPct val="100000"/>
              </a:lnSpc>
              <a:buFontTx/>
              <a:buNone/>
            </a:pPr>
            <a:r>
              <a:rPr lang="cs-CZ" altLang="cs-CZ" sz="2400" dirty="0"/>
              <a:t>Jako </a:t>
            </a:r>
            <a:r>
              <a:rPr lang="cs-CZ" altLang="cs-CZ" sz="2400" b="1" dirty="0"/>
              <a:t>pozdní účinky</a:t>
            </a:r>
            <a:r>
              <a:rPr lang="cs-CZ" altLang="cs-CZ" sz="2400" dirty="0"/>
              <a:t> jsou obecně označovány patologické změny tkání, které se objevují měsíce až roky po ozáření. Mohou být stochastické i </a:t>
            </a:r>
            <a:r>
              <a:rPr lang="cs-CZ" altLang="cs-CZ" sz="2400" dirty="0" err="1"/>
              <a:t>nestochastické</a:t>
            </a:r>
            <a:r>
              <a:rPr lang="cs-CZ" altLang="cs-CZ" sz="2400" dirty="0"/>
              <a:t> (deterministické).</a:t>
            </a:r>
          </a:p>
          <a:p>
            <a:pPr eaLnBrk="1" hangingPunct="1">
              <a:lnSpc>
                <a:spcPct val="100000"/>
              </a:lnSpc>
              <a:buFontTx/>
              <a:buNone/>
            </a:pPr>
            <a:r>
              <a:rPr lang="cs-CZ" altLang="cs-CZ" sz="2400" dirty="0"/>
              <a:t>Pro </a:t>
            </a:r>
            <a:r>
              <a:rPr lang="cs-CZ" altLang="cs-CZ" sz="2400" b="1" dirty="0" err="1"/>
              <a:t>nestochastické</a:t>
            </a:r>
            <a:r>
              <a:rPr lang="cs-CZ" altLang="cs-CZ" sz="2400" b="1" dirty="0"/>
              <a:t> účinky</a:t>
            </a:r>
            <a:r>
              <a:rPr lang="cs-CZ" altLang="cs-CZ" sz="2400" dirty="0"/>
              <a:t> existuje prahová dávka a velikost účinku závisí na dávce. Proto jsou též akutní účinky </a:t>
            </a:r>
            <a:r>
              <a:rPr lang="cs-CZ" altLang="cs-CZ" sz="2400" dirty="0" err="1"/>
              <a:t>nestochastické</a:t>
            </a:r>
            <a:r>
              <a:rPr lang="cs-CZ" altLang="cs-CZ" sz="2400" dirty="0"/>
              <a:t>.</a:t>
            </a:r>
          </a:p>
          <a:p>
            <a:pPr eaLnBrk="1" hangingPunct="1">
              <a:lnSpc>
                <a:spcPct val="100000"/>
              </a:lnSpc>
              <a:buFontTx/>
              <a:buNone/>
            </a:pPr>
            <a:r>
              <a:rPr lang="cs-CZ" altLang="cs-CZ" sz="2400" b="1" dirty="0"/>
              <a:t>Typicky se s těmito </a:t>
            </a:r>
            <a:r>
              <a:rPr lang="cs-CZ" altLang="cs-CZ" sz="2400" b="1" dirty="0" err="1"/>
              <a:t>nestochastickými</a:t>
            </a:r>
            <a:r>
              <a:rPr lang="cs-CZ" altLang="cs-CZ" sz="2400" b="1" dirty="0"/>
              <a:t> pozdními účinky setkáváme u frakcionované terapie.</a:t>
            </a:r>
            <a:r>
              <a:rPr lang="cs-CZ" altLang="cs-CZ" sz="2400" dirty="0"/>
              <a:t> Frakcionace chrání spíše před vedlejšími účinky akutními než pozdními.</a:t>
            </a:r>
          </a:p>
          <a:p>
            <a:pPr eaLnBrk="1" hangingPunct="1">
              <a:lnSpc>
                <a:spcPct val="100000"/>
              </a:lnSpc>
              <a:buFontTx/>
              <a:buNone/>
            </a:pPr>
            <a:r>
              <a:rPr lang="cs-CZ" altLang="cs-CZ" sz="2400" dirty="0"/>
              <a:t>Protože slovo „</a:t>
            </a:r>
            <a:r>
              <a:rPr lang="cs-CZ" altLang="cs-CZ" sz="2400" dirty="0" err="1"/>
              <a:t>nestochastický</a:t>
            </a:r>
            <a:r>
              <a:rPr lang="cs-CZ" altLang="cs-CZ" sz="2400" dirty="0"/>
              <a:t>“ nevystihuje plně podstatu jevu, ICRP razí od r. 1991 termín „</a:t>
            </a:r>
            <a:r>
              <a:rPr lang="cs-CZ" altLang="cs-CZ" sz="2400" b="1" dirty="0"/>
              <a:t>deterministický účinek</a:t>
            </a:r>
            <a:r>
              <a:rPr lang="cs-CZ" altLang="cs-CZ" sz="2400" dirty="0"/>
              <a:t>“</a:t>
            </a:r>
          </a:p>
        </p:txBody>
      </p:sp>
    </p:spTree>
    <p:extLst>
      <p:ext uri="{BB962C8B-B14F-4D97-AF65-F5344CB8AC3E}">
        <p14:creationId xmlns:p14="http://schemas.microsoft.com/office/powerpoint/2010/main" val="2551006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89DCC81-59BD-47DD-9A50-705C3062484F}"/>
              </a:ext>
            </a:extLst>
          </p:cNvPr>
          <p:cNvSpPr>
            <a:spLocks noGrp="1" noChangeArrowheads="1"/>
          </p:cNvSpPr>
          <p:nvPr>
            <p:ph type="title"/>
          </p:nvPr>
        </p:nvSpPr>
        <p:spPr>
          <a:xfrm>
            <a:off x="998483" y="274638"/>
            <a:ext cx="7346731" cy="850900"/>
          </a:xfrm>
        </p:spPr>
        <p:txBody>
          <a:bodyPr/>
          <a:lstStyle/>
          <a:p>
            <a:pPr eaLnBrk="1" hangingPunct="1"/>
            <a:r>
              <a:rPr lang="cs-CZ" altLang="cs-CZ" sz="4000" dirty="0"/>
              <a:t>Stochastické pozdní účinky - kancerogeneze</a:t>
            </a:r>
          </a:p>
        </p:txBody>
      </p:sp>
      <p:sp>
        <p:nvSpPr>
          <p:cNvPr id="22531" name="Rectangle 3">
            <a:extLst>
              <a:ext uri="{FF2B5EF4-FFF2-40B4-BE49-F238E27FC236}">
                <a16:creationId xmlns:a16="http://schemas.microsoft.com/office/drawing/2014/main" id="{B5B60FD9-F25A-4D99-B840-416A4774E80A}"/>
              </a:ext>
            </a:extLst>
          </p:cNvPr>
          <p:cNvSpPr>
            <a:spLocks noGrp="1" noChangeArrowheads="1"/>
          </p:cNvSpPr>
          <p:nvPr>
            <p:ph type="body" idx="1"/>
          </p:nvPr>
        </p:nvSpPr>
        <p:spPr>
          <a:xfrm>
            <a:off x="987973" y="1673225"/>
            <a:ext cx="10205545" cy="5184775"/>
          </a:xfrm>
          <a:noFill/>
        </p:spPr>
        <p:txBody>
          <a:bodyPr/>
          <a:lstStyle/>
          <a:p>
            <a:pPr marL="609600" indent="-609600" eaLnBrk="1" hangingPunct="1">
              <a:lnSpc>
                <a:spcPct val="100000"/>
              </a:lnSpc>
              <a:buFontTx/>
              <a:buNone/>
            </a:pPr>
            <a:r>
              <a:rPr lang="cs-CZ" altLang="cs-CZ" sz="2400" dirty="0"/>
              <a:t>Je třeba mít na paměti, že</a:t>
            </a:r>
          </a:p>
          <a:p>
            <a:pPr marL="609600" indent="-609600" eaLnBrk="1" hangingPunct="1">
              <a:lnSpc>
                <a:spcPct val="100000"/>
              </a:lnSpc>
              <a:buFontTx/>
              <a:buAutoNum type="alphaLcParenR"/>
            </a:pPr>
            <a:r>
              <a:rPr lang="cs-CZ" altLang="cs-CZ" sz="2400" dirty="0"/>
              <a:t>Nádory mají nenulový výskyt i u živočichů neozařovaných.</a:t>
            </a:r>
          </a:p>
          <a:p>
            <a:pPr marL="609600" indent="-609600" eaLnBrk="1" hangingPunct="1">
              <a:lnSpc>
                <a:spcPct val="100000"/>
              </a:lnSpc>
              <a:buFontTx/>
              <a:buAutoNum type="alphaLcParenR"/>
            </a:pPr>
            <a:r>
              <a:rPr lang="cs-CZ" altLang="cs-CZ" sz="2400" dirty="0"/>
              <a:t>Závislost výskytu nádoru na dávce zprvu ostře stoupá a celý průběh křivky nelze vysvětlit na základě nějaké rovnice prvního řádu</a:t>
            </a:r>
          </a:p>
          <a:p>
            <a:pPr marL="609600" indent="-609600" eaLnBrk="1" hangingPunct="1">
              <a:lnSpc>
                <a:spcPct val="100000"/>
              </a:lnSpc>
              <a:buFontTx/>
              <a:buAutoNum type="alphaLcParenR"/>
            </a:pPr>
            <a:r>
              <a:rPr lang="cs-CZ" altLang="cs-CZ" sz="2400" dirty="0"/>
              <a:t>Maximální incidence nedosahuje při žádné dávce 100%.</a:t>
            </a:r>
          </a:p>
          <a:p>
            <a:pPr marL="609600" indent="-609600" eaLnBrk="1" hangingPunct="1">
              <a:lnSpc>
                <a:spcPct val="100000"/>
              </a:lnSpc>
              <a:buFontTx/>
              <a:buAutoNum type="alphaLcParenR"/>
            </a:pPr>
            <a:r>
              <a:rPr lang="cs-CZ" altLang="cs-CZ" sz="2400" dirty="0"/>
              <a:t>U vysokých dávek incidence klesá jen zdánlivě, protože interferují úmrtí z jiných příčin.</a:t>
            </a:r>
          </a:p>
          <a:p>
            <a:pPr marL="609600" indent="-609600" eaLnBrk="1" hangingPunct="1">
              <a:lnSpc>
                <a:spcPct val="100000"/>
              </a:lnSpc>
              <a:buFontTx/>
              <a:buNone/>
            </a:pPr>
            <a:r>
              <a:rPr lang="cs-CZ" altLang="cs-CZ" sz="2400" dirty="0"/>
              <a:t>Výsledky získané na zvířatech vysvětlují působení na člověka jen kvalitativně a navíc se zpravidla týkají dávek (desetina až jednotky </a:t>
            </a:r>
            <a:r>
              <a:rPr lang="cs-CZ" altLang="cs-CZ" sz="2400" dirty="0" err="1"/>
              <a:t>Gy</a:t>
            </a:r>
            <a:r>
              <a:rPr lang="cs-CZ" altLang="cs-CZ" sz="2400" dirty="0"/>
              <a:t>), které nejsou z hlediska ochrany populace příliš relevantní (zde by byl zajímavý rozsah 1 – 10 </a:t>
            </a:r>
            <a:r>
              <a:rPr lang="cs-CZ" altLang="cs-CZ" sz="2400" dirty="0" err="1"/>
              <a:t>mGy</a:t>
            </a:r>
            <a:r>
              <a:rPr lang="cs-CZ" altLang="cs-CZ" sz="2400" dirty="0"/>
              <a:t>). Počáteční sklon křivky je nejasný a nemůže být přesně zjištěn ani na zvířatech (např. z důvodu jejich obrovské spotřeby).</a:t>
            </a:r>
          </a:p>
        </p:txBody>
      </p:sp>
    </p:spTree>
    <p:extLst>
      <p:ext uri="{BB962C8B-B14F-4D97-AF65-F5344CB8AC3E}">
        <p14:creationId xmlns:p14="http://schemas.microsoft.com/office/powerpoint/2010/main" val="327815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FC6354-0BF7-4B04-ACB4-3880D3DD35D3}"/>
              </a:ext>
            </a:extLst>
          </p:cNvPr>
          <p:cNvSpPr>
            <a:spLocks noGrp="1" noChangeArrowheads="1"/>
          </p:cNvSpPr>
          <p:nvPr>
            <p:ph type="title"/>
          </p:nvPr>
        </p:nvSpPr>
        <p:spPr>
          <a:xfrm>
            <a:off x="793531" y="285148"/>
            <a:ext cx="8229600" cy="1066800"/>
          </a:xfrm>
        </p:spPr>
        <p:txBody>
          <a:bodyPr/>
          <a:lstStyle/>
          <a:p>
            <a:pPr eaLnBrk="1" hangingPunct="1"/>
            <a:r>
              <a:rPr lang="cs-CZ" altLang="cs-CZ" sz="4000" dirty="0"/>
              <a:t>Stochastické pozdní účinky - kancerogeneze</a:t>
            </a:r>
          </a:p>
        </p:txBody>
      </p:sp>
      <p:sp>
        <p:nvSpPr>
          <p:cNvPr id="23555" name="Rectangle 3">
            <a:extLst>
              <a:ext uri="{FF2B5EF4-FFF2-40B4-BE49-F238E27FC236}">
                <a16:creationId xmlns:a16="http://schemas.microsoft.com/office/drawing/2014/main" id="{D523F1A7-B4EB-4500-8450-77C7948C1CDC}"/>
              </a:ext>
            </a:extLst>
          </p:cNvPr>
          <p:cNvSpPr>
            <a:spLocks noGrp="1" noChangeArrowheads="1"/>
          </p:cNvSpPr>
          <p:nvPr>
            <p:ph type="body" idx="1"/>
          </p:nvPr>
        </p:nvSpPr>
        <p:spPr>
          <a:xfrm>
            <a:off x="809297" y="1484314"/>
            <a:ext cx="10457793" cy="4752975"/>
          </a:xfrm>
          <a:noFill/>
        </p:spPr>
        <p:txBody>
          <a:bodyPr/>
          <a:lstStyle/>
          <a:p>
            <a:pPr marL="609600" indent="-609600" eaLnBrk="1" hangingPunct="1">
              <a:lnSpc>
                <a:spcPct val="100000"/>
              </a:lnSpc>
              <a:buFontTx/>
              <a:buNone/>
            </a:pPr>
            <a:r>
              <a:rPr lang="cs-CZ" altLang="cs-CZ" sz="2200" dirty="0"/>
              <a:t>Výsledky studií na zvířatech lze shrnout takto:</a:t>
            </a:r>
          </a:p>
          <a:p>
            <a:pPr marL="609600" indent="-609600" eaLnBrk="1" hangingPunct="1">
              <a:lnSpc>
                <a:spcPct val="100000"/>
              </a:lnSpc>
              <a:buFontTx/>
              <a:buAutoNum type="alphaLcParenR"/>
            </a:pPr>
            <a:r>
              <a:rPr lang="cs-CZ" altLang="cs-CZ" sz="2200" dirty="0"/>
              <a:t>Ozařováním lze u citlivého živočicha vyvolat vznik téměř jakéhokoliv nádoru.</a:t>
            </a:r>
          </a:p>
          <a:p>
            <a:pPr marL="609600" indent="-609600" eaLnBrk="1" hangingPunct="1">
              <a:lnSpc>
                <a:spcPct val="100000"/>
              </a:lnSpc>
              <a:buFontTx/>
              <a:buAutoNum type="alphaLcParenR"/>
            </a:pPr>
            <a:r>
              <a:rPr lang="cs-CZ" altLang="cs-CZ" sz="2200" dirty="0"/>
              <a:t>Existují ale nádory, jejichž frekvenci ozářením ovlivnit nelze.</a:t>
            </a:r>
          </a:p>
          <a:p>
            <a:pPr marL="609600" indent="-609600" eaLnBrk="1" hangingPunct="1">
              <a:lnSpc>
                <a:spcPct val="100000"/>
              </a:lnSpc>
              <a:buFontTx/>
              <a:buAutoNum type="alphaLcParenR"/>
            </a:pPr>
            <a:r>
              <a:rPr lang="cs-CZ" altLang="cs-CZ" sz="2200" dirty="0"/>
              <a:t>Mechanismy působení záření se liší podle druhu nádoru a expozičních podmínek.</a:t>
            </a:r>
          </a:p>
          <a:p>
            <a:pPr marL="609600" indent="-609600" eaLnBrk="1" hangingPunct="1">
              <a:lnSpc>
                <a:spcPct val="100000"/>
              </a:lnSpc>
              <a:buFontTx/>
              <a:buAutoNum type="alphaLcParenR"/>
            </a:pPr>
            <a:r>
              <a:rPr lang="cs-CZ" altLang="cs-CZ" sz="2200" dirty="0"/>
              <a:t>Nádor může být vyvolán přímo nebo i zprostředkovaně (v důsledku působení na jiné buňky).</a:t>
            </a:r>
          </a:p>
          <a:p>
            <a:pPr marL="609600" indent="-609600" eaLnBrk="1" hangingPunct="1">
              <a:lnSpc>
                <a:spcPct val="100000"/>
              </a:lnSpc>
              <a:buFontTx/>
              <a:buAutoNum type="alphaLcParenR"/>
            </a:pPr>
            <a:r>
              <a:rPr lang="cs-CZ" altLang="cs-CZ" sz="2200" dirty="0"/>
              <a:t>Záření o vysokém LET je z hlediska kancerogeneze obecně účinnější.</a:t>
            </a:r>
          </a:p>
          <a:p>
            <a:pPr marL="609600" indent="-609600" eaLnBrk="1" hangingPunct="1">
              <a:lnSpc>
                <a:spcPct val="100000"/>
              </a:lnSpc>
              <a:buFontTx/>
              <a:buAutoNum type="alphaLcParenR"/>
            </a:pPr>
            <a:r>
              <a:rPr lang="cs-CZ" altLang="cs-CZ" sz="2200" dirty="0" err="1"/>
              <a:t>Kancerogenita</a:t>
            </a:r>
            <a:r>
              <a:rPr lang="cs-CZ" altLang="cs-CZ" sz="2200" dirty="0"/>
              <a:t> záření může být ovlivněna mnoha jinými faktory fyzikální nebo chemické (a biologické) povahy, takže se při nízkých či středních dávkách nemusí vůbec objevit.</a:t>
            </a:r>
          </a:p>
          <a:p>
            <a:pPr marL="609600" indent="-609600" eaLnBrk="1" hangingPunct="1">
              <a:lnSpc>
                <a:spcPct val="100000"/>
              </a:lnSpc>
              <a:buFontTx/>
              <a:buAutoNum type="alphaLcParenR"/>
            </a:pPr>
            <a:r>
              <a:rPr lang="cs-CZ" altLang="cs-CZ" sz="2200" dirty="0"/>
              <a:t>Při vysokých dávkách je </a:t>
            </a:r>
            <a:r>
              <a:rPr lang="cs-CZ" altLang="cs-CZ" sz="2200" dirty="0" err="1"/>
              <a:t>kancerogenita</a:t>
            </a:r>
            <a:r>
              <a:rPr lang="cs-CZ" altLang="cs-CZ" sz="2200" dirty="0"/>
              <a:t> snížena neschopností poškozených buněk dělit se.</a:t>
            </a:r>
          </a:p>
        </p:txBody>
      </p:sp>
    </p:spTree>
    <p:extLst>
      <p:ext uri="{BB962C8B-B14F-4D97-AF65-F5344CB8AC3E}">
        <p14:creationId xmlns:p14="http://schemas.microsoft.com/office/powerpoint/2010/main" val="207828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DB7C179-A65B-4AB4-97F5-FF3CD5A57FED}"/>
              </a:ext>
            </a:extLst>
          </p:cNvPr>
          <p:cNvSpPr>
            <a:spLocks noGrp="1" noChangeArrowheads="1"/>
          </p:cNvSpPr>
          <p:nvPr>
            <p:ph type="title"/>
          </p:nvPr>
        </p:nvSpPr>
        <p:spPr>
          <a:xfrm>
            <a:off x="583366" y="352138"/>
            <a:ext cx="9632689" cy="451576"/>
          </a:xfrm>
        </p:spPr>
        <p:txBody>
          <a:bodyPr/>
          <a:lstStyle/>
          <a:p>
            <a:pPr eaLnBrk="1" hangingPunct="1"/>
            <a:r>
              <a:rPr lang="cs-CZ" altLang="cs-CZ" sz="4000" dirty="0"/>
              <a:t>Klonální teorie kancerogeneze, latence</a:t>
            </a:r>
          </a:p>
        </p:txBody>
      </p:sp>
      <p:sp>
        <p:nvSpPr>
          <p:cNvPr id="24579" name="Rectangle 3">
            <a:extLst>
              <a:ext uri="{FF2B5EF4-FFF2-40B4-BE49-F238E27FC236}">
                <a16:creationId xmlns:a16="http://schemas.microsoft.com/office/drawing/2014/main" id="{772E9E6A-DBC6-40BE-9D46-4D30807A6C94}"/>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dirty="0"/>
              <a:t>Obecně platí (bez ohledu na nečetné výjimky představované tzv. </a:t>
            </a:r>
            <a:r>
              <a:rPr lang="cs-CZ" altLang="cs-CZ" sz="2800" dirty="0" err="1"/>
              <a:t>multiklonálními</a:t>
            </a:r>
            <a:r>
              <a:rPr lang="cs-CZ" altLang="cs-CZ" sz="2800" dirty="0"/>
              <a:t> nádory a spolupůsobení celé řady dalších faktorů), že nádor je tkáň pocházející z jediné klonogenní buňky s příslušně pozměněnou genetickou informací.</a:t>
            </a:r>
          </a:p>
          <a:p>
            <a:pPr eaLnBrk="1" hangingPunct="1">
              <a:lnSpc>
                <a:spcPct val="100000"/>
              </a:lnSpc>
              <a:buFontTx/>
              <a:buNone/>
            </a:pPr>
            <a:r>
              <a:rPr lang="cs-CZ" altLang="cs-CZ" sz="2800" dirty="0"/>
              <a:t>K nástupu nádorového onemocnění dochází u člověka až po různé dosti dlouhé době po ozáření (latenci): po 2 – 5 letech se rozvíjí leukémie, avšak některé solidní nádory až po 35 – 40 letech.</a:t>
            </a:r>
          </a:p>
        </p:txBody>
      </p:sp>
    </p:spTree>
    <p:extLst>
      <p:ext uri="{BB962C8B-B14F-4D97-AF65-F5344CB8AC3E}">
        <p14:creationId xmlns:p14="http://schemas.microsoft.com/office/powerpoint/2010/main" val="174979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5BF3DCE-8F87-4D42-9DAC-44F2D256815F}"/>
              </a:ext>
            </a:extLst>
          </p:cNvPr>
          <p:cNvSpPr>
            <a:spLocks noGrp="1" noChangeArrowheads="1"/>
          </p:cNvSpPr>
          <p:nvPr>
            <p:ph type="title"/>
          </p:nvPr>
        </p:nvSpPr>
        <p:spPr>
          <a:xfrm>
            <a:off x="667449" y="331117"/>
            <a:ext cx="10389434" cy="451576"/>
          </a:xfrm>
        </p:spPr>
        <p:txBody>
          <a:bodyPr/>
          <a:lstStyle/>
          <a:p>
            <a:pPr eaLnBrk="1" hangingPunct="1"/>
            <a:r>
              <a:rPr lang="cs-CZ" altLang="cs-CZ" sz="4000" dirty="0"/>
              <a:t>Hypotéza iniciace a povzbuzení (</a:t>
            </a:r>
            <a:r>
              <a:rPr lang="cs-CZ" altLang="cs-CZ" sz="4000" i="1" dirty="0" err="1"/>
              <a:t>promotion</a:t>
            </a:r>
            <a:r>
              <a:rPr lang="cs-CZ" altLang="cs-CZ" sz="4000" dirty="0"/>
              <a:t>)</a:t>
            </a:r>
          </a:p>
        </p:txBody>
      </p:sp>
      <p:sp>
        <p:nvSpPr>
          <p:cNvPr id="25603" name="Rectangle 3">
            <a:extLst>
              <a:ext uri="{FF2B5EF4-FFF2-40B4-BE49-F238E27FC236}">
                <a16:creationId xmlns:a16="http://schemas.microsoft.com/office/drawing/2014/main" id="{DE06AEAB-55D7-4B87-A2DB-9A57E6125D9F}"/>
              </a:ext>
            </a:extLst>
          </p:cNvPr>
          <p:cNvSpPr>
            <a:spLocks noGrp="1" noChangeArrowheads="1"/>
          </p:cNvSpPr>
          <p:nvPr>
            <p:ph type="body" idx="1"/>
          </p:nvPr>
        </p:nvSpPr>
        <p:spPr>
          <a:noFill/>
        </p:spPr>
        <p:txBody>
          <a:bodyPr/>
          <a:lstStyle/>
          <a:p>
            <a:pPr marL="609600" indent="-609600" eaLnBrk="1" hangingPunct="1">
              <a:lnSpc>
                <a:spcPct val="100000"/>
              </a:lnSpc>
              <a:buFontTx/>
              <a:buNone/>
            </a:pPr>
            <a:r>
              <a:rPr lang="cs-CZ" altLang="cs-CZ" sz="2800" dirty="0"/>
              <a:t>Již v r. 1941 bylo navrženo, že se proces kancerogeneze skládá ze dvou kroků, mezi nimiž může být značný časový odstup (příčina latence). </a:t>
            </a:r>
          </a:p>
          <a:p>
            <a:pPr marL="609600" indent="-609600" eaLnBrk="1" hangingPunct="1">
              <a:lnSpc>
                <a:spcPct val="100000"/>
              </a:lnSpc>
              <a:buFontTx/>
              <a:buAutoNum type="arabicPeriod"/>
            </a:pPr>
            <a:r>
              <a:rPr lang="cs-CZ" altLang="cs-CZ" sz="2800" dirty="0"/>
              <a:t>Iniciace – změna genomu somatické buňky, která je nevratná. Může jít i o aktivaci onkogenního virusu nebo onkogenu.</a:t>
            </a:r>
          </a:p>
          <a:p>
            <a:pPr marL="609600" indent="-609600" eaLnBrk="1" hangingPunct="1">
              <a:lnSpc>
                <a:spcPct val="100000"/>
              </a:lnSpc>
              <a:buFontTx/>
              <a:buAutoNum type="arabicPeriod"/>
            </a:pPr>
            <a:r>
              <a:rPr lang="cs-CZ" altLang="cs-CZ" sz="2800" dirty="0"/>
              <a:t>Druhý krok může být označen jako povzbuzení či podpora – ze změněné buňky se začíná vyvíjet nádor. Spuštění nádorového růstu je způsobeno změnou nějakých vnějších podmínek (z hlediska transformované buňky).</a:t>
            </a:r>
          </a:p>
        </p:txBody>
      </p:sp>
    </p:spTree>
    <p:extLst>
      <p:ext uri="{BB962C8B-B14F-4D97-AF65-F5344CB8AC3E}">
        <p14:creationId xmlns:p14="http://schemas.microsoft.com/office/powerpoint/2010/main" val="206464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580B3F-4693-4DD9-BB67-A325BE3CAA7B}"/>
              </a:ext>
            </a:extLst>
          </p:cNvPr>
          <p:cNvSpPr>
            <a:spLocks noGrp="1" noChangeArrowheads="1"/>
          </p:cNvSpPr>
          <p:nvPr>
            <p:ph type="title"/>
          </p:nvPr>
        </p:nvSpPr>
        <p:spPr>
          <a:xfrm>
            <a:off x="646428" y="457241"/>
            <a:ext cx="8781352" cy="451576"/>
          </a:xfrm>
        </p:spPr>
        <p:txBody>
          <a:bodyPr/>
          <a:lstStyle/>
          <a:p>
            <a:pPr eaLnBrk="1" hangingPunct="1"/>
            <a:r>
              <a:rPr lang="cs-CZ" altLang="cs-CZ" sz="4000" dirty="0"/>
              <a:t>Efekt dávkového příkonu (rychlosti)</a:t>
            </a:r>
          </a:p>
        </p:txBody>
      </p:sp>
      <p:sp>
        <p:nvSpPr>
          <p:cNvPr id="26627" name="Rectangle 3">
            <a:extLst>
              <a:ext uri="{FF2B5EF4-FFF2-40B4-BE49-F238E27FC236}">
                <a16:creationId xmlns:a16="http://schemas.microsoft.com/office/drawing/2014/main" id="{B51C59F9-9282-4B26-AC7B-284482548627}"/>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dirty="0"/>
              <a:t>Obvykle platí, že s klesajícím dávkovým příkonem se snižuje i pravděpodobnost indukce nádorového bujení, což má nepochybně souvislost i s dostatkem času pro reparací DNA. </a:t>
            </a:r>
          </a:p>
          <a:p>
            <a:pPr eaLnBrk="1" hangingPunct="1">
              <a:lnSpc>
                <a:spcPct val="100000"/>
              </a:lnSpc>
              <a:buFontTx/>
              <a:buNone/>
            </a:pPr>
            <a:r>
              <a:rPr lang="cs-CZ" altLang="cs-CZ" sz="2800" dirty="0"/>
              <a:t>Při dlouhých časech ozařování může dojít i k </a:t>
            </a:r>
            <a:r>
              <a:rPr lang="cs-CZ" altLang="cs-CZ" sz="2800" dirty="0" err="1"/>
              <a:t>repopulaci</a:t>
            </a:r>
            <a:r>
              <a:rPr lang="cs-CZ" altLang="cs-CZ" sz="2800" dirty="0"/>
              <a:t> tkáně. </a:t>
            </a:r>
          </a:p>
          <a:p>
            <a:pPr eaLnBrk="1" hangingPunct="1">
              <a:lnSpc>
                <a:spcPct val="100000"/>
              </a:lnSpc>
              <a:buFontTx/>
              <a:buNone/>
            </a:pPr>
            <a:r>
              <a:rPr lang="cs-CZ" altLang="cs-CZ" sz="2800" dirty="0"/>
              <a:t>Na druhé straně má silnější kancerogenní účinek záření o vyšším LET. </a:t>
            </a:r>
          </a:p>
          <a:p>
            <a:pPr eaLnBrk="1" hangingPunct="1">
              <a:lnSpc>
                <a:spcPct val="100000"/>
              </a:lnSpc>
              <a:buFontTx/>
              <a:buNone/>
            </a:pPr>
            <a:r>
              <a:rPr lang="cs-CZ" altLang="cs-CZ" sz="2800" dirty="0"/>
              <a:t>Při velmi malých dávkách je dávkový příkon bezvýznamný.</a:t>
            </a:r>
          </a:p>
        </p:txBody>
      </p:sp>
    </p:spTree>
    <p:extLst>
      <p:ext uri="{BB962C8B-B14F-4D97-AF65-F5344CB8AC3E}">
        <p14:creationId xmlns:p14="http://schemas.microsoft.com/office/powerpoint/2010/main" val="140148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5BC8077-E6E1-4E7F-980B-1187FAA9FA74}"/>
              </a:ext>
            </a:extLst>
          </p:cNvPr>
          <p:cNvSpPr>
            <a:spLocks noGrp="1" noChangeArrowheads="1"/>
          </p:cNvSpPr>
          <p:nvPr>
            <p:ph type="title"/>
          </p:nvPr>
        </p:nvSpPr>
        <p:spPr>
          <a:xfrm>
            <a:off x="677958" y="499283"/>
            <a:ext cx="7068166" cy="451576"/>
          </a:xfrm>
        </p:spPr>
        <p:txBody>
          <a:bodyPr/>
          <a:lstStyle/>
          <a:p>
            <a:pPr eaLnBrk="1" hangingPunct="1"/>
            <a:r>
              <a:rPr lang="cs-CZ" altLang="cs-CZ" dirty="0"/>
              <a:t>Transformace buněk in vitro</a:t>
            </a:r>
          </a:p>
        </p:txBody>
      </p:sp>
      <p:sp>
        <p:nvSpPr>
          <p:cNvPr id="27651" name="Rectangle 3">
            <a:extLst>
              <a:ext uri="{FF2B5EF4-FFF2-40B4-BE49-F238E27FC236}">
                <a16:creationId xmlns:a16="http://schemas.microsoft.com/office/drawing/2014/main" id="{D5963D2E-DB04-4D8D-8B48-BFD8EA3A8EEC}"/>
              </a:ext>
            </a:extLst>
          </p:cNvPr>
          <p:cNvSpPr>
            <a:spLocks noGrp="1" noChangeArrowheads="1"/>
          </p:cNvSpPr>
          <p:nvPr>
            <p:ph type="body" idx="1"/>
          </p:nvPr>
        </p:nvSpPr>
        <p:spPr>
          <a:noFill/>
        </p:spPr>
        <p:txBody>
          <a:bodyPr/>
          <a:lstStyle/>
          <a:p>
            <a:pPr eaLnBrk="1" hangingPunct="1">
              <a:lnSpc>
                <a:spcPct val="90000"/>
              </a:lnSpc>
              <a:buFontTx/>
              <a:buNone/>
            </a:pPr>
            <a:r>
              <a:rPr lang="cs-CZ" altLang="cs-CZ" dirty="0"/>
              <a:t>Nádorová transformace buněk po ozáření může být pozorována i na </a:t>
            </a:r>
            <a:r>
              <a:rPr lang="cs-CZ" altLang="cs-CZ" dirty="0" err="1"/>
              <a:t>euploidních</a:t>
            </a:r>
            <a:r>
              <a:rPr lang="cs-CZ" altLang="cs-CZ" dirty="0"/>
              <a:t> buňkách savčích (lidských) tkáňových kultur. Kolonie buněk nádorově transformovaných se vzhledově liší od kolonií buněk normálních, což umožňuje statistické vyhodnocení transformace. Je nutno provádět korekce na ztrátu klonogenní aktivity (reprodukční smrt) buněk.</a:t>
            </a:r>
          </a:p>
        </p:txBody>
      </p:sp>
    </p:spTree>
    <p:extLst>
      <p:ext uri="{BB962C8B-B14F-4D97-AF65-F5344CB8AC3E}">
        <p14:creationId xmlns:p14="http://schemas.microsoft.com/office/powerpoint/2010/main" val="2928653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Alpen-12">
            <a:extLst>
              <a:ext uri="{FF2B5EF4-FFF2-40B4-BE49-F238E27FC236}">
                <a16:creationId xmlns:a16="http://schemas.microsoft.com/office/drawing/2014/main" id="{ED57D41B-7001-4E3F-9F68-C7562D15A7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5556" b="13335"/>
          <a:stretch>
            <a:fillRect/>
          </a:stretch>
        </p:blipFill>
        <p:spPr>
          <a:xfrm>
            <a:off x="4707815" y="0"/>
            <a:ext cx="6276975" cy="6858000"/>
          </a:xfrm>
          <a:noFill/>
        </p:spPr>
      </p:pic>
      <p:sp>
        <p:nvSpPr>
          <p:cNvPr id="28675" name="Text Box 7">
            <a:extLst>
              <a:ext uri="{FF2B5EF4-FFF2-40B4-BE49-F238E27FC236}">
                <a16:creationId xmlns:a16="http://schemas.microsoft.com/office/drawing/2014/main" id="{349F5CE8-1742-47A5-8BC0-225805D34D98}"/>
              </a:ext>
            </a:extLst>
          </p:cNvPr>
          <p:cNvSpPr txBox="1">
            <a:spLocks noChangeArrowheads="1"/>
          </p:cNvSpPr>
          <p:nvPr/>
        </p:nvSpPr>
        <p:spPr bwMode="auto">
          <a:xfrm>
            <a:off x="861848" y="981076"/>
            <a:ext cx="3436883" cy="341632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dirty="0"/>
              <a:t>Závislost transformační frekvence na dávce a druhu záření. </a:t>
            </a:r>
            <a:r>
              <a:rPr lang="cs-CZ" altLang="cs-CZ" b="1" dirty="0"/>
              <a:t>RBE – relativní biologická účinnost</a:t>
            </a:r>
            <a:r>
              <a:rPr lang="cs-CZ" altLang="cs-CZ" dirty="0"/>
              <a:t> záření, tj. poměr dávek se stejným účinkem, zde stejnou frekvencí transformací</a:t>
            </a:r>
          </a:p>
        </p:txBody>
      </p:sp>
    </p:spTree>
    <p:extLst>
      <p:ext uri="{BB962C8B-B14F-4D97-AF65-F5344CB8AC3E}">
        <p14:creationId xmlns:p14="http://schemas.microsoft.com/office/powerpoint/2010/main" val="400682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FDF13B0-AFB4-43A3-93A0-27A7A7D82679}"/>
              </a:ext>
            </a:extLst>
          </p:cNvPr>
          <p:cNvSpPr>
            <a:spLocks noGrp="1" noChangeArrowheads="1"/>
          </p:cNvSpPr>
          <p:nvPr>
            <p:ph type="title"/>
          </p:nvPr>
        </p:nvSpPr>
        <p:spPr>
          <a:xfrm>
            <a:off x="688469" y="268055"/>
            <a:ext cx="10753200" cy="451576"/>
          </a:xfrm>
        </p:spPr>
        <p:txBody>
          <a:bodyPr/>
          <a:lstStyle/>
          <a:p>
            <a:pPr eaLnBrk="1" hangingPunct="1"/>
            <a:r>
              <a:rPr lang="cs-CZ" altLang="cs-CZ" sz="4000" dirty="0"/>
              <a:t>Transformace u hlodavců a člověka, vliv frakcionace</a:t>
            </a:r>
          </a:p>
        </p:txBody>
      </p:sp>
      <p:sp>
        <p:nvSpPr>
          <p:cNvPr id="29699" name="Rectangle 3">
            <a:extLst>
              <a:ext uri="{FF2B5EF4-FFF2-40B4-BE49-F238E27FC236}">
                <a16:creationId xmlns:a16="http://schemas.microsoft.com/office/drawing/2014/main" id="{E5D67E82-7A52-4DA8-BC85-185D2D649571}"/>
              </a:ext>
            </a:extLst>
          </p:cNvPr>
          <p:cNvSpPr>
            <a:spLocks noGrp="1" noChangeArrowheads="1"/>
          </p:cNvSpPr>
          <p:nvPr>
            <p:ph type="body" idx="1"/>
          </p:nvPr>
        </p:nvSpPr>
        <p:spPr>
          <a:xfrm>
            <a:off x="725214" y="1600201"/>
            <a:ext cx="10415752" cy="4708525"/>
          </a:xfrm>
          <a:noFill/>
        </p:spPr>
        <p:txBody>
          <a:bodyPr/>
          <a:lstStyle/>
          <a:p>
            <a:pPr eaLnBrk="1" hangingPunct="1">
              <a:lnSpc>
                <a:spcPct val="100000"/>
              </a:lnSpc>
              <a:buFontTx/>
              <a:buNone/>
            </a:pPr>
            <a:r>
              <a:rPr lang="cs-CZ" altLang="cs-CZ" sz="2800" dirty="0"/>
              <a:t>Mj. bylo zjištěno, že buněčné linie odvozené od hlodavců odpovídají na ozáření mnohem více v závislosti na dávkovém příkonu než buňky odvozené z lidských tkání. U hlodavčích buněk je výraznější i efekt frakcionace. </a:t>
            </a:r>
          </a:p>
          <a:p>
            <a:pPr eaLnBrk="1" hangingPunct="1">
              <a:lnSpc>
                <a:spcPct val="100000"/>
              </a:lnSpc>
              <a:buFontTx/>
              <a:buNone/>
            </a:pPr>
            <a:r>
              <a:rPr lang="cs-CZ" altLang="cs-CZ" sz="2800" dirty="0"/>
              <a:t>Z toho lze usoudit, že u lidí se o něco více uplatňuje přímý účinek záření než účinek nepřímý. Tyto výsledky též naznačují, že extrapolace závěrů získaných v experimentech na hlodavčích buňkách na člověka je velmi obtížná.</a:t>
            </a:r>
          </a:p>
          <a:p>
            <a:pPr eaLnBrk="1" hangingPunct="1">
              <a:lnSpc>
                <a:spcPct val="100000"/>
              </a:lnSpc>
              <a:buFontTx/>
              <a:buNone/>
            </a:pPr>
            <a:r>
              <a:rPr lang="cs-CZ" altLang="cs-CZ" sz="2800" dirty="0"/>
              <a:t>Zatímco u záření s nízkým LET vede frakcionace ke snížení kancerogenních účinků, u záření s vysokým LET byl pozorován spíše opačný efekt.</a:t>
            </a:r>
          </a:p>
        </p:txBody>
      </p:sp>
    </p:spTree>
    <p:extLst>
      <p:ext uri="{BB962C8B-B14F-4D97-AF65-F5344CB8AC3E}">
        <p14:creationId xmlns:p14="http://schemas.microsoft.com/office/powerpoint/2010/main" val="310201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0003227-6761-4C1D-9F76-04BFFA42BBDB}"/>
              </a:ext>
            </a:extLst>
          </p:cNvPr>
          <p:cNvSpPr>
            <a:spLocks noGrp="1" noChangeArrowheads="1"/>
          </p:cNvSpPr>
          <p:nvPr>
            <p:ph type="title"/>
          </p:nvPr>
        </p:nvSpPr>
        <p:spPr>
          <a:xfrm>
            <a:off x="604386" y="331117"/>
            <a:ext cx="10753200" cy="451576"/>
          </a:xfrm>
        </p:spPr>
        <p:txBody>
          <a:bodyPr/>
          <a:lstStyle/>
          <a:p>
            <a:pPr eaLnBrk="1" hangingPunct="1"/>
            <a:r>
              <a:rPr lang="cs-CZ" altLang="cs-CZ" sz="4000" dirty="0"/>
              <a:t>Faktory podporující transformaci buněk</a:t>
            </a:r>
          </a:p>
        </p:txBody>
      </p:sp>
      <p:sp>
        <p:nvSpPr>
          <p:cNvPr id="30723" name="Rectangle 3">
            <a:extLst>
              <a:ext uri="{FF2B5EF4-FFF2-40B4-BE49-F238E27FC236}">
                <a16:creationId xmlns:a16="http://schemas.microsoft.com/office/drawing/2014/main" id="{814E6148-E751-41C5-896C-B001019FB5F3}"/>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Byly identifikovány látky, které samy o sobě nevyvolávají transformaci, ale je k tomu nutné předchozí ozáření. Ve srovnání s pouhým ozářením je zvýšení frekvence transformací několikanásobné. Klasickým příkladem je krotonový olej (dříve používaný jako silné projímadlo), konkrétně jeho složka 12-O-tertradekanoyl-forbol-13-acetát – zkratka TPA.</a:t>
            </a:r>
          </a:p>
          <a:p>
            <a:pPr eaLnBrk="1" hangingPunct="1">
              <a:lnSpc>
                <a:spcPct val="100000"/>
              </a:lnSpc>
              <a:buFontTx/>
              <a:buNone/>
            </a:pPr>
            <a:r>
              <a:rPr lang="cs-CZ" altLang="cs-CZ" sz="2400" dirty="0"/>
              <a:t>Transformace normálních buněk na buňky nádorové je za podmínek </a:t>
            </a:r>
            <a:r>
              <a:rPr lang="cs-CZ" altLang="cs-CZ" sz="2400" i="1" dirty="0"/>
              <a:t>in </a:t>
            </a:r>
            <a:r>
              <a:rPr lang="cs-CZ" altLang="cs-CZ" sz="2400" i="1" dirty="0" err="1"/>
              <a:t>vivo</a:t>
            </a:r>
            <a:r>
              <a:rPr lang="cs-CZ" altLang="cs-CZ" sz="2400" dirty="0"/>
              <a:t> ovlivňována celou řadou vnitřních faktorů (např. hormony, imunitní reakce, stáří organismu aj.), které lze v pokusech in vitro modelovat jen velmi svízelně nebo vůbec ne.</a:t>
            </a:r>
          </a:p>
        </p:txBody>
      </p:sp>
    </p:spTree>
    <p:extLst>
      <p:ext uri="{BB962C8B-B14F-4D97-AF65-F5344CB8AC3E}">
        <p14:creationId xmlns:p14="http://schemas.microsoft.com/office/powerpoint/2010/main" val="158527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FF0C2BE-6209-448E-A6B4-09367D6354D2}"/>
              </a:ext>
            </a:extLst>
          </p:cNvPr>
          <p:cNvSpPr>
            <a:spLocks noGrp="1" noChangeArrowheads="1"/>
          </p:cNvSpPr>
          <p:nvPr>
            <p:ph type="title"/>
          </p:nvPr>
        </p:nvSpPr>
        <p:spPr>
          <a:xfrm>
            <a:off x="635918" y="394179"/>
            <a:ext cx="8655228" cy="451576"/>
          </a:xfrm>
        </p:spPr>
        <p:txBody>
          <a:bodyPr/>
          <a:lstStyle/>
          <a:p>
            <a:pPr eaLnBrk="1" hangingPunct="1"/>
            <a:r>
              <a:rPr lang="cs-CZ" altLang="cs-CZ" sz="4000" dirty="0"/>
              <a:t>Radiační kancerogeneze v lidské populaci.</a:t>
            </a:r>
          </a:p>
        </p:txBody>
      </p:sp>
      <p:sp>
        <p:nvSpPr>
          <p:cNvPr id="31747" name="Rectangle 3">
            <a:extLst>
              <a:ext uri="{FF2B5EF4-FFF2-40B4-BE49-F238E27FC236}">
                <a16:creationId xmlns:a16="http://schemas.microsoft.com/office/drawing/2014/main" id="{77F3261E-0054-4C2B-B63A-E663E47CD5BE}"/>
              </a:ext>
            </a:extLst>
          </p:cNvPr>
          <p:cNvSpPr>
            <a:spLocks noGrp="1" noChangeArrowheads="1"/>
          </p:cNvSpPr>
          <p:nvPr>
            <p:ph type="body" idx="1"/>
          </p:nvPr>
        </p:nvSpPr>
        <p:spPr>
          <a:noFill/>
        </p:spPr>
        <p:txBody>
          <a:bodyPr/>
          <a:lstStyle/>
          <a:p>
            <a:pPr marL="609600" indent="-609600" eaLnBrk="1" hangingPunct="1">
              <a:lnSpc>
                <a:spcPct val="100000"/>
              </a:lnSpc>
              <a:buFontTx/>
              <a:buNone/>
            </a:pPr>
            <a:r>
              <a:rPr lang="cs-CZ" altLang="cs-CZ" dirty="0"/>
              <a:t>Zkoumané vzorky populace:</a:t>
            </a:r>
          </a:p>
          <a:p>
            <a:pPr marL="609600" indent="-609600" eaLnBrk="1" hangingPunct="1">
              <a:lnSpc>
                <a:spcPct val="100000"/>
              </a:lnSpc>
              <a:buFontTx/>
              <a:buNone/>
            </a:pPr>
            <a:r>
              <a:rPr lang="cs-CZ" altLang="cs-CZ" dirty="0"/>
              <a:t>a) Profesní expozice</a:t>
            </a:r>
          </a:p>
          <a:p>
            <a:pPr marL="609600" indent="-609600" eaLnBrk="1" hangingPunct="1">
              <a:lnSpc>
                <a:spcPct val="100000"/>
              </a:lnSpc>
              <a:buFontTx/>
              <a:buAutoNum type="arabicPeriod"/>
            </a:pPr>
            <a:r>
              <a:rPr lang="cs-CZ" altLang="cs-CZ" dirty="0"/>
              <a:t>Radiologové exponovaní v průběhu svého povolání</a:t>
            </a:r>
          </a:p>
          <a:p>
            <a:pPr marL="609600" indent="-609600" eaLnBrk="1" hangingPunct="1">
              <a:lnSpc>
                <a:spcPct val="100000"/>
              </a:lnSpc>
              <a:buFontTx/>
              <a:buAutoNum type="arabicPeriod"/>
            </a:pPr>
            <a:r>
              <a:rPr lang="cs-CZ" altLang="cs-CZ" dirty="0"/>
              <a:t>Horníci exponovaní radonu (zejména v uranových dolech)</a:t>
            </a:r>
          </a:p>
          <a:p>
            <a:pPr marL="609600" indent="-609600" eaLnBrk="1" hangingPunct="1">
              <a:lnSpc>
                <a:spcPct val="100000"/>
              </a:lnSpc>
              <a:buFontTx/>
              <a:buAutoNum type="arabicPeriod"/>
            </a:pPr>
            <a:r>
              <a:rPr lang="cs-CZ" altLang="cs-CZ" dirty="0"/>
              <a:t>Dělnice dříve malující svítící ciferníky hodin</a:t>
            </a:r>
          </a:p>
        </p:txBody>
      </p:sp>
    </p:spTree>
    <p:extLst>
      <p:ext uri="{BB962C8B-B14F-4D97-AF65-F5344CB8AC3E}">
        <p14:creationId xmlns:p14="http://schemas.microsoft.com/office/powerpoint/2010/main" val="140857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9C48767-3B32-4D85-B985-0D17661BF774}"/>
              </a:ext>
            </a:extLst>
          </p:cNvPr>
          <p:cNvSpPr>
            <a:spLocks noGrp="1" noChangeArrowheads="1"/>
          </p:cNvSpPr>
          <p:nvPr>
            <p:ph type="title"/>
          </p:nvPr>
        </p:nvSpPr>
        <p:spPr>
          <a:xfrm>
            <a:off x="835614" y="467751"/>
            <a:ext cx="10753200" cy="451576"/>
          </a:xfrm>
        </p:spPr>
        <p:txBody>
          <a:bodyPr/>
          <a:lstStyle/>
          <a:p>
            <a:pPr eaLnBrk="1" hangingPunct="1"/>
            <a:r>
              <a:rPr lang="cs-CZ" altLang="cs-CZ" dirty="0" err="1"/>
              <a:t>Nestochastické</a:t>
            </a:r>
            <a:r>
              <a:rPr lang="cs-CZ" altLang="cs-CZ" dirty="0"/>
              <a:t> pozdní účinky</a:t>
            </a:r>
          </a:p>
        </p:txBody>
      </p:sp>
      <p:sp>
        <p:nvSpPr>
          <p:cNvPr id="5123" name="Rectangle 3">
            <a:extLst>
              <a:ext uri="{FF2B5EF4-FFF2-40B4-BE49-F238E27FC236}">
                <a16:creationId xmlns:a16="http://schemas.microsoft.com/office/drawing/2014/main" id="{791053BC-040A-4ED0-8E3F-C652DC63BE7D}"/>
              </a:ext>
            </a:extLst>
          </p:cNvPr>
          <p:cNvSpPr>
            <a:spLocks noGrp="1" noChangeArrowheads="1"/>
          </p:cNvSpPr>
          <p:nvPr>
            <p:ph type="body" idx="1"/>
          </p:nvPr>
        </p:nvSpPr>
        <p:spPr>
          <a:xfrm>
            <a:off x="1981200" y="1600200"/>
            <a:ext cx="8229600" cy="3989388"/>
          </a:xfrm>
          <a:noFill/>
        </p:spPr>
        <p:txBody>
          <a:bodyPr/>
          <a:lstStyle/>
          <a:p>
            <a:pPr marL="609600" indent="-609600" eaLnBrk="1" hangingPunct="1">
              <a:lnSpc>
                <a:spcPct val="100000"/>
              </a:lnSpc>
              <a:buFontTx/>
              <a:buNone/>
            </a:pPr>
            <a:r>
              <a:rPr lang="cs-CZ" altLang="cs-CZ" dirty="0"/>
              <a:t>Existují v zásadě dvě teorie vysvětlující pozdní </a:t>
            </a:r>
            <a:r>
              <a:rPr lang="cs-CZ" altLang="cs-CZ" dirty="0" err="1"/>
              <a:t>nestochastické</a:t>
            </a:r>
            <a:r>
              <a:rPr lang="cs-CZ" altLang="cs-CZ" dirty="0"/>
              <a:t> účinky:</a:t>
            </a:r>
          </a:p>
          <a:p>
            <a:pPr marL="609600" indent="-609600" eaLnBrk="1" hangingPunct="1">
              <a:lnSpc>
                <a:spcPct val="100000"/>
              </a:lnSpc>
              <a:buFontTx/>
              <a:buAutoNum type="alphaLcParenR"/>
            </a:pPr>
            <a:r>
              <a:rPr lang="cs-CZ" altLang="cs-CZ" b="1" dirty="0"/>
              <a:t>Deplece (vyčerpání) </a:t>
            </a:r>
            <a:r>
              <a:rPr lang="cs-CZ" altLang="cs-CZ" b="1" dirty="0" err="1"/>
              <a:t>klonogenních</a:t>
            </a:r>
            <a:r>
              <a:rPr lang="cs-CZ" altLang="cs-CZ" b="1" dirty="0"/>
              <a:t> buněk </a:t>
            </a:r>
            <a:r>
              <a:rPr lang="cs-CZ" altLang="cs-CZ" dirty="0"/>
              <a:t>ve tkáni před delší dobou ozářené.</a:t>
            </a:r>
          </a:p>
          <a:p>
            <a:pPr marL="609600" indent="-609600" eaLnBrk="1" hangingPunct="1">
              <a:lnSpc>
                <a:spcPct val="100000"/>
              </a:lnSpc>
              <a:buFontTx/>
              <a:buAutoNum type="alphaLcParenR"/>
            </a:pPr>
            <a:r>
              <a:rPr lang="cs-CZ" altLang="cs-CZ" b="1" dirty="0"/>
              <a:t>Porucha vaskularizace tkáně</a:t>
            </a:r>
            <a:r>
              <a:rPr lang="cs-CZ" altLang="cs-CZ" dirty="0"/>
              <a:t>, která se projevuje </a:t>
            </a:r>
            <a:r>
              <a:rPr lang="cs-CZ" altLang="cs-CZ" dirty="0" err="1"/>
              <a:t>fibrotizací</a:t>
            </a:r>
            <a:r>
              <a:rPr lang="cs-CZ" altLang="cs-CZ" dirty="0"/>
              <a:t> a nedostatečným cévním zásobením.</a:t>
            </a:r>
          </a:p>
        </p:txBody>
      </p:sp>
    </p:spTree>
    <p:extLst>
      <p:ext uri="{BB962C8B-B14F-4D97-AF65-F5344CB8AC3E}">
        <p14:creationId xmlns:p14="http://schemas.microsoft.com/office/powerpoint/2010/main" val="1671768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B799C25-04B2-4D17-941C-E75312D45D03}"/>
              </a:ext>
            </a:extLst>
          </p:cNvPr>
          <p:cNvSpPr>
            <a:spLocks noGrp="1" noChangeArrowheads="1"/>
          </p:cNvSpPr>
          <p:nvPr>
            <p:ph type="title"/>
          </p:nvPr>
        </p:nvSpPr>
        <p:spPr/>
        <p:txBody>
          <a:bodyPr/>
          <a:lstStyle/>
          <a:p>
            <a:pPr eaLnBrk="1" hangingPunct="1"/>
            <a:r>
              <a:rPr lang="cs-CZ" altLang="cs-CZ" sz="4000"/>
              <a:t>Radiační kancerogeneze v lidské populaci.</a:t>
            </a:r>
          </a:p>
        </p:txBody>
      </p:sp>
      <p:sp>
        <p:nvSpPr>
          <p:cNvPr id="32771" name="Rectangle 3">
            <a:extLst>
              <a:ext uri="{FF2B5EF4-FFF2-40B4-BE49-F238E27FC236}">
                <a16:creationId xmlns:a16="http://schemas.microsoft.com/office/drawing/2014/main" id="{938636E2-9947-47A4-98E7-7B2625E19461}"/>
              </a:ext>
            </a:extLst>
          </p:cNvPr>
          <p:cNvSpPr>
            <a:spLocks noGrp="1" noChangeArrowheads="1"/>
          </p:cNvSpPr>
          <p:nvPr>
            <p:ph type="body" idx="1"/>
          </p:nvPr>
        </p:nvSpPr>
        <p:spPr>
          <a:noFill/>
        </p:spPr>
        <p:txBody>
          <a:bodyPr/>
          <a:lstStyle/>
          <a:p>
            <a:pPr marL="609600" indent="-609600" eaLnBrk="1" hangingPunct="1">
              <a:lnSpc>
                <a:spcPct val="100000"/>
              </a:lnSpc>
              <a:buFontTx/>
              <a:buNone/>
            </a:pPr>
            <a:r>
              <a:rPr lang="cs-CZ" altLang="cs-CZ" sz="2400" dirty="0"/>
              <a:t>b) Medicínské expozice</a:t>
            </a:r>
          </a:p>
          <a:p>
            <a:pPr marL="609600" indent="-609600" eaLnBrk="1" hangingPunct="1">
              <a:lnSpc>
                <a:spcPct val="100000"/>
              </a:lnSpc>
              <a:buFontTx/>
              <a:buAutoNum type="arabicPeriod"/>
            </a:pPr>
            <a:r>
              <a:rPr lang="cs-CZ" altLang="cs-CZ" sz="2400" dirty="0"/>
              <a:t>Pacienti s ankylózní </a:t>
            </a:r>
            <a:r>
              <a:rPr lang="cs-CZ" altLang="cs-CZ" sz="2400" dirty="0" err="1"/>
              <a:t>spondylitidou</a:t>
            </a:r>
            <a:r>
              <a:rPr lang="cs-CZ" altLang="cs-CZ" sz="2400" dirty="0"/>
              <a:t> (chronické zánětlivé onemocnění páteře, tzv. </a:t>
            </a:r>
            <a:r>
              <a:rPr lang="cs-CZ" altLang="cs-CZ" sz="2400" dirty="0" err="1"/>
              <a:t>Bechtěrev</a:t>
            </a:r>
            <a:r>
              <a:rPr lang="cs-CZ" altLang="cs-CZ" sz="2400" dirty="0"/>
              <a:t>) léčení </a:t>
            </a:r>
            <a:r>
              <a:rPr lang="cs-CZ" altLang="cs-CZ" sz="2400" dirty="0" err="1"/>
              <a:t>rtg</a:t>
            </a:r>
            <a:r>
              <a:rPr lang="cs-CZ" altLang="cs-CZ" sz="2400" dirty="0"/>
              <a:t> zářením</a:t>
            </a:r>
          </a:p>
          <a:p>
            <a:pPr marL="609600" indent="-609600" eaLnBrk="1" hangingPunct="1">
              <a:lnSpc>
                <a:spcPct val="100000"/>
              </a:lnSpc>
              <a:buFontTx/>
              <a:buAutoNum type="arabicPeriod"/>
            </a:pPr>
            <a:r>
              <a:rPr lang="cs-CZ" altLang="cs-CZ" sz="2400" dirty="0"/>
              <a:t>Ženy ozařované pro nezhoubná onemocnění v oblasti prsou a pánve</a:t>
            </a:r>
          </a:p>
          <a:p>
            <a:pPr marL="609600" indent="-609600" eaLnBrk="1" hangingPunct="1">
              <a:lnSpc>
                <a:spcPct val="100000"/>
              </a:lnSpc>
              <a:buFontTx/>
              <a:buAutoNum type="arabicPeriod"/>
            </a:pPr>
            <a:r>
              <a:rPr lang="cs-CZ" altLang="cs-CZ" sz="2400" dirty="0"/>
              <a:t>Ženy opakovaně snímkované v tuberkulózních sanatoriích</a:t>
            </a:r>
          </a:p>
          <a:p>
            <a:pPr marL="609600" indent="-609600" eaLnBrk="1" hangingPunct="1">
              <a:lnSpc>
                <a:spcPct val="100000"/>
              </a:lnSpc>
              <a:buFontTx/>
              <a:buAutoNum type="arabicPeriod"/>
            </a:pPr>
            <a:r>
              <a:rPr lang="cs-CZ" altLang="cs-CZ" sz="2400" dirty="0"/>
              <a:t>Děti ozařované při nezhoubných diagnózách – zvětšený brzlík, trichofycie</a:t>
            </a:r>
          </a:p>
          <a:p>
            <a:pPr marL="609600" indent="-609600" eaLnBrk="1" hangingPunct="1">
              <a:lnSpc>
                <a:spcPct val="100000"/>
              </a:lnSpc>
              <a:buFontTx/>
              <a:buAutoNum type="arabicPeriod"/>
            </a:pPr>
            <a:r>
              <a:rPr lang="cs-CZ" altLang="cs-CZ" sz="2400" dirty="0"/>
              <a:t>Děti ozařované </a:t>
            </a:r>
            <a:r>
              <a:rPr lang="cs-CZ" altLang="cs-CZ" sz="2400" i="1" dirty="0"/>
              <a:t>in </a:t>
            </a:r>
            <a:r>
              <a:rPr lang="cs-CZ" altLang="cs-CZ" sz="2400" i="1" dirty="0" err="1"/>
              <a:t>utero</a:t>
            </a:r>
            <a:r>
              <a:rPr lang="cs-CZ" altLang="cs-CZ" sz="2400" i="1" dirty="0"/>
              <a:t> </a:t>
            </a:r>
            <a:r>
              <a:rPr lang="cs-CZ" altLang="cs-CZ" sz="2400" dirty="0"/>
              <a:t>pro diagnostické účely v průběhu těhotenství matky.</a:t>
            </a:r>
          </a:p>
        </p:txBody>
      </p:sp>
    </p:spTree>
    <p:extLst>
      <p:ext uri="{BB962C8B-B14F-4D97-AF65-F5344CB8AC3E}">
        <p14:creationId xmlns:p14="http://schemas.microsoft.com/office/powerpoint/2010/main" val="3637051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464B405-0206-4422-AD6C-6AF04844BF26}"/>
              </a:ext>
            </a:extLst>
          </p:cNvPr>
          <p:cNvSpPr>
            <a:spLocks noGrp="1" noChangeArrowheads="1"/>
          </p:cNvSpPr>
          <p:nvPr>
            <p:ph type="title"/>
          </p:nvPr>
        </p:nvSpPr>
        <p:spPr>
          <a:xfrm>
            <a:off x="593876" y="341627"/>
            <a:ext cx="8392469" cy="451576"/>
          </a:xfrm>
        </p:spPr>
        <p:txBody>
          <a:bodyPr/>
          <a:lstStyle/>
          <a:p>
            <a:pPr eaLnBrk="1" hangingPunct="1"/>
            <a:r>
              <a:rPr lang="cs-CZ" altLang="cs-CZ" sz="4000" dirty="0"/>
              <a:t>Radiační kancerogeneze v lidské populaci.</a:t>
            </a:r>
          </a:p>
        </p:txBody>
      </p:sp>
      <p:sp>
        <p:nvSpPr>
          <p:cNvPr id="33795" name="Rectangle 3">
            <a:extLst>
              <a:ext uri="{FF2B5EF4-FFF2-40B4-BE49-F238E27FC236}">
                <a16:creationId xmlns:a16="http://schemas.microsoft.com/office/drawing/2014/main" id="{3070DF79-4E4E-49F2-90F0-F086A9509A81}"/>
              </a:ext>
            </a:extLst>
          </p:cNvPr>
          <p:cNvSpPr>
            <a:spLocks noGrp="1" noChangeArrowheads="1"/>
          </p:cNvSpPr>
          <p:nvPr>
            <p:ph type="body" idx="1"/>
          </p:nvPr>
        </p:nvSpPr>
        <p:spPr>
          <a:xfrm>
            <a:off x="672662" y="1600201"/>
            <a:ext cx="10836165" cy="4924425"/>
          </a:xfrm>
          <a:noFill/>
        </p:spPr>
        <p:txBody>
          <a:bodyPr/>
          <a:lstStyle/>
          <a:p>
            <a:pPr marL="609600" indent="-609600" eaLnBrk="1" hangingPunct="1">
              <a:lnSpc>
                <a:spcPct val="100000"/>
              </a:lnSpc>
              <a:buFontTx/>
              <a:buNone/>
            </a:pPr>
            <a:r>
              <a:rPr lang="cs-CZ" altLang="cs-CZ" sz="2400" dirty="0"/>
              <a:t>c) Následky jaderných výbuchů a havárií</a:t>
            </a:r>
          </a:p>
          <a:p>
            <a:pPr marL="609600" indent="-609600" eaLnBrk="1" hangingPunct="1">
              <a:lnSpc>
                <a:spcPct val="100000"/>
              </a:lnSpc>
              <a:buFontTx/>
              <a:buAutoNum type="arabicPeriod"/>
            </a:pPr>
            <a:r>
              <a:rPr lang="cs-CZ" altLang="cs-CZ" sz="2400" dirty="0"/>
              <a:t>Lidé, kteří přežili jaderné výbuchy v Hirošimě a Nagasaki – podrobná evidence pozdních efektů v průběhu padesáti let – </a:t>
            </a:r>
            <a:r>
              <a:rPr lang="cs-CZ" altLang="cs-CZ" sz="2400" dirty="0" err="1"/>
              <a:t>The</a:t>
            </a:r>
            <a:r>
              <a:rPr lang="cs-CZ" altLang="cs-CZ" sz="2400" dirty="0"/>
              <a:t> </a:t>
            </a:r>
            <a:r>
              <a:rPr lang="cs-CZ" altLang="cs-CZ" sz="2400" dirty="0" err="1"/>
              <a:t>Atomic</a:t>
            </a:r>
            <a:r>
              <a:rPr lang="cs-CZ" altLang="cs-CZ" sz="2400" dirty="0"/>
              <a:t> Bomb </a:t>
            </a:r>
            <a:r>
              <a:rPr lang="cs-CZ" altLang="cs-CZ" sz="2400" dirty="0" err="1"/>
              <a:t>Casualty</a:t>
            </a:r>
            <a:r>
              <a:rPr lang="cs-CZ" altLang="cs-CZ" sz="2400" dirty="0"/>
              <a:t> </a:t>
            </a:r>
            <a:r>
              <a:rPr lang="cs-CZ" altLang="cs-CZ" sz="2400" dirty="0" err="1"/>
              <a:t>Commission</a:t>
            </a:r>
            <a:r>
              <a:rPr lang="cs-CZ" altLang="cs-CZ" sz="2400" dirty="0"/>
              <a:t> a následně </a:t>
            </a:r>
            <a:r>
              <a:rPr lang="cs-CZ" altLang="cs-CZ" sz="2400" dirty="0" err="1"/>
              <a:t>The</a:t>
            </a:r>
            <a:r>
              <a:rPr lang="cs-CZ" altLang="cs-CZ" sz="2400" dirty="0"/>
              <a:t> </a:t>
            </a:r>
            <a:r>
              <a:rPr lang="cs-CZ" altLang="cs-CZ" sz="2400" dirty="0" err="1"/>
              <a:t>Radiation</a:t>
            </a:r>
            <a:r>
              <a:rPr lang="cs-CZ" altLang="cs-CZ" sz="2400" dirty="0"/>
              <a:t> </a:t>
            </a:r>
            <a:r>
              <a:rPr lang="cs-CZ" altLang="cs-CZ" sz="2400" dirty="0" err="1"/>
              <a:t>Effects</a:t>
            </a:r>
            <a:r>
              <a:rPr lang="cs-CZ" altLang="cs-CZ" sz="2400" dirty="0"/>
              <a:t> </a:t>
            </a:r>
            <a:r>
              <a:rPr lang="cs-CZ" altLang="cs-CZ" sz="2400" dirty="0" err="1"/>
              <a:t>Research</a:t>
            </a:r>
            <a:r>
              <a:rPr lang="cs-CZ" altLang="cs-CZ" sz="2400" dirty="0"/>
              <a:t> </a:t>
            </a:r>
            <a:r>
              <a:rPr lang="cs-CZ" altLang="cs-CZ" sz="2400" dirty="0" err="1"/>
              <a:t>Foundation</a:t>
            </a:r>
            <a:r>
              <a:rPr lang="cs-CZ" altLang="cs-CZ" sz="2400" dirty="0"/>
              <a:t>.</a:t>
            </a:r>
          </a:p>
          <a:p>
            <a:pPr marL="609600" indent="-609600" eaLnBrk="1" hangingPunct="1">
              <a:lnSpc>
                <a:spcPct val="100000"/>
              </a:lnSpc>
              <a:buFontTx/>
              <a:buAutoNum type="arabicPeriod"/>
            </a:pPr>
            <a:r>
              <a:rPr lang="cs-CZ" altLang="cs-CZ" sz="2400" dirty="0"/>
              <a:t>Obyvatelstvo části Marshallových ostrovů v Tichém oceáně vystavené jadernému spadu v 50. letech.</a:t>
            </a:r>
          </a:p>
          <a:p>
            <a:pPr marL="609600" indent="-609600" eaLnBrk="1" hangingPunct="1">
              <a:lnSpc>
                <a:spcPct val="100000"/>
              </a:lnSpc>
              <a:buFontTx/>
              <a:buAutoNum type="arabicPeriod"/>
            </a:pPr>
            <a:r>
              <a:rPr lang="cs-CZ" altLang="cs-CZ" sz="2400" dirty="0"/>
              <a:t>Pracovníci a vojáci exponovaní při pokusných jaderných výbuších (Tichý oceán, Nevadská poušť….)</a:t>
            </a:r>
          </a:p>
          <a:p>
            <a:pPr marL="609600" indent="-609600" eaLnBrk="1" hangingPunct="1">
              <a:lnSpc>
                <a:spcPct val="100000"/>
              </a:lnSpc>
              <a:buFontTx/>
              <a:buAutoNum type="arabicPeriod"/>
            </a:pPr>
            <a:r>
              <a:rPr lang="cs-CZ" altLang="cs-CZ" sz="2400" dirty="0"/>
              <a:t>Obyvatelstvo v okolí Nevadské pouště vystavené jadernému spadu</a:t>
            </a:r>
          </a:p>
          <a:p>
            <a:pPr marL="609600" indent="-609600" eaLnBrk="1" hangingPunct="1">
              <a:lnSpc>
                <a:spcPct val="100000"/>
              </a:lnSpc>
              <a:buFontTx/>
              <a:buAutoNum type="arabicPeriod"/>
            </a:pPr>
            <a:r>
              <a:rPr lang="cs-CZ" altLang="cs-CZ" sz="2400" dirty="0"/>
              <a:t>Obyvatelstvo Ukrajiny i jiných zemí vystavené jadernému spadu po Černobylské havárii – neúplná data, jediné, co je jisté, je zvýšený výskyt nádorových onemocnění štítné žlázy.</a:t>
            </a:r>
          </a:p>
        </p:txBody>
      </p:sp>
    </p:spTree>
    <p:extLst>
      <p:ext uri="{BB962C8B-B14F-4D97-AF65-F5344CB8AC3E}">
        <p14:creationId xmlns:p14="http://schemas.microsoft.com/office/powerpoint/2010/main" val="40515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4EEC651-8C4C-4996-95D8-AB7198DEFB42}"/>
              </a:ext>
            </a:extLst>
          </p:cNvPr>
          <p:cNvSpPr>
            <a:spLocks noGrp="1" noChangeArrowheads="1"/>
          </p:cNvSpPr>
          <p:nvPr>
            <p:ph type="title"/>
          </p:nvPr>
        </p:nvSpPr>
        <p:spPr>
          <a:xfrm>
            <a:off x="751531" y="415200"/>
            <a:ext cx="8129710" cy="451576"/>
          </a:xfrm>
        </p:spPr>
        <p:txBody>
          <a:bodyPr/>
          <a:lstStyle/>
          <a:p>
            <a:pPr eaLnBrk="1" hangingPunct="1"/>
            <a:r>
              <a:rPr lang="cs-CZ" altLang="cs-CZ" sz="4000" dirty="0"/>
              <a:t>Radiační kancerogeneze v lidské populaci.</a:t>
            </a:r>
          </a:p>
        </p:txBody>
      </p:sp>
      <p:sp>
        <p:nvSpPr>
          <p:cNvPr id="34819" name="Rectangle 3">
            <a:extLst>
              <a:ext uri="{FF2B5EF4-FFF2-40B4-BE49-F238E27FC236}">
                <a16:creationId xmlns:a16="http://schemas.microsoft.com/office/drawing/2014/main" id="{23E0AE65-E3EC-4C97-9972-D35ED9E164E7}"/>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Uvedené příčiny radiační kancerogeneze v populaci se značně liší svým charakterem – druh záření, dávkový příkon, homogenita ozáření apod. – proto jsou srovnání velmi obtížná.</a:t>
            </a:r>
          </a:p>
          <a:p>
            <a:pPr eaLnBrk="1" hangingPunct="1">
              <a:lnSpc>
                <a:spcPct val="100000"/>
              </a:lnSpc>
              <a:buFontTx/>
              <a:buNone/>
            </a:pPr>
            <a:r>
              <a:rPr lang="cs-CZ" altLang="cs-CZ" sz="2400" dirty="0"/>
              <a:t>Populační riziko vzniku zhoubných nádorů může být vyjadřováno jako relativní nebo absolutní, a to za pomocí rizikových koeficientů.</a:t>
            </a:r>
          </a:p>
          <a:p>
            <a:pPr eaLnBrk="1" hangingPunct="1">
              <a:lnSpc>
                <a:spcPct val="100000"/>
              </a:lnSpc>
              <a:buFontTx/>
              <a:buNone/>
            </a:pPr>
            <a:r>
              <a:rPr lang="cs-CZ" altLang="cs-CZ" sz="2400" b="1" dirty="0"/>
              <a:t>Absolutní riziko: </a:t>
            </a:r>
            <a:r>
              <a:rPr lang="cs-CZ" altLang="cs-CZ" sz="2400" dirty="0"/>
              <a:t>o kolik se zvýší riziko rakoviny po expozici jednotkové dávce oproti přirozenému výskytu bez ohledu na to, jak je velký.</a:t>
            </a:r>
          </a:p>
          <a:p>
            <a:pPr eaLnBrk="1" hangingPunct="1">
              <a:lnSpc>
                <a:spcPct val="100000"/>
              </a:lnSpc>
              <a:buFontTx/>
              <a:buNone/>
            </a:pPr>
            <a:r>
              <a:rPr lang="cs-CZ" altLang="cs-CZ" sz="2400" b="1" dirty="0"/>
              <a:t>Relativní riziko: </a:t>
            </a:r>
            <a:r>
              <a:rPr lang="cs-CZ" altLang="cs-CZ" sz="2400" dirty="0"/>
              <a:t>Kolikrát vyšší bude riziko rakoviny po expozici jednotkové dávce ve srovnání s přirozeným výskytem. </a:t>
            </a:r>
          </a:p>
        </p:txBody>
      </p:sp>
    </p:spTree>
    <p:extLst>
      <p:ext uri="{BB962C8B-B14F-4D97-AF65-F5344CB8AC3E}">
        <p14:creationId xmlns:p14="http://schemas.microsoft.com/office/powerpoint/2010/main" val="111808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900BC88-5824-447F-A6ED-24B2EA1A9B56}"/>
              </a:ext>
            </a:extLst>
          </p:cNvPr>
          <p:cNvSpPr>
            <a:spLocks noGrp="1" noChangeArrowheads="1"/>
          </p:cNvSpPr>
          <p:nvPr>
            <p:ph type="title"/>
          </p:nvPr>
        </p:nvSpPr>
        <p:spPr>
          <a:xfrm>
            <a:off x="656938" y="488772"/>
            <a:ext cx="9916469" cy="451576"/>
          </a:xfrm>
        </p:spPr>
        <p:txBody>
          <a:bodyPr/>
          <a:lstStyle/>
          <a:p>
            <a:pPr eaLnBrk="1" hangingPunct="1"/>
            <a:r>
              <a:rPr lang="cs-CZ" altLang="cs-CZ" sz="4000" dirty="0"/>
              <a:t>Vyjádření rizika radiační kancerogeneze</a:t>
            </a:r>
          </a:p>
        </p:txBody>
      </p:sp>
      <p:sp>
        <p:nvSpPr>
          <p:cNvPr id="35843" name="Rectangle 3">
            <a:extLst>
              <a:ext uri="{FF2B5EF4-FFF2-40B4-BE49-F238E27FC236}">
                <a16:creationId xmlns:a16="http://schemas.microsoft.com/office/drawing/2014/main" id="{2B40FB1A-393E-4C75-9BB1-458F709D6316}"/>
              </a:ext>
            </a:extLst>
          </p:cNvPr>
          <p:cNvSpPr>
            <a:spLocks noGrp="1" noChangeArrowheads="1"/>
          </p:cNvSpPr>
          <p:nvPr>
            <p:ph type="body" idx="1"/>
          </p:nvPr>
        </p:nvSpPr>
        <p:spPr>
          <a:xfrm>
            <a:off x="1040524" y="1844674"/>
            <a:ext cx="9795642" cy="4493063"/>
          </a:xfrm>
          <a:noFill/>
        </p:spPr>
        <p:txBody>
          <a:bodyPr/>
          <a:lstStyle/>
          <a:p>
            <a:pPr eaLnBrk="1" hangingPunct="1">
              <a:lnSpc>
                <a:spcPct val="100000"/>
              </a:lnSpc>
              <a:buFontTx/>
              <a:buNone/>
            </a:pPr>
            <a:r>
              <a:rPr lang="cs-CZ" altLang="cs-CZ" sz="2400" dirty="0"/>
              <a:t>Lineární závislost:</a:t>
            </a:r>
          </a:p>
          <a:p>
            <a:pPr algn="ctr" eaLnBrk="1" hangingPunct="1">
              <a:lnSpc>
                <a:spcPct val="100000"/>
              </a:lnSpc>
              <a:buFontTx/>
              <a:buNone/>
            </a:pPr>
            <a:r>
              <a:rPr lang="cs-CZ" altLang="cs-CZ" sz="2400" dirty="0"/>
              <a:t>I</a:t>
            </a:r>
            <a:r>
              <a:rPr lang="cs-CZ" altLang="cs-CZ" sz="2400" baseline="-25000" dirty="0"/>
              <a:t>D</a:t>
            </a:r>
            <a:r>
              <a:rPr lang="cs-CZ" altLang="cs-CZ" sz="2400" dirty="0"/>
              <a:t> = I</a:t>
            </a:r>
            <a:r>
              <a:rPr lang="cs-CZ" altLang="cs-CZ" sz="2400" baseline="-25000" dirty="0"/>
              <a:t>n</a:t>
            </a:r>
            <a:r>
              <a:rPr lang="cs-CZ" altLang="cs-CZ" sz="2400" dirty="0"/>
              <a:t> + </a:t>
            </a:r>
            <a:r>
              <a:rPr lang="cs-CZ" altLang="cs-CZ" sz="2400" dirty="0">
                <a:latin typeface="Symbol" panose="05050102010706020507" pitchFamily="18" charset="2"/>
              </a:rPr>
              <a:t>a</a:t>
            </a:r>
            <a:r>
              <a:rPr lang="cs-CZ" altLang="cs-CZ" sz="2400" baseline="-25000" dirty="0"/>
              <a:t>1</a:t>
            </a:r>
            <a:r>
              <a:rPr lang="cs-CZ" altLang="cs-CZ" sz="2400" dirty="0"/>
              <a:t>D</a:t>
            </a:r>
          </a:p>
          <a:p>
            <a:pPr eaLnBrk="1" hangingPunct="1">
              <a:lnSpc>
                <a:spcPct val="100000"/>
              </a:lnSpc>
              <a:buFontTx/>
              <a:buNone/>
            </a:pPr>
            <a:r>
              <a:rPr lang="cs-CZ" altLang="cs-CZ" sz="2400" dirty="0"/>
              <a:t>Lineárně kvadratická závislost:</a:t>
            </a:r>
          </a:p>
          <a:p>
            <a:pPr eaLnBrk="1" hangingPunct="1">
              <a:lnSpc>
                <a:spcPct val="100000"/>
              </a:lnSpc>
              <a:buFontTx/>
              <a:buNone/>
            </a:pPr>
            <a:endParaRPr lang="cs-CZ" altLang="cs-CZ" sz="2400" dirty="0"/>
          </a:p>
          <a:p>
            <a:pPr algn="ctr" eaLnBrk="1" hangingPunct="1">
              <a:lnSpc>
                <a:spcPct val="100000"/>
              </a:lnSpc>
              <a:buFontTx/>
              <a:buNone/>
            </a:pPr>
            <a:r>
              <a:rPr lang="cs-CZ" altLang="cs-CZ" sz="2400" dirty="0"/>
              <a:t>I</a:t>
            </a:r>
            <a:r>
              <a:rPr lang="cs-CZ" altLang="cs-CZ" sz="2400" baseline="-25000" dirty="0"/>
              <a:t>D</a:t>
            </a:r>
            <a:r>
              <a:rPr lang="cs-CZ" altLang="cs-CZ" sz="2400" dirty="0"/>
              <a:t> = I</a:t>
            </a:r>
            <a:r>
              <a:rPr lang="cs-CZ" altLang="cs-CZ" sz="2400" baseline="-25000" dirty="0"/>
              <a:t>n</a:t>
            </a:r>
            <a:r>
              <a:rPr lang="cs-CZ" altLang="cs-CZ" sz="2400" dirty="0"/>
              <a:t> + </a:t>
            </a:r>
            <a:r>
              <a:rPr lang="cs-CZ" altLang="cs-CZ" sz="2400" dirty="0">
                <a:latin typeface="Symbol" panose="05050102010706020507" pitchFamily="18" charset="2"/>
              </a:rPr>
              <a:t>a</a:t>
            </a:r>
            <a:r>
              <a:rPr lang="cs-CZ" altLang="cs-CZ" sz="2400" baseline="-25000" dirty="0"/>
              <a:t>1</a:t>
            </a:r>
            <a:r>
              <a:rPr lang="cs-CZ" altLang="cs-CZ" sz="2400" dirty="0"/>
              <a:t>D + </a:t>
            </a:r>
            <a:r>
              <a:rPr lang="cs-CZ" altLang="cs-CZ" sz="2400" dirty="0">
                <a:latin typeface="Symbol" panose="05050102010706020507" pitchFamily="18" charset="2"/>
              </a:rPr>
              <a:t>a</a:t>
            </a:r>
            <a:r>
              <a:rPr lang="cs-CZ" altLang="cs-CZ" sz="2400" baseline="-25000" dirty="0"/>
              <a:t>2</a:t>
            </a:r>
            <a:r>
              <a:rPr lang="cs-CZ" altLang="cs-CZ" sz="2400" dirty="0"/>
              <a:t>D</a:t>
            </a:r>
            <a:r>
              <a:rPr lang="cs-CZ" altLang="cs-CZ" sz="2400" baseline="30000" dirty="0"/>
              <a:t>2</a:t>
            </a:r>
            <a:endParaRPr lang="cs-CZ" altLang="cs-CZ" sz="2400" dirty="0"/>
          </a:p>
          <a:p>
            <a:pPr eaLnBrk="1" hangingPunct="1">
              <a:lnSpc>
                <a:spcPct val="100000"/>
              </a:lnSpc>
              <a:buFontTx/>
              <a:buNone/>
            </a:pPr>
            <a:r>
              <a:rPr lang="cs-CZ" altLang="cs-CZ" sz="2400" dirty="0"/>
              <a:t>D – dávka</a:t>
            </a:r>
          </a:p>
          <a:p>
            <a:pPr eaLnBrk="1" hangingPunct="1">
              <a:lnSpc>
                <a:spcPct val="100000"/>
              </a:lnSpc>
              <a:buFontTx/>
              <a:buNone/>
            </a:pPr>
            <a:r>
              <a:rPr lang="cs-CZ" altLang="cs-CZ" sz="2400" dirty="0">
                <a:latin typeface="Symbol" panose="05050102010706020507" pitchFamily="18" charset="2"/>
              </a:rPr>
              <a:t>a</a:t>
            </a:r>
            <a:r>
              <a:rPr lang="cs-CZ" altLang="cs-CZ" sz="2400" baseline="-25000" dirty="0"/>
              <a:t>1 </a:t>
            </a:r>
            <a:r>
              <a:rPr lang="cs-CZ" altLang="cs-CZ" sz="2400" dirty="0"/>
              <a:t>– lineární koeficient rizika (vysoký LET)</a:t>
            </a:r>
          </a:p>
          <a:p>
            <a:pPr eaLnBrk="1" hangingPunct="1">
              <a:lnSpc>
                <a:spcPct val="100000"/>
              </a:lnSpc>
              <a:buFontTx/>
              <a:buNone/>
            </a:pPr>
            <a:r>
              <a:rPr lang="cs-CZ" altLang="cs-CZ" sz="2400" dirty="0">
                <a:latin typeface="Symbol" panose="05050102010706020507" pitchFamily="18" charset="2"/>
              </a:rPr>
              <a:t>a</a:t>
            </a:r>
            <a:r>
              <a:rPr lang="cs-CZ" altLang="cs-CZ" sz="2400" baseline="-25000" dirty="0"/>
              <a:t>2</a:t>
            </a:r>
            <a:r>
              <a:rPr lang="cs-CZ" altLang="cs-CZ" sz="2400" dirty="0"/>
              <a:t> – kvadratický koeficient rizika (nízký LET)</a:t>
            </a:r>
          </a:p>
          <a:p>
            <a:pPr eaLnBrk="1" hangingPunct="1">
              <a:lnSpc>
                <a:spcPct val="100000"/>
              </a:lnSpc>
              <a:buFontTx/>
              <a:buNone/>
            </a:pPr>
            <a:r>
              <a:rPr lang="cs-CZ" altLang="cs-CZ" sz="2400" dirty="0"/>
              <a:t>I</a:t>
            </a:r>
            <a:r>
              <a:rPr lang="cs-CZ" altLang="cs-CZ" sz="2400" baseline="-25000" dirty="0"/>
              <a:t>D</a:t>
            </a:r>
            <a:r>
              <a:rPr lang="cs-CZ" altLang="cs-CZ" sz="2400" dirty="0"/>
              <a:t> – incidence rakoviny pro dávku D</a:t>
            </a:r>
          </a:p>
          <a:p>
            <a:pPr eaLnBrk="1" hangingPunct="1">
              <a:lnSpc>
                <a:spcPct val="100000"/>
              </a:lnSpc>
              <a:buFontTx/>
              <a:buNone/>
            </a:pPr>
            <a:r>
              <a:rPr lang="cs-CZ" altLang="cs-CZ" sz="2400" dirty="0"/>
              <a:t>I</a:t>
            </a:r>
            <a:r>
              <a:rPr lang="cs-CZ" altLang="cs-CZ" sz="2400" baseline="-25000" dirty="0"/>
              <a:t>n</a:t>
            </a:r>
            <a:r>
              <a:rPr lang="cs-CZ" altLang="cs-CZ" sz="2400" dirty="0"/>
              <a:t> – normální incidence onemocnění</a:t>
            </a:r>
          </a:p>
          <a:p>
            <a:pPr eaLnBrk="1" hangingPunct="1">
              <a:lnSpc>
                <a:spcPct val="100000"/>
              </a:lnSpc>
              <a:buFontTx/>
              <a:buNone/>
            </a:pPr>
            <a:r>
              <a:rPr lang="cs-CZ" altLang="cs-CZ" sz="2400" dirty="0"/>
              <a:t>Zatím nelze rozhodnout, zda pro člověka „</a:t>
            </a:r>
            <a:r>
              <a:rPr lang="cs-CZ" altLang="cs-CZ" sz="2400" dirty="0" err="1"/>
              <a:t>fituje</a:t>
            </a:r>
            <a:r>
              <a:rPr lang="cs-CZ" altLang="cs-CZ" sz="2400" dirty="0"/>
              <a:t>“ lépe model lineární, kvadratický či lineárně kvadratický.</a:t>
            </a:r>
          </a:p>
        </p:txBody>
      </p:sp>
    </p:spTree>
    <p:extLst>
      <p:ext uri="{BB962C8B-B14F-4D97-AF65-F5344CB8AC3E}">
        <p14:creationId xmlns:p14="http://schemas.microsoft.com/office/powerpoint/2010/main" val="2685475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0B225F6-FE65-4612-B6A5-A9A3C5ECD387}"/>
              </a:ext>
            </a:extLst>
          </p:cNvPr>
          <p:cNvSpPr>
            <a:spLocks noGrp="1" noChangeArrowheads="1"/>
          </p:cNvSpPr>
          <p:nvPr>
            <p:ph type="title"/>
          </p:nvPr>
        </p:nvSpPr>
        <p:spPr/>
        <p:txBody>
          <a:bodyPr/>
          <a:lstStyle/>
          <a:p>
            <a:pPr eaLnBrk="1" hangingPunct="1"/>
            <a:r>
              <a:rPr lang="cs-CZ" altLang="cs-CZ" sz="4000" dirty="0"/>
              <a:t>Vyjádření rizika radiační kancerogeneze</a:t>
            </a:r>
          </a:p>
        </p:txBody>
      </p:sp>
      <p:sp>
        <p:nvSpPr>
          <p:cNvPr id="1028" name="Rectangle 3">
            <a:extLst>
              <a:ext uri="{FF2B5EF4-FFF2-40B4-BE49-F238E27FC236}">
                <a16:creationId xmlns:a16="http://schemas.microsoft.com/office/drawing/2014/main" id="{763C0D45-C670-41CF-985E-BA19A4B5F977}"/>
              </a:ext>
            </a:extLst>
          </p:cNvPr>
          <p:cNvSpPr>
            <a:spLocks noGrp="1" noChangeArrowheads="1"/>
          </p:cNvSpPr>
          <p:nvPr>
            <p:ph type="body" sz="half" idx="1"/>
          </p:nvPr>
        </p:nvSpPr>
        <p:spPr>
          <a:xfrm>
            <a:off x="1713186" y="1916113"/>
            <a:ext cx="9091448" cy="1181100"/>
          </a:xfrm>
          <a:noFill/>
        </p:spPr>
        <p:txBody>
          <a:bodyPr/>
          <a:lstStyle/>
          <a:p>
            <a:pPr eaLnBrk="1" hangingPunct="1">
              <a:lnSpc>
                <a:spcPct val="100000"/>
              </a:lnSpc>
              <a:buFontTx/>
              <a:buNone/>
            </a:pPr>
            <a:r>
              <a:rPr lang="cs-CZ" altLang="cs-CZ" sz="2400" dirty="0"/>
              <a:t>Model zahrnující úbytek buněk při vyšších dávkách (v předchozích modelech je úbytek buněk považován za zanedbatelný):</a:t>
            </a:r>
          </a:p>
        </p:txBody>
      </p:sp>
      <p:graphicFrame>
        <p:nvGraphicFramePr>
          <p:cNvPr id="1026" name="Object 4">
            <a:extLst>
              <a:ext uri="{FF2B5EF4-FFF2-40B4-BE49-F238E27FC236}">
                <a16:creationId xmlns:a16="http://schemas.microsoft.com/office/drawing/2014/main" id="{B590EB9C-CDFB-4A88-A9CA-9C1BEA1B8768}"/>
              </a:ext>
            </a:extLst>
          </p:cNvPr>
          <p:cNvGraphicFramePr>
            <a:graphicFrameLocks noGrp="1" noChangeAspect="1"/>
          </p:cNvGraphicFramePr>
          <p:nvPr>
            <p:ph sz="half" idx="2"/>
          </p:nvPr>
        </p:nvGraphicFramePr>
        <p:xfrm>
          <a:off x="2208213" y="3141664"/>
          <a:ext cx="7848600" cy="992187"/>
        </p:xfrm>
        <a:graphic>
          <a:graphicData uri="http://schemas.openxmlformats.org/presentationml/2006/ole">
            <mc:AlternateContent xmlns:mc="http://schemas.openxmlformats.org/markup-compatibility/2006">
              <mc:Choice xmlns:v="urn:schemas-microsoft-com:vml" Requires="v">
                <p:oleObj name="Rovnice" r:id="rId3" imgW="2108160" imgH="266400" progId="Equation.3">
                  <p:embed/>
                </p:oleObj>
              </mc:Choice>
              <mc:Fallback>
                <p:oleObj name="Rovnice" r:id="rId3" imgW="2108160" imgH="266400" progId="Equation.3">
                  <p:embed/>
                  <p:pic>
                    <p:nvPicPr>
                      <p:cNvPr id="1026" name="Object 4">
                        <a:extLst>
                          <a:ext uri="{FF2B5EF4-FFF2-40B4-BE49-F238E27FC236}">
                            <a16:creationId xmlns:a16="http://schemas.microsoft.com/office/drawing/2014/main" id="{B590EB9C-CDFB-4A88-A9CA-9C1BEA1B8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3" y="3141664"/>
                        <a:ext cx="7848600" cy="99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 Box 6">
            <a:extLst>
              <a:ext uri="{FF2B5EF4-FFF2-40B4-BE49-F238E27FC236}">
                <a16:creationId xmlns:a16="http://schemas.microsoft.com/office/drawing/2014/main" id="{8DAA87B1-B9B7-4160-9C51-920E3FEDE3AC}"/>
              </a:ext>
            </a:extLst>
          </p:cNvPr>
          <p:cNvSpPr txBox="1">
            <a:spLocks noChangeArrowheads="1"/>
          </p:cNvSpPr>
          <p:nvPr/>
        </p:nvSpPr>
        <p:spPr bwMode="auto">
          <a:xfrm>
            <a:off x="1543927" y="4886873"/>
            <a:ext cx="7775575" cy="45720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cs-CZ" altLang="cs-CZ" sz="2400" dirty="0"/>
              <a:t>Úbytek buněk vyjadřuje exponenciální člen.</a:t>
            </a:r>
          </a:p>
        </p:txBody>
      </p:sp>
    </p:spTree>
    <p:extLst>
      <p:ext uri="{BB962C8B-B14F-4D97-AF65-F5344CB8AC3E}">
        <p14:creationId xmlns:p14="http://schemas.microsoft.com/office/powerpoint/2010/main" val="1438503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CD567CC-EAC8-4C91-A3B0-D16DF61DDA07}"/>
              </a:ext>
            </a:extLst>
          </p:cNvPr>
          <p:cNvSpPr>
            <a:spLocks noGrp="1" noChangeArrowheads="1"/>
          </p:cNvSpPr>
          <p:nvPr>
            <p:ph type="title"/>
          </p:nvPr>
        </p:nvSpPr>
        <p:spPr/>
        <p:txBody>
          <a:bodyPr/>
          <a:lstStyle/>
          <a:p>
            <a:pPr eaLnBrk="1" hangingPunct="1"/>
            <a:r>
              <a:rPr lang="cs-CZ" altLang="cs-CZ"/>
              <a:t>Absolutní a relativní riziko</a:t>
            </a:r>
          </a:p>
        </p:txBody>
      </p:sp>
      <p:sp>
        <p:nvSpPr>
          <p:cNvPr id="36867" name="Rectangle 3">
            <a:extLst>
              <a:ext uri="{FF2B5EF4-FFF2-40B4-BE49-F238E27FC236}">
                <a16:creationId xmlns:a16="http://schemas.microsoft.com/office/drawing/2014/main" id="{123BA0CD-1718-45B1-8664-1734D8A9455C}"/>
              </a:ext>
            </a:extLst>
          </p:cNvPr>
          <p:cNvSpPr>
            <a:spLocks noGrp="1" noChangeArrowheads="1"/>
          </p:cNvSpPr>
          <p:nvPr>
            <p:ph type="body" idx="1"/>
          </p:nvPr>
        </p:nvSpPr>
        <p:spPr>
          <a:noFill/>
        </p:spPr>
        <p:txBody>
          <a:bodyPr/>
          <a:lstStyle/>
          <a:p>
            <a:pPr eaLnBrk="1" hangingPunct="1">
              <a:lnSpc>
                <a:spcPct val="100000"/>
              </a:lnSpc>
              <a:buFontTx/>
              <a:buNone/>
            </a:pPr>
            <a:r>
              <a:rPr lang="cs-CZ" altLang="cs-CZ" sz="2800" dirty="0"/>
              <a:t>Model </a:t>
            </a:r>
            <a:r>
              <a:rPr lang="cs-CZ" altLang="cs-CZ" sz="2800" b="1" dirty="0"/>
              <a:t>absolutního rizika</a:t>
            </a:r>
            <a:r>
              <a:rPr lang="cs-CZ" altLang="cs-CZ" sz="2800" dirty="0"/>
              <a:t> je založený na domněnce, že riziko spojené s určitou dávkou záření je určeno číslem, které je zcela nezávislé na riziku spontánního výskytu téže nemoci. Rizika spontánního a radiací podmíněného výskytu se sčítají.</a:t>
            </a:r>
          </a:p>
          <a:p>
            <a:pPr eaLnBrk="1" hangingPunct="1">
              <a:lnSpc>
                <a:spcPct val="100000"/>
              </a:lnSpc>
              <a:buFontTx/>
              <a:buNone/>
            </a:pPr>
            <a:r>
              <a:rPr lang="cs-CZ" altLang="cs-CZ" sz="2800" dirty="0"/>
              <a:t>Model </a:t>
            </a:r>
            <a:r>
              <a:rPr lang="cs-CZ" altLang="cs-CZ" sz="2800" b="1" dirty="0"/>
              <a:t>relativního rizika</a:t>
            </a:r>
            <a:r>
              <a:rPr lang="cs-CZ" altLang="cs-CZ" sz="2800" dirty="0"/>
              <a:t> je založený na domněnce, že pravděpodobnost radiogenní rakoviny je přímo úměrná přirozenému výskytu onemocnění. Jinými slovy – v tomto modelu je riziko násobkem přirozeného rizika.</a:t>
            </a:r>
          </a:p>
        </p:txBody>
      </p:sp>
    </p:spTree>
    <p:extLst>
      <p:ext uri="{BB962C8B-B14F-4D97-AF65-F5344CB8AC3E}">
        <p14:creationId xmlns:p14="http://schemas.microsoft.com/office/powerpoint/2010/main" val="4165849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5752402D-6EFC-4C8A-8DBC-52D0CB8578EE}"/>
              </a:ext>
            </a:extLst>
          </p:cNvPr>
          <p:cNvSpPr>
            <a:spLocks noGrp="1" noChangeArrowheads="1"/>
          </p:cNvSpPr>
          <p:nvPr>
            <p:ph type="body" idx="1"/>
          </p:nvPr>
        </p:nvSpPr>
        <p:spPr>
          <a:xfrm>
            <a:off x="1429407" y="1484313"/>
            <a:ext cx="9396247" cy="4641850"/>
          </a:xfrm>
          <a:noFill/>
        </p:spPr>
        <p:txBody>
          <a:bodyPr/>
          <a:lstStyle/>
          <a:p>
            <a:pPr eaLnBrk="1" hangingPunct="1">
              <a:lnSpc>
                <a:spcPct val="100000"/>
              </a:lnSpc>
              <a:buFontTx/>
              <a:buNone/>
            </a:pPr>
            <a:r>
              <a:rPr lang="cs-CZ" altLang="cs-CZ" sz="2400" dirty="0"/>
              <a:t>Absolutní riziko:</a:t>
            </a:r>
          </a:p>
          <a:p>
            <a:pPr algn="ctr" eaLnBrk="1" hangingPunct="1">
              <a:lnSpc>
                <a:spcPct val="100000"/>
              </a:lnSpc>
              <a:buFontTx/>
              <a:buNone/>
            </a:pPr>
            <a:r>
              <a:rPr lang="cs-CZ" altLang="cs-CZ" sz="2400" dirty="0"/>
              <a:t>b = </a:t>
            </a:r>
            <a:r>
              <a:rPr lang="cs-CZ" altLang="cs-CZ" sz="2400" dirty="0">
                <a:latin typeface="Symbol" panose="05050102010706020507" pitchFamily="18" charset="2"/>
              </a:rPr>
              <a:t>l</a:t>
            </a:r>
            <a:r>
              <a:rPr lang="cs-CZ" altLang="cs-CZ" sz="2400" baseline="-25000" dirty="0"/>
              <a:t>1</a:t>
            </a:r>
            <a:r>
              <a:rPr lang="cs-CZ" altLang="cs-CZ" sz="2400" dirty="0"/>
              <a:t> – </a:t>
            </a:r>
            <a:r>
              <a:rPr lang="cs-CZ" altLang="cs-CZ" sz="2400" dirty="0">
                <a:latin typeface="Symbol" panose="05050102010706020507" pitchFamily="18" charset="2"/>
              </a:rPr>
              <a:t>l</a:t>
            </a:r>
            <a:r>
              <a:rPr lang="cs-CZ" altLang="cs-CZ" sz="2400" baseline="-25000" dirty="0"/>
              <a:t>0</a:t>
            </a:r>
          </a:p>
          <a:p>
            <a:pPr eaLnBrk="1" hangingPunct="1">
              <a:lnSpc>
                <a:spcPct val="100000"/>
              </a:lnSpc>
              <a:buFontTx/>
              <a:buNone/>
            </a:pPr>
            <a:r>
              <a:rPr lang="cs-CZ" altLang="cs-CZ" sz="2400" dirty="0"/>
              <a:t>b – riziko spojené jen s ozářením. </a:t>
            </a:r>
            <a:r>
              <a:rPr lang="cs-CZ" altLang="cs-CZ" sz="2400" dirty="0">
                <a:latin typeface="Symbol" panose="05050102010706020507" pitchFamily="18" charset="2"/>
              </a:rPr>
              <a:t>l</a:t>
            </a:r>
            <a:r>
              <a:rPr lang="cs-CZ" altLang="cs-CZ" sz="2400" baseline="-25000" dirty="0"/>
              <a:t>1</a:t>
            </a:r>
            <a:r>
              <a:rPr lang="cs-CZ" altLang="cs-CZ" sz="2400" dirty="0"/>
              <a:t> – incidence v ozářené populaci, </a:t>
            </a:r>
            <a:r>
              <a:rPr lang="cs-CZ" altLang="cs-CZ" sz="2400" dirty="0">
                <a:latin typeface="Symbol" panose="05050102010706020507" pitchFamily="18" charset="2"/>
              </a:rPr>
              <a:t>l</a:t>
            </a:r>
            <a:r>
              <a:rPr lang="cs-CZ" altLang="cs-CZ" sz="2400" baseline="-25000" dirty="0"/>
              <a:t>0</a:t>
            </a:r>
            <a:r>
              <a:rPr lang="cs-CZ" altLang="cs-CZ" sz="2400" dirty="0"/>
              <a:t> – incidence v neozářené populaci.</a:t>
            </a:r>
          </a:p>
          <a:p>
            <a:pPr eaLnBrk="1" hangingPunct="1">
              <a:lnSpc>
                <a:spcPct val="100000"/>
              </a:lnSpc>
              <a:buFontTx/>
              <a:buNone/>
            </a:pPr>
            <a:r>
              <a:rPr lang="cs-CZ" altLang="cs-CZ" sz="2400" dirty="0"/>
              <a:t>Relativní riziko:</a:t>
            </a:r>
          </a:p>
          <a:p>
            <a:pPr algn="ctr" eaLnBrk="1" hangingPunct="1">
              <a:lnSpc>
                <a:spcPct val="100000"/>
              </a:lnSpc>
              <a:buFontTx/>
              <a:buNone/>
            </a:pPr>
            <a:r>
              <a:rPr lang="cs-CZ" altLang="cs-CZ" sz="2400" dirty="0"/>
              <a:t>r = </a:t>
            </a:r>
            <a:r>
              <a:rPr lang="cs-CZ" altLang="cs-CZ" sz="2400" dirty="0">
                <a:latin typeface="Symbol" panose="05050102010706020507" pitchFamily="18" charset="2"/>
              </a:rPr>
              <a:t>l</a:t>
            </a:r>
            <a:r>
              <a:rPr lang="cs-CZ" altLang="cs-CZ" sz="2400" baseline="-25000" dirty="0"/>
              <a:t>1</a:t>
            </a:r>
            <a:r>
              <a:rPr lang="cs-CZ" altLang="cs-CZ" sz="2400" dirty="0"/>
              <a:t>/</a:t>
            </a:r>
            <a:r>
              <a:rPr lang="cs-CZ" altLang="cs-CZ" sz="2400" dirty="0">
                <a:latin typeface="Symbol" panose="05050102010706020507" pitchFamily="18" charset="2"/>
              </a:rPr>
              <a:t>l</a:t>
            </a:r>
            <a:r>
              <a:rPr lang="cs-CZ" altLang="cs-CZ" sz="2400" baseline="-25000" dirty="0"/>
              <a:t>0</a:t>
            </a:r>
          </a:p>
          <a:p>
            <a:pPr eaLnBrk="1" hangingPunct="1">
              <a:lnSpc>
                <a:spcPct val="100000"/>
              </a:lnSpc>
              <a:buFontTx/>
              <a:buNone/>
            </a:pPr>
            <a:r>
              <a:rPr lang="cs-CZ" altLang="cs-CZ" sz="2400" dirty="0"/>
              <a:t>r – rizikový faktor/relativní riziko</a:t>
            </a:r>
          </a:p>
          <a:p>
            <a:pPr eaLnBrk="1" hangingPunct="1">
              <a:lnSpc>
                <a:spcPct val="100000"/>
              </a:lnSpc>
              <a:buFontTx/>
              <a:buNone/>
            </a:pPr>
            <a:r>
              <a:rPr lang="cs-CZ" altLang="cs-CZ" sz="2400" b="1" dirty="0"/>
              <a:t>Absolutní i relativní riziko</a:t>
            </a:r>
            <a:r>
              <a:rPr lang="cs-CZ" altLang="cs-CZ" sz="2400" dirty="0"/>
              <a:t> může být v lidské populaci smysluplně definováno pouze pro </a:t>
            </a:r>
            <a:r>
              <a:rPr lang="cs-CZ" altLang="cs-CZ" sz="2400" b="1" dirty="0"/>
              <a:t>určitou vrstvu</a:t>
            </a:r>
            <a:r>
              <a:rPr lang="cs-CZ" altLang="cs-CZ" sz="2400" dirty="0"/>
              <a:t> společnosti (danou zejména věkem a pohlavím).</a:t>
            </a:r>
          </a:p>
          <a:p>
            <a:pPr eaLnBrk="1" hangingPunct="1">
              <a:lnSpc>
                <a:spcPct val="100000"/>
              </a:lnSpc>
              <a:buFontTx/>
              <a:buNone/>
            </a:pPr>
            <a:r>
              <a:rPr lang="cs-CZ" altLang="cs-CZ" sz="2400" dirty="0"/>
              <a:t>Odhad faktorů </a:t>
            </a:r>
            <a:r>
              <a:rPr lang="cs-CZ" altLang="cs-CZ" sz="2400" i="1" dirty="0"/>
              <a:t>b</a:t>
            </a:r>
            <a:r>
              <a:rPr lang="cs-CZ" altLang="cs-CZ" sz="2400" dirty="0"/>
              <a:t> i </a:t>
            </a:r>
            <a:r>
              <a:rPr lang="cs-CZ" altLang="cs-CZ" sz="2400" i="1" dirty="0"/>
              <a:t>r</a:t>
            </a:r>
            <a:r>
              <a:rPr lang="cs-CZ" altLang="cs-CZ" sz="2400" dirty="0"/>
              <a:t> je velmi nepřesný s ohledem na malé datové soubory a protože silně závisí na vybrané společenské vrstvě.</a:t>
            </a:r>
          </a:p>
        </p:txBody>
      </p:sp>
      <p:sp>
        <p:nvSpPr>
          <p:cNvPr id="37891" name="Rectangle 5">
            <a:extLst>
              <a:ext uri="{FF2B5EF4-FFF2-40B4-BE49-F238E27FC236}">
                <a16:creationId xmlns:a16="http://schemas.microsoft.com/office/drawing/2014/main" id="{29D4A2DC-2139-4A82-8808-6B403716740C}"/>
              </a:ext>
            </a:extLst>
          </p:cNvPr>
          <p:cNvSpPr>
            <a:spLocks noGrp="1" noChangeArrowheads="1"/>
          </p:cNvSpPr>
          <p:nvPr>
            <p:ph type="title"/>
          </p:nvPr>
        </p:nvSpPr>
        <p:spPr>
          <a:xfrm>
            <a:off x="656938" y="488772"/>
            <a:ext cx="10753200" cy="451576"/>
          </a:xfrm>
          <a:noFill/>
        </p:spPr>
        <p:txBody>
          <a:bodyPr/>
          <a:lstStyle/>
          <a:p>
            <a:pPr eaLnBrk="1" hangingPunct="1"/>
            <a:r>
              <a:rPr lang="cs-CZ" altLang="cs-CZ" dirty="0"/>
              <a:t>Absolutní a relativní riziko</a:t>
            </a:r>
          </a:p>
        </p:txBody>
      </p:sp>
    </p:spTree>
    <p:extLst>
      <p:ext uri="{BB962C8B-B14F-4D97-AF65-F5344CB8AC3E}">
        <p14:creationId xmlns:p14="http://schemas.microsoft.com/office/powerpoint/2010/main" val="1740415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EDB0FC5-C295-4CAD-A805-20ADB6B9A420}"/>
              </a:ext>
            </a:extLst>
          </p:cNvPr>
          <p:cNvSpPr>
            <a:spLocks noGrp="1" noChangeArrowheads="1"/>
          </p:cNvSpPr>
          <p:nvPr>
            <p:ph type="title"/>
          </p:nvPr>
        </p:nvSpPr>
        <p:spPr/>
        <p:txBody>
          <a:bodyPr/>
          <a:lstStyle/>
          <a:p>
            <a:pPr eaLnBrk="1" hangingPunct="1"/>
            <a:r>
              <a:rPr lang="cs-CZ" altLang="cs-CZ" sz="4000" dirty="0"/>
              <a:t>Orgánově specifická radiogenní rakovina</a:t>
            </a:r>
          </a:p>
        </p:txBody>
      </p:sp>
      <p:sp>
        <p:nvSpPr>
          <p:cNvPr id="38915" name="Rectangle 3">
            <a:extLst>
              <a:ext uri="{FF2B5EF4-FFF2-40B4-BE49-F238E27FC236}">
                <a16:creationId xmlns:a16="http://schemas.microsoft.com/office/drawing/2014/main" id="{CE06715D-DCF7-4CF1-9999-EEBB03C55952}"/>
              </a:ext>
            </a:extLst>
          </p:cNvPr>
          <p:cNvSpPr>
            <a:spLocks noGrp="1" noChangeArrowheads="1"/>
          </p:cNvSpPr>
          <p:nvPr>
            <p:ph type="body" idx="1"/>
          </p:nvPr>
        </p:nvSpPr>
        <p:spPr>
          <a:xfrm>
            <a:off x="1981200" y="2349501"/>
            <a:ext cx="8229600" cy="3776663"/>
          </a:xfrm>
          <a:noFill/>
        </p:spPr>
        <p:txBody>
          <a:bodyPr/>
          <a:lstStyle/>
          <a:p>
            <a:pPr eaLnBrk="1" hangingPunct="1">
              <a:buFontTx/>
              <a:buNone/>
            </a:pPr>
            <a:r>
              <a:rPr lang="cs-CZ" altLang="cs-CZ" dirty="0"/>
              <a:t>Zatímco dříve se soudilo, že z hlediska kancerogeneze je nejcitlivějším orgánem kostní dřeň, dnešní data, opřená mj. o upřesněné výsledky získané v Hirošimě a Nagasaki, tvrdí, že nejrizikovější jsou plíce a prsy.</a:t>
            </a:r>
          </a:p>
        </p:txBody>
      </p:sp>
    </p:spTree>
    <p:extLst>
      <p:ext uri="{BB962C8B-B14F-4D97-AF65-F5344CB8AC3E}">
        <p14:creationId xmlns:p14="http://schemas.microsoft.com/office/powerpoint/2010/main" val="532075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E963503-B299-40CC-8C03-616CCE7DFE57}"/>
              </a:ext>
            </a:extLst>
          </p:cNvPr>
          <p:cNvSpPr>
            <a:spLocks noGrp="1" noChangeArrowheads="1"/>
          </p:cNvSpPr>
          <p:nvPr>
            <p:ph type="title"/>
          </p:nvPr>
        </p:nvSpPr>
        <p:spPr>
          <a:xfrm>
            <a:off x="562305" y="442804"/>
            <a:ext cx="8907516" cy="922337"/>
          </a:xfrm>
        </p:spPr>
        <p:txBody>
          <a:bodyPr/>
          <a:lstStyle/>
          <a:p>
            <a:pPr eaLnBrk="1" hangingPunct="1"/>
            <a:r>
              <a:rPr lang="cs-CZ" altLang="cs-CZ" sz="4000" dirty="0"/>
              <a:t>Genetické účinky ionizujícího záření</a:t>
            </a:r>
          </a:p>
        </p:txBody>
      </p:sp>
      <p:sp>
        <p:nvSpPr>
          <p:cNvPr id="39939" name="Rectangle 3">
            <a:extLst>
              <a:ext uri="{FF2B5EF4-FFF2-40B4-BE49-F238E27FC236}">
                <a16:creationId xmlns:a16="http://schemas.microsoft.com/office/drawing/2014/main" id="{240FA2C6-6EC9-45D2-BDBD-1EE19540AC3C}"/>
              </a:ext>
            </a:extLst>
          </p:cNvPr>
          <p:cNvSpPr>
            <a:spLocks noGrp="1" noChangeArrowheads="1"/>
          </p:cNvSpPr>
          <p:nvPr>
            <p:ph type="body" idx="1"/>
          </p:nvPr>
        </p:nvSpPr>
        <p:spPr>
          <a:xfrm>
            <a:off x="1156139" y="1700214"/>
            <a:ext cx="9764110" cy="4537075"/>
          </a:xfrm>
          <a:noFill/>
        </p:spPr>
        <p:txBody>
          <a:bodyPr/>
          <a:lstStyle/>
          <a:p>
            <a:pPr marL="609600" indent="-609600" eaLnBrk="1" hangingPunct="1">
              <a:lnSpc>
                <a:spcPct val="100000"/>
              </a:lnSpc>
              <a:buFontTx/>
              <a:buAutoNum type="alphaLcParenR"/>
            </a:pPr>
            <a:r>
              <a:rPr lang="cs-CZ" altLang="cs-CZ" sz="2400" dirty="0"/>
              <a:t>Rozlišujeme genetické a somatické mutace – v obou případech jde o stochastické poškození buňky. </a:t>
            </a:r>
          </a:p>
          <a:p>
            <a:pPr marL="609600" indent="-609600" eaLnBrk="1" hangingPunct="1">
              <a:lnSpc>
                <a:spcPct val="100000"/>
              </a:lnSpc>
              <a:buFontTx/>
              <a:buAutoNum type="alphaLcParenR"/>
            </a:pPr>
            <a:r>
              <a:rPr lang="cs-CZ" altLang="cs-CZ" sz="2400" b="1" dirty="0"/>
              <a:t>Buňky si zachovávají svůj klonogenní potenciál – schopnost dělit se.</a:t>
            </a:r>
          </a:p>
          <a:p>
            <a:pPr marL="609600" indent="-609600" eaLnBrk="1" hangingPunct="1">
              <a:lnSpc>
                <a:spcPct val="100000"/>
              </a:lnSpc>
              <a:buFontTx/>
              <a:buAutoNum type="alphaLcParenR"/>
            </a:pPr>
            <a:r>
              <a:rPr lang="cs-CZ" altLang="cs-CZ" sz="2400" dirty="0"/>
              <a:t>Závažnost změny fenotypu nezávisí na dávce záření.</a:t>
            </a:r>
          </a:p>
          <a:p>
            <a:pPr marL="609600" indent="-609600" eaLnBrk="1" hangingPunct="1">
              <a:lnSpc>
                <a:spcPct val="100000"/>
              </a:lnSpc>
              <a:buFontTx/>
              <a:buAutoNum type="alphaLcParenR"/>
            </a:pPr>
            <a:r>
              <a:rPr lang="cs-CZ" altLang="cs-CZ" sz="2400" dirty="0"/>
              <a:t>Vznik rakoviny je jednou z významných tříd somatických mutací.</a:t>
            </a:r>
          </a:p>
          <a:p>
            <a:pPr marL="609600" indent="-609600" eaLnBrk="1" hangingPunct="1">
              <a:lnSpc>
                <a:spcPct val="100000"/>
              </a:lnSpc>
              <a:buFontTx/>
              <a:buAutoNum type="alphaLcParenR"/>
            </a:pPr>
            <a:r>
              <a:rPr lang="cs-CZ" altLang="cs-CZ" sz="2400" dirty="0"/>
              <a:t>Dva hlavní typy </a:t>
            </a:r>
            <a:r>
              <a:rPr lang="cs-CZ" altLang="cs-CZ" sz="2400" b="1" dirty="0"/>
              <a:t>genetických změn:</a:t>
            </a:r>
            <a:r>
              <a:rPr lang="cs-CZ" altLang="cs-CZ" sz="2400" dirty="0"/>
              <a:t> </a:t>
            </a:r>
          </a:p>
          <a:p>
            <a:pPr marL="609600" indent="-609600" eaLnBrk="1" hangingPunct="1">
              <a:lnSpc>
                <a:spcPct val="100000"/>
              </a:lnSpc>
              <a:buFontTx/>
              <a:buAutoNum type="arabicPeriod"/>
            </a:pPr>
            <a:r>
              <a:rPr lang="cs-CZ" altLang="cs-CZ" sz="2400" dirty="0"/>
              <a:t>Změny struktury a počtu chromozomů pozorovatelné v metafázi (mutace </a:t>
            </a:r>
            <a:r>
              <a:rPr lang="cs-CZ" altLang="cs-CZ" sz="2400" dirty="0" err="1"/>
              <a:t>choromozómové</a:t>
            </a:r>
            <a:r>
              <a:rPr lang="cs-CZ" altLang="cs-CZ" sz="2400" dirty="0"/>
              <a:t> a genomové). </a:t>
            </a:r>
          </a:p>
          <a:p>
            <a:pPr marL="609600" indent="-609600" eaLnBrk="1" hangingPunct="1">
              <a:lnSpc>
                <a:spcPct val="100000"/>
              </a:lnSpc>
              <a:buFontTx/>
              <a:buAutoNum type="arabicPeriod"/>
            </a:pPr>
            <a:r>
              <a:rPr lang="cs-CZ" altLang="cs-CZ" sz="2400" dirty="0"/>
              <a:t>Genetické změny, které se neprojevují na struktuře chromozomů (genové, bodové mutace).</a:t>
            </a:r>
          </a:p>
        </p:txBody>
      </p:sp>
    </p:spTree>
    <p:extLst>
      <p:ext uri="{BB962C8B-B14F-4D97-AF65-F5344CB8AC3E}">
        <p14:creationId xmlns:p14="http://schemas.microsoft.com/office/powerpoint/2010/main" val="1567222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8C71D08-10B8-48B8-A253-4DA2EB6E996C}"/>
              </a:ext>
            </a:extLst>
          </p:cNvPr>
          <p:cNvSpPr>
            <a:spLocks noGrp="1" noChangeArrowheads="1"/>
          </p:cNvSpPr>
          <p:nvPr>
            <p:ph type="title"/>
          </p:nvPr>
        </p:nvSpPr>
        <p:spPr/>
        <p:txBody>
          <a:bodyPr/>
          <a:lstStyle/>
          <a:p>
            <a:pPr eaLnBrk="1" hangingPunct="1"/>
            <a:r>
              <a:rPr lang="cs-CZ" altLang="cs-CZ"/>
              <a:t>Chromozómové zlomy</a:t>
            </a:r>
          </a:p>
        </p:txBody>
      </p:sp>
      <p:sp>
        <p:nvSpPr>
          <p:cNvPr id="40963" name="Rectangle 3">
            <a:extLst>
              <a:ext uri="{FF2B5EF4-FFF2-40B4-BE49-F238E27FC236}">
                <a16:creationId xmlns:a16="http://schemas.microsoft.com/office/drawing/2014/main" id="{F27CAF36-49DD-4A0D-AE1F-73D297FED10A}"/>
              </a:ext>
            </a:extLst>
          </p:cNvPr>
          <p:cNvSpPr>
            <a:spLocks noGrp="1" noChangeArrowheads="1"/>
          </p:cNvSpPr>
          <p:nvPr>
            <p:ph type="body" idx="1"/>
          </p:nvPr>
        </p:nvSpPr>
        <p:spPr>
          <a:noFill/>
        </p:spPr>
        <p:txBody>
          <a:bodyPr/>
          <a:lstStyle/>
          <a:p>
            <a:pPr marL="609600" indent="-609600" eaLnBrk="1" hangingPunct="1">
              <a:buFontTx/>
              <a:buAutoNum type="alphaLcParenR"/>
            </a:pPr>
            <a:r>
              <a:rPr lang="cs-CZ" altLang="cs-CZ"/>
              <a:t>Subchromatidové – obtížně zjistitelné, vznikají v profázi</a:t>
            </a:r>
          </a:p>
          <a:p>
            <a:pPr marL="609600" indent="-609600" eaLnBrk="1" hangingPunct="1">
              <a:buFontTx/>
              <a:buAutoNum type="alphaLcParenR"/>
            </a:pPr>
            <a:r>
              <a:rPr lang="cs-CZ" altLang="cs-CZ"/>
              <a:t>Chromatidové – vznikají jako důsledek ozáření v G2, tj. po replikaci. V následující metafázi jsou pozorovatelné.</a:t>
            </a:r>
          </a:p>
          <a:p>
            <a:pPr marL="609600" indent="-609600" eaLnBrk="1" hangingPunct="1">
              <a:buFontTx/>
              <a:buAutoNum type="alphaLcParenR"/>
            </a:pPr>
            <a:r>
              <a:rPr lang="cs-CZ" altLang="cs-CZ"/>
              <a:t>Chromozómové – vznikají jako důsledek ozáření v G1, tj. před  replikací.</a:t>
            </a:r>
          </a:p>
        </p:txBody>
      </p:sp>
    </p:spTree>
    <p:extLst>
      <p:ext uri="{BB962C8B-B14F-4D97-AF65-F5344CB8AC3E}">
        <p14:creationId xmlns:p14="http://schemas.microsoft.com/office/powerpoint/2010/main" val="788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F3EB211-C837-4D76-BDCB-AA7672C5D1A6}"/>
              </a:ext>
            </a:extLst>
          </p:cNvPr>
          <p:cNvSpPr>
            <a:spLocks noGrp="1" noChangeArrowheads="1"/>
          </p:cNvSpPr>
          <p:nvPr>
            <p:ph type="title"/>
          </p:nvPr>
        </p:nvSpPr>
        <p:spPr>
          <a:xfrm>
            <a:off x="1014249" y="369231"/>
            <a:ext cx="8229600" cy="650272"/>
          </a:xfrm>
        </p:spPr>
        <p:txBody>
          <a:bodyPr/>
          <a:lstStyle/>
          <a:p>
            <a:pPr eaLnBrk="1" hangingPunct="1"/>
            <a:r>
              <a:rPr lang="cs-CZ" altLang="cs-CZ" dirty="0"/>
              <a:t>Cévní endotel jako terčová tkáň </a:t>
            </a:r>
          </a:p>
        </p:txBody>
      </p:sp>
      <p:sp>
        <p:nvSpPr>
          <p:cNvPr id="6147" name="Rectangle 3">
            <a:extLst>
              <a:ext uri="{FF2B5EF4-FFF2-40B4-BE49-F238E27FC236}">
                <a16:creationId xmlns:a16="http://schemas.microsoft.com/office/drawing/2014/main" id="{25D35F8A-56C3-431B-872D-D7AFB85A8D14}"/>
              </a:ext>
            </a:extLst>
          </p:cNvPr>
          <p:cNvSpPr>
            <a:spLocks noGrp="1" noChangeArrowheads="1"/>
          </p:cNvSpPr>
          <p:nvPr>
            <p:ph type="body" idx="1"/>
          </p:nvPr>
        </p:nvSpPr>
        <p:spPr>
          <a:xfrm>
            <a:off x="987972" y="1268414"/>
            <a:ext cx="10489325" cy="5329237"/>
          </a:xfrm>
          <a:noFill/>
        </p:spPr>
        <p:txBody>
          <a:bodyPr/>
          <a:lstStyle/>
          <a:p>
            <a:pPr eaLnBrk="1" hangingPunct="1">
              <a:lnSpc>
                <a:spcPct val="100000"/>
              </a:lnSpc>
              <a:buFontTx/>
              <a:buNone/>
            </a:pPr>
            <a:r>
              <a:rPr lang="cs-CZ" altLang="cs-CZ" sz="2400" dirty="0"/>
              <a:t>Vzhledem k tomu, že pozdní účinky se objevují i ve tkáních s nízkou mitotickou aktivitou, musíme hledat účinný mechanismus, který nezávisí na mitotické aktivitě buněk tkáně. Široce přijímaný </a:t>
            </a:r>
            <a:r>
              <a:rPr lang="cs-CZ" altLang="cs-CZ" sz="2400" dirty="0" err="1"/>
              <a:t>Casarettův</a:t>
            </a:r>
            <a:r>
              <a:rPr lang="cs-CZ" altLang="cs-CZ" sz="2400" dirty="0"/>
              <a:t> model pozdních účinků předpokládá, že poškození vzniká v důsledku </a:t>
            </a:r>
            <a:r>
              <a:rPr lang="cs-CZ" altLang="cs-CZ" sz="2400" b="1" dirty="0"/>
              <a:t>změn </a:t>
            </a:r>
            <a:r>
              <a:rPr lang="cs-CZ" altLang="cs-CZ" sz="2400" b="1" dirty="0" err="1"/>
              <a:t>mikrovaskulatury</a:t>
            </a:r>
            <a:r>
              <a:rPr lang="cs-CZ" altLang="cs-CZ" sz="2400" b="1" dirty="0"/>
              <a:t> </a:t>
            </a:r>
            <a:r>
              <a:rPr lang="cs-CZ" altLang="cs-CZ" sz="2400" dirty="0"/>
              <a:t>(v podstatě vlásečnic). </a:t>
            </a:r>
          </a:p>
          <a:p>
            <a:pPr eaLnBrk="1" hangingPunct="1">
              <a:lnSpc>
                <a:spcPct val="100000"/>
              </a:lnSpc>
              <a:buFontTx/>
              <a:buNone/>
            </a:pPr>
            <a:r>
              <a:rPr lang="cs-CZ" altLang="cs-CZ" sz="2400" b="1" dirty="0"/>
              <a:t>Cévní endotel</a:t>
            </a:r>
            <a:r>
              <a:rPr lang="cs-CZ" altLang="cs-CZ" sz="2400" dirty="0"/>
              <a:t> je tkání s obnovujícími se buňkami, která proto může být citlivá k ozáření. Možný je i nepřímý mechanismus poškození v důsledku neprůchodnosti cév, která může být způsobena proliferací buněk nebo </a:t>
            </a:r>
            <a:r>
              <a:rPr lang="cs-CZ" altLang="cs-CZ" sz="2400" dirty="0" err="1"/>
              <a:t>trombotizací</a:t>
            </a:r>
            <a:r>
              <a:rPr lang="cs-CZ" altLang="cs-CZ" sz="2400" dirty="0"/>
              <a:t>.</a:t>
            </a:r>
          </a:p>
          <a:p>
            <a:pPr eaLnBrk="1" hangingPunct="1">
              <a:lnSpc>
                <a:spcPct val="100000"/>
              </a:lnSpc>
              <a:buFontTx/>
              <a:buNone/>
            </a:pPr>
            <a:r>
              <a:rPr lang="cs-CZ" altLang="cs-CZ" sz="2400" dirty="0"/>
              <a:t>Navržený mechanismus začíná zvýšenou propustností stěn cév, po které následují zánětlivé procesy a poškození endotelu – vzniká </a:t>
            </a:r>
            <a:r>
              <a:rPr lang="cs-CZ" altLang="cs-CZ" sz="2400" dirty="0" err="1"/>
              <a:t>fibrotizace</a:t>
            </a:r>
            <a:r>
              <a:rPr lang="cs-CZ" altLang="cs-CZ" sz="2400" dirty="0"/>
              <a:t> a zesílení cévních stěn – snížení krevního zásobení – zhoršená difuze látek – navození dalších zánětů a </a:t>
            </a:r>
            <a:r>
              <a:rPr lang="cs-CZ" altLang="cs-CZ" sz="2400" dirty="0" err="1"/>
              <a:t>fibrotizace</a:t>
            </a:r>
            <a:r>
              <a:rPr lang="cs-CZ" altLang="cs-CZ" sz="2400" dirty="0"/>
              <a:t> – </a:t>
            </a:r>
            <a:r>
              <a:rPr lang="cs-CZ" altLang="cs-CZ" sz="2400" b="1" dirty="0"/>
              <a:t>cyklický proces</a:t>
            </a:r>
            <a:r>
              <a:rPr lang="cs-CZ" altLang="cs-CZ" sz="2400" dirty="0"/>
              <a:t> vedoucí k degeneraci a ztrátě funkce. </a:t>
            </a:r>
          </a:p>
        </p:txBody>
      </p:sp>
    </p:spTree>
    <p:extLst>
      <p:ext uri="{BB962C8B-B14F-4D97-AF65-F5344CB8AC3E}">
        <p14:creationId xmlns:p14="http://schemas.microsoft.com/office/powerpoint/2010/main" val="4244732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EE0AEF1-3065-457C-BC60-5847A41FA5A0}"/>
              </a:ext>
            </a:extLst>
          </p:cNvPr>
          <p:cNvSpPr>
            <a:spLocks noGrp="1" noChangeArrowheads="1"/>
          </p:cNvSpPr>
          <p:nvPr>
            <p:ph type="title"/>
          </p:nvPr>
        </p:nvSpPr>
        <p:spPr>
          <a:xfrm>
            <a:off x="593876" y="373158"/>
            <a:ext cx="10753200" cy="451576"/>
          </a:xfrm>
        </p:spPr>
        <p:txBody>
          <a:bodyPr/>
          <a:lstStyle/>
          <a:p>
            <a:pPr eaLnBrk="1" hangingPunct="1"/>
            <a:r>
              <a:rPr lang="cs-CZ" altLang="cs-CZ" sz="4000" dirty="0"/>
              <a:t>Chromozómové zlomy - </a:t>
            </a:r>
            <a:r>
              <a:rPr lang="cs-CZ" altLang="cs-CZ" sz="4000" dirty="0" err="1"/>
              <a:t>jednozásahové</a:t>
            </a:r>
            <a:endParaRPr lang="cs-CZ" altLang="cs-CZ" sz="4000" dirty="0"/>
          </a:p>
        </p:txBody>
      </p:sp>
      <p:sp>
        <p:nvSpPr>
          <p:cNvPr id="41987" name="Rectangle 3">
            <a:extLst>
              <a:ext uri="{FF2B5EF4-FFF2-40B4-BE49-F238E27FC236}">
                <a16:creationId xmlns:a16="http://schemas.microsoft.com/office/drawing/2014/main" id="{145F7659-43DE-4E2A-B691-A3E48CF8C7A2}"/>
              </a:ext>
            </a:extLst>
          </p:cNvPr>
          <p:cNvSpPr>
            <a:spLocks noGrp="1" noChangeArrowheads="1"/>
          </p:cNvSpPr>
          <p:nvPr>
            <p:ph type="body" idx="1"/>
          </p:nvPr>
        </p:nvSpPr>
        <p:spPr>
          <a:xfrm>
            <a:off x="1240221" y="1600201"/>
            <a:ext cx="10068909" cy="4924425"/>
          </a:xfrm>
          <a:noFill/>
        </p:spPr>
        <p:txBody>
          <a:bodyPr/>
          <a:lstStyle/>
          <a:p>
            <a:pPr eaLnBrk="1" hangingPunct="1">
              <a:lnSpc>
                <a:spcPct val="100000"/>
              </a:lnSpc>
              <a:buFontTx/>
              <a:buNone/>
            </a:pPr>
            <a:r>
              <a:rPr lang="cs-CZ" altLang="cs-CZ" sz="2400" dirty="0"/>
              <a:t>Mějme níže uvedený chromozóm, v jehož schématu </a:t>
            </a:r>
            <a:r>
              <a:rPr lang="en-US" altLang="cs-CZ" sz="2400" dirty="0">
                <a:cs typeface="Arial" panose="020B0604020202020204" pitchFamily="34" charset="0"/>
              </a:rPr>
              <a:t>©</a:t>
            </a:r>
            <a:r>
              <a:rPr lang="cs-CZ" altLang="cs-CZ" sz="2400" dirty="0">
                <a:cs typeface="Arial" panose="020B0604020202020204" pitchFamily="34" charset="0"/>
              </a:rPr>
              <a:t> znamená polohu centromery a </a:t>
            </a:r>
            <a:r>
              <a:rPr lang="cs-CZ" altLang="cs-CZ" sz="2400" dirty="0">
                <a:solidFill>
                  <a:srgbClr val="FF0000"/>
                </a:solidFill>
                <a:cs typeface="Arial" panose="020B0604020202020204" pitchFamily="34" charset="0"/>
                <a:sym typeface="Wingdings 3" panose="05040102010807070707" pitchFamily="18" charset="2"/>
              </a:rPr>
              <a:t></a:t>
            </a:r>
            <a:r>
              <a:rPr lang="cs-CZ" altLang="cs-CZ" sz="2400" dirty="0">
                <a:cs typeface="Arial" panose="020B0604020202020204" pitchFamily="34" charset="0"/>
                <a:sym typeface="Wingdings 3" panose="05040102010807070707" pitchFamily="18" charset="2"/>
              </a:rPr>
              <a:t> označuje místo, kde došlo ke zlomu:</a:t>
            </a:r>
          </a:p>
          <a:p>
            <a:pPr eaLnBrk="1" hangingPunct="1">
              <a:lnSpc>
                <a:spcPct val="100000"/>
              </a:lnSpc>
              <a:buFontTx/>
              <a:buNone/>
            </a:pP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a:t>
            </a:r>
            <a:r>
              <a:rPr lang="cs-CZ" altLang="cs-CZ" sz="2400" dirty="0">
                <a:solidFill>
                  <a:srgbClr val="FF0000"/>
                </a:solidFill>
                <a:sym typeface="Wingdings 3" panose="05040102010807070707" pitchFamily="18" charset="2"/>
              </a:rPr>
              <a:t></a:t>
            </a:r>
            <a:r>
              <a:rPr lang="cs-CZ" altLang="cs-CZ" sz="2400" dirty="0"/>
              <a:t>-G-H-I</a:t>
            </a:r>
          </a:p>
          <a:p>
            <a:pPr eaLnBrk="1" hangingPunct="1">
              <a:lnSpc>
                <a:spcPct val="100000"/>
              </a:lnSpc>
              <a:buFontTx/>
              <a:buNone/>
            </a:pPr>
            <a:r>
              <a:rPr lang="cs-CZ" altLang="cs-CZ" sz="2400" dirty="0"/>
              <a:t>Výsledkem je </a:t>
            </a:r>
          </a:p>
          <a:p>
            <a:pPr eaLnBrk="1" hangingPunct="1">
              <a:lnSpc>
                <a:spcPct val="100000"/>
              </a:lnSpc>
              <a:buFontTx/>
              <a:buNone/>
            </a:pP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     </a:t>
            </a:r>
            <a:r>
              <a:rPr lang="cs-CZ" altLang="cs-CZ" sz="2400" b="1" dirty="0"/>
              <a:t>G-H-I</a:t>
            </a:r>
          </a:p>
          <a:p>
            <a:pPr eaLnBrk="1" hangingPunct="1">
              <a:lnSpc>
                <a:spcPct val="100000"/>
              </a:lnSpc>
              <a:buFontTx/>
              <a:buNone/>
            </a:pPr>
            <a:r>
              <a:rPr lang="cs-CZ" altLang="cs-CZ" sz="2400" dirty="0"/>
              <a:t>Tato léze je většinou opravena správně, avšak fragmenty se mohou spojit i chybně:</a:t>
            </a:r>
          </a:p>
          <a:p>
            <a:pPr eaLnBrk="1" hangingPunct="1">
              <a:lnSpc>
                <a:spcPct val="100000"/>
              </a:lnSpc>
              <a:buFontTx/>
              <a:buNone/>
            </a:pP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a:t>
            </a:r>
            <a:r>
              <a:rPr lang="cs-CZ" altLang="cs-CZ" sz="2400" b="1" dirty="0"/>
              <a:t>I-H-G </a:t>
            </a:r>
            <a:r>
              <a:rPr lang="cs-CZ" altLang="cs-CZ" sz="2400" dirty="0"/>
              <a:t>nebo </a:t>
            </a:r>
            <a:r>
              <a:rPr lang="cs-CZ" altLang="cs-CZ" sz="2400" b="1" dirty="0"/>
              <a:t>I-H-G</a:t>
            </a:r>
            <a:r>
              <a:rPr lang="cs-CZ" altLang="cs-CZ" sz="2400" dirty="0"/>
              <a:t>-A-B-C-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 nebo G-H-I-A-B-C-</a:t>
            </a:r>
            <a:r>
              <a:rPr lang="en-US" altLang="cs-CZ" sz="2400" dirty="0">
                <a:cs typeface="Arial" panose="020B0604020202020204" pitchFamily="34" charset="0"/>
              </a:rPr>
              <a:t>©</a:t>
            </a:r>
            <a:r>
              <a:rPr lang="cs-CZ" altLang="cs-CZ" sz="2400" dirty="0">
                <a:cs typeface="Arial" panose="020B0604020202020204" pitchFamily="34" charset="0"/>
              </a:rPr>
              <a:t>-</a:t>
            </a:r>
            <a:r>
              <a:rPr lang="cs-CZ" altLang="cs-CZ" sz="2400" dirty="0"/>
              <a:t>D-E-F</a:t>
            </a:r>
          </a:p>
          <a:p>
            <a:pPr eaLnBrk="1" hangingPunct="1">
              <a:lnSpc>
                <a:spcPct val="100000"/>
              </a:lnSpc>
              <a:buFontTx/>
              <a:buNone/>
            </a:pPr>
            <a:r>
              <a:rPr lang="cs-CZ" altLang="cs-CZ" sz="2400" dirty="0"/>
              <a:t>Může se vytvořit i např. kruhová struktura z fragmentu, který má centromeru a fragment bez centromery zůstane oddělen. Buňka se dělí, ale fragment bez centromery (</a:t>
            </a:r>
            <a:r>
              <a:rPr lang="cs-CZ" altLang="cs-CZ" sz="2400" b="1" dirty="0" err="1"/>
              <a:t>acentrický</a:t>
            </a:r>
            <a:r>
              <a:rPr lang="cs-CZ" altLang="cs-CZ" sz="2400" dirty="0"/>
              <a:t>) se nemůže účastnit normálním způsobem mitóz.</a:t>
            </a:r>
          </a:p>
        </p:txBody>
      </p:sp>
    </p:spTree>
    <p:extLst>
      <p:ext uri="{BB962C8B-B14F-4D97-AF65-F5344CB8AC3E}">
        <p14:creationId xmlns:p14="http://schemas.microsoft.com/office/powerpoint/2010/main" val="3415458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6F0995A-744B-4B42-BBC2-A69F0A88EAAF}"/>
              </a:ext>
            </a:extLst>
          </p:cNvPr>
          <p:cNvSpPr>
            <a:spLocks noGrp="1" noChangeArrowheads="1"/>
          </p:cNvSpPr>
          <p:nvPr>
            <p:ph type="title"/>
          </p:nvPr>
        </p:nvSpPr>
        <p:spPr>
          <a:xfrm>
            <a:off x="541325" y="331117"/>
            <a:ext cx="9643200" cy="451576"/>
          </a:xfrm>
        </p:spPr>
        <p:txBody>
          <a:bodyPr/>
          <a:lstStyle/>
          <a:p>
            <a:pPr eaLnBrk="1" hangingPunct="1"/>
            <a:r>
              <a:rPr lang="cs-CZ" altLang="cs-CZ" sz="4000" dirty="0"/>
              <a:t>Chromozómové zlomy - </a:t>
            </a:r>
            <a:r>
              <a:rPr lang="cs-CZ" altLang="cs-CZ" sz="4000" dirty="0" err="1"/>
              <a:t>dvouzásahové</a:t>
            </a:r>
            <a:endParaRPr lang="cs-CZ" altLang="cs-CZ" sz="4000" dirty="0"/>
          </a:p>
        </p:txBody>
      </p:sp>
      <p:sp>
        <p:nvSpPr>
          <p:cNvPr id="43011" name="Rectangle 3">
            <a:extLst>
              <a:ext uri="{FF2B5EF4-FFF2-40B4-BE49-F238E27FC236}">
                <a16:creationId xmlns:a16="http://schemas.microsoft.com/office/drawing/2014/main" id="{CE156D20-98DD-42EA-B00B-B6A23826F7C8}"/>
              </a:ext>
            </a:extLst>
          </p:cNvPr>
          <p:cNvSpPr>
            <a:spLocks noGrp="1" noChangeArrowheads="1"/>
          </p:cNvSpPr>
          <p:nvPr>
            <p:ph type="body" idx="1"/>
          </p:nvPr>
        </p:nvSpPr>
        <p:spPr>
          <a:xfrm>
            <a:off x="718800" y="1872000"/>
            <a:ext cx="10853090" cy="3960000"/>
          </a:xfrm>
          <a:noFill/>
        </p:spPr>
        <p:txBody>
          <a:bodyPr/>
          <a:lstStyle/>
          <a:p>
            <a:pPr eaLnBrk="1" hangingPunct="1">
              <a:lnSpc>
                <a:spcPct val="100000"/>
              </a:lnSpc>
              <a:buFontTx/>
              <a:buNone/>
            </a:pPr>
            <a:r>
              <a:rPr lang="cs-CZ" altLang="cs-CZ" sz="2800" dirty="0"/>
              <a:t>Na </a:t>
            </a:r>
            <a:r>
              <a:rPr lang="cs-CZ" altLang="cs-CZ" sz="2800" dirty="0" err="1"/>
              <a:t>nezreplikované</a:t>
            </a:r>
            <a:r>
              <a:rPr lang="cs-CZ" altLang="cs-CZ" sz="2800" dirty="0"/>
              <a:t> chromatidě chromosomu se objeví dva zásahy = zlomy:</a:t>
            </a:r>
          </a:p>
          <a:p>
            <a:pPr eaLnBrk="1" hangingPunct="1">
              <a:lnSpc>
                <a:spcPct val="100000"/>
              </a:lnSpc>
              <a:buFontTx/>
              <a:buNone/>
            </a:pPr>
            <a:r>
              <a:rPr lang="cs-CZ" altLang="cs-CZ" sz="2800" dirty="0"/>
              <a:t>A-B-C-</a:t>
            </a:r>
            <a:r>
              <a:rPr lang="en-US" altLang="cs-CZ" sz="2800" dirty="0">
                <a:cs typeface="Arial" panose="020B0604020202020204" pitchFamily="34" charset="0"/>
              </a:rPr>
              <a:t>©</a:t>
            </a:r>
            <a:r>
              <a:rPr lang="cs-CZ" altLang="cs-CZ" sz="2800" dirty="0">
                <a:cs typeface="Arial" panose="020B0604020202020204" pitchFamily="34" charset="0"/>
              </a:rPr>
              <a:t>-</a:t>
            </a:r>
            <a:r>
              <a:rPr lang="cs-CZ" altLang="cs-CZ" sz="2800" dirty="0"/>
              <a:t>D</a:t>
            </a:r>
            <a:r>
              <a:rPr lang="cs-CZ" altLang="cs-CZ" sz="2800" dirty="0">
                <a:solidFill>
                  <a:srgbClr val="FF0000"/>
                </a:solidFill>
                <a:sym typeface="Wingdings 3" panose="05040102010807070707" pitchFamily="18" charset="2"/>
              </a:rPr>
              <a:t></a:t>
            </a:r>
            <a:r>
              <a:rPr lang="cs-CZ" altLang="cs-CZ" sz="2800" dirty="0"/>
              <a:t>-E-F</a:t>
            </a:r>
            <a:r>
              <a:rPr lang="cs-CZ" altLang="cs-CZ" sz="2800" dirty="0">
                <a:solidFill>
                  <a:srgbClr val="FF0000"/>
                </a:solidFill>
                <a:sym typeface="Wingdings 3" panose="05040102010807070707" pitchFamily="18" charset="2"/>
              </a:rPr>
              <a:t></a:t>
            </a:r>
            <a:r>
              <a:rPr lang="cs-CZ" altLang="cs-CZ" sz="2800" dirty="0"/>
              <a:t>-G-H-I, vzniká tedy:</a:t>
            </a:r>
          </a:p>
          <a:p>
            <a:pPr eaLnBrk="1" hangingPunct="1">
              <a:lnSpc>
                <a:spcPct val="100000"/>
              </a:lnSpc>
              <a:buFontTx/>
              <a:buNone/>
            </a:pPr>
            <a:r>
              <a:rPr lang="cs-CZ" altLang="cs-CZ" sz="2800" dirty="0"/>
              <a:t>A-B-C-</a:t>
            </a:r>
            <a:r>
              <a:rPr lang="en-US" altLang="cs-CZ" sz="2800" dirty="0">
                <a:cs typeface="Arial" panose="020B0604020202020204" pitchFamily="34" charset="0"/>
              </a:rPr>
              <a:t>©</a:t>
            </a:r>
            <a:r>
              <a:rPr lang="cs-CZ" altLang="cs-CZ" sz="2800" dirty="0">
                <a:cs typeface="Arial" panose="020B0604020202020204" pitchFamily="34" charset="0"/>
              </a:rPr>
              <a:t>-</a:t>
            </a:r>
            <a:r>
              <a:rPr lang="cs-CZ" altLang="cs-CZ" sz="2800" dirty="0"/>
              <a:t>D  	E-F	     G-H-I</a:t>
            </a:r>
          </a:p>
          <a:p>
            <a:pPr eaLnBrk="1" hangingPunct="1">
              <a:lnSpc>
                <a:spcPct val="100000"/>
              </a:lnSpc>
              <a:buFontTx/>
              <a:buNone/>
            </a:pPr>
            <a:r>
              <a:rPr lang="cs-CZ" altLang="cs-CZ" sz="2800" dirty="0"/>
              <a:t>Rekombinační oprava může být správná, avšak může vzniknout i mnoho chybných spojení. Produkt:</a:t>
            </a:r>
          </a:p>
          <a:p>
            <a:pPr eaLnBrk="1" hangingPunct="1">
              <a:lnSpc>
                <a:spcPct val="100000"/>
              </a:lnSpc>
              <a:buFontTx/>
              <a:buNone/>
            </a:pPr>
            <a:r>
              <a:rPr lang="cs-CZ" altLang="cs-CZ" sz="2800" dirty="0"/>
              <a:t>			A-B-C-</a:t>
            </a:r>
            <a:r>
              <a:rPr lang="en-US" altLang="cs-CZ" sz="2800" dirty="0">
                <a:cs typeface="Arial" panose="020B0604020202020204" pitchFamily="34" charset="0"/>
              </a:rPr>
              <a:t>©</a:t>
            </a:r>
            <a:r>
              <a:rPr lang="cs-CZ" altLang="cs-CZ" sz="2800" dirty="0">
                <a:cs typeface="Arial" panose="020B0604020202020204" pitchFamily="34" charset="0"/>
              </a:rPr>
              <a:t>-</a:t>
            </a:r>
            <a:r>
              <a:rPr lang="cs-CZ" altLang="cs-CZ" sz="2800" dirty="0"/>
              <a:t>D-G-H-I  </a:t>
            </a:r>
          </a:p>
          <a:p>
            <a:pPr eaLnBrk="1" hangingPunct="1">
              <a:lnSpc>
                <a:spcPct val="100000"/>
              </a:lnSpc>
              <a:buFontTx/>
              <a:buNone/>
            </a:pPr>
            <a:r>
              <a:rPr lang="cs-CZ" altLang="cs-CZ" sz="2800" dirty="0"/>
              <a:t>má </a:t>
            </a:r>
            <a:r>
              <a:rPr lang="cs-CZ" altLang="cs-CZ" sz="2800" b="1" dirty="0"/>
              <a:t>intersticiální deleci</a:t>
            </a:r>
            <a:r>
              <a:rPr lang="cs-CZ" altLang="cs-CZ" sz="2800" dirty="0"/>
              <a:t> a malý </a:t>
            </a:r>
            <a:r>
              <a:rPr lang="cs-CZ" altLang="cs-CZ" sz="2800" dirty="0" err="1"/>
              <a:t>acentrický</a:t>
            </a:r>
            <a:r>
              <a:rPr lang="cs-CZ" altLang="cs-CZ" sz="2800" dirty="0"/>
              <a:t> fragment E-F se bez centromery nemůže replikovat.</a:t>
            </a:r>
          </a:p>
        </p:txBody>
      </p:sp>
      <p:sp>
        <p:nvSpPr>
          <p:cNvPr id="43012" name="Line 4">
            <a:extLst>
              <a:ext uri="{FF2B5EF4-FFF2-40B4-BE49-F238E27FC236}">
                <a16:creationId xmlns:a16="http://schemas.microsoft.com/office/drawing/2014/main" id="{00DD234D-0DE9-47AE-A801-5D50CB19ED9D}"/>
              </a:ext>
            </a:extLst>
          </p:cNvPr>
          <p:cNvSpPr>
            <a:spLocks noChangeShapeType="1"/>
          </p:cNvSpPr>
          <p:nvPr/>
        </p:nvSpPr>
        <p:spPr bwMode="auto">
          <a:xfrm>
            <a:off x="1776249" y="3594538"/>
            <a:ext cx="2543503" cy="851338"/>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3013" name="Line 5">
            <a:extLst>
              <a:ext uri="{FF2B5EF4-FFF2-40B4-BE49-F238E27FC236}">
                <a16:creationId xmlns:a16="http://schemas.microsoft.com/office/drawing/2014/main" id="{9E960C86-276D-4834-A258-FF7333295656}"/>
              </a:ext>
            </a:extLst>
          </p:cNvPr>
          <p:cNvSpPr>
            <a:spLocks noChangeShapeType="1"/>
          </p:cNvSpPr>
          <p:nvPr/>
        </p:nvSpPr>
        <p:spPr bwMode="auto">
          <a:xfrm>
            <a:off x="5402317" y="3541985"/>
            <a:ext cx="325821" cy="87236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363631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58E4D31-5441-45F2-B7AC-B0C6AEB925B1}"/>
              </a:ext>
            </a:extLst>
          </p:cNvPr>
          <p:cNvSpPr>
            <a:spLocks noGrp="1" noChangeArrowheads="1"/>
          </p:cNvSpPr>
          <p:nvPr>
            <p:ph type="title"/>
          </p:nvPr>
        </p:nvSpPr>
        <p:spPr>
          <a:xfrm>
            <a:off x="614897" y="362648"/>
            <a:ext cx="8917986" cy="451576"/>
          </a:xfrm>
        </p:spPr>
        <p:txBody>
          <a:bodyPr/>
          <a:lstStyle/>
          <a:p>
            <a:pPr eaLnBrk="1" hangingPunct="1"/>
            <a:r>
              <a:rPr lang="cs-CZ" altLang="cs-CZ" sz="4000" dirty="0"/>
              <a:t>Chromozómové zlomy – vzniklé po replikaci, tj. ve fázi G2</a:t>
            </a:r>
          </a:p>
        </p:txBody>
      </p:sp>
      <p:pic>
        <p:nvPicPr>
          <p:cNvPr id="44035" name="Picture 4" descr="Alpen-13">
            <a:extLst>
              <a:ext uri="{FF2B5EF4-FFF2-40B4-BE49-F238E27FC236}">
                <a16:creationId xmlns:a16="http://schemas.microsoft.com/office/drawing/2014/main" id="{7DD09F22-1058-4D46-9225-C7743C11F71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685" b="12616"/>
          <a:stretch>
            <a:fillRect/>
          </a:stretch>
        </p:blipFill>
        <p:spPr>
          <a:xfrm>
            <a:off x="1849821" y="1633537"/>
            <a:ext cx="7846629" cy="5168811"/>
          </a:xfrm>
          <a:noFill/>
        </p:spPr>
      </p:pic>
    </p:spTree>
    <p:extLst>
      <p:ext uri="{BB962C8B-B14F-4D97-AF65-F5344CB8AC3E}">
        <p14:creationId xmlns:p14="http://schemas.microsoft.com/office/powerpoint/2010/main" val="1240020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80383F5-0651-439F-B6D7-3C424733103A}"/>
              </a:ext>
            </a:extLst>
          </p:cNvPr>
          <p:cNvSpPr>
            <a:spLocks noGrp="1" noChangeArrowheads="1"/>
          </p:cNvSpPr>
          <p:nvPr>
            <p:ph type="title"/>
          </p:nvPr>
        </p:nvSpPr>
        <p:spPr>
          <a:xfrm>
            <a:off x="593876" y="320607"/>
            <a:ext cx="10753200" cy="451576"/>
          </a:xfrm>
        </p:spPr>
        <p:txBody>
          <a:bodyPr/>
          <a:lstStyle/>
          <a:p>
            <a:pPr eaLnBrk="1" hangingPunct="1"/>
            <a:r>
              <a:rPr lang="cs-CZ" altLang="cs-CZ" sz="4000" dirty="0"/>
              <a:t>Chromozómové zlomy – vzniklé po replikaci, tj. ve fázi G2</a:t>
            </a:r>
          </a:p>
        </p:txBody>
      </p:sp>
      <p:pic>
        <p:nvPicPr>
          <p:cNvPr id="45059" name="Picture 4" descr="Alpen-13">
            <a:extLst>
              <a:ext uri="{FF2B5EF4-FFF2-40B4-BE49-F238E27FC236}">
                <a16:creationId xmlns:a16="http://schemas.microsoft.com/office/drawing/2014/main" id="{C7A0269F-0BC2-45F4-A42B-C1BAA539A6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r="8685" b="14783"/>
          <a:stretch>
            <a:fillRect/>
          </a:stretch>
        </p:blipFill>
        <p:spPr>
          <a:xfrm>
            <a:off x="2039007" y="1603376"/>
            <a:ext cx="7512981" cy="5148378"/>
          </a:xfrm>
          <a:noFill/>
        </p:spPr>
      </p:pic>
    </p:spTree>
    <p:extLst>
      <p:ext uri="{BB962C8B-B14F-4D97-AF65-F5344CB8AC3E}">
        <p14:creationId xmlns:p14="http://schemas.microsoft.com/office/powerpoint/2010/main" val="3711587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3F6032F-FE3D-482B-8B0F-E162910FD5FA}"/>
              </a:ext>
            </a:extLst>
          </p:cNvPr>
          <p:cNvSpPr>
            <a:spLocks noGrp="1" noChangeArrowheads="1"/>
          </p:cNvSpPr>
          <p:nvPr>
            <p:ph type="title"/>
          </p:nvPr>
        </p:nvSpPr>
        <p:spPr/>
        <p:txBody>
          <a:bodyPr/>
          <a:lstStyle/>
          <a:p>
            <a:pPr eaLnBrk="1" hangingPunct="1"/>
            <a:r>
              <a:rPr lang="cs-CZ" altLang="cs-CZ" dirty="0"/>
              <a:t>Genové mutace</a:t>
            </a:r>
          </a:p>
        </p:txBody>
      </p:sp>
      <p:sp>
        <p:nvSpPr>
          <p:cNvPr id="46083" name="Rectangle 3">
            <a:extLst>
              <a:ext uri="{FF2B5EF4-FFF2-40B4-BE49-F238E27FC236}">
                <a16:creationId xmlns:a16="http://schemas.microsoft.com/office/drawing/2014/main" id="{42EFC34E-4112-4F90-B9D5-9B62FA67BFD3}"/>
              </a:ext>
            </a:extLst>
          </p:cNvPr>
          <p:cNvSpPr>
            <a:spLocks noGrp="1" noChangeArrowheads="1"/>
          </p:cNvSpPr>
          <p:nvPr>
            <p:ph type="body" idx="1"/>
          </p:nvPr>
        </p:nvSpPr>
        <p:spPr>
          <a:xfrm>
            <a:off x="718800" y="1872000"/>
            <a:ext cx="10753200" cy="4276552"/>
          </a:xfrm>
          <a:noFill/>
        </p:spPr>
        <p:txBody>
          <a:bodyPr/>
          <a:lstStyle/>
          <a:p>
            <a:pPr eaLnBrk="1" hangingPunct="1">
              <a:lnSpc>
                <a:spcPct val="100000"/>
              </a:lnSpc>
              <a:buFontTx/>
              <a:buNone/>
            </a:pPr>
            <a:r>
              <a:rPr lang="cs-CZ" altLang="cs-CZ" sz="2400" dirty="0"/>
              <a:t>Nejmenší a nejjednodušší genovou mutací je změna jediné báze nukleotidové sekvence v DNA – tzv. </a:t>
            </a:r>
            <a:r>
              <a:rPr lang="cs-CZ" altLang="cs-CZ" sz="2400" b="1" dirty="0"/>
              <a:t>bodová mutace</a:t>
            </a:r>
            <a:r>
              <a:rPr lang="cs-CZ" altLang="cs-CZ" sz="2400" dirty="0"/>
              <a:t>. Může vzniknout v důsledku chemického poškození báze nebo jejího chybného vložení při reparaci poškození či replikaci.</a:t>
            </a:r>
          </a:p>
          <a:p>
            <a:pPr eaLnBrk="1" hangingPunct="1">
              <a:lnSpc>
                <a:spcPct val="100000"/>
              </a:lnSpc>
              <a:buFontTx/>
              <a:buNone/>
            </a:pPr>
            <a:r>
              <a:rPr lang="cs-CZ" altLang="cs-CZ" sz="2400" dirty="0"/>
              <a:t>Jiným typem genové mutace je tzv. </a:t>
            </a:r>
            <a:r>
              <a:rPr lang="cs-CZ" altLang="cs-CZ" sz="2400" b="1" dirty="0"/>
              <a:t>posun čtení </a:t>
            </a:r>
            <a:r>
              <a:rPr lang="cs-CZ" altLang="cs-CZ" sz="2400" dirty="0"/>
              <a:t>(</a:t>
            </a:r>
            <a:r>
              <a:rPr lang="cs-CZ" altLang="cs-CZ" sz="2400" i="1" dirty="0" err="1"/>
              <a:t>frame</a:t>
            </a:r>
            <a:r>
              <a:rPr lang="cs-CZ" altLang="cs-CZ" sz="2400" i="1" dirty="0"/>
              <a:t> shift</a:t>
            </a:r>
            <a:r>
              <a:rPr lang="cs-CZ" altLang="cs-CZ" sz="2400" dirty="0"/>
              <a:t>) v důsledku delece nebo inzerce. Představme si sekvenci genů přepisujících se do kodonů nesených RNA:</a:t>
            </a:r>
          </a:p>
          <a:p>
            <a:pPr eaLnBrk="1" hangingPunct="1">
              <a:lnSpc>
                <a:spcPct val="100000"/>
              </a:lnSpc>
              <a:buFontTx/>
              <a:buNone/>
            </a:pPr>
            <a:r>
              <a:rPr lang="cs-CZ" altLang="cs-CZ" sz="2400" dirty="0"/>
              <a:t>CAT-CAT-CAT-CAT-C</a:t>
            </a:r>
            <a:r>
              <a:rPr lang="cs-CZ" altLang="cs-CZ" sz="2400" b="1" dirty="0"/>
              <a:t>A</a:t>
            </a:r>
            <a:r>
              <a:rPr lang="cs-CZ" altLang="cs-CZ" sz="2400" dirty="0"/>
              <a:t>T-CAT-CAT-CAT….</a:t>
            </a:r>
          </a:p>
          <a:p>
            <a:pPr eaLnBrk="1" hangingPunct="1">
              <a:lnSpc>
                <a:spcPct val="100000"/>
              </a:lnSpc>
              <a:buFontTx/>
              <a:buNone/>
            </a:pPr>
            <a:r>
              <a:rPr lang="cs-CZ" altLang="cs-CZ" sz="2400" dirty="0"/>
              <a:t>Tučně zvýrazněné místo označuje deleci. Nové čtení bude:</a:t>
            </a:r>
          </a:p>
          <a:p>
            <a:pPr eaLnBrk="1" hangingPunct="1">
              <a:lnSpc>
                <a:spcPct val="100000"/>
              </a:lnSpc>
              <a:buFontTx/>
              <a:buNone/>
            </a:pPr>
            <a:r>
              <a:rPr lang="cs-CZ" altLang="cs-CZ" sz="2400" dirty="0"/>
              <a:t>CAT-CAT-CAT-CAT-CTC-ATC-ATC…..</a:t>
            </a:r>
          </a:p>
          <a:p>
            <a:pPr eaLnBrk="1" hangingPunct="1">
              <a:lnSpc>
                <a:spcPct val="100000"/>
              </a:lnSpc>
              <a:buFontTx/>
              <a:buNone/>
            </a:pPr>
            <a:r>
              <a:rPr lang="cs-CZ" altLang="cs-CZ" sz="2400" dirty="0"/>
              <a:t>Díky tomu nastane chybné vložení aminokyseliny…</a:t>
            </a:r>
          </a:p>
        </p:txBody>
      </p:sp>
    </p:spTree>
    <p:extLst>
      <p:ext uri="{BB962C8B-B14F-4D97-AF65-F5344CB8AC3E}">
        <p14:creationId xmlns:p14="http://schemas.microsoft.com/office/powerpoint/2010/main" val="943747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401A9CE-77E8-44EE-8A80-0618C38A31E0}"/>
              </a:ext>
            </a:extLst>
          </p:cNvPr>
          <p:cNvSpPr>
            <a:spLocks noGrp="1" noChangeArrowheads="1"/>
          </p:cNvSpPr>
          <p:nvPr>
            <p:ph type="title"/>
          </p:nvPr>
        </p:nvSpPr>
        <p:spPr>
          <a:xfrm>
            <a:off x="888124" y="390253"/>
            <a:ext cx="4325007" cy="777875"/>
          </a:xfrm>
        </p:spPr>
        <p:txBody>
          <a:bodyPr/>
          <a:lstStyle/>
          <a:p>
            <a:pPr eaLnBrk="1" hangingPunct="1"/>
            <a:r>
              <a:rPr lang="cs-CZ" altLang="cs-CZ" dirty="0"/>
              <a:t>Genové mutace</a:t>
            </a:r>
          </a:p>
        </p:txBody>
      </p:sp>
      <p:sp>
        <p:nvSpPr>
          <p:cNvPr id="47107" name="Rectangle 3">
            <a:extLst>
              <a:ext uri="{FF2B5EF4-FFF2-40B4-BE49-F238E27FC236}">
                <a16:creationId xmlns:a16="http://schemas.microsoft.com/office/drawing/2014/main" id="{C93515BB-EF3E-4305-B21A-BD90A34FF166}"/>
              </a:ext>
            </a:extLst>
          </p:cNvPr>
          <p:cNvSpPr>
            <a:spLocks noGrp="1" noChangeArrowheads="1"/>
          </p:cNvSpPr>
          <p:nvPr>
            <p:ph type="body" idx="1"/>
          </p:nvPr>
        </p:nvSpPr>
        <p:spPr>
          <a:xfrm>
            <a:off x="956441" y="1125538"/>
            <a:ext cx="10247587" cy="5543550"/>
          </a:xfrm>
          <a:noFill/>
        </p:spPr>
        <p:txBody>
          <a:bodyPr/>
          <a:lstStyle/>
          <a:p>
            <a:pPr eaLnBrk="1" hangingPunct="1">
              <a:lnSpc>
                <a:spcPct val="100000"/>
              </a:lnSpc>
              <a:buFontTx/>
              <a:buNone/>
            </a:pPr>
            <a:r>
              <a:rPr lang="cs-CZ" altLang="cs-CZ" sz="2400" dirty="0"/>
              <a:t>Většina mutací, včetně těch, jejichž původcem je ionizující záření, má </a:t>
            </a:r>
            <a:r>
              <a:rPr lang="cs-CZ" altLang="cs-CZ" sz="2400" b="1" dirty="0"/>
              <a:t>recesivní charakter</a:t>
            </a:r>
            <a:r>
              <a:rPr lang="cs-CZ" altLang="cs-CZ" sz="2400" dirty="0"/>
              <a:t>, čili může se projevit jen u homozygotů. Proto je poměrně obtížné mutace identifikovat, pokud nepoužijeme jako model bakteriální nebo buněčnou kulturu. U mikroorganismů se mutace identifikují pomocí tzv. </a:t>
            </a:r>
            <a:r>
              <a:rPr lang="cs-CZ" altLang="cs-CZ" sz="2400" b="1" dirty="0"/>
              <a:t>deficientních kmenů</a:t>
            </a:r>
            <a:r>
              <a:rPr lang="cs-CZ" altLang="cs-CZ" sz="2400" dirty="0"/>
              <a:t>, které potřebují nějaký specifický metabolit pro svůj růst v důsledku aktivity nějakého genu. Mutantní jsou pak ty kmeny, které mohou růst i v médiu, které neobsahuje daný metabolit.</a:t>
            </a:r>
          </a:p>
          <a:p>
            <a:pPr eaLnBrk="1" hangingPunct="1">
              <a:lnSpc>
                <a:spcPct val="100000"/>
              </a:lnSpc>
              <a:buFontTx/>
              <a:buNone/>
            </a:pPr>
            <a:r>
              <a:rPr lang="cs-CZ" altLang="cs-CZ" sz="2400" dirty="0"/>
              <a:t>Buňky deficientního kmene jsou ozářeny a po určité době jsou vysety na </a:t>
            </a:r>
            <a:r>
              <a:rPr lang="cs-CZ" altLang="cs-CZ" sz="2400" dirty="0" err="1"/>
              <a:t>Petriho</a:t>
            </a:r>
            <a:r>
              <a:rPr lang="cs-CZ" altLang="cs-CZ" sz="2400" dirty="0"/>
              <a:t> misky s živným mediem bez příslušného metabolitu. Jejich počet je znám. Malý počet mutantů dá vzniknout koloniím na </a:t>
            </a:r>
            <a:r>
              <a:rPr lang="cs-CZ" altLang="cs-CZ" sz="2400" dirty="0" err="1"/>
              <a:t>Petriho</a:t>
            </a:r>
            <a:r>
              <a:rPr lang="cs-CZ" altLang="cs-CZ" sz="2400" dirty="0"/>
              <a:t> miskách. Podíl přeživších buněk a jejich původního počtu ve výsevu určuje </a:t>
            </a:r>
            <a:r>
              <a:rPr lang="cs-CZ" altLang="cs-CZ" sz="2400" b="1" dirty="0"/>
              <a:t>frekvenci mutací</a:t>
            </a:r>
            <a:r>
              <a:rPr lang="cs-CZ" altLang="cs-CZ" sz="2400" dirty="0"/>
              <a:t>.</a:t>
            </a:r>
          </a:p>
          <a:p>
            <a:pPr eaLnBrk="1" hangingPunct="1">
              <a:lnSpc>
                <a:spcPct val="100000"/>
              </a:lnSpc>
              <a:buFontTx/>
              <a:buNone/>
            </a:pPr>
            <a:r>
              <a:rPr lang="cs-CZ" altLang="cs-CZ" sz="2400" dirty="0"/>
              <a:t>Typická frekvence bodových mutací savčích buněčných linií (předpokladem je lineární závislost na dávce), leží v rozmezí 1 – 3.10</a:t>
            </a:r>
            <a:r>
              <a:rPr lang="cs-CZ" altLang="cs-CZ" sz="2400" baseline="30000" dirty="0"/>
              <a:t>-7</a:t>
            </a:r>
            <a:r>
              <a:rPr lang="cs-CZ" altLang="cs-CZ" sz="2400" dirty="0"/>
              <a:t>cGy</a:t>
            </a:r>
            <a:r>
              <a:rPr lang="cs-CZ" altLang="cs-CZ" sz="2400" baseline="30000" dirty="0"/>
              <a:t>-1</a:t>
            </a:r>
            <a:r>
              <a:rPr lang="cs-CZ" altLang="cs-CZ" sz="2400" dirty="0"/>
              <a:t>. </a:t>
            </a:r>
          </a:p>
        </p:txBody>
      </p:sp>
    </p:spTree>
    <p:extLst>
      <p:ext uri="{BB962C8B-B14F-4D97-AF65-F5344CB8AC3E}">
        <p14:creationId xmlns:p14="http://schemas.microsoft.com/office/powerpoint/2010/main" val="3435116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D9E188BF-F3ED-4D75-AD8D-2F00F7F260D1}"/>
              </a:ext>
            </a:extLst>
          </p:cNvPr>
          <p:cNvSpPr>
            <a:spLocks noGrp="1" noChangeArrowheads="1"/>
          </p:cNvSpPr>
          <p:nvPr>
            <p:ph type="title"/>
          </p:nvPr>
        </p:nvSpPr>
        <p:spPr>
          <a:xfrm>
            <a:off x="635917" y="404690"/>
            <a:ext cx="9264828" cy="451576"/>
          </a:xfrm>
        </p:spPr>
        <p:txBody>
          <a:bodyPr/>
          <a:lstStyle/>
          <a:p>
            <a:pPr eaLnBrk="1" hangingPunct="1"/>
            <a:r>
              <a:rPr lang="cs-CZ" altLang="cs-CZ" sz="4000" dirty="0"/>
              <a:t>Genové mutace u vyšších organismů</a:t>
            </a:r>
          </a:p>
        </p:txBody>
      </p:sp>
      <p:sp>
        <p:nvSpPr>
          <p:cNvPr id="49155" name="Rectangle 3">
            <a:extLst>
              <a:ext uri="{FF2B5EF4-FFF2-40B4-BE49-F238E27FC236}">
                <a16:creationId xmlns:a16="http://schemas.microsoft.com/office/drawing/2014/main" id="{FF1BAFC3-6068-4438-8599-F74495F1AF52}"/>
              </a:ext>
            </a:extLst>
          </p:cNvPr>
          <p:cNvSpPr>
            <a:spLocks noGrp="1" noChangeArrowheads="1"/>
          </p:cNvSpPr>
          <p:nvPr>
            <p:ph type="body" idx="1"/>
          </p:nvPr>
        </p:nvSpPr>
        <p:spPr>
          <a:xfrm>
            <a:off x="929007" y="1766897"/>
            <a:ext cx="10317062" cy="3960000"/>
          </a:xfrm>
          <a:noFill/>
        </p:spPr>
        <p:txBody>
          <a:bodyPr/>
          <a:lstStyle/>
          <a:p>
            <a:pPr marL="609600" indent="-609600" eaLnBrk="1" hangingPunct="1">
              <a:lnSpc>
                <a:spcPct val="100000"/>
              </a:lnSpc>
              <a:buFontTx/>
              <a:buNone/>
            </a:pPr>
            <a:r>
              <a:rPr lang="cs-CZ" altLang="cs-CZ" sz="2400" dirty="0"/>
              <a:t>Mutagenní účinky ionizujícího záření popsal u vyšších organismů poprvé M</a:t>
            </a:r>
            <a:r>
              <a:rPr lang="en-US" altLang="cs-CZ" sz="2400" dirty="0">
                <a:cs typeface="Arial" panose="020B0604020202020204" pitchFamily="34" charset="0"/>
              </a:rPr>
              <a:t>ü</a:t>
            </a:r>
            <a:r>
              <a:rPr lang="cs-CZ" altLang="cs-CZ" sz="2400" dirty="0" err="1">
                <a:cs typeface="Arial" panose="020B0604020202020204" pitchFamily="34" charset="0"/>
              </a:rPr>
              <a:t>ller</a:t>
            </a:r>
            <a:r>
              <a:rPr lang="cs-CZ" altLang="cs-CZ" sz="2400" dirty="0">
                <a:cs typeface="Arial" panose="020B0604020202020204" pitchFamily="34" charset="0"/>
              </a:rPr>
              <a:t> (1927), a to u </a:t>
            </a:r>
            <a:r>
              <a:rPr lang="cs-CZ" altLang="cs-CZ" sz="2400" dirty="0" err="1">
                <a:cs typeface="Arial" panose="020B0604020202020204" pitchFamily="34" charset="0"/>
              </a:rPr>
              <a:t>drosofil</a:t>
            </a:r>
            <a:r>
              <a:rPr lang="cs-CZ" altLang="cs-CZ" sz="2400" dirty="0">
                <a:cs typeface="Arial" panose="020B0604020202020204" pitchFamily="34" charset="0"/>
              </a:rPr>
              <a:t>. Šlo o mutace na chromozómu X, které se mohly letálně projevit u samečků. Výsledky této a navazujících studií lze shrnout takto:</a:t>
            </a:r>
          </a:p>
          <a:p>
            <a:pPr marL="609600" indent="-609600" eaLnBrk="1" hangingPunct="1">
              <a:lnSpc>
                <a:spcPct val="100000"/>
              </a:lnSpc>
              <a:buFontTx/>
              <a:buAutoNum type="arabicPeriod"/>
            </a:pPr>
            <a:r>
              <a:rPr lang="cs-CZ" altLang="cs-CZ" sz="2400" dirty="0">
                <a:cs typeface="Arial" panose="020B0604020202020204" pitchFamily="34" charset="0"/>
              </a:rPr>
              <a:t>V rozsahu od 0,25 do 40 </a:t>
            </a:r>
            <a:r>
              <a:rPr lang="cs-CZ" altLang="cs-CZ" sz="2400" dirty="0" err="1">
                <a:cs typeface="Arial" panose="020B0604020202020204" pitchFamily="34" charset="0"/>
              </a:rPr>
              <a:t>Gy</a:t>
            </a:r>
            <a:r>
              <a:rPr lang="cs-CZ" altLang="cs-CZ" sz="2400" dirty="0">
                <a:cs typeface="Arial" panose="020B0604020202020204" pitchFamily="34" charset="0"/>
              </a:rPr>
              <a:t> roste frekvence mutací lineárně s dávkou.</a:t>
            </a:r>
          </a:p>
          <a:p>
            <a:pPr marL="609600" indent="-609600" eaLnBrk="1" hangingPunct="1">
              <a:lnSpc>
                <a:spcPct val="100000"/>
              </a:lnSpc>
              <a:buFontTx/>
              <a:buAutoNum type="arabicPeriod"/>
            </a:pPr>
            <a:r>
              <a:rPr lang="cs-CZ" altLang="cs-CZ" sz="2400" dirty="0">
                <a:cs typeface="Arial" panose="020B0604020202020204" pitchFamily="34" charset="0"/>
              </a:rPr>
              <a:t>Přinejmenším u drozofil jde o bezprahový efekt.</a:t>
            </a:r>
          </a:p>
          <a:p>
            <a:pPr marL="609600" indent="-609600" eaLnBrk="1" hangingPunct="1">
              <a:lnSpc>
                <a:spcPct val="100000"/>
              </a:lnSpc>
              <a:buFontTx/>
              <a:buAutoNum type="arabicPeriod"/>
            </a:pPr>
            <a:r>
              <a:rPr lang="cs-CZ" altLang="cs-CZ" sz="2400" dirty="0">
                <a:cs typeface="Arial" panose="020B0604020202020204" pitchFamily="34" charset="0"/>
              </a:rPr>
              <a:t>Dávková rychlost a frakcionace nehrají v podstatě žádnou roli.</a:t>
            </a:r>
          </a:p>
          <a:p>
            <a:pPr marL="609600" indent="-609600" eaLnBrk="1" hangingPunct="1">
              <a:lnSpc>
                <a:spcPct val="100000"/>
              </a:lnSpc>
              <a:buFontTx/>
              <a:buAutoNum type="arabicPeriod"/>
            </a:pPr>
            <a:r>
              <a:rPr lang="cs-CZ" altLang="cs-CZ" sz="2400" dirty="0">
                <a:cs typeface="Arial" panose="020B0604020202020204" pitchFamily="34" charset="0"/>
              </a:rPr>
              <a:t>Citlivost samčí i samičí gamety je velmi závislá na vývojovém stadiu.</a:t>
            </a:r>
          </a:p>
          <a:p>
            <a:pPr marL="609600" indent="-609600" eaLnBrk="1" hangingPunct="1">
              <a:lnSpc>
                <a:spcPct val="100000"/>
              </a:lnSpc>
              <a:buFontTx/>
              <a:buAutoNum type="arabicPeriod"/>
            </a:pPr>
            <a:r>
              <a:rPr lang="cs-CZ" altLang="cs-CZ" sz="2400" dirty="0">
                <a:cs typeface="Arial" panose="020B0604020202020204" pitchFamily="34" charset="0"/>
              </a:rPr>
              <a:t>Frekvence mutací je 1,5 – 8 </a:t>
            </a:r>
            <a:r>
              <a:rPr lang="en-US" altLang="cs-CZ" sz="2400" dirty="0">
                <a:cs typeface="Times New Roman" panose="02020603050405020304" pitchFamily="18" charset="0"/>
              </a:rPr>
              <a:t>×</a:t>
            </a:r>
            <a:r>
              <a:rPr lang="cs-CZ" altLang="cs-CZ" sz="2400" dirty="0">
                <a:cs typeface="Times New Roman" panose="02020603050405020304" pitchFamily="18" charset="0"/>
              </a:rPr>
              <a:t> 10</a:t>
            </a:r>
            <a:r>
              <a:rPr lang="cs-CZ" altLang="cs-CZ" sz="2400" baseline="30000" dirty="0">
                <a:cs typeface="Times New Roman" panose="02020603050405020304" pitchFamily="18" charset="0"/>
              </a:rPr>
              <a:t>-8 </a:t>
            </a:r>
            <a:r>
              <a:rPr lang="cs-CZ" altLang="cs-CZ" sz="2400" dirty="0">
                <a:cs typeface="Times New Roman" panose="02020603050405020304" pitchFamily="18" charset="0"/>
              </a:rPr>
              <a:t>na </a:t>
            </a:r>
            <a:r>
              <a:rPr lang="cs-CZ" altLang="cs-CZ" sz="2400" dirty="0" err="1">
                <a:cs typeface="Times New Roman" panose="02020603050405020304" pitchFamily="18" charset="0"/>
              </a:rPr>
              <a:t>lokus</a:t>
            </a:r>
            <a:r>
              <a:rPr lang="cs-CZ" altLang="cs-CZ" sz="2400" dirty="0">
                <a:cs typeface="Times New Roman" panose="02020603050405020304" pitchFamily="18" charset="0"/>
              </a:rPr>
              <a:t> a </a:t>
            </a:r>
            <a:r>
              <a:rPr lang="cs-CZ" altLang="cs-CZ" sz="2400" dirty="0" err="1">
                <a:cs typeface="Times New Roman" panose="02020603050405020304" pitchFamily="18" charset="0"/>
              </a:rPr>
              <a:t>cGy</a:t>
            </a:r>
            <a:endParaRPr lang="en-US" altLang="cs-CZ" sz="2400" dirty="0">
              <a:cs typeface="Times New Roman" panose="02020603050405020304" pitchFamily="18" charset="0"/>
            </a:endParaRPr>
          </a:p>
        </p:txBody>
      </p:sp>
    </p:spTree>
    <p:extLst>
      <p:ext uri="{BB962C8B-B14F-4D97-AF65-F5344CB8AC3E}">
        <p14:creationId xmlns:p14="http://schemas.microsoft.com/office/powerpoint/2010/main" val="1507985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AD81D50-C868-40AB-8DBB-0601C4B8FCBF}"/>
              </a:ext>
            </a:extLst>
          </p:cNvPr>
          <p:cNvSpPr>
            <a:spLocks noGrp="1" noChangeArrowheads="1"/>
          </p:cNvSpPr>
          <p:nvPr>
            <p:ph type="title"/>
          </p:nvPr>
        </p:nvSpPr>
        <p:spPr>
          <a:xfrm>
            <a:off x="614896" y="394179"/>
            <a:ext cx="9569628" cy="451576"/>
          </a:xfrm>
        </p:spPr>
        <p:txBody>
          <a:bodyPr/>
          <a:lstStyle/>
          <a:p>
            <a:pPr eaLnBrk="1" hangingPunct="1"/>
            <a:r>
              <a:rPr lang="cs-CZ" altLang="cs-CZ" sz="4000" dirty="0"/>
              <a:t>Genové mutace u vyšších organismů</a:t>
            </a:r>
          </a:p>
        </p:txBody>
      </p:sp>
      <p:sp>
        <p:nvSpPr>
          <p:cNvPr id="50179" name="Rectangle 3">
            <a:extLst>
              <a:ext uri="{FF2B5EF4-FFF2-40B4-BE49-F238E27FC236}">
                <a16:creationId xmlns:a16="http://schemas.microsoft.com/office/drawing/2014/main" id="{EC278251-AFCA-4325-9A99-819A73583862}"/>
              </a:ext>
            </a:extLst>
          </p:cNvPr>
          <p:cNvSpPr>
            <a:spLocks noGrp="1" noChangeArrowheads="1"/>
          </p:cNvSpPr>
          <p:nvPr>
            <p:ph type="body" idx="1"/>
          </p:nvPr>
        </p:nvSpPr>
        <p:spPr>
          <a:noFill/>
        </p:spPr>
        <p:txBody>
          <a:bodyPr/>
          <a:lstStyle/>
          <a:p>
            <a:pPr eaLnBrk="1" hangingPunct="1">
              <a:lnSpc>
                <a:spcPct val="100000"/>
              </a:lnSpc>
              <a:buFontTx/>
              <a:buNone/>
            </a:pPr>
            <a:r>
              <a:rPr lang="cs-CZ" altLang="cs-CZ" sz="2400" dirty="0"/>
              <a:t>Protože vznikly jisté pochybnosti o přenositelnosti výsledků získaných na drozofilách na člověka, byly od 60. let prováděny experimenty na myších, což je nejdostupnější savčí model. Překvapujícím závěrem bylo zjištění, že u myší byla frekvence mutací 2,2</a:t>
            </a:r>
            <a:r>
              <a:rPr lang="en-US" altLang="cs-CZ" sz="2400" dirty="0">
                <a:cs typeface="Times New Roman" panose="02020603050405020304" pitchFamily="18" charset="0"/>
              </a:rPr>
              <a:t>×</a:t>
            </a:r>
            <a:r>
              <a:rPr lang="cs-CZ" altLang="cs-CZ" sz="2400" dirty="0">
                <a:cs typeface="Times New Roman" panose="02020603050405020304" pitchFamily="18" charset="0"/>
              </a:rPr>
              <a:t>10</a:t>
            </a:r>
            <a:r>
              <a:rPr lang="cs-CZ" altLang="cs-CZ" sz="2400" baseline="30000" dirty="0">
                <a:cs typeface="Times New Roman" panose="02020603050405020304" pitchFamily="18" charset="0"/>
              </a:rPr>
              <a:t>-7</a:t>
            </a:r>
            <a:r>
              <a:rPr lang="cs-CZ" altLang="cs-CZ" sz="2400" dirty="0">
                <a:cs typeface="Times New Roman" panose="02020603050405020304" pitchFamily="18" charset="0"/>
              </a:rPr>
              <a:t> na </a:t>
            </a:r>
            <a:r>
              <a:rPr lang="cs-CZ" altLang="cs-CZ" sz="2400" dirty="0" err="1">
                <a:cs typeface="Times New Roman" panose="02020603050405020304" pitchFamily="18" charset="0"/>
              </a:rPr>
              <a:t>lokus</a:t>
            </a:r>
            <a:r>
              <a:rPr lang="cs-CZ" altLang="cs-CZ" sz="2400" dirty="0">
                <a:cs typeface="Times New Roman" panose="02020603050405020304" pitchFamily="18" charset="0"/>
              </a:rPr>
              <a:t> a </a:t>
            </a:r>
            <a:r>
              <a:rPr lang="cs-CZ" altLang="cs-CZ" sz="2400" dirty="0" err="1">
                <a:cs typeface="Times New Roman" panose="02020603050405020304" pitchFamily="18" charset="0"/>
              </a:rPr>
              <a:t>cGy</a:t>
            </a:r>
            <a:r>
              <a:rPr lang="cs-CZ" altLang="cs-CZ" sz="2400" dirty="0">
                <a:cs typeface="Times New Roman" panose="02020603050405020304" pitchFamily="18" charset="0"/>
              </a:rPr>
              <a:t>, tj. i desetkrát vyšší než u drozofil. U myší bylo dále zjišt</a:t>
            </a:r>
            <a:r>
              <a:rPr lang="cs-CZ" altLang="cs-CZ" sz="2400" dirty="0"/>
              <a:t>ě</a:t>
            </a:r>
            <a:r>
              <a:rPr lang="cs-CZ" altLang="cs-CZ" sz="2400" dirty="0">
                <a:cs typeface="Times New Roman" panose="02020603050405020304" pitchFamily="18" charset="0"/>
              </a:rPr>
              <a:t>no, že pro </a:t>
            </a:r>
            <a:r>
              <a:rPr lang="cs-CZ" altLang="cs-CZ" sz="2400" i="1" dirty="0">
                <a:cs typeface="Times New Roman" panose="02020603050405020304" pitchFamily="18" charset="0"/>
              </a:rPr>
              <a:t>tutéž celkovou dávku</a:t>
            </a:r>
            <a:r>
              <a:rPr lang="cs-CZ" altLang="cs-CZ" sz="2400" dirty="0">
                <a:cs typeface="Times New Roman" panose="02020603050405020304" pitchFamily="18" charset="0"/>
              </a:rPr>
              <a:t> při nízkých dávkových rychlostech (např. 0,1 mGy.min</a:t>
            </a:r>
            <a:r>
              <a:rPr lang="cs-CZ" altLang="cs-CZ" sz="2400" baseline="30000" dirty="0">
                <a:cs typeface="Times New Roman" panose="02020603050405020304" pitchFamily="18" charset="0"/>
              </a:rPr>
              <a:t>-1</a:t>
            </a:r>
            <a:r>
              <a:rPr lang="cs-CZ" altLang="cs-CZ" sz="2400" dirty="0">
                <a:cs typeface="Times New Roman" panose="02020603050405020304" pitchFamily="18" charset="0"/>
              </a:rPr>
              <a:t>) je frekvence mutací citelně nižší než při vysokých dávkových rychlostech (např. 1 Gy.min</a:t>
            </a:r>
            <a:r>
              <a:rPr lang="cs-CZ" altLang="cs-CZ" sz="2400" baseline="30000" dirty="0">
                <a:cs typeface="Times New Roman" panose="02020603050405020304" pitchFamily="18" charset="0"/>
              </a:rPr>
              <a:t>-1</a:t>
            </a:r>
            <a:r>
              <a:rPr lang="cs-CZ" altLang="cs-CZ" sz="2400" dirty="0">
                <a:cs typeface="Times New Roman" panose="02020603050405020304" pitchFamily="18" charset="0"/>
              </a:rPr>
              <a:t>). Vysvětlení tkví zřejmě v dostatku času pro reparační pochody.</a:t>
            </a:r>
          </a:p>
          <a:p>
            <a:pPr eaLnBrk="1" hangingPunct="1">
              <a:lnSpc>
                <a:spcPct val="100000"/>
              </a:lnSpc>
              <a:buFontTx/>
              <a:buNone/>
            </a:pPr>
            <a:r>
              <a:rPr lang="cs-CZ" altLang="cs-CZ" sz="2400" dirty="0">
                <a:cs typeface="Times New Roman" panose="02020603050405020304" pitchFamily="18" charset="0"/>
              </a:rPr>
              <a:t>Samičí gameta je podstatně odolnější vůči záření než gameta samčí.</a:t>
            </a:r>
            <a:endParaRPr lang="en-US" altLang="cs-CZ" sz="2400" dirty="0">
              <a:cs typeface="Times New Roman" panose="02020603050405020304" pitchFamily="18" charset="0"/>
            </a:endParaRPr>
          </a:p>
        </p:txBody>
      </p:sp>
    </p:spTree>
    <p:extLst>
      <p:ext uri="{BB962C8B-B14F-4D97-AF65-F5344CB8AC3E}">
        <p14:creationId xmlns:p14="http://schemas.microsoft.com/office/powerpoint/2010/main" val="600231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F867175-6FBF-421A-9BBF-3D05D1BC8E01}"/>
              </a:ext>
            </a:extLst>
          </p:cNvPr>
          <p:cNvSpPr>
            <a:spLocks noGrp="1" noChangeArrowheads="1"/>
          </p:cNvSpPr>
          <p:nvPr>
            <p:ph type="body" idx="1"/>
          </p:nvPr>
        </p:nvSpPr>
        <p:spPr/>
        <p:txBody>
          <a:bodyPr/>
          <a:lstStyle/>
          <a:p>
            <a:pPr eaLnBrk="1" hangingPunct="1">
              <a:buFontTx/>
              <a:buNone/>
            </a:pPr>
            <a:r>
              <a:rPr lang="cs-CZ" altLang="cs-CZ" dirty="0">
                <a:solidFill>
                  <a:schemeClr val="tx2"/>
                </a:solidFill>
              </a:rPr>
              <a:t>Autor:</a:t>
            </a:r>
            <a:r>
              <a:rPr lang="cs-CZ" altLang="cs-CZ" dirty="0"/>
              <a:t> Vojtěch Mornstein</a:t>
            </a:r>
          </a:p>
          <a:p>
            <a:pPr eaLnBrk="1" hangingPunct="1">
              <a:buFontTx/>
              <a:buNone/>
            </a:pPr>
            <a:endParaRPr lang="cs-CZ" altLang="cs-CZ" dirty="0"/>
          </a:p>
          <a:p>
            <a:pPr eaLnBrk="1" hangingPunct="1">
              <a:buFontTx/>
              <a:buNone/>
            </a:pPr>
            <a:r>
              <a:rPr lang="cs-CZ" altLang="cs-CZ" dirty="0">
                <a:solidFill>
                  <a:schemeClr val="tx2"/>
                </a:solidFill>
              </a:rPr>
              <a:t>Poslední revize a ozvučení: </a:t>
            </a:r>
            <a:r>
              <a:rPr lang="cs-CZ" altLang="cs-CZ" dirty="0"/>
              <a:t>duben 2021</a:t>
            </a:r>
          </a:p>
        </p:txBody>
      </p:sp>
    </p:spTree>
    <p:extLst>
      <p:ext uri="{BB962C8B-B14F-4D97-AF65-F5344CB8AC3E}">
        <p14:creationId xmlns:p14="http://schemas.microsoft.com/office/powerpoint/2010/main" val="74980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A9D4F2-BF55-4841-B252-BC34D17A06E4}"/>
              </a:ext>
            </a:extLst>
          </p:cNvPr>
          <p:cNvSpPr>
            <a:spLocks noGrp="1" noChangeArrowheads="1"/>
          </p:cNvSpPr>
          <p:nvPr>
            <p:ph type="title"/>
          </p:nvPr>
        </p:nvSpPr>
        <p:spPr>
          <a:xfrm>
            <a:off x="646428" y="383669"/>
            <a:ext cx="9023089" cy="451576"/>
          </a:xfrm>
        </p:spPr>
        <p:txBody>
          <a:bodyPr/>
          <a:lstStyle/>
          <a:p>
            <a:pPr eaLnBrk="1" hangingPunct="1"/>
            <a:r>
              <a:rPr lang="cs-CZ" altLang="cs-CZ" sz="3600"/>
              <a:t>Poškození pojivové tkáně a parenchymů</a:t>
            </a:r>
          </a:p>
        </p:txBody>
      </p:sp>
      <p:sp>
        <p:nvSpPr>
          <p:cNvPr id="7171" name="Rectangle 3">
            <a:extLst>
              <a:ext uri="{FF2B5EF4-FFF2-40B4-BE49-F238E27FC236}">
                <a16:creationId xmlns:a16="http://schemas.microsoft.com/office/drawing/2014/main" id="{DF740959-F7B6-460B-8288-F81DC55F7AE6}"/>
              </a:ext>
            </a:extLst>
          </p:cNvPr>
          <p:cNvSpPr>
            <a:spLocks noGrp="1" noChangeArrowheads="1"/>
          </p:cNvSpPr>
          <p:nvPr>
            <p:ph type="body" idx="1"/>
          </p:nvPr>
        </p:nvSpPr>
        <p:spPr>
          <a:xfrm>
            <a:off x="1250731" y="1600200"/>
            <a:ext cx="9774621" cy="4852988"/>
          </a:xfrm>
          <a:noFill/>
        </p:spPr>
        <p:txBody>
          <a:bodyPr/>
          <a:lstStyle/>
          <a:p>
            <a:pPr eaLnBrk="1" hangingPunct="1">
              <a:lnSpc>
                <a:spcPct val="100000"/>
              </a:lnSpc>
              <a:buFontTx/>
              <a:buNone/>
            </a:pPr>
            <a:r>
              <a:rPr lang="cs-CZ" altLang="cs-CZ" sz="2400" b="1" dirty="0"/>
              <a:t>Poškození pojivové tkáně a parenchymů </a:t>
            </a:r>
            <a:r>
              <a:rPr lang="cs-CZ" altLang="cs-CZ" sz="2400" dirty="0"/>
              <a:t>je alternativním vysvětlením pozdní odpovědi na ozáření. Tyto systémy jsou totiž byť zvolna též obnovovány, mají tedy jistý klonogenní potenciál. Délka tohoto cyklu se značně liší v jednotlivých orgánech a tkáních, což by mohlo vysvětlovat, proč se pozdní účinky projevují u různých tkání/orgánů po různé době (pokud by vše záleželo jen na poškození endotelu cév, vznikalo by pozdní poškození všude zhruba po stejné době).</a:t>
            </a:r>
          </a:p>
          <a:p>
            <a:pPr eaLnBrk="1" hangingPunct="1">
              <a:lnSpc>
                <a:spcPct val="100000"/>
              </a:lnSpc>
              <a:buFontTx/>
              <a:buNone/>
            </a:pPr>
            <a:r>
              <a:rPr lang="cs-CZ" altLang="cs-CZ" sz="2400" dirty="0"/>
              <a:t>Ani toto vysvětlení však není zcela vyhovující, protože nástup pozdního poškození mnohdy nekoresponduje s rychlostí obnovy buněk příslušné tkáně.</a:t>
            </a:r>
          </a:p>
          <a:p>
            <a:pPr eaLnBrk="1" hangingPunct="1">
              <a:lnSpc>
                <a:spcPct val="100000"/>
              </a:lnSpc>
              <a:buFontTx/>
              <a:buNone/>
            </a:pPr>
            <a:r>
              <a:rPr lang="cs-CZ" altLang="cs-CZ" sz="2400" dirty="0"/>
              <a:t>Je tedy pravděpodobné, že poškození endotelu, pojiv a parenchymu se projevuje současně.</a:t>
            </a:r>
          </a:p>
        </p:txBody>
      </p:sp>
    </p:spTree>
    <p:extLst>
      <p:ext uri="{BB962C8B-B14F-4D97-AF65-F5344CB8AC3E}">
        <p14:creationId xmlns:p14="http://schemas.microsoft.com/office/powerpoint/2010/main" val="1668859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11E252D-A8E8-4C58-AE03-8426EAB47590}"/>
              </a:ext>
            </a:extLst>
          </p:cNvPr>
          <p:cNvSpPr>
            <a:spLocks noGrp="1" noChangeArrowheads="1"/>
          </p:cNvSpPr>
          <p:nvPr>
            <p:ph type="title"/>
          </p:nvPr>
        </p:nvSpPr>
        <p:spPr>
          <a:xfrm>
            <a:off x="783062" y="394179"/>
            <a:ext cx="5344469" cy="451576"/>
          </a:xfrm>
        </p:spPr>
        <p:txBody>
          <a:bodyPr/>
          <a:lstStyle/>
          <a:p>
            <a:pPr eaLnBrk="1" hangingPunct="1"/>
            <a:r>
              <a:rPr lang="cs-CZ" altLang="cs-CZ" dirty="0"/>
              <a:t>Funkční podjednotky</a:t>
            </a:r>
          </a:p>
        </p:txBody>
      </p:sp>
      <p:sp>
        <p:nvSpPr>
          <p:cNvPr id="8195" name="Rectangle 3">
            <a:extLst>
              <a:ext uri="{FF2B5EF4-FFF2-40B4-BE49-F238E27FC236}">
                <a16:creationId xmlns:a16="http://schemas.microsoft.com/office/drawing/2014/main" id="{89B6E496-275B-4EC0-B53A-762A780768CA}"/>
              </a:ext>
            </a:extLst>
          </p:cNvPr>
          <p:cNvSpPr>
            <a:spLocks noGrp="1" noChangeArrowheads="1"/>
          </p:cNvSpPr>
          <p:nvPr>
            <p:ph type="body" idx="1"/>
          </p:nvPr>
        </p:nvSpPr>
        <p:spPr>
          <a:xfrm>
            <a:off x="718800" y="1872000"/>
            <a:ext cx="10338083" cy="3960000"/>
          </a:xfrm>
          <a:noFill/>
        </p:spPr>
        <p:txBody>
          <a:bodyPr/>
          <a:lstStyle/>
          <a:p>
            <a:pPr eaLnBrk="1" hangingPunct="1">
              <a:lnSpc>
                <a:spcPct val="100000"/>
              </a:lnSpc>
              <a:buFontTx/>
              <a:buNone/>
            </a:pPr>
            <a:r>
              <a:rPr lang="cs-CZ" altLang="cs-CZ" sz="2000" dirty="0"/>
              <a:t>Tento přístup ke vzniku pozdních účinků vychází z představy, že osud orgánu závisí na osudu jednotlivé tzv. funkční podjednotky. Bylo zjištěno, že rozsah dávek, které vedou k významnému funkčnímu deficitu je dosti široký a že jedno z možných vysvětlení spočívá v uspořádání kmenových buněk ve </a:t>
            </a:r>
            <a:r>
              <a:rPr lang="cs-CZ" altLang="cs-CZ" sz="2000" b="1" dirty="0"/>
              <a:t>funkčních podjednotkách (</a:t>
            </a:r>
            <a:r>
              <a:rPr lang="cs-CZ" altLang="cs-CZ" sz="2000" b="1" dirty="0" err="1"/>
              <a:t>Functional</a:t>
            </a:r>
            <a:r>
              <a:rPr lang="cs-CZ" altLang="cs-CZ" sz="2000" b="1" dirty="0"/>
              <a:t> </a:t>
            </a:r>
            <a:r>
              <a:rPr lang="cs-CZ" altLang="cs-CZ" sz="2000" b="1" dirty="0" err="1"/>
              <a:t>Subunits</a:t>
            </a:r>
            <a:r>
              <a:rPr lang="cs-CZ" altLang="cs-CZ" sz="2000" b="1" dirty="0"/>
              <a:t> - FSU).</a:t>
            </a:r>
            <a:r>
              <a:rPr lang="cs-CZ" altLang="cs-CZ" sz="2000" dirty="0"/>
              <a:t> </a:t>
            </a:r>
          </a:p>
          <a:p>
            <a:pPr eaLnBrk="1" hangingPunct="1">
              <a:lnSpc>
                <a:spcPct val="100000"/>
              </a:lnSpc>
              <a:buFontTx/>
              <a:buNone/>
            </a:pPr>
            <a:r>
              <a:rPr lang="cs-CZ" altLang="cs-CZ" sz="2000" dirty="0"/>
              <a:t>Vezměme si nefron tvořený glomerulem, </a:t>
            </a:r>
            <a:r>
              <a:rPr lang="cs-CZ" altLang="cs-CZ" sz="2000" dirty="0" err="1"/>
              <a:t>Bowmanovým</a:t>
            </a:r>
            <a:r>
              <a:rPr lang="cs-CZ" altLang="cs-CZ" sz="2000" dirty="0"/>
              <a:t> pouzdrem a tubuly. Když jsou zničeny všechny epiteliální buňky tubulu, nefron je ztracen navždy. V tomto případě je dávka potřebná ke zničení funkce ledvin určena spíše počtem buněk nefronu než celkovým počtem terčových buněk v orgánu. FSU ledvin je nefron, FSU plic je alveolus, FSU míchy je skupina </a:t>
            </a:r>
            <a:r>
              <a:rPr lang="cs-CZ" altLang="cs-CZ" sz="2000" dirty="0" err="1"/>
              <a:t>oligodendrocytů</a:t>
            </a:r>
            <a:r>
              <a:rPr lang="cs-CZ" altLang="cs-CZ" sz="2000" dirty="0"/>
              <a:t> schopná zajistit </a:t>
            </a:r>
            <a:r>
              <a:rPr lang="cs-CZ" altLang="cs-CZ" sz="2000" dirty="0" err="1"/>
              <a:t>myelinizaci</a:t>
            </a:r>
            <a:r>
              <a:rPr lang="cs-CZ" altLang="cs-CZ" sz="2000" dirty="0"/>
              <a:t> příslušné skupiny neuronů. V jiných orgánech je definice méně jasná.</a:t>
            </a:r>
          </a:p>
          <a:p>
            <a:pPr eaLnBrk="1" hangingPunct="1">
              <a:lnSpc>
                <a:spcPct val="100000"/>
              </a:lnSpc>
              <a:buFontTx/>
              <a:buNone/>
            </a:pPr>
            <a:r>
              <a:rPr lang="cs-CZ" altLang="cs-CZ" sz="2000" dirty="0"/>
              <a:t>Širší definice </a:t>
            </a:r>
            <a:r>
              <a:rPr lang="cs-CZ" altLang="cs-CZ" sz="2000" b="1" dirty="0"/>
              <a:t>FSU</a:t>
            </a:r>
            <a:r>
              <a:rPr lang="cs-CZ" altLang="cs-CZ" sz="2000" dirty="0"/>
              <a:t> říká, že jde o </a:t>
            </a:r>
            <a:r>
              <a:rPr lang="cs-CZ" altLang="cs-CZ" sz="2000" b="1" dirty="0"/>
              <a:t>objem</a:t>
            </a:r>
            <a:r>
              <a:rPr lang="cs-CZ" altLang="cs-CZ" sz="2000" dirty="0"/>
              <a:t> (někdy plochu – kůže) </a:t>
            </a:r>
            <a:r>
              <a:rPr lang="cs-CZ" altLang="cs-CZ" sz="2000" b="1" dirty="0"/>
              <a:t>tkáně, který může být regenerován z jediné přeživší buňky bez ztráty funkční integrity.</a:t>
            </a:r>
          </a:p>
        </p:txBody>
      </p:sp>
    </p:spTree>
    <p:extLst>
      <p:ext uri="{BB962C8B-B14F-4D97-AF65-F5344CB8AC3E}">
        <p14:creationId xmlns:p14="http://schemas.microsoft.com/office/powerpoint/2010/main" val="273241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172DCCB-FD94-46E0-8195-936EED569EAE}"/>
              </a:ext>
            </a:extLst>
          </p:cNvPr>
          <p:cNvSpPr>
            <a:spLocks noGrp="1" noChangeArrowheads="1"/>
          </p:cNvSpPr>
          <p:nvPr>
            <p:ph type="title"/>
          </p:nvPr>
        </p:nvSpPr>
        <p:spPr>
          <a:xfrm>
            <a:off x="709489" y="499282"/>
            <a:ext cx="5460083" cy="451576"/>
          </a:xfrm>
        </p:spPr>
        <p:txBody>
          <a:bodyPr/>
          <a:lstStyle/>
          <a:p>
            <a:pPr eaLnBrk="1" hangingPunct="1"/>
            <a:r>
              <a:rPr lang="cs-CZ" altLang="cs-CZ" dirty="0"/>
              <a:t>Funkční podjednotky</a:t>
            </a:r>
          </a:p>
        </p:txBody>
      </p:sp>
      <p:sp>
        <p:nvSpPr>
          <p:cNvPr id="9219" name="Rectangle 3">
            <a:extLst>
              <a:ext uri="{FF2B5EF4-FFF2-40B4-BE49-F238E27FC236}">
                <a16:creationId xmlns:a16="http://schemas.microsoft.com/office/drawing/2014/main" id="{C391BC3A-5B8A-4048-82D3-1A75E954FFF3}"/>
              </a:ext>
            </a:extLst>
          </p:cNvPr>
          <p:cNvSpPr>
            <a:spLocks noGrp="1" noChangeArrowheads="1"/>
          </p:cNvSpPr>
          <p:nvPr>
            <p:ph type="body" idx="1"/>
          </p:nvPr>
        </p:nvSpPr>
        <p:spPr>
          <a:xfrm>
            <a:off x="718800" y="1576553"/>
            <a:ext cx="10753200" cy="4782206"/>
          </a:xfrm>
          <a:noFill/>
        </p:spPr>
        <p:txBody>
          <a:bodyPr/>
          <a:lstStyle/>
          <a:p>
            <a:pPr eaLnBrk="1" hangingPunct="1">
              <a:lnSpc>
                <a:spcPct val="100000"/>
              </a:lnSpc>
              <a:buFontTx/>
              <a:buNone/>
            </a:pPr>
            <a:r>
              <a:rPr lang="cs-CZ" altLang="cs-CZ" sz="2800" dirty="0"/>
              <a:t>Podle organizace funkčních podjednotek rozlišujeme orgány „sériové“ a „paralelní“. </a:t>
            </a:r>
          </a:p>
          <a:p>
            <a:pPr eaLnBrk="1" hangingPunct="1">
              <a:lnSpc>
                <a:spcPct val="100000"/>
              </a:lnSpc>
              <a:buFontTx/>
              <a:buNone/>
            </a:pPr>
            <a:r>
              <a:rPr lang="cs-CZ" altLang="cs-CZ" sz="2800" dirty="0"/>
              <a:t>V </a:t>
            </a:r>
            <a:r>
              <a:rPr lang="cs-CZ" altLang="cs-CZ" sz="2800" b="1" dirty="0"/>
              <a:t>sériových </a:t>
            </a:r>
            <a:r>
              <a:rPr lang="cs-CZ" altLang="cs-CZ" sz="2800" dirty="0"/>
              <a:t>orgánech je organizace taková, že zničení jedné funkční podjednotky vede k vážnému poškození funkce celého orgánu (mícha, mozkový kmen, optické nervy). </a:t>
            </a:r>
          </a:p>
          <a:p>
            <a:pPr eaLnBrk="1" hangingPunct="1">
              <a:lnSpc>
                <a:spcPct val="100000"/>
              </a:lnSpc>
              <a:buFontTx/>
              <a:buNone/>
            </a:pPr>
            <a:r>
              <a:rPr lang="cs-CZ" altLang="cs-CZ" sz="2800" dirty="0"/>
              <a:t>V </a:t>
            </a:r>
            <a:r>
              <a:rPr lang="cs-CZ" altLang="cs-CZ" sz="2800" b="1" dirty="0"/>
              <a:t>paralelních</a:t>
            </a:r>
            <a:r>
              <a:rPr lang="cs-CZ" altLang="cs-CZ" sz="2800" dirty="0"/>
              <a:t> orgánech nevede ani úplné zničení funkční podjednotky ke zničení funkce orgánu jako celku (plíce, hypofýza, dutina ústní, slinné žlázy, játry, ledviny, močový měchýř). </a:t>
            </a:r>
          </a:p>
          <a:p>
            <a:pPr eaLnBrk="1" hangingPunct="1">
              <a:lnSpc>
                <a:spcPct val="100000"/>
              </a:lnSpc>
              <a:buFontTx/>
              <a:buNone/>
            </a:pPr>
            <a:r>
              <a:rPr lang="cs-CZ" altLang="cs-CZ" sz="2800" dirty="0"/>
              <a:t>Za „</a:t>
            </a:r>
            <a:r>
              <a:rPr lang="cs-CZ" altLang="cs-CZ" sz="2800" b="1" dirty="0"/>
              <a:t>smíšené</a:t>
            </a:r>
            <a:r>
              <a:rPr lang="cs-CZ" altLang="cs-CZ" sz="2800" dirty="0"/>
              <a:t>“ jsou považovány orgány jako jícen, hltan, hrtan, tenké střevo, rektum, mozek.</a:t>
            </a:r>
          </a:p>
        </p:txBody>
      </p:sp>
    </p:spTree>
    <p:extLst>
      <p:ext uri="{BB962C8B-B14F-4D97-AF65-F5344CB8AC3E}">
        <p14:creationId xmlns:p14="http://schemas.microsoft.com/office/powerpoint/2010/main" val="136331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3DDC573-43A6-4E21-9193-811DD2E98A86}"/>
              </a:ext>
            </a:extLst>
          </p:cNvPr>
          <p:cNvSpPr>
            <a:spLocks noGrp="1" noChangeArrowheads="1"/>
          </p:cNvSpPr>
          <p:nvPr>
            <p:ph type="title"/>
          </p:nvPr>
        </p:nvSpPr>
        <p:spPr>
          <a:xfrm>
            <a:off x="877614" y="274640"/>
            <a:ext cx="4829503" cy="597720"/>
          </a:xfrm>
        </p:spPr>
        <p:txBody>
          <a:bodyPr/>
          <a:lstStyle/>
          <a:p>
            <a:pPr eaLnBrk="1" hangingPunct="1"/>
            <a:r>
              <a:rPr lang="cs-CZ" altLang="cs-CZ" dirty="0"/>
              <a:t>Pozdní účinky - GIT</a:t>
            </a:r>
          </a:p>
        </p:txBody>
      </p:sp>
      <p:sp>
        <p:nvSpPr>
          <p:cNvPr id="10243" name="Rectangle 3">
            <a:extLst>
              <a:ext uri="{FF2B5EF4-FFF2-40B4-BE49-F238E27FC236}">
                <a16:creationId xmlns:a16="http://schemas.microsoft.com/office/drawing/2014/main" id="{82D1A41F-1946-437C-8C80-1498C6847F1A}"/>
              </a:ext>
            </a:extLst>
          </p:cNvPr>
          <p:cNvSpPr>
            <a:spLocks noGrp="1" noChangeArrowheads="1"/>
          </p:cNvSpPr>
          <p:nvPr>
            <p:ph type="body" idx="1"/>
          </p:nvPr>
        </p:nvSpPr>
        <p:spPr>
          <a:xfrm>
            <a:off x="861848" y="1052514"/>
            <a:ext cx="10394731" cy="5400675"/>
          </a:xfrm>
          <a:noFill/>
        </p:spPr>
        <p:txBody>
          <a:bodyPr/>
          <a:lstStyle/>
          <a:p>
            <a:pPr marL="609600" indent="-609600" eaLnBrk="1" hangingPunct="1">
              <a:lnSpc>
                <a:spcPct val="100000"/>
              </a:lnSpc>
              <a:buFontTx/>
              <a:buNone/>
            </a:pPr>
            <a:endParaRPr lang="cs-CZ" altLang="cs-CZ" sz="2400" dirty="0"/>
          </a:p>
          <a:p>
            <a:pPr marL="609600" indent="-609600" eaLnBrk="1" hangingPunct="1">
              <a:lnSpc>
                <a:spcPct val="100000"/>
              </a:lnSpc>
              <a:buFontTx/>
              <a:buAutoNum type="arabicPeriod"/>
            </a:pPr>
            <a:r>
              <a:rPr lang="cs-CZ" altLang="cs-CZ" sz="2400" b="1" dirty="0"/>
              <a:t>Jícen</a:t>
            </a:r>
            <a:r>
              <a:rPr lang="cs-CZ" altLang="cs-CZ" sz="2400" dirty="0"/>
              <a:t> (příčně pruhované svalstvo, roztažná pojivová tkáň a mnohovrstevný dlaždicový epitel) – pozdním účinkem je </a:t>
            </a:r>
            <a:r>
              <a:rPr lang="cs-CZ" altLang="cs-CZ" sz="2400" b="1" dirty="0"/>
              <a:t>striktura</a:t>
            </a:r>
            <a:r>
              <a:rPr lang="cs-CZ" altLang="cs-CZ" sz="2400" dirty="0"/>
              <a:t> – zúžení jícnu až do úplného zneprůchodnění pro potravu – příčinou je patrně poškození cév svalů a pojiva. Poškození epitelu jícnu s následnou ulcerací považujeme za akutní účinek.</a:t>
            </a:r>
          </a:p>
          <a:p>
            <a:pPr marL="609600" indent="-609600" eaLnBrk="1" hangingPunct="1">
              <a:lnSpc>
                <a:spcPct val="100000"/>
              </a:lnSpc>
              <a:buFontTx/>
              <a:buAutoNum type="arabicPeriod"/>
            </a:pPr>
            <a:r>
              <a:rPr lang="cs-CZ" altLang="cs-CZ" sz="2400" b="1" dirty="0"/>
              <a:t>Žaludek</a:t>
            </a:r>
            <a:r>
              <a:rPr lang="cs-CZ" altLang="cs-CZ" sz="2400" dirty="0"/>
              <a:t> – kmenové buňky epitelu se chovají podobně jako buňky </a:t>
            </a:r>
            <a:r>
              <a:rPr lang="cs-CZ" altLang="cs-CZ" sz="2400" dirty="0" err="1"/>
              <a:t>Lieberk</a:t>
            </a:r>
            <a:r>
              <a:rPr lang="en-US" altLang="cs-CZ" sz="2400" dirty="0">
                <a:cs typeface="Arial" panose="020B0604020202020204" pitchFamily="34" charset="0"/>
              </a:rPr>
              <a:t>ü</a:t>
            </a:r>
            <a:r>
              <a:rPr lang="cs-CZ" altLang="cs-CZ" sz="2400" dirty="0" err="1">
                <a:cs typeface="Arial" panose="020B0604020202020204" pitchFamily="34" charset="0"/>
              </a:rPr>
              <a:t>hnových</a:t>
            </a:r>
            <a:r>
              <a:rPr lang="cs-CZ" altLang="cs-CZ" sz="2400" dirty="0">
                <a:cs typeface="Arial" panose="020B0604020202020204" pitchFamily="34" charset="0"/>
              </a:rPr>
              <a:t> krypt. Pozdní účinky na žaludek jsou popisovány jako </a:t>
            </a:r>
            <a:r>
              <a:rPr lang="cs-CZ" altLang="cs-CZ" sz="2400" b="1" dirty="0" err="1">
                <a:cs typeface="Arial" panose="020B0604020202020204" pitchFamily="34" charset="0"/>
              </a:rPr>
              <a:t>fibrotická</a:t>
            </a:r>
            <a:r>
              <a:rPr lang="cs-CZ" altLang="cs-CZ" sz="2400" b="1" dirty="0">
                <a:cs typeface="Arial" panose="020B0604020202020204" pitchFamily="34" charset="0"/>
              </a:rPr>
              <a:t> atrofie sliznice, ztráta motility, roztažnosti a schopnosti trávit</a:t>
            </a:r>
            <a:r>
              <a:rPr lang="cs-CZ" altLang="cs-CZ" sz="2400" dirty="0">
                <a:cs typeface="Arial" panose="020B0604020202020204" pitchFamily="34" charset="0"/>
              </a:rPr>
              <a:t>.</a:t>
            </a:r>
            <a:endParaRPr lang="en-US" altLang="cs-CZ" sz="2400" dirty="0">
              <a:cs typeface="Arial" panose="020B0604020202020204" pitchFamily="34" charset="0"/>
            </a:endParaRPr>
          </a:p>
          <a:p>
            <a:pPr marL="609600" indent="-609600" eaLnBrk="1" hangingPunct="1">
              <a:lnSpc>
                <a:spcPct val="100000"/>
              </a:lnSpc>
              <a:buFontTx/>
              <a:buAutoNum type="arabicPeriod"/>
            </a:pPr>
            <a:r>
              <a:rPr lang="cs-CZ" altLang="cs-CZ" sz="2400" b="1" dirty="0"/>
              <a:t>Tenké a tlusté střevo</a:t>
            </a:r>
            <a:r>
              <a:rPr lang="cs-CZ" altLang="cs-CZ" sz="2400" dirty="0"/>
              <a:t> – tenké střevo má na vnitřním povrchu klky, tlusté střevo má hladký povrch, typické jsou pohárkové buňky produkující hlen. Pozdní účinky jsou podobné </a:t>
            </a:r>
            <a:r>
              <a:rPr lang="cs-CZ" altLang="cs-CZ" sz="2400" b="1" dirty="0"/>
              <a:t>jako u žaludku a jícnu. </a:t>
            </a:r>
          </a:p>
          <a:p>
            <a:pPr marL="609600" indent="-609600" eaLnBrk="1" hangingPunct="1">
              <a:lnSpc>
                <a:spcPct val="100000"/>
              </a:lnSpc>
              <a:buFontTx/>
              <a:buAutoNum type="arabicPeriod"/>
            </a:pPr>
            <a:r>
              <a:rPr lang="cs-CZ" altLang="cs-CZ" sz="2400" b="1" dirty="0"/>
              <a:t>Rektum – </a:t>
            </a:r>
            <a:r>
              <a:rPr lang="cs-CZ" altLang="cs-CZ" sz="2400" b="1" dirty="0" err="1"/>
              <a:t>fibrotické</a:t>
            </a:r>
            <a:r>
              <a:rPr lang="cs-CZ" altLang="cs-CZ" sz="2400" b="1" dirty="0"/>
              <a:t> změny, ztenčení, perforace</a:t>
            </a:r>
            <a:r>
              <a:rPr lang="cs-CZ" altLang="cs-CZ" sz="2400" dirty="0"/>
              <a:t>.</a:t>
            </a:r>
          </a:p>
        </p:txBody>
      </p:sp>
    </p:spTree>
    <p:extLst>
      <p:ext uri="{BB962C8B-B14F-4D97-AF65-F5344CB8AC3E}">
        <p14:creationId xmlns:p14="http://schemas.microsoft.com/office/powerpoint/2010/main" val="43286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B8E0340-427F-4A6E-87F4-B4824F09D9C6}"/>
              </a:ext>
            </a:extLst>
          </p:cNvPr>
          <p:cNvSpPr>
            <a:spLocks noGrp="1" noChangeArrowheads="1"/>
          </p:cNvSpPr>
          <p:nvPr>
            <p:ph type="title"/>
          </p:nvPr>
        </p:nvSpPr>
        <p:spPr>
          <a:xfrm>
            <a:off x="720000" y="352138"/>
            <a:ext cx="5460083" cy="451576"/>
          </a:xfrm>
        </p:spPr>
        <p:txBody>
          <a:bodyPr/>
          <a:lstStyle/>
          <a:p>
            <a:pPr eaLnBrk="1" hangingPunct="1"/>
            <a:r>
              <a:rPr lang="cs-CZ" altLang="cs-CZ" dirty="0"/>
              <a:t>Pozdní účinky - kůže</a:t>
            </a:r>
          </a:p>
        </p:txBody>
      </p:sp>
      <p:sp>
        <p:nvSpPr>
          <p:cNvPr id="11267" name="Rectangle 3">
            <a:extLst>
              <a:ext uri="{FF2B5EF4-FFF2-40B4-BE49-F238E27FC236}">
                <a16:creationId xmlns:a16="http://schemas.microsoft.com/office/drawing/2014/main" id="{150590CC-687E-4373-AB53-8C797AF302C5}"/>
              </a:ext>
            </a:extLst>
          </p:cNvPr>
          <p:cNvSpPr>
            <a:spLocks noGrp="1" noChangeArrowheads="1"/>
          </p:cNvSpPr>
          <p:nvPr>
            <p:ph type="body" idx="1"/>
          </p:nvPr>
        </p:nvSpPr>
        <p:spPr>
          <a:xfrm>
            <a:off x="1566041" y="1600200"/>
            <a:ext cx="8954814" cy="3989388"/>
          </a:xfrm>
          <a:noFill/>
        </p:spPr>
        <p:txBody>
          <a:bodyPr/>
          <a:lstStyle/>
          <a:p>
            <a:pPr eaLnBrk="1" hangingPunct="1">
              <a:lnSpc>
                <a:spcPct val="100000"/>
              </a:lnSpc>
              <a:buFontTx/>
              <a:buNone/>
            </a:pPr>
            <a:r>
              <a:rPr lang="cs-CZ" altLang="cs-CZ" sz="2400" dirty="0"/>
              <a:t>Vnější vrstva kůže je tvořena rychle se obnovujícími </a:t>
            </a:r>
            <a:r>
              <a:rPr lang="cs-CZ" altLang="cs-CZ" sz="2400" dirty="0" err="1"/>
              <a:t>keratinizovanými</a:t>
            </a:r>
            <a:r>
              <a:rPr lang="cs-CZ" altLang="cs-CZ" sz="2400" dirty="0"/>
              <a:t> buňkami. Na rozdíl od pod ní ležící pojivové dermis je velmi </a:t>
            </a:r>
            <a:r>
              <a:rPr lang="cs-CZ" altLang="cs-CZ" sz="2400" dirty="0" err="1"/>
              <a:t>radiosenzitivní</a:t>
            </a:r>
            <a:r>
              <a:rPr lang="cs-CZ" altLang="cs-CZ" sz="2400" dirty="0"/>
              <a:t>. </a:t>
            </a:r>
          </a:p>
          <a:p>
            <a:pPr eaLnBrk="1" hangingPunct="1">
              <a:lnSpc>
                <a:spcPct val="100000"/>
              </a:lnSpc>
              <a:buFontTx/>
              <a:buNone/>
            </a:pPr>
            <a:r>
              <a:rPr lang="cs-CZ" altLang="cs-CZ" sz="2400" dirty="0"/>
              <a:t>Akutním účinkem je suché a později i vlhké odlupování kůže, vznik mokvavých ploch. </a:t>
            </a:r>
          </a:p>
          <a:p>
            <a:pPr eaLnBrk="1" hangingPunct="1">
              <a:lnSpc>
                <a:spcPct val="100000"/>
              </a:lnSpc>
              <a:buFontTx/>
              <a:buNone/>
            </a:pPr>
            <a:r>
              <a:rPr lang="cs-CZ" altLang="cs-CZ" sz="2400" dirty="0"/>
              <a:t>Jako pozdní následek se objevují </a:t>
            </a:r>
            <a:r>
              <a:rPr lang="cs-CZ" altLang="cs-CZ" sz="2400" b="1" dirty="0" err="1"/>
              <a:t>telangiektazie</a:t>
            </a:r>
            <a:r>
              <a:rPr lang="cs-CZ" altLang="cs-CZ" sz="2400" dirty="0"/>
              <a:t> (viditelně rozšířené kapiláry). Akutní </a:t>
            </a:r>
            <a:r>
              <a:rPr lang="cs-CZ" altLang="cs-CZ" sz="2400" b="1" dirty="0"/>
              <a:t>ztráta vlasů, chlupů a funkce potních žláz může být nevratná</a:t>
            </a:r>
            <a:r>
              <a:rPr lang="cs-CZ" altLang="cs-CZ" sz="2400" dirty="0"/>
              <a:t>. Objevují se </a:t>
            </a:r>
            <a:r>
              <a:rPr lang="cs-CZ" altLang="cs-CZ" sz="2400" b="1" dirty="0" err="1"/>
              <a:t>fibrotické</a:t>
            </a:r>
            <a:r>
              <a:rPr lang="cs-CZ" altLang="cs-CZ" sz="2400" b="1" dirty="0"/>
              <a:t> změny a zjizvení</a:t>
            </a:r>
            <a:r>
              <a:rPr lang="cs-CZ" altLang="cs-CZ" sz="2400" dirty="0"/>
              <a:t> v ozařovaném poli.</a:t>
            </a:r>
          </a:p>
          <a:p>
            <a:pPr eaLnBrk="1" hangingPunct="1">
              <a:lnSpc>
                <a:spcPct val="100000"/>
              </a:lnSpc>
              <a:buFontTx/>
              <a:buNone/>
            </a:pPr>
            <a:r>
              <a:rPr lang="cs-CZ" altLang="cs-CZ" sz="2400" dirty="0"/>
              <a:t>Podobně reagují na ozáření všechny vnitřní povrchy orgánů, protože mají podobnou histologickou skladbu. </a:t>
            </a:r>
          </a:p>
        </p:txBody>
      </p:sp>
    </p:spTree>
    <p:extLst>
      <p:ext uri="{BB962C8B-B14F-4D97-AF65-F5344CB8AC3E}">
        <p14:creationId xmlns:p14="http://schemas.microsoft.com/office/powerpoint/2010/main" val="1179097914"/>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184</TotalTime>
  <Words>3960</Words>
  <Application>Microsoft Office PowerPoint</Application>
  <PresentationFormat>Širokoúhlá obrazovka</PresentationFormat>
  <Paragraphs>272</Paragraphs>
  <Slides>48</Slides>
  <Notes>47</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48</vt:i4>
      </vt:variant>
    </vt:vector>
  </HeadingPairs>
  <TitlesOfParts>
    <vt:vector size="55" baseType="lpstr">
      <vt:lpstr>Arial</vt:lpstr>
      <vt:lpstr>Symbol</vt:lpstr>
      <vt:lpstr>Tahoma</vt:lpstr>
      <vt:lpstr>Times New Roman</vt:lpstr>
      <vt:lpstr>Wingdings</vt:lpstr>
      <vt:lpstr>Presentation_MU_EN</vt:lpstr>
      <vt:lpstr>Rovnice</vt:lpstr>
      <vt:lpstr>Radiologická fyzika a radiobiologie</vt:lpstr>
      <vt:lpstr>Nestochastické pozdní účinky</vt:lpstr>
      <vt:lpstr>Nestochastické pozdní účinky</vt:lpstr>
      <vt:lpstr>Cévní endotel jako terčová tkáň </vt:lpstr>
      <vt:lpstr>Poškození pojivové tkáně a parenchymů</vt:lpstr>
      <vt:lpstr>Funkční podjednotky</vt:lpstr>
      <vt:lpstr>Funkční podjednotky</vt:lpstr>
      <vt:lpstr>Pozdní účinky - GIT</vt:lpstr>
      <vt:lpstr>Pozdní účinky - kůže</vt:lpstr>
      <vt:lpstr>Pozdní účinky – játra, ledviny, plíce</vt:lpstr>
      <vt:lpstr>Pozdní účinky - CNS</vt:lpstr>
      <vt:lpstr>Pozdní účinky - oko</vt:lpstr>
      <vt:lpstr>Frakcionace a pozdní účinky</vt:lpstr>
      <vt:lpstr>Oprava po ozáření</vt:lpstr>
      <vt:lpstr>Prezentace aplikace PowerPoint</vt:lpstr>
      <vt:lpstr>Frakcionace a nízký dávkový příkon (nepovinné)</vt:lpstr>
      <vt:lpstr>Nominální standardní dávka  (nepovinné)</vt:lpstr>
      <vt:lpstr>Stochastické pozdní účinky - kancerogeneze</vt:lpstr>
      <vt:lpstr>Radiační kancerogeneze u laboratorních zvířat</vt:lpstr>
      <vt:lpstr>Stochastické pozdní účinky - kancerogeneze</vt:lpstr>
      <vt:lpstr>Stochastické pozdní účinky - kancerogeneze</vt:lpstr>
      <vt:lpstr>Klonální teorie kancerogeneze, latence</vt:lpstr>
      <vt:lpstr>Hypotéza iniciace a povzbuzení (promotion)</vt:lpstr>
      <vt:lpstr>Efekt dávkového příkonu (rychlosti)</vt:lpstr>
      <vt:lpstr>Transformace buněk in vitro</vt:lpstr>
      <vt:lpstr>Prezentace aplikace PowerPoint</vt:lpstr>
      <vt:lpstr>Transformace u hlodavců a člověka, vliv frakcionace</vt:lpstr>
      <vt:lpstr>Faktory podporující transformaci buněk</vt:lpstr>
      <vt:lpstr>Radiační kancerogeneze v lidské populaci.</vt:lpstr>
      <vt:lpstr>Radiační kancerogeneze v lidské populaci.</vt:lpstr>
      <vt:lpstr>Radiační kancerogeneze v lidské populaci.</vt:lpstr>
      <vt:lpstr>Radiační kancerogeneze v lidské populaci.</vt:lpstr>
      <vt:lpstr>Vyjádření rizika radiační kancerogeneze</vt:lpstr>
      <vt:lpstr>Vyjádření rizika radiační kancerogeneze</vt:lpstr>
      <vt:lpstr>Absolutní a relativní riziko</vt:lpstr>
      <vt:lpstr>Absolutní a relativní riziko</vt:lpstr>
      <vt:lpstr>Orgánově specifická radiogenní rakovina</vt:lpstr>
      <vt:lpstr>Genetické účinky ionizujícího záření</vt:lpstr>
      <vt:lpstr>Chromozómové zlomy</vt:lpstr>
      <vt:lpstr>Chromozómové zlomy - jednozásahové</vt:lpstr>
      <vt:lpstr>Chromozómové zlomy - dvouzásahové</vt:lpstr>
      <vt:lpstr>Chromozómové zlomy – vzniklé po replikaci, tj. ve fázi G2</vt:lpstr>
      <vt:lpstr>Chromozómové zlomy – vzniklé po replikaci, tj. ve fázi G2</vt:lpstr>
      <vt:lpstr>Genové mutace</vt:lpstr>
      <vt:lpstr>Genové mutace</vt:lpstr>
      <vt:lpstr>Genové mutace u vyšších organismů</vt:lpstr>
      <vt:lpstr>Genové mutace u vyšších organismů</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Radiologická fyzika a radiobiologie</dc:title>
  <dc:creator>Vojtěch Mornstein</dc:creator>
  <cp:lastModifiedBy>Vojtěch Mornstein</cp:lastModifiedBy>
  <cp:revision>13</cp:revision>
  <cp:lastPrinted>1601-01-01T00:00:00Z</cp:lastPrinted>
  <dcterms:created xsi:type="dcterms:W3CDTF">2021-04-30T12:03:33Z</dcterms:created>
  <dcterms:modified xsi:type="dcterms:W3CDTF">2021-04-30T15:07:34Z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