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39"/>
  </p:notesMasterIdLst>
  <p:handoutMasterIdLst>
    <p:handoutMasterId r:id="rId40"/>
  </p:handoutMasterIdLst>
  <p:sldIdLst>
    <p:sldId id="256" r:id="rId2"/>
    <p:sldId id="640" r:id="rId3"/>
    <p:sldId id="641" r:id="rId4"/>
    <p:sldId id="298" r:id="rId5"/>
    <p:sldId id="299" r:id="rId6"/>
    <p:sldId id="642" r:id="rId7"/>
    <p:sldId id="300" r:id="rId8"/>
    <p:sldId id="643" r:id="rId9"/>
    <p:sldId id="645" r:id="rId10"/>
    <p:sldId id="644" r:id="rId11"/>
    <p:sldId id="262" r:id="rId12"/>
    <p:sldId id="646" r:id="rId13"/>
    <p:sldId id="647" r:id="rId14"/>
    <p:sldId id="648" r:id="rId15"/>
    <p:sldId id="301" r:id="rId16"/>
    <p:sldId id="266" r:id="rId17"/>
    <p:sldId id="649" r:id="rId18"/>
    <p:sldId id="650" r:id="rId19"/>
    <p:sldId id="651" r:id="rId20"/>
    <p:sldId id="652" r:id="rId21"/>
    <p:sldId id="653" r:id="rId22"/>
    <p:sldId id="654" r:id="rId23"/>
    <p:sldId id="655" r:id="rId24"/>
    <p:sldId id="656" r:id="rId25"/>
    <p:sldId id="293" r:id="rId26"/>
    <p:sldId id="657" r:id="rId27"/>
    <p:sldId id="658" r:id="rId28"/>
    <p:sldId id="659" r:id="rId29"/>
    <p:sldId id="660" r:id="rId30"/>
    <p:sldId id="661" r:id="rId31"/>
    <p:sldId id="662" r:id="rId32"/>
    <p:sldId id="663" r:id="rId33"/>
    <p:sldId id="297" r:id="rId34"/>
    <p:sldId id="287" r:id="rId35"/>
    <p:sldId id="664" r:id="rId36"/>
    <p:sldId id="294" r:id="rId37"/>
    <p:sldId id="302" r:id="rId3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0000DC"/>
    <a:srgbClr val="F01928"/>
    <a:srgbClr val="9100DC"/>
    <a:srgbClr val="5AC8A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77" autoAdjust="0"/>
    <p:restoredTop sz="96754" autoAdjust="0"/>
  </p:normalViewPr>
  <p:slideViewPr>
    <p:cSldViewPr snapToGrid="0">
      <p:cViewPr varScale="1">
        <p:scale>
          <a:sx n="56" d="100"/>
          <a:sy n="56" d="100"/>
        </p:scale>
        <p:origin x="624" y="3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907534D-54C1-45F1-848D-D131E25FFB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02" y="423331"/>
            <a:ext cx="3636264" cy="10692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97C0165F-2D7A-4224-A2CE-15A0E11D30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C62DBBD6-EEE7-4E17-A9E1-BAAE2E1BAF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E460895-9029-4EAC-AE49-B3E1E904B9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9EFA240-1600-4C90-ABDA-5BB3C7B63C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F30BC3D-8311-4B42-9A72-001E3518E5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48047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571273EA-F61C-4A0A-ABCC-7E5F2CB626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378" y="2014200"/>
            <a:ext cx="9623244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7F9DEB8-F8A6-420E-B60D-4515B985E4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7912C5C-7CCE-4F96-8D4B-E736FC1507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FAC0208-8D3C-4F7E-9FA8-7D93594085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9CD2A1-EC28-42B3-9C80-A2CF9AEC95E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87451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42337EB-3F6A-40F1-A459-82F88D226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93CABA6-B5C3-4C4A-88B7-98740FF1D9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30B7306-1EC0-472D-99A7-8AA16CE2C4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F45C31-7B1D-4BBB-855C-18B0EED77BB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2229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EF0DE5D-1D11-40AF-8BC3-66C889BF38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33" y="421664"/>
            <a:ext cx="3624021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BF20EB-641E-4534-901F-806964C0DB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0DBDC94-BB85-4907-A8F5-C3DE8CF759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64966F0-BF21-46C2-AE3F-D341C26FCB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ED2882E9-4E25-42CE-9CDC-AB2AC9B8A2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EA3C484C-9B44-4494-874D-664939972C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BBFAC4E-6185-43C9-B0DE-6943663CBE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B59FD55-BC96-4BB0-A974-ED3755CC0C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  <p:sldLayoutId id="2147483695" r:id="rId16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8D6E48-A098-416D-9446-53B52CE2E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489201"/>
            <a:ext cx="11361600" cy="939800"/>
          </a:xfrm>
        </p:spPr>
        <p:txBody>
          <a:bodyPr/>
          <a:lstStyle/>
          <a:p>
            <a:r>
              <a:rPr lang="cs-CZ" altLang="cs-CZ" sz="5000" dirty="0" err="1">
                <a:latin typeface="Arial" panose="020B0604020202020204" pitchFamily="34" charset="0"/>
              </a:rPr>
              <a:t>Pneumologie</a:t>
            </a:r>
            <a:r>
              <a:rPr lang="cs-CZ" altLang="cs-CZ" sz="5000" dirty="0">
                <a:latin typeface="Arial" panose="020B0604020202020204" pitchFamily="34" charset="0"/>
              </a:rPr>
              <a:t> IV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CC89B0A-7F52-4C9F-8B8B-3AB1A92187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3643319"/>
            <a:ext cx="11361600" cy="2114013"/>
          </a:xfrm>
        </p:spPr>
        <p:txBody>
          <a:bodyPr/>
          <a:lstStyle/>
          <a:p>
            <a:r>
              <a:rPr lang="cs-CZ" dirty="0">
                <a:solidFill>
                  <a:srgbClr val="FFFFFF"/>
                </a:solidFill>
              </a:rPr>
              <a:t>diagnostikou a léčbou hormonálních poruch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0397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D3C2C19-BB55-4824-BB7E-88ADDDD99D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E6F60D04-3F59-4F15-8E6F-9327A66E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Tuberkulóza - RTG</a:t>
            </a:r>
            <a:endParaRPr lang="cs-CZ" dirty="0"/>
          </a:p>
        </p:txBody>
      </p:sp>
      <p:pic>
        <p:nvPicPr>
          <p:cNvPr id="17410" name="Zástupný symbol pro obsah 2">
            <a:extLst>
              <a:ext uri="{FF2B5EF4-FFF2-40B4-BE49-F238E27FC236}">
                <a16:creationId xmlns:a16="http://schemas.microsoft.com/office/drawing/2014/main" id="{BE325378-33F6-4CED-B5DE-25587A86E5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281" y="1295765"/>
            <a:ext cx="5568805" cy="4773262"/>
          </a:xfrm>
        </p:spPr>
      </p:pic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F8A3504-FD4E-47B2-9EC0-8C81C1CF19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E386105-D9AB-4234-9505-2DDA6645FDC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664418AA-D97A-459B-9361-A27841EBC8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Atypické </a:t>
            </a:r>
            <a:r>
              <a:rPr lang="cs-CZ" altLang="cs-CZ" dirty="0" err="1"/>
              <a:t>mykobakteriózy</a:t>
            </a:r>
            <a:r>
              <a:rPr lang="cs-CZ" altLang="cs-CZ" dirty="0"/>
              <a:t> I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2891EDC1-A322-4728-A0C5-18F7533D91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000" dirty="0"/>
              <a:t>= infekční onemocnění vyvolané jiným druhem </a:t>
            </a:r>
            <a:r>
              <a:rPr lang="cs-CZ" altLang="cs-CZ" sz="2000" dirty="0" err="1"/>
              <a:t>mykobakteria</a:t>
            </a:r>
            <a:endParaRPr lang="cs-CZ" altLang="cs-CZ" sz="2000" dirty="0"/>
          </a:p>
          <a:p>
            <a:pPr marL="0" indent="0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Etiologie: </a:t>
            </a:r>
            <a:r>
              <a:rPr lang="cs-CZ" altLang="cs-CZ" sz="2000" dirty="0"/>
              <a:t>M. </a:t>
            </a:r>
            <a:r>
              <a:rPr lang="cs-CZ" altLang="cs-CZ" sz="2000" dirty="0" err="1"/>
              <a:t>cansasi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avium</a:t>
            </a:r>
            <a:r>
              <a:rPr lang="cs-CZ" altLang="cs-CZ" sz="2000" dirty="0"/>
              <a:t>/</a:t>
            </a:r>
            <a:r>
              <a:rPr lang="cs-CZ" altLang="cs-CZ" sz="2000" dirty="0" err="1"/>
              <a:t>intracellulare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gordonae</a:t>
            </a:r>
            <a:r>
              <a:rPr lang="cs-CZ" altLang="cs-CZ" sz="2000" dirty="0"/>
              <a:t> (jsou méně virulentní, rezervoár – vodní plochy a živočichové), pouze u oslabených pacientů, neuplatňují se u zdravých osob - přenos většinou inhalace</a:t>
            </a:r>
          </a:p>
          <a:p>
            <a:pPr marL="0" indent="0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Příznaky: </a:t>
            </a:r>
            <a:r>
              <a:rPr lang="cs-CZ" altLang="cs-CZ" sz="2000" dirty="0"/>
              <a:t>dlouhodobé teploty, noční pocení, úbytek hmotnosti, kašel, většinou postižení plic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838D37D-2CDA-4B5D-863D-5272AA1434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53B60D8-9702-4894-A37D-15C9F724BF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1200B1-A0A7-455E-86A6-F0184F4C6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Atypické </a:t>
            </a:r>
            <a:r>
              <a:rPr lang="cs-CZ" altLang="cs-CZ" dirty="0" err="1"/>
              <a:t>mykobakteriózy</a:t>
            </a:r>
            <a:r>
              <a:rPr lang="cs-CZ" altLang="cs-CZ" dirty="0"/>
              <a:t> II</a:t>
            </a:r>
            <a:endParaRPr lang="cs-CZ" dirty="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46C64DD-CC8F-4AE2-8B3C-A606B5E5FC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Diagnostika: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altLang="cs-CZ" sz="2200" dirty="0">
              <a:solidFill>
                <a:schemeClr val="tx2"/>
              </a:solidFill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a) </a:t>
            </a:r>
            <a:r>
              <a:rPr lang="cs-CZ" altLang="cs-CZ" sz="2000" dirty="0" err="1"/>
              <a:t>anamneza</a:t>
            </a:r>
            <a:r>
              <a:rPr lang="cs-CZ" altLang="cs-CZ" sz="2000" dirty="0"/>
              <a:t> (koníčky – chov ptactva, akvaristika)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b) fyzikální vyšetření – zvětšení uzlin, zvětšení jater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c) RTG, CT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d) kultivace sputa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altLang="cs-CZ" sz="2000" dirty="0"/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Léčba: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altLang="cs-CZ" sz="2000" u="sng" dirty="0">
              <a:solidFill>
                <a:schemeClr val="tx2"/>
              </a:solidFill>
            </a:endParaRP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altLang="cs-CZ" sz="2000" dirty="0"/>
              <a:t>dlouhodobě a v kombinacích – lépe dle citlivosti, často již od začátku kombinace s </a:t>
            </a:r>
            <a:r>
              <a:rPr lang="cs-CZ" altLang="cs-CZ" sz="2000" dirty="0" err="1"/>
              <a:t>makrolidem</a:t>
            </a:r>
            <a:endParaRPr lang="cs-CZ" altLang="cs-CZ" sz="2000" dirty="0"/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alt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1985C9A-2F18-469C-B738-FDAC6BD27F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5545970-71A5-4E27-9378-D0911C3763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AB6BD3EE-9EE1-4CD5-9330-3B60F9E003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Intersticiální plicní procesy I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E13E483-037F-4C8A-94C1-4BB6A37B3F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= skupina postižení dýchacího ústrojí, charakterizovaných zánětem a ireverzibilní fibrózou </a:t>
            </a:r>
            <a:r>
              <a:rPr lang="cs-CZ" altLang="cs-CZ" sz="2000" dirty="0" err="1"/>
              <a:t>intersticia</a:t>
            </a:r>
            <a:r>
              <a:rPr lang="cs-CZ" altLang="cs-CZ" sz="2000" dirty="0"/>
              <a:t> a alveolárních prostorů – vede to k destrukci plicní struktury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Etiologie:</a:t>
            </a:r>
          </a:p>
          <a:p>
            <a:pPr marL="360000" indent="-256032" fontAlgn="auto">
              <a:spcAft>
                <a:spcPts val="0"/>
              </a:spcAft>
              <a:buFontTx/>
              <a:buChar char="-"/>
              <a:defRPr/>
            </a:pPr>
            <a:r>
              <a:rPr lang="cs-CZ" altLang="cs-CZ" sz="2000" dirty="0"/>
              <a:t>Exogenní – pneumokoniózy</a:t>
            </a:r>
          </a:p>
          <a:p>
            <a:pPr marL="365760" indent="-256032" fontAlgn="auto">
              <a:spcAft>
                <a:spcPts val="0"/>
              </a:spcAft>
              <a:buFontTx/>
              <a:buChar char="-"/>
              <a:defRPr/>
            </a:pPr>
            <a:r>
              <a:rPr lang="cs-CZ" altLang="cs-CZ" sz="2000" dirty="0"/>
              <a:t>Idiopatické – sarkoidóza, idiopatická plicní fibróza</a:t>
            </a:r>
          </a:p>
          <a:p>
            <a:pPr marL="0" indent="0" fontAlgn="auto">
              <a:spcAft>
                <a:spcPts val="0"/>
              </a:spcAft>
              <a:buClr>
                <a:schemeClr val="folHlink"/>
              </a:buClr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Klinika:</a:t>
            </a:r>
          </a:p>
          <a:p>
            <a:pPr marL="0" indent="0" fontAlgn="auto">
              <a:spcAft>
                <a:spcPts val="0"/>
              </a:spcAft>
              <a:buClr>
                <a:schemeClr val="folHlink"/>
              </a:buClr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- </a:t>
            </a:r>
            <a:r>
              <a:rPr lang="cs-CZ" altLang="cs-CZ" sz="2000" dirty="0"/>
              <a:t>námahová, později klidová dušnost, unavenost, kašel, později cyanóza, u některým IPF –paličkovité prsty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62D68CA-8F50-4086-A9A7-B09A8C2C92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E566EB3-FD8E-4C31-8CA2-2D7B47866D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7D6747A6-638E-44D7-844B-CD9D072CD5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Intersticiální plicní procesy II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D460626F-9DED-4C0C-A96A-D9E3456277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Diagnostika:</a:t>
            </a:r>
          </a:p>
          <a:p>
            <a:pPr marL="360000" indent="-256032" fontAlgn="auto">
              <a:spcAft>
                <a:spcPts val="0"/>
              </a:spcAft>
              <a:buFontTx/>
              <a:buChar char="-"/>
              <a:defRPr/>
            </a:pPr>
            <a:r>
              <a:rPr lang="cs-CZ" altLang="cs-CZ" sz="2000" dirty="0"/>
              <a:t>laboratorní testy často v normě, u některých autoprotilátky</a:t>
            </a:r>
          </a:p>
          <a:p>
            <a:pPr marL="360000" indent="-256032" fontAlgn="auto">
              <a:spcAft>
                <a:spcPts val="0"/>
              </a:spcAft>
              <a:buFontTx/>
              <a:buChar char="-"/>
              <a:defRPr/>
            </a:pPr>
            <a:r>
              <a:rPr lang="cs-CZ" altLang="cs-CZ" sz="2000" dirty="0"/>
              <a:t>RTG + CT plic</a:t>
            </a:r>
          </a:p>
          <a:p>
            <a:pPr marL="360000" indent="-256032" fontAlgn="auto">
              <a:spcAft>
                <a:spcPts val="0"/>
              </a:spcAft>
              <a:buFontTx/>
              <a:buChar char="-"/>
              <a:defRPr/>
            </a:pPr>
            <a:r>
              <a:rPr lang="cs-CZ" altLang="cs-CZ" sz="2000" dirty="0"/>
              <a:t>FVP – restrikční ventilační porucha</a:t>
            </a:r>
          </a:p>
          <a:p>
            <a:pPr marL="360000" indent="-256032" fontAlgn="auto">
              <a:spcAft>
                <a:spcPts val="0"/>
              </a:spcAft>
              <a:buFontTx/>
              <a:buChar char="-"/>
              <a:defRPr/>
            </a:pPr>
            <a:r>
              <a:rPr lang="cs-CZ" altLang="cs-CZ" sz="2000" dirty="0"/>
              <a:t>bronchoskopie + BAL</a:t>
            </a:r>
          </a:p>
          <a:p>
            <a:pPr marL="365760" indent="-256032" fontAlgn="auto">
              <a:spcAft>
                <a:spcPts val="0"/>
              </a:spcAft>
              <a:buFontTx/>
              <a:buChar char="-"/>
              <a:defRPr/>
            </a:pPr>
            <a:r>
              <a:rPr lang="cs-CZ" altLang="cs-CZ" sz="2000" dirty="0"/>
              <a:t>plicní biopsie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Léčba:</a:t>
            </a:r>
          </a:p>
          <a:p>
            <a:pPr marL="360000" indent="-342900" fontAlgn="auto">
              <a:spcAft>
                <a:spcPts val="0"/>
              </a:spcAft>
              <a:buFontTx/>
              <a:buChar char="-"/>
              <a:defRPr/>
            </a:pPr>
            <a:r>
              <a:rPr lang="cs-CZ" altLang="cs-CZ" sz="2000" dirty="0"/>
              <a:t>kauzálním u známé příčiny, u idiopatické kortikoidy, imunosuprese, symptomatická léčba, transplantace plic</a:t>
            </a:r>
          </a:p>
          <a:p>
            <a:pPr marL="342900" indent="-342900" fontAlgn="auto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endParaRPr lang="cs-CZ" altLang="cs-CZ" sz="20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E210599-2D54-4E11-A98E-B83D00FC1A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5768\Desktop\obrazek-text-9750-max-max.jpg">
            <a:extLst>
              <a:ext uri="{FF2B5EF4-FFF2-40B4-BE49-F238E27FC236}">
                <a16:creationId xmlns:a16="http://schemas.microsoft.com/office/drawing/2014/main" id="{BC5A0E52-E8EF-40D4-B8C3-8BF1E6DED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99" y="378001"/>
            <a:ext cx="7987137" cy="5291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0A98F61-E21D-443E-BE7C-7A269D09C3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8BFC0B9-6AB9-4397-A6EA-B4469045E3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5D783C3-E2D1-4AAF-AFF7-0B3B8DF18E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C23EAECF-D091-477F-B182-9957D6E072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Exogenní alergická alveolitida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D471148D-6244-42AD-8933-F30F892CEC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>
            <a:normAutofit/>
          </a:bodyPr>
          <a:lstStyle/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definice</a:t>
            </a:r>
            <a:r>
              <a:rPr lang="cs-CZ" altLang="cs-CZ" sz="2000" dirty="0"/>
              <a:t> – difusní postižení plic, vznikající po opakované inhalaci organických antigenů u </a:t>
            </a:r>
            <a:r>
              <a:rPr lang="cs-CZ" altLang="cs-CZ" sz="2000" dirty="0" err="1"/>
              <a:t>predisp</a:t>
            </a:r>
            <a:r>
              <a:rPr lang="cs-CZ" altLang="cs-CZ" sz="2000" dirty="0"/>
              <a:t>. Jedince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altLang="cs-CZ" sz="2000" dirty="0"/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etiologie</a:t>
            </a:r>
            <a:r>
              <a:rPr lang="cs-CZ" altLang="cs-CZ" sz="2000" dirty="0"/>
              <a:t> – bakterie obsažené v hnijícím seně, ječmeni (farmářská plíce), sladu (sladovnická plíce), ptačích klecích, v klimatizaci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altLang="cs-CZ" sz="2000" dirty="0"/>
              <a:t>p</a:t>
            </a:r>
            <a:r>
              <a:rPr lang="cs-CZ" altLang="cs-CZ" sz="2200" dirty="0">
                <a:solidFill>
                  <a:schemeClr val="tx2"/>
                </a:solidFill>
              </a:rPr>
              <a:t>říznaky:</a:t>
            </a:r>
          </a:p>
          <a:p>
            <a:pPr marL="457200" indent="-457200" fontAlgn="auto">
              <a:lnSpc>
                <a:spcPct val="90000"/>
              </a:lnSpc>
              <a:spcAft>
                <a:spcPts val="0"/>
              </a:spcAft>
              <a:buFont typeface="Arial" charset="0"/>
              <a:buAutoNum type="alphaLcParenR"/>
              <a:defRPr/>
            </a:pPr>
            <a:r>
              <a:rPr lang="cs-CZ" altLang="cs-CZ" sz="2000" dirty="0"/>
              <a:t>akutní 4-6 hodin po expozici vzestup teplot, myalgie, dušnost, kašel, spontánně mizí po odstranění alergenu, při opakovaných expozicích přetrvává</a:t>
            </a:r>
          </a:p>
          <a:p>
            <a:pPr marL="457200" indent="-457200" fontAlgn="auto">
              <a:lnSpc>
                <a:spcPct val="90000"/>
              </a:lnSpc>
              <a:spcAft>
                <a:spcPts val="0"/>
              </a:spcAft>
              <a:buFont typeface="Arial" charset="0"/>
              <a:buAutoNum type="alphaLcParenR"/>
              <a:defRPr/>
            </a:pPr>
            <a:r>
              <a:rPr lang="cs-CZ" altLang="cs-CZ" sz="2000" dirty="0"/>
              <a:t>chronické - delší expozice malé koncentrace antigenu – slabost, progreduje námahová dušnost</a:t>
            </a:r>
          </a:p>
          <a:p>
            <a:pPr marL="457200" indent="-457200" fontAlgn="auto">
              <a:lnSpc>
                <a:spcPct val="90000"/>
              </a:lnSpc>
              <a:spcAft>
                <a:spcPts val="0"/>
              </a:spcAft>
              <a:buFont typeface="Arial" charset="0"/>
              <a:buAutoNum type="alphaLcParenR"/>
              <a:defRPr/>
            </a:pPr>
            <a:endParaRPr lang="cs-CZ" altLang="cs-CZ" sz="2000" dirty="0"/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diagnostika</a:t>
            </a:r>
            <a:r>
              <a:rPr lang="cs-CZ" altLang="cs-CZ" sz="2000" dirty="0"/>
              <a:t> – anamnéza, poslechově </a:t>
            </a:r>
            <a:r>
              <a:rPr lang="cs-CZ" altLang="cs-CZ" sz="2000" dirty="0" err="1"/>
              <a:t>krepitus</a:t>
            </a:r>
            <a:r>
              <a:rPr lang="cs-CZ" altLang="cs-CZ" sz="2000" dirty="0"/>
              <a:t>, na RTG přechodné infiltráty, při opakovaných expozicích vývoj poruchy difuze, pozitivní </a:t>
            </a:r>
            <a:r>
              <a:rPr lang="cs-CZ" altLang="cs-CZ" sz="2000" dirty="0" err="1"/>
              <a:t>IgE</a:t>
            </a:r>
            <a:endParaRPr lang="cs-CZ" altLang="cs-CZ" sz="2000" dirty="0"/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komplikace</a:t>
            </a:r>
            <a:r>
              <a:rPr lang="cs-CZ" altLang="cs-CZ" sz="2000" dirty="0"/>
              <a:t> – plicní fibróza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léčba</a:t>
            </a:r>
            <a:r>
              <a:rPr lang="cs-CZ" altLang="cs-CZ" sz="2000" dirty="0"/>
              <a:t> – eliminovat kontakt, při závažné reakci kortikoidy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86194ED-D36C-4C0F-B165-402415F34C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8F258C9-F1B4-4F9E-B116-02AEFDAB3F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CBFCAF53-2972-46DD-86D8-649ACE3964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Idiopatická intersticiální pneumonie</a:t>
            </a:r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21135C0F-B482-44B0-8C13-542687FCBF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dirty="0"/>
              <a:t>= </a:t>
            </a:r>
            <a:r>
              <a:rPr lang="cs-CZ" altLang="cs-CZ" sz="2000" dirty="0"/>
              <a:t>chronický </a:t>
            </a:r>
            <a:r>
              <a:rPr lang="cs-CZ" altLang="cs-CZ" sz="2000" dirty="0" err="1"/>
              <a:t>fibrotizující</a:t>
            </a:r>
            <a:r>
              <a:rPr lang="cs-CZ" altLang="cs-CZ" sz="2000" dirty="0"/>
              <a:t> intersticiální proces nejasné etiologie (imunopatologická odpověď na inhalační </a:t>
            </a:r>
            <a:r>
              <a:rPr lang="cs-CZ" altLang="cs-CZ" sz="2000" dirty="0" err="1"/>
              <a:t>sgens</a:t>
            </a:r>
            <a:r>
              <a:rPr lang="cs-CZ" altLang="cs-CZ" sz="2000" dirty="0"/>
              <a:t>)</a:t>
            </a:r>
          </a:p>
          <a:p>
            <a:pPr marL="0" indent="0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Příznaky</a:t>
            </a:r>
            <a:r>
              <a:rPr lang="cs-CZ" altLang="cs-CZ" sz="2000" dirty="0"/>
              <a:t> – narůstající dušnost, dráždivý </a:t>
            </a:r>
            <a:r>
              <a:rPr lang="cs-CZ" altLang="cs-CZ" sz="2000" dirty="0" err="1"/>
              <a:t>kašel,palič.prsty</a:t>
            </a:r>
            <a:endParaRPr lang="cs-CZ" altLang="cs-CZ" sz="2000" dirty="0"/>
          </a:p>
          <a:p>
            <a:pPr marL="0" indent="0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Diagnostika</a:t>
            </a:r>
            <a:r>
              <a:rPr lang="cs-CZ" altLang="cs-CZ" sz="2000" dirty="0"/>
              <a:t> – RTG, CT, diagnóza z BAL, plicní biopsie</a:t>
            </a:r>
          </a:p>
          <a:p>
            <a:pPr marL="0" indent="0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Komplikace</a:t>
            </a:r>
            <a:r>
              <a:rPr lang="cs-CZ" altLang="cs-CZ" sz="2000" dirty="0"/>
              <a:t> – RI, </a:t>
            </a:r>
            <a:r>
              <a:rPr lang="cs-CZ" altLang="cs-CZ" sz="2000" dirty="0" err="1"/>
              <a:t>cor</a:t>
            </a:r>
            <a:r>
              <a:rPr lang="cs-CZ" altLang="cs-CZ" sz="2000" dirty="0"/>
              <a:t> </a:t>
            </a:r>
            <a:r>
              <a:rPr lang="cs-CZ" altLang="cs-CZ" sz="2000" dirty="0" err="1"/>
              <a:t>pulmonale</a:t>
            </a:r>
            <a:endParaRPr lang="cs-CZ" altLang="cs-CZ" sz="2000" dirty="0"/>
          </a:p>
          <a:p>
            <a:pPr marL="0" indent="0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Léčba</a:t>
            </a:r>
            <a:r>
              <a:rPr lang="cs-CZ" altLang="cs-CZ" sz="2000" dirty="0"/>
              <a:t> – kortikoidy, </a:t>
            </a:r>
            <a:r>
              <a:rPr lang="cs-CZ" altLang="cs-CZ" sz="2000" dirty="0" err="1"/>
              <a:t>imunosuprese,DDOT</a:t>
            </a:r>
            <a:r>
              <a:rPr lang="cs-CZ" altLang="cs-CZ" sz="2000" dirty="0"/>
              <a:t>, transplantace plic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B4A029-6E17-41F2-8834-F0AFADCC6E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90D27A-89B9-481C-B344-916E61A28A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01C1855E-D312-4C3B-AA66-08AB9E7BCF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 err="1"/>
              <a:t>Sarkoióza</a:t>
            </a:r>
            <a:r>
              <a:rPr lang="cs-CZ" altLang="cs-CZ" dirty="0"/>
              <a:t> I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52E21C0-558D-459F-A127-DAF1BBE919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= systémové </a:t>
            </a:r>
            <a:r>
              <a:rPr lang="cs-CZ" altLang="cs-CZ" sz="2000" dirty="0" err="1"/>
              <a:t>granulomatózní</a:t>
            </a:r>
            <a:r>
              <a:rPr lang="cs-CZ" altLang="cs-CZ" sz="2000" dirty="0"/>
              <a:t> onemocnění postihující nitrohrudní uzliny a plíce, ale i jiné orgány (intra - i </a:t>
            </a:r>
            <a:r>
              <a:rPr lang="cs-CZ" altLang="cs-CZ" sz="2000" dirty="0" err="1"/>
              <a:t>extratorakální</a:t>
            </a:r>
            <a:r>
              <a:rPr lang="cs-CZ" altLang="cs-CZ" sz="2000" dirty="0"/>
              <a:t>)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Etiologie</a:t>
            </a:r>
            <a:r>
              <a:rPr lang="cs-CZ" altLang="cs-CZ" sz="2000" dirty="0">
                <a:solidFill>
                  <a:schemeClr val="folHlink"/>
                </a:solidFill>
              </a:rPr>
              <a:t> </a:t>
            </a:r>
            <a:r>
              <a:rPr lang="cs-CZ" altLang="cs-CZ" sz="2000" dirty="0"/>
              <a:t>– neznámá, </a:t>
            </a:r>
            <a:r>
              <a:rPr lang="cs-CZ" altLang="cs-CZ" sz="2000" dirty="0" err="1"/>
              <a:t>vs</a:t>
            </a:r>
            <a:r>
              <a:rPr lang="cs-CZ" altLang="cs-CZ" sz="2000" dirty="0"/>
              <a:t> atypická imunologická reakce, možné i neznámé agens (vede ke vzniku granulomu)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Příznaky</a:t>
            </a:r>
            <a:r>
              <a:rPr lang="cs-CZ" altLang="cs-CZ" sz="2000" dirty="0"/>
              <a:t> – únava, malátnost, dušnost kašel</a:t>
            </a:r>
          </a:p>
          <a:p>
            <a:pPr marL="365760" indent="-256032" fontAlgn="auto">
              <a:spcAft>
                <a:spcPts val="0"/>
              </a:spcAft>
              <a:buFontTx/>
              <a:buChar char="-"/>
              <a:defRPr/>
            </a:pPr>
            <a:r>
              <a:rPr lang="cs-CZ" altLang="cs-CZ" sz="2000" dirty="0"/>
              <a:t>akutní </a:t>
            </a:r>
            <a:r>
              <a:rPr lang="cs-CZ" altLang="cs-CZ" sz="2000" dirty="0" err="1"/>
              <a:t>sarkoidoza</a:t>
            </a:r>
            <a:r>
              <a:rPr lang="cs-CZ" altLang="cs-CZ" sz="2000" dirty="0"/>
              <a:t> = </a:t>
            </a:r>
            <a:r>
              <a:rPr lang="cs-CZ" altLang="cs-CZ" sz="2000" dirty="0" err="1"/>
              <a:t>Lofgrenův</a:t>
            </a:r>
            <a:r>
              <a:rPr lang="cs-CZ" altLang="cs-CZ" sz="2000" dirty="0"/>
              <a:t> syndrom – </a:t>
            </a:r>
            <a:r>
              <a:rPr lang="cs-CZ" altLang="cs-CZ" sz="2000" dirty="0" err="1"/>
              <a:t>febrilie</a:t>
            </a:r>
            <a:r>
              <a:rPr lang="cs-CZ" altLang="cs-CZ" sz="2000" dirty="0"/>
              <a:t>, artralgie, </a:t>
            </a:r>
            <a:r>
              <a:rPr lang="cs-CZ" altLang="cs-CZ" sz="2000" dirty="0" err="1"/>
              <a:t>erytema</a:t>
            </a:r>
            <a:r>
              <a:rPr lang="cs-CZ" altLang="cs-CZ" sz="2000" dirty="0"/>
              <a:t> </a:t>
            </a:r>
            <a:r>
              <a:rPr lang="cs-CZ" altLang="cs-CZ" sz="2000" dirty="0" err="1"/>
              <a:t>nodosum</a:t>
            </a:r>
            <a:r>
              <a:rPr lang="cs-CZ" altLang="cs-CZ" sz="2000" dirty="0"/>
              <a:t> na bércích, hilová lymfadenopatie</a:t>
            </a:r>
          </a:p>
          <a:p>
            <a:pPr marL="365760" indent="-256032" fontAlgn="auto">
              <a:spcAft>
                <a:spcPts val="0"/>
              </a:spcAft>
              <a:buFontTx/>
              <a:buChar char="-"/>
              <a:defRPr/>
            </a:pPr>
            <a:r>
              <a:rPr lang="cs-CZ" altLang="cs-CZ" sz="2000" dirty="0"/>
              <a:t>chronická sarkoidóza – aspoň 2 roky trvající (plíce, HCD, kůže, oči, klouby, svaly, nervy, </a:t>
            </a:r>
            <a:r>
              <a:rPr lang="cs-CZ" altLang="cs-CZ" sz="2000" dirty="0" err="1"/>
              <a:t>cIT</a:t>
            </a:r>
            <a:r>
              <a:rPr lang="cs-CZ" altLang="cs-CZ" sz="2000" dirty="0"/>
              <a:t>, srdce, ledviny,…)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8DD333-8F52-4E3D-A161-E6260482E7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BEB942D-F2F0-40F2-B590-547A5B7D2A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71AE7D7-5105-482F-89A5-BF93D7074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Sarkoidóza II</a:t>
            </a:r>
            <a:endParaRPr lang="cs-CZ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56A8382-0DC1-44B1-8E1C-AF0A73E6A7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Diagnostika:</a:t>
            </a:r>
          </a:p>
          <a:p>
            <a:pPr marL="365760" indent="-256032" fontAlgn="auto">
              <a:spcAft>
                <a:spcPts val="0"/>
              </a:spcAft>
              <a:buFontTx/>
              <a:buChar char="-"/>
              <a:defRPr/>
            </a:pPr>
            <a:r>
              <a:rPr lang="cs-CZ" altLang="cs-CZ" sz="2000" dirty="0" err="1"/>
              <a:t>hyperkalcemie</a:t>
            </a:r>
            <a:r>
              <a:rPr lang="cs-CZ" altLang="cs-CZ" sz="2000" dirty="0"/>
              <a:t> a </a:t>
            </a:r>
            <a:r>
              <a:rPr lang="cs-CZ" altLang="cs-CZ" sz="2000" dirty="0" err="1"/>
              <a:t>hyperkalciurie</a:t>
            </a:r>
            <a:r>
              <a:rPr lang="cs-CZ" altLang="cs-CZ" sz="2000" dirty="0"/>
              <a:t> – následek tvorby vit D v granulomu, dále zvýšený ACE enzym, zmožení CIK, </a:t>
            </a:r>
            <a:r>
              <a:rPr lang="cs-CZ" altLang="cs-CZ" sz="2000" dirty="0" err="1"/>
              <a:t>renegativní</a:t>
            </a:r>
            <a:r>
              <a:rPr lang="cs-CZ" altLang="cs-CZ" sz="2000" dirty="0"/>
              <a:t> tuberkulinový test</a:t>
            </a:r>
          </a:p>
          <a:p>
            <a:pPr marL="365760" indent="-256032" fontAlgn="auto">
              <a:spcAft>
                <a:spcPts val="0"/>
              </a:spcAft>
              <a:buFontTx/>
              <a:buChar char="-"/>
              <a:defRPr/>
            </a:pPr>
            <a:r>
              <a:rPr lang="cs-CZ" altLang="cs-CZ" sz="2000" dirty="0"/>
              <a:t>funkční – často norma, někdy restrikce</a:t>
            </a:r>
          </a:p>
          <a:p>
            <a:pPr marL="365760" indent="-256032" fontAlgn="auto">
              <a:spcAft>
                <a:spcPts val="0"/>
              </a:spcAft>
              <a:buFontTx/>
              <a:buChar char="-"/>
              <a:defRPr/>
            </a:pPr>
            <a:r>
              <a:rPr lang="cs-CZ" altLang="cs-CZ" sz="2000" dirty="0"/>
              <a:t>RTG - hilová lymfadenopatie, později postižení plic. parenchymu v závěru plicní fibróza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altLang="cs-CZ" sz="20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Léčba: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– 6 - 12 měsíců sledování bez terapie, dále dle vývoje – kortikoidy, kombinace s </a:t>
            </a:r>
            <a:r>
              <a:rPr lang="cs-CZ" altLang="cs-CZ" sz="2000" dirty="0" err="1"/>
              <a:t>imunosupresivy</a:t>
            </a:r>
            <a:endParaRPr lang="cs-CZ" altLang="cs-CZ" sz="20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7669BE0-D4ED-42E0-B278-71787A9570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0C51312-2A1F-405F-9715-D15DFB909A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Tuberkulóza</a:t>
            </a:r>
            <a:endParaRPr lang="cs-CZ" altLang="cs-CZ" dirty="0">
              <a:solidFill>
                <a:srgbClr val="FF66FF"/>
              </a:solidFill>
            </a:endParaRPr>
          </a:p>
        </p:txBody>
      </p:sp>
      <p:sp>
        <p:nvSpPr>
          <p:cNvPr id="10242" name="Rectangle 3">
            <a:extLst>
              <a:ext uri="{FF2B5EF4-FFF2-40B4-BE49-F238E27FC236}">
                <a16:creationId xmlns:a16="http://schemas.microsoft.com/office/drawing/2014/main" id="{EA87C5D6-3A38-4D30-A7F5-A02228D0EA0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000" dirty="0"/>
              <a:t>= infekce vyvolaná </a:t>
            </a:r>
            <a:r>
              <a:rPr lang="cs-CZ" altLang="cs-CZ" sz="2000" dirty="0" err="1"/>
              <a:t>Mycobacterium</a:t>
            </a:r>
            <a:r>
              <a:rPr lang="cs-CZ" altLang="cs-CZ" sz="2000" dirty="0"/>
              <a:t> </a:t>
            </a:r>
            <a:r>
              <a:rPr lang="cs-CZ" altLang="cs-CZ" sz="2000" dirty="0" err="1"/>
              <a:t>tuberculosis</a:t>
            </a:r>
            <a:r>
              <a:rPr lang="cs-CZ" altLang="cs-CZ" sz="2000" dirty="0"/>
              <a:t> (v ČR), M. </a:t>
            </a:r>
            <a:r>
              <a:rPr lang="cs-CZ" altLang="cs-CZ" sz="2000" dirty="0" err="1"/>
              <a:t>bovis</a:t>
            </a:r>
            <a:r>
              <a:rPr lang="cs-CZ" altLang="cs-CZ" sz="2000" dirty="0"/>
              <a:t>, M. </a:t>
            </a:r>
            <a:r>
              <a:rPr lang="cs-CZ" altLang="cs-CZ" sz="2000" dirty="0" err="1"/>
              <a:t>africanum</a:t>
            </a:r>
            <a:r>
              <a:rPr lang="cs-CZ" altLang="cs-CZ" sz="2000" dirty="0"/>
              <a:t>… nejčastěji jsou postižené plíce (85%), ale může být postižen kterýkoli orgán</a:t>
            </a:r>
          </a:p>
          <a:p>
            <a:pPr marL="0" indent="0">
              <a:buNone/>
            </a:pPr>
            <a:endParaRPr lang="cs-CZ" altLang="cs-CZ" sz="2000" u="sng" dirty="0"/>
          </a:p>
          <a:p>
            <a:pPr marL="0" indent="0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etiologie:</a:t>
            </a:r>
            <a:r>
              <a:rPr lang="cs-CZ" altLang="cs-CZ" sz="2000" dirty="0"/>
              <a:t> Kochův bacil – M. TBC – acidorezistentní, </a:t>
            </a:r>
            <a:r>
              <a:rPr lang="cs-CZ" altLang="cs-CZ" sz="2000" dirty="0" err="1"/>
              <a:t>alkalirezistentní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alkoholrezistentní</a:t>
            </a:r>
            <a:r>
              <a:rPr lang="cs-CZ" altLang="cs-CZ" sz="2000" dirty="0"/>
              <a:t> tyčinka (u člověka přežívají intra i extracelulárně)</a:t>
            </a:r>
          </a:p>
          <a:p>
            <a:pPr marL="0" indent="0">
              <a:buNone/>
            </a:pPr>
            <a:endParaRPr lang="cs-CZ" altLang="cs-CZ" sz="2000" u="sng" dirty="0"/>
          </a:p>
          <a:p>
            <a:pPr marL="0" indent="0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šíření:</a:t>
            </a:r>
            <a:r>
              <a:rPr lang="cs-CZ" altLang="cs-CZ" sz="2000" dirty="0"/>
              <a:t> zdrojem nákazy je vždy člověk, přenos inhalační cestou, výjimečně </a:t>
            </a:r>
            <a:r>
              <a:rPr lang="cs-CZ" altLang="cs-CZ" sz="2000" dirty="0" err="1"/>
              <a:t>inokulačně</a:t>
            </a:r>
            <a:endParaRPr lang="cs-CZ" altLang="cs-CZ" sz="20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D73E9A1-4F26-4EBC-93C4-A273664B5A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05C7D5E-772F-4BDB-93EA-9E8C8BD5D3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DAF4BAD-161F-4901-B90E-5AA226642D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F6CE5359-FE40-4FB1-A237-461C35A5B5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Plicní manifestace kolagenóz 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8979BF6-AF42-4666-BBE2-AFF9ACDC67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= změny dýchacích cest a plicního parenchymu při probíhajícím systémovém onemocnění pojiva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Etiologie</a:t>
            </a:r>
            <a:r>
              <a:rPr lang="cs-CZ" altLang="cs-CZ" sz="2000" dirty="0"/>
              <a:t> – autoimunitní proces, postižení charakteru vaskulitidy, neinfekčního zánětu až fibrózy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Příznaky</a:t>
            </a:r>
            <a:r>
              <a:rPr lang="cs-CZ" altLang="cs-CZ" sz="2000" dirty="0"/>
              <a:t> – náchylnost k respiračním infekcím, </a:t>
            </a:r>
            <a:r>
              <a:rPr lang="cs-CZ" altLang="cs-CZ" sz="2000" dirty="0" err="1"/>
              <a:t>progredující</a:t>
            </a:r>
            <a:r>
              <a:rPr lang="cs-CZ" altLang="cs-CZ" sz="2000" dirty="0"/>
              <a:t> dušnost, bolesti na hrudi pleurálního charakteru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Diagnostika</a:t>
            </a:r>
            <a:r>
              <a:rPr lang="cs-CZ" altLang="cs-CZ" sz="2000" dirty="0"/>
              <a:t> – pozitivní protilátky, funkční vyšetření – poruchy difúze, RTG, CT – kondenzace plicní tkáně rozvoj fibróza, pleurální výpotek, biopsie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Léčba</a:t>
            </a:r>
            <a:r>
              <a:rPr lang="cs-CZ" altLang="cs-CZ" sz="2000" dirty="0"/>
              <a:t> – léčba základní choroby, v případě potřeby intubace a řízená ventilace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altLang="cs-CZ" dirty="0"/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alt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F52417-D1CE-4CB1-9FB6-FE63443EB0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BC25B52-6D36-4E04-8A7C-7B4EF6604A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645D6697-F2D1-426E-A559-D03A1089D7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 err="1"/>
              <a:t>Wegenerova</a:t>
            </a:r>
            <a:r>
              <a:rPr lang="cs-CZ" altLang="cs-CZ" dirty="0"/>
              <a:t> granulomatóza </a:t>
            </a:r>
          </a:p>
        </p:txBody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2793C9AA-DCD8-40DC-AD86-8A20B57FD2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20000"/>
              </a:lnSpc>
              <a:buNone/>
            </a:pPr>
            <a:r>
              <a:rPr lang="cs-CZ" altLang="cs-CZ" sz="2000" dirty="0"/>
              <a:t>= </a:t>
            </a:r>
            <a:r>
              <a:rPr lang="cs-CZ" altLang="cs-CZ" sz="2000" dirty="0" err="1"/>
              <a:t>granulomatózní</a:t>
            </a:r>
            <a:r>
              <a:rPr lang="cs-CZ" altLang="cs-CZ" sz="2000" dirty="0"/>
              <a:t> zánět charakteru vaskulitidy v tepnách horních a dolních cest dýchacích a glomerulů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Etiologie: </a:t>
            </a:r>
            <a:r>
              <a:rPr lang="cs-CZ" altLang="cs-CZ" sz="2000" dirty="0"/>
              <a:t>autoimunitní onemocnění s PL proti </a:t>
            </a:r>
            <a:r>
              <a:rPr lang="cs-CZ" altLang="cs-CZ" sz="2000" dirty="0" err="1"/>
              <a:t>autoantigenům</a:t>
            </a:r>
            <a:r>
              <a:rPr lang="cs-CZ" altLang="cs-CZ" sz="2000" dirty="0"/>
              <a:t> (ANCA)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Příznaky: </a:t>
            </a:r>
            <a:r>
              <a:rPr lang="cs-CZ" altLang="cs-CZ" sz="2000" dirty="0"/>
              <a:t>rýma, sinusitida, epistaxe, zánět středouší, porucha sluchu, kašel, hemoptýza, dušnost, bolesti na hrudi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Diagnostika:</a:t>
            </a:r>
            <a:r>
              <a:rPr lang="cs-CZ" altLang="cs-CZ" sz="2000" dirty="0"/>
              <a:t>  ANCA protilátky, RTG – oboustranné plicní infiltráty s tendencí k rozpadu, známky glomerulonefritidy, přesná DG – biopsie nosní nebo bronchiální sliznice a ledvin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Komplikace: </a:t>
            </a:r>
            <a:r>
              <a:rPr lang="cs-CZ" altLang="cs-CZ" sz="2000" dirty="0"/>
              <a:t>krvácení do dýchacího traktu, renální selhání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Léčba: </a:t>
            </a:r>
            <a:r>
              <a:rPr lang="cs-CZ" altLang="cs-CZ" sz="2000" dirty="0"/>
              <a:t>kombinace kortikoidů s cyklofosfamidem, při renálním postižení </a:t>
            </a:r>
            <a:r>
              <a:rPr lang="cs-CZ" altLang="cs-CZ" sz="2000" dirty="0" err="1"/>
              <a:t>nefrologická</a:t>
            </a:r>
            <a:r>
              <a:rPr lang="cs-CZ" altLang="cs-CZ" sz="2000" dirty="0"/>
              <a:t> péče, léčbou dosaženo dlouhodobé remise s relapsy</a:t>
            </a:r>
          </a:p>
          <a:p>
            <a:pPr marL="0" indent="0">
              <a:buNone/>
            </a:pPr>
            <a:endParaRPr lang="cs-CZ" altLang="cs-CZ" sz="2000" dirty="0"/>
          </a:p>
          <a:p>
            <a:pPr marL="0" indent="0">
              <a:buNone/>
            </a:pPr>
            <a:endParaRPr lang="cs-CZ" altLang="cs-CZ" sz="2000" dirty="0"/>
          </a:p>
          <a:p>
            <a:pPr marL="0" indent="0">
              <a:buNone/>
            </a:pPr>
            <a:endParaRPr lang="cs-CZ" altLang="cs-CZ" sz="2000" dirty="0"/>
          </a:p>
          <a:p>
            <a:pPr marL="0" indent="0">
              <a:buNone/>
            </a:pPr>
            <a:endParaRPr lang="cs-CZ" altLang="cs-CZ" sz="2000" dirty="0"/>
          </a:p>
          <a:p>
            <a:pPr marL="0" indent="0">
              <a:buNone/>
            </a:pPr>
            <a:endParaRPr lang="cs-CZ" altLang="cs-CZ" sz="20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0ED9124-39EB-4016-A8D6-58E6D6A276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058274-8DE8-47A7-A7DF-072AFF7B01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A8B18FEB-7174-481A-923E-547A643CF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Zánět pohrudnice - pleuritida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9A513585-C281-4883-A141-4D7BBD2FC22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= zánětlivá reakce pleury, suchá nebo s výpotkem na infekční nebo neinfekční poškození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Etiologie: </a:t>
            </a:r>
            <a:r>
              <a:rPr lang="cs-CZ" altLang="cs-CZ" sz="2000" dirty="0"/>
              <a:t>viry, bakterie, neinfekční onemocnění - reakce na embolizaci, tupé poranění hrudníku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Příznaky: </a:t>
            </a:r>
            <a:r>
              <a:rPr lang="cs-CZ" altLang="cs-CZ" sz="2000" dirty="0"/>
              <a:t>ohraničená bolest na hrudníku závislá na dýchání, zhoršuje se při kašli a dýchání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Diagnostika: </a:t>
            </a:r>
            <a:r>
              <a:rPr lang="cs-CZ" altLang="cs-CZ" sz="2000" dirty="0"/>
              <a:t>třecí šelest nad místem bolesti, RTG – syté zastření pleurálního charakteru, pleur. punkce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Léčba: </a:t>
            </a:r>
            <a:r>
              <a:rPr lang="cs-CZ" altLang="cs-CZ" sz="2000" dirty="0"/>
              <a:t>léčba příčiny, dále analgetika, tlumení kašle, NSA, ATB při bakteriálním původu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DA1CE7-C7E2-4170-B327-E38384179F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B636C17-2C3F-4722-B5B4-3BF93484AC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65C8CBEB-8946-4486-B841-A33F69542C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Pleurální výpotek I </a:t>
            </a:r>
          </a:p>
        </p:txBody>
      </p:sp>
      <p:sp>
        <p:nvSpPr>
          <p:cNvPr id="31746" name="Rectangle 3">
            <a:extLst>
              <a:ext uri="{FF2B5EF4-FFF2-40B4-BE49-F238E27FC236}">
                <a16:creationId xmlns:a16="http://schemas.microsoft.com/office/drawing/2014/main" id="{A25C9987-2AB1-43F4-91C9-B078032BF8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359001"/>
            <a:ext cx="10753200" cy="4139998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000" dirty="0"/>
              <a:t>= přítomnost tek. v pleurální dutině s kompresí plíce</a:t>
            </a:r>
          </a:p>
          <a:p>
            <a:pPr marL="0" indent="0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Etiologie: </a:t>
            </a:r>
            <a:r>
              <a:rPr lang="cs-CZ" altLang="cs-CZ" sz="2000" dirty="0"/>
              <a:t>zánět (TBC, pneumonie), nádor (bronchogenní Ca, lymfom, meta Ca plic, </a:t>
            </a:r>
            <a:r>
              <a:rPr lang="cs-CZ" altLang="cs-CZ" sz="2000" dirty="0" err="1"/>
              <a:t>mesoteliom</a:t>
            </a:r>
            <a:r>
              <a:rPr lang="cs-CZ" altLang="cs-CZ" sz="2000" dirty="0"/>
              <a:t>), srdeční selhání, plicní embolizace, </a:t>
            </a:r>
            <a:r>
              <a:rPr lang="cs-CZ" altLang="cs-CZ" sz="2000" dirty="0" err="1"/>
              <a:t>iatrogenně</a:t>
            </a:r>
            <a:endParaRPr lang="cs-CZ" altLang="cs-CZ" sz="22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Druhy výpotku:</a:t>
            </a:r>
          </a:p>
          <a:p>
            <a:pPr marL="0" indent="0">
              <a:buClr>
                <a:schemeClr val="folHlink"/>
              </a:buClr>
              <a:buNone/>
            </a:pPr>
            <a:r>
              <a:rPr lang="cs-CZ" altLang="cs-CZ" sz="2000" dirty="0"/>
              <a:t>1) podle obsahu - </a:t>
            </a:r>
            <a:r>
              <a:rPr lang="cs-CZ" altLang="cs-CZ" sz="2000" dirty="0" err="1"/>
              <a:t>fluidothorax</a:t>
            </a:r>
            <a:r>
              <a:rPr lang="cs-CZ" altLang="cs-CZ" sz="2000" dirty="0"/>
              <a:t>, empyém, </a:t>
            </a:r>
            <a:r>
              <a:rPr lang="cs-CZ" altLang="cs-CZ" sz="2000" dirty="0" err="1"/>
              <a:t>hemothorax</a:t>
            </a:r>
            <a:r>
              <a:rPr lang="cs-CZ" altLang="cs-CZ" sz="2000" dirty="0"/>
              <a:t>,  </a:t>
            </a:r>
            <a:r>
              <a:rPr lang="cs-CZ" altLang="cs-CZ" sz="2000" dirty="0" err="1"/>
              <a:t>chylothorax</a:t>
            </a:r>
            <a:r>
              <a:rPr lang="cs-CZ" altLang="cs-CZ" sz="2000" dirty="0"/>
              <a:t>,</a:t>
            </a:r>
          </a:p>
          <a:p>
            <a:pPr marL="0" indent="0">
              <a:buClr>
                <a:schemeClr val="folHlink"/>
              </a:buClr>
              <a:buNone/>
            </a:pPr>
            <a:r>
              <a:rPr lang="cs-CZ" altLang="cs-CZ" sz="2000" dirty="0"/>
              <a:t>2) podle původu: </a:t>
            </a:r>
          </a:p>
          <a:p>
            <a:pPr marL="0" indent="0">
              <a:buClr>
                <a:schemeClr val="folHlink"/>
              </a:buClr>
              <a:buNone/>
            </a:pPr>
            <a:r>
              <a:rPr lang="cs-CZ" altLang="cs-CZ" sz="2000" dirty="0"/>
              <a:t>- transudát (nezánětlivá tekutina, vzniká v důsledku změněných tlakových poměru na úrovni kapilár, které vedou k výslednému průniku tekutiny z cév) – kardiální, jaterní, nefrotický</a:t>
            </a:r>
          </a:p>
          <a:p>
            <a:pPr marL="0" indent="0">
              <a:buClr>
                <a:schemeClr val="folHlink"/>
              </a:buClr>
              <a:buNone/>
            </a:pPr>
            <a:r>
              <a:rPr lang="cs-CZ" altLang="cs-CZ" sz="2000" dirty="0"/>
              <a:t>- exsudát (zánětlivý, na rozdíl od transudátu bývá zkalenější, někdy má až hnisavý charakter a obsahuje více bílkovin) – nádorový, zánětlivý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3DF5D1-A1FA-43D2-864E-7C7233E4B3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E9832E-50CD-4BDA-8474-BA9B1E5ED6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8E471A-9847-4388-A27D-877E0541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Pleurální výpotek II</a:t>
            </a:r>
            <a:endParaRPr lang="cs-CZ" dirty="0"/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024BADBD-DBD8-414D-95AA-91399FFD062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Příznaky: </a:t>
            </a:r>
            <a:r>
              <a:rPr lang="cs-CZ" altLang="cs-CZ" sz="2000" dirty="0"/>
              <a:t>při větších výpotcích dušnost, pokud přechází suchý zánět v exsudativní, mizí bolestivost</a:t>
            </a:r>
          </a:p>
          <a:p>
            <a:pPr marL="0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cs-CZ" altLang="cs-CZ" sz="2000" dirty="0"/>
          </a:p>
          <a:p>
            <a:pPr marL="0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Diagnostika:</a:t>
            </a:r>
          </a:p>
          <a:p>
            <a:pPr marL="0" indent="0" fontAlgn="auto">
              <a:lnSpc>
                <a:spcPct val="100000"/>
              </a:lnSpc>
              <a:spcAft>
                <a:spcPts val="0"/>
              </a:spcAft>
              <a:buClr>
                <a:schemeClr val="folHlink"/>
              </a:buClr>
              <a:buNone/>
              <a:defRPr/>
            </a:pPr>
            <a:r>
              <a:rPr lang="cs-CZ" altLang="cs-CZ" sz="2000" dirty="0"/>
              <a:t>a) fyzikálně - poklepové ztemnění, oslabené až vymizelé dýchání, trubicové dýchání na hranici výpotku</a:t>
            </a:r>
          </a:p>
          <a:p>
            <a:pPr marL="0" indent="0" fontAlgn="auto">
              <a:lnSpc>
                <a:spcPct val="100000"/>
              </a:lnSpc>
              <a:spcAft>
                <a:spcPts val="0"/>
              </a:spcAft>
              <a:buClr>
                <a:schemeClr val="folHlink"/>
              </a:buClr>
              <a:buNone/>
              <a:defRPr/>
            </a:pPr>
            <a:r>
              <a:rPr lang="cs-CZ" altLang="cs-CZ" sz="2000" dirty="0"/>
              <a:t>b) RTG – syté zastření</a:t>
            </a:r>
          </a:p>
          <a:p>
            <a:pPr marL="0" indent="0" fontAlgn="auto">
              <a:lnSpc>
                <a:spcPct val="100000"/>
              </a:lnSpc>
              <a:spcAft>
                <a:spcPts val="0"/>
              </a:spcAft>
              <a:buClr>
                <a:schemeClr val="folHlink"/>
              </a:buClr>
              <a:buNone/>
              <a:defRPr/>
            </a:pPr>
            <a:r>
              <a:rPr lang="cs-CZ" altLang="cs-CZ" sz="2000" dirty="0"/>
              <a:t>c) punkce výpotku s vyšetřením mikrobiologickým, cytologickým, biochemickým (rozlišení </a:t>
            </a:r>
            <a:r>
              <a:rPr lang="cs-CZ" altLang="cs-CZ" sz="2000" dirty="0" err="1"/>
              <a:t>exudátu</a:t>
            </a:r>
            <a:r>
              <a:rPr lang="cs-CZ" altLang="cs-CZ" sz="2000" dirty="0"/>
              <a:t> a transudátu)</a:t>
            </a:r>
          </a:p>
          <a:p>
            <a:pPr marL="0" indent="0" fontAlgn="auto">
              <a:lnSpc>
                <a:spcPct val="100000"/>
              </a:lnSpc>
              <a:spcAft>
                <a:spcPts val="0"/>
              </a:spcAft>
              <a:buClr>
                <a:schemeClr val="folHlink"/>
              </a:buClr>
              <a:buNone/>
              <a:defRPr/>
            </a:pPr>
            <a:r>
              <a:rPr lang="cs-CZ" altLang="cs-CZ" sz="2000" dirty="0"/>
              <a:t>d) biopsie pleury, </a:t>
            </a:r>
            <a:r>
              <a:rPr lang="cs-CZ" altLang="cs-CZ" sz="2000" dirty="0" err="1"/>
              <a:t>thorakoskopie</a:t>
            </a:r>
            <a:r>
              <a:rPr lang="cs-CZ" altLang="cs-CZ" sz="2000" dirty="0"/>
              <a:t>, cílená biopsie</a:t>
            </a:r>
          </a:p>
          <a:p>
            <a:pPr marL="0" indent="0" fontAlgn="auto">
              <a:lnSpc>
                <a:spcPct val="100000"/>
              </a:lnSpc>
              <a:spcAft>
                <a:spcPts val="0"/>
              </a:spcAft>
              <a:buClr>
                <a:schemeClr val="folHlink"/>
              </a:buClr>
              <a:buNone/>
              <a:defRPr/>
            </a:pPr>
            <a:endParaRPr lang="cs-CZ" altLang="cs-CZ" sz="2000" dirty="0"/>
          </a:p>
          <a:p>
            <a:pPr marL="0" indent="0" fontAlgn="auto">
              <a:lnSpc>
                <a:spcPct val="100000"/>
              </a:lnSpc>
              <a:spcAft>
                <a:spcPts val="0"/>
              </a:spcAft>
              <a:buClr>
                <a:schemeClr val="folHlink"/>
              </a:buClr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Léčba: </a:t>
            </a:r>
            <a:r>
              <a:rPr lang="cs-CZ" altLang="cs-CZ" sz="2000" dirty="0"/>
              <a:t>odlehčující punkce při dušnosti, léčba základní choroby, drenáž u empyému, ATB, u symptomatických maligních výpotků </a:t>
            </a:r>
            <a:r>
              <a:rPr lang="cs-CZ" altLang="cs-CZ" sz="2000" dirty="0" err="1"/>
              <a:t>pleurodéza</a:t>
            </a:r>
            <a:r>
              <a:rPr lang="cs-CZ" altLang="cs-CZ" sz="2000" dirty="0"/>
              <a:t> = paliativní zákrok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FCC076-63D6-4DFC-A7B6-89783A34D6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563227F-94D5-4183-BAFC-7214BE6C75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26626" name="Rectangle 5">
            <a:extLst>
              <a:ext uri="{FF2B5EF4-FFF2-40B4-BE49-F238E27FC236}">
                <a16:creationId xmlns:a16="http://schemas.microsoft.com/office/drawing/2014/main" id="{0E552D9F-EC0A-416D-9C37-66F5A55A84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Pleurální výpotek - RTG</a:t>
            </a:r>
          </a:p>
        </p:txBody>
      </p:sp>
      <p:pic>
        <p:nvPicPr>
          <p:cNvPr id="33794" name="Zástupný symbol pro obsah 2">
            <a:extLst>
              <a:ext uri="{FF2B5EF4-FFF2-40B4-BE49-F238E27FC236}">
                <a16:creationId xmlns:a16="http://schemas.microsoft.com/office/drawing/2014/main" id="{2EE41383-EF0B-4BB8-A844-B081077CF4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125" y="1358900"/>
            <a:ext cx="5084149" cy="4779100"/>
          </a:xfr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DF19EC-73EF-494D-806C-659FBD2447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85C204C-404F-4494-9432-EAEF1B0380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3AFFDF45-556A-45C1-89A8-9527DFE031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Nádory pleury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E6FA5957-16B1-47FF-9E59-C403A2BD6F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400" dirty="0"/>
              <a:t>= nádorové bujení pleurální tkáně lokalizované – benigní, nebo difúzní – maligní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600" dirty="0">
                <a:solidFill>
                  <a:schemeClr val="tx2"/>
                </a:solidFill>
              </a:rPr>
              <a:t>Etiologie: </a:t>
            </a:r>
            <a:r>
              <a:rPr lang="cs-CZ" altLang="cs-CZ" sz="2400" dirty="0"/>
              <a:t>u lokalizovaných neznámo, u difúzních expozice azbestu, meta postižení prorůstáním, </a:t>
            </a:r>
            <a:r>
              <a:rPr lang="cs-CZ" altLang="cs-CZ" sz="2400" dirty="0" err="1"/>
              <a:t>lymfogenně</a:t>
            </a:r>
            <a:r>
              <a:rPr lang="cs-CZ" altLang="cs-CZ" sz="2400" dirty="0"/>
              <a:t>, hematogenně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600" dirty="0">
                <a:solidFill>
                  <a:schemeClr val="tx2"/>
                </a:solidFill>
              </a:rPr>
              <a:t>Příznaky: </a:t>
            </a:r>
            <a:r>
              <a:rPr lang="cs-CZ" altLang="cs-CZ" sz="2400" dirty="0"/>
              <a:t>klinicky většinou dlouho němé, dráždivý kašel, hubnutí, obtíže způsobené výpotkem, pleurální bolest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600" dirty="0">
                <a:solidFill>
                  <a:schemeClr val="tx2"/>
                </a:solidFill>
              </a:rPr>
              <a:t>Diagnostika: </a:t>
            </a:r>
            <a:r>
              <a:rPr lang="cs-CZ" altLang="cs-CZ" sz="2400" dirty="0"/>
              <a:t>poslechově nekonstantní třecí šelest, u maligních pravidelně výpotek, RTG – laločnaté ztluštění pleury, pleurální kalcifikace, CT, punkce pleury, biopsie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600" dirty="0">
                <a:solidFill>
                  <a:schemeClr val="tx2"/>
                </a:solidFill>
              </a:rPr>
              <a:t>Léčba: </a:t>
            </a:r>
            <a:r>
              <a:rPr lang="cs-CZ" altLang="cs-CZ" sz="2400" dirty="0"/>
              <a:t>chirurgicky, pokud lze, dále chemoterapie lokální, celková, radioterapie, celkově léčba neúspěšná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400" dirty="0"/>
              <a:t>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altLang="cs-CZ" sz="24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1145D5-CF1C-4455-8A6C-3E8250C87A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A27288E-1E68-450C-B0DF-C25A7F85DE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B33122F5-9803-4BFA-91BE-89E146B6A3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Onemocnění mediastina I</a:t>
            </a:r>
            <a:r>
              <a:rPr lang="cs-CZ" altLang="cs-CZ" dirty="0">
                <a:solidFill>
                  <a:srgbClr val="FF66FF"/>
                </a:solidFill>
              </a:rPr>
              <a:t> </a:t>
            </a:r>
          </a:p>
        </p:txBody>
      </p:sp>
      <p:sp>
        <p:nvSpPr>
          <p:cNvPr id="35842" name="Rectangle 3">
            <a:extLst>
              <a:ext uri="{FF2B5EF4-FFF2-40B4-BE49-F238E27FC236}">
                <a16:creationId xmlns:a16="http://schemas.microsoft.com/office/drawing/2014/main" id="{740409C0-A02F-4AAE-95C2-F58412B6D7A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chemeClr val="folHlink"/>
              </a:buClr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Ohraničení: </a:t>
            </a:r>
            <a:r>
              <a:rPr lang="cs-CZ" altLang="cs-CZ" sz="2000" dirty="0"/>
              <a:t>hrudní páteř, sternum, bránice, horní hrudní apertura, mediastinální pleura</a:t>
            </a:r>
          </a:p>
          <a:p>
            <a:pPr marL="0" indent="0">
              <a:buClr>
                <a:schemeClr val="folHlink"/>
              </a:buClr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Obsahuje: </a:t>
            </a:r>
            <a:r>
              <a:rPr lang="cs-CZ" altLang="cs-CZ" sz="2000" dirty="0"/>
              <a:t>jícen, průdušnici, bronchy, horní a dolní dutou žílu, plicní žíly, plicnici a její větve, sympatické pleteně, </a:t>
            </a:r>
            <a:r>
              <a:rPr lang="cs-CZ" altLang="cs-CZ" sz="2000" dirty="0" err="1"/>
              <a:t>nervus</a:t>
            </a:r>
            <a:r>
              <a:rPr lang="cs-CZ" altLang="cs-CZ" sz="2000" dirty="0"/>
              <a:t> </a:t>
            </a:r>
            <a:r>
              <a:rPr lang="cs-CZ" altLang="cs-CZ" sz="2000" dirty="0" err="1"/>
              <a:t>recurrens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nervus</a:t>
            </a:r>
            <a:r>
              <a:rPr lang="cs-CZ" altLang="cs-CZ" sz="2000" dirty="0"/>
              <a:t> vagus, srdce, lymfatické uzliny, </a:t>
            </a:r>
            <a:r>
              <a:rPr lang="cs-CZ" altLang="cs-CZ" sz="2000" dirty="0" err="1"/>
              <a:t>ductus</a:t>
            </a:r>
            <a:r>
              <a:rPr lang="cs-CZ" altLang="cs-CZ" sz="2000" dirty="0"/>
              <a:t> </a:t>
            </a:r>
            <a:r>
              <a:rPr lang="cs-CZ" altLang="cs-CZ" sz="2000" dirty="0" err="1"/>
              <a:t>thoracicus</a:t>
            </a:r>
            <a:r>
              <a:rPr lang="cs-CZ" altLang="cs-CZ" sz="2000" dirty="0"/>
              <a:t>, oblouk aorty, sestupnou aortu, </a:t>
            </a:r>
            <a:r>
              <a:rPr lang="cs-CZ" altLang="cs-CZ" sz="2000" dirty="0" err="1"/>
              <a:t>thymus</a:t>
            </a:r>
            <a:r>
              <a:rPr lang="cs-CZ" altLang="cs-CZ" sz="2000" dirty="0"/>
              <a:t>, tuk, pojivovou tkáň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AF2108-F28D-4632-B6E6-2E2B05D8D8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4570AA2-D9E4-45DA-A6EC-B03D786EF6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39044B7-41BD-4B1C-B25C-0EB3A0BF9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Onemocnění mediastina </a:t>
            </a:r>
            <a:r>
              <a:rPr lang="cs-CZ" altLang="cs-CZ" dirty="0" err="1"/>
              <a:t>Ii</a:t>
            </a:r>
            <a:endParaRPr lang="cs-CZ" dirty="0"/>
          </a:p>
        </p:txBody>
      </p:sp>
      <p:sp>
        <p:nvSpPr>
          <p:cNvPr id="36866" name="Rectangle 3">
            <a:extLst>
              <a:ext uri="{FF2B5EF4-FFF2-40B4-BE49-F238E27FC236}">
                <a16:creationId xmlns:a16="http://schemas.microsoft.com/office/drawing/2014/main" id="{F2376ABB-BA63-4862-8723-0AE4A5A6A9D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Příznaky: </a:t>
            </a:r>
            <a:r>
              <a:rPr lang="cs-CZ" altLang="cs-CZ" sz="2000" dirty="0"/>
              <a:t>dány postižením procházejících struktur = chrapot, poruchy polykání, kašel, dušnost, arytmie, neurologické příznaky, syndrom horní duté žíly (=útlak, projev - otok obličeje, krku,  HKK, rozšíření povrchových žil, bolesti hlavy, závratě,… )</a:t>
            </a:r>
          </a:p>
          <a:p>
            <a:pPr marL="0" indent="0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Diagnostika: </a:t>
            </a:r>
            <a:r>
              <a:rPr lang="cs-CZ" altLang="cs-CZ" sz="2000" dirty="0"/>
              <a:t>RTG hrudníku, RTG horní hrudní apertury, CT hrudníku, bronchoskopie s </a:t>
            </a:r>
            <a:r>
              <a:rPr lang="cs-CZ" altLang="cs-CZ" sz="2000" dirty="0" err="1"/>
              <a:t>peribronchiální</a:t>
            </a:r>
            <a:r>
              <a:rPr lang="cs-CZ" altLang="cs-CZ" sz="2000" dirty="0"/>
              <a:t> punkcí, </a:t>
            </a:r>
            <a:r>
              <a:rPr lang="cs-CZ" altLang="cs-CZ" sz="2000" dirty="0" err="1"/>
              <a:t>mediastinoskopie</a:t>
            </a:r>
            <a:r>
              <a:rPr lang="cs-CZ" altLang="cs-CZ" sz="2000" dirty="0"/>
              <a:t> s biopsií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659FA59-3B5A-4FE2-95E6-7CFD9D699F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7C1B856-EEDB-4481-B605-C15DE300E5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4557402E-F7B2-406E-9398-8B7F6E1D21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Akutní </a:t>
            </a:r>
            <a:r>
              <a:rPr lang="cs-CZ" altLang="cs-CZ" dirty="0" err="1"/>
              <a:t>mediastinitida</a:t>
            </a:r>
            <a:r>
              <a:rPr lang="cs-CZ" altLang="cs-CZ" dirty="0"/>
              <a:t> 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A98B8FD9-7A0A-4044-A1E3-45125F306F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r>
              <a:rPr lang="cs-CZ" altLang="cs-CZ" sz="3600" dirty="0"/>
              <a:t>= </a:t>
            </a:r>
            <a:r>
              <a:rPr lang="cs-CZ" altLang="cs-CZ" sz="4200" dirty="0"/>
              <a:t>akutní zánětlivé postižení struktur mediastina s možnými následky pro vitální funkce</a:t>
            </a:r>
          </a:p>
          <a:p>
            <a:pPr marL="0" indent="0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r>
              <a:rPr lang="cs-CZ" altLang="cs-CZ" sz="4600" dirty="0">
                <a:solidFill>
                  <a:schemeClr val="tx2"/>
                </a:solidFill>
              </a:rPr>
              <a:t>Etiologie: </a:t>
            </a:r>
            <a:r>
              <a:rPr lang="cs-CZ" altLang="cs-CZ" sz="4200" dirty="0"/>
              <a:t>komplikace při perforaci jícnu, nebo průdušnice, přestupem z okolních tkání,  lymfaticky, hematogenně, </a:t>
            </a:r>
            <a:r>
              <a:rPr lang="cs-CZ" altLang="cs-CZ" sz="4200" dirty="0" err="1"/>
              <a:t>iatrogenní</a:t>
            </a:r>
            <a:r>
              <a:rPr lang="cs-CZ" altLang="cs-CZ" sz="4200" dirty="0"/>
              <a:t> komplikace při výkonech v okolí HHA, při stomatologických výkonech</a:t>
            </a:r>
          </a:p>
          <a:p>
            <a:pPr marL="0" indent="0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r>
              <a:rPr lang="cs-CZ" altLang="cs-CZ" sz="4600" dirty="0">
                <a:solidFill>
                  <a:schemeClr val="tx2"/>
                </a:solidFill>
              </a:rPr>
              <a:t>Příznaky: </a:t>
            </a:r>
            <a:r>
              <a:rPr lang="cs-CZ" altLang="cs-CZ" sz="4200" dirty="0"/>
              <a:t>teploty s třesavkami, </a:t>
            </a:r>
            <a:r>
              <a:rPr lang="cs-CZ" altLang="cs-CZ" sz="4200" dirty="0" err="1"/>
              <a:t>retrosternální</a:t>
            </a:r>
            <a:r>
              <a:rPr lang="cs-CZ" altLang="cs-CZ" sz="4200" dirty="0"/>
              <a:t> bolest, schvácenost, neklid</a:t>
            </a:r>
          </a:p>
          <a:p>
            <a:pPr marL="0" indent="0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r>
              <a:rPr lang="cs-CZ" altLang="cs-CZ" sz="4600" dirty="0">
                <a:solidFill>
                  <a:schemeClr val="tx2"/>
                </a:solidFill>
              </a:rPr>
              <a:t>Diagnostika: </a:t>
            </a:r>
          </a:p>
          <a:p>
            <a:pPr marL="457200" indent="-457200" fontAlgn="auto">
              <a:lnSpc>
                <a:spcPct val="130000"/>
              </a:lnSpc>
              <a:spcAft>
                <a:spcPts val="0"/>
              </a:spcAft>
              <a:buFont typeface="Arial" charset="0"/>
              <a:buAutoNum type="alphaLcParenR"/>
              <a:defRPr/>
            </a:pPr>
            <a:r>
              <a:rPr lang="cs-CZ" altLang="cs-CZ" sz="4200" dirty="0"/>
              <a:t>poslechově – </a:t>
            </a:r>
            <a:r>
              <a:rPr lang="cs-CZ" altLang="cs-CZ" sz="4200" dirty="0" err="1"/>
              <a:t>paramediastinálně</a:t>
            </a:r>
            <a:r>
              <a:rPr lang="cs-CZ" altLang="cs-CZ" sz="4200" dirty="0"/>
              <a:t> třecí šelest</a:t>
            </a:r>
          </a:p>
          <a:p>
            <a:pPr marL="457200" indent="-457200" fontAlgn="auto">
              <a:lnSpc>
                <a:spcPct val="130000"/>
              </a:lnSpc>
              <a:spcAft>
                <a:spcPts val="0"/>
              </a:spcAft>
              <a:buFont typeface="Arial" charset="0"/>
              <a:buAutoNum type="alphaLcParenR"/>
              <a:defRPr/>
            </a:pPr>
            <a:r>
              <a:rPr lang="cs-CZ" altLang="cs-CZ" sz="4200" dirty="0"/>
              <a:t>RTG rozšíření mediastina, mediastinální emfyzém</a:t>
            </a:r>
          </a:p>
          <a:p>
            <a:pPr marL="457200" indent="-457200" fontAlgn="auto">
              <a:lnSpc>
                <a:spcPct val="130000"/>
              </a:lnSpc>
              <a:spcAft>
                <a:spcPts val="0"/>
              </a:spcAft>
              <a:buFont typeface="Arial" charset="0"/>
              <a:buAutoNum type="alphaLcParenR"/>
              <a:defRPr/>
            </a:pPr>
            <a:r>
              <a:rPr lang="cs-CZ" altLang="cs-CZ" sz="4200" dirty="0"/>
              <a:t>CT</a:t>
            </a:r>
          </a:p>
          <a:p>
            <a:pPr marL="0" indent="0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r>
              <a:rPr lang="cs-CZ" altLang="cs-CZ" sz="4600" dirty="0">
                <a:solidFill>
                  <a:schemeClr val="tx2"/>
                </a:solidFill>
              </a:rPr>
              <a:t>Komplikace: </a:t>
            </a:r>
            <a:r>
              <a:rPr lang="cs-CZ" altLang="cs-CZ" sz="3600" dirty="0"/>
              <a:t>útlak a poškození základních vitálních orgánů – srdeční selhání, respirační insuficience</a:t>
            </a:r>
          </a:p>
          <a:p>
            <a:pPr marL="0" indent="0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r>
              <a:rPr lang="cs-CZ" altLang="cs-CZ" sz="4600" dirty="0">
                <a:solidFill>
                  <a:schemeClr val="tx2"/>
                </a:solidFill>
              </a:rPr>
              <a:t>Léčba: </a:t>
            </a:r>
            <a:r>
              <a:rPr lang="cs-CZ" altLang="cs-CZ" sz="3600" dirty="0"/>
              <a:t>masivně ATB, drenáž, řešení primární příčiny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altLang="cs-CZ" sz="2000" dirty="0"/>
          </a:p>
          <a:p>
            <a:pPr marL="457200" indent="-457200" fontAlgn="auto">
              <a:spcAft>
                <a:spcPts val="0"/>
              </a:spcAft>
              <a:buFont typeface="Arial" charset="0"/>
              <a:buAutoNum type="alphaLcParenR"/>
              <a:defRPr/>
            </a:pPr>
            <a:endParaRPr lang="cs-CZ" altLang="cs-CZ" sz="20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altLang="cs-CZ" sz="20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69B76D-3FA6-4A62-A975-71BAE3DAD9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8A9AD52-AD5C-4A9F-9866-A5CF282F0C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27BE11-B5A2-4B87-A5B0-06E00B825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Tuberkulóza</a:t>
            </a:r>
            <a:endParaRPr lang="cs-CZ" dirty="0"/>
          </a:p>
        </p:txBody>
      </p:sp>
      <p:sp>
        <p:nvSpPr>
          <p:cNvPr id="11266" name="Rectangle 3">
            <a:extLst>
              <a:ext uri="{FF2B5EF4-FFF2-40B4-BE49-F238E27FC236}">
                <a16:creationId xmlns:a16="http://schemas.microsoft.com/office/drawing/2014/main" id="{60933225-D612-45BF-889B-6EE7839292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  <a:buFontTx/>
              <a:buChar char="-"/>
            </a:pPr>
            <a:r>
              <a:rPr lang="cs-CZ" altLang="cs-CZ" sz="2400" dirty="0"/>
              <a:t>manifestní x latentní forma</a:t>
            </a:r>
          </a:p>
          <a:p>
            <a:pPr eaLnBrk="1" hangingPunct="1">
              <a:buFontTx/>
              <a:buChar char="-"/>
            </a:pPr>
            <a:endParaRPr lang="cs-CZ" altLang="cs-CZ" sz="2400" dirty="0"/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cs-CZ" altLang="cs-CZ" sz="2400" dirty="0"/>
              <a:t>manifestace závisí na mnoha faktorech </a:t>
            </a:r>
          </a:p>
          <a:p>
            <a:pPr marL="324000" lvl="1" indent="0">
              <a:lnSpc>
                <a:spcPct val="150000"/>
              </a:lnSpc>
              <a:buNone/>
            </a:pPr>
            <a:r>
              <a:rPr lang="cs-CZ" altLang="cs-CZ" sz="2400" dirty="0"/>
              <a:t>  (genetická predispozice, virulence, množství, délka expozice, imunosuprese…)</a:t>
            </a:r>
          </a:p>
          <a:p>
            <a:pPr eaLnBrk="1" hangingPunct="1">
              <a:buFontTx/>
              <a:buChar char="-"/>
            </a:pPr>
            <a:endParaRPr lang="cs-CZ" altLang="cs-CZ" sz="2400" dirty="0"/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cs-CZ" altLang="cs-CZ" sz="2400" dirty="0"/>
              <a:t>manifestní forma se dělí na primární a </a:t>
            </a:r>
            <a:r>
              <a:rPr lang="cs-CZ" altLang="cs-CZ" sz="2400" dirty="0" err="1"/>
              <a:t>postprimární</a:t>
            </a:r>
            <a:endParaRPr lang="cs-CZ" altLang="cs-CZ" sz="2400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C9D0269-227E-44D5-A3B9-3AE07CF885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DEAA9F7-4147-461F-BFBB-F7FEEEA6DD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D1EE298F-17F6-48B1-BBC7-C07BD94401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Chronická </a:t>
            </a:r>
            <a:r>
              <a:rPr lang="cs-CZ" altLang="cs-CZ" dirty="0" err="1"/>
              <a:t>mediastinitida</a:t>
            </a:r>
            <a:endParaRPr lang="cs-CZ" altLang="cs-CZ" dirty="0"/>
          </a:p>
        </p:txBody>
      </p:sp>
      <p:sp>
        <p:nvSpPr>
          <p:cNvPr id="38914" name="Rectangle 3">
            <a:extLst>
              <a:ext uri="{FF2B5EF4-FFF2-40B4-BE49-F238E27FC236}">
                <a16:creationId xmlns:a16="http://schemas.microsoft.com/office/drawing/2014/main" id="{C60F5910-2258-47C2-B9B2-32E3276A095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000" dirty="0"/>
              <a:t>= chronické zánětlivé postižení s rozvojem fibrózy mediastina</a:t>
            </a:r>
          </a:p>
          <a:p>
            <a:pPr marL="0" indent="0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Etiologie: </a:t>
            </a:r>
            <a:r>
              <a:rPr lang="cs-CZ" altLang="cs-CZ" sz="2000" dirty="0"/>
              <a:t>idiopatická, TBC nitrohrudních uzlin, mykóza, silikóza, traumata, nejčastěji vznik po ozáření </a:t>
            </a:r>
          </a:p>
          <a:p>
            <a:pPr marL="0" indent="0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Příznaky: </a:t>
            </a:r>
            <a:r>
              <a:rPr lang="cs-CZ" altLang="cs-CZ" sz="2000" dirty="0"/>
              <a:t>syndrom HDŽ, postižení dalších struktur, kolaterály žilního systému</a:t>
            </a:r>
          </a:p>
          <a:p>
            <a:pPr marL="0" indent="0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Komplikace: </a:t>
            </a:r>
            <a:r>
              <a:rPr lang="cs-CZ" altLang="cs-CZ" sz="2000" dirty="0"/>
              <a:t>postupná </a:t>
            </a:r>
            <a:r>
              <a:rPr lang="cs-CZ" altLang="cs-CZ" sz="2000" dirty="0" err="1"/>
              <a:t>fibrotizace</a:t>
            </a:r>
            <a:r>
              <a:rPr lang="cs-CZ" altLang="cs-CZ" sz="2000" dirty="0"/>
              <a:t> s útlakem orgánů</a:t>
            </a:r>
          </a:p>
          <a:p>
            <a:pPr marL="0" indent="0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Léčba: </a:t>
            </a:r>
            <a:r>
              <a:rPr lang="cs-CZ" altLang="cs-CZ" sz="2000" dirty="0"/>
              <a:t>pokud možno řešení příčiny, chirurgické odstranění mechanického útlaku, glukokortikoidy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7637AD-961F-40C7-8593-EE3615B566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3C4EAA0-4DCE-4CCE-AAA8-B6AC7305CD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B9C1CD5D-4723-463A-A00C-FF89821E83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Mediastinální emfyzém</a:t>
            </a:r>
          </a:p>
        </p:txBody>
      </p:sp>
      <p:sp>
        <p:nvSpPr>
          <p:cNvPr id="39938" name="Rectangle 3">
            <a:extLst>
              <a:ext uri="{FF2B5EF4-FFF2-40B4-BE49-F238E27FC236}">
                <a16:creationId xmlns:a16="http://schemas.microsoft.com/office/drawing/2014/main" id="{F5B23966-BF29-4555-B2F1-D8175E4182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000" dirty="0"/>
              <a:t>= přítomnost vzduchu v mediastinu</a:t>
            </a:r>
          </a:p>
          <a:p>
            <a:pPr marL="0" indent="0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Etiologie: </a:t>
            </a:r>
            <a:r>
              <a:rPr lang="cs-CZ" altLang="cs-CZ" sz="2000" dirty="0"/>
              <a:t>při ruptuře bronchu nebo jícnu, nepřímo při ruptuře emfyzematózní buly</a:t>
            </a:r>
          </a:p>
          <a:p>
            <a:pPr marL="0" indent="0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Příznaky</a:t>
            </a:r>
            <a:r>
              <a:rPr lang="cs-CZ" altLang="cs-CZ" sz="2000" dirty="0">
                <a:solidFill>
                  <a:schemeClr val="tx2"/>
                </a:solidFill>
              </a:rPr>
              <a:t>: </a:t>
            </a:r>
            <a:r>
              <a:rPr lang="cs-CZ" altLang="cs-CZ" sz="2000" dirty="0" err="1"/>
              <a:t>retrosternální</a:t>
            </a:r>
            <a:r>
              <a:rPr lang="cs-CZ" altLang="cs-CZ" sz="2000" dirty="0"/>
              <a:t> bolest, horší při nádechu nebo polykání, dušnost </a:t>
            </a:r>
          </a:p>
          <a:p>
            <a:pPr marL="0" indent="0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Diagnostika: </a:t>
            </a:r>
            <a:r>
              <a:rPr lang="cs-CZ" altLang="cs-CZ" sz="2000" dirty="0"/>
              <a:t>oslabení ozev, třáskání synchronní s tepem, RTG -  rozšíření mediastina, CT</a:t>
            </a:r>
          </a:p>
          <a:p>
            <a:pPr marL="0" indent="0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Léčba: </a:t>
            </a:r>
            <a:r>
              <a:rPr lang="cs-CZ" altLang="cs-CZ" sz="2000" dirty="0"/>
              <a:t>O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, léčba základního onemocnění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B94AC9-F5EB-415A-B23B-A2659E9F02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2CB4096-DF4C-470B-8F52-1FCC026E81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781C4E5D-F38B-4E8F-A9A7-585C316AB6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Nádory mediastina 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9FC39C15-ADD0-4E14-AE15-ACFAC43A1A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r>
              <a:rPr lang="cs-CZ" altLang="cs-CZ" sz="2200" dirty="0"/>
              <a:t>= bujení struktur obsažených v mediastinu (nádory srdce, </a:t>
            </a:r>
            <a:r>
              <a:rPr lang="cs-CZ" altLang="cs-CZ" sz="2200" dirty="0" err="1"/>
              <a:t>thymu</a:t>
            </a:r>
            <a:r>
              <a:rPr lang="cs-CZ" altLang="cs-CZ" sz="2200" dirty="0"/>
              <a:t>, měkkých tkání, neurogenní, lymfomy, </a:t>
            </a:r>
            <a:r>
              <a:rPr lang="cs-CZ" altLang="cs-CZ" sz="2200" dirty="0" err="1"/>
              <a:t>germinální</a:t>
            </a:r>
            <a:r>
              <a:rPr lang="cs-CZ" altLang="cs-CZ" sz="2200" dirty="0"/>
              <a:t>…). Nejčastější onemocnění mediastina (90%).</a:t>
            </a:r>
          </a:p>
          <a:p>
            <a:pPr marL="0" indent="0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r>
              <a:rPr lang="cs-CZ" altLang="cs-CZ" sz="2400" dirty="0">
                <a:solidFill>
                  <a:schemeClr val="tx2"/>
                </a:solidFill>
              </a:rPr>
              <a:t>Dělení: </a:t>
            </a:r>
            <a:r>
              <a:rPr lang="cs-CZ" altLang="cs-CZ" sz="2200" dirty="0"/>
              <a:t>pravé tumory – většinou maligní, </a:t>
            </a:r>
            <a:r>
              <a:rPr lang="cs-CZ" altLang="cs-CZ" sz="2200" dirty="0" err="1"/>
              <a:t>pseudotumory</a:t>
            </a:r>
            <a:r>
              <a:rPr lang="cs-CZ" altLang="cs-CZ" sz="2200" dirty="0"/>
              <a:t> (cysty, uzliny, cévní struktury)</a:t>
            </a:r>
          </a:p>
          <a:p>
            <a:pPr marL="0" indent="0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r>
              <a:rPr lang="cs-CZ" altLang="cs-CZ" sz="2400" dirty="0">
                <a:solidFill>
                  <a:schemeClr val="tx2"/>
                </a:solidFill>
              </a:rPr>
              <a:t>Příznaky: </a:t>
            </a:r>
            <a:r>
              <a:rPr lang="cs-CZ" altLang="cs-CZ" sz="2200" dirty="0"/>
              <a:t>útlak příslušných struktur, polovina objevena náhodně</a:t>
            </a:r>
          </a:p>
          <a:p>
            <a:pPr marL="0" indent="0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r>
              <a:rPr lang="cs-CZ" altLang="cs-CZ" sz="2200" dirty="0"/>
              <a:t> - dle lokalizace (přední mediastinum - </a:t>
            </a:r>
            <a:r>
              <a:rPr lang="cs-CZ" altLang="cs-CZ" sz="2200" dirty="0" err="1"/>
              <a:t>sy</a:t>
            </a:r>
            <a:r>
              <a:rPr lang="cs-CZ" altLang="cs-CZ" sz="2200" dirty="0"/>
              <a:t> HDŽ, střední mediastinum - dechové, polykací obtíže, zadní mediastinum - neurologické potíže – útlak míchy, </a:t>
            </a:r>
            <a:r>
              <a:rPr lang="cs-CZ" altLang="cs-CZ" sz="2200" dirty="0" err="1"/>
              <a:t>Hornerovo</a:t>
            </a:r>
            <a:r>
              <a:rPr lang="cs-CZ" altLang="cs-CZ" sz="2200" dirty="0"/>
              <a:t> trias-</a:t>
            </a:r>
            <a:r>
              <a:rPr lang="cs-CZ" altLang="cs-CZ" sz="2200" dirty="0" err="1"/>
              <a:t>mioza</a:t>
            </a:r>
            <a:r>
              <a:rPr lang="cs-CZ" altLang="cs-CZ" sz="2200" dirty="0"/>
              <a:t>, </a:t>
            </a:r>
            <a:r>
              <a:rPr lang="cs-CZ" altLang="cs-CZ" sz="2200" dirty="0" err="1"/>
              <a:t>ptoza</a:t>
            </a:r>
            <a:r>
              <a:rPr lang="cs-CZ" altLang="cs-CZ" sz="2200" dirty="0"/>
              <a:t>, </a:t>
            </a:r>
            <a:r>
              <a:rPr lang="cs-CZ" altLang="cs-CZ" sz="2200" dirty="0" err="1"/>
              <a:t>enoftalmus</a:t>
            </a:r>
            <a:r>
              <a:rPr lang="cs-CZ" altLang="cs-CZ" sz="2200" dirty="0"/>
              <a:t>)</a:t>
            </a:r>
          </a:p>
          <a:p>
            <a:pPr marL="0" indent="0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r>
              <a:rPr lang="cs-CZ" altLang="cs-CZ" sz="2400" dirty="0">
                <a:solidFill>
                  <a:schemeClr val="tx2"/>
                </a:solidFill>
              </a:rPr>
              <a:t>Diagnostika</a:t>
            </a:r>
            <a:r>
              <a:rPr lang="cs-CZ" altLang="cs-CZ" sz="2200" dirty="0"/>
              <a:t>: anamnéza, fyzikální vyšetření, RTG – rozšíření mediastina, CT, PET, PET/CT,  EBUS, EUS, </a:t>
            </a:r>
            <a:r>
              <a:rPr lang="cs-CZ" altLang="cs-CZ" sz="2200" dirty="0" err="1"/>
              <a:t>mediastinoskopie</a:t>
            </a:r>
            <a:r>
              <a:rPr lang="cs-CZ" altLang="cs-CZ" sz="2200" dirty="0"/>
              <a:t> s biopsií</a:t>
            </a:r>
          </a:p>
          <a:p>
            <a:pPr marL="0" indent="0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r>
              <a:rPr lang="cs-CZ" altLang="cs-CZ" sz="2400" dirty="0">
                <a:solidFill>
                  <a:schemeClr val="tx2"/>
                </a:solidFill>
              </a:rPr>
              <a:t>Léčba: </a:t>
            </a:r>
            <a:r>
              <a:rPr lang="cs-CZ" altLang="cs-CZ" sz="2200" dirty="0"/>
              <a:t>podle základní choroby, snaha o chirurgické odstranění, u </a:t>
            </a:r>
            <a:r>
              <a:rPr lang="cs-CZ" altLang="cs-CZ" sz="2200" dirty="0" err="1"/>
              <a:t>tymomu</a:t>
            </a:r>
            <a:r>
              <a:rPr lang="cs-CZ" altLang="cs-CZ" sz="2200" dirty="0"/>
              <a:t> a lymfomu chemoterapie</a:t>
            </a:r>
            <a:endParaRPr lang="cs-CZ" altLang="cs-CZ" sz="20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289DFE-8B5A-416D-AB2F-6D015BC05D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AF1216A-1DB9-487A-B699-D9CE68240C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B942B473-9A43-41AE-BC6C-6D4A77A0B9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Nádory mediastina - RTG</a:t>
            </a:r>
          </a:p>
        </p:txBody>
      </p:sp>
      <p:pic>
        <p:nvPicPr>
          <p:cNvPr id="41986" name="Picture 4" descr="lymfom">
            <a:extLst>
              <a:ext uri="{FF2B5EF4-FFF2-40B4-BE49-F238E27FC236}">
                <a16:creationId xmlns:a16="http://schemas.microsoft.com/office/drawing/2014/main" id="{BB6910A1-1337-4422-AD9D-19661F093FD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9" y="1329822"/>
            <a:ext cx="5808259" cy="473993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A59673-D909-4D1B-8A2F-04FF7AD1CE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1BCE04D-B7B1-48D2-B66B-6A8A45568E1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CED2D967-63EF-4A81-A2F1-7C360A5278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Změny polohy bránice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AC5B8181-C59B-41C1-8A1A-D778B26AD2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= odchylka umístění bránice z její fyziologické polohy – elevace, deprese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Etiologie: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a) elevace – zmenšení plicního objemu, po plicní resekci, po embolizaci, poškození n. </a:t>
            </a:r>
            <a:r>
              <a:rPr lang="cs-CZ" altLang="cs-CZ" sz="2000" dirty="0" err="1"/>
              <a:t>frenicus</a:t>
            </a:r>
            <a:r>
              <a:rPr lang="cs-CZ" altLang="cs-CZ" sz="2000" dirty="0"/>
              <a:t>, intraabdominální procesy, obezita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b) deprese – nádory velkého rozsahu, velký výpotek, tenzní PNO, emfyzém, astma </a:t>
            </a:r>
            <a:r>
              <a:rPr lang="cs-CZ" altLang="cs-CZ" sz="2000" dirty="0" err="1"/>
              <a:t>bronchiale</a:t>
            </a:r>
            <a:r>
              <a:rPr lang="cs-CZ" altLang="cs-CZ" sz="2000" dirty="0"/>
              <a:t>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Příznaky: </a:t>
            </a:r>
            <a:r>
              <a:rPr lang="cs-CZ" altLang="cs-CZ" sz="2000" dirty="0"/>
              <a:t>dušnost, příznaky dané základní chorobou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000" dirty="0">
                <a:solidFill>
                  <a:schemeClr val="tx2"/>
                </a:solidFill>
              </a:rPr>
              <a:t>Diagnostika: </a:t>
            </a:r>
            <a:r>
              <a:rPr lang="cs-CZ" altLang="cs-CZ" sz="2000" dirty="0"/>
              <a:t>RTG hrudníku, břicha, spirometrie – snížení FVC, CT, bronchoskopie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E7840F-947C-4D94-ADF1-95BFBD76A7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B33FFEB-6D34-4FB8-9FBB-7B5FE85A34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F7D23838-EC3B-4D6D-94F1-17AC002B8B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Brániční hernie 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CE243A1A-0744-452F-86D4-3E50A0DB3C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744927"/>
            <a:ext cx="10753200" cy="4139998"/>
          </a:xfrm>
        </p:spPr>
        <p:txBody>
          <a:bodyPr>
            <a:normAutofit/>
          </a:bodyPr>
          <a:lstStyle/>
          <a:p>
            <a:pPr marL="0" indent="0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cs-CZ" altLang="cs-CZ" sz="2000" dirty="0"/>
              <a:t>= břišní orgány pronikají v kýlním vaku peritonea do dutiny hrudní preformovanými otvory</a:t>
            </a:r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Etiologie: </a:t>
            </a:r>
            <a:r>
              <a:rPr lang="cs-CZ" altLang="cs-CZ" sz="2000" dirty="0"/>
              <a:t>zeslabení bránice v místě prostupu jícnu (hiátová, </a:t>
            </a:r>
            <a:r>
              <a:rPr lang="cs-CZ" altLang="cs-CZ" sz="2000" dirty="0" err="1"/>
              <a:t>paraezofageální</a:t>
            </a:r>
            <a:r>
              <a:rPr lang="cs-CZ" altLang="cs-CZ" sz="2000" dirty="0"/>
              <a:t>) a srůstu částí bránice (</a:t>
            </a:r>
            <a:r>
              <a:rPr lang="cs-CZ" altLang="cs-CZ" sz="2000" dirty="0" err="1"/>
              <a:t>parasternální</a:t>
            </a:r>
            <a:r>
              <a:rPr lang="cs-CZ" altLang="cs-CZ" sz="2000" dirty="0"/>
              <a:t>, zadní </a:t>
            </a:r>
            <a:r>
              <a:rPr lang="cs-CZ" altLang="cs-CZ" sz="2000" dirty="0" err="1"/>
              <a:t>posterolaterální</a:t>
            </a:r>
            <a:r>
              <a:rPr lang="cs-CZ" altLang="cs-CZ" sz="2000" dirty="0"/>
              <a:t>)</a:t>
            </a:r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Příznaky: </a:t>
            </a:r>
            <a:r>
              <a:rPr lang="cs-CZ" altLang="cs-CZ" sz="2000" dirty="0"/>
              <a:t>u hiátové a </a:t>
            </a:r>
            <a:r>
              <a:rPr lang="cs-CZ" altLang="cs-CZ" sz="2000" dirty="0" err="1"/>
              <a:t>paraezofageální</a:t>
            </a:r>
            <a:r>
              <a:rPr lang="cs-CZ" altLang="cs-CZ" sz="2000" dirty="0"/>
              <a:t> bolest za sternem imitující stenokardie při použití břišního lisu, vleže pálení žáhy, noční kašel-EER, dále obtíže podle umístění hernie</a:t>
            </a:r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Diagnostika: </a:t>
            </a:r>
            <a:r>
              <a:rPr lang="cs-CZ" altLang="cs-CZ" sz="2000" dirty="0"/>
              <a:t>RTG hrudníku, GFS, kontrastní RTG, CT</a:t>
            </a:r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Komplikace: </a:t>
            </a:r>
            <a:r>
              <a:rPr lang="cs-CZ" altLang="cs-CZ" sz="2000" dirty="0"/>
              <a:t>při hiátové hernii erozivní gastritida, u ostatních hernií možnost inkarcerace</a:t>
            </a:r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Léčba: </a:t>
            </a:r>
            <a:r>
              <a:rPr lang="cs-CZ" altLang="cs-CZ" sz="2000" dirty="0"/>
              <a:t>chirurgická, při menších nálezech někdy efektivní </a:t>
            </a:r>
            <a:r>
              <a:rPr lang="cs-CZ" altLang="cs-CZ" sz="2000" dirty="0" err="1"/>
              <a:t>metoclopramid</a:t>
            </a:r>
            <a:endParaRPr lang="cs-CZ" altLang="cs-CZ" sz="20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altLang="cs-CZ" sz="20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altLang="cs-CZ" sz="2000" dirty="0"/>
          </a:p>
        </p:txBody>
      </p:sp>
      <p:pic>
        <p:nvPicPr>
          <p:cNvPr id="44036" name="Picture 4" descr="C:\Users\5768\Desktop\hiatova-hernie-1368462563-83b29577.jpg">
            <a:extLst>
              <a:ext uri="{FF2B5EF4-FFF2-40B4-BE49-F238E27FC236}">
                <a16:creationId xmlns:a16="http://schemas.microsoft.com/office/drawing/2014/main" id="{0DBF5D66-5505-4578-8C2B-C493310631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6119" y="4417268"/>
            <a:ext cx="2987329" cy="1605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7B2ACF-26F1-4C98-911B-D631457489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0DD6FD5-F832-4926-BD91-512CDC52ED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DC3FCB69-0817-4218-9ACA-721737D867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Brániční hernie – kontrastní RTG</a:t>
            </a:r>
          </a:p>
        </p:txBody>
      </p:sp>
      <p:pic>
        <p:nvPicPr>
          <p:cNvPr id="45058" name="Zástupný symbol pro obsah 2">
            <a:extLst>
              <a:ext uri="{FF2B5EF4-FFF2-40B4-BE49-F238E27FC236}">
                <a16:creationId xmlns:a16="http://schemas.microsoft.com/office/drawing/2014/main" id="{EC30A2F8-C430-45E1-95CB-79E4557B0F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44" y="1292988"/>
            <a:ext cx="4512750" cy="4813600"/>
          </a:xfr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E8CB278-4AF2-4B0C-8A20-4976DA214A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DC0CED8-D6B8-4BE1-8F06-5261423452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F4D533C8-0DDA-4128-9E0E-99E45FBF3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sz="5000" dirty="0">
              <a:solidFill>
                <a:schemeClr val="tx2"/>
              </a:solidFill>
            </a:endParaRPr>
          </a:p>
          <a:p>
            <a:pPr marL="72000" indent="0">
              <a:buNone/>
            </a:pPr>
            <a:r>
              <a:rPr lang="cs-CZ" sz="5000" b="1" dirty="0">
                <a:solidFill>
                  <a:schemeClr val="tx2"/>
                </a:solidFill>
              </a:rPr>
              <a:t>Děkuji za pozornost</a:t>
            </a:r>
          </a:p>
        </p:txBody>
      </p:sp>
      <p:pic>
        <p:nvPicPr>
          <p:cNvPr id="5" name="Zástupný symbol pro obsah 5">
            <a:extLst>
              <a:ext uri="{FF2B5EF4-FFF2-40B4-BE49-F238E27FC236}">
                <a16:creationId xmlns:a16="http://schemas.microsoft.com/office/drawing/2014/main" id="{E0BF5E57-40AF-417E-824F-7CE1D4208B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14605" y="1026000"/>
            <a:ext cx="3397743" cy="4806440"/>
          </a:xfrm>
          <a:prstGeom prst="rect">
            <a:avLst/>
          </a:prstGeo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C65468-90F3-4445-A2A7-E77D498517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3469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03F7C31-2402-475E-B13B-E9A2416000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BA154B25-27F4-45B3-92BE-6CFBBA113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Tuberkulóza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C30D1D-FEED-4F27-A77B-776BCBACB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altLang="cs-CZ" sz="2500" dirty="0">
                <a:solidFill>
                  <a:schemeClr val="tx2"/>
                </a:solidFill>
              </a:rPr>
              <a:t>Primární TBC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altLang="cs-CZ" sz="2500" dirty="0">
              <a:solidFill>
                <a:schemeClr val="tx2"/>
              </a:solidFill>
            </a:endParaRPr>
          </a:p>
          <a:p>
            <a:pPr marL="365760" indent="-256032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altLang="cs-CZ" sz="2400" dirty="0"/>
              <a:t>reakce hostitele na 1. kontakt organismu s TBC</a:t>
            </a:r>
          </a:p>
          <a:p>
            <a:pPr marL="365760" indent="-256032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cs-CZ" altLang="cs-CZ" sz="2400" dirty="0"/>
          </a:p>
          <a:p>
            <a:pPr marL="365760" indent="-256032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altLang="cs-CZ" sz="2400" dirty="0"/>
              <a:t>MTBC se dostane do organismu, vyvolá zánět a šíří se lymfatickou cestou do LU (ložisko zánětu + LU = primární komplex) – v této době ještě imunitní systém nemá paměťové </a:t>
            </a:r>
            <a:r>
              <a:rPr lang="cs-CZ" altLang="cs-CZ" sz="2400" dirty="0" err="1"/>
              <a:t>bb</a:t>
            </a:r>
            <a:r>
              <a:rPr lang="cs-CZ" altLang="cs-CZ" sz="2400" dirty="0"/>
              <a:t>, proto ohraničení není spolehlivé, dochází k bakteriemii a u </a:t>
            </a:r>
            <a:r>
              <a:rPr lang="cs-CZ" altLang="cs-CZ" sz="2400" dirty="0" err="1"/>
              <a:t>imonukompromintovaných</a:t>
            </a:r>
            <a:r>
              <a:rPr lang="cs-CZ" altLang="cs-CZ" sz="2400" dirty="0"/>
              <a:t> pacientů může dojít k pleuritidě nebo diseminaci (miliární TBC)</a:t>
            </a:r>
          </a:p>
          <a:p>
            <a:pPr marL="365760" indent="-256032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cs-CZ" altLang="cs-CZ" sz="2400" dirty="0"/>
          </a:p>
          <a:p>
            <a:pPr marL="365760" indent="-256032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altLang="cs-CZ" sz="2400" dirty="0"/>
              <a:t>primární TBC se v 95% spontánně zhojí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83C35F7-98E0-4052-BF58-74EF09AB57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7391073-C16D-4D87-A16B-59785DBE4E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E13E91F1-71CC-4A51-BCAA-74BFEA62E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Tuberkulóza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B9D909-8CDF-4973-BE9A-EA3E480FC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altLang="cs-CZ" sz="2500" dirty="0" err="1">
                <a:solidFill>
                  <a:schemeClr val="tx2"/>
                </a:solidFill>
              </a:rPr>
              <a:t>Postprimární</a:t>
            </a:r>
            <a:r>
              <a:rPr lang="cs-CZ" altLang="cs-CZ" sz="2500" dirty="0">
                <a:solidFill>
                  <a:schemeClr val="tx2"/>
                </a:solidFill>
              </a:rPr>
              <a:t> TBC</a:t>
            </a:r>
          </a:p>
          <a:p>
            <a:pPr marL="0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cs-CZ" altLang="cs-CZ" sz="2400" dirty="0">
              <a:solidFill>
                <a:schemeClr val="tx2"/>
              </a:solidFill>
            </a:endParaRPr>
          </a:p>
          <a:p>
            <a:pPr marL="365760" indent="-256032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/>
              <a:t>u osob již infikovaných </a:t>
            </a:r>
          </a:p>
          <a:p>
            <a:pPr marL="365760" indent="-256032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cs-CZ" sz="2400" dirty="0"/>
          </a:p>
          <a:p>
            <a:pPr marL="365760" indent="-256032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/>
              <a:t>jedná se o reinfekci nebo endogenní reaktivaci např. při snížení imunity</a:t>
            </a:r>
          </a:p>
          <a:p>
            <a:pPr marL="365760" indent="-256032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cs-CZ" sz="2400" dirty="0"/>
          </a:p>
          <a:p>
            <a:pPr marL="365760" indent="-256032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/>
              <a:t>jsou již vytvořeny paměťové </a:t>
            </a:r>
            <a:r>
              <a:rPr lang="cs-CZ" sz="2400" dirty="0" err="1"/>
              <a:t>bb</a:t>
            </a:r>
            <a:r>
              <a:rPr lang="cs-CZ" sz="2400" dirty="0"/>
              <a:t>, vzniká infiltrát s tendencí k ohraničení a vzniku kaseosní nekrózy</a:t>
            </a:r>
          </a:p>
          <a:p>
            <a:pPr marL="365760" indent="-256032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cs-CZ" sz="2400" dirty="0"/>
          </a:p>
          <a:p>
            <a:pPr marL="365760" indent="-256032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/>
              <a:t>hojení probíhá jizvením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0D71C36-B6EA-4E2C-8795-5CA3B0FCD7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0E5DE21-ED95-4346-824E-7DD766D9D6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EBF5A2-EB53-4DA3-8A41-B405D6EAC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Tuberkulóza</a:t>
            </a:r>
            <a:endParaRPr lang="cs-CZ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669FC1F-4101-4C01-8A82-4B2962708A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Příznaky: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altLang="cs-CZ" sz="2200" dirty="0">
              <a:solidFill>
                <a:schemeClr val="tx2"/>
              </a:solidFill>
            </a:endParaRP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altLang="cs-CZ" sz="2000" dirty="0">
                <a:solidFill>
                  <a:schemeClr val="tx2"/>
                </a:solidFill>
              </a:rPr>
              <a:t>Primární TBC -  </a:t>
            </a:r>
            <a:r>
              <a:rPr lang="cs-CZ" altLang="cs-CZ" sz="2000" dirty="0"/>
              <a:t>zvýšená únavnost, pocení, úbytek hmotnosti, ranní </a:t>
            </a:r>
            <a:r>
              <a:rPr lang="cs-CZ" altLang="cs-CZ" sz="2000" dirty="0" err="1"/>
              <a:t>subfebrilie</a:t>
            </a:r>
            <a:endParaRPr lang="cs-CZ" altLang="cs-CZ" sz="2000" dirty="0"/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endParaRPr lang="cs-CZ" altLang="cs-CZ" sz="2000" dirty="0"/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altLang="cs-CZ" sz="2000" dirty="0" err="1">
                <a:solidFill>
                  <a:schemeClr val="tx2"/>
                </a:solidFill>
              </a:rPr>
              <a:t>Postprimární</a:t>
            </a:r>
            <a:r>
              <a:rPr lang="cs-CZ" altLang="cs-CZ" sz="2000" dirty="0">
                <a:solidFill>
                  <a:schemeClr val="tx2"/>
                </a:solidFill>
              </a:rPr>
              <a:t> TBC – </a:t>
            </a:r>
            <a:r>
              <a:rPr lang="cs-CZ" altLang="cs-CZ" sz="2000" dirty="0"/>
              <a:t>únava, nechutenství, kašel suchý, později produktivní, hemoptýza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endParaRPr lang="cs-CZ" altLang="cs-CZ" sz="20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miliární TBC – generalizace s rychlým průběhem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TBC pleuritida – </a:t>
            </a:r>
            <a:r>
              <a:rPr lang="cs-CZ" altLang="cs-CZ" sz="2000" dirty="0" err="1"/>
              <a:t>exudát</a:t>
            </a:r>
            <a:endParaRPr lang="cs-CZ" altLang="cs-CZ" sz="20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TBC nitrohrudních uzlin 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alt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BFF52E7-C81E-4A47-81E9-9338E19F1F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48F82E1-F644-4E1C-8413-5796644402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40C15C64-1A7A-4368-8EFE-D1D95FFE2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Tuberkulóza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8AEB28-FB30-46C9-BBAD-71F83A303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cs-CZ" sz="2500" dirty="0">
                <a:solidFill>
                  <a:schemeClr val="tx2"/>
                </a:solidFill>
              </a:rPr>
              <a:t>Mimoplicní TBC</a:t>
            </a:r>
          </a:p>
          <a:p>
            <a:pPr marL="365760" indent="-256032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/>
              <a:t>uzliny – krční v 90%</a:t>
            </a:r>
          </a:p>
          <a:p>
            <a:pPr marL="365760" indent="-256032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/>
              <a:t>skelet – páteř, </a:t>
            </a:r>
            <a:r>
              <a:rPr lang="cs-CZ" sz="2400" dirty="0" err="1"/>
              <a:t>patol</a:t>
            </a:r>
            <a:r>
              <a:rPr lang="cs-CZ" sz="2400" dirty="0"/>
              <a:t>. fraktury, komprese míchy</a:t>
            </a:r>
          </a:p>
          <a:p>
            <a:pPr marL="365760" indent="-256032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/>
              <a:t>GIT – IC oblast</a:t>
            </a:r>
          </a:p>
          <a:p>
            <a:pPr marL="365760" indent="-256032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/>
              <a:t>ledviny – jednostranná </a:t>
            </a:r>
            <a:r>
              <a:rPr lang="cs-CZ" sz="2400" dirty="0" err="1"/>
              <a:t>pyelonefroza</a:t>
            </a:r>
            <a:r>
              <a:rPr lang="cs-CZ" sz="2400" dirty="0"/>
              <a:t> (pyurie bez bakterií)</a:t>
            </a:r>
          </a:p>
          <a:p>
            <a:pPr marL="365760" indent="-256032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/>
              <a:t>kůže, </a:t>
            </a:r>
            <a:r>
              <a:rPr lang="cs-CZ" sz="2400" dirty="0" err="1"/>
              <a:t>peritinitis</a:t>
            </a:r>
            <a:r>
              <a:rPr lang="cs-CZ" sz="2400" dirty="0"/>
              <a:t>, </a:t>
            </a:r>
            <a:r>
              <a:rPr lang="cs-CZ" sz="2400" dirty="0" err="1"/>
              <a:t>perikarditis</a:t>
            </a:r>
            <a:r>
              <a:rPr lang="cs-CZ" sz="2400" dirty="0"/>
              <a:t>, meningitida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6EE8CAD-B8E7-49C1-A910-0601C917B5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B74A191-2B84-4041-A009-3C5A259C17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9DAACE-C92B-4B6F-9BFB-427DD0F98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Tuberkulóza</a:t>
            </a:r>
            <a:endParaRPr lang="cs-CZ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A34A343-40C2-4F38-A1BE-C06EF92A802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Diagnostika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a) anamnéza</a:t>
            </a:r>
          </a:p>
          <a:p>
            <a:pPr marL="0" indent="0" fontAlgn="auto">
              <a:spcAft>
                <a:spcPts val="0"/>
              </a:spcAft>
              <a:buClr>
                <a:schemeClr val="folHlink"/>
              </a:buClr>
              <a:buNone/>
              <a:defRPr/>
            </a:pPr>
            <a:r>
              <a:rPr lang="cs-CZ" altLang="cs-CZ" sz="2000" dirty="0"/>
              <a:t>b) Vyšetření – nález chudý, vlhké chrupky, nad kavernou bubínkový poklep</a:t>
            </a:r>
          </a:p>
          <a:p>
            <a:pPr marL="0" indent="0" fontAlgn="auto">
              <a:spcAft>
                <a:spcPts val="0"/>
              </a:spcAft>
              <a:buClr>
                <a:schemeClr val="folHlink"/>
              </a:buClr>
              <a:buNone/>
              <a:defRPr/>
            </a:pPr>
            <a:r>
              <a:rPr lang="cs-CZ" altLang="cs-CZ" sz="2000" dirty="0"/>
              <a:t>c) RTG, CT – dorzální apikální segment</a:t>
            </a:r>
          </a:p>
          <a:p>
            <a:pPr marL="0" indent="0" fontAlgn="auto">
              <a:spcAft>
                <a:spcPts val="0"/>
              </a:spcAft>
              <a:buClr>
                <a:schemeClr val="folHlink"/>
              </a:buClr>
              <a:buNone/>
              <a:defRPr/>
            </a:pPr>
            <a:r>
              <a:rPr lang="cs-CZ" altLang="cs-CZ" sz="2000" dirty="0"/>
              <a:t>d) biochemické vyšetření, </a:t>
            </a:r>
            <a:r>
              <a:rPr lang="cs-CZ" altLang="cs-CZ" sz="2000" dirty="0" err="1"/>
              <a:t>quantiferon</a:t>
            </a:r>
            <a:endParaRPr lang="cs-CZ" altLang="cs-CZ" sz="2000" dirty="0"/>
          </a:p>
          <a:p>
            <a:pPr marL="0" indent="0" fontAlgn="auto">
              <a:spcAft>
                <a:spcPts val="0"/>
              </a:spcAft>
              <a:buClr>
                <a:schemeClr val="folHlink"/>
              </a:buClr>
              <a:buNone/>
              <a:defRPr/>
            </a:pPr>
            <a:r>
              <a:rPr lang="cs-CZ" altLang="cs-CZ" sz="2000" dirty="0"/>
              <a:t>d) kultivace sputa (nutno uvádět na žádanku TBC </a:t>
            </a:r>
            <a:r>
              <a:rPr lang="cs-CZ" altLang="cs-CZ" sz="2000" dirty="0" err="1"/>
              <a:t>susp</a:t>
            </a:r>
            <a:r>
              <a:rPr lang="cs-CZ" altLang="cs-CZ" sz="2000" dirty="0"/>
              <a:t>.)</a:t>
            </a:r>
          </a:p>
          <a:p>
            <a:pPr marL="0" indent="0" fontAlgn="auto">
              <a:spcAft>
                <a:spcPts val="0"/>
              </a:spcAft>
              <a:buClr>
                <a:schemeClr val="folHlink"/>
              </a:buClr>
              <a:buNone/>
              <a:defRPr/>
            </a:pPr>
            <a:r>
              <a:rPr lang="cs-CZ" altLang="cs-CZ" sz="2000" dirty="0"/>
              <a:t>e) MTX II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35BE776-C895-42FE-A119-4D678E1F43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AE17D36-503F-4B28-9A7B-7124DB8875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F35A1BAF-C7D3-4E42-8B6E-5990305DA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Tuberkulóza</a:t>
            </a:r>
            <a:endParaRPr lang="cs-CZ" b="0" dirty="0"/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6E89A212-D377-416F-B869-1E3AC91C3B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Léčba</a:t>
            </a:r>
            <a:endParaRPr lang="cs-CZ" altLang="cs-CZ" sz="2200" dirty="0"/>
          </a:p>
          <a:p>
            <a:pPr marL="0" indent="0">
              <a:buNone/>
            </a:pPr>
            <a:r>
              <a:rPr lang="cs-CZ" altLang="cs-CZ" sz="2000" dirty="0"/>
              <a:t>- </a:t>
            </a:r>
            <a:r>
              <a:rPr lang="cs-CZ" altLang="cs-CZ" sz="2000" dirty="0" err="1"/>
              <a:t>antituberkulotika</a:t>
            </a:r>
            <a:r>
              <a:rPr lang="cs-CZ" altLang="cs-CZ" sz="2000" dirty="0"/>
              <a:t> v kombinacích, dlouhodobá</a:t>
            </a:r>
          </a:p>
          <a:p>
            <a:pPr marL="0" indent="0">
              <a:buNone/>
            </a:pPr>
            <a:r>
              <a:rPr lang="cs-CZ" altLang="cs-CZ" sz="2000" dirty="0"/>
              <a:t>- ústavní léčba – 2 měsíce většinou 4kombinace, další léčba minimálně další 4měsíce dvojkombinace</a:t>
            </a:r>
          </a:p>
          <a:p>
            <a:pPr marL="0" indent="0">
              <a:buNone/>
            </a:pPr>
            <a:r>
              <a:rPr lang="cs-CZ" altLang="cs-CZ" sz="2000" dirty="0"/>
              <a:t>- </a:t>
            </a:r>
            <a:r>
              <a:rPr lang="cs-CZ" altLang="cs-CZ" sz="2000" dirty="0" err="1"/>
              <a:t>rifampicin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etambutol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izoniazid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pyrazinamid</a:t>
            </a:r>
            <a:r>
              <a:rPr lang="cs-CZ" altLang="cs-CZ" sz="2000" dirty="0"/>
              <a:t>, streptomycin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297199-C3BD-432A-89D6-9975D730C0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D93CEC68-B0E2-4F50-9397-CF56FB426367}" vid="{25042F54-EE2F-4CAA-B106-EE257721CFC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prezentace-med-cz-fnbrno-v02</Template>
  <TotalTime>1184</TotalTime>
  <Words>2788</Words>
  <Application>Microsoft Office PowerPoint</Application>
  <PresentationFormat>Širokoúhlá obrazovka</PresentationFormat>
  <Paragraphs>300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2" baseType="lpstr">
      <vt:lpstr>Arial</vt:lpstr>
      <vt:lpstr>Tahoma</vt:lpstr>
      <vt:lpstr>Wingdings</vt:lpstr>
      <vt:lpstr>Wingdings 3</vt:lpstr>
      <vt:lpstr>Prezentace_MU_CZ</vt:lpstr>
      <vt:lpstr>Pneumologie IV</vt:lpstr>
      <vt:lpstr>Tuberkulóza</vt:lpstr>
      <vt:lpstr>Tuberkulóza</vt:lpstr>
      <vt:lpstr>Tuberkulóza</vt:lpstr>
      <vt:lpstr>Tuberkulóza</vt:lpstr>
      <vt:lpstr>Tuberkulóza</vt:lpstr>
      <vt:lpstr>Tuberkulóza</vt:lpstr>
      <vt:lpstr>Tuberkulóza</vt:lpstr>
      <vt:lpstr>Tuberkulóza</vt:lpstr>
      <vt:lpstr>Tuberkulóza - RTG</vt:lpstr>
      <vt:lpstr>Atypické mykobakteriózy I</vt:lpstr>
      <vt:lpstr>Atypické mykobakteriózy II</vt:lpstr>
      <vt:lpstr>Intersticiální plicní procesy I</vt:lpstr>
      <vt:lpstr>Intersticiální plicní procesy II</vt:lpstr>
      <vt:lpstr>Prezentace aplikace PowerPoint</vt:lpstr>
      <vt:lpstr>Exogenní alergická alveolitida</vt:lpstr>
      <vt:lpstr>Idiopatická intersticiální pneumonie</vt:lpstr>
      <vt:lpstr>Sarkoióza I</vt:lpstr>
      <vt:lpstr>Sarkoidóza II</vt:lpstr>
      <vt:lpstr>Plicní manifestace kolagenóz </vt:lpstr>
      <vt:lpstr>Wegenerova granulomatóza </vt:lpstr>
      <vt:lpstr>Zánět pohrudnice - pleuritida</vt:lpstr>
      <vt:lpstr>Pleurální výpotek I </vt:lpstr>
      <vt:lpstr>Pleurální výpotek II</vt:lpstr>
      <vt:lpstr>Pleurální výpotek - RTG</vt:lpstr>
      <vt:lpstr>Nádory pleury</vt:lpstr>
      <vt:lpstr>Onemocnění mediastina I </vt:lpstr>
      <vt:lpstr>Onemocnění mediastina Ii</vt:lpstr>
      <vt:lpstr>Akutní mediastinitida </vt:lpstr>
      <vt:lpstr>Chronická mediastinitida</vt:lpstr>
      <vt:lpstr>Mediastinální emfyzém</vt:lpstr>
      <vt:lpstr>Nádory mediastina </vt:lpstr>
      <vt:lpstr>Nádory mediastina - RTG</vt:lpstr>
      <vt:lpstr>Změny polohy bránice</vt:lpstr>
      <vt:lpstr>Brániční hernie </vt:lpstr>
      <vt:lpstr>Brániční hernie – kontrastní RTG</vt:lpstr>
      <vt:lpstr>Prezentace aplikace PowerPoint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Jitka Skládaná</dc:creator>
  <cp:lastModifiedBy>Hana Matějovská Kubešová</cp:lastModifiedBy>
  <cp:revision>61</cp:revision>
  <cp:lastPrinted>1601-01-01T00:00:00Z</cp:lastPrinted>
  <dcterms:created xsi:type="dcterms:W3CDTF">2021-04-27T07:29:37Z</dcterms:created>
  <dcterms:modified xsi:type="dcterms:W3CDTF">2021-09-03T12:51:54Z</dcterms:modified>
</cp:coreProperties>
</file>