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2" r:id="rId3"/>
    <p:sldId id="283" r:id="rId4"/>
    <p:sldId id="292" r:id="rId5"/>
    <p:sldId id="293" r:id="rId6"/>
    <p:sldId id="294" r:id="rId7"/>
    <p:sldId id="288" r:id="rId8"/>
    <p:sldId id="297" r:id="rId9"/>
    <p:sldId id="298" r:id="rId10"/>
    <p:sldId id="299" r:id="rId11"/>
    <p:sldId id="300" r:id="rId12"/>
    <p:sldId id="301" r:id="rId13"/>
    <p:sldId id="291" r:id="rId14"/>
    <p:sldId id="302" r:id="rId15"/>
    <p:sldId id="267" r:id="rId16"/>
    <p:sldId id="296" r:id="rId17"/>
    <p:sldId id="268" r:id="rId18"/>
    <p:sldId id="290" r:id="rId19"/>
    <p:sldId id="303" r:id="rId20"/>
    <p:sldId id="289" r:id="rId21"/>
    <p:sldId id="304" r:id="rId22"/>
    <p:sldId id="271" r:id="rId23"/>
    <p:sldId id="305" r:id="rId24"/>
    <p:sldId id="273" r:id="rId25"/>
    <p:sldId id="306" r:id="rId26"/>
    <p:sldId id="307" r:id="rId27"/>
    <p:sldId id="308" r:id="rId28"/>
    <p:sldId id="309" r:id="rId29"/>
    <p:sldId id="287" r:id="rId30"/>
    <p:sldId id="310" r:id="rId31"/>
    <p:sldId id="311" r:id="rId32"/>
    <p:sldId id="312" r:id="rId33"/>
    <p:sldId id="313" r:id="rId34"/>
    <p:sldId id="314" r:id="rId35"/>
    <p:sldId id="315" r:id="rId36"/>
    <p:sldId id="284" r:id="rId37"/>
    <p:sldId id="316" r:id="rId38"/>
    <p:sldId id="317" r:id="rId39"/>
    <p:sldId id="295" r:id="rId40"/>
    <p:sldId id="285" r:id="rId41"/>
    <p:sldId id="286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698497"/>
          </a:xfrm>
        </p:spPr>
        <p:txBody>
          <a:bodyPr/>
          <a:lstStyle/>
          <a:p>
            <a:r>
              <a:rPr lang="cs-CZ" sz="5000" dirty="0"/>
              <a:t>Onemocnění štítné žlázy, nadledvin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/>
          <a:p>
            <a:r>
              <a:rPr lang="cs-CZ" altLang="cs-CZ" sz="2500" b="1" dirty="0">
                <a:solidFill>
                  <a:schemeClr val="tx2"/>
                </a:solidFill>
              </a:rPr>
              <a:t>hypotyreóza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hypertyreóza</a:t>
            </a:r>
          </a:p>
          <a:p>
            <a:r>
              <a:rPr lang="cs-CZ" altLang="cs-CZ" sz="2500" b="1" dirty="0" err="1">
                <a:solidFill>
                  <a:schemeClr val="tx2"/>
                </a:solidFill>
              </a:rPr>
              <a:t>tyroiditidy</a:t>
            </a:r>
            <a:endParaRPr lang="cs-CZ" altLang="cs-CZ" sz="2500" b="1" dirty="0">
              <a:solidFill>
                <a:schemeClr val="tx2"/>
              </a:solidFill>
            </a:endParaRPr>
          </a:p>
          <a:p>
            <a:r>
              <a:rPr lang="cs-CZ" altLang="cs-CZ" sz="2500" b="1" dirty="0">
                <a:solidFill>
                  <a:schemeClr val="tx2"/>
                </a:solidFill>
              </a:rPr>
              <a:t>nádory štítnice</a:t>
            </a:r>
          </a:p>
          <a:p>
            <a:r>
              <a:rPr lang="cs-CZ" altLang="cs-CZ" sz="2500" b="1" dirty="0" err="1">
                <a:solidFill>
                  <a:schemeClr val="tx2"/>
                </a:solidFill>
              </a:rPr>
              <a:t>příštitná</a:t>
            </a:r>
            <a:r>
              <a:rPr lang="cs-CZ" altLang="cs-CZ" sz="2500" b="1" dirty="0">
                <a:solidFill>
                  <a:schemeClr val="tx2"/>
                </a:solidFill>
              </a:rPr>
              <a:t> tělíska</a:t>
            </a:r>
          </a:p>
          <a:p>
            <a:r>
              <a:rPr lang="cs-CZ" altLang="cs-CZ" sz="2500" b="1" dirty="0" err="1">
                <a:solidFill>
                  <a:schemeClr val="tx2"/>
                </a:solidFill>
              </a:rPr>
              <a:t>Addisonova</a:t>
            </a:r>
            <a:r>
              <a:rPr lang="cs-CZ" altLang="cs-CZ" sz="2500" b="1" dirty="0">
                <a:solidFill>
                  <a:schemeClr val="tx2"/>
                </a:solidFill>
              </a:rPr>
              <a:t> choroba</a:t>
            </a:r>
          </a:p>
          <a:p>
            <a:r>
              <a:rPr lang="cs-CZ" altLang="cs-CZ" sz="2500" b="1" dirty="0" err="1">
                <a:solidFill>
                  <a:schemeClr val="tx2"/>
                </a:solidFill>
              </a:rPr>
              <a:t>Cushingova</a:t>
            </a:r>
            <a:r>
              <a:rPr lang="cs-CZ" altLang="cs-CZ" sz="2500" b="1" dirty="0">
                <a:solidFill>
                  <a:schemeClr val="tx2"/>
                </a:solidFill>
              </a:rPr>
              <a:t> choroba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31A78C-C6A1-4CEC-A78C-4DA40A2CD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Hypotyreóza IV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1F7DEDE-32EC-4505-B423-0607AC907F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endemický </a:t>
            </a:r>
            <a:r>
              <a:rPr lang="cs-CZ" altLang="cs-CZ" sz="2200" b="1" dirty="0" err="1">
                <a:solidFill>
                  <a:schemeClr val="tx2"/>
                </a:solidFill>
              </a:rPr>
              <a:t>kreténizmus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mentálně nedostatečné osoby narozené v oblasti nedostatku jódu – dříve Tyrolsko, Valašsko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rysy</a:t>
            </a:r>
            <a:r>
              <a:rPr lang="cs-CZ" altLang="cs-CZ" sz="2200" dirty="0"/>
              <a:t> - vpáčený kořen nosu, nízká hranice vlasů na čele, ztluštělá kůže, </a:t>
            </a:r>
            <a:r>
              <a:rPr lang="cs-CZ" altLang="cs-CZ" sz="2200" dirty="0" err="1"/>
              <a:t>spasticita</a:t>
            </a:r>
            <a:r>
              <a:rPr lang="cs-CZ" altLang="cs-CZ" sz="2200" dirty="0"/>
              <a:t>, hluchota, špatná artikulace až němota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4F7C2C-D0E5-4A8E-80F4-942DFBE9D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487383-A81A-4552-89A1-8ABC5BC06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6E66312-24D4-4CCE-8E4D-E2B5682A8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Myxedémové kóma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525BD3-1512-48E5-A369-3F2929256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mortalita až 50%, hypotermie (25</a:t>
            </a:r>
            <a:r>
              <a:rPr lang="cs-CZ" altLang="cs-CZ" sz="2200" baseline="30000" dirty="0"/>
              <a:t>o</a:t>
            </a:r>
            <a:r>
              <a:rPr lang="cs-CZ" altLang="cs-CZ" sz="2200" dirty="0"/>
              <a:t>C), křeče, prohlubující se porucha vědomí, hypoventilace, acidóza, bradykardie, </a:t>
            </a:r>
            <a:r>
              <a:rPr lang="cs-CZ" altLang="cs-CZ" sz="2200" dirty="0" err="1"/>
              <a:t>hyponatrémie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diluční</a:t>
            </a:r>
            <a:r>
              <a:rPr lang="cs-CZ" altLang="cs-CZ" sz="2200" dirty="0"/>
              <a:t>, hypotenze, </a:t>
            </a:r>
            <a:r>
              <a:rPr lang="cs-CZ" altLang="cs-CZ" sz="2200" dirty="0" err="1"/>
              <a:t>hypokalémie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200-500ug T4, hypertonické roztoky </a:t>
            </a:r>
            <a:r>
              <a:rPr lang="cs-CZ" altLang="cs-CZ" sz="2200" dirty="0" err="1"/>
              <a:t>NaCl</a:t>
            </a:r>
            <a:r>
              <a:rPr lang="cs-CZ" altLang="cs-CZ" sz="2200" dirty="0"/>
              <a:t>, steroidy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F934A-3C74-4D30-946A-9EB8A91D2C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AD7AA7-6082-48B4-9DE1-2D9C536A5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D4970A0-BE27-43E6-85DF-FA01E002B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Hypertyreóza 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2733D00-DF69-461F-9580-8790EF737B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zvýšená činnost štítnice – tyreotoxikóza, všechny stavy zvýšených hladin hormonů štítnice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primární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Gravesova-Basedowa</a:t>
            </a:r>
            <a:r>
              <a:rPr lang="cs-CZ" altLang="cs-CZ" sz="2200" dirty="0"/>
              <a:t> nemoc – difúzní toxická struma, toxický autonomní adenom, T3 tyreotoxikóza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sekundární</a:t>
            </a:r>
            <a:r>
              <a:rPr lang="cs-CZ" altLang="cs-CZ" sz="2200" dirty="0"/>
              <a:t> – při subakutní </a:t>
            </a:r>
            <a:r>
              <a:rPr lang="cs-CZ" altLang="cs-CZ" sz="2200" dirty="0" err="1"/>
              <a:t>tyreoiditidě</a:t>
            </a:r>
            <a:r>
              <a:rPr lang="cs-CZ" altLang="cs-CZ" sz="2200" dirty="0"/>
              <a:t> uvolněním hormonů do oběhu, zhoubné nádory produkující hormon, adenomy hypofýzy</a:t>
            </a:r>
          </a:p>
          <a:p>
            <a:pPr>
              <a:buFontTx/>
              <a:buNone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593DB0-29CC-42C8-9AC4-EB21DF0AC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8D268-80EB-454A-AFE2-186BED9CB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30CFCF0-F499-452A-B1DB-19DEC83CA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Struma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C6051E3A-1735-447B-BC7F-B7335486D7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04" y="720000"/>
            <a:ext cx="3818184" cy="5164695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0833C1-C411-40E9-9B2B-169E1FCA9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730EE-187F-47E3-A655-D75EA3237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84949AE-E443-4191-8C3C-A917C6BBA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Hypertyreóza II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793090-D4FD-4FB3-B802-4E64D6B96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zvýšená potřeba kyslíku a obrat ATP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organizmus pracuje neekonomicky – úbytek hmotnosti při vyšší dodávce potravy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zvýšený bazální metabolizmus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zvýšená potřeba inzulinu, vitaminů, může být </a:t>
            </a:r>
            <a:r>
              <a:rPr lang="cs-CZ" altLang="cs-CZ" sz="2200" dirty="0" err="1"/>
              <a:t>hyperkalcémie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hyperkalciurie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6A4AC6-82F9-4085-BF3C-AE5E2DCCCC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CD7BCC-0622-4C05-986F-DD74C744D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E80C9AB-FA82-4603-BC0F-C8E6EDDD7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Graves – </a:t>
            </a:r>
            <a:r>
              <a:rPr lang="cs-CZ" altLang="cs-CZ" dirty="0" err="1"/>
              <a:t>Basedowa</a:t>
            </a:r>
            <a:r>
              <a:rPr lang="cs-CZ" altLang="cs-CZ" dirty="0"/>
              <a:t> choroba 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85BDAAA-6D8B-4139-97E3-1B9C2658E0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nejčastější forma hypertyreózy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příčina</a:t>
            </a:r>
            <a:r>
              <a:rPr lang="cs-CZ" altLang="cs-CZ" sz="2200" dirty="0"/>
              <a:t> – tvorba autoprotilátek proti receptorům TSH – aktivují tvorbu stejně jako TSH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klinické příznaky – triáda: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exophtalmus</a:t>
            </a:r>
            <a:r>
              <a:rPr lang="cs-CZ" altLang="cs-CZ" sz="2200" dirty="0"/>
              <a:t> – zbytnění tkání orbity, poruchy okohybných svalů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tachykardie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struma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D45C1C-0C42-4299-97D8-D1CADCBBD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DD9C75-0C2D-4B48-A0FE-B653570B9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>
            <a:extLst>
              <a:ext uri="{FF2B5EF4-FFF2-40B4-BE49-F238E27FC236}">
                <a16:creationId xmlns:a16="http://schemas.microsoft.com/office/drawing/2014/main" id="{182B491E-E063-46E9-8A70-339748165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Exophtalmus</a:t>
            </a:r>
            <a:endParaRPr lang="cs-CZ" altLang="cs-CZ" dirty="0"/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E91B45B0-B809-42E5-A79D-74386BA261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14" y="1807890"/>
            <a:ext cx="5731402" cy="3949730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71EAEB-A188-4FCE-A300-BF2E2E80F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D7DE4-D32D-4F23-9D3F-00B648634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E49C94-56C1-4E00-A43E-38DD4C650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Graves – </a:t>
            </a:r>
            <a:r>
              <a:rPr lang="cs-CZ" altLang="cs-CZ" dirty="0" err="1"/>
              <a:t>Basedowa</a:t>
            </a:r>
            <a:r>
              <a:rPr lang="cs-CZ" altLang="cs-CZ" dirty="0"/>
              <a:t> choroba II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8485EF6-12B0-43F4-B711-FC70AE162A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200" b="1" dirty="0">
                <a:solidFill>
                  <a:schemeClr val="tx2"/>
                </a:solidFill>
              </a:rPr>
              <a:t>další příznaky: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nervozita, předrážděnost, emoční labilita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nespavost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intolerance tepla, pocení – kůže teplá, vlhká, </a:t>
            </a:r>
            <a:r>
              <a:rPr lang="cs-CZ" altLang="cs-CZ" sz="2200" dirty="0" err="1"/>
              <a:t>subfebrilie</a:t>
            </a:r>
            <a:r>
              <a:rPr lang="cs-CZ" altLang="cs-CZ" sz="22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palpitace, dušnost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hubnutí, vlčí hlad, průjmy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jemný drobný třes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důležité – </a:t>
            </a:r>
            <a:r>
              <a:rPr lang="cs-CZ" altLang="cs-CZ" sz="2200" dirty="0">
                <a:solidFill>
                  <a:schemeClr val="tx2"/>
                </a:solidFill>
              </a:rPr>
              <a:t>postižení srdce </a:t>
            </a:r>
            <a:r>
              <a:rPr lang="cs-CZ" altLang="cs-CZ" sz="2200" dirty="0"/>
              <a:t>– tendence k arytmiím, tachykardie i ve spánku, fibrilace síní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lokální – struma pulsující, vír, šelest 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221DDE-6700-4C63-ABA0-52DB41195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CD431-3BFF-4F77-8A79-C5E70EA15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ADA0211-78E1-43E5-AFB2-060B30A9C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Scintigrafie štítnice při hypertyreóze – toxický uzel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B01B4DA5-6AC2-4FF3-A30E-74EB925DC0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41" y="1359012"/>
            <a:ext cx="4060756" cy="4868988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5FBB18-C265-4CCF-B00F-0E2B2408B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63465C-AE28-4AEE-8CC5-60CF2C610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ED740DA-14CF-4E10-8BD4-BB886AE2D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Graves – </a:t>
            </a:r>
            <a:r>
              <a:rPr lang="cs-CZ" altLang="cs-CZ" dirty="0" err="1"/>
              <a:t>Basedowa</a:t>
            </a:r>
            <a:r>
              <a:rPr lang="cs-CZ" altLang="cs-CZ" dirty="0"/>
              <a:t> choroba III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493DEAF-D880-4208-804B-D54746C10E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nálezy </a:t>
            </a:r>
            <a:r>
              <a:rPr lang="cs-CZ" altLang="cs-CZ" sz="2200" dirty="0"/>
              <a:t>– vysoké hladiny hormonů, nízká hladina TSH, zvýšený BM, zkrácený RAŠ, zvýšená akumulace jódu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medikamentózní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suprese</a:t>
            </a:r>
            <a:r>
              <a:rPr lang="cs-CZ" altLang="cs-CZ" sz="2200" dirty="0"/>
              <a:t> štítnice – </a:t>
            </a:r>
            <a:r>
              <a:rPr lang="cs-CZ" altLang="cs-CZ" sz="2200" dirty="0" err="1"/>
              <a:t>carbimazol</a:t>
            </a:r>
            <a:r>
              <a:rPr lang="cs-CZ" altLang="cs-CZ" sz="2200" dirty="0"/>
              <a:t> event. s betablokátory, dodávka vitaminů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chirurgická</a:t>
            </a:r>
            <a:r>
              <a:rPr lang="cs-CZ" altLang="cs-CZ" sz="2200" dirty="0"/>
              <a:t> – totální </a:t>
            </a:r>
            <a:r>
              <a:rPr lang="cs-CZ" altLang="cs-CZ" sz="2200" dirty="0" err="1"/>
              <a:t>strumektomie</a:t>
            </a:r>
            <a:r>
              <a:rPr lang="cs-CZ" altLang="cs-CZ" sz="2200" dirty="0"/>
              <a:t> – u častých recidiv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 err="1">
                <a:solidFill>
                  <a:schemeClr val="tx2"/>
                </a:solidFill>
              </a:rPr>
              <a:t>radiojod</a:t>
            </a:r>
            <a:r>
              <a:rPr lang="cs-CZ" altLang="cs-CZ" sz="2200" dirty="0"/>
              <a:t> J131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56761-8D3D-4A89-AD21-5748A6E61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C60EF6-EA84-49D3-A1E1-B8EDC5C1B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2DAEA8-B292-48EA-97A4-6BE685F74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Anatomicko-fyziologické poznámky 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BC7E270-1B98-44FE-8295-B359D6C83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největší endokrinní žláza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vzniká z výchlipky </a:t>
            </a:r>
            <a:r>
              <a:rPr lang="cs-CZ" altLang="cs-CZ" sz="2200" dirty="0" err="1"/>
              <a:t>parafaryngu</a:t>
            </a:r>
            <a:r>
              <a:rPr lang="cs-CZ" altLang="cs-CZ" sz="22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obsahuje </a:t>
            </a:r>
            <a:r>
              <a:rPr lang="cs-CZ" altLang="cs-CZ" sz="2200" dirty="0" err="1"/>
              <a:t>parafolikulární</a:t>
            </a:r>
            <a:r>
              <a:rPr lang="cs-CZ" altLang="cs-CZ" sz="2200" dirty="0"/>
              <a:t> C-buňky (kalcitonin)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nese </a:t>
            </a:r>
            <a:r>
              <a:rPr lang="cs-CZ" altLang="cs-CZ" sz="2200" dirty="0" err="1"/>
              <a:t>příštitná</a:t>
            </a:r>
            <a:r>
              <a:rPr lang="cs-CZ" altLang="cs-CZ" sz="2200" dirty="0"/>
              <a:t> tělíska (parathormon)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secernuje</a:t>
            </a:r>
            <a:r>
              <a:rPr lang="cs-CZ" altLang="cs-CZ" sz="2200" dirty="0"/>
              <a:t> tyroxin (T4) </a:t>
            </a:r>
            <a:r>
              <a:rPr lang="cs-CZ" altLang="cs-CZ" sz="2200" dirty="0" err="1"/>
              <a:t>trijodtyronin</a:t>
            </a:r>
            <a:r>
              <a:rPr lang="cs-CZ" altLang="cs-CZ" sz="2200" dirty="0"/>
              <a:t> (T3)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základní funkční jednotkou je folikul vyplněný koloidem – obsahuje </a:t>
            </a:r>
            <a:r>
              <a:rPr lang="cs-CZ" altLang="cs-CZ" sz="2200" dirty="0" err="1"/>
              <a:t>thyreoglobulin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sekrece je řízena hladinou hormonů, TSH, TRH, vliv má STH, ADH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dávka jódu – 100-150ug, vyšší dávky tlumí činnost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994C49-2FB3-49D2-819D-F93D6B7A74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4DC4F8-245F-43E2-8EAB-A1E2E0A29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62B9834-2475-4BBD-828C-5AEC64993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Hypertyreóza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17BA33C0-A1F9-4E62-B7CB-BBC99C743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6" y="720000"/>
            <a:ext cx="3642590" cy="5139546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0C8209-D9BD-4BE7-AB7D-DD307F664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095261-D405-429E-B19E-0D0492577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D1B2046-78AE-43F2-B262-6D019E236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Toxický autonomní adenom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C136D8-9DCD-4E82-B26C-FAB545941E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na TSH nezávislý, nález shodný s </a:t>
            </a:r>
            <a:r>
              <a:rPr lang="cs-CZ" altLang="cs-CZ" sz="2200" dirty="0" err="1"/>
              <a:t>Basedowou</a:t>
            </a:r>
            <a:r>
              <a:rPr lang="cs-CZ" altLang="cs-CZ" sz="2200" dirty="0"/>
              <a:t> chorobou, vysoká kumulace jódu při </a:t>
            </a:r>
            <a:r>
              <a:rPr lang="cs-CZ" altLang="cs-CZ" sz="2200" dirty="0" err="1"/>
              <a:t>scinti</a:t>
            </a:r>
            <a:endParaRPr lang="cs-CZ" altLang="cs-CZ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15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cs-CZ" altLang="cs-CZ" sz="4000" b="1" dirty="0" err="1">
                <a:solidFill>
                  <a:schemeClr val="tx2"/>
                </a:solidFill>
              </a:rPr>
              <a:t>Tyreotoxická</a:t>
            </a:r>
            <a:r>
              <a:rPr lang="cs-CZ" altLang="cs-CZ" sz="4000" b="1" dirty="0">
                <a:solidFill>
                  <a:schemeClr val="tx2"/>
                </a:solidFill>
              </a:rPr>
              <a:t> krize</a:t>
            </a:r>
          </a:p>
          <a:p>
            <a:pPr>
              <a:lnSpc>
                <a:spcPct val="11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endParaRPr lang="cs-CZ" altLang="cs-CZ" sz="15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život ohrožující komplikace při nedostatečně léčené toxikóze při zátěži – operace, trauma, stresy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nápadná tachykardie, hyperpyrexie, průjmy, zvracení, neklid, třes, malátnost, dezorientace, </a:t>
            </a:r>
            <a:r>
              <a:rPr lang="cs-CZ" altLang="cs-CZ" sz="2200" dirty="0" err="1"/>
              <a:t>koma</a:t>
            </a:r>
            <a:endParaRPr lang="cs-CZ" altLang="cs-CZ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pouze hladiny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vysoké dávky </a:t>
            </a:r>
            <a:r>
              <a:rPr lang="cs-CZ" altLang="cs-CZ" sz="2200" dirty="0" err="1"/>
              <a:t>carbimazolu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Lugolův</a:t>
            </a:r>
            <a:r>
              <a:rPr lang="cs-CZ" altLang="cs-CZ" sz="2200" dirty="0"/>
              <a:t> roztok do infuze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FE3AE9-3089-47C4-A466-F9554E958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3FEDAE-A9AF-4529-8CCC-E81972C6A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CF7F61C-EE72-4079-BFD1-E6A9C4666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Tyreoiditidy</a:t>
            </a:r>
            <a:r>
              <a:rPr lang="cs-CZ" altLang="cs-CZ" dirty="0"/>
              <a:t> 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5B7ED47-2260-4A42-8C39-9F4F246E2D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zánětlivá postižení štítnice</a:t>
            </a:r>
          </a:p>
          <a:p>
            <a:pPr marL="72000" indent="0">
              <a:buNone/>
            </a:pPr>
            <a:endParaRPr lang="cs-CZ" altLang="cs-CZ" sz="1000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altLang="cs-CZ" sz="2200" b="1" dirty="0" err="1">
                <a:solidFill>
                  <a:schemeClr val="tx2"/>
                </a:solidFill>
              </a:rPr>
              <a:t>Hashimotova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tyreoiditida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chronická lymfocytární infiltrace, porucha imunitního dozoru, sdružena s jinými autoimunitními chorobami – </a:t>
            </a:r>
            <a:r>
              <a:rPr lang="cs-CZ" altLang="cs-CZ" sz="2200" dirty="0" err="1"/>
              <a:t>myastenia</a:t>
            </a:r>
            <a:r>
              <a:rPr lang="cs-CZ" altLang="cs-CZ" sz="2200" dirty="0"/>
              <a:t>, chronická aktivní hepatitida, perniciózní anémie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 </a:t>
            </a:r>
            <a:r>
              <a:rPr lang="cs-CZ" altLang="cs-CZ" sz="2200" dirty="0"/>
              <a:t>– tuhá nebolestivá struma, narůstání příznaků hypertyreózy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hormony štítnice, glukokortikoidy, chirurgické řešení výjimečně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6EA7C3-44BA-44B6-9A9D-9EE5A968E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24BF58-5BC3-4F8E-9EC1-91FA679F1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610CC72-BF85-42DA-9201-923353594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Tyreoiditidy</a:t>
            </a:r>
            <a:r>
              <a:rPr lang="cs-CZ" altLang="cs-CZ" dirty="0"/>
              <a:t> II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7112DAE-CA68-48C3-A738-51B4796CB3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Subakutní </a:t>
            </a:r>
            <a:r>
              <a:rPr lang="cs-CZ" altLang="cs-CZ" sz="2200" b="1" dirty="0" err="1">
                <a:solidFill>
                  <a:schemeClr val="tx2"/>
                </a:solidFill>
              </a:rPr>
              <a:t>tyreoiditida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 souvislosti s infekcemi HCD, </a:t>
            </a:r>
            <a:r>
              <a:rPr lang="cs-CZ" altLang="cs-CZ" sz="2200" dirty="0" err="1"/>
              <a:t>mikroabscesy</a:t>
            </a:r>
            <a:r>
              <a:rPr lang="cs-CZ" altLang="cs-CZ" sz="2200" dirty="0"/>
              <a:t> v parenchymu štítnice, po zhojení </a:t>
            </a:r>
            <a:r>
              <a:rPr lang="cs-CZ" altLang="cs-CZ" sz="2200" dirty="0" err="1"/>
              <a:t>intraparenchymová</a:t>
            </a:r>
            <a:r>
              <a:rPr lang="cs-CZ" altLang="cs-CZ" sz="2200" dirty="0"/>
              <a:t> fibróza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 </a:t>
            </a:r>
            <a:r>
              <a:rPr lang="cs-CZ" altLang="cs-CZ" sz="2200" dirty="0"/>
              <a:t>– náhle vzniklý bolestivý uzel, bolest se šíří za ucho, vadí při polykání a pohybech hlavy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neakumulují jód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ACP, glukokortikoidy, ATB nemají význam, onemocnění občas recidivuje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3DA75F-6E72-45EA-9221-EC19D662A6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017ECC-0CF1-4E8A-818B-82E74C59F4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4BBF164-8FBE-4892-9901-D2CC393EF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 err="1"/>
              <a:t>Eufunkční</a:t>
            </a:r>
            <a:r>
              <a:rPr lang="cs-CZ" altLang="cs-CZ" dirty="0"/>
              <a:t> struma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4C90500-3022-4061-903D-33B4B6D75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zvětšená štítnice s normální produkcí hormonů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častá u dívek v adolescenci, později </a:t>
            </a:r>
            <a:r>
              <a:rPr lang="cs-CZ" altLang="cs-CZ" sz="2200" dirty="0" err="1"/>
              <a:t>nodózní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malé dávky hormonů štítnice, chirurgické řešení jen při závažnějších velikostech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B4A7C2-9584-4A95-AB37-12D90F3B0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91C4DC-A141-409B-BE5D-4ABC8B08A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121C577-0017-47C3-A678-B3E9E978C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štítnice 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4EA1CA3-8977-4BA7-8CDC-BF11F5E56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benigní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epitelové</a:t>
            </a:r>
            <a:r>
              <a:rPr lang="cs-CZ" altLang="cs-CZ" sz="2200" dirty="0"/>
              <a:t> – folikulární adenom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neepitelové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altLang="cs-CZ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maligní</a:t>
            </a:r>
            <a:r>
              <a:rPr lang="cs-CZ" altLang="cs-CZ" sz="22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epitelové – karcinomy </a:t>
            </a:r>
            <a:r>
              <a:rPr lang="cs-CZ" altLang="cs-CZ" sz="2200" dirty="0"/>
              <a:t>   </a:t>
            </a:r>
          </a:p>
          <a:p>
            <a:pPr marL="1080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folikulární</a:t>
            </a:r>
          </a:p>
          <a:p>
            <a:pPr marL="1080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papilární </a:t>
            </a:r>
          </a:p>
          <a:p>
            <a:pPr marL="1080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anaplastický </a:t>
            </a:r>
          </a:p>
          <a:p>
            <a:pPr marL="1080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medulární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neepitelové - sarkomy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3C77BB-D05A-45FB-9296-15F51DB7FC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D44768-891C-4365-8E36-97DA94563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2DEE1F4-28BC-4BFF-B77D-4CE315FA5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štítnice II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BCF8E1-2F1F-4A07-AD89-5089ACEBC1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pomalu rostoucí nebolestivý uzel, nepravidelných obrysů, prorůstající do okolí, někdy i bolestivost okolních tkání z útlaku</a:t>
            </a:r>
          </a:p>
          <a:p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scintigrafie, biopsie, laboratorně – nemá specifický nález, pouze u Ca z C buněk – zvýšení kalcitoninu</a:t>
            </a:r>
          </a:p>
          <a:p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chirurgická, </a:t>
            </a:r>
            <a:r>
              <a:rPr lang="cs-CZ" altLang="cs-CZ" sz="2200" dirty="0" err="1"/>
              <a:t>radiojod</a:t>
            </a:r>
            <a:r>
              <a:rPr lang="cs-CZ" altLang="cs-CZ" sz="2200" dirty="0"/>
              <a:t>, hormonální </a:t>
            </a:r>
            <a:r>
              <a:rPr lang="cs-CZ" altLang="cs-CZ" sz="2200" dirty="0" err="1"/>
              <a:t>suprese</a:t>
            </a:r>
            <a:r>
              <a:rPr lang="cs-CZ" altLang="cs-CZ" sz="2200" dirty="0"/>
              <a:t>, ozáření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1F9619-2149-4F04-8B8B-E6A7AFAD6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A29908-450D-403F-9B70-10F3E09B9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347B456-A8E8-4BAF-81BA-6593428D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Kalciotropní</a:t>
            </a:r>
            <a:r>
              <a:rPr lang="cs-CZ" altLang="cs-CZ" dirty="0"/>
              <a:t> hormony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837ECAA-0884-46D1-BE89-0378740EA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parathormon – mobilizuje Ca z kostí, zvyšuje reabsorpci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kalcitonin – inhibuje resorpci z kostí, podporuje vylučování močí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vitamin D - </a:t>
            </a:r>
            <a:r>
              <a:rPr lang="cs-CZ" altLang="cs-CZ" sz="2200" dirty="0" err="1"/>
              <a:t>kalcitriol</a:t>
            </a:r>
            <a:r>
              <a:rPr lang="cs-CZ" altLang="cs-CZ" sz="2200" dirty="0"/>
              <a:t> – zvyšuje resorpci ze střeva a reabsorpci z moči, mobilizuje Ca z kostí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hlavní místa působení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kostní tkáň </a:t>
            </a:r>
            <a:r>
              <a:rPr lang="cs-CZ" altLang="cs-CZ" sz="2200" dirty="0"/>
              <a:t>– PTH a vit D podporují mobilizaci Ca z kostí, kalcitonin ji tlumí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střevo</a:t>
            </a:r>
            <a:r>
              <a:rPr lang="cs-CZ" altLang="cs-CZ" sz="2200" dirty="0"/>
              <a:t> – vit D podporuje vstřebávání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ledviny</a:t>
            </a:r>
            <a:r>
              <a:rPr lang="cs-CZ" altLang="cs-CZ" sz="2200" dirty="0"/>
              <a:t> – PTH tlumí zpětnou resorpci P, podporuje resorpci Ca, kalcitonin zvyšuje vylučování, vit D podporuje resorpci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57E0AF-2186-4431-8DA8-C26051E6F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9BCD84-CA34-4AAB-BC2F-6354FEE17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FFE65E4-29C8-4901-A8D2-38D532B73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Příštitná</a:t>
            </a:r>
            <a:r>
              <a:rPr lang="cs-CZ" altLang="cs-CZ" dirty="0"/>
              <a:t> tělíska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0335F45-5233-4A9C-A0C7-50E232AA0E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obvykle 4, umístěna za horními a dolními laloky štítnice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produkují parathormon</a:t>
            </a:r>
          </a:p>
          <a:p>
            <a:endParaRPr lang="cs-CZ" alt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 err="1">
                <a:solidFill>
                  <a:schemeClr val="tx2"/>
                </a:solidFill>
              </a:rPr>
              <a:t>hypoparatyreóza</a:t>
            </a:r>
            <a:r>
              <a:rPr lang="cs-CZ" altLang="cs-CZ" sz="2200" dirty="0"/>
              <a:t> – nejčastěji </a:t>
            </a:r>
            <a:r>
              <a:rPr lang="cs-CZ" altLang="cs-CZ" sz="2200" dirty="0" err="1"/>
              <a:t>tyreoprivní</a:t>
            </a:r>
            <a:r>
              <a:rPr lang="cs-CZ" altLang="cs-CZ" sz="2200" dirty="0"/>
              <a:t> tetanie po chirurgickém zákroku na štítnici, léčba – substituce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 err="1">
                <a:solidFill>
                  <a:schemeClr val="tx2"/>
                </a:solidFill>
              </a:rPr>
              <a:t>hyperparatyreóza</a:t>
            </a:r>
            <a:r>
              <a:rPr lang="cs-CZ" altLang="cs-CZ" sz="2200" dirty="0"/>
              <a:t> – nadprodukce parathormonu, nejčastěji adenom - vysoká hladina Ca, tendence k tvorbě močových kamenů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7E033F-A83B-47AC-9E32-6CC6DD28A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253CE2-B522-4A1E-8E42-E6A941FD9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4DEF0E7-808D-4B93-81E9-62644DCDA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Hypokalcémie</a:t>
            </a:r>
            <a:endParaRPr lang="cs-CZ" altLang="cs-CZ" dirty="0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81805F35-47CC-4ED4-9495-04222572B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72509"/>
            <a:ext cx="9826597" cy="4119741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3B4974-FFEE-4DB2-8489-05FF0EADA5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EA515C-7F4A-48DF-857C-D968D6EDC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972E434-4C40-4312-8C08-56093F7CD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Anatomicko-fyziologické poznámky II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0A3C15-CAF8-437A-B14E-A8F2696DCC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porucha sekrece může nastat na kterémkoli stupni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vychytávání jódu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snížená účinnost enzymů syntézy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nedostatečná tvorba </a:t>
            </a:r>
            <a:r>
              <a:rPr lang="cs-CZ" altLang="cs-CZ" sz="2200" dirty="0" err="1"/>
              <a:t>thyreoglobulinu</a:t>
            </a:r>
            <a:endParaRPr lang="cs-CZ" altLang="cs-CZ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nedostatečné uvolnění T3 a T4 z globulinu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mechanizmus účinku – stimulace spotřeby kyslíku za uvolnění tepla, zvyšuje intenzitu bazálního metabolizmu, zajišťuje správný růst a vývoj organizmu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fyziologické koncentrace mají anabolický efekt, zvýšené koncentrace působí katabolicky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CB1B2B-99D0-413D-90FF-17197E24C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2F53B6-F334-43C0-AC14-1CF6AB9D61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FE88614-8030-425A-A4C0-70947A21C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Nadledviny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06356E2-23FF-4B7C-B052-790CE5B8AC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kůra nadledvin – tři vrstvy:</a:t>
            </a:r>
            <a:r>
              <a:rPr lang="cs-CZ" altLang="cs-CZ" sz="2200" dirty="0"/>
              <a:t>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glomerulosa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mineralokortikoidy</a:t>
            </a:r>
            <a:endParaRPr lang="cs-CZ" altLang="cs-CZ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fasciculata</a:t>
            </a:r>
            <a:r>
              <a:rPr lang="cs-CZ" altLang="cs-CZ" sz="2200" dirty="0"/>
              <a:t> - glukokortikoidy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reticularis</a:t>
            </a:r>
            <a:r>
              <a:rPr lang="cs-CZ" altLang="cs-CZ" sz="2200" dirty="0"/>
              <a:t> - nadledvinové androgeny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altLang="cs-CZ" sz="2200" dirty="0"/>
          </a:p>
          <a:p>
            <a:pPr marL="72000" indent="0">
              <a:lnSpc>
                <a:spcPct val="11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Glukokortikoidy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kortizol</a:t>
            </a:r>
            <a:r>
              <a:rPr lang="cs-CZ" altLang="cs-CZ" sz="2200" dirty="0"/>
              <a:t> – denní sekrece 15-30mg, při zátěži až 300mg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řízení sekrece </a:t>
            </a:r>
            <a:r>
              <a:rPr lang="cs-CZ" altLang="cs-CZ" sz="2200" dirty="0"/>
              <a:t>– ACTH, dlouhodobá stimulace vyvolá zvětšení nadledvin, dlouhodobý pokles stimulace – atrofie nadledvin, sekrece ACTH řízena z hypotalamu, při poškození organizmu z retikulární formace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F6D17-2441-4F83-9B92-D0E4EB6C9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99E6DD-05BF-48A4-9712-07DDB5629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73D8C20-BB7E-48E9-9294-F9937AD68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Nadledviny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F786F07-3DC7-480B-8C58-10CE62F788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účinky</a:t>
            </a:r>
            <a:r>
              <a:rPr lang="cs-CZ" altLang="cs-CZ" sz="2200" dirty="0"/>
              <a:t> – permisivní činnost na mnoho pochodů v organizmu – </a:t>
            </a:r>
            <a:r>
              <a:rPr lang="cs-CZ" altLang="cs-CZ" sz="2200" dirty="0" err="1"/>
              <a:t>glykogenolýza</a:t>
            </a:r>
            <a:r>
              <a:rPr lang="cs-CZ" altLang="cs-CZ" sz="2200" dirty="0"/>
              <a:t>, vazokonstrikce, vliv </a:t>
            </a:r>
            <a:r>
              <a:rPr lang="cs-CZ" altLang="cs-CZ" sz="2200" dirty="0" err="1"/>
              <a:t>cytokinů</a:t>
            </a:r>
            <a:r>
              <a:rPr lang="cs-CZ" altLang="cs-CZ" sz="2200" dirty="0"/>
              <a:t>, působení </a:t>
            </a:r>
            <a:r>
              <a:rPr lang="cs-CZ" altLang="cs-CZ" sz="2200" dirty="0" err="1"/>
              <a:t>erytropoietinu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za stresu umožní přesun energie – spotřebovávají se tuky a bílkoviny, glukóza se šetří pro mozek, podporuje </a:t>
            </a:r>
            <a:r>
              <a:rPr lang="cs-CZ" altLang="cs-CZ" sz="2200" dirty="0" err="1"/>
              <a:t>glukoneogenezu</a:t>
            </a:r>
            <a:r>
              <a:rPr lang="cs-CZ" altLang="cs-CZ" sz="2200" dirty="0"/>
              <a:t> až s možností vyčerpání inzulárního aparátu – steroidní diabetes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BE884A-37C6-4DA7-8F18-028D53AED4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F57D56-7B95-469B-B4DF-B179AAB10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742760F-353E-4CA8-A808-84E1B9F00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Nadledviny III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082772F-6C4D-4659-8A57-2B8F75EB8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2200" b="1" dirty="0" err="1">
                <a:solidFill>
                  <a:schemeClr val="tx2"/>
                </a:solidFill>
              </a:rPr>
              <a:t>Mineralokortikoidy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aldosteron</a:t>
            </a:r>
            <a:r>
              <a:rPr lang="cs-CZ" altLang="cs-CZ" sz="2200" dirty="0"/>
              <a:t> – denní sekrece 50-150ug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řízení sekrece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renin-</a:t>
            </a:r>
            <a:r>
              <a:rPr lang="cs-CZ" altLang="cs-CZ" sz="2200" dirty="0" err="1"/>
              <a:t>angiotenzin</a:t>
            </a:r>
            <a:r>
              <a:rPr lang="cs-CZ" altLang="cs-CZ" sz="2200" dirty="0"/>
              <a:t> I a II – aktivován snížením krevního objemu, poklesem TK a ztrátou soli, </a:t>
            </a:r>
            <a:r>
              <a:rPr lang="cs-CZ" altLang="cs-CZ" sz="2200" dirty="0" err="1"/>
              <a:t>angiotenzin</a:t>
            </a:r>
            <a:r>
              <a:rPr lang="cs-CZ" altLang="cs-CZ" sz="2200" dirty="0"/>
              <a:t> II aktivuje přímo kůru nadledvin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/>
              <a:t>vzestupem hladiny kalia v séru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/>
              <a:t>poklesem hladiny sodíku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ACTH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účinky</a:t>
            </a:r>
            <a:r>
              <a:rPr lang="cs-CZ" altLang="cs-CZ" sz="2200" dirty="0"/>
              <a:t> – retence Na, vylučování K  - účel – zachování intravaskulárního objemu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600CCD-19BC-482C-91C4-45F85240E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3A5940-5A6F-4509-A3BA-147CFA63A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85409D4-598E-47A9-812D-2F134A574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Nadledviny IV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9117361-59E9-4DD5-BD32-B42EA7D689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Androgeny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DHEA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dehydroepiandrosteron</a:t>
            </a:r>
            <a:r>
              <a:rPr lang="cs-CZ" altLang="cs-CZ" sz="2200" dirty="0"/>
              <a:t> – denní sekrece 15-30mg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řízení</a:t>
            </a:r>
            <a:r>
              <a:rPr lang="cs-CZ" altLang="cs-CZ" sz="2200" dirty="0"/>
              <a:t> – ACTH, dosud neznámé hypofyzární stimulátory, PRL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účinky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virilizační</a:t>
            </a:r>
            <a:r>
              <a:rPr lang="cs-CZ" altLang="cs-CZ" sz="2200" dirty="0"/>
              <a:t>, retence N, K, Na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EE4CB-D6B7-4B08-BF80-C3D144BA1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FEC34C-0EC3-4C5F-BD46-55689C70E6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40595D4-AE15-4C9E-9054-A04A18092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Addisonova</a:t>
            </a:r>
            <a:r>
              <a:rPr lang="cs-CZ" altLang="cs-CZ" dirty="0"/>
              <a:t> choroba 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AA5FB0-4C8A-4FB0-88C0-669041F0E7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nedostatečná činnost kůry nadledvin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příčiny: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dříve TBC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dnes nejčastěji autoimunitní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sekundární a terciární při poškození hypofýzy nebo hypotalamu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únavnost, slabost, adynamie, </a:t>
            </a:r>
            <a:r>
              <a:rPr lang="cs-CZ" altLang="cs-CZ" sz="2200" dirty="0" err="1"/>
              <a:t>hyperpigmentace</a:t>
            </a:r>
            <a:r>
              <a:rPr lang="cs-CZ" altLang="cs-CZ" sz="2200" dirty="0"/>
              <a:t>, hypoglykémie – přecitlivělost na inzulin, nebezpečí při operacích – není rezerva sekrece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7CFBFA-31D6-4ABF-ACB6-9047323F6C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DD5DB2-03ED-4FE0-860C-51969D414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9E5A8DF-893C-4DD6-B208-459667C3B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Addisonova</a:t>
            </a:r>
            <a:r>
              <a:rPr lang="cs-CZ" altLang="cs-CZ" dirty="0"/>
              <a:t> choroba II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8F530F8-991C-4460-B6DE-E1D2E229C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substituce 20-40mg HCT denně, nutno dodávat i </a:t>
            </a:r>
            <a:r>
              <a:rPr lang="cs-CZ" altLang="cs-CZ" sz="2200" dirty="0" err="1"/>
              <a:t>mineralokortikoidy</a:t>
            </a:r>
            <a:r>
              <a:rPr lang="cs-CZ" altLang="cs-CZ" sz="2200" dirty="0"/>
              <a:t> – 50-100ug</a:t>
            </a:r>
          </a:p>
          <a:p>
            <a:pPr marL="72000" indent="0">
              <a:lnSpc>
                <a:spcPct val="110000"/>
              </a:lnSpc>
              <a:buNone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marL="72000" indent="0">
              <a:lnSpc>
                <a:spcPct val="110000"/>
              </a:lnSpc>
              <a:buNone/>
            </a:pPr>
            <a:r>
              <a:rPr lang="cs-CZ" altLang="cs-CZ" sz="2200" b="1" dirty="0" err="1">
                <a:solidFill>
                  <a:schemeClr val="tx2"/>
                </a:solidFill>
              </a:rPr>
              <a:t>Addisonská</a:t>
            </a:r>
            <a:r>
              <a:rPr lang="cs-CZ" altLang="cs-CZ" sz="2200" b="1" dirty="0">
                <a:solidFill>
                  <a:schemeClr val="tx2"/>
                </a:solidFill>
              </a:rPr>
              <a:t> krize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 náhlé zátěži </a:t>
            </a:r>
            <a:r>
              <a:rPr lang="cs-CZ" altLang="cs-CZ" sz="2200" dirty="0" err="1"/>
              <a:t>adisonika</a:t>
            </a:r>
            <a:endParaRPr lang="cs-CZ" altLang="cs-CZ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 náhlém vysazení dlouhodobě podávaných glukokortikoidů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adynamie, bolesti břicha, </a:t>
            </a:r>
            <a:r>
              <a:rPr lang="cs-CZ" altLang="cs-CZ" sz="2200" dirty="0" err="1"/>
              <a:t>nausea</a:t>
            </a:r>
            <a:r>
              <a:rPr lang="cs-CZ" altLang="cs-CZ" sz="2200" dirty="0"/>
              <a:t>, zvracení, průjmy, hypotenze, tachykardie, šokový stav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hyponatrémie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hyperkalémie</a:t>
            </a:r>
            <a:r>
              <a:rPr lang="cs-CZ" altLang="cs-CZ" sz="2200" dirty="0"/>
              <a:t>, hypoglykémie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doplnění steroidů, doplnění </a:t>
            </a:r>
            <a:r>
              <a:rPr lang="cs-CZ" altLang="cs-CZ" sz="2200" dirty="0" err="1"/>
              <a:t>volumu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D54029-D284-46CF-9B6F-8D17A784EC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50E93F-27F0-4DD9-A21A-EDBD04D9E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03D2E6F-3A7F-4319-B577-84EDEF24B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Hyperkorticizmus</a:t>
            </a:r>
            <a:r>
              <a:rPr lang="cs-CZ" altLang="cs-CZ" dirty="0"/>
              <a:t> 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705A6D3-4E38-4E59-9E05-4C007FD5EE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altLang="cs-CZ" sz="2200" b="1" dirty="0" err="1">
                <a:solidFill>
                  <a:schemeClr val="tx2"/>
                </a:solidFill>
              </a:rPr>
              <a:t>Cushingův</a:t>
            </a:r>
            <a:r>
              <a:rPr lang="cs-CZ" altLang="cs-CZ" sz="2200" b="1" dirty="0">
                <a:solidFill>
                  <a:schemeClr val="tx2"/>
                </a:solidFill>
              </a:rPr>
              <a:t> syndrom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nadbytek glukokortikoidů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trunkální</a:t>
            </a:r>
            <a:r>
              <a:rPr lang="cs-CZ" altLang="cs-CZ" sz="2200" dirty="0"/>
              <a:t> obezita, měsícovitý obličej, akné, </a:t>
            </a:r>
            <a:r>
              <a:rPr lang="cs-CZ" altLang="cs-CZ" sz="2200" dirty="0" err="1"/>
              <a:t>striae</a:t>
            </a:r>
            <a:r>
              <a:rPr lang="cs-CZ" altLang="cs-CZ" sz="2200" dirty="0"/>
              <a:t>, hypertenze, DM, bolesti v kostech, psychické změny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příčina</a:t>
            </a:r>
            <a:r>
              <a:rPr lang="cs-CZ" altLang="cs-CZ" sz="2200" dirty="0"/>
              <a:t> – většinou adenom kůry nadledvin, u sekundárních a terciárních nadprodukce  ACTH nebo CRH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chirurgická se substitucí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394D1C-2C05-4AF5-81C0-5BABD75504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418EE-A693-43CD-96BA-5CAEDBD0A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1F6DAD05-01CD-4042-A666-EDBEA3493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Cushingova</a:t>
            </a:r>
            <a:r>
              <a:rPr lang="cs-CZ" altLang="cs-CZ" dirty="0"/>
              <a:t> choroba - </a:t>
            </a:r>
            <a:r>
              <a:rPr lang="cs-CZ" altLang="cs-CZ" dirty="0" err="1"/>
              <a:t>striae</a:t>
            </a:r>
            <a:endParaRPr lang="cs-CZ" altLang="cs-CZ" dirty="0"/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07D665E4-7487-4593-986D-E4C32E612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37291"/>
            <a:ext cx="6548940" cy="4468301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E82DB2-F3D1-4CE5-9F7C-571A4BEB8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B3E8B6-4DAC-4B76-B146-5CA763D90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7DE4508A-EFDD-40EF-AE59-5DD5BF8AB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Cushingova</a:t>
            </a:r>
            <a:r>
              <a:rPr lang="cs-CZ" altLang="cs-CZ" dirty="0"/>
              <a:t> choroba – </a:t>
            </a:r>
            <a:r>
              <a:rPr lang="cs-CZ" altLang="cs-CZ" dirty="0" err="1"/>
              <a:t>trunkální</a:t>
            </a:r>
            <a:r>
              <a:rPr lang="cs-CZ" altLang="cs-CZ" dirty="0"/>
              <a:t> typ obezity</a:t>
            </a:r>
          </a:p>
        </p:txBody>
      </p:sp>
      <p:pic>
        <p:nvPicPr>
          <p:cNvPr id="53255" name="Picture 7">
            <a:extLst>
              <a:ext uri="{FF2B5EF4-FFF2-40B4-BE49-F238E27FC236}">
                <a16:creationId xmlns:a16="http://schemas.microsoft.com/office/drawing/2014/main" id="{A386885F-2262-4CA1-9CF5-3B08731C8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17124"/>
            <a:ext cx="6268958" cy="4063005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48533-0FCA-4513-A7DA-D6272B686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085048-10FA-4F36-9E5B-342CC762A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>
            <a:extLst>
              <a:ext uri="{FF2B5EF4-FFF2-40B4-BE49-F238E27FC236}">
                <a16:creationId xmlns:a16="http://schemas.microsoft.com/office/drawing/2014/main" id="{B121B1B6-8091-4812-9286-D46F9521F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Cushingova</a:t>
            </a:r>
            <a:r>
              <a:rPr lang="cs-CZ" altLang="cs-CZ" dirty="0"/>
              <a:t> choroba – měsícovitý obličej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5166C249-3A6F-438D-94BD-32773E25B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71" y="1358900"/>
            <a:ext cx="3193635" cy="4623446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D18833-2D5E-4C2F-B8C8-14E6A8A24D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5D5518-B576-43A0-8624-126C34AE8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>
            <a:extLst>
              <a:ext uri="{FF2B5EF4-FFF2-40B4-BE49-F238E27FC236}">
                <a16:creationId xmlns:a16="http://schemas.microsoft.com/office/drawing/2014/main" id="{98E41E0C-525D-48DD-9709-0D09658E2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Normální </a:t>
            </a:r>
            <a:r>
              <a:rPr lang="cs-CZ" altLang="cs-CZ" dirty="0" err="1"/>
              <a:t>scintigram</a:t>
            </a:r>
            <a:r>
              <a:rPr lang="cs-CZ" altLang="cs-CZ" dirty="0"/>
              <a:t> štítnice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10BA0D6A-25E7-4146-873E-CA82CFD537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22858"/>
            <a:ext cx="3829641" cy="4715142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E6A7F3-A506-4B86-A7D9-421979BC8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95F6E1-38D9-4057-AC98-6EC677F3A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3AF4CFA-AA81-4E61-A6D4-78363023E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Hyperkorticizmus</a:t>
            </a:r>
            <a:r>
              <a:rPr lang="cs-CZ" altLang="cs-CZ" dirty="0"/>
              <a:t> II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FB29E0A-31D8-4958-80F9-E6E78B5E35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altLang="cs-CZ" sz="2200" b="1" dirty="0" err="1">
                <a:solidFill>
                  <a:schemeClr val="tx2"/>
                </a:solidFill>
              </a:rPr>
              <a:t>Connův</a:t>
            </a:r>
            <a:r>
              <a:rPr lang="cs-CZ" altLang="cs-CZ" sz="2200" b="1" dirty="0">
                <a:solidFill>
                  <a:schemeClr val="tx2"/>
                </a:solidFill>
              </a:rPr>
              <a:t> syndrom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nadprodukce aldosteronu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hypertenze, bolesti hlavy, </a:t>
            </a:r>
            <a:r>
              <a:rPr lang="cs-CZ" altLang="cs-CZ" sz="2200" dirty="0" err="1"/>
              <a:t>hypokalémie</a:t>
            </a:r>
            <a:r>
              <a:rPr lang="cs-CZ" altLang="cs-CZ" sz="2200" dirty="0"/>
              <a:t> se svalovou slabostí a změnami na EKG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příčina</a:t>
            </a:r>
            <a:r>
              <a:rPr lang="cs-CZ" altLang="cs-CZ" sz="2200" dirty="0"/>
              <a:t> – také většinou adenom nebo </a:t>
            </a:r>
            <a:r>
              <a:rPr lang="cs-CZ" altLang="cs-CZ" sz="2200" dirty="0" err="1"/>
              <a:t>hyperplázie</a:t>
            </a:r>
            <a:r>
              <a:rPr lang="cs-CZ" altLang="cs-CZ" sz="2200" dirty="0"/>
              <a:t> kůry nadledvin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chirurgická</a:t>
            </a:r>
          </a:p>
          <a:p>
            <a:pPr marL="72000" indent="0">
              <a:lnSpc>
                <a:spcPct val="110000"/>
              </a:lnSpc>
              <a:buNone/>
            </a:pPr>
            <a:endParaRPr lang="cs-CZ" altLang="cs-CZ" sz="2200" dirty="0">
              <a:solidFill>
                <a:srgbClr val="FFFF00"/>
              </a:solidFill>
            </a:endParaRPr>
          </a:p>
          <a:p>
            <a:pPr marL="72000" indent="0">
              <a:lnSpc>
                <a:spcPct val="11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Sekundární </a:t>
            </a:r>
            <a:r>
              <a:rPr lang="cs-CZ" altLang="cs-CZ" sz="2200" b="1" dirty="0" err="1">
                <a:solidFill>
                  <a:schemeClr val="tx2"/>
                </a:solidFill>
              </a:rPr>
              <a:t>hyperaldosteronizmus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cs-CZ" altLang="cs-CZ" sz="2200" dirty="0"/>
              <a:t>u otoků, ascitu, dekompenzovaného diabetu, hypertenze, srdečního selhání – kde se část intravaskulárního prostoru přesouvá na třetího prostoru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AA1219-0A26-419F-AFC0-45A785E33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CE37C5-0C0C-4A06-8346-31254CE8D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3FD506E-5633-4B0B-BF23-64D620AC6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Hyperkorticizmus</a:t>
            </a:r>
            <a:r>
              <a:rPr lang="cs-CZ" altLang="cs-CZ" dirty="0"/>
              <a:t> III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B8392C7-CE06-43EC-8B3B-D156AF39FD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Kongenitální adrenální </a:t>
            </a:r>
            <a:r>
              <a:rPr lang="cs-CZ" altLang="cs-CZ" sz="2200" b="1" dirty="0" err="1">
                <a:solidFill>
                  <a:schemeClr val="tx2"/>
                </a:solidFill>
              </a:rPr>
              <a:t>hyperplázie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nadprodukce nadledvinových androgenů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děti ženského pohlaví – fuze labií, velký klitoris, mužský typ svaloviny, růst vousů, hrubý hlas, nevyvinou se mléčné žlázy, nedostaví se menses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chlapci – urychlení růstu penisu a ochlupení, </a:t>
            </a:r>
            <a:r>
              <a:rPr lang="cs-CZ" altLang="cs-CZ" sz="2200" dirty="0" err="1"/>
              <a:t>testes</a:t>
            </a:r>
            <a:r>
              <a:rPr lang="cs-CZ" altLang="cs-CZ" sz="2200" dirty="0"/>
              <a:t> zůstávají malá, </a:t>
            </a:r>
            <a:r>
              <a:rPr lang="cs-CZ" altLang="cs-CZ" sz="2200" dirty="0" err="1"/>
              <a:t>pseudopubertas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praecox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macrogenitosomia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praecox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malé dávky glukokortikoidů sníží produkci ACTH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1C923C-2316-4A34-B27F-38C5B0A929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D390E-A916-4967-95A5-CE0441D68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039D29E-AF79-4A9C-96EB-6F650A0A1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000" dirty="0"/>
              <a:t>Nemoci dřeně nadledvin</a:t>
            </a:r>
            <a:br>
              <a:rPr lang="cs-CZ" altLang="cs-CZ" sz="5000" dirty="0"/>
            </a:br>
            <a:endParaRPr lang="cs-CZ" altLang="cs-CZ" sz="5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1A59CE-EE56-458D-AAC1-4A53DD9E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32F1DC-0E96-4EEA-A0DA-B13094820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C54069F-C742-465F-8EBB-9D3142CAA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Dřeň nadledvin I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9BAC0D8-ABC2-4BBA-AAD9-154CA42158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hlavní hormony </a:t>
            </a:r>
            <a:r>
              <a:rPr lang="cs-CZ" altLang="cs-CZ" sz="2200" dirty="0"/>
              <a:t>– adrenalin, noradrenalin,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ovlivňují </a:t>
            </a:r>
            <a:r>
              <a:rPr lang="cs-CZ" altLang="cs-CZ" sz="2200" dirty="0" err="1"/>
              <a:t>vazomotoriku</a:t>
            </a:r>
            <a:r>
              <a:rPr lang="cs-CZ" altLang="cs-CZ" sz="2200" dirty="0"/>
              <a:t> a funkci synapsí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odbourání – působení monoaminooxidázy (MAO) a </a:t>
            </a:r>
            <a:r>
              <a:rPr lang="cs-CZ" altLang="cs-CZ" sz="2200" dirty="0" err="1"/>
              <a:t>katecholortometyltransferázy</a:t>
            </a:r>
            <a:r>
              <a:rPr lang="cs-CZ" altLang="cs-CZ" sz="2200" dirty="0"/>
              <a:t> (COMT)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feochromocytom</a:t>
            </a:r>
            <a:r>
              <a:rPr lang="cs-CZ" altLang="cs-CZ" sz="2200" dirty="0"/>
              <a:t> – nádor z buněk </a:t>
            </a:r>
            <a:r>
              <a:rPr lang="cs-CZ" altLang="cs-CZ" sz="2200" dirty="0" err="1"/>
              <a:t>secernujících</a:t>
            </a:r>
            <a:r>
              <a:rPr lang="cs-CZ" altLang="cs-CZ" sz="2200" dirty="0"/>
              <a:t> katecholaminy, nejen ve dřeni nadledvin, ale i jiných gangliích (např. </a:t>
            </a:r>
            <a:r>
              <a:rPr lang="cs-CZ" altLang="cs-CZ" sz="2200" dirty="0" err="1"/>
              <a:t>paraaortálně</a:t>
            </a:r>
            <a:r>
              <a:rPr lang="cs-CZ" altLang="cs-CZ" sz="2200" dirty="0"/>
              <a:t>)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200623-6529-4A04-B090-D869557B8E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D4CB13-1865-46F7-85F0-B0A5736D3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1809268-56C8-4A06-BDAD-EBEF289D2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Dřeň nadledvin II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CCF1D6E-64E6-4477-B182-C6E1C33BF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trvale nebo epizodicky vyšší TK, bolesti hlavy, pocení, palpitace, </a:t>
            </a:r>
            <a:r>
              <a:rPr lang="cs-CZ" altLang="cs-CZ" sz="2200" dirty="0" err="1"/>
              <a:t>nausea</a:t>
            </a:r>
            <a:r>
              <a:rPr lang="cs-CZ" altLang="cs-CZ" sz="2200" dirty="0"/>
              <a:t>, chvění, návaly horka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– zvýšené vylučování VMK, 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chirurgická, u inoperabilních snaha o blokádu účinku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CE002-5A59-4DF6-9ECE-AB33AE80E3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86D495-EA0C-4F8E-BA1B-B8A2E5077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D8956AA-CB3C-46D3-BA68-F0E4DDE12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Stres – akutní fáze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EE4985-9071-4637-ABC1-6105312E94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reakce na jakékoli poškození organizmu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cíle reakce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zajistit dostatečnou dávku energie – katecholaminy, </a:t>
            </a:r>
            <a:r>
              <a:rPr lang="cs-CZ" altLang="cs-CZ" sz="2200" dirty="0" err="1"/>
              <a:t>glukagon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glukokoritkoidy</a:t>
            </a:r>
            <a:r>
              <a:rPr lang="cs-CZ" altLang="cs-CZ" sz="2200" dirty="0"/>
              <a:t>, STH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udržet vodní a elektrolytovou rovnováhu – aldosteron, ADH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boj proti infekci, udržení homeostázy IL-1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modulace bolesti – endorfiny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je aktivován celý systém </a:t>
            </a:r>
            <a:r>
              <a:rPr lang="cs-CZ" altLang="cs-CZ" sz="2200" dirty="0" err="1"/>
              <a:t>sympatoadrenální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hypotalamohypofyzární</a:t>
            </a:r>
            <a:r>
              <a:rPr lang="cs-CZ" altLang="cs-CZ" sz="2200" dirty="0"/>
              <a:t>, imunitní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1641DD-FEED-4768-99D6-316B6C1A5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4320C9-F09E-49EA-B9F9-EC8E969AD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E9C5AF0-E6FB-4D3A-930F-7A88760FA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Gonády I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2EEF3DD-914C-448E-AA92-4C37A01F97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dvojí funkce - produkce pohlavních hormonů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základní porucha při tvorbě zárodečných buněk – non disjunkce – </a:t>
            </a:r>
            <a:r>
              <a:rPr lang="cs-CZ" altLang="cs-CZ" sz="2200" dirty="0" err="1"/>
              <a:t>trisomie</a:t>
            </a:r>
            <a:r>
              <a:rPr lang="cs-CZ" altLang="cs-CZ" sz="2200" dirty="0"/>
              <a:t> XXX, ztráty – X0.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i="1" dirty="0">
                <a:solidFill>
                  <a:schemeClr val="tx2"/>
                </a:solidFill>
              </a:rPr>
              <a:t>při přítomnosti Y – vývoj mužských gonád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i="1" dirty="0">
                <a:solidFill>
                  <a:schemeClr val="tx2"/>
                </a:solidFill>
              </a:rPr>
              <a:t>při nepřítomnosti Y – vývoj ženských gonád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i="1" dirty="0"/>
              <a:t>obojí – pravý hermafroditismus – vzácné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pseudohermafroditismus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častější – gonády jednoho pohlaví, vzhled druhého pohlaví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předčasná aktivita gonád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pubertas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praecox</a:t>
            </a:r>
            <a:r>
              <a:rPr lang="cs-CZ" altLang="cs-CZ" sz="2200" dirty="0"/>
              <a:t> – před 8-9 rokem věku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pseudopubertas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praecox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při neadekvátní přítomnosti pohlavních hormonů jiného původu (léky apod.)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F12A59-060A-4BF4-ADE7-DA63B2F13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48A6C3-C655-47AF-BBE8-581EFD724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FF22AA9-E86D-4876-A662-1F1FBFAC1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Gonády II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305C774-40AF-4F36-9C2D-09C9CCF363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pubertas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tarda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opoždění </a:t>
            </a:r>
            <a:r>
              <a:rPr lang="cs-CZ" altLang="cs-CZ" sz="2200" dirty="0" err="1"/>
              <a:t>menarché</a:t>
            </a:r>
            <a:r>
              <a:rPr lang="cs-CZ" altLang="cs-CZ" sz="2200" dirty="0"/>
              <a:t> do 16-17 let nebo vývoje mužského genitálu do 19-20 let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mužské gonády </a:t>
            </a:r>
            <a:r>
              <a:rPr lang="cs-CZ" altLang="cs-CZ" sz="2200" dirty="0"/>
              <a:t>– sekrece testosteronu v </a:t>
            </a:r>
            <a:r>
              <a:rPr lang="cs-CZ" altLang="cs-CZ" sz="2200" dirty="0" err="1"/>
              <a:t>Leydigových</a:t>
            </a:r>
            <a:r>
              <a:rPr lang="cs-CZ" altLang="cs-CZ" sz="2200" dirty="0"/>
              <a:t> buňkách, regulováno LH, anabolický efekt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spermiogeneza</a:t>
            </a:r>
            <a:r>
              <a:rPr lang="cs-CZ" altLang="cs-CZ" sz="2200" dirty="0"/>
              <a:t> – v </a:t>
            </a:r>
            <a:r>
              <a:rPr lang="cs-CZ" altLang="cs-CZ" sz="2200" dirty="0" err="1"/>
              <a:t>Sertoliho</a:t>
            </a:r>
            <a:r>
              <a:rPr lang="cs-CZ" altLang="cs-CZ" sz="2200" dirty="0"/>
              <a:t> buňkách, regulováno FSH, nutná přítomnost vysoké koncentrace testosteronu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mužský</a:t>
            </a:r>
            <a:r>
              <a:rPr lang="cs-CZ" altLang="cs-CZ" sz="2200" i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pseudohermafroditismus</a:t>
            </a:r>
            <a:r>
              <a:rPr lang="cs-CZ" altLang="cs-CZ" sz="2200" i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karyotyp 46 XY, ale ženský fenotyp, diagnostikováno až se nedostaví menses, nepřítomnost dělohy, </a:t>
            </a:r>
            <a:r>
              <a:rPr lang="cs-CZ" altLang="cs-CZ" sz="2200" dirty="0" err="1"/>
              <a:t>testes</a:t>
            </a:r>
            <a:r>
              <a:rPr lang="cs-CZ" altLang="cs-CZ" sz="2200" dirty="0"/>
              <a:t> v </a:t>
            </a:r>
            <a:r>
              <a:rPr lang="cs-CZ" altLang="cs-CZ" sz="2200" dirty="0" err="1"/>
              <a:t>ingvinách</a:t>
            </a:r>
            <a:r>
              <a:rPr lang="cs-CZ" altLang="cs-CZ" sz="2200" dirty="0"/>
              <a:t> nebo v břiše, nereaguje na testosteron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Klinefelterův</a:t>
            </a:r>
            <a:r>
              <a:rPr lang="cs-CZ" altLang="cs-CZ" sz="2200" b="1" dirty="0">
                <a:solidFill>
                  <a:schemeClr val="tx2"/>
                </a:solidFill>
              </a:rPr>
              <a:t> syndrom</a:t>
            </a:r>
            <a:r>
              <a:rPr lang="cs-CZ" altLang="cs-CZ" sz="2200" dirty="0"/>
              <a:t> – karyotyp 47XXY – azoospermie, malá </a:t>
            </a:r>
            <a:r>
              <a:rPr lang="cs-CZ" altLang="cs-CZ" sz="2200" dirty="0" err="1"/>
              <a:t>testes</a:t>
            </a:r>
            <a:r>
              <a:rPr lang="cs-CZ" altLang="cs-CZ" sz="2200" dirty="0"/>
              <a:t>, ženský </a:t>
            </a:r>
            <a:r>
              <a:rPr lang="cs-CZ" altLang="cs-CZ" sz="2200" dirty="0" err="1"/>
              <a:t>eunuchoidní</a:t>
            </a:r>
            <a:r>
              <a:rPr lang="cs-CZ" altLang="cs-CZ" sz="2200" dirty="0"/>
              <a:t> vzhled, lze léčit testosteronem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16E1D6-CFCF-4900-9006-618E33684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2062A7-4DA0-4A5A-9CCC-03B28FFB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B3C0434-4618-4EEA-B6AC-068EA4567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Gonády III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5508835-A3A0-4893-873A-6B133196B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ženské gonády </a:t>
            </a:r>
            <a:r>
              <a:rPr lang="cs-CZ" altLang="cs-CZ" sz="2200" dirty="0"/>
              <a:t>– ovaria zajišťují zrání </a:t>
            </a:r>
            <a:r>
              <a:rPr lang="cs-CZ" altLang="cs-CZ" sz="2200" dirty="0" err="1"/>
              <a:t>oocytů</a:t>
            </a:r>
            <a:r>
              <a:rPr lang="cs-CZ" altLang="cs-CZ" sz="2200" dirty="0"/>
              <a:t> a ovulaci, produkují příslušná množství estrogenů a </a:t>
            </a:r>
            <a:r>
              <a:rPr lang="cs-CZ" altLang="cs-CZ" sz="2200" dirty="0" err="1"/>
              <a:t>gestagenů</a:t>
            </a:r>
            <a:r>
              <a:rPr lang="cs-CZ" altLang="cs-CZ" sz="2200" dirty="0"/>
              <a:t>, regulováno FSH, LH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zevní efekt </a:t>
            </a:r>
            <a:r>
              <a:rPr lang="cs-CZ" altLang="cs-CZ" sz="2200" dirty="0"/>
              <a:t>– menstruační cyklus – folikulární fáze, ovulace, </a:t>
            </a:r>
            <a:r>
              <a:rPr lang="cs-CZ" altLang="cs-CZ" sz="2200" dirty="0" err="1"/>
              <a:t>luteální</a:t>
            </a:r>
            <a:r>
              <a:rPr lang="cs-CZ" altLang="cs-CZ" sz="2200" dirty="0"/>
              <a:t> fáze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turnerův</a:t>
            </a:r>
            <a:r>
              <a:rPr lang="cs-CZ" altLang="cs-CZ" sz="2200" b="1" dirty="0">
                <a:solidFill>
                  <a:schemeClr val="tx2"/>
                </a:solidFill>
              </a:rPr>
              <a:t> syndrom </a:t>
            </a:r>
            <a:r>
              <a:rPr lang="cs-CZ" altLang="cs-CZ" sz="2200" dirty="0"/>
              <a:t>– karyotyp 45 X0 – malý vzrůst, </a:t>
            </a:r>
            <a:r>
              <a:rPr lang="cs-CZ" altLang="cs-CZ" sz="2200" dirty="0" err="1"/>
              <a:t>amenorrhea</a:t>
            </a:r>
            <a:r>
              <a:rPr lang="cs-CZ" altLang="cs-CZ" sz="2200" dirty="0"/>
              <a:t>, infantilismus pohlavní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předčasné selhání ovarií</a:t>
            </a:r>
            <a:r>
              <a:rPr lang="cs-CZ" altLang="cs-CZ" sz="2200" dirty="0"/>
              <a:t> – menopauza před 40. rokem věku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7AAEEA-39B8-4AA0-810E-A6736F566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54D83A-5D82-42AA-B127-0D93823D5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4476E6B-7E05-427C-A9F4-CB5BC635B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Stein-</a:t>
            </a:r>
            <a:r>
              <a:rPr lang="cs-CZ" altLang="cs-CZ" dirty="0" err="1"/>
              <a:t>Leventhalův</a:t>
            </a:r>
            <a:r>
              <a:rPr lang="cs-CZ" altLang="cs-CZ" dirty="0"/>
              <a:t> syndrom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3A6304C-408B-447C-B9E8-3F62E7E4FE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syndrom </a:t>
            </a:r>
            <a:r>
              <a:rPr lang="cs-CZ" altLang="cs-CZ" sz="2200" b="1" dirty="0" err="1">
                <a:solidFill>
                  <a:schemeClr val="tx2"/>
                </a:solidFill>
              </a:rPr>
              <a:t>polycystických</a:t>
            </a:r>
            <a:r>
              <a:rPr lang="cs-CZ" altLang="cs-CZ" sz="2200" b="1" dirty="0">
                <a:solidFill>
                  <a:schemeClr val="tx2"/>
                </a:solidFill>
              </a:rPr>
              <a:t> ovarií </a:t>
            </a:r>
            <a:r>
              <a:rPr lang="cs-CZ" altLang="cs-CZ" sz="2200" dirty="0"/>
              <a:t>– zvýšená produkce LH a ovariálních androgenů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neplodnost, hirsutismus, </a:t>
            </a:r>
            <a:r>
              <a:rPr lang="cs-CZ" altLang="cs-CZ" sz="2200" dirty="0" err="1"/>
              <a:t>oligomenorrhea</a:t>
            </a:r>
            <a:r>
              <a:rPr lang="cs-CZ" altLang="cs-CZ" sz="2200" dirty="0"/>
              <a:t>, obezita, cystická ovaria, zvětšená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cyklická dodávka ovariálních hormonů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BC9811-82FA-499A-801C-CB79DE6EB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AD8051-8F04-4517-985C-7D916A6F82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93C085B-A15A-40CE-8D9A-83F4294E7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Hypotyreóza I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8656024-6473-408F-B977-2723FF4DB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syndrom vyvolaný nízkými hladinami hormonů štítnice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plně rozvinutý stav – myxedém, častější u žen, nemusí být doprovázen strumou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primární </a:t>
            </a:r>
            <a:r>
              <a:rPr lang="cs-CZ" altLang="cs-CZ" sz="2200" dirty="0"/>
              <a:t>– vrozené vady, záněty, nedostatek jódu, strumigeny, léky – lithium, přebytek jódu, záření, léčba radioaktivním jódem, chirurgický zákrok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sekundární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Sheehanův</a:t>
            </a:r>
            <a:r>
              <a:rPr lang="cs-CZ" altLang="cs-CZ" sz="2200" dirty="0"/>
              <a:t> syndrom, tu hypofýzy, ozáření, neúčinný TSH, ozáření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terciární </a:t>
            </a:r>
            <a:r>
              <a:rPr lang="cs-CZ" altLang="cs-CZ" sz="2200" dirty="0"/>
              <a:t>– postižení hypotalamu – ozáření, ischemie, úrazy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470335-8F71-416C-8C6E-E77855211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757361-6C82-4373-92B6-9C07BB35A1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56B1EF8-EE9E-4014-8971-A51E45E0C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Hypotyreóza II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9542111-21E4-49F3-9B85-CAA3359AB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je popsána i rezistence tkání na hormony štítnice a produkce PL proti tkáním štítnice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klinický obraz </a:t>
            </a:r>
            <a:r>
              <a:rPr lang="cs-CZ" altLang="cs-CZ" sz="2200" dirty="0"/>
              <a:t>– zpomalený film, zimomřivost, spavost, suchá ztluštělá kůže, prořídlé suché vlasy, řídké obočí, odulý obličej, chraplavý hlas, mírný přírůstek hmotnosti, zácpa, myopatie, neuropatie, bradykardie, nízká voltáž EKG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oligosymptomatické</a:t>
            </a:r>
            <a:r>
              <a:rPr lang="cs-CZ" altLang="cs-CZ" sz="2200" dirty="0"/>
              <a:t> formy – někdy jen zácpa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1A432D-1B1E-4B1C-B1BA-262F2D8D21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C4C27E-F3E2-4135-957F-1211A7340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2DDE9A9-3D1C-4A2F-92A6-FCA925DF3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Hypotyreóza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2E82B257-A007-4FF0-AF19-6C241D68F8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3" y="720000"/>
            <a:ext cx="5038435" cy="5277844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B4BA04-50B5-409F-8491-5D20B30F1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60CB84-C0CA-41BB-99BA-018946EEE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>
            <a:extLst>
              <a:ext uri="{FF2B5EF4-FFF2-40B4-BE49-F238E27FC236}">
                <a16:creationId xmlns:a16="http://schemas.microsoft.com/office/drawing/2014/main" id="{D77AD37B-45E1-49AF-A354-3102B0E6C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Pretibiální</a:t>
            </a:r>
            <a:r>
              <a:rPr lang="cs-CZ" altLang="cs-CZ" dirty="0"/>
              <a:t> myxedém</a:t>
            </a:r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42676EDD-E798-4636-8E00-5A17DE653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60625"/>
            <a:ext cx="6004562" cy="3878325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D11D1A-3AAC-4294-9B34-3EC7A2DB0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B65202-B662-4E61-8E8A-5AF259F66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F1E8D5-7AE7-4BF6-8463-53F2E52CA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Hypotyreóza III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5AEDAD-95EE-45E6-B385-5F0F7933E4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diagnostika </a:t>
            </a:r>
            <a:r>
              <a:rPr lang="cs-CZ" altLang="cs-CZ" sz="2200" dirty="0"/>
              <a:t>– hladiny hormonů (snížení T3, T4, zvýšení TSH), zvýšení cholesterolu, anémie, rozšíření srdečního stínu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substituce pomalu stoupající dávkou – hrozí nebezpečí zhoršení ICHS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T4 v dávce 200-400ug denně, T3 v dávce 50-100ug – pružnější účinek, lze kombinovat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kontrola účinku </a:t>
            </a:r>
            <a:r>
              <a:rPr lang="cs-CZ" altLang="cs-CZ" sz="2200" dirty="0"/>
              <a:t>– hladiny hormonů T3, T4, TSH, reflex Achillovy šlachy (RAŠ), BM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634C33-2C95-45F1-A665-5A98AE740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350F53-3AB7-49F6-AF91-4307E1885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253</TotalTime>
  <Words>2758</Words>
  <Application>Microsoft Office PowerPoint</Application>
  <PresentationFormat>Širokoúhlá obrazovka</PresentationFormat>
  <Paragraphs>352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Tahoma</vt:lpstr>
      <vt:lpstr>Wingdings</vt:lpstr>
      <vt:lpstr>Prezentace_MU_CZ</vt:lpstr>
      <vt:lpstr>Onemocnění štítné žlázy, nadledvin</vt:lpstr>
      <vt:lpstr>Anatomicko-fyziologické poznámky I</vt:lpstr>
      <vt:lpstr>Anatomicko-fyziologické poznámky II</vt:lpstr>
      <vt:lpstr>Normální scintigram štítnice</vt:lpstr>
      <vt:lpstr>Hypotyreóza I </vt:lpstr>
      <vt:lpstr>Hypotyreóza II</vt:lpstr>
      <vt:lpstr>Hypotyreóza</vt:lpstr>
      <vt:lpstr>Pretibiální myxedém</vt:lpstr>
      <vt:lpstr>Hypotyreóza III</vt:lpstr>
      <vt:lpstr>Hypotyreóza IV</vt:lpstr>
      <vt:lpstr>Myxedémové kóma</vt:lpstr>
      <vt:lpstr>Hypertyreóza I</vt:lpstr>
      <vt:lpstr>Struma</vt:lpstr>
      <vt:lpstr>Hypertyreóza II</vt:lpstr>
      <vt:lpstr>Graves – Basedowa choroba I</vt:lpstr>
      <vt:lpstr>Exophtalmus</vt:lpstr>
      <vt:lpstr>Graves – Basedowa choroba II</vt:lpstr>
      <vt:lpstr>Scintigrafie štítnice při hypertyreóze – toxický uzel</vt:lpstr>
      <vt:lpstr>Graves – Basedowa choroba III</vt:lpstr>
      <vt:lpstr>Hypertyreóza</vt:lpstr>
      <vt:lpstr>Toxický autonomní adenom</vt:lpstr>
      <vt:lpstr>Tyreoiditidy I</vt:lpstr>
      <vt:lpstr>Tyreoiditidy II</vt:lpstr>
      <vt:lpstr>Eufunkční struma</vt:lpstr>
      <vt:lpstr>Nádory štítnice I</vt:lpstr>
      <vt:lpstr>Nádory štítnice II</vt:lpstr>
      <vt:lpstr>Kalciotropní hormony</vt:lpstr>
      <vt:lpstr>Příštitná tělíska</vt:lpstr>
      <vt:lpstr>Hypokalcémie</vt:lpstr>
      <vt:lpstr>Nadledviny I</vt:lpstr>
      <vt:lpstr>Nadledviny II</vt:lpstr>
      <vt:lpstr>Nadledviny III</vt:lpstr>
      <vt:lpstr>Nadledviny IV</vt:lpstr>
      <vt:lpstr>Addisonova choroba I</vt:lpstr>
      <vt:lpstr>Addisonova choroba II</vt:lpstr>
      <vt:lpstr>Hyperkorticizmus I</vt:lpstr>
      <vt:lpstr>Cushingova choroba - striae</vt:lpstr>
      <vt:lpstr>Cushingova choroba – trunkální typ obezity</vt:lpstr>
      <vt:lpstr>Cushingova choroba – měsícovitý obličej</vt:lpstr>
      <vt:lpstr>Hyperkorticizmus II</vt:lpstr>
      <vt:lpstr>Hyperkorticizmus III</vt:lpstr>
      <vt:lpstr>Nemoci dřeně nadledvin </vt:lpstr>
      <vt:lpstr>Dřeň nadledvin I</vt:lpstr>
      <vt:lpstr>Dřeň nadledvin II</vt:lpstr>
      <vt:lpstr>Stres – akutní fáze</vt:lpstr>
      <vt:lpstr>Gonády I</vt:lpstr>
      <vt:lpstr>Gonády II</vt:lpstr>
      <vt:lpstr>Gonády III</vt:lpstr>
      <vt:lpstr>Stein-Leventhalův syndrom</vt:lpstr>
      <vt:lpstr>  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34</cp:revision>
  <cp:lastPrinted>1601-01-01T00:00:00Z</cp:lastPrinted>
  <dcterms:created xsi:type="dcterms:W3CDTF">2021-04-27T07:29:37Z</dcterms:created>
  <dcterms:modified xsi:type="dcterms:W3CDTF">2021-09-04T13:56:56Z</dcterms:modified>
</cp:coreProperties>
</file>