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0"/>
  </p:notesMasterIdLst>
  <p:handoutMasterIdLst>
    <p:handoutMasterId r:id="rId41"/>
  </p:handoutMasterIdLst>
  <p:sldIdLst>
    <p:sldId id="293" r:id="rId2"/>
    <p:sldId id="295" r:id="rId3"/>
    <p:sldId id="296" r:id="rId4"/>
    <p:sldId id="275" r:id="rId5"/>
    <p:sldId id="282" r:id="rId6"/>
    <p:sldId id="276" r:id="rId7"/>
    <p:sldId id="284" r:id="rId8"/>
    <p:sldId id="277" r:id="rId9"/>
    <p:sldId id="285" r:id="rId10"/>
    <p:sldId id="279" r:id="rId11"/>
    <p:sldId id="280" r:id="rId12"/>
    <p:sldId id="286" r:id="rId13"/>
    <p:sldId id="281" r:id="rId14"/>
    <p:sldId id="288" r:id="rId15"/>
    <p:sldId id="287" r:id="rId16"/>
    <p:sldId id="257" r:id="rId17"/>
    <p:sldId id="267" r:id="rId18"/>
    <p:sldId id="266" r:id="rId19"/>
    <p:sldId id="297" r:id="rId20"/>
    <p:sldId id="260" r:id="rId21"/>
    <p:sldId id="268" r:id="rId22"/>
    <p:sldId id="261" r:id="rId23"/>
    <p:sldId id="262" r:id="rId24"/>
    <p:sldId id="263" r:id="rId25"/>
    <p:sldId id="298" r:id="rId26"/>
    <p:sldId id="271" r:id="rId27"/>
    <p:sldId id="272" r:id="rId28"/>
    <p:sldId id="270" r:id="rId29"/>
    <p:sldId id="264" r:id="rId30"/>
    <p:sldId id="269" r:id="rId31"/>
    <p:sldId id="265" r:id="rId32"/>
    <p:sldId id="289" r:id="rId33"/>
    <p:sldId id="278" r:id="rId34"/>
    <p:sldId id="292" r:id="rId35"/>
    <p:sldId id="299" r:id="rId36"/>
    <p:sldId id="300" r:id="rId37"/>
    <p:sldId id="301" r:id="rId38"/>
    <p:sldId id="294" r:id="rId39"/>
  </p:sldIdLst>
  <p:sldSz cx="12192000" cy="6858000"/>
  <p:notesSz cx="6858000" cy="914400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754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2" name="Nadpis 6">
            <a:extLst>
              <a:ext uri="{FF2B5EF4-FFF2-40B4-BE49-F238E27FC236}">
                <a16:creationId xmlns:a16="http://schemas.microsoft.com/office/drawing/2014/main" id="{F31C6098-45F4-4855-8153-FB7904CE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4BB26B4-1DB3-416F-8DA4-AFF4E665D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4" name="Podnadpis 2">
            <a:extLst>
              <a:ext uri="{FF2B5EF4-FFF2-40B4-BE49-F238E27FC236}">
                <a16:creationId xmlns:a16="http://schemas.microsoft.com/office/drawing/2014/main" id="{6623C95A-60BE-40EB-9BC7-25260893E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9547EBDF-D870-4615-B89A-66FC8E0A0F0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FE825788-55A0-4392-9284-0099917A1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BB6DC7A3-6070-4788-8925-ECEF5D270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7B2FBDD4-6F42-4D3A-ABC8-DAF530179B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13">
            <a:extLst>
              <a:ext uri="{FF2B5EF4-FFF2-40B4-BE49-F238E27FC236}">
                <a16:creationId xmlns:a16="http://schemas.microsoft.com/office/drawing/2014/main" id="{6559EC12-76DD-40DE-8DB8-8B359A47CC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obsah 12">
            <a:extLst>
              <a:ext uri="{FF2B5EF4-FFF2-40B4-BE49-F238E27FC236}">
                <a16:creationId xmlns:a16="http://schemas.microsoft.com/office/drawing/2014/main" id="{137F4524-A39B-43FB-9E07-67C45199272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6838A12A-82A1-4709-9D33-F39AFA8AF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:a16="http://schemas.microsoft.com/office/drawing/2014/main" id="{DE0BEEF4-6DAC-4D6C-AD80-575053D422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54EEC6B-F6F3-491F-AF84-5FBBB3FC67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93E3813-A8A0-4605-A751-A0C706248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77EDFCFB-BDDB-45EE-9574-EB8FA8F886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560DCD67-AE12-4FF8-B224-2C33488C5A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7">
            <a:extLst>
              <a:ext uri="{FF2B5EF4-FFF2-40B4-BE49-F238E27FC236}">
                <a16:creationId xmlns:a16="http://schemas.microsoft.com/office/drawing/2014/main" id="{F4024E46-62E6-44CE-9E2C-14E827C7CC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3CAA91-E696-4AD2-90D7-33C983810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D1C4BF70-4C1E-4AF7-81E0-104F006A02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3E5CFC32-FE61-424D-B52A-0545883D65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6480462-23C7-4E09-BE59-6229F8EBE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2">
            <a:extLst>
              <a:ext uri="{FF2B5EF4-FFF2-40B4-BE49-F238E27FC236}">
                <a16:creationId xmlns:a16="http://schemas.microsoft.com/office/drawing/2014/main" id="{FB42411C-CED0-4ED2-B4E8-5D353B0A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21D70DC-2864-41C2-B8C6-05CA897F7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FD3E81E-40FE-4E13-9B11-5767EF4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3B718662-BCEF-4F53-80CB-8B7864BBF9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817F25E5-B573-488B-992B-821062693C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obsah 12">
            <a:extLst>
              <a:ext uri="{FF2B5EF4-FFF2-40B4-BE49-F238E27FC236}">
                <a16:creationId xmlns:a16="http://schemas.microsoft.com/office/drawing/2014/main" id="{3CE5E861-D1D4-4121-A3EE-54C338DE09B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Nadpis 3">
            <a:extLst>
              <a:ext uri="{FF2B5EF4-FFF2-40B4-BE49-F238E27FC236}">
                <a16:creationId xmlns:a16="http://schemas.microsoft.com/office/drawing/2014/main" id="{F7E125D3-8983-4C68-BE8E-3E28EE04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Zástupný symbol pro text 13">
            <a:extLst>
              <a:ext uri="{FF2B5EF4-FFF2-40B4-BE49-F238E27FC236}">
                <a16:creationId xmlns:a16="http://schemas.microsoft.com/office/drawing/2014/main" id="{437D9636-8187-40FB-9014-91A485647A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338E8CF6-8E6E-495F-9305-499E00CAA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1" name="Zástupný symbol pro obsah 2">
            <a:extLst>
              <a:ext uri="{FF2B5EF4-FFF2-40B4-BE49-F238E27FC236}">
                <a16:creationId xmlns:a16="http://schemas.microsoft.com/office/drawing/2014/main" id="{F1218642-4B36-47A8-993D-095CD9ED7856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B6B70499-49FF-4F72-990E-E50DCAF497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306C7E2E-0F6D-4FCC-BEBB-E477C0EDE1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8CE0E250-5D3F-4EB8-8C80-31815677104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5">
            <a:extLst>
              <a:ext uri="{FF2B5EF4-FFF2-40B4-BE49-F238E27FC236}">
                <a16:creationId xmlns:a16="http://schemas.microsoft.com/office/drawing/2014/main" id="{0F223511-4560-47CD-B05A-BADF3B3D1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3AFBD400-6ACB-4E94-8A8F-EF5BE83952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5">
            <a:extLst>
              <a:ext uri="{FF2B5EF4-FFF2-40B4-BE49-F238E27FC236}">
                <a16:creationId xmlns:a16="http://schemas.microsoft.com/office/drawing/2014/main" id="{F6BCDF9B-5557-4C01-BFEA-AC54389E0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text 13">
            <a:extLst>
              <a:ext uri="{FF2B5EF4-FFF2-40B4-BE49-F238E27FC236}">
                <a16:creationId xmlns:a16="http://schemas.microsoft.com/office/drawing/2014/main" id="{978AEBEE-D3B8-4F1E-84B5-BAC5E748B0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7" name="Zástupný symbol pro text 13">
            <a:extLst>
              <a:ext uri="{FF2B5EF4-FFF2-40B4-BE49-F238E27FC236}">
                <a16:creationId xmlns:a16="http://schemas.microsoft.com/office/drawing/2014/main" id="{8BEF53DA-BDCC-402C-8853-0C952D6B00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Zástupný symbol pro text 13">
            <a:extLst>
              <a:ext uri="{FF2B5EF4-FFF2-40B4-BE49-F238E27FC236}">
                <a16:creationId xmlns:a16="http://schemas.microsoft.com/office/drawing/2014/main" id="{1B869AE0-B815-43F3-9C57-774B12651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Zástupný symbol pro obsah 12">
            <a:extLst>
              <a:ext uri="{FF2B5EF4-FFF2-40B4-BE49-F238E27FC236}">
                <a16:creationId xmlns:a16="http://schemas.microsoft.com/office/drawing/2014/main" id="{7EE296DF-188D-46CD-A248-5E32B38204A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Zástupný symbol pro obsah 12">
            <a:extLst>
              <a:ext uri="{FF2B5EF4-FFF2-40B4-BE49-F238E27FC236}">
                <a16:creationId xmlns:a16="http://schemas.microsoft.com/office/drawing/2014/main" id="{86567007-60CB-42DC-93EA-A0AFB168C81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Zástupný symbol pro text 7">
            <a:extLst>
              <a:ext uri="{FF2B5EF4-FFF2-40B4-BE49-F238E27FC236}">
                <a16:creationId xmlns:a16="http://schemas.microsoft.com/office/drawing/2014/main" id="{F1BE8CEB-F37E-4115-BEAE-2A66158C1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Nadpis 12">
            <a:extLst>
              <a:ext uri="{FF2B5EF4-FFF2-40B4-BE49-F238E27FC236}">
                <a16:creationId xmlns:a16="http://schemas.microsoft.com/office/drawing/2014/main" id="{9063DEBF-5704-4C60-927D-4EE182D4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C1E17AD7-C41E-4941-82E2-9E0085CDE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2019F1A4-69A0-4FF8-8995-9B76480FDF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70B6F527-4F6F-407F-ACB8-3642D3D05B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D2A4ADF-EE22-48A9-9D57-09381DE8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327AD19-2866-498E-B141-60DB67C20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F362095D-69A9-4E7E-B0AD-45833F6F096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816C4316-2D20-4A0F-97F8-1B81D6F3D2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479503A6-16CC-4F01-AF35-CF704ACE78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0C31BCEF-D9FF-4796-A774-A41223BD5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A9C999D-0177-4D2E-B8A6-1E94C72C4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66C581-4BC7-43C0-A297-97463012A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804A2AC6-8CD7-45FD-9072-6BC53E42A3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CB7837D4-109B-4305-835D-58924C78A8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357E978C-D332-46B0-BCEB-191876BA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BF356BAA-D86E-48F6-AB0E-D85145D01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04A51A6C-23BF-41AD-B682-A75C089948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F8DFAB6E-B377-4196-8D95-E94BE6B31E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051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818AA3-E687-4FF5-BC35-7C5C24EEE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Terminální fáze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FEAE6B-802A-43AC-91EE-B099A4039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9789"/>
            <a:ext cx="10753200" cy="4139998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cs-CZ" dirty="0">
                <a:effectLst/>
              </a:rPr>
              <a:t>období několika posledních dní života (obvykle méně než 72 hod.)</a:t>
            </a:r>
          </a:p>
          <a:p>
            <a:pPr>
              <a:lnSpc>
                <a:spcPts val="3600"/>
              </a:lnSpc>
            </a:pPr>
            <a:r>
              <a:rPr lang="cs-CZ" dirty="0">
                <a:effectLst/>
              </a:rPr>
              <a:t>správné rozpoznání fáze</a:t>
            </a:r>
          </a:p>
          <a:p>
            <a:pPr>
              <a:lnSpc>
                <a:spcPts val="3600"/>
              </a:lnSpc>
            </a:pPr>
            <a:r>
              <a:rPr lang="cs-CZ" dirty="0"/>
              <a:t>n</a:t>
            </a:r>
            <a:r>
              <a:rPr lang="cs-CZ" dirty="0">
                <a:effectLst/>
              </a:rPr>
              <a:t>ejčastějšími symptomy posledních 48 hodin života jsou:</a:t>
            </a:r>
          </a:p>
          <a:p>
            <a:pPr lvl="1">
              <a:lnSpc>
                <a:spcPts val="3600"/>
              </a:lnSpc>
            </a:pPr>
            <a:r>
              <a:rPr lang="cs-CZ" sz="2800" dirty="0">
                <a:effectLst/>
              </a:rPr>
              <a:t>kognitivní dysfunkce</a:t>
            </a:r>
          </a:p>
          <a:p>
            <a:pPr lvl="1">
              <a:lnSpc>
                <a:spcPts val="3600"/>
              </a:lnSpc>
            </a:pPr>
            <a:r>
              <a:rPr lang="cs-CZ" sz="2800" dirty="0">
                <a:effectLst/>
              </a:rPr>
              <a:t>dechové obtíže</a:t>
            </a:r>
          </a:p>
          <a:p>
            <a:pPr lvl="1">
              <a:lnSpc>
                <a:spcPts val="3600"/>
              </a:lnSpc>
            </a:pPr>
            <a:r>
              <a:rPr lang="cs-CZ" sz="2800" dirty="0">
                <a:effectLst/>
              </a:rPr>
              <a:t>bolest</a:t>
            </a:r>
            <a:br>
              <a:rPr lang="cs-CZ" sz="2800" dirty="0">
                <a:effectLst/>
              </a:rPr>
            </a:br>
            <a:endParaRPr lang="cs-CZ" sz="28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EEAB931-E87E-490C-BE09-F9A288E2A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53CF362-CE76-4FC0-AAA7-E6D68D700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77502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D1ECE-CFC9-4CA4-B797-02D21B6CD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Terminální fáze – projevy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C54A04-76C5-49A9-B1D5-AC31CE99B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cs-CZ" b="0" i="0" dirty="0">
                <a:solidFill>
                  <a:srgbClr val="3A3A3A"/>
                </a:solidFill>
                <a:effectLst/>
              </a:rPr>
              <a:t>progresivní celková slabost a únava</a:t>
            </a:r>
          </a:p>
          <a:p>
            <a:pPr>
              <a:lnSpc>
                <a:spcPts val="3600"/>
              </a:lnSpc>
            </a:pPr>
            <a:r>
              <a:rPr lang="cs-CZ" dirty="0">
                <a:solidFill>
                  <a:srgbClr val="3A3A3A"/>
                </a:solidFill>
              </a:rPr>
              <a:t>p</a:t>
            </a:r>
            <a:r>
              <a:rPr lang="cs-CZ" b="0" i="0" dirty="0">
                <a:solidFill>
                  <a:srgbClr val="3A3A3A"/>
                </a:solidFill>
                <a:effectLst/>
              </a:rPr>
              <a:t>rodlužující se periody denního spánku</a:t>
            </a:r>
          </a:p>
          <a:p>
            <a:pPr>
              <a:lnSpc>
                <a:spcPts val="3600"/>
              </a:lnSpc>
            </a:pPr>
            <a:r>
              <a:rPr lang="cs-CZ" dirty="0">
                <a:solidFill>
                  <a:srgbClr val="3A3A3A"/>
                </a:solidFill>
              </a:rPr>
              <a:t>p</a:t>
            </a:r>
            <a:r>
              <a:rPr lang="cs-CZ" b="0" i="0" dirty="0">
                <a:solidFill>
                  <a:srgbClr val="3A3A3A"/>
                </a:solidFill>
                <a:effectLst/>
              </a:rPr>
              <a:t>acient nevstává z lůžka</a:t>
            </a:r>
          </a:p>
          <a:p>
            <a:pPr>
              <a:lnSpc>
                <a:spcPts val="3600"/>
              </a:lnSpc>
            </a:pPr>
            <a:r>
              <a:rPr lang="cs-CZ" dirty="0">
                <a:solidFill>
                  <a:srgbClr val="3A3A3A"/>
                </a:solidFill>
              </a:rPr>
              <a:t>p</a:t>
            </a:r>
            <a:r>
              <a:rPr lang="cs-CZ" b="0" i="0" dirty="0">
                <a:solidFill>
                  <a:srgbClr val="3A3A3A"/>
                </a:solidFill>
                <a:effectLst/>
              </a:rPr>
              <a:t>ostupné snižování pacientovy schopnosti pozornosti a koncentrace</a:t>
            </a:r>
          </a:p>
          <a:p>
            <a:pPr>
              <a:lnSpc>
                <a:spcPts val="3600"/>
              </a:lnSpc>
            </a:pPr>
            <a:r>
              <a:rPr lang="cs-CZ" dirty="0">
                <a:solidFill>
                  <a:srgbClr val="3A3A3A"/>
                </a:solidFill>
              </a:rPr>
              <a:t>k</a:t>
            </a:r>
            <a:r>
              <a:rPr lang="cs-CZ" b="0" i="0" dirty="0">
                <a:solidFill>
                  <a:srgbClr val="3A3A3A"/>
                </a:solidFill>
                <a:effectLst/>
              </a:rPr>
              <a:t>lesá pacientův zájem o konverzaci</a:t>
            </a:r>
          </a:p>
          <a:p>
            <a:pPr>
              <a:lnSpc>
                <a:spcPts val="3600"/>
              </a:lnSpc>
            </a:pPr>
            <a:r>
              <a:rPr lang="cs-CZ" b="0" i="0" dirty="0">
                <a:solidFill>
                  <a:srgbClr val="3A3A3A"/>
                </a:solidFill>
                <a:effectLst/>
              </a:rPr>
              <a:t>pacient se vnitřně „vzdaluje“ od vnějšího světa, kontakt zachovává pouze s několika nejbližšími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3B9817A-B453-4AF8-8B5D-6C3C5C270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CF187FC-2AF2-4DDD-A15D-59E4E17E3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37894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D1ECE-CFC9-4CA4-B797-02D21B6CD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Terminální fáze – projevy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C54A04-76C5-49A9-B1D5-AC31CE99B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cs-CZ" b="0" i="0" dirty="0">
                <a:solidFill>
                  <a:srgbClr val="3A3A3A"/>
                </a:solidFill>
                <a:effectLst/>
              </a:rPr>
              <a:t>zhoršuje se zrak a sluch</a:t>
            </a:r>
          </a:p>
          <a:p>
            <a:pPr>
              <a:lnSpc>
                <a:spcPts val="3600"/>
              </a:lnSpc>
            </a:pPr>
            <a:r>
              <a:rPr lang="cs-CZ" dirty="0">
                <a:solidFill>
                  <a:srgbClr val="3A3A3A"/>
                </a:solidFill>
              </a:rPr>
              <a:t>z</a:t>
            </a:r>
            <a:r>
              <a:rPr lang="cs-CZ" b="0" i="0" dirty="0">
                <a:solidFill>
                  <a:srgbClr val="3A3A3A"/>
                </a:solidFill>
                <a:effectLst/>
              </a:rPr>
              <a:t>matenost, dezorientace, halucinace</a:t>
            </a:r>
          </a:p>
          <a:p>
            <a:pPr>
              <a:lnSpc>
                <a:spcPts val="3600"/>
              </a:lnSpc>
            </a:pPr>
            <a:r>
              <a:rPr lang="cs-CZ" dirty="0">
                <a:solidFill>
                  <a:srgbClr val="3A3A3A"/>
                </a:solidFill>
              </a:rPr>
              <a:t>p</a:t>
            </a:r>
            <a:r>
              <a:rPr lang="cs-CZ" b="0" i="0" dirty="0">
                <a:solidFill>
                  <a:srgbClr val="3A3A3A"/>
                </a:solidFill>
                <a:effectLst/>
              </a:rPr>
              <a:t>acient odmítá jíst a pít, má sucho v ústech a potíže při polykání</a:t>
            </a:r>
          </a:p>
          <a:p>
            <a:pPr>
              <a:lnSpc>
                <a:spcPts val="3600"/>
              </a:lnSpc>
            </a:pPr>
            <a:r>
              <a:rPr lang="cs-CZ" dirty="0">
                <a:solidFill>
                  <a:srgbClr val="3A3A3A"/>
                </a:solidFill>
              </a:rPr>
              <a:t>k</a:t>
            </a:r>
            <a:r>
              <a:rPr lang="cs-CZ" b="0" i="0" dirty="0">
                <a:solidFill>
                  <a:srgbClr val="3A3A3A"/>
                </a:solidFill>
                <a:effectLst/>
              </a:rPr>
              <a:t>lesá diuréza, někdy až do stadia anurie</a:t>
            </a:r>
          </a:p>
          <a:p>
            <a:pPr>
              <a:lnSpc>
                <a:spcPts val="3600"/>
              </a:lnSpc>
            </a:pPr>
            <a:r>
              <a:rPr lang="cs-CZ" dirty="0">
                <a:solidFill>
                  <a:srgbClr val="3A3A3A"/>
                </a:solidFill>
              </a:rPr>
              <a:t>p</a:t>
            </a:r>
            <a:r>
              <a:rPr lang="cs-CZ" b="0" i="0" dirty="0">
                <a:solidFill>
                  <a:srgbClr val="3A3A3A"/>
                </a:solidFill>
                <a:effectLst/>
              </a:rPr>
              <a:t>acient má chladné/někdy mramorované končetiny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3B9817A-B453-4AF8-8B5D-6C3C5C270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CF187FC-2AF2-4DDD-A15D-59E4E17E3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63207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450290-E920-4B9C-B48B-EF9EB091B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Období </a:t>
            </a:r>
            <a:r>
              <a:rPr lang="cs-CZ" dirty="0" err="1"/>
              <a:t>pre</a:t>
            </a:r>
            <a:r>
              <a:rPr lang="cs-CZ" dirty="0"/>
              <a:t> </a:t>
            </a:r>
            <a:r>
              <a:rPr lang="cs-CZ" dirty="0" err="1"/>
              <a:t>finem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FB98C0-738B-458A-AFC2-167FFA37B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cs-CZ" i="0" dirty="0">
                <a:solidFill>
                  <a:srgbClr val="3A3A3A"/>
                </a:solidFill>
                <a:effectLst/>
              </a:rPr>
              <a:t>období před umíráním (</a:t>
            </a:r>
            <a:r>
              <a:rPr lang="cs-CZ" i="0" dirty="0" err="1">
                <a:solidFill>
                  <a:srgbClr val="3A3A3A"/>
                </a:solidFill>
                <a:effectLst/>
              </a:rPr>
              <a:t>pre</a:t>
            </a:r>
            <a:r>
              <a:rPr lang="cs-CZ" i="0" dirty="0">
                <a:solidFill>
                  <a:srgbClr val="3A3A3A"/>
                </a:solidFill>
                <a:effectLst/>
              </a:rPr>
              <a:t> </a:t>
            </a:r>
            <a:r>
              <a:rPr lang="cs-CZ" i="0" dirty="0" err="1">
                <a:solidFill>
                  <a:srgbClr val="3A3A3A"/>
                </a:solidFill>
                <a:effectLst/>
              </a:rPr>
              <a:t>finem</a:t>
            </a:r>
            <a:r>
              <a:rPr lang="cs-CZ" i="0" dirty="0">
                <a:solidFill>
                  <a:srgbClr val="3A3A3A"/>
                </a:solidFill>
                <a:effectLst/>
              </a:rPr>
              <a:t>)</a:t>
            </a:r>
          </a:p>
          <a:p>
            <a:pPr>
              <a:lnSpc>
                <a:spcPts val="3600"/>
              </a:lnSpc>
            </a:pPr>
            <a:endParaRPr lang="cs-CZ" i="0" dirty="0">
              <a:solidFill>
                <a:srgbClr val="3A3A3A"/>
              </a:solidFill>
              <a:effectLst/>
            </a:endParaRPr>
          </a:p>
          <a:p>
            <a:pPr algn="l">
              <a:lnSpc>
                <a:spcPts val="3600"/>
              </a:lnSpc>
            </a:pPr>
            <a:r>
              <a:rPr lang="cs-CZ" b="0" i="0" dirty="0">
                <a:solidFill>
                  <a:srgbClr val="3A3A3A"/>
                </a:solidFill>
                <a:effectLst/>
              </a:rPr>
              <a:t>sdělení dg. neslučitelné se životem (smrt může nastat v řádu dnů, měsíců i let)</a:t>
            </a:r>
          </a:p>
          <a:p>
            <a:pPr algn="l">
              <a:lnSpc>
                <a:spcPts val="3600"/>
              </a:lnSpc>
            </a:pPr>
            <a:r>
              <a:rPr lang="cs-CZ" b="0" i="0" dirty="0">
                <a:solidFill>
                  <a:srgbClr val="3A3A3A"/>
                </a:solidFill>
                <a:effectLst/>
              </a:rPr>
              <a:t>poskytnout odbornou i emocionální pomoc – lékařská péče, psychologická a lidská pomoc, respektovat zákonitě probíhající psychické odezvy (viz Elisabeth </a:t>
            </a:r>
            <a:r>
              <a:rPr lang="cs-CZ" b="0" i="0" dirty="0" err="1">
                <a:solidFill>
                  <a:srgbClr val="3A3A3A"/>
                </a:solidFill>
                <a:effectLst/>
              </a:rPr>
              <a:t>Kübler-Ross</a:t>
            </a:r>
            <a:r>
              <a:rPr lang="cs-CZ" b="0" i="0" dirty="0">
                <a:solidFill>
                  <a:srgbClr val="3A3A3A"/>
                </a:solidFill>
                <a:effectLst/>
              </a:rPr>
              <a:t> pět fází smutku/pět fází umírání)</a:t>
            </a:r>
            <a:br>
              <a:rPr lang="cs-CZ" b="0" i="0" dirty="0">
                <a:solidFill>
                  <a:srgbClr val="141C4A"/>
                </a:solidFill>
                <a:effectLst/>
              </a:rPr>
            </a:b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F3CFB93-E8BC-495A-8589-8BF7615A4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B366402-A7B9-414D-9A5F-09094205F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24132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450290-E920-4B9C-B48B-EF9EB091B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Období in </a:t>
            </a:r>
            <a:r>
              <a:rPr lang="cs-CZ" dirty="0" err="1"/>
              <a:t>finem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FB98C0-738B-458A-AFC2-167FFA37B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ts val="3600"/>
              </a:lnSpc>
            </a:pPr>
            <a:r>
              <a:rPr lang="cs-CZ" dirty="0">
                <a:solidFill>
                  <a:srgbClr val="3A3A3A"/>
                </a:solidFill>
              </a:rPr>
              <a:t>o</a:t>
            </a:r>
            <a:r>
              <a:rPr lang="cs-CZ" i="0" dirty="0">
                <a:solidFill>
                  <a:srgbClr val="3A3A3A"/>
                </a:solidFill>
                <a:effectLst/>
              </a:rPr>
              <a:t>bdobí vlastního umírání (in </a:t>
            </a:r>
            <a:r>
              <a:rPr lang="cs-CZ" i="0" dirty="0" err="1">
                <a:solidFill>
                  <a:srgbClr val="3A3A3A"/>
                </a:solidFill>
                <a:effectLst/>
              </a:rPr>
              <a:t>finem</a:t>
            </a:r>
            <a:r>
              <a:rPr lang="cs-CZ" i="0" dirty="0">
                <a:solidFill>
                  <a:srgbClr val="3A3A3A"/>
                </a:solidFill>
                <a:effectLst/>
              </a:rPr>
              <a:t>)</a:t>
            </a:r>
            <a:br>
              <a:rPr lang="cs-CZ" i="0" dirty="0">
                <a:solidFill>
                  <a:srgbClr val="3A3A3A"/>
                </a:solidFill>
                <a:effectLst/>
              </a:rPr>
            </a:br>
            <a:endParaRPr lang="cs-CZ" i="0" dirty="0">
              <a:solidFill>
                <a:srgbClr val="3A3A3A"/>
              </a:solidFill>
              <a:effectLst/>
            </a:endParaRPr>
          </a:p>
          <a:p>
            <a:pPr algn="l">
              <a:lnSpc>
                <a:spcPts val="3600"/>
              </a:lnSpc>
            </a:pPr>
            <a:r>
              <a:rPr lang="cs-CZ" i="0" dirty="0">
                <a:solidFill>
                  <a:srgbClr val="3A3A3A"/>
                </a:solidFill>
                <a:effectLst/>
              </a:rPr>
              <a:t>terminální stav, umírající většinou nechce být sám a touží po přítomnosti druhého člověka;</a:t>
            </a:r>
          </a:p>
          <a:p>
            <a:pPr algn="l">
              <a:lnSpc>
                <a:spcPts val="3600"/>
              </a:lnSpc>
            </a:pPr>
            <a:r>
              <a:rPr lang="cs-CZ" dirty="0">
                <a:solidFill>
                  <a:srgbClr val="3A3A3A"/>
                </a:solidFill>
              </a:rPr>
              <a:t>ž</a:t>
            </a:r>
            <a:r>
              <a:rPr lang="cs-CZ" i="0" dirty="0">
                <a:solidFill>
                  <a:srgbClr val="3A3A3A"/>
                </a:solidFill>
                <a:effectLst/>
              </a:rPr>
              <a:t>ádoucí je: umírání jako charakter sociálního aktu = rozvoj paliativní péče v nemocnicích za účasti rodinných příslušníků nebo péče o umírajícího v domácím prostředí za pomoci profesionálů</a:t>
            </a:r>
          </a:p>
          <a:p>
            <a:pPr algn="l">
              <a:lnSpc>
                <a:spcPts val="3600"/>
              </a:lnSpc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F3CFB93-E8BC-495A-8589-8BF7615A4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B366402-A7B9-414D-9A5F-09094205F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51781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450290-E920-4B9C-B48B-EF9EB091B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Období in </a:t>
            </a:r>
            <a:r>
              <a:rPr lang="cs-CZ" dirty="0" err="1"/>
              <a:t>finem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FB98C0-738B-458A-AFC2-167FFA37B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algn="l">
              <a:lnSpc>
                <a:spcPts val="3600"/>
              </a:lnSpc>
            </a:pPr>
            <a:r>
              <a:rPr lang="cs-CZ" i="0" dirty="0">
                <a:solidFill>
                  <a:srgbClr val="3A3A3A"/>
                </a:solidFill>
                <a:effectLst/>
              </a:rPr>
              <a:t>období po smrti (post </a:t>
            </a:r>
            <a:r>
              <a:rPr lang="cs-CZ" i="0" dirty="0" err="1">
                <a:solidFill>
                  <a:srgbClr val="3A3A3A"/>
                </a:solidFill>
                <a:effectLst/>
              </a:rPr>
              <a:t>finem</a:t>
            </a:r>
            <a:r>
              <a:rPr lang="cs-CZ" i="0" dirty="0">
                <a:solidFill>
                  <a:srgbClr val="3A3A3A"/>
                </a:solidFill>
                <a:effectLst/>
              </a:rPr>
              <a:t>)</a:t>
            </a:r>
          </a:p>
          <a:p>
            <a:pPr algn="l">
              <a:lnSpc>
                <a:spcPts val="3600"/>
              </a:lnSpc>
            </a:pPr>
            <a:endParaRPr lang="cs-CZ" b="0" i="0" dirty="0">
              <a:solidFill>
                <a:srgbClr val="3A3A3A"/>
              </a:solidFill>
              <a:effectLst/>
            </a:endParaRPr>
          </a:p>
          <a:p>
            <a:pPr algn="l">
              <a:lnSpc>
                <a:spcPts val="3600"/>
              </a:lnSpc>
            </a:pPr>
            <a:r>
              <a:rPr lang="cs-CZ" b="0" i="0" dirty="0">
                <a:solidFill>
                  <a:srgbClr val="3A3A3A"/>
                </a:solidFill>
                <a:effectLst/>
              </a:rPr>
              <a:t>péče o zemřelého (zachovat důstojnost, pečovat dle SOP daného zařízení), sdělení informace o úmrtí příbuzným pacienta</a:t>
            </a:r>
          </a:p>
          <a:p>
            <a:pPr algn="l">
              <a:lnSpc>
                <a:spcPts val="3600"/>
              </a:lnSpc>
            </a:pPr>
            <a:r>
              <a:rPr lang="cs-CZ" dirty="0">
                <a:solidFill>
                  <a:srgbClr val="3A3A3A"/>
                </a:solidFill>
              </a:rPr>
              <a:t>z</a:t>
            </a:r>
            <a:r>
              <a:rPr lang="cs-CZ" b="0" i="0" dirty="0">
                <a:solidFill>
                  <a:srgbClr val="3A3A3A"/>
                </a:solidFill>
                <a:effectLst/>
              </a:rPr>
              <a:t>dravotník musí být připraven na komunikaci s pozůstalými, kteří většinou potřebují ujištění, že jejich blízký v posledních chvílích netrpěl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F3CFB93-E8BC-495A-8589-8BF7615A4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B366402-A7B9-414D-9A5F-09094205F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00237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C22217-45F7-447D-B1B7-2072DE61836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Postup při exitu pacienta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632955-6CB0-4392-A5F2-112BA6801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cs-CZ" dirty="0"/>
              <a:t>smrt může potvrdit jedině lékař při ohledání zemřelého</a:t>
            </a:r>
          </a:p>
          <a:p>
            <a:pPr>
              <a:lnSpc>
                <a:spcPts val="3600"/>
              </a:lnSpc>
            </a:pPr>
            <a:r>
              <a:rPr lang="cs-CZ" dirty="0"/>
              <a:t>zdravotník pečující o tělo zemřelého pracuje tiše s náležitou úctou k zemřelému, zachovává důstojné jednání</a:t>
            </a:r>
          </a:p>
          <a:p>
            <a:pPr>
              <a:lnSpc>
                <a:spcPts val="3600"/>
              </a:lnSpc>
            </a:pPr>
            <a:r>
              <a:rPr lang="cs-CZ" dirty="0"/>
              <a:t>pro lékaře připravit všechny dokumenty a tiskopisy</a:t>
            </a:r>
          </a:p>
          <a:p>
            <a:pPr marL="252000" lvl="1">
              <a:lnSpc>
                <a:spcPts val="3600"/>
              </a:lnSpc>
            </a:pPr>
            <a:r>
              <a:rPr lang="cs-CZ" sz="2800" dirty="0"/>
              <a:t>kompletní chorobopis</a:t>
            </a:r>
          </a:p>
          <a:p>
            <a:pPr marL="252000" lvl="1">
              <a:lnSpc>
                <a:spcPts val="3600"/>
              </a:lnSpc>
            </a:pPr>
            <a:r>
              <a:rPr lang="cs-CZ" sz="2800" dirty="0"/>
              <a:t>propouštěcí zpráva o ukončení hospitalizace</a:t>
            </a:r>
          </a:p>
          <a:p>
            <a:pPr marL="252000" lvl="1">
              <a:lnSpc>
                <a:spcPts val="3600"/>
              </a:lnSpc>
            </a:pPr>
            <a:r>
              <a:rPr lang="cs-CZ" sz="2800" dirty="0"/>
              <a:t>list o prohlídce zemřelého – elektronicky, 2x tisk</a:t>
            </a:r>
          </a:p>
          <a:p>
            <a:pPr marL="324000" lvl="1" indent="0">
              <a:buNone/>
            </a:pPr>
            <a:endParaRPr lang="cs-CZ" sz="2800" dirty="0"/>
          </a:p>
          <a:p>
            <a:endParaRPr lang="cs-CZ" sz="24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C9F899-EB2E-41FD-BD5E-B05176B05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60E335C-A902-4D62-8CED-A3B384A70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9313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7F09E7-EDBF-4C36-991F-6D20B92E46C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Uzavření dokumentace pacienta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3FA3B4-B64B-425D-8429-39BF6AEEE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cs-CZ" dirty="0"/>
              <a:t>ukončení PN</a:t>
            </a:r>
          </a:p>
          <a:p>
            <a:pPr>
              <a:lnSpc>
                <a:spcPts val="3600"/>
              </a:lnSpc>
            </a:pPr>
            <a:r>
              <a:rPr lang="cs-CZ" dirty="0"/>
              <a:t>dokumentovat způsob podání informací příbuzným</a:t>
            </a:r>
          </a:p>
          <a:p>
            <a:pPr>
              <a:lnSpc>
                <a:spcPts val="3600"/>
              </a:lnSpc>
            </a:pPr>
            <a:r>
              <a:rPr lang="cs-CZ" dirty="0"/>
              <a:t>příkaz k transportu pro pohřební službu</a:t>
            </a:r>
          </a:p>
          <a:p>
            <a:pPr>
              <a:lnSpc>
                <a:spcPts val="3600"/>
              </a:lnSpc>
            </a:pPr>
            <a:r>
              <a:rPr lang="cs-CZ" dirty="0"/>
              <a:t>2x evidence osobních věcí pacienta, protokol o předání věcí a cenností</a:t>
            </a:r>
          </a:p>
          <a:p>
            <a:pPr>
              <a:lnSpc>
                <a:spcPts val="3600"/>
              </a:lnSpc>
            </a:pPr>
            <a:r>
              <a:rPr lang="cs-CZ" dirty="0"/>
              <a:t>2x protokol o předání a převzetí osobních věcí zemřelého</a:t>
            </a:r>
          </a:p>
          <a:p>
            <a:pPr>
              <a:lnSpc>
                <a:spcPts val="3600"/>
              </a:lnSpc>
            </a:pPr>
            <a:r>
              <a:rPr lang="cs-CZ" dirty="0"/>
              <a:t>zaevidovat finanční hotovost a cennosti pacienta</a:t>
            </a:r>
          </a:p>
          <a:p>
            <a:pPr>
              <a:lnSpc>
                <a:spcPts val="3600"/>
              </a:lnSpc>
            </a:pPr>
            <a:r>
              <a:rPr lang="cs-CZ" dirty="0"/>
              <a:t>hospitalizace bez souhlasu pacienta – nahlásit úmrtí na příslušný soud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E6C5D78-9A72-4E6E-B561-B18D19829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5B92B9E-56B8-475A-BD0F-8A3113D7E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7536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7F09E7-EDBF-4C36-991F-6D20B92E46C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Pomůcky k péči o tělo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3FA3B4-B64B-425D-8429-39BF6AEEE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ts val="3600"/>
              </a:lnSpc>
            </a:pPr>
            <a:r>
              <a:rPr lang="cs-CZ" sz="2800" dirty="0"/>
              <a:t>pomůcky k očistě těla</a:t>
            </a:r>
          </a:p>
          <a:p>
            <a:pPr lvl="1">
              <a:lnSpc>
                <a:spcPts val="3600"/>
              </a:lnSpc>
            </a:pPr>
            <a:r>
              <a:rPr lang="cs-CZ" sz="2800" dirty="0"/>
              <a:t>materiál k převazu ran, odstranění obvazů, kanyl, drénů, sond…</a:t>
            </a:r>
          </a:p>
          <a:p>
            <a:pPr lvl="1">
              <a:lnSpc>
                <a:spcPts val="3600"/>
              </a:lnSpc>
            </a:pPr>
            <a:r>
              <a:rPr lang="cs-CZ" sz="2800" dirty="0"/>
              <a:t>rukavice, plášť, ústenka (doporučení: čepice, zástěra)</a:t>
            </a:r>
          </a:p>
          <a:p>
            <a:pPr lvl="1">
              <a:lnSpc>
                <a:spcPts val="3600"/>
              </a:lnSpc>
            </a:pPr>
            <a:r>
              <a:rPr lang="cs-CZ" sz="2800" dirty="0"/>
              <a:t>prostěradla, dle potřeby vak na exitus</a:t>
            </a:r>
          </a:p>
          <a:p>
            <a:pPr lvl="1">
              <a:lnSpc>
                <a:spcPts val="3600"/>
              </a:lnSpc>
            </a:pPr>
            <a:r>
              <a:rPr lang="cs-CZ" sz="2800" dirty="0"/>
              <a:t>zástěna</a:t>
            </a:r>
          </a:p>
          <a:p>
            <a:pPr lvl="1">
              <a:lnSpc>
                <a:spcPts val="3600"/>
              </a:lnSpc>
            </a:pPr>
            <a:r>
              <a:rPr lang="cs-CZ" sz="2800" dirty="0"/>
              <a:t>barva na kůži, fix, štítek na kotník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E6C5D78-9A72-4E6E-B561-B18D19829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5B92B9E-56B8-475A-BD0F-8A3113D7E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164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411C15A9-F06C-41F6-A380-5BDD5EFD56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499" y="360195"/>
            <a:ext cx="5108649" cy="297887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4FC53C3-1E8E-4A1D-9B79-700DC014D0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12" t="-16674" r="18243" b="16674"/>
          <a:stretch/>
        </p:blipFill>
        <p:spPr>
          <a:xfrm>
            <a:off x="9886847" y="-291951"/>
            <a:ext cx="1913642" cy="202299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03CB722-91DF-4136-B131-50314AA0B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061" y="3391745"/>
            <a:ext cx="3353939" cy="335393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6D3798B-0539-4F7A-A035-E2E487831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514" y="852950"/>
            <a:ext cx="3925523" cy="391437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ED3F300-527A-458C-9D08-45A8DE3FA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2300918" cy="451576"/>
          </a:xfrm>
        </p:spPr>
        <p:txBody>
          <a:bodyPr/>
          <a:lstStyle/>
          <a:p>
            <a:r>
              <a:rPr lang="cs-CZ" dirty="0"/>
              <a:t>Pomůcky k péči o tělo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7E0E055-D1A1-4207-9D57-10024CB62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86CBB3-A577-4025-8A12-26ABB24C3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EF13E95-5C08-4AE0-8E2B-923756A3BE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2414" y="2119272"/>
            <a:ext cx="2439586" cy="24395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78FB7D8-65E5-4C25-AE0E-C1D2406E12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1016" y="4183664"/>
            <a:ext cx="974112" cy="1991656"/>
          </a:xfrm>
          <a:prstGeom prst="rect">
            <a:avLst/>
          </a:prstGeom>
        </p:spPr>
      </p:pic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0898EACB-F012-4A47-BDDD-46E76C852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24" y="3701451"/>
            <a:ext cx="3330955" cy="2401386"/>
          </a:xfrm>
        </p:spPr>
      </p:pic>
    </p:spTree>
    <p:extLst>
      <p:ext uri="{BB962C8B-B14F-4D97-AF65-F5344CB8AC3E}">
        <p14:creationId xmlns:p14="http://schemas.microsoft.com/office/powerpoint/2010/main" val="4224288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B33F52-EA18-48D0-B6EC-B9A12C3EB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ÚMRTÍ PACIENTA NA ODDĚLENÍ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ABE992F-7E54-4445-A01E-12E998C373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E17D3A6-1456-4770-B79B-B9933B1F1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dirty="0"/>
              <a:t>Ústav zdravotnických věd, LF MU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7F16F1-E5AB-4156-9951-99A228283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42993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D6DD64-BA60-42BF-94A6-34C58899E73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Postup výkonu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2D3ABB-699E-4A98-A783-C32A97C9C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cs-CZ" dirty="0"/>
              <a:t>odstraníme všechny invazivní vstupy, zevní fixátory</a:t>
            </a:r>
          </a:p>
          <a:p>
            <a:pPr>
              <a:lnSpc>
                <a:spcPts val="3600"/>
              </a:lnSpc>
            </a:pPr>
            <a:r>
              <a:rPr lang="cs-CZ" dirty="0"/>
              <a:t>důkladně očistíme celé tělo, uzavřeme oční víčka, příp. přiložíme tampon a jemně přelepíme (oči neotvíráme, neodstraňujeme mast), bradu podvážeme</a:t>
            </a:r>
          </a:p>
          <a:p>
            <a:pPr>
              <a:lnSpc>
                <a:spcPts val="3600"/>
              </a:lnSpc>
            </a:pPr>
            <a:r>
              <a:rPr lang="cs-CZ" dirty="0"/>
              <a:t>při indikaci pitvy odstraňujeme pouze PMK, ostatní katetry a drény pouze zkrátíme</a:t>
            </a:r>
          </a:p>
          <a:p>
            <a:pPr>
              <a:lnSpc>
                <a:spcPts val="3600"/>
              </a:lnSpc>
            </a:pPr>
            <a:r>
              <a:rPr lang="cs-CZ" dirty="0"/>
              <a:t>v případě podezření na trestný čin neprovádíme hygienu zemřelého</a:t>
            </a:r>
          </a:p>
          <a:p>
            <a:endParaRPr lang="cs-CZ" sz="1600" dirty="0"/>
          </a:p>
          <a:p>
            <a:endParaRPr lang="cs-CZ" sz="16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7385154-D4D5-4DB6-9E33-A6FD81328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E7E273-0404-4431-9598-2FE93ACBC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037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D6DD64-BA60-42BF-94A6-34C58899E73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20000" y="630000"/>
            <a:ext cx="10753200" cy="451576"/>
          </a:xfrm>
        </p:spPr>
        <p:txBody>
          <a:bodyPr/>
          <a:lstStyle/>
          <a:p>
            <a:r>
              <a:rPr lang="cs-CZ" dirty="0"/>
              <a:t>Postup výkonu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2D3ABB-699E-4A98-A783-C32A97C9C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cs-CZ" dirty="0"/>
              <a:t>zajistíme intimitu zemřelého (zástěna, určená místnost)</a:t>
            </a:r>
          </a:p>
          <a:p>
            <a:pPr>
              <a:lnSpc>
                <a:spcPts val="3600"/>
              </a:lnSpc>
            </a:pPr>
            <a:r>
              <a:rPr lang="cs-CZ" dirty="0"/>
              <a:t>oblékneme si ochranné pomůcky</a:t>
            </a:r>
          </a:p>
          <a:p>
            <a:pPr>
              <a:lnSpc>
                <a:spcPts val="3600"/>
              </a:lnSpc>
            </a:pPr>
            <a:r>
              <a:rPr lang="cs-CZ" dirty="0"/>
              <a:t>zemřelého svlékneme, uložíme do vodorovné polohy, odstraníme lůžkoviny, ozdobné předměty (přeštípnutí kleštěmi-sanitář →zápis do dokumentace potvrzen 2 zaměstnanci a sanitářem)</a:t>
            </a:r>
          </a:p>
          <a:p>
            <a:pPr>
              <a:lnSpc>
                <a:spcPts val="3600"/>
              </a:lnSpc>
            </a:pPr>
            <a:r>
              <a:rPr lang="cs-CZ" dirty="0"/>
              <a:t>vyjmeme zubní náhradu (součást pozůstalosti), nesnímatelné náhrady a protézy zapsat do Listu o prohlídce těla</a:t>
            </a:r>
          </a:p>
          <a:p>
            <a:pPr marL="72000" indent="0">
              <a:buNone/>
            </a:pPr>
            <a:endParaRPr lang="cs-CZ" sz="1600" dirty="0"/>
          </a:p>
          <a:p>
            <a:endParaRPr lang="cs-CZ" sz="16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7385154-D4D5-4DB6-9E33-A6FD81328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E7E273-0404-4431-9598-2FE93ACBC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1543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7139B5-2A29-4D81-82F0-1269DC40C94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Identifikace zemřelého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02568E-BF51-4793-AED9-2591EFEF3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cs-CZ" dirty="0"/>
              <a:t>na levé stehno (pokud není, tak jiné intaktní místo) napíšeme nesmazatelně jméno a příjmení, RČ, pracoviště FN, datum úmrtí (u kojenců na hrudník)</a:t>
            </a:r>
          </a:p>
          <a:p>
            <a:pPr>
              <a:lnSpc>
                <a:spcPts val="3600"/>
              </a:lnSpc>
            </a:pPr>
            <a:r>
              <a:rPr lang="cs-CZ" dirty="0"/>
              <a:t>identifikační náramek ponecháme pokud není kontaminován</a:t>
            </a:r>
          </a:p>
          <a:p>
            <a:pPr>
              <a:lnSpc>
                <a:spcPts val="3600"/>
              </a:lnSpc>
            </a:pPr>
            <a:r>
              <a:rPr lang="cs-CZ" dirty="0"/>
              <a:t>zemřelého zabalíme do čistého prostěradla, druhým zakryjeme a ponecháme na oddělení 2 hodiny</a:t>
            </a:r>
          </a:p>
          <a:p>
            <a:pPr>
              <a:lnSpc>
                <a:spcPts val="3600"/>
              </a:lnSpc>
            </a:pPr>
            <a:r>
              <a:rPr lang="cs-CZ" dirty="0"/>
              <a:t>vak na tělo zemřelého v případě prosakujících tělních tekutin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8A1FC1C-9218-42CC-8C93-7973C915E8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4D9E308-6B7B-49AE-A4D8-EA91B12FA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5486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8A0F78-D201-488D-9AE9-0290235634F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Povinnosti po výkonu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C8A606-0692-409E-A37B-E01F2DD42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cs-CZ" dirty="0"/>
              <a:t>sepsat majetek (přesně popsat – šatní věci, toaletní potřeby, cennosti, doklady)</a:t>
            </a:r>
          </a:p>
          <a:p>
            <a:pPr>
              <a:lnSpc>
                <a:spcPts val="3600"/>
              </a:lnSpc>
            </a:pPr>
            <a:r>
              <a:rPr lang="cs-CZ" dirty="0"/>
              <a:t> finanční hotovost zaevidujeme a následně předáme na pokladnu (cennosti sociální pracovnici) – součást dědického řízení (výjimka u nezletilých)</a:t>
            </a:r>
          </a:p>
          <a:p>
            <a:pPr>
              <a:lnSpc>
                <a:spcPts val="3600"/>
              </a:lnSpc>
            </a:pPr>
            <a:r>
              <a:rPr lang="cs-CZ" dirty="0"/>
              <a:t>oděv a osobní věci do pytle, označit, uložit na oddělení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90EDC5-3746-4449-850F-8D55771D2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AA71C48-7E1C-4DF9-AC58-DC9197A0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8328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548D9-76B0-41A6-94DB-44A46EC7313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Předání pozůstalosti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2DB9DC-95EE-48B2-81FE-51B5BE6CB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cs-CZ" dirty="0"/>
              <a:t>Protokol o předání a převzetí osobních věcí</a:t>
            </a:r>
          </a:p>
          <a:p>
            <a:pPr>
              <a:lnSpc>
                <a:spcPts val="3600"/>
              </a:lnSpc>
            </a:pPr>
            <a:r>
              <a:rPr lang="cs-CZ" dirty="0"/>
              <a:t>Protokol o předání věcí a cenností</a:t>
            </a:r>
          </a:p>
          <a:p>
            <a:pPr>
              <a:lnSpc>
                <a:spcPts val="3600"/>
              </a:lnSpc>
            </a:pPr>
            <a:r>
              <a:rPr lang="cs-CZ" dirty="0"/>
              <a:t>oděvy a osobní věci</a:t>
            </a:r>
          </a:p>
          <a:p>
            <a:pPr>
              <a:lnSpc>
                <a:spcPts val="3600"/>
              </a:lnSpc>
            </a:pPr>
            <a:r>
              <a:rPr lang="cs-CZ" dirty="0"/>
              <a:t>formulář Evidence cenných věcí</a:t>
            </a:r>
          </a:p>
          <a:p>
            <a:pPr>
              <a:lnSpc>
                <a:spcPts val="3600"/>
              </a:lnSpc>
            </a:pPr>
            <a:r>
              <a:rPr lang="cs-CZ" dirty="0"/>
              <a:t>příp. Protokol o předání hotovosti na pokladnu</a:t>
            </a:r>
          </a:p>
          <a:p>
            <a:pPr>
              <a:lnSpc>
                <a:spcPts val="3600"/>
              </a:lnSpc>
            </a:pPr>
            <a:r>
              <a:rPr lang="cs-CZ" dirty="0"/>
              <a:t>příp. Protokol o předání cenností sociální pracovnici</a:t>
            </a:r>
          </a:p>
          <a:p>
            <a:pPr>
              <a:lnSpc>
                <a:spcPts val="3600"/>
              </a:lnSpc>
            </a:pPr>
            <a:r>
              <a:rPr lang="cs-CZ" dirty="0"/>
              <a:t>informační leták pro pozůstalé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999A181-F3EB-4B56-9D63-EF2AAE9FC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08A86DD-2192-402A-917E-E45F9AA98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399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0C187-C555-439C-93F0-E7FC3F3F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11122"/>
            <a:ext cx="3514649" cy="451576"/>
          </a:xfrm>
        </p:spPr>
        <p:txBody>
          <a:bodyPr/>
          <a:lstStyle/>
          <a:p>
            <a:r>
              <a:rPr lang="cs-CZ" dirty="0"/>
              <a:t>Předání pozůstalosti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4C935E93-0EA4-4EBC-8EBD-730786CF3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02" y="37554"/>
            <a:ext cx="4741814" cy="6782891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0184E8-2488-4631-8D14-92B00BBCD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06E011F-A32D-4D9D-B0A2-C4C157F65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49593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15A20F-FC93-4CF7-8058-D19CB5717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Majetek zemřelých, který </a:t>
            </a:r>
            <a:r>
              <a:rPr lang="cs-CZ" u="sng" dirty="0"/>
              <a:t>je možné </a:t>
            </a:r>
            <a:r>
              <a:rPr lang="cs-CZ" dirty="0"/>
              <a:t>předat pozůstalým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D1FE19-42C7-447A-A88D-F95432443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22822"/>
            <a:ext cx="10753200" cy="4139998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cs-CZ" dirty="0"/>
              <a:t>oděv, obuv, zavazadla, hygienické potřeby</a:t>
            </a:r>
          </a:p>
          <a:p>
            <a:pPr>
              <a:lnSpc>
                <a:spcPts val="3600"/>
              </a:lnSpc>
            </a:pPr>
            <a:r>
              <a:rPr lang="cs-CZ" dirty="0"/>
              <a:t>mobilní telefony + SIM kartu</a:t>
            </a:r>
          </a:p>
          <a:p>
            <a:pPr>
              <a:lnSpc>
                <a:spcPts val="3600"/>
              </a:lnSpc>
            </a:pPr>
            <a:r>
              <a:rPr lang="cs-CZ" dirty="0"/>
              <a:t>IT vybavení</a:t>
            </a:r>
          </a:p>
          <a:p>
            <a:pPr>
              <a:lnSpc>
                <a:spcPts val="3600"/>
              </a:lnSpc>
            </a:pPr>
            <a:r>
              <a:rPr lang="cs-CZ" dirty="0"/>
              <a:t>elektrické spotřebiče (rádio, holící strojek,…)</a:t>
            </a:r>
          </a:p>
          <a:p>
            <a:pPr>
              <a:lnSpc>
                <a:spcPts val="3600"/>
              </a:lnSpc>
            </a:pPr>
            <a:r>
              <a:rPr lang="cs-CZ" dirty="0"/>
              <a:t>doklady – OP, ŘP, karta ZP, platební karty</a:t>
            </a:r>
          </a:p>
          <a:p>
            <a:pPr>
              <a:lnSpc>
                <a:spcPts val="3600"/>
              </a:lnSpc>
            </a:pPr>
            <a:r>
              <a:rPr lang="cs-CZ" dirty="0"/>
              <a:t>klíče od dopravního prostředku</a:t>
            </a:r>
          </a:p>
          <a:p>
            <a:pPr>
              <a:lnSpc>
                <a:spcPts val="3600"/>
              </a:lnSpc>
            </a:pPr>
            <a:r>
              <a:rPr lang="cs-CZ" dirty="0"/>
              <a:t>kompenzační pomůcky (protézy, sluchadla, berle, …)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155BA47-3347-4889-ACF0-DC86EAFBD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15866A6-A344-4952-A3F1-26356C147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21343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15A20F-FC93-4CF7-8058-D19CB5717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Majetek zemřelých, který </a:t>
            </a:r>
            <a:r>
              <a:rPr lang="cs-CZ" u="sng" dirty="0"/>
              <a:t>není možné</a:t>
            </a:r>
            <a:r>
              <a:rPr lang="cs-CZ" dirty="0"/>
              <a:t> předat pozůstalým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D1FE19-42C7-447A-A88D-F95432443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88002"/>
            <a:ext cx="10753200" cy="4139998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cs-CZ" dirty="0"/>
              <a:t>uložení v depozitu nebo na pokladně nemocnice:</a:t>
            </a:r>
          </a:p>
          <a:p>
            <a:pPr lvl="1">
              <a:lnSpc>
                <a:spcPts val="3600"/>
              </a:lnSpc>
            </a:pPr>
            <a:r>
              <a:rPr lang="cs-CZ" sz="2800" dirty="0"/>
              <a:t>klíče od bytu (domu)</a:t>
            </a:r>
          </a:p>
          <a:p>
            <a:pPr lvl="1">
              <a:lnSpc>
                <a:spcPts val="3600"/>
              </a:lnSpc>
            </a:pPr>
            <a:r>
              <a:rPr lang="cs-CZ" sz="2800" dirty="0"/>
              <a:t>finanční hotovost</a:t>
            </a:r>
          </a:p>
          <a:p>
            <a:pPr lvl="1">
              <a:lnSpc>
                <a:spcPts val="3600"/>
              </a:lnSpc>
            </a:pPr>
            <a:r>
              <a:rPr lang="cs-CZ" sz="2800" dirty="0"/>
              <a:t>šperky (popis př.: prsten bílý kov s červeným kamenem kulatého tvaru)</a:t>
            </a:r>
          </a:p>
          <a:p>
            <a:pPr lvl="1">
              <a:lnSpc>
                <a:spcPts val="3600"/>
              </a:lnSpc>
            </a:pPr>
            <a:r>
              <a:rPr lang="cs-CZ" sz="2800" dirty="0"/>
              <a:t>hodinky </a:t>
            </a:r>
          </a:p>
          <a:p>
            <a:pPr marL="324000" lvl="1" indent="0">
              <a:buNone/>
            </a:pPr>
            <a:endParaRPr lang="cs-CZ" sz="16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155BA47-3347-4889-ACF0-DC86EAFBD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15866A6-A344-4952-A3F1-26356C147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35743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C70E2-2C05-4B99-BF70-E1B778E2FAB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Zvláštní upozornění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543C10-0C02-43F5-B576-143DB2BAA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cs-CZ" dirty="0"/>
              <a:t>v případě značně znečištěných věcí nebo nevyzvednutých do 6 týdnů zajistíme likvidaci (označíme jako odpad) – zápis do dokumentace + svědek</a:t>
            </a:r>
          </a:p>
          <a:p>
            <a:pPr>
              <a:lnSpc>
                <a:spcPts val="3600"/>
              </a:lnSpc>
            </a:pPr>
            <a:r>
              <a:rPr lang="cs-CZ" dirty="0"/>
              <a:t>střelná zbraň – informovat Centrální velín</a:t>
            </a:r>
          </a:p>
          <a:p>
            <a:pPr>
              <a:lnSpc>
                <a:spcPts val="3600"/>
              </a:lnSpc>
            </a:pPr>
            <a:r>
              <a:rPr lang="cs-CZ" dirty="0"/>
              <a:t>v případě úmrtí ambulantního pacienta postup stejný (+ hlásíme sociální pracovnici)</a:t>
            </a:r>
          </a:p>
          <a:p>
            <a:pPr marL="72000" indent="0">
              <a:buNone/>
            </a:pPr>
            <a:endParaRPr lang="cs-CZ" sz="2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1150432-25FC-4A46-AC0E-18AAB388F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726FE42-BB25-4029-8AE4-2ACF5D5BE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622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0BF1FB-8DB3-40A8-85F0-CE3A5166552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Informace o úmrtí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5C9B08-FEB6-496D-8EE1-B70D3C725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cs-CZ" dirty="0"/>
              <a:t>informuje lékař osobně nebo telefonicky – záznam do dokumentace (uvádíme čas, způsob předání a jméno osoby, která byla informována)</a:t>
            </a:r>
          </a:p>
          <a:p>
            <a:pPr>
              <a:lnSpc>
                <a:spcPts val="3600"/>
              </a:lnSpc>
            </a:pPr>
            <a:r>
              <a:rPr lang="cs-CZ" dirty="0"/>
              <a:t>pokud není kontakt, informujeme SZO FN Brno (Policie ČR)</a:t>
            </a:r>
          </a:p>
          <a:p>
            <a:pPr>
              <a:lnSpc>
                <a:spcPts val="3600"/>
              </a:lnSpc>
            </a:pPr>
            <a:r>
              <a:rPr lang="cs-CZ" dirty="0"/>
              <a:t>případně lze SMS, email, doporučený dopis se standardním oznámením</a:t>
            </a:r>
          </a:p>
          <a:p>
            <a:pPr>
              <a:lnSpc>
                <a:spcPts val="3600"/>
              </a:lnSpc>
            </a:pPr>
            <a:r>
              <a:rPr lang="cs-CZ" dirty="0"/>
              <a:t>při úmrtí dialyzovaného pacienta co nejdříve kontaktovat hemodialyzační oddělení</a:t>
            </a:r>
          </a:p>
          <a:p>
            <a:pPr marL="72000" indent="0">
              <a:buNone/>
            </a:pPr>
            <a:endParaRPr lang="cs-CZ" sz="18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27EAF0F-8DF2-42FC-827C-F52CCE4EC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31A48A4-B94E-4AB1-93B5-EBED0E07B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2039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61C73DD-71E4-43C1-98B3-2D3917AD0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861" y="2920753"/>
            <a:ext cx="4538739" cy="3020325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E71D3E-7031-4565-8513-9325872D5B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BC3634-9584-4A5C-9D59-1B185DA279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02C04A-859A-4146-B6F9-9E1223DEF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129831"/>
            <a:ext cx="11361600" cy="1171580"/>
          </a:xfrm>
        </p:spPr>
        <p:txBody>
          <a:bodyPr/>
          <a:lstStyle/>
          <a:p>
            <a:r>
              <a:rPr lang="cs-CZ" dirty="0"/>
              <a:t>ÚMRTÍ PACIENTA NA ODDĚLENÍ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41216A06-DBDE-43F7-8F11-937FB2443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000" y="3141836"/>
            <a:ext cx="11361600" cy="6984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–"/>
            </a:pPr>
            <a:r>
              <a:rPr lang="cs-CZ" dirty="0"/>
              <a:t>Konstatování smrti</a:t>
            </a:r>
          </a:p>
          <a:p>
            <a:pPr marL="342900" indent="-342900">
              <a:buFont typeface="Arial" panose="020B0604020202020204" pitchFamily="34" charset="0"/>
              <a:buChar char="–"/>
            </a:pPr>
            <a:r>
              <a:rPr lang="cs-CZ" dirty="0"/>
              <a:t>Terminální fáze</a:t>
            </a:r>
          </a:p>
          <a:p>
            <a:pPr marL="342900" indent="-342900">
              <a:buFont typeface="Arial" panose="020B0604020202020204" pitchFamily="34" charset="0"/>
              <a:buChar char="–"/>
            </a:pPr>
            <a:r>
              <a:rPr lang="cs-CZ" dirty="0"/>
              <a:t>Uzavření dokumentace</a:t>
            </a:r>
          </a:p>
          <a:p>
            <a:pPr marL="342900" indent="-342900">
              <a:buFont typeface="Arial" panose="020B0604020202020204" pitchFamily="34" charset="0"/>
              <a:buChar char="–"/>
            </a:pPr>
            <a:r>
              <a:rPr lang="cs-CZ" dirty="0"/>
              <a:t>Péče o tělo</a:t>
            </a:r>
          </a:p>
          <a:p>
            <a:pPr marL="342900" indent="-342900">
              <a:buFont typeface="Arial" panose="020B0604020202020204" pitchFamily="34" charset="0"/>
              <a:buChar char="–"/>
            </a:pPr>
            <a:r>
              <a:rPr lang="cs-CZ" dirty="0"/>
              <a:t>Předání pozůstalosti</a:t>
            </a:r>
          </a:p>
          <a:p>
            <a:pPr marL="342900" indent="-342900">
              <a:buFont typeface="Arial" panose="020B0604020202020204" pitchFamily="34" charset="0"/>
              <a:buChar char="–"/>
            </a:pPr>
            <a:r>
              <a:rPr lang="cs-CZ" dirty="0"/>
              <a:t>Komunikace s pozůstalými</a:t>
            </a:r>
          </a:p>
        </p:txBody>
      </p:sp>
    </p:spTree>
    <p:extLst>
      <p:ext uri="{BB962C8B-B14F-4D97-AF65-F5344CB8AC3E}">
        <p14:creationId xmlns:p14="http://schemas.microsoft.com/office/powerpoint/2010/main" val="3360697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0BF1FB-8DB3-40A8-85F0-CE3A5166552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Odvoz těla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5C9B08-FEB6-496D-8EE1-B70D3C725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cs-CZ" dirty="0"/>
              <a:t>kontaktujeme sanitáře, kteří zajistí odvoz zemřelého pohřební službou</a:t>
            </a:r>
          </a:p>
          <a:p>
            <a:pPr>
              <a:lnSpc>
                <a:spcPts val="3600"/>
              </a:lnSpc>
            </a:pPr>
            <a:r>
              <a:rPr lang="cs-CZ" dirty="0"/>
              <a:t>odvoz z oddělení za 2 hodiny po exitu (průvodní list a závěrečná propouštěcí zpráva), do ošetřovatelské dokumentace zaznamenáme čas odvozu těla</a:t>
            </a:r>
          </a:p>
          <a:p>
            <a:pPr>
              <a:lnSpc>
                <a:spcPts val="3600"/>
              </a:lnSpc>
            </a:pPr>
            <a:r>
              <a:rPr lang="cs-CZ" dirty="0"/>
              <a:t>odepíšeme zemřelého ze stravy, z hlášení počtu nemocných, ukončíme ošetřovatelskou dokumentaci, ukončíme hospitalizaci</a:t>
            </a:r>
          </a:p>
          <a:p>
            <a:endParaRPr lang="cs-CZ" sz="18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27EAF0F-8DF2-42FC-827C-F52CCE4EC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31A48A4-B94E-4AB1-93B5-EBED0E07B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5711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C70E2-2C05-4B99-BF70-E1B778E2FAB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Komunikace s pozůstalými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543C10-0C02-43F5-B576-143DB2BAA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19723"/>
            <a:ext cx="10753200" cy="4139998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cs-CZ" dirty="0"/>
              <a:t>při prvním jednání s rodinou vždy voláme lékaře</a:t>
            </a:r>
          </a:p>
          <a:p>
            <a:pPr>
              <a:lnSpc>
                <a:spcPts val="3600"/>
              </a:lnSpc>
            </a:pPr>
            <a:r>
              <a:rPr lang="cs-CZ" dirty="0"/>
              <a:t>NLZP sděluje informace o průběhu úmrtí (časové údaje, průběh posledních hodin, případně vzkazy umírajícího) v rozsahu morálních a etických norem, kontakt s pozůstalými probíhá klidnou a empatickou komunikací s projevy emoční podpory, osobní věci předáváme s náležitým taktem</a:t>
            </a:r>
          </a:p>
          <a:p>
            <a:pPr>
              <a:lnSpc>
                <a:spcPts val="3600"/>
              </a:lnSpc>
            </a:pPr>
            <a:r>
              <a:rPr lang="cs-CZ" dirty="0"/>
              <a:t>dojde-li k úmrtí pacienta v přítomnosti rodiny, nechat je rozloučit se o samotě, zápis do dokumentace</a:t>
            </a:r>
          </a:p>
          <a:p>
            <a:pPr>
              <a:lnSpc>
                <a:spcPts val="3600"/>
              </a:lnSpc>
              <a:buNone/>
            </a:pPr>
            <a:endParaRPr lang="cs-CZ" dirty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1150432-25FC-4A46-AC0E-18AAB388F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726FE42-BB25-4029-8AE4-2ACF5D5BE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598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DCF9C-194F-4BE5-8994-4DFE79999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 s pozůstalými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1A9588-0EF7-4B88-9205-2E5155E2C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cs-CZ" b="0" i="0" dirty="0">
                <a:solidFill>
                  <a:srgbClr val="3A3A3A"/>
                </a:solidFill>
                <a:effectLst/>
              </a:rPr>
              <a:t>mnohdy ovlivněna délkou hospitalizace (někdy je pacient přijat na oddělení a záhy zemře, někdy pečujete o pacienta dlouhé období a proto více poznáte jeho blízké)</a:t>
            </a:r>
          </a:p>
          <a:p>
            <a:pPr>
              <a:lnSpc>
                <a:spcPts val="3600"/>
              </a:lnSpc>
            </a:pPr>
            <a:r>
              <a:rPr lang="cs-CZ" b="0" i="0" dirty="0">
                <a:solidFill>
                  <a:srgbClr val="3A3A3A"/>
                </a:solidFill>
                <a:effectLst/>
              </a:rPr>
              <a:t>lékař informuje o úmrtí, měl by říct, že sestra odevzdá pozůstalým proti podpisu věci po zemřelém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211013-D0F5-4BC9-BB0E-7BEBF55C17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46128CB-3D25-4A88-A4E7-577843E77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B0DDE3A-2179-45CA-ADCC-8A4371231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334" y="3926642"/>
            <a:ext cx="3383331" cy="242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600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DCF9C-194F-4BE5-8994-4DFE79999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 s pozůstalými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1A9588-0EF7-4B88-9205-2E5155E2C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cs-CZ" b="0" i="0" dirty="0">
                <a:solidFill>
                  <a:srgbClr val="3A3A3A"/>
                </a:solidFill>
                <a:effectLst/>
              </a:rPr>
              <a:t>kondolujte běžným, společensky vhodným způsobem</a:t>
            </a:r>
          </a:p>
          <a:p>
            <a:pPr>
              <a:lnSpc>
                <a:spcPts val="3600"/>
              </a:lnSpc>
            </a:pPr>
            <a:r>
              <a:rPr lang="cs-CZ" b="0" i="1" dirty="0">
                <a:solidFill>
                  <a:srgbClr val="3A3A3A"/>
                </a:solidFill>
                <a:effectLst/>
              </a:rPr>
              <a:t>„Upřímnou soustrast“</a:t>
            </a:r>
            <a:r>
              <a:rPr lang="cs-CZ" b="0" i="0" dirty="0">
                <a:solidFill>
                  <a:srgbClr val="3A3A3A"/>
                </a:solidFill>
                <a:effectLst/>
              </a:rPr>
              <a:t>  popř. </a:t>
            </a:r>
            <a:r>
              <a:rPr lang="cs-CZ" b="0" i="1" dirty="0">
                <a:solidFill>
                  <a:srgbClr val="3A3A3A"/>
                </a:solidFill>
                <a:effectLst/>
              </a:rPr>
              <a:t>"Je mi líto Vaší ztráty.</a:t>
            </a:r>
            <a:r>
              <a:rPr lang="cs-CZ" b="0" i="0" dirty="0">
                <a:solidFill>
                  <a:srgbClr val="3A3A3A"/>
                </a:solidFill>
                <a:effectLst/>
              </a:rPr>
              <a:t>„</a:t>
            </a:r>
          </a:p>
          <a:p>
            <a:pPr>
              <a:lnSpc>
                <a:spcPts val="3600"/>
              </a:lnSpc>
            </a:pPr>
            <a:r>
              <a:rPr lang="cs-CZ" b="0" i="0" dirty="0">
                <a:solidFill>
                  <a:srgbClr val="3A3A3A"/>
                </a:solidFill>
                <a:effectLst/>
              </a:rPr>
              <a:t>smutného člověka vyjádření neurazí ani nepohorší, dáváme mu najevo, že jsme jeho ztrátu zaznamenali a že jej vnímáme, jako pozůstalého a soucítíme s nimi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211013-D0F5-4BC9-BB0E-7BEBF55C17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46128CB-3D25-4A88-A4E7-577843E77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26307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DCF9C-194F-4BE5-8994-4DFE79999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 s pozůstalými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1A9588-0EF7-4B88-9205-2E5155E2C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cs-CZ" b="0" i="0" dirty="0">
                <a:solidFill>
                  <a:srgbClr val="3A3A3A"/>
                </a:solidFill>
                <a:effectLst/>
              </a:rPr>
              <a:t>nabídněte vhodné místo pro posazení se, kde mohou chvíli setrvat (neoznamovat úmrtí blízkého na chodbě, možný kolaps, emoce apod.), kapesník, vodu</a:t>
            </a:r>
          </a:p>
          <a:p>
            <a:pPr>
              <a:lnSpc>
                <a:spcPts val="3600"/>
              </a:lnSpc>
            </a:pPr>
            <a:r>
              <a:rPr lang="cs-CZ" b="0" i="0" dirty="0">
                <a:solidFill>
                  <a:srgbClr val="3A3A3A"/>
                </a:solidFill>
                <a:effectLst/>
              </a:rPr>
              <a:t>předávání věcí pozůstalým – důstojnost, ohleduplnost, prostor pro dotaz: </a:t>
            </a:r>
            <a:r>
              <a:rPr lang="cs-CZ" b="0" i="1" dirty="0">
                <a:solidFill>
                  <a:srgbClr val="3A3A3A"/>
                </a:solidFill>
                <a:effectLst/>
              </a:rPr>
              <a:t>Budete něco potřebovat? Na letáčku máte sepsané informace, co bude potřeba vyřídit. Pokud potřebujete mluvit s lékařem</a:t>
            </a:r>
            <a:r>
              <a:rPr lang="cs-CZ" b="0" i="0" dirty="0">
                <a:solidFill>
                  <a:srgbClr val="3A3A3A"/>
                </a:solidFill>
                <a:effectLst/>
              </a:rPr>
              <a:t> ... 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211013-D0F5-4BC9-BB0E-7BEBF55C17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46128CB-3D25-4A88-A4E7-577843E77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4953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99EDB0-C5DF-4079-BED6-CFA5491BE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3132909" cy="451576"/>
          </a:xfrm>
        </p:spPr>
        <p:txBody>
          <a:bodyPr/>
          <a:lstStyle/>
          <a:p>
            <a:r>
              <a:rPr lang="cs-CZ" dirty="0"/>
              <a:t>Vyřízení pozůstalosti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DF771080-C854-4E5A-AB67-B65AA8110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80" y="0"/>
            <a:ext cx="4810016" cy="6858000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9E7D39-15BD-4574-8EB4-C43BF8F30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30FBDB6-E5DA-4433-8D0C-590647BC6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024180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04BE0A8D-640A-48D3-8AEC-C43BE5C7F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4900" y="-1189239"/>
            <a:ext cx="6370193" cy="9112189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1140814-967A-40E5-8615-E7C5AF1D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533568"/>
            <a:ext cx="3161988" cy="451576"/>
          </a:xfrm>
        </p:spPr>
        <p:txBody>
          <a:bodyPr/>
          <a:lstStyle/>
          <a:p>
            <a:r>
              <a:rPr lang="cs-CZ" dirty="0"/>
              <a:t>Vyřízení pozůstalosti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98A9C41-EA0C-467F-987D-DD55C61D0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D411B9B-7786-49E2-AB2E-0CAA23F20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326171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36F1752E-AF24-4665-B9E2-77025D54DD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1388" y="-1111929"/>
            <a:ext cx="6369769" cy="9081857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E020017-B557-4447-B69F-11F56F588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657856"/>
            <a:ext cx="3132909" cy="451576"/>
          </a:xfrm>
        </p:spPr>
        <p:txBody>
          <a:bodyPr/>
          <a:lstStyle/>
          <a:p>
            <a:r>
              <a:rPr lang="cs-CZ" dirty="0"/>
              <a:t>Vyřízení pozůstalosti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AF2862E-DE6E-4D48-B1DC-93E6F1124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9483CF8-7A72-4E24-952C-F91842E8A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54345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855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543A14-15E5-4AF6-A8FE-B92B4ADEA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Úmrtí pacienta na oddělení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EC8288-ACAC-48FD-B0DF-ABB3B002B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cs-CZ" dirty="0"/>
              <a:t>s</a:t>
            </a:r>
            <a:r>
              <a:rPr lang="cs-CZ" b="0" i="0" dirty="0">
                <a:effectLst/>
              </a:rPr>
              <a:t>mrt je součástí života</a:t>
            </a:r>
          </a:p>
          <a:p>
            <a:pPr>
              <a:lnSpc>
                <a:spcPts val="3600"/>
              </a:lnSpc>
            </a:pPr>
            <a:r>
              <a:rPr lang="cs-CZ" dirty="0"/>
              <a:t>z</a:t>
            </a:r>
            <a:r>
              <a:rPr lang="cs-CZ" b="0" i="0" dirty="0">
                <a:effectLst/>
              </a:rPr>
              <a:t>dravotník má být profesionál, který se nebojí mluvit o smrti, orientuje se v problematice doprovázení, je schopen poskytnou kvalitní, šetrnou a laskavou péči, respektuje důstojnost a úctu do posledních chvil umírajícího a umí poskytnout pomoc pozůstalým 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BB5E2A6-F541-4970-A710-B8361ADBD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38338DB-8837-4457-A950-EC05AFC47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7546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7722F7-FD96-4516-BD36-2E96D48E9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Úmrtí pacienta na oddělení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97AB30-80D7-4715-B585-04DC8B5F1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9001"/>
            <a:ext cx="10753200" cy="4139998"/>
          </a:xfrm>
        </p:spPr>
        <p:txBody>
          <a:bodyPr/>
          <a:lstStyle/>
          <a:p>
            <a:r>
              <a:rPr lang="cs-CZ" b="0" i="0" dirty="0">
                <a:effectLst/>
              </a:rPr>
              <a:t>dovednosti zdravotníka při poskytování péče umírajícímu:</a:t>
            </a:r>
          </a:p>
          <a:p>
            <a:pPr>
              <a:lnSpc>
                <a:spcPts val="3600"/>
              </a:lnSpc>
            </a:pPr>
            <a:r>
              <a:rPr lang="cs-CZ" b="1" i="0" dirty="0">
                <a:solidFill>
                  <a:srgbClr val="0000DC"/>
                </a:solidFill>
                <a:effectLst/>
              </a:rPr>
              <a:t>kognitivní dovednosti:</a:t>
            </a:r>
            <a:endParaRPr lang="cs-CZ" b="1" dirty="0">
              <a:solidFill>
                <a:srgbClr val="0000DC"/>
              </a:solidFill>
            </a:endParaRPr>
          </a:p>
          <a:p>
            <a:pPr>
              <a:lnSpc>
                <a:spcPts val="3600"/>
              </a:lnSpc>
            </a:pPr>
            <a:r>
              <a:rPr lang="cs-CZ" b="0" i="0" dirty="0">
                <a:solidFill>
                  <a:srgbClr val="3A3A3A"/>
                </a:solidFill>
                <a:effectLst/>
              </a:rPr>
              <a:t>management bolesti, dušnost</a:t>
            </a:r>
            <a:r>
              <a:rPr lang="cs-CZ" dirty="0">
                <a:solidFill>
                  <a:srgbClr val="3A3A3A"/>
                </a:solidFill>
              </a:rPr>
              <a:t>i</a:t>
            </a:r>
          </a:p>
          <a:p>
            <a:pPr>
              <a:lnSpc>
                <a:spcPts val="3600"/>
              </a:lnSpc>
            </a:pPr>
            <a:r>
              <a:rPr lang="cs-CZ" b="0" i="0" dirty="0">
                <a:solidFill>
                  <a:srgbClr val="3A3A3A"/>
                </a:solidFill>
                <a:effectLst/>
              </a:rPr>
              <a:t>vědomosti o umírání a smrti např. schopnost nabídnout a zprostředkovat odbornou  pomoc (klinický psycholog, svépomocné, dobrovolnické skupiny, webové stránky a edukační materiál související s problematikou umírání a smrti)</a:t>
            </a:r>
          </a:p>
          <a:p>
            <a:pPr>
              <a:lnSpc>
                <a:spcPts val="3600"/>
              </a:lnSpc>
            </a:pPr>
            <a:r>
              <a:rPr lang="cs-CZ" b="0" i="0" dirty="0">
                <a:solidFill>
                  <a:srgbClr val="3A3A3A"/>
                </a:solidFill>
                <a:effectLst/>
              </a:rPr>
              <a:t>orientuje se v problematice "úředních" náležitostí (co, kdy, kde a s kým vyřídit po úmrtí blízkého)</a:t>
            </a:r>
          </a:p>
          <a:p>
            <a:pPr>
              <a:lnSpc>
                <a:spcPts val="3600"/>
              </a:lnSpc>
            </a:pPr>
            <a:r>
              <a:rPr lang="cs-CZ" dirty="0">
                <a:solidFill>
                  <a:srgbClr val="3A3A3A"/>
                </a:solidFill>
              </a:rPr>
              <a:t>vyjasněný postoj ke smrti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C10BD97-2E85-4FA4-BD24-834933922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CCD253A-2175-4AD6-B28E-8C8C14F7E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10700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7722F7-FD96-4516-BD36-2E96D48E9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Úmrtí pacienta na oddělení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97AB30-80D7-4715-B585-04DC8B5F1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cs-CZ" b="1" i="0" dirty="0">
                <a:solidFill>
                  <a:srgbClr val="0000DC"/>
                </a:solidFill>
                <a:effectLst/>
              </a:rPr>
              <a:t>komunikační dovednosti</a:t>
            </a:r>
          </a:p>
          <a:p>
            <a:pPr marL="252000" lvl="1">
              <a:lnSpc>
                <a:spcPts val="3600"/>
              </a:lnSpc>
            </a:pPr>
            <a:r>
              <a:rPr lang="cs-CZ" sz="2800" b="0" i="0" dirty="0">
                <a:solidFill>
                  <a:srgbClr val="3A3A3A"/>
                </a:solidFill>
                <a:effectLst/>
              </a:rPr>
              <a:t>nebojí se o smrti mluvit, komunikuje s pacientem a jeho blízkými, spolupracuje s rodinou, při komunikaci je autentický, empatický, trpělivý</a:t>
            </a:r>
          </a:p>
          <a:p>
            <a:pPr>
              <a:lnSpc>
                <a:spcPts val="3600"/>
              </a:lnSpc>
            </a:pPr>
            <a:r>
              <a:rPr lang="cs-CZ" b="0" i="0" dirty="0">
                <a:solidFill>
                  <a:srgbClr val="3A3A3A"/>
                </a:solidFill>
                <a:effectLst/>
              </a:rPr>
              <a:t>lékař by se měl pacienta ptát, zda s ním chce otevřeně mluvit o obavách ze smrti a umírání, zároveň respektuje přání pacienta nehovořit o čemkoliv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C10BD97-2E85-4FA4-BD24-834933922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CCD253A-2175-4AD6-B28E-8C8C14F7E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04605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7722F7-FD96-4516-BD36-2E96D48E9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Úmrtí pacienta na oddělení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97AB30-80D7-4715-B585-04DC8B5F1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cs-CZ" b="1" i="0" dirty="0">
                <a:solidFill>
                  <a:srgbClr val="0000DC"/>
                </a:solidFill>
                <a:effectLst/>
              </a:rPr>
              <a:t>emoční dovednosti </a:t>
            </a:r>
            <a:endParaRPr lang="cs-CZ" dirty="0">
              <a:solidFill>
                <a:srgbClr val="3A3A3A"/>
              </a:solidFill>
            </a:endParaRPr>
          </a:p>
          <a:p>
            <a:pPr>
              <a:lnSpc>
                <a:spcPts val="3600"/>
              </a:lnSpc>
            </a:pPr>
            <a:r>
              <a:rPr lang="cs-CZ" b="0" i="0" dirty="0">
                <a:solidFill>
                  <a:srgbClr val="3A3A3A"/>
                </a:solidFill>
                <a:effectLst/>
              </a:rPr>
              <a:t>emoční podpora, personalizace (! na depersonalizaci – číslo lůžka/dg.)</a:t>
            </a:r>
          </a:p>
          <a:p>
            <a:pPr>
              <a:lnSpc>
                <a:spcPts val="3600"/>
              </a:lnSpc>
            </a:pPr>
            <a:r>
              <a:rPr lang="cs-CZ" b="0" i="0" dirty="0">
                <a:solidFill>
                  <a:srgbClr val="3A3A3A"/>
                </a:solidFill>
                <a:effectLst/>
              </a:rPr>
              <a:t>poznat a uvědomit si hodnoty důležité pro pacienta a rodinu, prokazovat respekt a úctu, podporovat pacienta při rozhodování</a:t>
            </a:r>
          </a:p>
          <a:p>
            <a:pPr>
              <a:lnSpc>
                <a:spcPts val="3600"/>
              </a:lnSpc>
            </a:pPr>
            <a:r>
              <a:rPr lang="cs-CZ" b="0" i="0" dirty="0">
                <a:solidFill>
                  <a:srgbClr val="3A3A3A"/>
                </a:solidFill>
                <a:effectLst/>
              </a:rPr>
              <a:t>zdravotní péče orientovaná na pacienta – dostupnost, kvalita, kontinuita, týmová komunikace a koordinace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C10BD97-2E85-4FA4-BD24-834933922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CCD253A-2175-4AD6-B28E-8C8C14F7E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66039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84773B-3AFF-4711-A030-2926EBEF2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93" y="506936"/>
            <a:ext cx="11992823" cy="451576"/>
          </a:xfrm>
        </p:spPr>
        <p:txBody>
          <a:bodyPr/>
          <a:lstStyle/>
          <a:p>
            <a:r>
              <a:rPr lang="cs-CZ" i="0" dirty="0">
                <a:solidFill>
                  <a:srgbClr val="0000DC"/>
                </a:solidFill>
                <a:effectLst/>
              </a:rPr>
              <a:t>Psychologický přístup zdravotníka k umírajícímu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E1F9CF-3636-47A7-9571-43A6BCDB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3427"/>
            <a:ext cx="10753200" cy="4139998"/>
          </a:xfrm>
        </p:spPr>
        <p:txBody>
          <a:bodyPr/>
          <a:lstStyle/>
          <a:p>
            <a:pPr algn="l">
              <a:lnSpc>
                <a:spcPts val="3600"/>
              </a:lnSpc>
            </a:pPr>
            <a:r>
              <a:rPr lang="cs-CZ" b="0" i="0" dirty="0">
                <a:solidFill>
                  <a:srgbClr val="3A3A3A"/>
                </a:solidFill>
                <a:effectLst/>
              </a:rPr>
              <a:t>přistupovat k osobnosti nemocného profesionálně (LIDSKY)</a:t>
            </a:r>
          </a:p>
          <a:p>
            <a:pPr algn="l">
              <a:lnSpc>
                <a:spcPts val="3600"/>
              </a:lnSpc>
            </a:pPr>
            <a:r>
              <a:rPr lang="cs-CZ" b="0" i="0" dirty="0">
                <a:solidFill>
                  <a:srgbClr val="3A3A3A"/>
                </a:solidFill>
                <a:effectLst/>
              </a:rPr>
              <a:t>přistupovat individuálně</a:t>
            </a:r>
          </a:p>
          <a:p>
            <a:pPr algn="l">
              <a:lnSpc>
                <a:spcPts val="3600"/>
              </a:lnSpc>
            </a:pPr>
            <a:r>
              <a:rPr lang="cs-CZ" b="0" i="0" dirty="0">
                <a:solidFill>
                  <a:srgbClr val="3A3A3A"/>
                </a:solidFill>
                <a:effectLst/>
              </a:rPr>
              <a:t>respektovat změny v psychice nemocného</a:t>
            </a:r>
          </a:p>
          <a:p>
            <a:pPr algn="l">
              <a:lnSpc>
                <a:spcPts val="3600"/>
              </a:lnSpc>
            </a:pPr>
            <a:r>
              <a:rPr lang="cs-CZ" b="0" i="0" dirty="0">
                <a:solidFill>
                  <a:srgbClr val="3A3A3A"/>
                </a:solidFill>
                <a:effectLst/>
              </a:rPr>
              <a:t>volit vhodné formy komunikace, nedirektivní přístup, empatie</a:t>
            </a:r>
          </a:p>
          <a:p>
            <a:pPr algn="l">
              <a:lnSpc>
                <a:spcPts val="3600"/>
              </a:lnSpc>
            </a:pPr>
            <a:r>
              <a:rPr lang="cs-CZ" b="0" i="0" dirty="0">
                <a:solidFill>
                  <a:srgbClr val="3A3A3A"/>
                </a:solidFill>
                <a:effectLst/>
              </a:rPr>
              <a:t>poskytovat pravdivé informace v rámci kompetencí</a:t>
            </a:r>
          </a:p>
          <a:p>
            <a:pPr algn="l">
              <a:lnSpc>
                <a:spcPts val="3600"/>
              </a:lnSpc>
            </a:pPr>
            <a:r>
              <a:rPr lang="cs-CZ" b="0" i="0" dirty="0">
                <a:solidFill>
                  <a:srgbClr val="3A3A3A"/>
                </a:solidFill>
                <a:effectLst/>
              </a:rPr>
              <a:t>ohleduplnost a taktní přístup k nemocnému i jeho rodině</a:t>
            </a:r>
          </a:p>
          <a:p>
            <a:pPr algn="l">
              <a:lnSpc>
                <a:spcPts val="3600"/>
              </a:lnSpc>
            </a:pPr>
            <a:r>
              <a:rPr lang="cs-CZ" b="0" i="0" dirty="0">
                <a:solidFill>
                  <a:srgbClr val="3A3A3A"/>
                </a:solidFill>
                <a:effectLst/>
              </a:rPr>
              <a:t>umožnit rodinným příslušníkům kontakt s nemocným</a:t>
            </a:r>
          </a:p>
          <a:p>
            <a:pPr algn="l">
              <a:lnSpc>
                <a:spcPts val="3600"/>
              </a:lnSpc>
            </a:pPr>
            <a:r>
              <a:rPr lang="cs-CZ" b="0" i="0" dirty="0">
                <a:solidFill>
                  <a:srgbClr val="3A3A3A"/>
                </a:solidFill>
                <a:effectLst/>
              </a:rPr>
              <a:t>usilovat o psychickou pohodu umírajícího, kterou docílíme upřímným a empatickým rozhovorem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B047D5B-6422-4A7F-97F0-D9223AE83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84BDF6E-58E2-4BDC-9355-527ABE409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50047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84773B-3AFF-4711-A030-2926EBEF2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93" y="506936"/>
            <a:ext cx="11992823" cy="451576"/>
          </a:xfrm>
        </p:spPr>
        <p:txBody>
          <a:bodyPr/>
          <a:lstStyle/>
          <a:p>
            <a:r>
              <a:rPr lang="cs-CZ" i="0" dirty="0">
                <a:solidFill>
                  <a:srgbClr val="0000DC"/>
                </a:solidFill>
                <a:effectLst/>
              </a:rPr>
              <a:t>Psychologický přístup zdravotníka k umírajícímu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E1F9CF-3636-47A7-9571-43A6BCDB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3427"/>
            <a:ext cx="10753200" cy="4139998"/>
          </a:xfrm>
        </p:spPr>
        <p:txBody>
          <a:bodyPr/>
          <a:lstStyle/>
          <a:p>
            <a:pPr algn="l">
              <a:lnSpc>
                <a:spcPts val="3600"/>
              </a:lnSpc>
            </a:pPr>
            <a:r>
              <a:rPr lang="cs-CZ" i="0" dirty="0">
                <a:effectLst/>
              </a:rPr>
              <a:t>poskytovat nemocnému oporu svojí přítomností, rozhovorem</a:t>
            </a:r>
          </a:p>
          <a:p>
            <a:pPr algn="l">
              <a:lnSpc>
                <a:spcPts val="3600"/>
              </a:lnSpc>
            </a:pPr>
            <a:r>
              <a:rPr lang="cs-CZ" b="1" i="0" dirty="0">
                <a:solidFill>
                  <a:srgbClr val="0000DC"/>
                </a:solidFill>
                <a:effectLst/>
              </a:rPr>
              <a:t>umožnit pacientovi hovořit, o čem chce, přijímáme i případné negativní emoce</a:t>
            </a:r>
          </a:p>
          <a:p>
            <a:pPr algn="l">
              <a:lnSpc>
                <a:spcPts val="3600"/>
              </a:lnSpc>
            </a:pPr>
            <a:r>
              <a:rPr lang="cs-CZ" i="0" dirty="0">
                <a:effectLst/>
              </a:rPr>
              <a:t>respektovat prožívání a přání umírajících</a:t>
            </a:r>
          </a:p>
          <a:p>
            <a:pPr algn="l">
              <a:lnSpc>
                <a:spcPts val="3600"/>
              </a:lnSpc>
            </a:pPr>
            <a:r>
              <a:rPr lang="cs-CZ" i="0" dirty="0">
                <a:effectLst/>
              </a:rPr>
              <a:t>nebát se o smrti mluvit 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B047D5B-6422-4A7F-97F0-D9223AE83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Ústav zdravotnických věd, LF MU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84BDF6E-58E2-4BDC-9355-527ABE409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371915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Prezentace2[2019111807180347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94EEA1FC-F0E7-4E0A-B47F-AE2894ABED08}" vid="{7A9D376A-24CE-43C6-8B04-4EECE7865B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prezentace-med-cz-v9</Template>
  <TotalTime>270</TotalTime>
  <Words>1818</Words>
  <Application>Microsoft Office PowerPoint</Application>
  <PresentationFormat>Širokoúhlá obrazovka</PresentationFormat>
  <Paragraphs>245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Tahoma</vt:lpstr>
      <vt:lpstr>Wingdings</vt:lpstr>
      <vt:lpstr>Prezentace_MU_CZ</vt:lpstr>
      <vt:lpstr>Prezentace aplikace PowerPoint</vt:lpstr>
      <vt:lpstr>ÚMRTÍ PACIENTA NA ODDĚLENÍ</vt:lpstr>
      <vt:lpstr>ÚMRTÍ PACIENTA NA ODDĚLENÍ</vt:lpstr>
      <vt:lpstr>Úmrtí pacienta na oddělení</vt:lpstr>
      <vt:lpstr>Úmrtí pacienta na oddělení</vt:lpstr>
      <vt:lpstr>Úmrtí pacienta na oddělení</vt:lpstr>
      <vt:lpstr>Úmrtí pacienta na oddělení</vt:lpstr>
      <vt:lpstr>Psychologický přístup zdravotníka k umírajícímu</vt:lpstr>
      <vt:lpstr>Psychologický přístup zdravotníka k umírajícímu</vt:lpstr>
      <vt:lpstr>Terminální fáze</vt:lpstr>
      <vt:lpstr>Terminální fáze – projevy </vt:lpstr>
      <vt:lpstr>Terminální fáze – projevy </vt:lpstr>
      <vt:lpstr>Období pre finem</vt:lpstr>
      <vt:lpstr>Období in finem</vt:lpstr>
      <vt:lpstr>Období in finem</vt:lpstr>
      <vt:lpstr>Postup při exitu pacienta</vt:lpstr>
      <vt:lpstr>Uzavření dokumentace pacienta</vt:lpstr>
      <vt:lpstr>Pomůcky k péči o tělo</vt:lpstr>
      <vt:lpstr>Pomůcky k péči o tělo</vt:lpstr>
      <vt:lpstr>Postup výkonu</vt:lpstr>
      <vt:lpstr>Postup výkonu</vt:lpstr>
      <vt:lpstr>Identifikace zemřelého</vt:lpstr>
      <vt:lpstr>Povinnosti po výkonu</vt:lpstr>
      <vt:lpstr>Předání pozůstalosti</vt:lpstr>
      <vt:lpstr>Předání pozůstalosti</vt:lpstr>
      <vt:lpstr>Majetek zemřelých, který je možné předat pozůstalým</vt:lpstr>
      <vt:lpstr>Majetek zemřelých, který není možné předat pozůstalým</vt:lpstr>
      <vt:lpstr>Zvláštní upozornění </vt:lpstr>
      <vt:lpstr>Informace o úmrtí</vt:lpstr>
      <vt:lpstr>Odvoz těla</vt:lpstr>
      <vt:lpstr>Komunikace s pozůstalými</vt:lpstr>
      <vt:lpstr>Komunikace s pozůstalými</vt:lpstr>
      <vt:lpstr>Komunikace s pozůstalými</vt:lpstr>
      <vt:lpstr>Komunikace s pozůstalými</vt:lpstr>
      <vt:lpstr>Vyřízení pozůstalosti</vt:lpstr>
      <vt:lpstr>Vyřízení pozůstalosti</vt:lpstr>
      <vt:lpstr>Vyřízení pozůstalosti</vt:lpstr>
      <vt:lpstr>Prezentace aplikace PowerPoint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ÚMRTÍ PACIENTA NA ODDĚLENÍ</dc:title>
  <dc:creator>Andrea Menšíková</dc:creator>
  <cp:lastModifiedBy>Porter Denisa Mgr. Ph.D.</cp:lastModifiedBy>
  <cp:revision>27</cp:revision>
  <cp:lastPrinted>1601-01-01T00:00:00Z</cp:lastPrinted>
  <dcterms:created xsi:type="dcterms:W3CDTF">2019-11-18T06:18:01Z</dcterms:created>
  <dcterms:modified xsi:type="dcterms:W3CDTF">2023-03-15T10:27:09Z</dcterms:modified>
</cp:coreProperties>
</file>