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10691813" cy="15119350"/>
  <p:notesSz cx="6783388" cy="99266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" userDrawn="1">
          <p15:clr>
            <a:srgbClr val="A4A3A4"/>
          </p15:clr>
        </p15:guide>
        <p15:guide id="2" orient="horz" pos="2804" userDrawn="1">
          <p15:clr>
            <a:srgbClr val="A4A3A4"/>
          </p15:clr>
        </p15:guide>
        <p15:guide id="3" orient="horz" pos="1576" userDrawn="1">
          <p15:clr>
            <a:srgbClr val="A4A3A4"/>
          </p15:clr>
        </p15:guide>
        <p15:guide id="4" orient="horz" pos="8512" userDrawn="1">
          <p15:clr>
            <a:srgbClr val="A4A3A4"/>
          </p15:clr>
        </p15:guide>
        <p15:guide id="5" orient="horz" pos="8695" userDrawn="1">
          <p15:clr>
            <a:srgbClr val="A4A3A4"/>
          </p15:clr>
        </p15:guide>
        <p15:guide id="6" pos="375" userDrawn="1">
          <p15:clr>
            <a:srgbClr val="A4A3A4"/>
          </p15:clr>
        </p15:guide>
        <p15:guide id="7" pos="6335" userDrawn="1">
          <p15:clr>
            <a:srgbClr val="A4A3A4"/>
          </p15:clr>
        </p15:guide>
        <p15:guide id="8" pos="797" userDrawn="1">
          <p15:clr>
            <a:srgbClr val="A4A3A4"/>
          </p15:clr>
        </p15:guide>
        <p15:guide id="9" pos="3234" userDrawn="1">
          <p15:clr>
            <a:srgbClr val="A4A3A4"/>
          </p15:clr>
        </p15:guide>
        <p15:guide id="10" pos="3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33C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54" autoAdjust="0"/>
  </p:normalViewPr>
  <p:slideViewPr>
    <p:cSldViewPr snapToGrid="0">
      <p:cViewPr varScale="1">
        <p:scale>
          <a:sx n="58" d="100"/>
          <a:sy n="58" d="100"/>
        </p:scale>
        <p:origin x="2532" y="108"/>
      </p:cViewPr>
      <p:guideLst>
        <p:guide orient="horz" pos="2469"/>
        <p:guide orient="horz" pos="2804"/>
        <p:guide orient="horz" pos="1576"/>
        <p:guide orient="horz" pos="8512"/>
        <p:guide orient="horz" pos="8695"/>
        <p:guide pos="375"/>
        <p:guide pos="6335"/>
        <p:guide pos="797"/>
        <p:guide pos="3234"/>
        <p:guide pos="34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92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920" y="9430306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350" y="0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76450" y="744538"/>
            <a:ext cx="263048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339" y="4715153"/>
            <a:ext cx="542671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350" y="9428583"/>
            <a:ext cx="293946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3859"/>
              </a:lnSpc>
              <a:defRPr sz="385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2716"/>
            <a:ext cx="1356597" cy="23532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2105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1404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1405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1" y="8968433"/>
            <a:ext cx="4577696" cy="793667"/>
          </a:xfrm>
        </p:spPr>
        <p:txBody>
          <a:bodyPr/>
          <a:lstStyle>
            <a:lvl1pPr>
              <a:lnSpc>
                <a:spcPts val="965"/>
              </a:lnSpc>
              <a:defRPr sz="789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82078" y="9920833"/>
            <a:ext cx="4577696" cy="2936562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82714" y="8968433"/>
            <a:ext cx="4577696" cy="793667"/>
          </a:xfrm>
        </p:spPr>
        <p:txBody>
          <a:bodyPr/>
          <a:lstStyle>
            <a:lvl1pPr>
              <a:lnSpc>
                <a:spcPts val="965"/>
              </a:lnSpc>
              <a:defRPr sz="789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482079" y="1584495"/>
            <a:ext cx="4577696" cy="706363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63059" y="13730433"/>
            <a:ext cx="220992" cy="5555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2"/>
            <a:ext cx="10691813" cy="12879446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1" y="13333703"/>
            <a:ext cx="758932" cy="13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410" y="4441552"/>
            <a:ext cx="3600993" cy="62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566" y="4299903"/>
            <a:ext cx="7616680" cy="65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5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468" y="6394231"/>
            <a:ext cx="9963591" cy="2582900"/>
          </a:xfrm>
        </p:spPr>
        <p:txBody>
          <a:bodyPr anchor="t"/>
          <a:lstStyle>
            <a:lvl1pPr algn="l">
              <a:lnSpc>
                <a:spcPts val="3859"/>
              </a:lnSpc>
              <a:defRPr sz="385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49468" y="9075143"/>
            <a:ext cx="9963591" cy="1539927"/>
          </a:xfrm>
        </p:spPr>
        <p:txBody>
          <a:bodyPr anchor="t"/>
          <a:lstStyle>
            <a:lvl1pPr marL="0" indent="0" algn="l">
              <a:buNone/>
              <a:defRPr lang="cs-CZ" sz="2105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9" y="914631"/>
            <a:ext cx="1356597" cy="234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362" userDrawn="1">
          <p15:clr>
            <a:srgbClr val="FBAE40"/>
          </p15:clr>
        </p15:guide>
        <p15:guide id="2" pos="20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31406" y="13730433"/>
            <a:ext cx="6945469" cy="555567"/>
          </a:xfrm>
        </p:spPr>
        <p:txBody>
          <a:bodyPr/>
          <a:lstStyle>
            <a:lvl1pPr>
              <a:defRPr sz="1052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1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8"/>
            <a:ext cx="9430053" cy="9127162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52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2042" y="2857202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82078" y="2845108"/>
            <a:ext cx="4577696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631406" y="3730235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726421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6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3737011"/>
            <a:ext cx="4576304" cy="859080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5482080" y="3675170"/>
            <a:ext cx="4577694" cy="9127167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754"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403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062" userDrawn="1">
          <p15:clr>
            <a:srgbClr val="FBAE40"/>
          </p15:clr>
        </p15:guide>
        <p15:guide id="2" pos="635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893673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1405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93672" y="9731833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6990" y="9731830"/>
            <a:ext cx="2904469" cy="3147616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579"/>
              </a:lnSpc>
              <a:defRPr sz="1316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3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94089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7198" y="8873934"/>
            <a:ext cx="2904052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31406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55939" y="3730239"/>
            <a:ext cx="2904052" cy="491789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042" y="2857202"/>
            <a:ext cx="9429121" cy="598724"/>
          </a:xfrm>
        </p:spPr>
        <p:txBody>
          <a:bodyPr lIns="0" tIns="0" rIns="0" bIns="0">
            <a:noAutofit/>
          </a:bodyPr>
          <a:lstStyle>
            <a:lvl1pPr algn="l">
              <a:lnSpc>
                <a:spcPts val="2017"/>
              </a:lnSpc>
              <a:defRPr sz="1754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13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5500437" y="1525934"/>
            <a:ext cx="4561022" cy="11331466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754"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403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30650" y="1525936"/>
            <a:ext cx="4576304" cy="1080188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042" y="12345198"/>
            <a:ext cx="4576303" cy="476200"/>
          </a:xfrm>
        </p:spPr>
        <p:txBody>
          <a:bodyPr anchor="ctr"/>
          <a:lstStyle>
            <a:lvl1pPr>
              <a:lnSpc>
                <a:spcPts val="965"/>
              </a:lnSpc>
              <a:defRPr sz="877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2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631406" y="1525934"/>
            <a:ext cx="9430053" cy="11331466"/>
          </a:xfrm>
          <a:prstGeom prst="rect">
            <a:avLst/>
          </a:prstGeom>
        </p:spPr>
        <p:txBody>
          <a:bodyPr/>
          <a:lstStyle>
            <a:lvl1pPr marL="221004" indent="-15786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442008" indent="-15786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754"/>
            </a:lvl2pPr>
            <a:lvl3pPr marL="801929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70" y="13333705"/>
            <a:ext cx="760618" cy="131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1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406" y="13730433"/>
            <a:ext cx="6945469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052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059" y="13730433"/>
            <a:ext cx="220992" cy="555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052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406" y="1587333"/>
            <a:ext cx="9430053" cy="9955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354" y="4127067"/>
            <a:ext cx="9430053" cy="87303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3508"/>
        </a:lnSpc>
        <a:spcBef>
          <a:spcPct val="0"/>
        </a:spcBef>
        <a:spcAft>
          <a:spcPct val="0"/>
        </a:spcAft>
        <a:defRPr sz="3508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5pPr>
      <a:lvl6pPr marL="400964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6pPr>
      <a:lvl7pPr marL="801929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7pPr>
      <a:lvl8pPr marL="1202893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8pPr>
      <a:lvl9pPr marL="1603858" algn="l" rtl="0" eaLnBrk="1" fontAlgn="base" hangingPunct="1">
        <a:spcBef>
          <a:spcPct val="0"/>
        </a:spcBef>
        <a:spcAft>
          <a:spcPct val="0"/>
        </a:spcAft>
        <a:defRPr sz="2105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456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316" b="0">
          <a:solidFill>
            <a:schemeClr val="tx1"/>
          </a:solidFill>
          <a:latin typeface="+mn-lt"/>
        </a:defRPr>
      </a:lvl2pPr>
      <a:lvl3pPr marL="801929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316" b="0">
          <a:solidFill>
            <a:schemeClr val="tx1"/>
          </a:solidFill>
          <a:latin typeface="+mn-lt"/>
        </a:defRPr>
      </a:lvl3pPr>
      <a:lvl4pPr marL="1202893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316" b="0">
          <a:solidFill>
            <a:schemeClr val="tx1"/>
          </a:solidFill>
          <a:latin typeface="+mn-lt"/>
        </a:defRPr>
      </a:lvl4pPr>
      <a:lvl5pPr marL="1603858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316" b="0">
          <a:solidFill>
            <a:schemeClr val="tx1"/>
          </a:solidFill>
          <a:latin typeface="+mn-lt"/>
        </a:defRPr>
      </a:lvl5pPr>
      <a:lvl6pPr marL="2205304" indent="-200482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405786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806751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207715" indent="0" algn="l" rtl="0" eaLnBrk="1" fontAlgn="base" hangingPunct="1">
        <a:lnSpc>
          <a:spcPts val="157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13" userDrawn="1">
          <p15:clr>
            <a:srgbClr val="F26B43"/>
          </p15:clr>
        </p15:guide>
        <p15:guide id="2" pos="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266C393D-F38D-0AD0-20D2-002F7E60D86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73920" y="2600426"/>
            <a:ext cx="3910805" cy="2363393"/>
          </a:xfrm>
        </p:spPr>
        <p:txBody>
          <a:bodyPr/>
          <a:lstStyle/>
          <a:p>
            <a:pPr algn="just"/>
            <a:r>
              <a:rPr lang="cs-CZ" sz="1400" b="1" dirty="0">
                <a:solidFill>
                  <a:schemeClr val="tx2"/>
                </a:solidFill>
                <a:ea typeface="+mj-ea"/>
                <a:cs typeface="+mj-cs"/>
              </a:rPr>
              <a:t>Indikace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b="0" dirty="0">
                <a:cs typeface="Arial" panose="020B0604020202020204" pitchFamily="34" charset="0"/>
              </a:rPr>
              <a:t>nahromadění sekretů v DC nebo viditelný sekret v kanyle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Arial" panose="020B0604020202020204" pitchFamily="34" charset="0"/>
              </a:rPr>
              <a:t>d</a:t>
            </a:r>
            <a:r>
              <a:rPr lang="cs-CZ" sz="1000" b="0" dirty="0">
                <a:cs typeface="Arial" panose="020B0604020202020204" pitchFamily="34" charset="0"/>
              </a:rPr>
              <a:t>echové fenomény (chrčení, bublání, kašlání, vymizení zvuků)</a:t>
            </a:r>
            <a:endParaRPr lang="cs-CZ" sz="1000" dirty="0"/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 err="1"/>
              <a:t>desaturace</a:t>
            </a:r>
            <a:r>
              <a:rPr lang="cs-CZ" sz="1000" dirty="0"/>
              <a:t> </a:t>
            </a:r>
            <a:r>
              <a:rPr lang="cs-CZ" sz="1000" b="0" dirty="0">
                <a:cs typeface="Arial" panose="020B0604020202020204" pitchFamily="34" charset="0"/>
              </a:rPr>
              <a:t>nebo jiné změny vitálních funkcí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b="0" dirty="0">
                <a:cs typeface="Arial" panose="020B0604020202020204" pitchFamily="34" charset="0"/>
              </a:rPr>
              <a:t>zvýšená dechová práce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b="0" dirty="0">
                <a:cs typeface="Arial" panose="020B0604020202020204" pitchFamily="34" charset="0"/>
              </a:rPr>
              <a:t>náhlý vzestup tlaku v DC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b="0" dirty="0">
                <a:cs typeface="Arial" panose="020B0604020202020204" pitchFamily="34" charset="0"/>
              </a:rPr>
              <a:t>změny dechového objemu (VT), rychlosti proudění vzduchu</a:t>
            </a:r>
            <a:endParaRPr lang="cs-CZ" sz="1000" dirty="0"/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/>
              <a:t>prevence ventilátorové pneumonie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/>
              <a:t>udržení průchodnosti DC (prevence obstrukce </a:t>
            </a:r>
            <a:r>
              <a:rPr lang="cs-CZ" sz="1000" dirty="0" err="1"/>
              <a:t>orotracheální</a:t>
            </a:r>
            <a:r>
              <a:rPr lang="cs-CZ" sz="1000" dirty="0"/>
              <a:t> kanyly/tracheostomické kanyly)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/>
              <a:t>změny parametrů acidobazické rovnováhy</a:t>
            </a: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/>
              <a:t>odběr biologického materiálu (sputum)</a:t>
            </a:r>
          </a:p>
          <a:p>
            <a:pPr algn="just">
              <a:buClr>
                <a:srgbClr val="0000DC"/>
              </a:buClr>
            </a:pPr>
            <a:endParaRPr lang="cs-CZ" sz="1200" dirty="0"/>
          </a:p>
          <a:p>
            <a:pPr algn="just"/>
            <a:r>
              <a:rPr lang="cs-CZ" sz="1400" b="1" dirty="0">
                <a:solidFill>
                  <a:srgbClr val="0000D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Kontraindikace</a:t>
            </a:r>
            <a:endParaRPr lang="cs-CZ" sz="140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 algn="just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cs typeface="Arial" panose="020B0604020202020204" pitchFamily="34" charset="0"/>
              </a:rPr>
              <a:t>neexistují absolutní kontraindikace</a:t>
            </a:r>
            <a:endParaRPr lang="cs-CZ" sz="1000" dirty="0"/>
          </a:p>
          <a:p>
            <a:pPr marL="182563" indent="-182563" algn="just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200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F1A618-78DC-39C7-2AD0-1E65CDA00BD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87151" y="2599900"/>
            <a:ext cx="5456184" cy="3800475"/>
          </a:xfrm>
        </p:spPr>
        <p:txBody>
          <a:bodyPr/>
          <a:lstStyle/>
          <a:p>
            <a:pPr algn="just"/>
            <a:r>
              <a:rPr lang="cs-CZ" sz="14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Frekvence odsávání</a:t>
            </a:r>
          </a:p>
          <a:p>
            <a:pPr marL="182563" indent="-182563" algn="just">
              <a:buFont typeface="Courier New" panose="02070309020205020404" pitchFamily="49" charset="0"/>
              <a:buChar char="o"/>
            </a:pPr>
            <a:r>
              <a:rPr lang="cs-CZ" sz="1000" dirty="0"/>
              <a:t>dle potřeby pacienta</a:t>
            </a:r>
          </a:p>
          <a:p>
            <a:pPr marL="182563" indent="-182563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/>
              <a:t>odsávání min. po 6-8 hodinách (zjistit stav zahlenění, redukce biofilmu, prevence obstrukce kanyly)</a:t>
            </a:r>
          </a:p>
          <a:p>
            <a:pPr algn="just">
              <a:lnSpc>
                <a:spcPct val="100000"/>
              </a:lnSpc>
            </a:pPr>
            <a:endParaRPr lang="cs-CZ" sz="1000" dirty="0"/>
          </a:p>
          <a:p>
            <a:pPr algn="just"/>
            <a:endParaRPr lang="cs-CZ" sz="1200" dirty="0"/>
          </a:p>
          <a:p>
            <a:pPr algn="just"/>
            <a:r>
              <a:rPr lang="cs-CZ" sz="14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Délka odsávání</a:t>
            </a:r>
          </a:p>
          <a:p>
            <a:pPr marL="182563" indent="-182563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/>
              <a:t>odsávání se provádí šetrně po dobu maximálně 10 sekund</a:t>
            </a:r>
          </a:p>
          <a:p>
            <a:pPr marL="182563" indent="-182563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cs typeface="Arial" panose="020B0604020202020204" pitchFamily="34" charset="0"/>
              </a:rPr>
              <a:t>postup lze opakovat </a:t>
            </a:r>
            <a:r>
              <a:rPr lang="cs-CZ" sz="1000" dirty="0">
                <a:cs typeface="Arial" panose="020B0604020202020204" pitchFamily="34" charset="0"/>
              </a:rPr>
              <a:t>po uplynutí alespoň 2 dechových cyklů pacienta (prevence zhoršení oxygenace)</a:t>
            </a:r>
            <a:endParaRPr lang="cs-CZ" sz="1000" b="1" dirty="0">
              <a:cs typeface="Arial" panose="020B0604020202020204" pitchFamily="34" charset="0"/>
            </a:endParaRPr>
          </a:p>
          <a:p>
            <a:pPr algn="just"/>
            <a:endParaRPr lang="cs-CZ" sz="1200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ADEFB51-AC26-1F6C-BD0E-464BDF01E04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3920" y="5391490"/>
            <a:ext cx="3910805" cy="2461718"/>
          </a:xfrm>
        </p:spPr>
        <p:txBody>
          <a:bodyPr/>
          <a:lstStyle/>
          <a:p>
            <a:r>
              <a:rPr lang="cs-CZ" sz="1400" b="1" dirty="0">
                <a:solidFill>
                  <a:schemeClr val="tx2"/>
                </a:solidFill>
                <a:ea typeface="+mj-ea"/>
                <a:cs typeface="+mj-cs"/>
              </a:rPr>
              <a:t>Pomůcky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OOPP (zástěra, brýle/štít, čepice, ústenka, rukavice)</a:t>
            </a: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dezinfekce na ruce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1" indent="-1825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funkční odsávačka</a:t>
            </a:r>
          </a:p>
          <a:p>
            <a:pPr marL="182563" indent="-182563" algn="just">
              <a:spcBef>
                <a:spcPts val="0"/>
              </a:spcBef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odsávací set </a:t>
            </a:r>
            <a:r>
              <a:rPr lang="cs-CZ" sz="10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Trach</a:t>
            </a: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 C</a:t>
            </a: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</a:p>
          <a:p>
            <a:pPr marL="182563" indent="-182563" algn="just"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sterilní stříkačka se sterilním fyziologickým roztokem pro proplach uzavřeného systému </a:t>
            </a:r>
          </a:p>
          <a:p>
            <a:pPr marL="182563" indent="-182563" algn="just"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10 ml – 20 ml stříkačka na odsávání </a:t>
            </a:r>
            <a:r>
              <a:rPr lang="cs-CZ" sz="10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subglotického</a:t>
            </a: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prostoru</a:t>
            </a:r>
          </a:p>
          <a:p>
            <a:pPr marL="182563" indent="-182563" algn="just">
              <a:spcBef>
                <a:spcPts val="0"/>
              </a:spcBef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fonendoskop</a:t>
            </a:r>
          </a:p>
          <a:p>
            <a:pPr marL="182563" indent="-182563" algn="just">
              <a:spcBef>
                <a:spcPts val="0"/>
              </a:spcBef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anometr</a:t>
            </a:r>
          </a:p>
          <a:p>
            <a:pPr marL="182563" indent="-182563" algn="just">
              <a:spcBef>
                <a:spcPts val="0"/>
              </a:spcBef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dezinfekční roztok na proplach odsávacího systému</a:t>
            </a:r>
          </a:p>
          <a:p>
            <a:pPr marL="182563" indent="-182563" algn="just">
              <a:spcBef>
                <a:spcPts val="0"/>
              </a:spcBef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desinfekční ubrousky (pro desinfekci portu)</a:t>
            </a:r>
          </a:p>
          <a:p>
            <a:pPr marL="182563" indent="-182563" algn="just">
              <a:spcBef>
                <a:spcPts val="0"/>
              </a:spcBef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emitní miska</a:t>
            </a:r>
          </a:p>
          <a:p>
            <a:pPr marL="182563" indent="-182563" algn="just">
              <a:buClr>
                <a:srgbClr val="0033CC"/>
              </a:buClr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zkumavka na případný odběr vzorku </a:t>
            </a:r>
            <a:endParaRPr lang="cs-CZ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2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FAF20559-55A1-F686-F980-0CD4F382E33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87151" y="4707924"/>
            <a:ext cx="5456184" cy="693560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400" b="1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Postup</a:t>
            </a:r>
            <a:br>
              <a:rPr lang="cs-CZ" sz="12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cs-CZ" sz="1000" b="1" dirty="0">
                <a:solidFill>
                  <a:schemeClr val="tx2"/>
                </a:solidFill>
                <a:ea typeface="+mj-ea"/>
                <a:cs typeface="+mj-cs"/>
              </a:rPr>
              <a:t>Před výkonem</a:t>
            </a:r>
          </a:p>
          <a:p>
            <a:r>
              <a:rPr lang="cs-CZ" sz="1000" dirty="0">
                <a:cs typeface="Times New Roman" panose="02020603050405020304" pitchFamily="18" charset="0"/>
              </a:rPr>
              <a:t>Sestra: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připraví pomůcky a odsávačku – kontrola funkčnosti + optimální podtlak (80-120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provede hygienickou dezinfekci rukou (HDR) a použije OOPP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iniciální dotek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vysvětlí pacientovi průběh výkonu (pacienta při vědomí požádá o spolupráci)</a:t>
            </a:r>
          </a:p>
          <a:p>
            <a:pPr marL="182563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emirekumbentní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poloha, pokud není kontraindikována  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změří tlak v obturační manžetě manometrem (20-25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27-32 cm H</a:t>
            </a:r>
            <a:r>
              <a:rPr lang="cs-CZ" sz="100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O)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dsaje sekret z 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dutiny ústní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odsávacím katetrem a ze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subglotického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prostoru 10 ml nebo                20 ml stříkačkou (voleno dle množství sekretu), před odsátím ze </a:t>
            </a:r>
            <a:r>
              <a:rPr lang="cs-CZ" sz="1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subg</a:t>
            </a:r>
            <a:r>
              <a:rPr lang="cs-CZ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lotického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prostoru provede dezinfekci portu dezinfekčními ubrousky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provede HDR a výměnu rukavic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zkontroluje dýchání pacienta fonendoskopem (množství zahlenění a indikace k odsání)</a:t>
            </a:r>
          </a:p>
          <a:p>
            <a:pPr marL="182563" lvl="0" indent="-182563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cs typeface="Times New Roman" panose="02020603050405020304" pitchFamily="18" charset="0"/>
              </a:rPr>
              <a:t>při riziku </a:t>
            </a:r>
            <a:r>
              <a:rPr lang="cs-CZ" sz="1000" dirty="0" err="1">
                <a:cs typeface="Times New Roman" panose="02020603050405020304" pitchFamily="18" charset="0"/>
              </a:rPr>
              <a:t>desaturace</a:t>
            </a:r>
            <a:r>
              <a:rPr lang="cs-CZ" sz="1000" dirty="0">
                <a:cs typeface="Times New Roman" panose="02020603050405020304" pitchFamily="18" charset="0"/>
              </a:rPr>
              <a:t> v průběhu odsávání provede </a:t>
            </a:r>
            <a:r>
              <a:rPr lang="cs-CZ" sz="1000" dirty="0" err="1">
                <a:cs typeface="Times New Roman" panose="02020603050405020304" pitchFamily="18" charset="0"/>
              </a:rPr>
              <a:t>preoxygenaci</a:t>
            </a:r>
            <a:r>
              <a:rPr lang="cs-CZ" sz="1000" dirty="0">
                <a:cs typeface="Times New Roman" panose="02020603050405020304" pitchFamily="18" charset="0"/>
              </a:rPr>
              <a:t> (dle indikace lékaře)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indent="-182563">
              <a:lnSpc>
                <a:spcPct val="100000"/>
              </a:lnSpc>
            </a:pPr>
            <a:endParaRPr lang="cs-CZ" sz="1000" b="1" dirty="0">
              <a:ea typeface="+mj-ea"/>
              <a:cs typeface="+mj-cs"/>
            </a:endParaRPr>
          </a:p>
          <a:p>
            <a:pPr marL="182563" indent="-182563">
              <a:lnSpc>
                <a:spcPct val="100000"/>
              </a:lnSpc>
            </a:pPr>
            <a:r>
              <a:rPr lang="cs-CZ" sz="1000" b="1" dirty="0">
                <a:solidFill>
                  <a:srgbClr val="0000DC"/>
                </a:solidFill>
                <a:ea typeface="+mj-ea"/>
                <a:cs typeface="+mj-cs"/>
              </a:rPr>
              <a:t>Průběh výkonu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odjistí zámek na odsávacím setu (v místě spoje s kanylou)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napojí odsávačku na </a:t>
            </a:r>
            <a:r>
              <a:rPr lang="cs-CZ" sz="1000" dirty="0" err="1">
                <a:ea typeface="Calibri" panose="020F0502020204030204" pitchFamily="34" charset="0"/>
                <a:cs typeface="Arial" panose="020B0604020202020204" pitchFamily="34" charset="0"/>
              </a:rPr>
              <a:t>Trach</a:t>
            </a: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 Care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odjistí zámek na odsávacím setu (v místě spoje odsávací hadice a </a:t>
            </a:r>
            <a:r>
              <a:rPr lang="cs-CZ" sz="1000" dirty="0" err="1">
                <a:ea typeface="Calibri" panose="020F0502020204030204" pitchFamily="34" charset="0"/>
                <a:cs typeface="Arial" panose="020B0604020202020204" pitchFamily="34" charset="0"/>
              </a:rPr>
              <a:t>Trach</a:t>
            </a: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 Care)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cs typeface="Arial" panose="020B0604020202020204" pitchFamily="34" charset="0"/>
              </a:rPr>
              <a:t>f</a:t>
            </a:r>
            <a:r>
              <a:rPr lang="cs-CZ" sz="1000" dirty="0">
                <a:effectLst/>
                <a:cs typeface="Arial" panose="020B0604020202020204" pitchFamily="34" charset="0"/>
              </a:rPr>
              <a:t>ixuje kanylu proti pohybu a systému proti odpojení </a:t>
            </a:r>
            <a:endParaRPr lang="cs-CZ" sz="1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800" lvl="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zavede odsávací katetr šetrně do místa pružného odporu – oblast </a:t>
            </a:r>
            <a:r>
              <a:rPr lang="cs-CZ" sz="10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cariny</a:t>
            </a: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neodsává při zavádění)</a:t>
            </a:r>
          </a:p>
          <a:p>
            <a:pPr marL="177800" lvl="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následně odsávací katetr povysune o 1 cm</a:t>
            </a:r>
          </a:p>
          <a:p>
            <a:pPr marL="177800" lvl="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odsává přerušovaně pomocí stop ventilu a během sání katétr vytahuje krouživým pohybem </a:t>
            </a:r>
            <a:endParaRPr lang="cs-CZ" sz="1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800" lvl="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monitoruje pacienta </a:t>
            </a:r>
          </a:p>
          <a:p>
            <a:pPr marL="177800" lvl="0" indent="-177800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sleduje vzhled a množství sputa</a:t>
            </a:r>
          </a:p>
          <a:p>
            <a:pPr marL="177800" lvl="0" indent="-1778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cs-CZ" sz="1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omunikuje s pacientem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563" lvl="0" indent="-182563">
              <a:lnSpc>
                <a:spcPct val="100000"/>
              </a:lnSpc>
            </a:pPr>
            <a:r>
              <a:rPr lang="cs-CZ" sz="1000" b="1" dirty="0">
                <a:solidFill>
                  <a:srgbClr val="0000DC"/>
                </a:solidFill>
                <a:ea typeface="+mj-ea"/>
                <a:cs typeface="+mj-cs"/>
              </a:rPr>
              <a:t>Po výkonu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uzavře zámek na odsávacím setu (blíže ke kanyle)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propláchne </a:t>
            </a:r>
            <a:r>
              <a:rPr lang="cs-CZ" sz="1000" dirty="0" err="1">
                <a:ea typeface="Calibri" panose="020F0502020204030204" pitchFamily="34" charset="0"/>
                <a:cs typeface="Arial" panose="020B0604020202020204" pitchFamily="34" charset="0"/>
              </a:rPr>
              <a:t>Trach</a:t>
            </a: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 Care 10 ml stříkačkou za pomocí kontinuálního odsávání odsávačkou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propláchne odsávací hadici odsávačky připraveným dezinf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ekčním r</a:t>
            </a: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oztokem a uloží dle zvyklosti oddělení</a:t>
            </a:r>
          </a:p>
          <a:p>
            <a:pPr marL="177800" lvl="0" indent="-177800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sleduje stav pacienta a dalších monitorovaných parametrů 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provede HDR a výměnu rukavic</a:t>
            </a:r>
          </a:p>
          <a:p>
            <a:pPr marL="177800" lvl="0" indent="-177800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zkontroluje dýchání fonendoskopem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kontrolu tlaku manometrem v </a:t>
            </a:r>
            <a:r>
              <a:rPr lang="cs-CZ" sz="1000" dirty="0" err="1">
                <a:ea typeface="Calibri" panose="020F0502020204030204" pitchFamily="34" charset="0"/>
                <a:cs typeface="Times New Roman" panose="02020603050405020304" pitchFamily="18" charset="0"/>
              </a:rPr>
              <a:t>obturační</a:t>
            </a: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 manžetě neprovádí po výkonu rutinně (pouze                           v indikovaných případech např. obtížné odsávání, pohyb kanyly, úporný kašel pacienta a jiné)</a:t>
            </a:r>
          </a:p>
          <a:p>
            <a:pPr marL="177800" indent="-177800" algn="just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a typeface="Calibri" panose="020F0502020204030204" pitchFamily="34" charset="0"/>
                <a:cs typeface="Times New Roman" panose="02020603050405020304" pitchFamily="18" charset="0"/>
              </a:rPr>
              <a:t>pokud bude provádět další úkony, provede HDR a výměnu rukavic</a:t>
            </a:r>
            <a:endParaRPr lang="cs-CZ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lvl="0" indent="-1778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zaznamená výkon do dokumentace</a:t>
            </a:r>
          </a:p>
          <a:p>
            <a:pPr>
              <a:lnSpc>
                <a:spcPct val="100000"/>
              </a:lnSpc>
            </a:pPr>
            <a:endParaRPr lang="cs-CZ" sz="1200" dirty="0"/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EA15AC02-A14C-A238-FD24-F63B621CDC25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73922" y="1561908"/>
            <a:ext cx="9969413" cy="610321"/>
          </a:xfrm>
        </p:spPr>
        <p:txBody>
          <a:bodyPr/>
          <a:lstStyle/>
          <a:p>
            <a:pPr algn="just"/>
            <a:r>
              <a:rPr lang="cs-CZ" sz="1000" dirty="0"/>
              <a:t>Odsávání dýchacích cest (DC) je činnost, při které dochází k aspiraci sekretu z horních nebo dolních cest dýchacích za pomoci otevřeného nebo uzavřeného odsávacího systému. </a:t>
            </a:r>
          </a:p>
          <a:p>
            <a:pPr algn="just">
              <a:spcAft>
                <a:spcPts val="600"/>
              </a:spcAft>
            </a:pPr>
            <a:r>
              <a:rPr lang="cs-CZ" sz="1000" dirty="0"/>
              <a:t>Kompetence k výkonu –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všeobecná sestra se specializovanou způsobilostí </a:t>
            </a:r>
            <a:r>
              <a:rPr lang="cs-CZ" sz="1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(sestra pro </a:t>
            </a:r>
            <a:r>
              <a:rPr lang="cs-CZ" sz="1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intenzivní péči) dle vyhlášky č. 55/2011 Sb., o činnostech zdravotnických pracovníků                    a jiných odborných pracovníků, ve znění pozdějších předpisů.</a:t>
            </a:r>
            <a:r>
              <a:rPr lang="cs-CZ" sz="1000" dirty="0"/>
              <a:t> </a:t>
            </a: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D262AA19-536B-195C-6166-3F61245AAD3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787151" y="11847159"/>
            <a:ext cx="5565775" cy="1219200"/>
          </a:xfrm>
        </p:spPr>
        <p:txBody>
          <a:bodyPr numCol="2"/>
          <a:lstStyle/>
          <a:p>
            <a:r>
              <a:rPr lang="cs-CZ" sz="1400" b="1" dirty="0">
                <a:solidFill>
                  <a:schemeClr val="tx2"/>
                </a:solidFill>
                <a:ea typeface="+mj-ea"/>
                <a:cs typeface="+mj-cs"/>
              </a:rPr>
              <a:t>Komplikace</a:t>
            </a:r>
          </a:p>
          <a:p>
            <a:pPr marL="182563" lvl="0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/>
              <a:t>laryngospasmus</a:t>
            </a:r>
          </a:p>
          <a:p>
            <a:pPr marL="182563" lvl="0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/>
              <a:t>nauzea, vomitus, aspirace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/>
              <a:t>poranění cest dýchacích 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/>
              <a:t>krvácení z cest dýchacích</a:t>
            </a:r>
          </a:p>
          <a:p>
            <a:pPr marL="182563" lvl="0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 err="1"/>
              <a:t>desaturace</a:t>
            </a:r>
            <a:r>
              <a:rPr lang="cs-CZ" sz="1000" dirty="0"/>
              <a:t> </a:t>
            </a:r>
          </a:p>
          <a:p>
            <a:pPr marL="182563" lvl="0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/>
              <a:t>změny vitálních funkcí</a:t>
            </a:r>
          </a:p>
          <a:p>
            <a:pPr lvl="0">
              <a:lnSpc>
                <a:spcPct val="107000"/>
              </a:lnSpc>
              <a:tabLst>
                <a:tab pos="935355" algn="l"/>
              </a:tabLst>
            </a:pPr>
            <a:endParaRPr lang="cs-CZ" sz="1000" dirty="0"/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endParaRPr lang="cs-CZ" sz="1000" dirty="0"/>
          </a:p>
          <a:p>
            <a:pPr marL="171450" lvl="0" indent="-17145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 err="1"/>
              <a:t>atelektázy</a:t>
            </a:r>
            <a:endParaRPr lang="cs-CZ" sz="1000" dirty="0"/>
          </a:p>
          <a:p>
            <a:pPr marL="182563" lvl="0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 err="1"/>
              <a:t>dekanylace</a:t>
            </a:r>
            <a:r>
              <a:rPr lang="cs-CZ" sz="1000" dirty="0"/>
              <a:t>, </a:t>
            </a:r>
            <a:r>
              <a:rPr lang="cs-CZ" sz="1000" dirty="0" err="1"/>
              <a:t>extubace</a:t>
            </a:r>
            <a:r>
              <a:rPr lang="cs-CZ" sz="1000" dirty="0"/>
              <a:t> </a:t>
            </a:r>
          </a:p>
          <a:p>
            <a:pPr marL="182563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 err="1"/>
              <a:t>hypoxemie</a:t>
            </a:r>
            <a:r>
              <a:rPr lang="cs-CZ" sz="1000" dirty="0"/>
              <a:t>, </a:t>
            </a:r>
            <a:r>
              <a:rPr lang="cs-CZ" sz="1000" dirty="0">
                <a:cs typeface="Arial" panose="020B0604020202020204" pitchFamily="34" charset="0"/>
              </a:rPr>
              <a:t>hypertenze</a:t>
            </a:r>
            <a:endParaRPr lang="cs-CZ" sz="1000" dirty="0"/>
          </a:p>
          <a:p>
            <a:pPr marL="182563" lvl="0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/>
              <a:t>zvýšení nitrolebního tlaku</a:t>
            </a:r>
          </a:p>
          <a:p>
            <a:pPr marL="182563" lvl="0" indent="-182563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/>
              <a:t>vyvolání arytmií</a:t>
            </a:r>
          </a:p>
          <a:p>
            <a:pPr marL="182563" lvl="0" indent="-182563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35355" algn="l"/>
              </a:tabLst>
            </a:pPr>
            <a:r>
              <a:rPr lang="cs-CZ" sz="1000" dirty="0"/>
              <a:t>infekce cest dýchacích</a:t>
            </a:r>
          </a:p>
          <a:p>
            <a:endParaRPr lang="cs-CZ" sz="1200" dirty="0"/>
          </a:p>
        </p:txBody>
      </p:sp>
      <p:sp>
        <p:nvSpPr>
          <p:cNvPr id="16" name="Nadpis 3">
            <a:extLst>
              <a:ext uri="{FF2B5EF4-FFF2-40B4-BE49-F238E27FC236}">
                <a16:creationId xmlns:a16="http://schemas.microsoft.com/office/drawing/2014/main" id="{FC0FDDD3-71D3-46E7-88BC-67D4F6F027E3}"/>
              </a:ext>
            </a:extLst>
          </p:cNvPr>
          <p:cNvSpPr txBox="1">
            <a:spLocks/>
          </p:cNvSpPr>
          <p:nvPr/>
        </p:nvSpPr>
        <p:spPr>
          <a:xfrm>
            <a:off x="952595" y="336565"/>
            <a:ext cx="8786622" cy="9146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508"/>
              </a:lnSpc>
              <a:spcBef>
                <a:spcPct val="0"/>
              </a:spcBef>
              <a:spcAft>
                <a:spcPct val="0"/>
              </a:spcAft>
              <a:defRPr sz="3508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5pPr>
            <a:lvl6pPr marL="400964"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6pPr>
            <a:lvl7pPr marL="801929"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7pPr>
            <a:lvl8pPr marL="1202893"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8pPr>
            <a:lvl9pPr marL="1603858" algn="l" rtl="0" eaLnBrk="1" fontAlgn="base" hangingPunct="1">
              <a:spcBef>
                <a:spcPct val="0"/>
              </a:spcBef>
              <a:spcAft>
                <a:spcPct val="0"/>
              </a:spcAft>
              <a:defRPr sz="2105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sz="2800" kern="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ODSÁVÁNÍ Z DOLNÍCH CEST DÝCHACÍCH</a:t>
            </a:r>
            <a:br>
              <a:rPr lang="cs-CZ" sz="2800" kern="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2800" kern="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>
                <a:solidFill>
                  <a:srgbClr val="00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UZAVŘENÝ </a:t>
            </a:r>
            <a:r>
              <a:rPr lang="cs-CZ" sz="2800" kern="0" dirty="0">
                <a:solidFill>
                  <a:srgbClr val="0033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ODSÁVACÍ SYSTÉM </a:t>
            </a:r>
            <a:endParaRPr lang="cs-CZ" sz="2800" kern="0" dirty="0">
              <a:cs typeface="Arial" panose="020B0604020202020204" pitchFamily="34" charset="0"/>
            </a:endParaRPr>
          </a:p>
        </p:txBody>
      </p:sp>
      <p:sp>
        <p:nvSpPr>
          <p:cNvPr id="20" name="BlokTextu 16">
            <a:extLst>
              <a:ext uri="{FF2B5EF4-FFF2-40B4-BE49-F238E27FC236}">
                <a16:creationId xmlns:a16="http://schemas.microsoft.com/office/drawing/2014/main" id="{0166F4F6-D206-4802-B75D-DFC8B057174C}"/>
              </a:ext>
            </a:extLst>
          </p:cNvPr>
          <p:cNvSpPr txBox="1"/>
          <p:nvPr/>
        </p:nvSpPr>
        <p:spPr>
          <a:xfrm>
            <a:off x="338887" y="12943248"/>
            <a:ext cx="26736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>
                <a:latin typeface="Arial" panose="020B0604020202020204" pitchFamily="34" charset="0"/>
                <a:cs typeface="Arial" panose="020B0604020202020204" pitchFamily="34" charset="0"/>
              </a:rPr>
              <a:t>Obr. 1 Odsávací set </a:t>
            </a:r>
            <a:r>
              <a:rPr lang="sk-SK" sz="1000" dirty="0" err="1">
                <a:latin typeface="Arial" panose="020B0604020202020204" pitchFamily="34" charset="0"/>
                <a:cs typeface="Arial" panose="020B0604020202020204" pitchFamily="34" charset="0"/>
              </a:rPr>
              <a:t>Trach</a:t>
            </a:r>
            <a:r>
              <a:rPr lang="sk-SK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000" dirty="0" err="1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endParaRPr lang="sk-SK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7B11C2E5-3B0B-4388-8CC1-567D58631E3C}"/>
              </a:ext>
            </a:extLst>
          </p:cNvPr>
          <p:cNvSpPr txBox="1"/>
          <p:nvPr/>
        </p:nvSpPr>
        <p:spPr>
          <a:xfrm>
            <a:off x="120920" y="13605043"/>
            <a:ext cx="76514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latin typeface="+mn-lt"/>
              </a:rPr>
              <a:t>Použité zdroje:</a:t>
            </a:r>
          </a:p>
          <a:p>
            <a:pPr algn="just"/>
            <a:r>
              <a:rPr lang="cs-CZ" sz="1000" b="0" i="0" dirty="0">
                <a:solidFill>
                  <a:srgbClr val="000000"/>
                </a:solidFill>
                <a:effectLst/>
                <a:latin typeface="+mn-lt"/>
              </a:rPr>
              <a:t>SUKOVÁ, O., KNECHTOVÁ Z. Ošetřovatelské postupy v intenzivní péči: respirační systém. 1. vydání. Brno: Masarykova univerzita, 2018. 87 s. ISBN 978-80-210-9094-1</a:t>
            </a:r>
          </a:p>
          <a:p>
            <a:r>
              <a:rPr lang="cs-CZ" sz="1000" b="1" dirty="0">
                <a:latin typeface="+mn-lt"/>
              </a:rPr>
              <a:t>Fotodokumentace:</a:t>
            </a:r>
          </a:p>
          <a:p>
            <a:r>
              <a:rPr lang="cs-CZ" sz="1000" dirty="0">
                <a:latin typeface="+mn-lt"/>
              </a:rPr>
              <a:t>z archivu pracovní skupiny autorů</a:t>
            </a:r>
          </a:p>
          <a:p>
            <a:r>
              <a:rPr lang="cs-CZ" sz="1000" b="1" dirty="0">
                <a:latin typeface="+mn-lt"/>
              </a:rPr>
              <a:t>Editace a odborná konzultace:</a:t>
            </a:r>
            <a:br>
              <a:rPr lang="cs-CZ" sz="1000" dirty="0">
                <a:latin typeface="+mn-lt"/>
              </a:rPr>
            </a:br>
            <a:r>
              <a:rPr lang="cs-CZ" sz="1000" dirty="0">
                <a:latin typeface="+mn-lt"/>
              </a:rPr>
              <a:t>Beharková Natália, Pešáková Edita, Mica Patrik, Hartmanová Markéta</a:t>
            </a:r>
          </a:p>
          <a:p>
            <a:pPr algn="just"/>
            <a:r>
              <a:rPr lang="cs-CZ" sz="1000" b="1" dirty="0">
                <a:latin typeface="+mn-lt"/>
              </a:rPr>
              <a:t>Příprava studijního materiálu vznikla v rámci předmětu MIED021p Edukace v práci sestry v intenzivní péči – přednáška</a:t>
            </a:r>
            <a:r>
              <a:rPr lang="cs-CZ" sz="1000" dirty="0">
                <a:latin typeface="+mn-lt"/>
              </a:rPr>
              <a:t>, </a:t>
            </a:r>
            <a:r>
              <a:rPr lang="cs-CZ" sz="1000" b="1" dirty="0">
                <a:latin typeface="+mn-lt"/>
              </a:rPr>
              <a:t>2023</a:t>
            </a:r>
            <a:r>
              <a:rPr lang="cs-CZ" sz="1000" dirty="0">
                <a:latin typeface="+mn-lt"/>
              </a:rPr>
              <a:t> </a:t>
            </a:r>
            <a:r>
              <a:rPr lang="cs-CZ" sz="1000" b="1" dirty="0">
                <a:latin typeface="+mn-lt"/>
              </a:rPr>
              <a:t>pracovní skupina: </a:t>
            </a:r>
            <a:r>
              <a:rPr lang="cs-CZ" sz="1000" dirty="0" err="1">
                <a:ea typeface="Calibri" panose="020F0502020204030204" pitchFamily="34" charset="0"/>
                <a:cs typeface="Arial" panose="020B0604020202020204" pitchFamily="34" charset="0"/>
              </a:rPr>
              <a:t>Gaidos</a:t>
            </a: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 Debora, </a:t>
            </a:r>
            <a:r>
              <a:rPr lang="cs-CZ" sz="1000" dirty="0" err="1">
                <a:ea typeface="Calibri" panose="020F0502020204030204" pitchFamily="34" charset="0"/>
                <a:cs typeface="Arial" panose="020B0604020202020204" pitchFamily="34" charset="0"/>
              </a:rPr>
              <a:t>Kadubcová</a:t>
            </a: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 Marie, Rybnikářová Veronika, </a:t>
            </a:r>
            <a:r>
              <a:rPr lang="cs-CZ" sz="1000" dirty="0" err="1">
                <a:ea typeface="Calibri" panose="020F0502020204030204" pitchFamily="34" charset="0"/>
                <a:cs typeface="Arial" panose="020B0604020202020204" pitchFamily="34" charset="0"/>
              </a:rPr>
              <a:t>Škollová</a:t>
            </a:r>
            <a:r>
              <a:rPr lang="cs-CZ" sz="1000" dirty="0">
                <a:ea typeface="Calibri" panose="020F0502020204030204" pitchFamily="34" charset="0"/>
                <a:cs typeface="Arial" panose="020B0604020202020204" pitchFamily="34" charset="0"/>
              </a:rPr>
              <a:t> Barbora</a:t>
            </a:r>
          </a:p>
          <a:p>
            <a:endParaRPr lang="cs-CZ" sz="1000" dirty="0">
              <a:latin typeface="+mn-lt"/>
            </a:endParaRP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D3183C2C-DE94-4282-AD8D-E162025D19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405" y="14017214"/>
            <a:ext cx="2795408" cy="1091104"/>
          </a:xfrm>
          <a:prstGeom prst="rect">
            <a:avLst/>
          </a:prstGeom>
        </p:spPr>
      </p:pic>
      <p:pic>
        <p:nvPicPr>
          <p:cNvPr id="15" name="Obrázok 14" descr="Obrázok, na ktorom je vnútri&#10;&#10;Automaticky generovaný popis">
            <a:extLst>
              <a:ext uri="{FF2B5EF4-FFF2-40B4-BE49-F238E27FC236}">
                <a16:creationId xmlns:a16="http://schemas.microsoft.com/office/drawing/2014/main" id="{DD2CECF0-D30D-42E8-ABF3-EA40EC9B0E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89673" y="8433896"/>
            <a:ext cx="4999312" cy="391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157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1 úvod a podmínky ukončení[20210302135050696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1137</TotalTime>
  <Words>704</Words>
  <Application>Microsoft Office PowerPoint</Application>
  <PresentationFormat>Vlastní</PresentationFormat>
  <Paragraphs>95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Courier New</vt:lpstr>
      <vt:lpstr>Tahoma</vt:lpstr>
      <vt:lpstr>Wingdings</vt:lpstr>
      <vt:lpstr>Prezentace_MU_CZ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183</cp:revision>
  <cp:lastPrinted>2023-03-29T09:31:54Z</cp:lastPrinted>
  <dcterms:created xsi:type="dcterms:W3CDTF">2020-01-29T10:42:57Z</dcterms:created>
  <dcterms:modified xsi:type="dcterms:W3CDTF">2023-04-12T15:28:26Z</dcterms:modified>
</cp:coreProperties>
</file>