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10691813" cy="15119350"/>
  <p:notesSz cx="6783388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čí Veronika" initials="KV" lastIdx="14" clrIdx="0">
    <p:extLst>
      <p:ext uri="{19B8F6BF-5375-455C-9EA6-DF929625EA0E}">
        <p15:presenceInfo xmlns:p15="http://schemas.microsoft.com/office/powerpoint/2012/main" userId="S-1-5-21-970905235-707768948-2871777245-7998" providerId="AD"/>
      </p:ext>
    </p:extLst>
  </p:cmAuthor>
  <p:cmAuthor id="2" name="Markéta Hartmanová" initials="MH" lastIdx="22" clrIdx="1">
    <p:extLst>
      <p:ext uri="{19B8F6BF-5375-455C-9EA6-DF929625EA0E}">
        <p15:presenceInfo xmlns:p15="http://schemas.microsoft.com/office/powerpoint/2012/main" userId="S::398029@muni.cz::fd1b3d5f-11db-4388-82c9-26d2512efb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754" autoAdjust="0"/>
  </p:normalViewPr>
  <p:slideViewPr>
    <p:cSldViewPr snapToGrid="0">
      <p:cViewPr varScale="1">
        <p:scale>
          <a:sx n="58" d="100"/>
          <a:sy n="58" d="100"/>
        </p:scale>
        <p:origin x="2532" y="108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2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2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35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6450" y="744538"/>
            <a:ext cx="26304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9" y="4715153"/>
            <a:ext cx="542671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35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052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052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3508"/>
        </a:lnSpc>
        <a:spcBef>
          <a:spcPct val="0"/>
        </a:spcBef>
        <a:spcAft>
          <a:spcPct val="0"/>
        </a:spcAft>
        <a:defRPr sz="350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5pPr>
      <a:lvl6pPr marL="400964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6pPr>
      <a:lvl7pPr marL="801929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7pPr>
      <a:lvl8pPr marL="1202893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8pPr>
      <a:lvl9pPr marL="1603858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456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316" b="0">
          <a:solidFill>
            <a:schemeClr val="tx1"/>
          </a:solidFill>
          <a:latin typeface="+mn-lt"/>
        </a:defRPr>
      </a:lvl2pPr>
      <a:lvl3pPr marL="801929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316" b="0">
          <a:solidFill>
            <a:schemeClr val="tx1"/>
          </a:solidFill>
          <a:latin typeface="+mn-lt"/>
        </a:defRPr>
      </a:lvl3pPr>
      <a:lvl4pPr marL="1202893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316" b="0">
          <a:solidFill>
            <a:schemeClr val="tx1"/>
          </a:solidFill>
          <a:latin typeface="+mn-lt"/>
        </a:defRPr>
      </a:lvl4pPr>
      <a:lvl5pPr marL="1603858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316" b="0">
          <a:solidFill>
            <a:schemeClr val="tx1"/>
          </a:solidFill>
          <a:latin typeface="+mn-lt"/>
        </a:defRPr>
      </a:lvl5pPr>
      <a:lvl6pPr marL="2205304" indent="-20048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405786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806751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207715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D493BAE6-1B4D-401A-3499-F5395B54677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486481" y="2467207"/>
            <a:ext cx="3193480" cy="517525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0000DC"/>
                </a:solidFill>
                <a:cs typeface="Times New Roman" panose="02020603050405020304" pitchFamily="18" charset="0"/>
              </a:rPr>
              <a:t>Příprava na výkon</a:t>
            </a:r>
          </a:p>
          <a:p>
            <a:pPr algn="just"/>
            <a:r>
              <a:rPr lang="cs-CZ" sz="1200" b="1" dirty="0">
                <a:solidFill>
                  <a:srgbClr val="0000DC"/>
                </a:solidFill>
                <a:cs typeface="Times New Roman" panose="02020603050405020304" pitchFamily="18" charset="0"/>
              </a:rPr>
              <a:t>Zdravotník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ověří hloubku zavedení OTK dle dokumentace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použije OOPP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výkon provádí dvě sestry s kompetencí v intenzivní péči</a:t>
            </a:r>
          </a:p>
          <a:p>
            <a:pPr algn="just"/>
            <a:endParaRPr lang="cs-CZ" sz="1000" b="1" dirty="0">
              <a:solidFill>
                <a:srgbClr val="0000DC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solidFill>
                  <a:srgbClr val="0000DC"/>
                </a:solidFill>
                <a:cs typeface="Times New Roman" panose="02020603050405020304" pitchFamily="18" charset="0"/>
              </a:rPr>
              <a:t>Pacient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dle indikace lékaře podání medikace pro zklidnění pacienta (např.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revence dávení, změny vitálních funkcí)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informování o průběhu výkonu</a:t>
            </a:r>
          </a:p>
          <a:p>
            <a:pPr marL="17145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emirekumbentní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poloha, pokud není kontraindikována  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kontrola dýchání pacienta fonendoskopem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změření tlaku v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manžetě OTK manometrem (20-25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27-32 cm H</a:t>
            </a:r>
            <a:r>
              <a:rPr lang="cs-CZ" sz="10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O)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odsátí sekretů z dutiny ústní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odsátí sekretu 10 ml stříkačkou ze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subglotického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prostoru (</a:t>
            </a:r>
            <a:r>
              <a:rPr kumimoji="0" lang="cs-CZ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před napojením stříkačky provede dezinfekci portu dezinfekčními ubrousky) 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dle potřeby i z dolních cest dýchacích odsávačkou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kontrola stavu dutiny ústní pomocí ústní lopatky                a baterky</a:t>
            </a:r>
          </a:p>
          <a:p>
            <a:pPr marL="171450" lvl="0" indent="-171450" algn="just">
              <a:spcAft>
                <a:spcPts val="800"/>
              </a:spcAft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provedení hygieny dutiny ústní</a:t>
            </a: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549D9D12-C1C1-8BF8-236F-156C3F24917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74271" y="2467207"/>
            <a:ext cx="2608959" cy="474934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500" b="1" dirty="0">
                <a:solidFill>
                  <a:srgbClr val="0000DC"/>
                </a:solidFill>
                <a:cs typeface="Times New Roman" panose="02020603050405020304" pitchFamily="18" charset="0"/>
              </a:rPr>
              <a:t>Pomůcky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OOPP (zástěra, ochranné brýle/štít ústenka, nesterilní rukavice)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pomůcky na odstranění fixace (prostředek na očištění a odmaštění pokožky – 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firemně vyráběné materiály odstraňovač náplasti </a:t>
            </a:r>
            <a:r>
              <a:rPr lang="cs-CZ" sz="1000" dirty="0">
                <a:cs typeface="Times New Roman" panose="02020603050405020304" pitchFamily="18" charset="0"/>
              </a:rPr>
              <a:t>anebo tampony                        a </a:t>
            </a:r>
            <a:r>
              <a:rPr lang="cs-CZ" sz="1000" dirty="0" err="1">
                <a:cs typeface="Times New Roman" panose="02020603050405020304" pitchFamily="18" charset="0"/>
              </a:rPr>
              <a:t>lihobenzin</a:t>
            </a:r>
            <a:r>
              <a:rPr lang="cs-CZ" sz="1000" dirty="0">
                <a:cs typeface="Times New Roman" panose="02020603050405020304" pitchFamily="18" charset="0"/>
              </a:rPr>
              <a:t>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nová fixace (náplast, pěnová fixace)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terilní odsávací katetr vhodné velikosti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funkční </a:t>
            </a:r>
            <a:r>
              <a:rPr lang="cs-CZ" sz="1000" dirty="0">
                <a:cs typeface="Times New Roman" panose="02020603050405020304" pitchFamily="18" charset="0"/>
              </a:rPr>
              <a:t>odsávačka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stříkačka 10 ml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desinfekční ubrousky (pro desinfekci portu)</a:t>
            </a:r>
            <a:endParaRPr lang="cs-CZ" sz="1000" dirty="0">
              <a:cs typeface="Times New Roman" panose="02020603050405020304" pitchFamily="18" charset="0"/>
            </a:endParaRP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ústní lopatka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baterka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fonendoskop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manometr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emitní miska</a:t>
            </a:r>
          </a:p>
          <a:p>
            <a:pPr algn="just"/>
            <a:endParaRPr lang="cs-CZ" sz="1199" dirty="0">
              <a:cs typeface="Times New Roman" panose="02020603050405020304" pitchFamily="18" charset="0"/>
            </a:endParaRPr>
          </a:p>
          <a:p>
            <a:endParaRPr lang="cs-CZ" sz="1199" dirty="0">
              <a:cs typeface="Times New Roman" panose="02020603050405020304" pitchFamily="18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1E3E678-FAA4-1092-280F-BD4B2AEF84A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183212" y="2467207"/>
            <a:ext cx="3193480" cy="517525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0000DC"/>
                </a:solidFill>
                <a:cs typeface="Times New Roman" panose="02020603050405020304" pitchFamily="18" charset="0"/>
              </a:rPr>
              <a:t>Postup</a:t>
            </a:r>
          </a:p>
          <a:p>
            <a:pPr marL="171458" indent="-171458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sestra č. 1 provádí výkon, sestra č. 2 po celou dobu výkonu fixuje OTK  a sleduje celkový stav pacienta</a:t>
            </a:r>
          </a:p>
          <a:p>
            <a:pPr algn="just">
              <a:spcAft>
                <a:spcPts val="600"/>
              </a:spcAft>
              <a:buClr>
                <a:srgbClr val="0000DC"/>
              </a:buClr>
            </a:pPr>
            <a:endParaRPr lang="cs-CZ" sz="1000" dirty="0"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Clr>
                <a:srgbClr val="0000DC"/>
              </a:buClr>
            </a:pPr>
            <a:r>
              <a:rPr lang="cs-CZ" sz="1000" dirty="0">
                <a:cs typeface="Times New Roman" panose="02020603050405020304" pitchFamily="18" charset="0"/>
              </a:rPr>
              <a:t>Sestra č. 1: 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odstraní fixaci OTK, očistí a odmastí pokožku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hygienickou dezinfekci rukou a 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výměnu rukavic</a:t>
            </a:r>
          </a:p>
          <a:p>
            <a:pPr marL="182563" indent="-182563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zatlačí ústní lopatkou na kořen jazyka a změní polohu kanyly:</a:t>
            </a:r>
          </a:p>
          <a:p>
            <a:pPr marL="365125" indent="-182563" algn="just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</a:pPr>
            <a:r>
              <a:rPr lang="cs-CZ" sz="1000" dirty="0">
                <a:cs typeface="Times New Roman" panose="02020603050405020304" pitchFamily="18" charset="0"/>
              </a:rPr>
              <a:t>polohování probíhá minimálně 1x/12 hod.</a:t>
            </a:r>
          </a:p>
          <a:p>
            <a:pPr marL="365125" indent="-182563" algn="just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</a:pPr>
            <a:r>
              <a:rPr lang="cs-CZ" sz="1000" dirty="0">
                <a:cs typeface="Times New Roman" panose="02020603050405020304" pitchFamily="18" charset="0"/>
              </a:rPr>
              <a:t>nelze měnit hloubku zavedení</a:t>
            </a:r>
          </a:p>
          <a:p>
            <a:pPr marL="171450" indent="-1714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fixuje OTK ve správné poloze a hloubce (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případě polohování do střed úst je nutné, aby byla hloubka kanyly cca o 0,5-1 cm větší), CAVE: vznik kožn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í řasy při fixaci, nepřiměřený tah OTK</a:t>
            </a:r>
            <a:endParaRPr lang="cs-CZ" sz="1000" dirty="0"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hygienickou dezinfekci rukou a </a:t>
            </a:r>
            <a:r>
              <a:rPr lang="cs-CZ" sz="1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výměnu rukavic</a:t>
            </a:r>
            <a:r>
              <a:rPr lang="cs-CZ" sz="1000" dirty="0">
                <a:cs typeface="Times New Roman" panose="02020603050405020304" pitchFamily="18" charset="0"/>
              </a:rPr>
              <a:t>                    </a:t>
            </a:r>
          </a:p>
          <a:p>
            <a:pPr marL="171450" indent="-1714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kontroluje dýchání pacienta fonendoskopem</a:t>
            </a:r>
          </a:p>
          <a:p>
            <a:pPr marL="171450" indent="-1714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kontroluje tlak v </a:t>
            </a:r>
            <a:r>
              <a:rPr lang="cs-CZ" sz="1000" dirty="0" err="1"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cs typeface="Times New Roman" panose="02020603050405020304" pitchFamily="18" charset="0"/>
              </a:rPr>
              <a:t> manžetě OTK  manometrem</a:t>
            </a:r>
          </a:p>
          <a:p>
            <a:pPr algn="just">
              <a:spcAft>
                <a:spcPts val="600"/>
              </a:spcAft>
            </a:pPr>
            <a:r>
              <a:rPr lang="cs-CZ" sz="1000" dirty="0">
                <a:cs typeface="Times New Roman" panose="02020603050405020304" pitchFamily="18" charset="0"/>
              </a:rPr>
              <a:t>Zápis do dokumentace</a:t>
            </a:r>
          </a:p>
          <a:p>
            <a:pPr marL="171450" indent="-1714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zaznamená změnu polohy kanyly (polohování                   na střed dutiny ústní zdůrazní)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0E2F6E6-5A6D-A7FD-9CE1-B9C0456396C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74271" y="1307170"/>
            <a:ext cx="10002422" cy="982663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Endotracheální intubace umožňuje zajistit dýchací cesty u pacienta v kritickém stavu. Jednou z možností je zavedení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orotracheální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kanyly (OTK). Úkolem všeobecné sestry se specializovanou způsobilostí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intenzivní péči) je zajistit průchodnost, správnou polohu a hloubku zavedení OTK a zabezpečit, aby u pacienta nedošlo ke vzniku dekubitů vlivem OTK nebo nechtěné </a:t>
            </a:r>
            <a:r>
              <a:rPr lang="cs-CZ" sz="1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extubaci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event. dislokaci.</a:t>
            </a:r>
          </a:p>
          <a:p>
            <a:pPr algn="just">
              <a:lnSpc>
                <a:spcPct val="100000"/>
              </a:lnSpc>
            </a:pPr>
            <a:r>
              <a:rPr lang="cs-CZ" sz="1000" dirty="0"/>
              <a:t>Kompetence k výkonu –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všeobecná sestra se specializovanou způsobilostí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intenzivní péči) dle vyhlášky č. 55/2011 Sb., o činnostech zdravotnických pracovníků                      a jiných odborných pracovníků, ve znění pozdějších předpisů.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076F14-F2F6-6D41-8192-37561093D0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59813" y="462817"/>
            <a:ext cx="9431338" cy="433388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0000DC"/>
                </a:solidFill>
                <a:cs typeface="Aharoni" panose="02010803020104030203" pitchFamily="2" charset="-79"/>
              </a:rPr>
              <a:t>POLOHOVÁNÍ OROTRACHEÁLNÍ KANYLY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76204055-E874-BBCB-8248-F11919519FAE}"/>
              </a:ext>
            </a:extLst>
          </p:cNvPr>
          <p:cNvSpPr txBox="1"/>
          <p:nvPr/>
        </p:nvSpPr>
        <p:spPr>
          <a:xfrm>
            <a:off x="374271" y="12941486"/>
            <a:ext cx="2904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+mn-lt"/>
              </a:rPr>
              <a:t>Obr. 1 OTK v ústním koutku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4571AF66-4C49-EE5D-3824-391406F8A15C}"/>
              </a:ext>
            </a:extLst>
          </p:cNvPr>
          <p:cNvSpPr txBox="1"/>
          <p:nvPr/>
        </p:nvSpPr>
        <p:spPr>
          <a:xfrm>
            <a:off x="5544296" y="12909262"/>
            <a:ext cx="3749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+mn-lt"/>
              </a:rPr>
              <a:t>Obr. 2 použití manometru – kontrola tlaku v </a:t>
            </a:r>
            <a:r>
              <a:rPr lang="cs-CZ" sz="1000" dirty="0" err="1">
                <a:latin typeface="+mn-lt"/>
              </a:rPr>
              <a:t>obturační</a:t>
            </a:r>
            <a:r>
              <a:rPr lang="cs-CZ" sz="1000" dirty="0">
                <a:latin typeface="+mn-lt"/>
              </a:rPr>
              <a:t> manžetě</a:t>
            </a:r>
          </a:p>
        </p:txBody>
      </p:sp>
      <p:sp>
        <p:nvSpPr>
          <p:cNvPr id="20" name="Zástupný obsah 12">
            <a:extLst>
              <a:ext uri="{FF2B5EF4-FFF2-40B4-BE49-F238E27FC236}">
                <a16:creationId xmlns:a16="http://schemas.microsoft.com/office/drawing/2014/main" id="{C570FC43-7D0F-485A-A91A-1D5000C4313E}"/>
              </a:ext>
            </a:extLst>
          </p:cNvPr>
          <p:cNvSpPr txBox="1">
            <a:spLocks/>
          </p:cNvSpPr>
          <p:nvPr/>
        </p:nvSpPr>
        <p:spPr>
          <a:xfrm>
            <a:off x="275096" y="7643382"/>
            <a:ext cx="10141619" cy="26417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1" tIns="45720" rIns="91441" bIns="45720" rtlCol="0">
            <a:normAutofit/>
          </a:bodyPr>
          <a:lstStyle>
            <a:lvl1pPr marL="200482" indent="-200482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38" indent="-200034" defTabSz="785852">
              <a:lnSpc>
                <a:spcPct val="100000"/>
              </a:lnSpc>
              <a:buNone/>
              <a:tabLst>
                <a:tab pos="6275700" algn="l"/>
              </a:tabLst>
            </a:pPr>
            <a:r>
              <a:rPr lang="cs-CZ" sz="1400" b="1" dirty="0">
                <a:solidFill>
                  <a:srgbClr val="0000DC"/>
                </a:solidFill>
                <a:cs typeface="Times New Roman" panose="02020603050405020304" pitchFamily="18" charset="0"/>
              </a:rPr>
              <a:t>Komplikace</a:t>
            </a:r>
          </a:p>
          <a:p>
            <a:pPr marL="263538" indent="-200034" defTabSz="785852">
              <a:lnSpc>
                <a:spcPct val="100000"/>
              </a:lnSpc>
              <a:spcBef>
                <a:spcPts val="0"/>
              </a:spcBef>
              <a:buNone/>
              <a:tabLst>
                <a:tab pos="6275700" algn="l"/>
              </a:tabLst>
            </a:pPr>
            <a:r>
              <a:rPr lang="cs-CZ" sz="1200" b="1" dirty="0">
                <a:solidFill>
                  <a:srgbClr val="0000DC"/>
                </a:solidFill>
                <a:cs typeface="Times New Roman" panose="02020603050405020304" pitchFamily="18" charset="0"/>
              </a:rPr>
              <a:t>Pacient</a:t>
            </a:r>
          </a:p>
          <a:p>
            <a:pPr marL="263538" indent="-200034" algn="just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6275700" algn="l"/>
                <a:tab pos="6366190" algn="l"/>
              </a:tabLst>
            </a:pPr>
            <a:r>
              <a:rPr lang="cs-CZ" sz="1000" dirty="0">
                <a:cs typeface="Times New Roman" panose="02020603050405020304" pitchFamily="18" charset="0"/>
              </a:rPr>
              <a:t>změny vitálních funkcí – hypotenze s bradykardií, hypertenze s tachykardií, arytmie, apnoe</a:t>
            </a:r>
          </a:p>
          <a:p>
            <a:pPr marL="263538" indent="-200034" algn="just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6275700" algn="l"/>
                <a:tab pos="6366190" algn="l"/>
              </a:tabLst>
            </a:pPr>
            <a:r>
              <a:rPr lang="cs-CZ" sz="1000" dirty="0">
                <a:cs typeface="Times New Roman" panose="02020603050405020304" pitchFamily="18" charset="0"/>
              </a:rPr>
              <a:t>změny dechových parametrů, dechové fenomény, kašel, dávení, expektorace sputa do OTK, laryngospasmus, bronchospasmus</a:t>
            </a:r>
          </a:p>
          <a:p>
            <a:pPr marL="263538" indent="-200034" algn="just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6275700" algn="l"/>
                <a:tab pos="6366190" algn="l"/>
              </a:tabLst>
            </a:pPr>
            <a:r>
              <a:rPr lang="cs-CZ" sz="1000" dirty="0">
                <a:cs typeface="Times New Roman" panose="02020603050405020304" pitchFamily="18" charset="0"/>
              </a:rPr>
              <a:t>obtížná spolupráce, skousnutí kanyly</a:t>
            </a:r>
          </a:p>
          <a:p>
            <a:pPr marL="263538" indent="-200034" algn="just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6275700" algn="l"/>
                <a:tab pos="6366190" algn="l"/>
              </a:tabLst>
            </a:pPr>
            <a:r>
              <a:rPr lang="cs-CZ" sz="1000" dirty="0">
                <a:cs typeface="Times New Roman" panose="02020603050405020304" pitchFamily="18" charset="0"/>
              </a:rPr>
              <a:t>poškození sliznice – dekubity, exkoriace, fisury, otok glottis, bolest v krku, trauma zubů, zvracení, aspirace, perforace jícnu, paréza hlasových vazů</a:t>
            </a:r>
          </a:p>
          <a:p>
            <a:pPr marL="63504" indent="0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None/>
              <a:tabLst>
                <a:tab pos="6275700" algn="l"/>
                <a:tab pos="6366190" algn="l"/>
              </a:tabLst>
            </a:pPr>
            <a:endParaRPr lang="cs-CZ" sz="1200" b="1" dirty="0">
              <a:solidFill>
                <a:srgbClr val="0000DC"/>
              </a:solidFill>
              <a:cs typeface="Times New Roman" panose="02020603050405020304" pitchFamily="18" charset="0"/>
            </a:endParaRPr>
          </a:p>
          <a:p>
            <a:pPr marL="63504" indent="0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None/>
              <a:tabLst>
                <a:tab pos="6275700" algn="l"/>
                <a:tab pos="6366190" algn="l"/>
              </a:tabLst>
            </a:pPr>
            <a:r>
              <a:rPr lang="cs-CZ" sz="1200" b="1" dirty="0">
                <a:solidFill>
                  <a:srgbClr val="0000DC"/>
                </a:solidFill>
                <a:cs typeface="Times New Roman" panose="02020603050405020304" pitchFamily="18" charset="0"/>
              </a:rPr>
              <a:t>OTK</a:t>
            </a:r>
          </a:p>
          <a:p>
            <a:pPr marL="263538" indent="-200034" algn="just" defTabSz="785852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6275700" algn="l"/>
                <a:tab pos="6366190" algn="l"/>
              </a:tabLst>
            </a:pPr>
            <a:r>
              <a:rPr lang="cs-CZ" sz="1000" dirty="0">
                <a:cs typeface="Times New Roman" panose="02020603050405020304" pitchFamily="18" charset="0"/>
              </a:rPr>
              <a:t>změna hloubky zavedení (zasunutí nebo povytažení), poškození těsnící manžety, </a:t>
            </a:r>
            <a:r>
              <a:rPr lang="cs-CZ" sz="1000" dirty="0" err="1">
                <a:cs typeface="Times New Roman" panose="02020603050405020304" pitchFamily="18" charset="0"/>
              </a:rPr>
              <a:t>extubace</a:t>
            </a:r>
            <a:r>
              <a:rPr lang="cs-CZ" sz="1000" dirty="0">
                <a:cs typeface="Times New Roman" panose="02020603050405020304" pitchFamily="18" charset="0"/>
              </a:rPr>
              <a:t>, obstrukce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96C0D7E-AE07-4B04-BB3B-A0897E5487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41" y="9810452"/>
            <a:ext cx="4387533" cy="3130109"/>
          </a:xfrm>
          <a:prstGeom prst="rect">
            <a:avLst/>
          </a:prstGeom>
        </p:spPr>
      </p:pic>
      <p:pic>
        <p:nvPicPr>
          <p:cNvPr id="28" name="Obrázek 27" descr="Obsah obrázku osoba&#10;&#10;Popis byl vytvořen automaticky">
            <a:extLst>
              <a:ext uri="{FF2B5EF4-FFF2-40B4-BE49-F238E27FC236}">
                <a16:creationId xmlns:a16="http://schemas.microsoft.com/office/drawing/2014/main" id="{DFAF9FDC-578C-68E2-F1FE-535DC2BB11A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0"/>
          <a:stretch/>
        </p:blipFill>
        <p:spPr>
          <a:xfrm>
            <a:off x="5610320" y="9800231"/>
            <a:ext cx="4387533" cy="3133263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0FB9BA9-828D-406E-B902-4740F985DD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C6C42D-3745-4893-ABF6-0678BC87E12E}"/>
              </a:ext>
            </a:extLst>
          </p:cNvPr>
          <p:cNvSpPr txBox="1"/>
          <p:nvPr/>
        </p:nvSpPr>
        <p:spPr>
          <a:xfrm>
            <a:off x="71363" y="13542455"/>
            <a:ext cx="7732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pPr algn="just"/>
            <a:r>
              <a:rPr lang="cs-CZ" sz="1000" b="0" i="0" dirty="0">
                <a:solidFill>
                  <a:srgbClr val="000000"/>
                </a:solidFill>
                <a:effectLst/>
                <a:latin typeface="+mn-lt"/>
              </a:rPr>
              <a:t>SUKOVÁ, O., KNECHTOVÁ Z. Ošetřovatelské postupy v intenzivní péči: respirační systém. 1. vydání. Brno: Masarykova univerzita, 2018. 87 s. ISBN 978-80-210-9094-1</a:t>
            </a:r>
          </a:p>
          <a:p>
            <a:r>
              <a:rPr lang="cs-CZ" sz="1000" b="1" dirty="0">
                <a:latin typeface="+mn-lt"/>
              </a:rPr>
              <a:t>Fotodokumentace:</a:t>
            </a:r>
          </a:p>
          <a:p>
            <a:r>
              <a:rPr lang="cs-CZ" sz="1000" dirty="0">
                <a:latin typeface="+mn-lt"/>
              </a:rPr>
              <a:t>Mica Patrik, 2023 </a:t>
            </a:r>
          </a:p>
          <a:p>
            <a:r>
              <a:rPr lang="cs-CZ" sz="1000" b="1" dirty="0">
                <a:latin typeface="+mn-lt"/>
              </a:rPr>
              <a:t>Editace a odborná konzultace:</a:t>
            </a:r>
            <a:br>
              <a:rPr lang="cs-CZ" sz="1000" dirty="0">
                <a:latin typeface="+mn-lt"/>
              </a:rPr>
            </a:br>
            <a:r>
              <a:rPr lang="cs-CZ" sz="1000" dirty="0">
                <a:latin typeface="+mn-lt"/>
              </a:rPr>
              <a:t>Beharková Natália, Pešáková Edita, Mica Patrik, Hartmanová Markéta</a:t>
            </a:r>
          </a:p>
          <a:p>
            <a:pPr algn="just"/>
            <a:r>
              <a:rPr lang="cs-CZ" sz="1000" b="1" dirty="0">
                <a:latin typeface="+mn-lt"/>
              </a:rPr>
              <a:t>Příprava studijního materiálu vznikla v rámci předmětu MIED021p Edukace v práci sestry v intenzivní péči – přednáška</a:t>
            </a:r>
            <a:r>
              <a:rPr lang="cs-CZ" sz="1000" dirty="0">
                <a:latin typeface="+mn-lt"/>
              </a:rPr>
              <a:t>, </a:t>
            </a:r>
            <a:r>
              <a:rPr lang="cs-CZ" sz="1000" b="1" dirty="0">
                <a:latin typeface="+mn-lt"/>
              </a:rPr>
              <a:t>2023 pracovní skupina: </a:t>
            </a:r>
            <a:r>
              <a:rPr lang="cs-CZ" sz="1000" dirty="0">
                <a:latin typeface="+mn-lt"/>
              </a:rPr>
              <a:t>Beňová Kristína, Jochmanová Kateřina, Marcinechová Barbora, </a:t>
            </a:r>
            <a:r>
              <a:rPr lang="cs-CZ" sz="1000" dirty="0" err="1">
                <a:latin typeface="+mn-lt"/>
              </a:rPr>
              <a:t>Mičolová</a:t>
            </a:r>
            <a:r>
              <a:rPr lang="cs-CZ" sz="1000" dirty="0">
                <a:latin typeface="+mn-lt"/>
              </a:rPr>
              <a:t> Kristýna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4457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1421</TotalTime>
  <Words>617</Words>
  <Application>Microsoft Office PowerPoint</Application>
  <PresentationFormat>Vlastní</PresentationFormat>
  <Paragraphs>64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Courier New</vt:lpstr>
      <vt:lpstr>Tahoma</vt:lpstr>
      <vt:lpstr>Wingdings</vt:lpstr>
      <vt:lpstr>Prezentace_MU_CZ</vt:lpstr>
      <vt:lpstr>POLOHOVÁNÍ OROTRACHEÁLNÍ KANYLY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186</cp:revision>
  <cp:lastPrinted>2023-04-05T07:35:37Z</cp:lastPrinted>
  <dcterms:created xsi:type="dcterms:W3CDTF">2020-01-29T10:42:57Z</dcterms:created>
  <dcterms:modified xsi:type="dcterms:W3CDTF">2023-04-12T15:34:13Z</dcterms:modified>
</cp:coreProperties>
</file>