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7"/>
  </p:notesMasterIdLst>
  <p:sldIdLst>
    <p:sldId id="256" r:id="rId2"/>
    <p:sldId id="377" r:id="rId3"/>
    <p:sldId id="375" r:id="rId4"/>
    <p:sldId id="310" r:id="rId5"/>
    <p:sldId id="307" r:id="rId6"/>
    <p:sldId id="262" r:id="rId7"/>
    <p:sldId id="263" r:id="rId8"/>
    <p:sldId id="271" r:id="rId9"/>
    <p:sldId id="306" r:id="rId10"/>
    <p:sldId id="311" r:id="rId11"/>
    <p:sldId id="305" r:id="rId12"/>
    <p:sldId id="308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09" r:id="rId22"/>
    <p:sldId id="320" r:id="rId23"/>
    <p:sldId id="278" r:id="rId24"/>
    <p:sldId id="279" r:id="rId25"/>
    <p:sldId id="264" r:id="rId26"/>
    <p:sldId id="322" r:id="rId27"/>
    <p:sldId id="321" r:id="rId28"/>
    <p:sldId id="281" r:id="rId29"/>
    <p:sldId id="325" r:id="rId30"/>
    <p:sldId id="326" r:id="rId31"/>
    <p:sldId id="327" r:id="rId32"/>
    <p:sldId id="328" r:id="rId33"/>
    <p:sldId id="329" r:id="rId34"/>
    <p:sldId id="330" r:id="rId35"/>
    <p:sldId id="280" r:id="rId36"/>
    <p:sldId id="323" r:id="rId37"/>
    <p:sldId id="324" r:id="rId38"/>
    <p:sldId id="282" r:id="rId39"/>
    <p:sldId id="283" r:id="rId40"/>
    <p:sldId id="331" r:id="rId41"/>
    <p:sldId id="332" r:id="rId42"/>
    <p:sldId id="333" r:id="rId43"/>
    <p:sldId id="334" r:id="rId44"/>
    <p:sldId id="335" r:id="rId45"/>
    <p:sldId id="336" r:id="rId46"/>
    <p:sldId id="337" r:id="rId47"/>
    <p:sldId id="338" r:id="rId48"/>
    <p:sldId id="284" r:id="rId49"/>
    <p:sldId id="371" r:id="rId50"/>
    <p:sldId id="372" r:id="rId51"/>
    <p:sldId id="285" r:id="rId52"/>
    <p:sldId id="339" r:id="rId53"/>
    <p:sldId id="340" r:id="rId54"/>
    <p:sldId id="341" r:id="rId55"/>
    <p:sldId id="342" r:id="rId56"/>
    <p:sldId id="343" r:id="rId57"/>
    <p:sldId id="344" r:id="rId58"/>
    <p:sldId id="345" r:id="rId59"/>
    <p:sldId id="286" r:id="rId60"/>
    <p:sldId id="373" r:id="rId61"/>
    <p:sldId id="287" r:id="rId62"/>
    <p:sldId id="346" r:id="rId63"/>
    <p:sldId id="347" r:id="rId64"/>
    <p:sldId id="348" r:id="rId65"/>
    <p:sldId id="288" r:id="rId66"/>
    <p:sldId id="374" r:id="rId67"/>
    <p:sldId id="289" r:id="rId68"/>
    <p:sldId id="349" r:id="rId69"/>
    <p:sldId id="350" r:id="rId70"/>
    <p:sldId id="351" r:id="rId71"/>
    <p:sldId id="295" r:id="rId72"/>
    <p:sldId id="352" r:id="rId73"/>
    <p:sldId id="297" r:id="rId74"/>
    <p:sldId id="353" r:id="rId75"/>
    <p:sldId id="354" r:id="rId76"/>
    <p:sldId id="355" r:id="rId77"/>
    <p:sldId id="356" r:id="rId78"/>
    <p:sldId id="357" r:id="rId79"/>
    <p:sldId id="358" r:id="rId80"/>
    <p:sldId id="301" r:id="rId81"/>
    <p:sldId id="359" r:id="rId82"/>
    <p:sldId id="360" r:id="rId83"/>
    <p:sldId id="361" r:id="rId84"/>
    <p:sldId id="299" r:id="rId85"/>
    <p:sldId id="362" r:id="rId86"/>
    <p:sldId id="363" r:id="rId87"/>
    <p:sldId id="364" r:id="rId88"/>
    <p:sldId id="365" r:id="rId89"/>
    <p:sldId id="366" r:id="rId90"/>
    <p:sldId id="300" r:id="rId91"/>
    <p:sldId id="367" r:id="rId92"/>
    <p:sldId id="368" r:id="rId93"/>
    <p:sldId id="369" r:id="rId94"/>
    <p:sldId id="370" r:id="rId95"/>
    <p:sldId id="376" r:id="rId96"/>
  </p:sldIdLst>
  <p:sldSz cx="9144000" cy="6858000" type="screen4x3"/>
  <p:notesSz cx="6858000" cy="9144000"/>
  <p:defaultTextStyle>
    <a:lvl1pPr>
      <a:defRPr>
        <a:latin typeface="Century Schoolbook"/>
        <a:ea typeface="Century Schoolbook"/>
        <a:cs typeface="Century Schoolbook"/>
        <a:sym typeface="Century Schoolbook"/>
      </a:defRPr>
    </a:lvl1pPr>
    <a:lvl2pPr indent="457200">
      <a:defRPr>
        <a:latin typeface="Century Schoolbook"/>
        <a:ea typeface="Century Schoolbook"/>
        <a:cs typeface="Century Schoolbook"/>
        <a:sym typeface="Century Schoolbook"/>
      </a:defRPr>
    </a:lvl2pPr>
    <a:lvl3pPr indent="914400">
      <a:defRPr>
        <a:latin typeface="Century Schoolbook"/>
        <a:ea typeface="Century Schoolbook"/>
        <a:cs typeface="Century Schoolbook"/>
        <a:sym typeface="Century Schoolbook"/>
      </a:defRPr>
    </a:lvl3pPr>
    <a:lvl4pPr indent="1371600">
      <a:defRPr>
        <a:latin typeface="Century Schoolbook"/>
        <a:ea typeface="Century Schoolbook"/>
        <a:cs typeface="Century Schoolbook"/>
        <a:sym typeface="Century Schoolbook"/>
      </a:defRPr>
    </a:lvl4pPr>
    <a:lvl5pPr indent="1828800">
      <a:defRPr>
        <a:latin typeface="Century Schoolbook"/>
        <a:ea typeface="Century Schoolbook"/>
        <a:cs typeface="Century Schoolbook"/>
        <a:sym typeface="Century Schoolbook"/>
      </a:defRPr>
    </a:lvl5pPr>
    <a:lvl6pPr indent="2286000">
      <a:defRPr>
        <a:latin typeface="Century Schoolbook"/>
        <a:ea typeface="Century Schoolbook"/>
        <a:cs typeface="Century Schoolbook"/>
        <a:sym typeface="Century Schoolbook"/>
      </a:defRPr>
    </a:lvl6pPr>
    <a:lvl7pPr indent="2743200">
      <a:defRPr>
        <a:latin typeface="Century Schoolbook"/>
        <a:ea typeface="Century Schoolbook"/>
        <a:cs typeface="Century Schoolbook"/>
        <a:sym typeface="Century Schoolbook"/>
      </a:defRPr>
    </a:lvl7pPr>
    <a:lvl8pPr indent="3200400">
      <a:defRPr>
        <a:latin typeface="Century Schoolbook"/>
        <a:ea typeface="Century Schoolbook"/>
        <a:cs typeface="Century Schoolbook"/>
        <a:sym typeface="Century Schoolbook"/>
      </a:defRPr>
    </a:lvl8pPr>
    <a:lvl9pPr indent="3657600">
      <a:defRPr>
        <a:latin typeface="Century Schoolbook"/>
        <a:ea typeface="Century Schoolbook"/>
        <a:cs typeface="Century Schoolbook"/>
        <a:sym typeface="Century Schoolbook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entury Schoolbook"/>
          <a:ea typeface="Century Schoolbook"/>
          <a:cs typeface="Century School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8CC"/>
          </a:solidFill>
        </a:fill>
      </a:tcStyle>
    </a:wholeTbl>
    <a:band2H>
      <a:tcTxStyle/>
      <a:tcStyle>
        <a:tcBdr/>
        <a:fill>
          <a:solidFill>
            <a:srgbClr val="FFEDE7"/>
          </a:solidFill>
        </a:fill>
      </a:tcStyle>
    </a:band2H>
    <a:firstCol>
      <a:tcTxStyle b="on" i="on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E8637"/>
          </a:solidFill>
        </a:fill>
      </a:tcStyle>
    </a:firstCol>
    <a:lastRow>
      <a:tcTxStyle b="on" i="on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E8637"/>
          </a:solidFill>
        </a:fill>
      </a:tcStyle>
    </a:lastRow>
    <a:firstRow>
      <a:tcTxStyle b="on" i="on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E8637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entury Schoolbook"/>
          <a:ea typeface="Century Schoolbook"/>
          <a:cs typeface="Century School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4CBCA"/>
          </a:solidFill>
        </a:fill>
      </a:tcStyle>
    </a:wholeTbl>
    <a:band2H>
      <a:tcTxStyle/>
      <a:tcStyle>
        <a:tcBdr/>
        <a:fill>
          <a:solidFill>
            <a:srgbClr val="F2E7E7"/>
          </a:solidFill>
        </a:fill>
      </a:tcStyle>
    </a:band2H>
    <a:firstCol>
      <a:tcTxStyle b="on" i="on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32C16"/>
          </a:solidFill>
        </a:fill>
      </a:tcStyle>
    </a:firstCol>
    <a:lastRow>
      <a:tcTxStyle b="on" i="on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32C16"/>
          </a:solidFill>
        </a:fill>
      </a:tcStyle>
    </a:lastRow>
    <a:firstRow>
      <a:tcTxStyle b="on" i="on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32C16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entury Schoolbook"/>
          <a:ea typeface="Century Schoolbook"/>
          <a:cs typeface="Century School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D6D8"/>
          </a:solidFill>
        </a:fill>
      </a:tcStyle>
    </a:wholeTbl>
    <a:band2H>
      <a:tcTxStyle/>
      <a:tcStyle>
        <a:tcBdr/>
        <a:fill>
          <a:solidFill>
            <a:srgbClr val="EBECEC"/>
          </a:solidFill>
        </a:fill>
      </a:tcStyle>
    </a:band2H>
    <a:firstCol>
      <a:tcTxStyle b="on" i="on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7C84"/>
          </a:solidFill>
        </a:fill>
      </a:tcStyle>
    </a:firstCol>
    <a:lastRow>
      <a:tcTxStyle b="on" i="on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7C84"/>
          </a:solidFill>
        </a:fill>
      </a:tcStyle>
    </a:lastRow>
    <a:firstRow>
      <a:tcTxStyle b="on" i="on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7C84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entury Schoolbook"/>
          <a:ea typeface="Century Schoolbook"/>
          <a:cs typeface="Century School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8637"/>
          </a:solidFill>
        </a:fill>
      </a:tcStyle>
    </a:firstCol>
    <a:lastRow>
      <a:tcTxStyle b="on" i="on">
        <a:font>
          <a:latin typeface="Century Schoolbook"/>
          <a:ea typeface="Century Schoolbook"/>
          <a:cs typeface="Century School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8637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entury Schoolbook"/>
          <a:ea typeface="Century Schoolbook"/>
          <a:cs typeface="Century School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entury Schoolbook"/>
          <a:ea typeface="Century Schoolbook"/>
          <a:cs typeface="Century School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entury Schoolbook"/>
          <a:ea typeface="Century Schoolbook"/>
          <a:cs typeface="Century School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entury Schoolbook"/>
          <a:ea typeface="Century Schoolbook"/>
          <a:cs typeface="Century School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entury Schoolbook"/>
          <a:ea typeface="Century Schoolbook"/>
          <a:cs typeface="Century School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1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78818058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6172200" cy="18943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3000" b="1" cap="small">
                <a:solidFill>
                  <a:srgbClr val="575F6D"/>
                </a:solidFill>
              </a:rPr>
              <a:t>Text názvu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2286000" y="5003322"/>
            <a:ext cx="6172200" cy="13716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800" b="1">
                <a:solidFill>
                  <a:srgbClr val="575F6D"/>
                </a:solidFill>
              </a:defRPr>
            </a:lvl1pPr>
            <a:lvl2pPr marL="0" indent="457200">
              <a:buClrTx/>
              <a:buSzTx/>
              <a:buFontTx/>
              <a:buNone/>
              <a:defRPr sz="1800" b="1">
                <a:solidFill>
                  <a:srgbClr val="575F6D"/>
                </a:solidFill>
              </a:defRPr>
            </a:lvl2pPr>
            <a:lvl3pPr marL="0" indent="914400">
              <a:buClrTx/>
              <a:buSzTx/>
              <a:buFontTx/>
              <a:buNone/>
              <a:defRPr sz="1800" b="1">
                <a:solidFill>
                  <a:srgbClr val="575F6D"/>
                </a:solidFill>
              </a:defRPr>
            </a:lvl3pPr>
            <a:lvl4pPr marL="0" indent="1371600">
              <a:buClrTx/>
              <a:buSzTx/>
              <a:buFontTx/>
              <a:buNone/>
              <a:defRPr sz="1800" b="1">
                <a:solidFill>
                  <a:srgbClr val="575F6D"/>
                </a:solidFill>
              </a:defRPr>
            </a:lvl4pPr>
            <a:lvl5pPr marL="0" indent="1828800">
              <a:buClrTx/>
              <a:buSzTx/>
              <a:buFontTx/>
              <a:buNone/>
              <a:defRPr sz="1800" b="1">
                <a:solidFill>
                  <a:srgbClr val="575F6D"/>
                </a:solidFill>
              </a:defRPr>
            </a:lvl5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575F6D"/>
                </a:solidFill>
              </a:rPr>
              <a:t>Text úrovně 1</a:t>
            </a:r>
          </a:p>
          <a:p>
            <a:pPr lvl="1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575F6D"/>
                </a:solidFill>
              </a:rPr>
              <a:t>Text úrovně 2</a:t>
            </a:r>
          </a:p>
          <a:p>
            <a:pPr lvl="2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575F6D"/>
                </a:solidFill>
              </a:rPr>
              <a:t>Text úrovně 3</a:t>
            </a:r>
          </a:p>
          <a:p>
            <a:pPr lvl="3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575F6D"/>
                </a:solidFill>
              </a:rPr>
              <a:t>Text úrovně 4</a:t>
            </a:r>
          </a:p>
          <a:p>
            <a:pPr lvl="4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575F6D"/>
                </a:solidFill>
              </a:rPr>
              <a:t>Text úrovně 5</a:t>
            </a:r>
          </a:p>
        </p:txBody>
      </p:sp>
      <p:sp>
        <p:nvSpPr>
          <p:cNvPr id="14" name="Shape 14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4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276335" y="0"/>
            <a:ext cx="104665" cy="6858000"/>
          </a:xfrm>
          <a:prstGeom prst="rect">
            <a:avLst/>
          </a:prstGeom>
          <a:solidFill>
            <a:srgbClr val="FFD8CC">
              <a:alpha val="36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990600" y="0"/>
            <a:ext cx="181873" cy="6858000"/>
          </a:xfrm>
          <a:prstGeom prst="rect">
            <a:avLst/>
          </a:prstGeom>
          <a:solidFill>
            <a:srgbClr val="FFD8CC">
              <a:alpha val="7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1141319" y="0"/>
            <a:ext cx="230281" cy="6858000"/>
          </a:xfrm>
          <a:prstGeom prst="rect">
            <a:avLst/>
          </a:prstGeom>
          <a:solidFill>
            <a:srgbClr val="FFEDE7">
              <a:alpha val="71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" name="Shape 18"/>
          <p:cNvSpPr/>
          <p:nvPr/>
        </p:nvSpPr>
        <p:spPr>
          <a:xfrm flipH="1">
            <a:off x="106343" y="0"/>
            <a:ext cx="1" cy="6858000"/>
          </a:xfrm>
          <a:prstGeom prst="line">
            <a:avLst/>
          </a:prstGeom>
          <a:ln w="57150">
            <a:solidFill>
              <a:srgbClr val="FEC2AC">
                <a:alpha val="73000"/>
              </a:srgbClr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9" name="Shape 19"/>
          <p:cNvSpPr/>
          <p:nvPr/>
        </p:nvSpPr>
        <p:spPr>
          <a:xfrm flipH="1">
            <a:off x="914399" y="0"/>
            <a:ext cx="2" cy="6858000"/>
          </a:xfrm>
          <a:prstGeom prst="line">
            <a:avLst/>
          </a:prstGeom>
          <a:ln w="57150">
            <a:solidFill>
              <a:srgbClr val="FFEDE7">
                <a:alpha val="83000"/>
              </a:srgbClr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0" name="Shape 20"/>
          <p:cNvSpPr/>
          <p:nvPr/>
        </p:nvSpPr>
        <p:spPr>
          <a:xfrm flipH="1">
            <a:off x="854112" y="0"/>
            <a:ext cx="1" cy="6858000"/>
          </a:xfrm>
          <a:prstGeom prst="line">
            <a:avLst/>
          </a:prstGeom>
          <a:ln w="57150">
            <a:solidFill>
              <a:srgbClr val="FEC2AC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1" name="Shape 21"/>
          <p:cNvSpPr/>
          <p:nvPr/>
        </p:nvSpPr>
        <p:spPr>
          <a:xfrm flipH="1">
            <a:off x="1726639" y="0"/>
            <a:ext cx="1" cy="6858000"/>
          </a:xfrm>
          <a:prstGeom prst="line">
            <a:avLst/>
          </a:prstGeom>
          <a:ln w="28575">
            <a:solidFill>
              <a:srgbClr val="FEC2AC">
                <a:alpha val="82000"/>
              </a:srgbClr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2" name="Shape 22"/>
          <p:cNvSpPr/>
          <p:nvPr/>
        </p:nvSpPr>
        <p:spPr>
          <a:xfrm flipH="1">
            <a:off x="1066799" y="0"/>
            <a:ext cx="2" cy="6858000"/>
          </a:xfrm>
          <a:prstGeom prst="line">
            <a:avLst/>
          </a:prstGeom>
          <a:ln>
            <a:solidFill>
              <a:srgbClr val="FEC2AC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3" name="Shape 23"/>
          <p:cNvSpPr/>
          <p:nvPr/>
        </p:nvSpPr>
        <p:spPr>
          <a:xfrm flipH="1">
            <a:off x="9113856" y="0"/>
            <a:ext cx="1" cy="6858000"/>
          </a:xfrm>
          <a:prstGeom prst="line">
            <a:avLst/>
          </a:prstGeom>
          <a:ln w="57150">
            <a:solidFill>
              <a:srgbClr val="FEC2AC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1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609600" y="3429000"/>
            <a:ext cx="1295401" cy="1295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E863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1309631" y="4866752"/>
            <a:ext cx="641425" cy="641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E863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1091080" y="5500632"/>
            <a:ext cx="137161" cy="1371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E863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1664207" y="5788152"/>
            <a:ext cx="274321" cy="2743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E863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1904999" y="4495799"/>
            <a:ext cx="365762" cy="3657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E863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xfrm>
            <a:off x="1325543" y="5033793"/>
            <a:ext cx="609601" cy="3073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000" cap="small">
                <a:solidFill>
                  <a:srgbClr val="575F6D"/>
                </a:solidFill>
              </a:rPr>
              <a:t>Text názvu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Text úrovně 1</a:t>
            </a:r>
          </a:p>
          <a:p>
            <a:pPr lvl="1">
              <a:defRPr sz="1800"/>
            </a:pPr>
            <a:r>
              <a:rPr sz="2400"/>
              <a:t>Text úrovně 2</a:t>
            </a:r>
          </a:p>
          <a:p>
            <a:pPr lvl="2">
              <a:defRPr sz="1800"/>
            </a:pPr>
            <a:r>
              <a:rPr sz="2400"/>
              <a:t>Text úrovně 3</a:t>
            </a:r>
          </a:p>
          <a:p>
            <a:pPr lvl="3">
              <a:defRPr sz="1800"/>
            </a:pPr>
            <a:r>
              <a:rPr sz="2400"/>
              <a:t>Text úrovně 4</a:t>
            </a:r>
          </a:p>
          <a:p>
            <a:pPr lvl="4">
              <a:defRPr sz="1800"/>
            </a:pPr>
            <a:r>
              <a:rPr sz="2400"/>
              <a:t>Text úrovně 5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áhlaví části">
    <p:bg>
      <p:bgPr>
        <a:solidFill>
          <a:srgbClr val="575F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2286000" y="1181100"/>
            <a:ext cx="6172200" cy="376809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39D"/>
                </a:solidFill>
              </a:defRPr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3000" b="1" cap="small">
                <a:solidFill>
                  <a:srgbClr val="FFF39D"/>
                </a:solidFill>
              </a:rPr>
              <a:t>Text názvu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84785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800" b="1">
                <a:solidFill>
                  <a:srgbClr val="FFF39D"/>
                </a:solidFill>
              </a:defRPr>
            </a:lvl1pPr>
            <a:lvl2pPr marL="0" indent="365760">
              <a:buClrTx/>
              <a:buSzTx/>
              <a:buFontTx/>
              <a:buNone/>
              <a:defRPr sz="1800" b="1">
                <a:solidFill>
                  <a:srgbClr val="FFF39D"/>
                </a:solidFill>
              </a:defRPr>
            </a:lvl2pPr>
            <a:lvl3pPr marL="0" indent="731519">
              <a:buClrTx/>
              <a:buSzTx/>
              <a:buFontTx/>
              <a:buNone/>
              <a:defRPr sz="1800" b="1">
                <a:solidFill>
                  <a:srgbClr val="FFF39D"/>
                </a:solidFill>
              </a:defRPr>
            </a:lvl3pPr>
            <a:lvl4pPr marL="0" indent="1005839">
              <a:buClrTx/>
              <a:buSzTx/>
              <a:buFontTx/>
              <a:buNone/>
              <a:defRPr sz="1800" b="1">
                <a:solidFill>
                  <a:srgbClr val="FFF39D"/>
                </a:solidFill>
              </a:defRPr>
            </a:lvl4pPr>
            <a:lvl5pPr marL="0" indent="1280159">
              <a:buClrTx/>
              <a:buSzTx/>
              <a:buFontTx/>
              <a:buNone/>
              <a:defRPr sz="1800" b="1">
                <a:solidFill>
                  <a:srgbClr val="FFF39D"/>
                </a:solidFill>
              </a:defRPr>
            </a:lvl5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39D"/>
                </a:solidFill>
              </a:rPr>
              <a:t>Text úrovně 1</a:t>
            </a:r>
          </a:p>
          <a:p>
            <a:pPr lvl="1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39D"/>
                </a:solidFill>
              </a:rPr>
              <a:t>Text úrovně 2</a:t>
            </a:r>
          </a:p>
          <a:p>
            <a:pPr lvl="2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39D"/>
                </a:solidFill>
              </a:rPr>
              <a:t>Text úrovně 3</a:t>
            </a:r>
          </a:p>
          <a:p>
            <a:pPr lvl="3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39D"/>
                </a:solidFill>
              </a:rPr>
              <a:t>Text úrovně 4</a:t>
            </a:r>
          </a:p>
          <a:p>
            <a:pPr lvl="4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39D"/>
                </a:solidFill>
              </a:rPr>
              <a:t>Text úrovně 5</a:t>
            </a:r>
          </a:p>
        </p:txBody>
      </p:sp>
      <p:sp>
        <p:nvSpPr>
          <p:cNvPr id="38" name="Shape 38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4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276335" y="0"/>
            <a:ext cx="104665" cy="6858000"/>
          </a:xfrm>
          <a:prstGeom prst="rect">
            <a:avLst/>
          </a:prstGeom>
          <a:solidFill>
            <a:srgbClr val="FFD8CC">
              <a:alpha val="36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990600" y="0"/>
            <a:ext cx="181873" cy="6858000"/>
          </a:xfrm>
          <a:prstGeom prst="rect">
            <a:avLst/>
          </a:prstGeom>
          <a:solidFill>
            <a:srgbClr val="FFD8CC">
              <a:alpha val="7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1141319" y="0"/>
            <a:ext cx="230281" cy="6858000"/>
          </a:xfrm>
          <a:prstGeom prst="rect">
            <a:avLst/>
          </a:prstGeom>
          <a:solidFill>
            <a:srgbClr val="FFEDE7">
              <a:alpha val="71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" name="Shape 42"/>
          <p:cNvSpPr/>
          <p:nvPr/>
        </p:nvSpPr>
        <p:spPr>
          <a:xfrm flipH="1">
            <a:off x="106343" y="0"/>
            <a:ext cx="1" cy="6858000"/>
          </a:xfrm>
          <a:prstGeom prst="line">
            <a:avLst/>
          </a:prstGeom>
          <a:ln w="57150">
            <a:solidFill>
              <a:srgbClr val="FEC2AC">
                <a:alpha val="73000"/>
              </a:srgbClr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3" name="Shape 43"/>
          <p:cNvSpPr/>
          <p:nvPr/>
        </p:nvSpPr>
        <p:spPr>
          <a:xfrm flipH="1">
            <a:off x="914399" y="0"/>
            <a:ext cx="2" cy="6858000"/>
          </a:xfrm>
          <a:prstGeom prst="line">
            <a:avLst/>
          </a:prstGeom>
          <a:ln w="57150">
            <a:solidFill>
              <a:srgbClr val="FFEDE7">
                <a:alpha val="83000"/>
              </a:srgbClr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4" name="Shape 44"/>
          <p:cNvSpPr/>
          <p:nvPr/>
        </p:nvSpPr>
        <p:spPr>
          <a:xfrm flipH="1">
            <a:off x="854112" y="0"/>
            <a:ext cx="1" cy="6858000"/>
          </a:xfrm>
          <a:prstGeom prst="line">
            <a:avLst/>
          </a:prstGeom>
          <a:ln w="57150">
            <a:solidFill>
              <a:srgbClr val="FEC2AC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5" name="Shape 45"/>
          <p:cNvSpPr/>
          <p:nvPr/>
        </p:nvSpPr>
        <p:spPr>
          <a:xfrm flipH="1">
            <a:off x="1726639" y="0"/>
            <a:ext cx="1" cy="6858000"/>
          </a:xfrm>
          <a:prstGeom prst="line">
            <a:avLst/>
          </a:prstGeom>
          <a:ln w="28575">
            <a:solidFill>
              <a:srgbClr val="FEC2AC">
                <a:alpha val="82000"/>
              </a:srgbClr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6" name="Shape 46"/>
          <p:cNvSpPr/>
          <p:nvPr/>
        </p:nvSpPr>
        <p:spPr>
          <a:xfrm flipH="1">
            <a:off x="1066799" y="0"/>
            <a:ext cx="2" cy="6858000"/>
          </a:xfrm>
          <a:prstGeom prst="line">
            <a:avLst/>
          </a:prstGeom>
          <a:ln>
            <a:solidFill>
              <a:srgbClr val="FEC2AC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1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609600" y="3429000"/>
            <a:ext cx="1295401" cy="1295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E863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1324704" y="4866752"/>
            <a:ext cx="641424" cy="641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E863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1091080" y="5500632"/>
            <a:ext cx="137161" cy="1371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E863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1664207" y="5791200"/>
            <a:ext cx="274321" cy="2743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E863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1879039" y="4479888"/>
            <a:ext cx="365761" cy="365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E863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" name="Shape 53"/>
          <p:cNvSpPr/>
          <p:nvPr/>
        </p:nvSpPr>
        <p:spPr>
          <a:xfrm flipH="1">
            <a:off x="9097943" y="0"/>
            <a:ext cx="1" cy="6858000"/>
          </a:xfrm>
          <a:prstGeom prst="line">
            <a:avLst/>
          </a:prstGeom>
          <a:ln w="57150">
            <a:solidFill>
              <a:srgbClr val="FEC2AC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xfrm>
            <a:off x="1340616" y="5033793"/>
            <a:ext cx="609601" cy="3073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000" cap="small">
                <a:solidFill>
                  <a:srgbClr val="575F6D"/>
                </a:solidFill>
              </a:rPr>
              <a:t>Text názvu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3657600" cy="5257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Text úrovně 1</a:t>
            </a:r>
          </a:p>
          <a:p>
            <a:pPr lvl="1">
              <a:defRPr sz="1800"/>
            </a:pPr>
            <a:r>
              <a:rPr sz="2400"/>
              <a:t>Text úrovně 2</a:t>
            </a:r>
          </a:p>
          <a:p>
            <a:pPr lvl="2">
              <a:defRPr sz="1800"/>
            </a:pPr>
            <a:r>
              <a:rPr sz="2400"/>
              <a:t>Text úrovně 3</a:t>
            </a:r>
          </a:p>
          <a:p>
            <a:pPr lvl="3">
              <a:defRPr sz="1800"/>
            </a:pPr>
            <a:r>
              <a:rPr sz="2400"/>
              <a:t>Text úrovně 4</a:t>
            </a:r>
          </a:p>
          <a:p>
            <a:pPr lvl="4">
              <a:defRPr sz="1800"/>
            </a:pPr>
            <a:r>
              <a:rPr sz="2400"/>
              <a:t>Text úrovně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000" cap="small">
                <a:solidFill>
                  <a:srgbClr val="575F6D"/>
                </a:solidFill>
              </a:rPr>
              <a:t>Text názvu</a:t>
            </a:r>
          </a:p>
        </p:txBody>
      </p:sp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 flipH="1">
            <a:off x="8762999" y="0"/>
            <a:ext cx="1" cy="6858000"/>
          </a:xfrm>
          <a:prstGeom prst="line">
            <a:avLst/>
          </a:prstGeom>
          <a:ln w="38100">
            <a:solidFill>
              <a:srgbClr val="FEC2AC">
                <a:alpha val="93000"/>
              </a:srgbClr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2000" b="1" cap="small">
                <a:solidFill>
                  <a:srgbClr val="575F6D"/>
                </a:solidFill>
              </a:rPr>
              <a:t>Text názvu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xfrm>
            <a:off x="6812280" y="274320"/>
            <a:ext cx="1527049" cy="49834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1200"/>
            </a:lvl1pPr>
            <a:lvl2pPr marL="0" indent="365760">
              <a:spcBef>
                <a:spcPts val="1000"/>
              </a:spcBef>
              <a:buClrTx/>
              <a:buSzTx/>
              <a:buFontTx/>
              <a:buNone/>
              <a:defRPr sz="1200"/>
            </a:lvl2pPr>
            <a:lvl3pPr marL="0" indent="731519">
              <a:spcBef>
                <a:spcPts val="1000"/>
              </a:spcBef>
              <a:buClrTx/>
              <a:buSzTx/>
              <a:buFontTx/>
              <a:buNone/>
              <a:defRPr sz="1200"/>
            </a:lvl3pPr>
            <a:lvl4pPr marL="0" indent="1005839">
              <a:spcBef>
                <a:spcPts val="1000"/>
              </a:spcBef>
              <a:buClrTx/>
              <a:buSzTx/>
              <a:buFontTx/>
              <a:buNone/>
              <a:defRPr sz="1200"/>
            </a:lvl4pPr>
            <a:lvl5pPr marL="0" indent="1280159">
              <a:spcBef>
                <a:spcPts val="1000"/>
              </a:spcBef>
              <a:buClrTx/>
              <a:buSzTx/>
              <a:buFontTx/>
              <a:buNone/>
              <a:defRPr sz="1200"/>
            </a:lvl5pPr>
          </a:lstStyle>
          <a:p>
            <a:pPr lvl="0">
              <a:defRPr sz="1800"/>
            </a:pPr>
            <a:r>
              <a:rPr sz="1200"/>
              <a:t>Text úrovně 1</a:t>
            </a:r>
          </a:p>
          <a:p>
            <a:pPr lvl="1">
              <a:defRPr sz="1800"/>
            </a:pPr>
            <a:r>
              <a:rPr sz="1200"/>
              <a:t>Text úrovně 2</a:t>
            </a:r>
          </a:p>
          <a:p>
            <a:pPr lvl="2">
              <a:defRPr sz="1800"/>
            </a:pPr>
            <a:r>
              <a:rPr sz="1200"/>
              <a:t>Text úrovně 3</a:t>
            </a:r>
          </a:p>
          <a:p>
            <a:pPr lvl="3">
              <a:defRPr sz="1800"/>
            </a:pPr>
            <a:r>
              <a:rPr sz="1200"/>
              <a:t>Text úrovně 4</a:t>
            </a:r>
          </a:p>
          <a:p>
            <a:pPr lvl="4">
              <a:defRPr sz="1800"/>
            </a:pPr>
            <a:r>
              <a:rPr sz="1200"/>
              <a:t>Text úrovně 5</a:t>
            </a:r>
          </a:p>
        </p:txBody>
      </p:sp>
      <p:sp>
        <p:nvSpPr>
          <p:cNvPr id="72" name="Shape 72"/>
          <p:cNvSpPr/>
          <p:nvPr/>
        </p:nvSpPr>
        <p:spPr>
          <a:xfrm flipH="1">
            <a:off x="6248399" y="0"/>
            <a:ext cx="2" cy="6858000"/>
          </a:xfrm>
          <a:prstGeom prst="line">
            <a:avLst/>
          </a:prstGeom>
          <a:ln w="38100">
            <a:solidFill>
              <a:srgbClr val="FEC2AC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73" name="Shape 73"/>
          <p:cNvSpPr/>
          <p:nvPr/>
        </p:nvSpPr>
        <p:spPr>
          <a:xfrm flipH="1">
            <a:off x="6192296" y="0"/>
            <a:ext cx="1" cy="6858000"/>
          </a:xfrm>
          <a:prstGeom prst="line">
            <a:avLst/>
          </a:prstGeom>
          <a:ln w="12700">
            <a:solidFill>
              <a:srgbClr val="FE8637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74" name="Shape 74"/>
          <p:cNvSpPr/>
          <p:nvPr/>
        </p:nvSpPr>
        <p:spPr>
          <a:xfrm flipH="1">
            <a:off x="8991599" y="0"/>
            <a:ext cx="1" cy="6858000"/>
          </a:xfrm>
          <a:prstGeom prst="line">
            <a:avLst/>
          </a:prstGeom>
          <a:ln w="19050">
            <a:solidFill>
              <a:srgbClr val="FE8637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7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" name="Shape 76"/>
          <p:cNvSpPr/>
          <p:nvPr/>
        </p:nvSpPr>
        <p:spPr>
          <a:xfrm flipH="1">
            <a:off x="8915399" y="0"/>
            <a:ext cx="1" cy="6858000"/>
          </a:xfrm>
          <a:prstGeom prst="line">
            <a:avLst/>
          </a:prstGeom>
          <a:ln>
            <a:solidFill>
              <a:srgbClr val="FE8637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8156447" y="5715000"/>
            <a:ext cx="548641" cy="5486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E863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 flipH="1">
            <a:off x="8762999" y="0"/>
            <a:ext cx="1" cy="6858000"/>
          </a:xfrm>
          <a:prstGeom prst="line">
            <a:avLst/>
          </a:prstGeom>
          <a:ln w="38100">
            <a:solidFill>
              <a:srgbClr val="FEC2AC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8156447" y="5715000"/>
            <a:ext cx="548641" cy="5486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E863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2000" b="1" cap="small">
                <a:solidFill>
                  <a:srgbClr val="575F6D"/>
                </a:solidFill>
              </a:rPr>
              <a:t>Text názvu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6765797" y="264795"/>
            <a:ext cx="1524001" cy="49560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1200"/>
            </a:lvl1pPr>
            <a:lvl2pPr marL="640080" indent="-274320">
              <a:spcBef>
                <a:spcPts val="400"/>
              </a:spcBef>
              <a:buClrTx/>
              <a:buFontTx/>
              <a:defRPr sz="1200"/>
            </a:lvl2pPr>
            <a:lvl3pPr marL="950976" indent="-219456">
              <a:spcBef>
                <a:spcPts val="400"/>
              </a:spcBef>
              <a:buClrTx/>
              <a:buFontTx/>
              <a:defRPr sz="1200"/>
            </a:lvl3pPr>
            <a:lvl4pPr>
              <a:spcBef>
                <a:spcPts val="400"/>
              </a:spcBef>
              <a:buClrTx/>
              <a:buFontTx/>
              <a:defRPr sz="1200"/>
            </a:lvl4pPr>
            <a:lvl5pPr marL="1524000" indent="-243840">
              <a:spcBef>
                <a:spcPts val="400"/>
              </a:spcBef>
              <a:buClrTx/>
              <a:buFontTx/>
              <a:defRPr sz="1200"/>
            </a:lvl5pPr>
          </a:lstStyle>
          <a:p>
            <a:pPr lvl="0">
              <a:defRPr sz="1800"/>
            </a:pPr>
            <a:r>
              <a:rPr sz="1200"/>
              <a:t>Text úrovně 1</a:t>
            </a:r>
          </a:p>
          <a:p>
            <a:pPr lvl="1">
              <a:defRPr sz="1800"/>
            </a:pPr>
            <a:r>
              <a:rPr sz="1200"/>
              <a:t>Text úrovně 2</a:t>
            </a:r>
          </a:p>
          <a:p>
            <a:pPr lvl="2">
              <a:defRPr sz="1800"/>
            </a:pPr>
            <a:r>
              <a:rPr sz="1200"/>
              <a:t>Text úrovně 3</a:t>
            </a:r>
          </a:p>
          <a:p>
            <a:pPr lvl="3">
              <a:defRPr sz="1800"/>
            </a:pPr>
            <a:r>
              <a:rPr sz="1200"/>
              <a:t>Text úrovně 4</a:t>
            </a:r>
          </a:p>
          <a:p>
            <a:pPr lvl="4">
              <a:defRPr sz="1800"/>
            </a:pPr>
            <a:r>
              <a:rPr sz="1200"/>
              <a:t>Text úrovně 5</a:t>
            </a:r>
          </a:p>
        </p:txBody>
      </p:sp>
      <p:sp>
        <p:nvSpPr>
          <p:cNvPr id="84" name="Shape 84"/>
          <p:cNvSpPr/>
          <p:nvPr/>
        </p:nvSpPr>
        <p:spPr>
          <a:xfrm flipH="1">
            <a:off x="8991599" y="0"/>
            <a:ext cx="1" cy="6858000"/>
          </a:xfrm>
          <a:prstGeom prst="line">
            <a:avLst/>
          </a:prstGeom>
          <a:ln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6" name="Shape 86"/>
          <p:cNvSpPr/>
          <p:nvPr/>
        </p:nvSpPr>
        <p:spPr>
          <a:xfrm flipH="1">
            <a:off x="8915399" y="0"/>
            <a:ext cx="1" cy="6858000"/>
          </a:xfrm>
          <a:prstGeom prst="line">
            <a:avLst/>
          </a:prstGeom>
          <a:ln>
            <a:solidFill>
              <a:srgbClr val="FE8637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87" name="Shape 87"/>
          <p:cNvSpPr/>
          <p:nvPr/>
        </p:nvSpPr>
        <p:spPr>
          <a:xfrm flipH="1">
            <a:off x="6248399" y="0"/>
            <a:ext cx="2" cy="6858000"/>
          </a:xfrm>
          <a:prstGeom prst="line">
            <a:avLst/>
          </a:prstGeom>
          <a:ln w="38100">
            <a:solidFill>
              <a:srgbClr val="FEC2AC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88" name="Shape 88"/>
          <p:cNvSpPr/>
          <p:nvPr/>
        </p:nvSpPr>
        <p:spPr>
          <a:xfrm flipH="1">
            <a:off x="6192296" y="0"/>
            <a:ext cx="1" cy="6858000"/>
          </a:xfrm>
          <a:prstGeom prst="line">
            <a:avLst/>
          </a:prstGeom>
          <a:ln w="12700">
            <a:solidFill>
              <a:srgbClr val="FE8637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89" name="Shape 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000" cap="small">
                <a:solidFill>
                  <a:srgbClr val="575F6D"/>
                </a:solidFill>
              </a:rPr>
              <a:t>Text názvu</a:t>
            </a:r>
          </a:p>
        </p:txBody>
      </p:sp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Text úrovně 1</a:t>
            </a:r>
          </a:p>
          <a:p>
            <a:pPr lvl="1">
              <a:defRPr sz="1800"/>
            </a:pPr>
            <a:r>
              <a:rPr sz="2400"/>
              <a:t>Text úrovně 2</a:t>
            </a:r>
          </a:p>
          <a:p>
            <a:pPr lvl="2">
              <a:defRPr sz="1800"/>
            </a:pPr>
            <a:r>
              <a:rPr sz="2400"/>
              <a:t>Text úrovně 3</a:t>
            </a:r>
          </a:p>
          <a:p>
            <a:pPr lvl="3">
              <a:defRPr sz="1800"/>
            </a:pPr>
            <a:r>
              <a:rPr sz="2400"/>
              <a:t>Text úrovně 4</a:t>
            </a:r>
          </a:p>
          <a:p>
            <a:pPr lvl="4">
              <a:defRPr sz="1800"/>
            </a:pPr>
            <a:r>
              <a:rPr sz="2400"/>
              <a:t>Text úrovně 5</a:t>
            </a:r>
          </a:p>
        </p:txBody>
      </p:sp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6629400" y="0"/>
            <a:ext cx="1676400" cy="6126165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000" cap="small">
                <a:solidFill>
                  <a:srgbClr val="575F6D"/>
                </a:solidFill>
              </a:rPr>
              <a:t>Text názvu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Text úrovně 1</a:t>
            </a:r>
          </a:p>
          <a:p>
            <a:pPr lvl="1">
              <a:defRPr sz="1800"/>
            </a:pPr>
            <a:r>
              <a:rPr sz="2400"/>
              <a:t>Text úrovně 2</a:t>
            </a:r>
          </a:p>
          <a:p>
            <a:pPr lvl="2">
              <a:defRPr sz="1800"/>
            </a:pPr>
            <a:r>
              <a:rPr sz="2400"/>
              <a:t>Text úrovně 3</a:t>
            </a:r>
          </a:p>
          <a:p>
            <a:pPr lvl="3">
              <a:defRPr sz="1800"/>
            </a:pPr>
            <a:r>
              <a:rPr sz="2400"/>
              <a:t>Text úrovně 4</a:t>
            </a:r>
          </a:p>
          <a:p>
            <a:pPr lvl="4">
              <a:defRPr sz="1800"/>
            </a:pPr>
            <a:r>
              <a:rPr sz="2400"/>
              <a:t>Text úrovně 5</a:t>
            </a:r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H="1">
            <a:off x="8762999" y="0"/>
            <a:ext cx="1" cy="6858000"/>
          </a:xfrm>
          <a:prstGeom prst="line">
            <a:avLst/>
          </a:prstGeom>
          <a:ln w="38100">
            <a:solidFill>
              <a:srgbClr val="FEC2AC">
                <a:alpha val="93000"/>
              </a:srgbClr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 flipH="1">
            <a:off x="76199" y="0"/>
            <a:ext cx="2" cy="6858000"/>
          </a:xfrm>
          <a:prstGeom prst="line">
            <a:avLst/>
          </a:prstGeom>
          <a:ln w="57150">
            <a:solidFill>
              <a:srgbClr val="FEC2AC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" name="Shape 4"/>
          <p:cNvSpPr/>
          <p:nvPr/>
        </p:nvSpPr>
        <p:spPr>
          <a:xfrm flipH="1">
            <a:off x="8991599" y="0"/>
            <a:ext cx="1" cy="6858000"/>
          </a:xfrm>
          <a:prstGeom prst="line">
            <a:avLst/>
          </a:prstGeom>
          <a:ln w="19050">
            <a:solidFill>
              <a:srgbClr val="FE8637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5" name="Shape 5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7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 6"/>
          <p:cNvSpPr/>
          <p:nvPr/>
        </p:nvSpPr>
        <p:spPr>
          <a:xfrm flipH="1">
            <a:off x="8915399" y="0"/>
            <a:ext cx="1" cy="6858000"/>
          </a:xfrm>
          <a:prstGeom prst="line">
            <a:avLst/>
          </a:prstGeom>
          <a:ln>
            <a:solidFill>
              <a:srgbClr val="FE8637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7" name="Shape 7"/>
          <p:cNvSpPr/>
          <p:nvPr/>
        </p:nvSpPr>
        <p:spPr>
          <a:xfrm>
            <a:off x="8156447" y="5715000"/>
            <a:ext cx="548641" cy="5486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E863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000" cap="small">
                <a:solidFill>
                  <a:srgbClr val="575F6D"/>
                </a:solidFill>
              </a:rPr>
              <a:t>Text názvu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2400"/>
              <a:t>Text úrovně 1</a:t>
            </a:r>
          </a:p>
          <a:p>
            <a:pPr lvl="1">
              <a:defRPr sz="1800"/>
            </a:pPr>
            <a:r>
              <a:rPr sz="2400"/>
              <a:t>Text úrovně 2</a:t>
            </a:r>
          </a:p>
          <a:p>
            <a:pPr lvl="2">
              <a:defRPr sz="1800"/>
            </a:pPr>
            <a:r>
              <a:rPr sz="2400"/>
              <a:t>Text úrovně 3</a:t>
            </a:r>
          </a:p>
          <a:p>
            <a:pPr lvl="3">
              <a:defRPr sz="1800"/>
            </a:pPr>
            <a:r>
              <a:rPr sz="2400"/>
              <a:t>Text úrovně 4</a:t>
            </a:r>
          </a:p>
          <a:p>
            <a:pPr lvl="4">
              <a:defRPr sz="1800"/>
            </a:pPr>
            <a:r>
              <a:rPr sz="2400"/>
              <a:t>Text úrovně 5</a:t>
            </a:r>
          </a:p>
        </p:txBody>
      </p:sp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8129016" y="5840983"/>
            <a:ext cx="609601" cy="3073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6" r:id="rId6"/>
    <p:sldLayoutId id="2147483657" r:id="rId7"/>
    <p:sldLayoutId id="2147483658" r:id="rId8"/>
    <p:sldLayoutId id="2147483659" r:id="rId9"/>
  </p:sldLayoutIdLst>
  <p:transition spd="med"/>
  <p:txStyles>
    <p:titleStyle>
      <a:lvl1pPr>
        <a:defRPr sz="3000" cap="small">
          <a:solidFill>
            <a:srgbClr val="575F6D"/>
          </a:solidFill>
          <a:latin typeface="Century Schoolbook"/>
          <a:ea typeface="Century Schoolbook"/>
          <a:cs typeface="Century Schoolbook"/>
          <a:sym typeface="Century Schoolbook"/>
        </a:defRPr>
      </a:lvl1pPr>
      <a:lvl2pPr>
        <a:defRPr sz="3000" cap="small">
          <a:solidFill>
            <a:srgbClr val="575F6D"/>
          </a:solidFill>
          <a:latin typeface="Century Schoolbook"/>
          <a:ea typeface="Century Schoolbook"/>
          <a:cs typeface="Century Schoolbook"/>
          <a:sym typeface="Century Schoolbook"/>
        </a:defRPr>
      </a:lvl2pPr>
      <a:lvl3pPr>
        <a:defRPr sz="3000" cap="small">
          <a:solidFill>
            <a:srgbClr val="575F6D"/>
          </a:solidFill>
          <a:latin typeface="Century Schoolbook"/>
          <a:ea typeface="Century Schoolbook"/>
          <a:cs typeface="Century Schoolbook"/>
          <a:sym typeface="Century Schoolbook"/>
        </a:defRPr>
      </a:lvl3pPr>
      <a:lvl4pPr>
        <a:defRPr sz="3000" cap="small">
          <a:solidFill>
            <a:srgbClr val="575F6D"/>
          </a:solidFill>
          <a:latin typeface="Century Schoolbook"/>
          <a:ea typeface="Century Schoolbook"/>
          <a:cs typeface="Century Schoolbook"/>
          <a:sym typeface="Century Schoolbook"/>
        </a:defRPr>
      </a:lvl4pPr>
      <a:lvl5pPr>
        <a:defRPr sz="3000" cap="small">
          <a:solidFill>
            <a:srgbClr val="575F6D"/>
          </a:solidFill>
          <a:latin typeface="Century Schoolbook"/>
          <a:ea typeface="Century Schoolbook"/>
          <a:cs typeface="Century Schoolbook"/>
          <a:sym typeface="Century Schoolbook"/>
        </a:defRPr>
      </a:lvl5pPr>
      <a:lvl6pPr>
        <a:defRPr sz="3000" cap="small">
          <a:solidFill>
            <a:srgbClr val="575F6D"/>
          </a:solidFill>
          <a:latin typeface="Century Schoolbook"/>
          <a:ea typeface="Century Schoolbook"/>
          <a:cs typeface="Century Schoolbook"/>
          <a:sym typeface="Century Schoolbook"/>
        </a:defRPr>
      </a:lvl6pPr>
      <a:lvl7pPr>
        <a:defRPr sz="3000" cap="small">
          <a:solidFill>
            <a:srgbClr val="575F6D"/>
          </a:solidFill>
          <a:latin typeface="Century Schoolbook"/>
          <a:ea typeface="Century Schoolbook"/>
          <a:cs typeface="Century Schoolbook"/>
          <a:sym typeface="Century Schoolbook"/>
        </a:defRPr>
      </a:lvl7pPr>
      <a:lvl8pPr>
        <a:defRPr sz="3000" cap="small">
          <a:solidFill>
            <a:srgbClr val="575F6D"/>
          </a:solidFill>
          <a:latin typeface="Century Schoolbook"/>
          <a:ea typeface="Century Schoolbook"/>
          <a:cs typeface="Century Schoolbook"/>
          <a:sym typeface="Century Schoolbook"/>
        </a:defRPr>
      </a:lvl8pPr>
      <a:lvl9pPr>
        <a:defRPr sz="3000" cap="small">
          <a:solidFill>
            <a:srgbClr val="575F6D"/>
          </a:solidFill>
          <a:latin typeface="Century Schoolbook"/>
          <a:ea typeface="Century Schoolbook"/>
          <a:cs typeface="Century Schoolbook"/>
          <a:sym typeface="Century Schoolbook"/>
        </a:defRPr>
      </a:lvl9pPr>
    </p:titleStyle>
    <p:bodyStyle>
      <a:lvl1pPr marL="274320" indent="-274320">
        <a:spcBef>
          <a:spcPts val="600"/>
        </a:spcBef>
        <a:buClr>
          <a:srgbClr val="FE8637"/>
        </a:buClr>
        <a:buSzPct val="70000"/>
        <a:buFont typeface="Wingdings"/>
        <a:buChar char="○"/>
        <a:defRPr sz="2400">
          <a:latin typeface="Century Schoolbook"/>
          <a:ea typeface="Century Schoolbook"/>
          <a:cs typeface="Century Schoolbook"/>
          <a:sym typeface="Century Schoolbook"/>
        </a:defRPr>
      </a:lvl1pPr>
      <a:lvl2pPr marL="679268" indent="-313508">
        <a:spcBef>
          <a:spcPts val="600"/>
        </a:spcBef>
        <a:buClr>
          <a:srgbClr val="FE8637"/>
        </a:buClr>
        <a:buSzPct val="80000"/>
        <a:buFont typeface="Wingdings"/>
        <a:buChar char="●"/>
        <a:defRPr sz="2400">
          <a:latin typeface="Century Schoolbook"/>
          <a:ea typeface="Century Schoolbook"/>
          <a:cs typeface="Century Schoolbook"/>
          <a:sym typeface="Century Schoolbook"/>
        </a:defRPr>
      </a:lvl2pPr>
      <a:lvl3pPr marL="975360" indent="-243840">
        <a:spcBef>
          <a:spcPts val="600"/>
        </a:spcBef>
        <a:buClr>
          <a:srgbClr val="FE8637"/>
        </a:buClr>
        <a:buSzPct val="60000"/>
        <a:buFont typeface="Wingdings"/>
        <a:buChar char="○"/>
        <a:defRPr sz="2400">
          <a:latin typeface="Century Schoolbook"/>
          <a:ea typeface="Century Schoolbook"/>
          <a:cs typeface="Century Schoolbook"/>
          <a:sym typeface="Century Schoolbook"/>
        </a:defRPr>
      </a:lvl3pPr>
      <a:lvl4pPr marL="1249679" indent="-243839">
        <a:spcBef>
          <a:spcPts val="600"/>
        </a:spcBef>
        <a:buClr>
          <a:srgbClr val="FE8637"/>
        </a:buClr>
        <a:buSzPct val="60000"/>
        <a:buFont typeface="Wingdings"/>
        <a:buChar char="○"/>
        <a:defRPr sz="2400">
          <a:latin typeface="Century Schoolbook"/>
          <a:ea typeface="Century Schoolbook"/>
          <a:cs typeface="Century Schoolbook"/>
          <a:sym typeface="Century Schoolbook"/>
        </a:defRPr>
      </a:lvl4pPr>
      <a:lvl5pPr marL="1554479" indent="-274319">
        <a:spcBef>
          <a:spcPts val="600"/>
        </a:spcBef>
        <a:buClr>
          <a:srgbClr val="FE8637"/>
        </a:buClr>
        <a:buSzPct val="68000"/>
        <a:buFont typeface="Wingdings"/>
        <a:buChar char="●"/>
        <a:defRPr sz="2400">
          <a:latin typeface="Century Schoolbook"/>
          <a:ea typeface="Century Schoolbook"/>
          <a:cs typeface="Century Schoolbook"/>
          <a:sym typeface="Century Schoolbook"/>
        </a:defRPr>
      </a:lvl5pPr>
      <a:lvl6pPr marL="1828800" indent="-274319">
        <a:spcBef>
          <a:spcPts val="600"/>
        </a:spcBef>
        <a:buClr>
          <a:srgbClr val="FE8637"/>
        </a:buClr>
        <a:buSzPct val="100000"/>
        <a:buFont typeface="Wingdings"/>
        <a:buChar char="•"/>
        <a:defRPr sz="2400">
          <a:latin typeface="Century Schoolbook"/>
          <a:ea typeface="Century Schoolbook"/>
          <a:cs typeface="Century Schoolbook"/>
          <a:sym typeface="Century Schoolbook"/>
        </a:defRPr>
      </a:lvl6pPr>
      <a:lvl7pPr marL="2142308" indent="-313508">
        <a:spcBef>
          <a:spcPts val="600"/>
        </a:spcBef>
        <a:buClr>
          <a:srgbClr val="FE8637"/>
        </a:buClr>
        <a:buSzPct val="60000"/>
        <a:buFont typeface="Wingdings"/>
        <a:buChar char="○"/>
        <a:defRPr sz="2400">
          <a:latin typeface="Century Schoolbook"/>
          <a:ea typeface="Century Schoolbook"/>
          <a:cs typeface="Century Schoolbook"/>
          <a:sym typeface="Century Schoolbook"/>
        </a:defRPr>
      </a:lvl7pPr>
      <a:lvl8pPr marL="2416628" indent="-313508">
        <a:spcBef>
          <a:spcPts val="600"/>
        </a:spcBef>
        <a:buClr>
          <a:srgbClr val="FE8637"/>
        </a:buClr>
        <a:buSzPct val="100000"/>
        <a:buFont typeface="Wingdings"/>
        <a:buChar char="•"/>
        <a:defRPr sz="2400">
          <a:latin typeface="Century Schoolbook"/>
          <a:ea typeface="Century Schoolbook"/>
          <a:cs typeface="Century Schoolbook"/>
          <a:sym typeface="Century Schoolbook"/>
        </a:defRPr>
      </a:lvl8pPr>
      <a:lvl9pPr marL="2690948" indent="-313508">
        <a:spcBef>
          <a:spcPts val="600"/>
        </a:spcBef>
        <a:buClr>
          <a:srgbClr val="FE8637"/>
        </a:buClr>
        <a:buSzPct val="100000"/>
        <a:buFont typeface="Wingdings"/>
        <a:buChar char="•"/>
        <a:defRPr sz="2400">
          <a:latin typeface="Century Schoolbook"/>
          <a:ea typeface="Century Schoolbook"/>
          <a:cs typeface="Century Schoolbook"/>
          <a:sym typeface="Century Schoolbook"/>
        </a:defRPr>
      </a:lvl9pPr>
    </p:bodyStyle>
    <p:otherStyle>
      <a:lvl1pPr algn="ctr">
        <a:defRPr sz="1400" b="1">
          <a:solidFill>
            <a:schemeClr val="tx1"/>
          </a:solidFill>
          <a:latin typeface="+mn-lt"/>
          <a:ea typeface="+mn-ea"/>
          <a:cs typeface="+mn-cs"/>
          <a:sym typeface="Century Schoolbook"/>
        </a:defRPr>
      </a:lvl1pPr>
      <a:lvl2pPr indent="457200" algn="ctr">
        <a:defRPr sz="1400" b="1">
          <a:solidFill>
            <a:schemeClr val="tx1"/>
          </a:solidFill>
          <a:latin typeface="+mn-lt"/>
          <a:ea typeface="+mn-ea"/>
          <a:cs typeface="+mn-cs"/>
          <a:sym typeface="Century Schoolbook"/>
        </a:defRPr>
      </a:lvl2pPr>
      <a:lvl3pPr indent="914400" algn="ctr">
        <a:defRPr sz="1400" b="1">
          <a:solidFill>
            <a:schemeClr val="tx1"/>
          </a:solidFill>
          <a:latin typeface="+mn-lt"/>
          <a:ea typeface="+mn-ea"/>
          <a:cs typeface="+mn-cs"/>
          <a:sym typeface="Century Schoolbook"/>
        </a:defRPr>
      </a:lvl3pPr>
      <a:lvl4pPr indent="1371600" algn="ctr">
        <a:defRPr sz="1400" b="1">
          <a:solidFill>
            <a:schemeClr val="tx1"/>
          </a:solidFill>
          <a:latin typeface="+mn-lt"/>
          <a:ea typeface="+mn-ea"/>
          <a:cs typeface="+mn-cs"/>
          <a:sym typeface="Century Schoolbook"/>
        </a:defRPr>
      </a:lvl4pPr>
      <a:lvl5pPr indent="1828800" algn="ctr">
        <a:defRPr sz="1400" b="1">
          <a:solidFill>
            <a:schemeClr val="tx1"/>
          </a:solidFill>
          <a:latin typeface="+mn-lt"/>
          <a:ea typeface="+mn-ea"/>
          <a:cs typeface="+mn-cs"/>
          <a:sym typeface="Century Schoolbook"/>
        </a:defRPr>
      </a:lvl5pPr>
      <a:lvl6pPr indent="2286000" algn="ctr">
        <a:defRPr sz="1400" b="1">
          <a:solidFill>
            <a:schemeClr val="tx1"/>
          </a:solidFill>
          <a:latin typeface="+mn-lt"/>
          <a:ea typeface="+mn-ea"/>
          <a:cs typeface="+mn-cs"/>
          <a:sym typeface="Century Schoolbook"/>
        </a:defRPr>
      </a:lvl6pPr>
      <a:lvl7pPr indent="2743200" algn="ctr">
        <a:defRPr sz="1400" b="1">
          <a:solidFill>
            <a:schemeClr val="tx1"/>
          </a:solidFill>
          <a:latin typeface="+mn-lt"/>
          <a:ea typeface="+mn-ea"/>
          <a:cs typeface="+mn-cs"/>
          <a:sym typeface="Century Schoolbook"/>
        </a:defRPr>
      </a:lvl7pPr>
      <a:lvl8pPr indent="3200400" algn="ctr">
        <a:defRPr sz="1400" b="1">
          <a:solidFill>
            <a:schemeClr val="tx1"/>
          </a:solidFill>
          <a:latin typeface="+mn-lt"/>
          <a:ea typeface="+mn-ea"/>
          <a:cs typeface="+mn-cs"/>
          <a:sym typeface="Century Schoolbook"/>
        </a:defRPr>
      </a:lvl8pPr>
      <a:lvl9pPr indent="3657600" algn="ctr">
        <a:defRPr sz="1400" b="1">
          <a:solidFill>
            <a:schemeClr val="tx1"/>
          </a:solidFill>
          <a:latin typeface="+mn-lt"/>
          <a:ea typeface="+mn-ea"/>
          <a:cs typeface="+mn-cs"/>
          <a:sym typeface="Century School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S%C3%ADra" TargetMode="External"/><Relationship Id="rId13" Type="http://schemas.openxmlformats.org/officeDocument/2006/relationships/hyperlink" Target="https://cs.wikipedia.org/wiki/Mangan" TargetMode="External"/><Relationship Id="rId18" Type="http://schemas.openxmlformats.org/officeDocument/2006/relationships/hyperlink" Target="https://cs.wikipedia.org/wiki/Nikl" TargetMode="External"/><Relationship Id="rId3" Type="http://schemas.openxmlformats.org/officeDocument/2006/relationships/hyperlink" Target="https://cs.wikipedia.org/wiki/Fosfor" TargetMode="External"/><Relationship Id="rId7" Type="http://schemas.openxmlformats.org/officeDocument/2006/relationships/hyperlink" Target="https://cs.wikipedia.org/wiki/Chlor" TargetMode="External"/><Relationship Id="rId12" Type="http://schemas.openxmlformats.org/officeDocument/2006/relationships/hyperlink" Target="https://cs.wikipedia.org/wiki/M%C4%9B%C4%8F" TargetMode="External"/><Relationship Id="rId17" Type="http://schemas.openxmlformats.org/officeDocument/2006/relationships/hyperlink" Target="https://cs.wikipedia.org/wiki/Vanad" TargetMode="External"/><Relationship Id="rId2" Type="http://schemas.openxmlformats.org/officeDocument/2006/relationships/hyperlink" Target="https://cs.wikipedia.org/wiki/V%C3%A1pn%C3%ADk" TargetMode="External"/><Relationship Id="rId16" Type="http://schemas.openxmlformats.org/officeDocument/2006/relationships/hyperlink" Target="https://cs.wikipedia.org/wiki/K%C5%99em%C3%AD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Sod%C3%ADk" TargetMode="External"/><Relationship Id="rId11" Type="http://schemas.openxmlformats.org/officeDocument/2006/relationships/hyperlink" Target="https://cs.wikipedia.org/wiki/Zinek" TargetMode="External"/><Relationship Id="rId5" Type="http://schemas.openxmlformats.org/officeDocument/2006/relationships/hyperlink" Target="https://cs.wikipedia.org/wiki/Drasl%C3%ADk" TargetMode="External"/><Relationship Id="rId15" Type="http://schemas.openxmlformats.org/officeDocument/2006/relationships/hyperlink" Target="https://cs.wikipedia.org/wiki/Selen" TargetMode="External"/><Relationship Id="rId10" Type="http://schemas.openxmlformats.org/officeDocument/2006/relationships/hyperlink" Target="https://cs.wikipedia.org/wiki/Jod" TargetMode="External"/><Relationship Id="rId19" Type="http://schemas.openxmlformats.org/officeDocument/2006/relationships/hyperlink" Target="https://cs.wikipedia.org/wiki/Bor" TargetMode="External"/><Relationship Id="rId4" Type="http://schemas.openxmlformats.org/officeDocument/2006/relationships/hyperlink" Target="https://cs.wikipedia.org/wiki/Ho%C5%99%C4%8D%C3%ADk" TargetMode="External"/><Relationship Id="rId9" Type="http://schemas.openxmlformats.org/officeDocument/2006/relationships/hyperlink" Target="https://cs.wikipedia.org/wiki/%C5%BDelezo" TargetMode="External"/><Relationship Id="rId14" Type="http://schemas.openxmlformats.org/officeDocument/2006/relationships/hyperlink" Target="https://cs.wikipedia.org/wiki/Chr%C3%B3m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ikiskripta.eu/index.php/Kost" TargetMode="External"/><Relationship Id="rId3" Type="http://schemas.openxmlformats.org/officeDocument/2006/relationships/hyperlink" Target="http://www.wikiskripta.eu/index.php/Parathormon" TargetMode="External"/><Relationship Id="rId7" Type="http://schemas.openxmlformats.org/officeDocument/2006/relationships/hyperlink" Target="http://www.wikiskripta.eu/index.php/Vitamin_D" TargetMode="External"/><Relationship Id="rId2" Type="http://schemas.openxmlformats.org/officeDocument/2006/relationships/hyperlink" Target="http://www.wikiskripta.eu/index.php/Mo%C4%8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ikiskripta.eu/index.php?title=Pohlavn%C3%AD_hormony&amp;action=edit&amp;redlink=1" TargetMode="External"/><Relationship Id="rId11" Type="http://schemas.openxmlformats.org/officeDocument/2006/relationships/hyperlink" Target="http://www.wikiskripta.eu/index.php/Kolorekt%C3%A1ln%C3%AD_karcinom" TargetMode="External"/><Relationship Id="rId5" Type="http://schemas.openxmlformats.org/officeDocument/2006/relationships/hyperlink" Target="http://www.wikiskripta.eu/index.php?title=Hormony_nadledvin&amp;action=edit&amp;redlink=1" TargetMode="External"/><Relationship Id="rId10" Type="http://schemas.openxmlformats.org/officeDocument/2006/relationships/hyperlink" Target="http://www.wikiskripta.eu/index.php/Krevn%C3%AD_sr%C3%A1%C5%BElivost" TargetMode="External"/><Relationship Id="rId4" Type="http://schemas.openxmlformats.org/officeDocument/2006/relationships/hyperlink" Target="http://www.wikiskripta.eu/index.php/Hormony_%C5%A1t%C3%ADtn%C3%A9_%C5%BEl%C3%A1zy" TargetMode="External"/><Relationship Id="rId9" Type="http://schemas.openxmlformats.org/officeDocument/2006/relationships/hyperlink" Target="http://www.wikiskripta.eu/index.php/Zub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skripta.eu/index.php/Osteopor%C3%B3za" TargetMode="External"/><Relationship Id="rId2" Type="http://schemas.openxmlformats.org/officeDocument/2006/relationships/hyperlink" Target="http://www.wikiskripta.eu/index.php/Osteomalaci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ikiskripta.eu/index.php/Tachykardie" TargetMode="External"/><Relationship Id="rId4" Type="http://schemas.openxmlformats.org/officeDocument/2006/relationships/hyperlink" Target="http://www.wikiskripta.eu/index.php/Rachitis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skripta.eu/index.php/Enzym" TargetMode="External"/><Relationship Id="rId2" Type="http://schemas.openxmlformats.org/officeDocument/2006/relationships/hyperlink" Target="http://www.wikiskripta.eu/index.php/Zuby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skripta.eu/index.php/Bun%C4%9B%C4%8Dn%C3%A1_membr%C3%A1na" TargetMode="External"/><Relationship Id="rId2" Type="http://schemas.openxmlformats.org/officeDocument/2006/relationships/hyperlink" Target="http://www.wikiskripta.eu/index.php/Nitrobun%C4%9B%C4%8Dn%C3%B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kiskripta.eu/index.php/Tetanus" TargetMode="Externa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kiskripta.eu/index.php/Acidobazick%C3%A1_rovnov%C3%A1ha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2123727" y="1844824"/>
            <a:ext cx="6172201" cy="1894363"/>
          </a:xfrm>
          <a:prstGeom prst="rect">
            <a:avLst/>
          </a:prstGeom>
        </p:spPr>
        <p:txBody>
          <a:bodyPr/>
          <a:lstStyle>
            <a:lvl1pPr defTabSz="694944">
              <a:defRPr sz="2736"/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2736" b="1" cap="small">
                <a:solidFill>
                  <a:srgbClr val="575F6D"/>
                </a:solidFill>
              </a:rPr>
              <a:t>Minerální látky ve výživě, denní potřeba. Normální hodnoty laboratorních vyšetření. Vodní a acidobazická rovnováha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2339751" y="4437112"/>
            <a:ext cx="6400801" cy="769641"/>
          </a:xfrm>
          <a:prstGeom prst="rect">
            <a:avLst/>
          </a:prstGeom>
        </p:spPr>
        <p:txBody>
          <a:bodyPr/>
          <a:lstStyle/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575F6D"/>
                </a:solidFill>
              </a:rPr>
              <a:t>MUDr. Jana Křivánková</a:t>
            </a:r>
          </a:p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575F6D"/>
                </a:solidFill>
              </a:rPr>
              <a:t>IHOK FN Brno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0888" y="-232147"/>
            <a:ext cx="7467600" cy="1417638"/>
          </a:xfrm>
        </p:spPr>
        <p:txBody>
          <a:bodyPr/>
          <a:lstStyle/>
          <a:p>
            <a:r>
              <a:rPr lang="cs-CZ" dirty="0"/>
              <a:t>Transport rozpuštěných látek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02841" y="1412776"/>
            <a:ext cx="7467600" cy="5257800"/>
          </a:xfrm>
        </p:spPr>
        <p:txBody>
          <a:bodyPr>
            <a:normAutofit fontScale="92500"/>
          </a:bodyPr>
          <a:lstStyle/>
          <a:p>
            <a:r>
              <a:rPr lang="cs-CZ" b="1" dirty="0"/>
              <a:t>Prostá difuze </a:t>
            </a:r>
            <a:r>
              <a:rPr lang="cs-CZ" dirty="0"/>
              <a:t>dle koncentračního gradientu</a:t>
            </a:r>
          </a:p>
          <a:p>
            <a:pPr lvl="1"/>
            <a:r>
              <a:rPr lang="cs-CZ" dirty="0"/>
              <a:t>Malé částice, lipofilní částice</a:t>
            </a:r>
          </a:p>
          <a:p>
            <a:r>
              <a:rPr lang="cs-CZ" b="1" dirty="0" err="1"/>
              <a:t>Poporovaná</a:t>
            </a:r>
            <a:r>
              <a:rPr lang="cs-CZ" b="1" dirty="0"/>
              <a:t> (</a:t>
            </a:r>
            <a:r>
              <a:rPr lang="cs-CZ" b="1" dirty="0" err="1"/>
              <a:t>facilitovaná</a:t>
            </a:r>
            <a:r>
              <a:rPr lang="cs-CZ" b="1" dirty="0"/>
              <a:t>) difuze</a:t>
            </a:r>
          </a:p>
          <a:p>
            <a:pPr lvl="1"/>
            <a:r>
              <a:rPr lang="cs-CZ" dirty="0"/>
              <a:t>Velké hydrofilní částice (</a:t>
            </a:r>
            <a:r>
              <a:rPr lang="cs-CZ" dirty="0" err="1"/>
              <a:t>glukoza</a:t>
            </a:r>
            <a:r>
              <a:rPr lang="cs-CZ" dirty="0"/>
              <a:t>) vyžadují přenosový systém, dle elektrochemického gradientu</a:t>
            </a:r>
          </a:p>
          <a:p>
            <a:r>
              <a:rPr lang="cs-CZ" b="1" dirty="0"/>
              <a:t>Aktivní transport</a:t>
            </a:r>
          </a:p>
          <a:p>
            <a:pPr lvl="1"/>
            <a:r>
              <a:rPr lang="cs-CZ" dirty="0"/>
              <a:t>Při nepřítomnosti gradientu (transport proti spádu)</a:t>
            </a:r>
          </a:p>
          <a:p>
            <a:pPr lvl="1"/>
            <a:r>
              <a:rPr lang="cs-CZ" dirty="0"/>
              <a:t>Vyžaduje ATP (př. Na-K-</a:t>
            </a:r>
            <a:r>
              <a:rPr lang="cs-CZ" dirty="0" err="1"/>
              <a:t>ATPáza</a:t>
            </a:r>
            <a:r>
              <a:rPr lang="cs-CZ" dirty="0"/>
              <a:t>)</a:t>
            </a:r>
          </a:p>
          <a:p>
            <a:r>
              <a:rPr lang="cs-CZ" b="1" dirty="0"/>
              <a:t>Filtrace</a:t>
            </a:r>
          </a:p>
          <a:p>
            <a:pPr lvl="1"/>
            <a:r>
              <a:rPr lang="cs-CZ" dirty="0"/>
              <a:t>Hydrostatický tlak</a:t>
            </a:r>
          </a:p>
          <a:p>
            <a:r>
              <a:rPr lang="cs-CZ" b="1" dirty="0"/>
              <a:t>Osmotický transport</a:t>
            </a:r>
          </a:p>
          <a:p>
            <a:pPr lvl="1"/>
            <a:r>
              <a:rPr lang="cs-CZ" dirty="0"/>
              <a:t>Voda přechází do prostoru s vysokou koncentrací rozpuštěných látek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6672"/>
            <a:ext cx="2411760" cy="243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99667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Osmotická rovnováha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Nezbytný předpoklad pro udržení vody v těle= sůl</a:t>
            </a:r>
          </a:p>
          <a:p>
            <a:r>
              <a:rPr lang="cs-CZ" sz="2800" dirty="0"/>
              <a:t>Sůl a ostatní </a:t>
            </a:r>
            <a:r>
              <a:rPr lang="cs-CZ" sz="2800" dirty="0" err="1"/>
              <a:t>soluty</a:t>
            </a:r>
            <a:r>
              <a:rPr lang="cs-CZ" sz="2800" dirty="0"/>
              <a:t> díky osmotické aktivitě </a:t>
            </a:r>
            <a:r>
              <a:rPr lang="cs-CZ" sz="2800" dirty="0" err="1"/>
              <a:t>urdžují</a:t>
            </a:r>
            <a:r>
              <a:rPr lang="cs-CZ" sz="2800" dirty="0"/>
              <a:t> vodu v organismu, určují přesuny vody mezi tělními oddíly</a:t>
            </a:r>
          </a:p>
          <a:p>
            <a:r>
              <a:rPr lang="cs-CZ" sz="2800" dirty="0"/>
              <a:t>Rovnováha mezi příjmem a ztrátami vody a soli</a:t>
            </a:r>
          </a:p>
          <a:p>
            <a:r>
              <a:rPr lang="cs-CZ" sz="2800" dirty="0"/>
              <a:t>Rovnováha poměru tělesné soli k tělesné vodě (osmotická rovnováha)</a:t>
            </a:r>
          </a:p>
        </p:txBody>
      </p:sp>
    </p:spTree>
    <p:extLst>
      <p:ext uri="{BB962C8B-B14F-4D97-AF65-F5344CB8AC3E}">
        <p14:creationId xmlns:p14="http://schemas.microsoft.com/office/powerpoint/2010/main" val="19968442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467600" cy="1417638"/>
          </a:xfrm>
        </p:spPr>
        <p:txBody>
          <a:bodyPr/>
          <a:lstStyle/>
          <a:p>
            <a:r>
              <a:rPr lang="cs-CZ" dirty="0"/>
              <a:t>osmolalita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384176"/>
            <a:ext cx="8064896" cy="5473824"/>
          </a:xfrm>
          <a:solidFill>
            <a:schemeClr val="accent1"/>
          </a:solidFill>
        </p:spPr>
        <p:txBody>
          <a:bodyPr>
            <a:normAutofit fontScale="92500" lnSpcReduction="20000"/>
          </a:bodyPr>
          <a:lstStyle/>
          <a:p>
            <a:r>
              <a:rPr lang="cs-CZ" sz="2800" dirty="0"/>
              <a:t>Molární koncentrace částic (molekul, atomů, iontů) rozpuštěných látek v 1kg tekutiny (vody)</a:t>
            </a:r>
          </a:p>
          <a:p>
            <a:r>
              <a:rPr lang="cs-CZ" sz="2800" b="1" dirty="0"/>
              <a:t>Celková osmolalita= 2x Na+ + K+ + urea + </a:t>
            </a:r>
            <a:r>
              <a:rPr lang="cs-CZ" sz="2800" b="1" dirty="0" err="1"/>
              <a:t>glukoza</a:t>
            </a:r>
            <a:endParaRPr lang="cs-CZ" sz="2800" b="1" dirty="0"/>
          </a:p>
          <a:p>
            <a:r>
              <a:rPr lang="cs-CZ" sz="2800" dirty="0"/>
              <a:t>Jednotka: </a:t>
            </a:r>
            <a:r>
              <a:rPr lang="cs-CZ" sz="2800" dirty="0" err="1"/>
              <a:t>mosmol</a:t>
            </a:r>
            <a:r>
              <a:rPr lang="cs-CZ" sz="2800" dirty="0"/>
              <a:t>/kg H20</a:t>
            </a:r>
          </a:p>
          <a:p>
            <a:r>
              <a:rPr lang="cs-CZ" sz="2800" dirty="0"/>
              <a:t>Krevní plazma: </a:t>
            </a:r>
          </a:p>
          <a:p>
            <a:pPr lvl="1"/>
            <a:r>
              <a:rPr lang="cs-CZ" sz="2800" dirty="0"/>
              <a:t>osmolalita 290 </a:t>
            </a:r>
            <a:r>
              <a:rPr lang="cs-CZ" sz="2800" dirty="0" err="1"/>
              <a:t>mosmol</a:t>
            </a:r>
            <a:r>
              <a:rPr lang="cs-CZ" sz="2800" dirty="0"/>
              <a:t>/kg</a:t>
            </a:r>
          </a:p>
          <a:p>
            <a:pPr lvl="1"/>
            <a:r>
              <a:rPr lang="cs-CZ" sz="2800" dirty="0"/>
              <a:t>Osmolarita 270 </a:t>
            </a:r>
            <a:r>
              <a:rPr lang="cs-CZ" sz="2800" dirty="0" err="1"/>
              <a:t>mosmol</a:t>
            </a:r>
            <a:r>
              <a:rPr lang="cs-CZ" sz="2800" dirty="0"/>
              <a:t>/l</a:t>
            </a:r>
          </a:p>
          <a:p>
            <a:pPr lvl="1"/>
            <a:endParaRPr lang="cs-CZ" sz="2800" dirty="0"/>
          </a:p>
          <a:p>
            <a:r>
              <a:rPr lang="cs-CZ" sz="2800" dirty="0"/>
              <a:t>Dle osmolality plazma se roztoky označují jako:</a:t>
            </a:r>
          </a:p>
          <a:p>
            <a:pPr lvl="1"/>
            <a:r>
              <a:rPr lang="cs-CZ" sz="2800" dirty="0"/>
              <a:t>Izotonické</a:t>
            </a:r>
          </a:p>
          <a:p>
            <a:pPr lvl="1"/>
            <a:r>
              <a:rPr lang="cs-CZ" sz="2800" dirty="0"/>
              <a:t>Hypertonické</a:t>
            </a:r>
          </a:p>
          <a:p>
            <a:pPr lvl="1"/>
            <a:r>
              <a:rPr lang="cs-CZ" sz="2800" dirty="0"/>
              <a:t>hypotonické</a:t>
            </a:r>
          </a:p>
          <a:p>
            <a:pPr marL="0" indent="0">
              <a:buNone/>
            </a:pPr>
            <a:endParaRPr lang="cs-CZ" sz="2800" dirty="0"/>
          </a:p>
          <a:p>
            <a:pPr lvl="1"/>
            <a:endParaRPr lang="cs-CZ" dirty="0"/>
          </a:p>
          <a:p>
            <a:pPr marL="36576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622987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objemu a složení tělesných tekutin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Dehydratace</a:t>
            </a:r>
          </a:p>
          <a:p>
            <a:r>
              <a:rPr lang="cs-CZ" dirty="0" err="1"/>
              <a:t>Hyperhydratace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297" y="1556792"/>
            <a:ext cx="2405967" cy="240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12976"/>
            <a:ext cx="24098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96" y="4581128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14263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dehydratace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Dělí se na 3 skupiny podle toho, zda současně došlo ke ztrátě elektrolytů ve vnitřním prostředí:</a:t>
            </a:r>
          </a:p>
          <a:p>
            <a:endParaRPr lang="cs-CZ" dirty="0"/>
          </a:p>
          <a:p>
            <a:r>
              <a:rPr lang="cs-CZ" dirty="0"/>
              <a:t>Izotonická hypovolémie</a:t>
            </a:r>
          </a:p>
          <a:p>
            <a:r>
              <a:rPr lang="cs-CZ" dirty="0"/>
              <a:t>Hypotonická hypovolémie</a:t>
            </a:r>
          </a:p>
          <a:p>
            <a:r>
              <a:rPr lang="cs-CZ" dirty="0"/>
              <a:t>Hypertonická hypovolémie</a:t>
            </a:r>
          </a:p>
        </p:txBody>
      </p:sp>
    </p:spTree>
    <p:extLst>
      <p:ext uri="{BB962C8B-B14F-4D97-AF65-F5344CB8AC3E}">
        <p14:creationId xmlns:p14="http://schemas.microsoft.com/office/powerpoint/2010/main" val="175934328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467600" cy="1417638"/>
          </a:xfrm>
        </p:spPr>
        <p:txBody>
          <a:bodyPr/>
          <a:lstStyle/>
          <a:p>
            <a:r>
              <a:rPr lang="cs-CZ" dirty="0"/>
              <a:t>Izotonická hypovolémie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219256" cy="5257800"/>
          </a:xfrm>
        </p:spPr>
        <p:txBody>
          <a:bodyPr>
            <a:noAutofit/>
          </a:bodyPr>
          <a:lstStyle/>
          <a:p>
            <a:r>
              <a:rPr lang="cs-CZ" sz="2800" dirty="0"/>
              <a:t>Souběžný deficit vody a deficit sodíku</a:t>
            </a:r>
          </a:p>
          <a:p>
            <a:r>
              <a:rPr lang="cs-CZ" sz="2800" dirty="0"/>
              <a:t>Zachování koncentrace sodíku a tím normální osmolalita</a:t>
            </a:r>
          </a:p>
          <a:p>
            <a:r>
              <a:rPr lang="cs-CZ" sz="2800" dirty="0"/>
              <a:t>Hlavní rys: zmenšení objemu ECT</a:t>
            </a:r>
          </a:p>
          <a:p>
            <a:r>
              <a:rPr lang="cs-CZ" sz="2800" dirty="0"/>
              <a:t>Zvracení, průjmy, ztráty izotonické tekutiny píštělemi, diuretiky, drenáž ascitu, popáleniny</a:t>
            </a:r>
          </a:p>
          <a:p>
            <a:r>
              <a:rPr lang="cs-CZ" sz="2800" dirty="0"/>
              <a:t>Klinika: známky hypovolémie při zachování iontového složení ECT</a:t>
            </a:r>
          </a:p>
          <a:p>
            <a:r>
              <a:rPr lang="cs-CZ" sz="2800" dirty="0"/>
              <a:t>Terapie: substituce izotonické tekutinami (př. Izotonický roztok </a:t>
            </a:r>
            <a:r>
              <a:rPr lang="cs-CZ" sz="2800" dirty="0" err="1"/>
              <a:t>NaCl</a:t>
            </a:r>
            <a:r>
              <a:rPr lang="cs-CZ" sz="2800" dirty="0"/>
              <a:t>, balancované </a:t>
            </a:r>
            <a:r>
              <a:rPr lang="cs-CZ" sz="2800" dirty="0" err="1"/>
              <a:t>rotoky</a:t>
            </a:r>
            <a:r>
              <a:rPr lang="cs-CZ" sz="2800" dirty="0"/>
              <a:t>- </a:t>
            </a:r>
            <a:r>
              <a:rPr lang="cs-CZ" sz="2800" dirty="0" err="1"/>
              <a:t>Ringer</a:t>
            </a:r>
            <a:r>
              <a:rPr lang="cs-CZ" sz="2800" dirty="0"/>
              <a:t>, Hartman)</a:t>
            </a:r>
          </a:p>
        </p:txBody>
      </p:sp>
    </p:spTree>
    <p:extLst>
      <p:ext uri="{BB962C8B-B14F-4D97-AF65-F5344CB8AC3E}">
        <p14:creationId xmlns:p14="http://schemas.microsoft.com/office/powerpoint/2010/main" val="223330941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467600" cy="1417638"/>
          </a:xfrm>
        </p:spPr>
        <p:txBody>
          <a:bodyPr/>
          <a:lstStyle/>
          <a:p>
            <a:r>
              <a:rPr lang="cs-CZ" dirty="0"/>
              <a:t>Hypotonická hypovolémie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003232" cy="5257800"/>
          </a:xfrm>
        </p:spPr>
        <p:txBody>
          <a:bodyPr>
            <a:noAutofit/>
          </a:bodyPr>
          <a:lstStyle/>
          <a:p>
            <a:r>
              <a:rPr lang="cs-CZ" sz="2800" dirty="0"/>
              <a:t>Ztráta čisté vody i sodíku, přičemž ztráty sodíku převažují</a:t>
            </a:r>
          </a:p>
          <a:p>
            <a:r>
              <a:rPr lang="cs-CZ" sz="2800" dirty="0"/>
              <a:t>Vznik při hrazení extracelulární tekutiny pitím čisté vody nebo infuzemi </a:t>
            </a:r>
            <a:r>
              <a:rPr lang="cs-CZ" sz="2800" dirty="0" err="1"/>
              <a:t>glukozy</a:t>
            </a:r>
            <a:r>
              <a:rPr lang="cs-CZ" sz="2800" dirty="0"/>
              <a:t> při nedostatečném přívodu sodíku (</a:t>
            </a:r>
            <a:r>
              <a:rPr lang="cs-CZ" sz="2800" dirty="0" err="1"/>
              <a:t>iatrogenní</a:t>
            </a:r>
            <a:r>
              <a:rPr lang="cs-CZ" sz="2800" dirty="0"/>
              <a:t>!)</a:t>
            </a:r>
          </a:p>
          <a:p>
            <a:r>
              <a:rPr lang="cs-CZ" sz="2800" dirty="0"/>
              <a:t>Projevuje se hypovolemií současně se snížením </a:t>
            </a:r>
            <a:r>
              <a:rPr lang="cs-CZ" sz="2800" dirty="0" err="1"/>
              <a:t>natrémie</a:t>
            </a:r>
            <a:endParaRPr lang="cs-CZ" sz="2800" dirty="0"/>
          </a:p>
          <a:p>
            <a:r>
              <a:rPr lang="cs-CZ" sz="2800" dirty="0"/>
              <a:t>Nízký Na, zvýšený hematokrit, celková bílkovina</a:t>
            </a:r>
          </a:p>
          <a:p>
            <a:r>
              <a:rPr lang="cs-CZ" sz="2800" dirty="0"/>
              <a:t>Terapie: substituce </a:t>
            </a:r>
            <a:r>
              <a:rPr lang="cs-CZ" sz="2800" dirty="0" err="1"/>
              <a:t>izo</a:t>
            </a:r>
            <a:r>
              <a:rPr lang="cs-CZ" sz="2800" dirty="0"/>
              <a:t> až mírně hypertonickými roztoky </a:t>
            </a:r>
            <a:r>
              <a:rPr lang="cs-CZ" sz="2800" dirty="0" err="1"/>
              <a:t>NaCl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3792826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6121"/>
            <a:ext cx="7715200" cy="1143000"/>
          </a:xfrm>
        </p:spPr>
        <p:txBody>
          <a:bodyPr/>
          <a:lstStyle/>
          <a:p>
            <a:r>
              <a:rPr lang="cs-CZ" dirty="0"/>
              <a:t>Hypertonická hypovolémie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712968" cy="5517232"/>
          </a:xfrm>
        </p:spPr>
        <p:txBody>
          <a:bodyPr>
            <a:noAutofit/>
          </a:bodyPr>
          <a:lstStyle/>
          <a:p>
            <a:r>
              <a:rPr lang="cs-CZ" sz="2800" dirty="0"/>
              <a:t>Izolovaný deficit čisté vody, chybějí ztráty Na+</a:t>
            </a:r>
          </a:p>
          <a:p>
            <a:r>
              <a:rPr lang="cs-CZ" sz="2800" dirty="0"/>
              <a:t>Voda difunduje z ICT do hypertonické ECT, turgor tkání se zmenšuje, zvýšená </a:t>
            </a:r>
            <a:r>
              <a:rPr lang="cs-CZ" sz="2800" dirty="0" err="1"/>
              <a:t>konc</a:t>
            </a:r>
            <a:r>
              <a:rPr lang="cs-CZ" sz="2800" dirty="0"/>
              <a:t>. Na+, osmolalita</a:t>
            </a:r>
          </a:p>
          <a:p>
            <a:r>
              <a:rPr lang="cs-CZ" sz="2800" dirty="0"/>
              <a:t>Vznik: zvýšené ztráty vody pocením (pot je hypotonický), hyperventilace (ztráta vody), diabetes </a:t>
            </a:r>
            <a:r>
              <a:rPr lang="cs-CZ" sz="2800" dirty="0" err="1"/>
              <a:t>insipidus</a:t>
            </a:r>
            <a:r>
              <a:rPr lang="cs-CZ" sz="2800" dirty="0"/>
              <a:t>, osmotická diuréza (</a:t>
            </a:r>
            <a:r>
              <a:rPr lang="cs-CZ" sz="2800" dirty="0" err="1"/>
              <a:t>manitol</a:t>
            </a:r>
            <a:r>
              <a:rPr lang="cs-CZ" sz="2800" dirty="0"/>
              <a:t>, glykosurie), trosečníci, pití izotonické nebo hypertonické tekutiny u zvýšených ztrát vody</a:t>
            </a:r>
          </a:p>
          <a:p>
            <a:r>
              <a:rPr lang="cs-CZ" sz="2800" dirty="0" err="1"/>
              <a:t>Cave</a:t>
            </a:r>
            <a:r>
              <a:rPr lang="cs-CZ" sz="2800" dirty="0"/>
              <a:t>: Centrální žilní tlak může být falešně normální při výrazné vazokonstrikci v plicním řečišti- poklesne až po prvních dávkách tekutin </a:t>
            </a:r>
          </a:p>
        </p:txBody>
      </p:sp>
    </p:spTree>
    <p:extLst>
      <p:ext uri="{BB962C8B-B14F-4D97-AF65-F5344CB8AC3E}">
        <p14:creationId xmlns:p14="http://schemas.microsoft.com/office/powerpoint/2010/main" val="125919377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hyperhydratace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Izotonická hypervolémie</a:t>
            </a:r>
          </a:p>
          <a:p>
            <a:r>
              <a:rPr lang="cs-CZ" dirty="0"/>
              <a:t>Hypotonická hypervolémie</a:t>
            </a:r>
          </a:p>
          <a:p>
            <a:r>
              <a:rPr lang="cs-CZ" dirty="0"/>
              <a:t>Hypertonická hypervolémie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12976"/>
            <a:ext cx="4134023" cy="2320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70261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467600" cy="1417638"/>
          </a:xfrm>
        </p:spPr>
        <p:txBody>
          <a:bodyPr/>
          <a:lstStyle/>
          <a:p>
            <a:r>
              <a:rPr lang="cs-CZ" dirty="0"/>
              <a:t>Izotonická hypervolémie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63272" cy="5257800"/>
          </a:xfrm>
        </p:spPr>
        <p:txBody>
          <a:bodyPr>
            <a:noAutofit/>
          </a:bodyPr>
          <a:lstStyle/>
          <a:p>
            <a:r>
              <a:rPr lang="cs-CZ" sz="2800" dirty="0"/>
              <a:t>Nadbytek vody i sodíku v izotonickém poměru, normální osmolalita séra a </a:t>
            </a:r>
            <a:r>
              <a:rPr lang="cs-CZ" sz="2800" dirty="0" err="1"/>
              <a:t>konc</a:t>
            </a:r>
            <a:r>
              <a:rPr lang="cs-CZ" sz="2800" dirty="0"/>
              <a:t>. sodíku</a:t>
            </a:r>
          </a:p>
          <a:p>
            <a:r>
              <a:rPr lang="cs-CZ" sz="2800" dirty="0"/>
              <a:t>Vznik: podáváním nadměrného množství izotonických infuzí při oligurii nebo anurii </a:t>
            </a:r>
          </a:p>
          <a:p>
            <a:r>
              <a:rPr lang="cs-CZ" sz="2800" dirty="0"/>
              <a:t>kardiální selhání, chronické renální selhání, </a:t>
            </a:r>
            <a:r>
              <a:rPr lang="cs-CZ" sz="2800" dirty="0" err="1"/>
              <a:t>cirhoza</a:t>
            </a:r>
            <a:r>
              <a:rPr lang="cs-CZ" sz="2800" dirty="0"/>
              <a:t> jater)</a:t>
            </a:r>
          </a:p>
          <a:p>
            <a:r>
              <a:rPr lang="cs-CZ" sz="2800" dirty="0"/>
              <a:t>Klinika: dominují otoky, výpotky, dušnost, oběhové selhání, vzestup CŽT, pokles plazmatických proteinů (albumin)</a:t>
            </a:r>
          </a:p>
          <a:p>
            <a:r>
              <a:rPr lang="cs-CZ" sz="2800" dirty="0"/>
              <a:t>Terapie: omezení soli a tekutin, diuretika, </a:t>
            </a:r>
            <a:r>
              <a:rPr lang="cs-CZ" sz="2800" dirty="0" err="1"/>
              <a:t>hemofiltrace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99018239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C6C11A-4ED0-4D4C-866A-42DFE9505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700 př. Kristem stará Indie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ADE5CC8-B32F-48DF-87AD-D3EB1D24F2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numCol="2">
            <a:normAutofit/>
          </a:bodyPr>
          <a:lstStyle/>
          <a:p>
            <a:r>
              <a:rPr lang="cs-CZ" sz="2000" dirty="0" err="1"/>
              <a:t>Samudra</a:t>
            </a:r>
            <a:r>
              <a:rPr lang="cs-CZ" sz="2000" dirty="0"/>
              <a:t> </a:t>
            </a:r>
            <a:r>
              <a:rPr lang="cs-CZ" sz="2000" dirty="0" err="1"/>
              <a:t>iva</a:t>
            </a:r>
            <a:r>
              <a:rPr lang="cs-CZ" sz="2000" dirty="0"/>
              <a:t> </a:t>
            </a:r>
            <a:r>
              <a:rPr lang="cs-CZ" sz="2000" dirty="0" err="1"/>
              <a:t>gambhíram</a:t>
            </a:r>
            <a:endParaRPr lang="cs-CZ" sz="2000" dirty="0"/>
          </a:p>
          <a:p>
            <a:r>
              <a:rPr lang="cs-CZ" sz="2000" dirty="0"/>
              <a:t>Naiva </a:t>
            </a:r>
            <a:r>
              <a:rPr lang="cs-CZ" sz="2000" dirty="0" err="1"/>
              <a:t>šakjam</a:t>
            </a:r>
            <a:r>
              <a:rPr lang="cs-CZ" sz="2000" dirty="0"/>
              <a:t> </a:t>
            </a:r>
            <a:r>
              <a:rPr lang="cs-CZ" sz="2000" dirty="0" err="1"/>
              <a:t>čikitsitam</a:t>
            </a:r>
            <a:endParaRPr lang="cs-CZ" sz="2000" dirty="0"/>
          </a:p>
          <a:p>
            <a:r>
              <a:rPr lang="cs-CZ" sz="2000" dirty="0" err="1"/>
              <a:t>Vaktum</a:t>
            </a:r>
            <a:r>
              <a:rPr lang="cs-CZ" sz="2000" dirty="0"/>
              <a:t> </a:t>
            </a:r>
            <a:r>
              <a:rPr lang="cs-CZ" sz="2000" dirty="0" err="1"/>
              <a:t>nírávášéšéna</a:t>
            </a:r>
            <a:endParaRPr lang="cs-CZ" sz="2000" dirty="0"/>
          </a:p>
          <a:p>
            <a:r>
              <a:rPr lang="cs-CZ" sz="2000" dirty="0" err="1"/>
              <a:t>Šlokánam</a:t>
            </a:r>
            <a:r>
              <a:rPr lang="cs-CZ" sz="2000" dirty="0"/>
              <a:t> </a:t>
            </a:r>
            <a:r>
              <a:rPr lang="cs-CZ" sz="2000" dirty="0" err="1"/>
              <a:t>ajútair</a:t>
            </a:r>
            <a:r>
              <a:rPr lang="cs-CZ" sz="2000" dirty="0"/>
              <a:t> </a:t>
            </a:r>
            <a:r>
              <a:rPr lang="cs-CZ" sz="2000" dirty="0" err="1"/>
              <a:t>api</a:t>
            </a:r>
            <a:endParaRPr lang="cs-CZ" sz="20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dirty="0"/>
          </a:p>
          <a:p>
            <a:endParaRPr lang="cs-CZ" dirty="0"/>
          </a:p>
          <a:p>
            <a:endParaRPr lang="cs-CZ" sz="2000" dirty="0"/>
          </a:p>
          <a:p>
            <a:r>
              <a:rPr lang="cs-CZ" sz="2000" dirty="0"/>
              <a:t>Nesnadná je medicína</a:t>
            </a:r>
          </a:p>
          <a:p>
            <a:r>
              <a:rPr lang="cs-CZ" sz="2000" dirty="0"/>
              <a:t>Hluboká jako širé moře </a:t>
            </a:r>
          </a:p>
          <a:p>
            <a:r>
              <a:rPr lang="cs-CZ" sz="2000" dirty="0"/>
              <a:t>Celou ji vyložit nelze</a:t>
            </a:r>
          </a:p>
          <a:p>
            <a:r>
              <a:rPr lang="cs-CZ" sz="2000" dirty="0"/>
              <a:t>Ani ve statisících veršů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5971077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7467600" cy="1417638"/>
          </a:xfrm>
        </p:spPr>
        <p:txBody>
          <a:bodyPr/>
          <a:lstStyle/>
          <a:p>
            <a:r>
              <a:rPr lang="cs-CZ" dirty="0"/>
              <a:t>Hypotonická hypervolémie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7504" y="1340768"/>
            <a:ext cx="9036496" cy="5661248"/>
          </a:xfrm>
        </p:spPr>
        <p:txBody>
          <a:bodyPr>
            <a:noAutofit/>
          </a:bodyPr>
          <a:lstStyle/>
          <a:p>
            <a:r>
              <a:rPr lang="cs-CZ" sz="2600" dirty="0"/>
              <a:t>Nadbytek čisté vody spojený se zvětšením ECT i ICT prostoru, osmolalita séra a </a:t>
            </a:r>
            <a:r>
              <a:rPr lang="cs-CZ" sz="2600" dirty="0" err="1"/>
              <a:t>konc</a:t>
            </a:r>
            <a:r>
              <a:rPr lang="cs-CZ" sz="2600" dirty="0"/>
              <a:t>. Na+ je snížená</a:t>
            </a:r>
          </a:p>
          <a:p>
            <a:r>
              <a:rPr lang="cs-CZ" sz="2600" dirty="0"/>
              <a:t>Vznik: nadměrné podávání hypotonických roztoků, gastrická </a:t>
            </a:r>
            <a:r>
              <a:rPr lang="cs-CZ" sz="2600" dirty="0" err="1"/>
              <a:t>laváž</a:t>
            </a:r>
            <a:r>
              <a:rPr lang="cs-CZ" sz="2600" dirty="0"/>
              <a:t> vodou, zvýšená sekrece antidiuretického hormonu, selhání jater, selhání energetiky organizmu v kritických stavech (nefunguje Na-K-</a:t>
            </a:r>
            <a:r>
              <a:rPr lang="cs-CZ" sz="2600" dirty="0" err="1"/>
              <a:t>ATPáza</a:t>
            </a:r>
            <a:r>
              <a:rPr lang="cs-CZ" sz="2600" dirty="0"/>
              <a:t>, sodík vstupuje do buňky), riziko edému mozku</a:t>
            </a:r>
          </a:p>
          <a:p>
            <a:r>
              <a:rPr lang="cs-CZ" sz="2600" dirty="0"/>
              <a:t>Klinika: pocit slabosti, svalové křeče, nauzea, otoky až anasarka, poruchy vědomí, dušnost, oběhové selhání</a:t>
            </a:r>
          </a:p>
          <a:p>
            <a:r>
              <a:rPr lang="cs-CZ" sz="2600" dirty="0"/>
              <a:t>Terapie: restrikce </a:t>
            </a:r>
            <a:r>
              <a:rPr lang="cs-CZ" sz="2600" dirty="0" err="1"/>
              <a:t>bezsolutové</a:t>
            </a:r>
            <a:r>
              <a:rPr lang="cs-CZ" sz="2600" dirty="0"/>
              <a:t> vody, </a:t>
            </a:r>
            <a:r>
              <a:rPr lang="cs-CZ" sz="2600" dirty="0" err="1"/>
              <a:t>hemodiafiltrace</a:t>
            </a:r>
            <a:r>
              <a:rPr lang="cs-CZ" sz="2600" dirty="0"/>
              <a:t>, osmotická </a:t>
            </a:r>
            <a:r>
              <a:rPr lang="cs-CZ" sz="2600" dirty="0" err="1"/>
              <a:t>diuretíka</a:t>
            </a:r>
            <a:r>
              <a:rPr lang="cs-CZ" sz="2600" dirty="0"/>
              <a:t>, zlepši </a:t>
            </a:r>
            <a:r>
              <a:rPr lang="cs-CZ" sz="2600" dirty="0" err="1"/>
              <a:t>oxygenaci</a:t>
            </a:r>
            <a:r>
              <a:rPr lang="cs-CZ" sz="2600" dirty="0"/>
              <a:t>, přívod </a:t>
            </a:r>
            <a:r>
              <a:rPr lang="cs-CZ" sz="2600" dirty="0" err="1"/>
              <a:t>energ</a:t>
            </a:r>
            <a:r>
              <a:rPr lang="cs-CZ" sz="2600" dirty="0"/>
              <a:t>. Substrátů</a:t>
            </a:r>
          </a:p>
        </p:txBody>
      </p:sp>
    </p:spTree>
    <p:extLst>
      <p:ext uri="{BB962C8B-B14F-4D97-AF65-F5344CB8AC3E}">
        <p14:creationId xmlns:p14="http://schemas.microsoft.com/office/powerpoint/2010/main" val="336186023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Akutní intoxikace vodou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Např. u psychiatrických pacientů</a:t>
            </a:r>
          </a:p>
          <a:p>
            <a:r>
              <a:rPr lang="cs-CZ" dirty="0"/>
              <a:t>Přetížení normálních regulačních mechanismů</a:t>
            </a:r>
          </a:p>
          <a:p>
            <a:r>
              <a:rPr lang="cs-CZ" dirty="0"/>
              <a:t>Zředění rozpuštěných látek</a:t>
            </a:r>
          </a:p>
          <a:p>
            <a:pPr lvl="1"/>
            <a:r>
              <a:rPr lang="cs-CZ" b="1" dirty="0" err="1"/>
              <a:t>Hyponatrémie</a:t>
            </a:r>
            <a:endParaRPr lang="cs-CZ" b="1" dirty="0"/>
          </a:p>
          <a:p>
            <a:r>
              <a:rPr lang="cs-CZ" dirty="0"/>
              <a:t>Přesun vody z extracelulárního prostoru do intracelulárního</a:t>
            </a:r>
          </a:p>
          <a:p>
            <a:pPr lvl="1"/>
            <a:r>
              <a:rPr lang="cs-CZ" b="1" dirty="0"/>
              <a:t>Edém mozkových buněk </a:t>
            </a:r>
            <a:r>
              <a:rPr lang="cs-CZ" dirty="0"/>
              <a:t>(pevnost lebky, zvýšený nitrolební tlak)</a:t>
            </a:r>
          </a:p>
          <a:p>
            <a:r>
              <a:rPr lang="cs-CZ" dirty="0"/>
              <a:t>Neurologické příznaky- bolest hlavy, poruchy vědomí, kóma až smrt</a:t>
            </a:r>
          </a:p>
        </p:txBody>
      </p:sp>
    </p:spTree>
    <p:extLst>
      <p:ext uri="{BB962C8B-B14F-4D97-AF65-F5344CB8AC3E}">
        <p14:creationId xmlns:p14="http://schemas.microsoft.com/office/powerpoint/2010/main" val="331729611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-243408"/>
            <a:ext cx="7467600" cy="1417638"/>
          </a:xfrm>
        </p:spPr>
        <p:txBody>
          <a:bodyPr/>
          <a:lstStyle/>
          <a:p>
            <a:r>
              <a:rPr lang="cs-CZ" dirty="0"/>
              <a:t>Hypertonická hypervolémie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91264" cy="5257800"/>
          </a:xfrm>
        </p:spPr>
        <p:txBody>
          <a:bodyPr>
            <a:normAutofit/>
          </a:bodyPr>
          <a:lstStyle/>
          <a:p>
            <a:r>
              <a:rPr lang="cs-CZ" dirty="0"/>
              <a:t>Nadměrný přívod nebo retence sodíku i vody, přívod sodíku převažuje</a:t>
            </a:r>
          </a:p>
          <a:p>
            <a:r>
              <a:rPr lang="cs-CZ" dirty="0"/>
              <a:t>Voda přechází z ICT do ECT, dochází k IC dehydrataci se zmenšením objemu buněk</a:t>
            </a:r>
          </a:p>
          <a:p>
            <a:r>
              <a:rPr lang="cs-CZ" dirty="0"/>
              <a:t>Vznik: nadměrné podání hypertonických </a:t>
            </a:r>
            <a:r>
              <a:rPr lang="cs-CZ" dirty="0" err="1"/>
              <a:t>rozoků</a:t>
            </a:r>
            <a:r>
              <a:rPr lang="cs-CZ" dirty="0"/>
              <a:t> </a:t>
            </a:r>
            <a:r>
              <a:rPr lang="cs-CZ" dirty="0" err="1"/>
              <a:t>NaCl</a:t>
            </a:r>
            <a:r>
              <a:rPr lang="cs-CZ" dirty="0"/>
              <a:t>, hypersekrece steroidních hormonů kůry nadledvin s </a:t>
            </a:r>
            <a:r>
              <a:rPr lang="cs-CZ" dirty="0" err="1"/>
              <a:t>mineralokortikoidním</a:t>
            </a:r>
            <a:r>
              <a:rPr lang="cs-CZ" dirty="0"/>
              <a:t> účinkem (</a:t>
            </a:r>
            <a:r>
              <a:rPr lang="cs-CZ" dirty="0" err="1"/>
              <a:t>Cushingův</a:t>
            </a:r>
            <a:r>
              <a:rPr lang="cs-CZ" dirty="0"/>
              <a:t> syndrom, </a:t>
            </a:r>
            <a:r>
              <a:rPr lang="cs-CZ" dirty="0" err="1"/>
              <a:t>Connův</a:t>
            </a:r>
            <a:r>
              <a:rPr lang="cs-CZ" dirty="0"/>
              <a:t> syndrom), mořská voda a tonutí v moři</a:t>
            </a:r>
          </a:p>
          <a:p>
            <a:r>
              <a:rPr lang="cs-CZ" dirty="0"/>
              <a:t>Klinika: oběhové selhání, plicní edém, zvracení, delirium</a:t>
            </a:r>
          </a:p>
          <a:p>
            <a:r>
              <a:rPr lang="cs-CZ" dirty="0"/>
              <a:t>Terapie: omezení soli a tekutin, diuretika, </a:t>
            </a:r>
            <a:r>
              <a:rPr lang="cs-CZ" dirty="0" err="1"/>
              <a:t>Manitol</a:t>
            </a:r>
            <a:r>
              <a:rPr lang="cs-CZ" dirty="0"/>
              <a:t>, </a:t>
            </a:r>
            <a:r>
              <a:rPr lang="cs-CZ" dirty="0" err="1"/>
              <a:t>hemodiafiltrace</a:t>
            </a:r>
            <a:r>
              <a:rPr lang="cs-CZ" dirty="0"/>
              <a:t> (nesprávný postup: korekce </a:t>
            </a:r>
            <a:r>
              <a:rPr lang="cs-CZ" dirty="0" err="1"/>
              <a:t>hypernatremie</a:t>
            </a:r>
            <a:r>
              <a:rPr lang="cs-CZ" dirty="0"/>
              <a:t> </a:t>
            </a:r>
            <a:r>
              <a:rPr lang="cs-CZ" dirty="0" err="1"/>
              <a:t>bezsolutovou</a:t>
            </a:r>
            <a:r>
              <a:rPr lang="cs-CZ" dirty="0"/>
              <a:t> vodou!)</a:t>
            </a:r>
          </a:p>
        </p:txBody>
      </p:sp>
    </p:spTree>
    <p:extLst>
      <p:ext uri="{BB962C8B-B14F-4D97-AF65-F5344CB8AC3E}">
        <p14:creationId xmlns:p14="http://schemas.microsoft.com/office/powerpoint/2010/main" val="87015588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000" cap="small">
                <a:solidFill>
                  <a:srgbClr val="575F6D"/>
                </a:solidFill>
              </a:rPr>
              <a:t>Minerální látky ve výživě člověka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xfrm>
            <a:off x="539551" y="2204864"/>
            <a:ext cx="7067130" cy="36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sz="2800" dirty="0" err="1"/>
              <a:t>Makroelementy</a:t>
            </a:r>
            <a:endParaRPr sz="2800" dirty="0"/>
          </a:p>
          <a:p>
            <a:pPr marL="640080" lvl="1" indent="-274320">
              <a:spcBef>
                <a:spcPts val="500"/>
              </a:spcBef>
              <a:buFont typeface="Wingdings 2"/>
              <a:defRPr sz="1800"/>
            </a:pPr>
            <a:r>
              <a:rPr sz="1800" u="sng" dirty="0" err="1">
                <a:solidFill>
                  <a:srgbClr val="D2611C"/>
                </a:solidFill>
                <a:uFill>
                  <a:solidFill>
                    <a:srgbClr val="D2611C"/>
                  </a:solidFill>
                </a:uFill>
                <a:hlinkClick r:id="rId2"/>
              </a:rPr>
              <a:t>vápník</a:t>
            </a:r>
            <a:r>
              <a:rPr sz="1800" dirty="0"/>
              <a:t>, </a:t>
            </a:r>
            <a:r>
              <a:rPr sz="1800" u="sng" dirty="0" err="1">
                <a:solidFill>
                  <a:srgbClr val="D2611C"/>
                </a:solidFill>
                <a:uFill>
                  <a:solidFill>
                    <a:srgbClr val="D2611C"/>
                  </a:solidFill>
                </a:uFill>
                <a:hlinkClick r:id="rId3"/>
              </a:rPr>
              <a:t>fosfor</a:t>
            </a:r>
            <a:r>
              <a:rPr sz="1800" dirty="0"/>
              <a:t>, </a:t>
            </a:r>
            <a:r>
              <a:rPr sz="1800" u="sng" dirty="0" err="1">
                <a:solidFill>
                  <a:srgbClr val="D2611C"/>
                </a:solidFill>
                <a:uFill>
                  <a:solidFill>
                    <a:srgbClr val="D2611C"/>
                  </a:solidFill>
                </a:uFill>
                <a:hlinkClick r:id="rId4"/>
              </a:rPr>
              <a:t>hořčík</a:t>
            </a:r>
            <a:r>
              <a:rPr sz="1800" dirty="0"/>
              <a:t>, </a:t>
            </a:r>
            <a:r>
              <a:rPr sz="1800" u="sng" dirty="0" err="1">
                <a:solidFill>
                  <a:srgbClr val="D2611C"/>
                </a:solidFill>
                <a:uFill>
                  <a:solidFill>
                    <a:srgbClr val="D2611C"/>
                  </a:solidFill>
                </a:uFill>
                <a:hlinkClick r:id="rId5"/>
              </a:rPr>
              <a:t>draslík</a:t>
            </a:r>
            <a:r>
              <a:rPr sz="1800" dirty="0"/>
              <a:t>, </a:t>
            </a:r>
            <a:r>
              <a:rPr sz="1800" u="sng" dirty="0" err="1">
                <a:solidFill>
                  <a:srgbClr val="D2611C"/>
                </a:solidFill>
                <a:uFill>
                  <a:solidFill>
                    <a:srgbClr val="D2611C"/>
                  </a:solidFill>
                </a:uFill>
                <a:hlinkClick r:id="rId6"/>
              </a:rPr>
              <a:t>sodík</a:t>
            </a:r>
            <a:r>
              <a:rPr sz="1800" dirty="0"/>
              <a:t>, </a:t>
            </a:r>
            <a:r>
              <a:rPr sz="1800" u="sng" dirty="0" err="1">
                <a:solidFill>
                  <a:srgbClr val="D2611C"/>
                </a:solidFill>
                <a:uFill>
                  <a:solidFill>
                    <a:srgbClr val="D2611C"/>
                  </a:solidFill>
                </a:uFill>
                <a:hlinkClick r:id="rId7"/>
              </a:rPr>
              <a:t>chlor</a:t>
            </a:r>
            <a:r>
              <a:rPr sz="1800" dirty="0"/>
              <a:t>, </a:t>
            </a:r>
            <a:r>
              <a:rPr sz="1800" u="sng" dirty="0" err="1">
                <a:solidFill>
                  <a:srgbClr val="D2611C"/>
                </a:solidFill>
                <a:uFill>
                  <a:solidFill>
                    <a:srgbClr val="D2611C"/>
                  </a:solidFill>
                </a:uFill>
                <a:hlinkClick r:id="rId8"/>
              </a:rPr>
              <a:t>síra</a:t>
            </a:r>
            <a:endParaRPr sz="1800" dirty="0"/>
          </a:p>
          <a:p>
            <a:pPr lvl="0">
              <a:defRPr sz="1800"/>
            </a:pPr>
            <a:r>
              <a:rPr sz="2800" dirty="0" err="1"/>
              <a:t>Mikroelementy</a:t>
            </a:r>
            <a:endParaRPr sz="2800" dirty="0"/>
          </a:p>
          <a:p>
            <a:pPr marL="640080" lvl="1" indent="-274320">
              <a:spcBef>
                <a:spcPts val="500"/>
              </a:spcBef>
              <a:buFont typeface="Wingdings 2"/>
              <a:defRPr sz="1800"/>
            </a:pPr>
            <a:r>
              <a:rPr sz="1800" u="sng" dirty="0" err="1">
                <a:solidFill>
                  <a:srgbClr val="D2611C"/>
                </a:solidFill>
                <a:uFill>
                  <a:solidFill>
                    <a:srgbClr val="D2611C"/>
                  </a:solidFill>
                </a:uFill>
                <a:hlinkClick r:id="rId9"/>
              </a:rPr>
              <a:t>železo</a:t>
            </a:r>
            <a:r>
              <a:rPr sz="1800" dirty="0"/>
              <a:t>, </a:t>
            </a:r>
            <a:r>
              <a:rPr sz="1800" u="sng" dirty="0" err="1">
                <a:solidFill>
                  <a:srgbClr val="D2611C"/>
                </a:solidFill>
                <a:uFill>
                  <a:solidFill>
                    <a:srgbClr val="D2611C"/>
                  </a:solidFill>
                </a:uFill>
                <a:hlinkClick r:id="rId10"/>
              </a:rPr>
              <a:t>jód</a:t>
            </a:r>
            <a:r>
              <a:rPr sz="1800" dirty="0"/>
              <a:t>, </a:t>
            </a:r>
            <a:r>
              <a:rPr sz="1800" u="sng" dirty="0" err="1">
                <a:solidFill>
                  <a:srgbClr val="D2611C"/>
                </a:solidFill>
                <a:uFill>
                  <a:solidFill>
                    <a:srgbClr val="D2611C"/>
                  </a:solidFill>
                </a:uFill>
                <a:hlinkClick r:id="rId11"/>
              </a:rPr>
              <a:t>zinek</a:t>
            </a:r>
            <a:r>
              <a:rPr sz="1800" dirty="0"/>
              <a:t>, </a:t>
            </a:r>
            <a:r>
              <a:rPr sz="1800" u="sng" dirty="0" err="1">
                <a:solidFill>
                  <a:srgbClr val="D2611C"/>
                </a:solidFill>
                <a:uFill>
                  <a:solidFill>
                    <a:srgbClr val="D2611C"/>
                  </a:solidFill>
                </a:uFill>
                <a:hlinkClick r:id="rId12"/>
              </a:rPr>
              <a:t>měď</a:t>
            </a:r>
            <a:r>
              <a:rPr sz="1800" dirty="0"/>
              <a:t>, </a:t>
            </a:r>
            <a:r>
              <a:rPr sz="1800" u="sng" dirty="0" err="1">
                <a:solidFill>
                  <a:srgbClr val="D2611C"/>
                </a:solidFill>
                <a:uFill>
                  <a:solidFill>
                    <a:srgbClr val="D2611C"/>
                  </a:solidFill>
                </a:uFill>
                <a:hlinkClick r:id="rId13"/>
              </a:rPr>
              <a:t>mangan</a:t>
            </a:r>
            <a:r>
              <a:rPr sz="1800" dirty="0"/>
              <a:t>, </a:t>
            </a:r>
            <a:r>
              <a:rPr sz="1800" u="sng" dirty="0" err="1">
                <a:solidFill>
                  <a:srgbClr val="D2611C"/>
                </a:solidFill>
                <a:uFill>
                  <a:solidFill>
                    <a:srgbClr val="D2611C"/>
                  </a:solidFill>
                </a:uFill>
                <a:hlinkClick r:id="rId14"/>
              </a:rPr>
              <a:t>chróm</a:t>
            </a:r>
            <a:r>
              <a:rPr sz="1800" dirty="0"/>
              <a:t>, </a:t>
            </a:r>
            <a:r>
              <a:rPr sz="1800" u="sng" dirty="0" err="1">
                <a:solidFill>
                  <a:srgbClr val="D2611C"/>
                </a:solidFill>
                <a:uFill>
                  <a:solidFill>
                    <a:srgbClr val="D2611C"/>
                  </a:solidFill>
                </a:uFill>
                <a:hlinkClick r:id="rId15"/>
              </a:rPr>
              <a:t>selen</a:t>
            </a:r>
            <a:endParaRPr sz="1800" dirty="0"/>
          </a:p>
          <a:p>
            <a:pPr lvl="0">
              <a:defRPr sz="1800"/>
            </a:pPr>
            <a:r>
              <a:rPr sz="2800" dirty="0" err="1"/>
              <a:t>Stopové</a:t>
            </a:r>
            <a:r>
              <a:rPr sz="2800" dirty="0"/>
              <a:t> </a:t>
            </a:r>
            <a:r>
              <a:rPr sz="2800" dirty="0" err="1"/>
              <a:t>prvky</a:t>
            </a:r>
            <a:endParaRPr sz="2800" dirty="0"/>
          </a:p>
          <a:p>
            <a:pPr marL="640080" lvl="1" indent="-274320">
              <a:spcBef>
                <a:spcPts val="500"/>
              </a:spcBef>
              <a:buFont typeface="Wingdings 2"/>
              <a:defRPr sz="1800"/>
            </a:pPr>
            <a:r>
              <a:rPr sz="2000" u="sng" dirty="0" err="1">
                <a:solidFill>
                  <a:srgbClr val="D2611C"/>
                </a:solidFill>
                <a:uFill>
                  <a:solidFill>
                    <a:srgbClr val="D2611C"/>
                  </a:solidFill>
                </a:uFill>
                <a:hlinkClick r:id="rId16"/>
              </a:rPr>
              <a:t>křemík</a:t>
            </a:r>
            <a:r>
              <a:rPr sz="2000" dirty="0"/>
              <a:t>, </a:t>
            </a:r>
            <a:r>
              <a:rPr sz="2000" u="sng" dirty="0" err="1">
                <a:solidFill>
                  <a:srgbClr val="D2611C"/>
                </a:solidFill>
                <a:uFill>
                  <a:solidFill>
                    <a:srgbClr val="D2611C"/>
                  </a:solidFill>
                </a:uFill>
                <a:hlinkClick r:id="rId17"/>
              </a:rPr>
              <a:t>vanad</a:t>
            </a:r>
            <a:r>
              <a:rPr sz="2000" dirty="0"/>
              <a:t>, </a:t>
            </a:r>
            <a:r>
              <a:rPr sz="2000" u="sng" dirty="0" err="1">
                <a:solidFill>
                  <a:srgbClr val="D2611C"/>
                </a:solidFill>
                <a:uFill>
                  <a:solidFill>
                    <a:srgbClr val="D2611C"/>
                  </a:solidFill>
                </a:uFill>
                <a:hlinkClick r:id="rId18"/>
              </a:rPr>
              <a:t>nikl</a:t>
            </a:r>
            <a:r>
              <a:rPr sz="2000" dirty="0"/>
              <a:t>, </a:t>
            </a:r>
            <a:r>
              <a:rPr sz="2000" u="sng" dirty="0" err="1">
                <a:solidFill>
                  <a:srgbClr val="D2611C"/>
                </a:solidFill>
                <a:uFill>
                  <a:solidFill>
                    <a:srgbClr val="D2611C"/>
                  </a:solidFill>
                </a:uFill>
                <a:hlinkClick r:id="rId19"/>
              </a:rPr>
              <a:t>bor</a:t>
            </a:r>
            <a:endParaRPr sz="2000" u="sng" dirty="0">
              <a:solidFill>
                <a:srgbClr val="D2611C"/>
              </a:solidFill>
              <a:uFill>
                <a:solidFill>
                  <a:srgbClr val="D2611C"/>
                </a:solidFill>
              </a:uFill>
              <a:hlinkClick r:id="rId19"/>
            </a:endParaRP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age2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332656"/>
            <a:ext cx="7721658" cy="58097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000" cap="small">
                <a:solidFill>
                  <a:srgbClr val="575F6D"/>
                </a:solidFill>
              </a:rPr>
              <a:t>Obsah iontů v sekretech git traktu</a:t>
            </a:r>
          </a:p>
        </p:txBody>
      </p:sp>
      <p:sp>
        <p:nvSpPr>
          <p:cNvPr id="131" name="Shape 1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sz="1400" b="1">
                <a:solidFill>
                  <a:srgbClr val="FFFFFF"/>
                </a:solidFill>
              </a:rPr>
              <a:pPr lvl="0">
                <a:defRPr sz="1800" b="0">
                  <a:solidFill>
                    <a:srgbClr val="000000"/>
                  </a:solidFill>
                </a:defRPr>
              </a:pPr>
              <a:t>25</a:t>
            </a:fld>
            <a:endParaRPr sz="1400" b="1">
              <a:solidFill>
                <a:srgbClr val="FFFFFF"/>
              </a:solidFill>
            </a:endParaRPr>
          </a:p>
        </p:txBody>
      </p:sp>
      <p:graphicFrame>
        <p:nvGraphicFramePr>
          <p:cNvPr id="132" name="Table 132"/>
          <p:cNvGraphicFramePr/>
          <p:nvPr/>
        </p:nvGraphicFramePr>
        <p:xfrm>
          <a:off x="860425" y="1981200"/>
          <a:ext cx="7366000" cy="4306050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147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1200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Zdroj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Na (mmol/l)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K (mmol/l)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Cl (mmol/l)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HCO3 (mmol(l)</a:t>
                      </a:r>
                    </a:p>
                  </a:txBody>
                  <a:tcPr marL="63500" marR="63500" marT="63500" marB="6350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550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Sliny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10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26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10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30</a:t>
                      </a:r>
                    </a:p>
                  </a:txBody>
                  <a:tcPr marL="63500" marR="63500" marT="63500" marB="6350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550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Žaludek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60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10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130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0</a:t>
                      </a:r>
                    </a:p>
                  </a:txBody>
                  <a:tcPr marL="63500" marR="63500" marT="63500" marB="6350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550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Duodenum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140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5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80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0</a:t>
                      </a:r>
                    </a:p>
                  </a:txBody>
                  <a:tcPr marL="63500" marR="63500" marT="63500" marB="6350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550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Ileum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140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5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105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30</a:t>
                      </a:r>
                    </a:p>
                  </a:txBody>
                  <a:tcPr marL="63500" marR="63500" marT="63500" marB="6350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550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Kolon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60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30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40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0</a:t>
                      </a:r>
                    </a:p>
                  </a:txBody>
                  <a:tcPr marL="63500" marR="63500" marT="63500" marB="6350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550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Žluč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145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5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100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35</a:t>
                      </a:r>
                    </a:p>
                  </a:txBody>
                  <a:tcPr marL="63500" marR="63500" marT="63500" marB="6350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550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Pankreas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140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5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75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115</a:t>
                      </a:r>
                    </a:p>
                  </a:txBody>
                  <a:tcPr marL="63500" marR="63500" marT="63500" marB="6350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sodík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3284984"/>
            <a:ext cx="7467600" cy="3268960"/>
          </a:xfrm>
        </p:spPr>
        <p:txBody>
          <a:bodyPr/>
          <a:lstStyle/>
          <a:p>
            <a:r>
              <a:rPr lang="cs-CZ" dirty="0"/>
              <a:t>Normální koncentrace v séru 135-145mmol/l</a:t>
            </a:r>
          </a:p>
          <a:p>
            <a:r>
              <a:rPr lang="cs-CZ" dirty="0"/>
              <a:t>Funkce: Udržuje rovnovážné osmotické poměry</a:t>
            </a:r>
          </a:p>
          <a:p>
            <a:r>
              <a:rPr lang="cs-CZ" dirty="0"/>
              <a:t>Zdroj: kuchyňská sůl a solené pokrmy</a:t>
            </a:r>
          </a:p>
          <a:p>
            <a:r>
              <a:rPr lang="cs-CZ" dirty="0"/>
              <a:t>Sodík: denní příjem by neměl přesáhnout 5 g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92696"/>
            <a:ext cx="201622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734024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0"/>
            <a:ext cx="7313240" cy="1052736"/>
          </a:xfrm>
        </p:spPr>
        <p:txBody>
          <a:bodyPr/>
          <a:lstStyle/>
          <a:p>
            <a:r>
              <a:rPr lang="cs-CZ" dirty="0"/>
              <a:t>Sodík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7467600" cy="525780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Velmi pevná vazba vody na sodíkový iont v roztoku</a:t>
            </a:r>
          </a:p>
          <a:p>
            <a:pPr lvl="1"/>
            <a:r>
              <a:rPr lang="cs-CZ" dirty="0"/>
              <a:t>Změna obsahu sodíku v daném </a:t>
            </a:r>
            <a:r>
              <a:rPr lang="cs-CZ" dirty="0" err="1"/>
              <a:t>kompartmentu</a:t>
            </a:r>
            <a:r>
              <a:rPr lang="cs-CZ" dirty="0"/>
              <a:t> při dostatku vody nevede nikdy ke změně jeho koncentrace, ale vždy ke změně v objemu!</a:t>
            </a:r>
          </a:p>
          <a:p>
            <a:r>
              <a:rPr lang="cs-CZ" dirty="0"/>
              <a:t>Změna koncentrace </a:t>
            </a:r>
            <a:r>
              <a:rPr lang="cs-CZ" dirty="0" err="1"/>
              <a:t>sédíku</a:t>
            </a:r>
            <a:r>
              <a:rPr lang="cs-CZ" dirty="0"/>
              <a:t> se vyvine pouze při zvýšení či snížení dostupnosti </a:t>
            </a:r>
            <a:r>
              <a:rPr lang="cs-CZ" dirty="0" err="1"/>
              <a:t>bezsolutové</a:t>
            </a:r>
            <a:r>
              <a:rPr lang="cs-CZ" dirty="0"/>
              <a:t> vody</a:t>
            </a:r>
          </a:p>
          <a:p>
            <a:r>
              <a:rPr lang="cs-CZ" dirty="0"/>
              <a:t>Zvýšený obsah sodíku v ECT vede k hypervolémii, nikdy ne k </a:t>
            </a:r>
            <a:r>
              <a:rPr lang="cs-CZ" dirty="0" err="1"/>
              <a:t>hypernatremii</a:t>
            </a:r>
            <a:r>
              <a:rPr lang="cs-CZ" dirty="0"/>
              <a:t> a naopak</a:t>
            </a:r>
          </a:p>
          <a:p>
            <a:r>
              <a:rPr lang="cs-CZ" dirty="0"/>
              <a:t>Naopak vznik </a:t>
            </a:r>
            <a:r>
              <a:rPr lang="cs-CZ" dirty="0" err="1"/>
              <a:t>hypernatremie</a:t>
            </a:r>
            <a:r>
              <a:rPr lang="cs-CZ" dirty="0"/>
              <a:t> při nedostatku vody (trosečník na moři), </a:t>
            </a:r>
            <a:r>
              <a:rPr lang="cs-CZ" dirty="0" err="1"/>
              <a:t>hyponatremie</a:t>
            </a:r>
            <a:r>
              <a:rPr lang="cs-CZ" dirty="0"/>
              <a:t> při nadbytku vody (otrava vodou) nebo při ztrátě sodíku a současném hrazení tekutin pitím </a:t>
            </a:r>
            <a:r>
              <a:rPr lang="cs-CZ" dirty="0" err="1"/>
              <a:t>bezsolutové</a:t>
            </a:r>
            <a:r>
              <a:rPr lang="cs-CZ" dirty="0"/>
              <a:t> vody</a:t>
            </a:r>
          </a:p>
        </p:txBody>
      </p:sp>
    </p:spTree>
    <p:extLst>
      <p:ext uri="{BB962C8B-B14F-4D97-AF65-F5344CB8AC3E}">
        <p14:creationId xmlns:p14="http://schemas.microsoft.com/office/powerpoint/2010/main" val="1636682321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000" cap="small">
                <a:solidFill>
                  <a:srgbClr val="575F6D"/>
                </a:solidFill>
              </a:rPr>
              <a:t>Poruchy metabolismu sodíku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7467600" cy="487375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 dirty="0" err="1"/>
              <a:t>Zvětšení</a:t>
            </a:r>
            <a:r>
              <a:rPr sz="2400" dirty="0"/>
              <a:t> </a:t>
            </a:r>
            <a:r>
              <a:rPr sz="2400" dirty="0" err="1"/>
              <a:t>tělesných</a:t>
            </a:r>
            <a:r>
              <a:rPr sz="2400" dirty="0"/>
              <a:t> </a:t>
            </a:r>
            <a:r>
              <a:rPr sz="2400" dirty="0" err="1"/>
              <a:t>zásob</a:t>
            </a:r>
            <a:r>
              <a:rPr sz="2400" dirty="0"/>
              <a:t> </a:t>
            </a:r>
            <a:r>
              <a:rPr sz="2400" dirty="0" err="1"/>
              <a:t>sodík</a:t>
            </a:r>
            <a:endParaRPr sz="2400" dirty="0"/>
          </a:p>
          <a:p>
            <a:pPr lvl="0">
              <a:defRPr sz="1800"/>
            </a:pPr>
            <a:r>
              <a:rPr sz="2400" dirty="0" err="1"/>
              <a:t>Hypernatremie</a:t>
            </a:r>
            <a:endParaRPr sz="2400" dirty="0"/>
          </a:p>
          <a:p>
            <a:pPr lvl="0">
              <a:defRPr sz="1800"/>
            </a:pPr>
            <a:r>
              <a:rPr sz="2400" dirty="0"/>
              <a:t>Deficit </a:t>
            </a:r>
            <a:r>
              <a:rPr sz="2400" dirty="0" err="1"/>
              <a:t>sodíku</a:t>
            </a:r>
            <a:endParaRPr sz="2400" dirty="0"/>
          </a:p>
          <a:p>
            <a:pPr lvl="0">
              <a:defRPr sz="1800"/>
            </a:pPr>
            <a:r>
              <a:rPr sz="2400" dirty="0" err="1"/>
              <a:t>Hyponatremie</a:t>
            </a:r>
            <a:endParaRPr sz="2400" dirty="0"/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hyponatrémie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003232" cy="5257800"/>
          </a:xfrm>
        </p:spPr>
        <p:txBody>
          <a:bodyPr>
            <a:normAutofit/>
          </a:bodyPr>
          <a:lstStyle/>
          <a:p>
            <a:r>
              <a:rPr lang="cs-CZ" sz="2800" dirty="0"/>
              <a:t>Pokles koncentrace v Na+ v séru pod 135mmol/l</a:t>
            </a:r>
          </a:p>
          <a:p>
            <a:r>
              <a:rPr lang="cs-CZ" sz="2800" dirty="0"/>
              <a:t>Mírná </a:t>
            </a:r>
            <a:r>
              <a:rPr lang="cs-CZ" sz="2800" dirty="0" err="1"/>
              <a:t>hyponatrémie</a:t>
            </a:r>
            <a:r>
              <a:rPr lang="cs-CZ" sz="2800" dirty="0"/>
              <a:t> je často asymptomatická</a:t>
            </a:r>
          </a:p>
          <a:p>
            <a:r>
              <a:rPr lang="cs-CZ" sz="2800" dirty="0"/>
              <a:t>Klinické projevy při poklesu pod 125mmol/l</a:t>
            </a:r>
          </a:p>
          <a:p>
            <a:r>
              <a:rPr lang="cs-CZ" sz="2800" dirty="0"/>
              <a:t>Rizikoví pacienti: alkoholici, chronická malnutrice, diuretika</a:t>
            </a:r>
          </a:p>
          <a:p>
            <a:r>
              <a:rPr lang="cs-CZ" sz="2800" dirty="0"/>
              <a:t>Rozdělení </a:t>
            </a:r>
            <a:r>
              <a:rPr lang="cs-CZ" sz="2800" dirty="0" err="1"/>
              <a:t>hyponatrémie</a:t>
            </a:r>
            <a:r>
              <a:rPr lang="cs-CZ" sz="2800" dirty="0"/>
              <a:t>:</a:t>
            </a:r>
          </a:p>
          <a:p>
            <a:pPr lvl="1"/>
            <a:r>
              <a:rPr lang="cs-CZ" sz="2800" b="1" dirty="0" err="1"/>
              <a:t>Hypovolemická</a:t>
            </a:r>
            <a:endParaRPr lang="cs-CZ" sz="2800" b="1" dirty="0"/>
          </a:p>
          <a:p>
            <a:pPr lvl="1"/>
            <a:r>
              <a:rPr lang="cs-CZ" sz="2800" b="1" dirty="0" err="1"/>
              <a:t>Hypervolemická</a:t>
            </a:r>
            <a:endParaRPr lang="cs-CZ" sz="2800" b="1" dirty="0"/>
          </a:p>
          <a:p>
            <a:pPr lvl="1"/>
            <a:r>
              <a:rPr lang="cs-CZ" sz="2800" b="1" dirty="0" err="1"/>
              <a:t>Euvolemická</a:t>
            </a:r>
            <a:endParaRPr lang="cs-CZ" sz="2800" b="1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070874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Vodní rovnováha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313" y="2528888"/>
            <a:ext cx="3611275" cy="255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237011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Hyponatrémie</a:t>
            </a:r>
            <a:r>
              <a:rPr lang="cs-CZ" dirty="0"/>
              <a:t>- klinické projevy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363272" cy="5257800"/>
          </a:xfrm>
        </p:spPr>
        <p:txBody>
          <a:bodyPr>
            <a:noAutofit/>
          </a:bodyPr>
          <a:lstStyle/>
          <a:p>
            <a:r>
              <a:rPr lang="cs-CZ" dirty="0"/>
              <a:t>Chronická </a:t>
            </a:r>
            <a:r>
              <a:rPr lang="cs-CZ" dirty="0" err="1"/>
              <a:t>hyponatrémie</a:t>
            </a:r>
            <a:r>
              <a:rPr lang="cs-CZ" dirty="0"/>
              <a:t> bývá často dobře tolerovaná a klinicky se může projevit až při poklesu pod 110mmol/l</a:t>
            </a:r>
          </a:p>
          <a:p>
            <a:r>
              <a:rPr lang="cs-CZ" dirty="0"/>
              <a:t>Akutní se projeví při poklesu pod 125mmol/l</a:t>
            </a:r>
          </a:p>
          <a:p>
            <a:r>
              <a:rPr lang="cs-CZ" dirty="0"/>
              <a:t>Klinické projevy vyvolány edémem mozku při poklesu osmolality</a:t>
            </a:r>
          </a:p>
          <a:p>
            <a:r>
              <a:rPr lang="cs-CZ" dirty="0"/>
              <a:t>Bolesti hlavy, apatie, zmatenost, křeče, kóma</a:t>
            </a:r>
          </a:p>
          <a:p>
            <a:r>
              <a:rPr lang="cs-CZ" dirty="0"/>
              <a:t>Laboratorní vyšetření: osmolalita, koncentrace Kalia a Magnezia (deficity stimulují výdej ADH), osmolalita moči, ztráty sodíku močí (</a:t>
            </a:r>
            <a:r>
              <a:rPr lang="cs-CZ" dirty="0" err="1"/>
              <a:t>nízké-extrarenální</a:t>
            </a:r>
            <a:r>
              <a:rPr lang="cs-CZ" dirty="0"/>
              <a:t> ztráty, vysoké u SIADH),TSH (</a:t>
            </a:r>
            <a:r>
              <a:rPr lang="cs-CZ" dirty="0" err="1"/>
              <a:t>hypotyreoza</a:t>
            </a:r>
            <a:r>
              <a:rPr lang="cs-CZ" dirty="0"/>
              <a:t>), kortizol (</a:t>
            </a:r>
            <a:r>
              <a:rPr lang="cs-CZ" dirty="0" err="1"/>
              <a:t>Addisonova</a:t>
            </a:r>
            <a:r>
              <a:rPr lang="cs-CZ" dirty="0"/>
              <a:t> choroba)</a:t>
            </a:r>
          </a:p>
        </p:txBody>
      </p:sp>
    </p:spTree>
    <p:extLst>
      <p:ext uri="{BB962C8B-B14F-4D97-AF65-F5344CB8AC3E}">
        <p14:creationId xmlns:p14="http://schemas.microsoft.com/office/powerpoint/2010/main" val="845653743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467600" cy="1417638"/>
          </a:xfrm>
        </p:spPr>
        <p:txBody>
          <a:bodyPr/>
          <a:lstStyle/>
          <a:p>
            <a:r>
              <a:rPr lang="cs-CZ" dirty="0" err="1"/>
              <a:t>Hypovolemická</a:t>
            </a:r>
            <a:r>
              <a:rPr lang="cs-CZ" dirty="0"/>
              <a:t> </a:t>
            </a:r>
            <a:r>
              <a:rPr lang="cs-CZ" dirty="0" err="1"/>
              <a:t>hyponatrémie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147248" cy="5257800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Ztráty sodíku vyšší než ztráta vody</a:t>
            </a:r>
          </a:p>
          <a:p>
            <a:r>
              <a:rPr lang="cs-CZ" sz="2800" b="1" dirty="0"/>
              <a:t>Renální ztráty</a:t>
            </a:r>
          </a:p>
          <a:p>
            <a:pPr lvl="1"/>
            <a:r>
              <a:rPr lang="cs-CZ" sz="2800" dirty="0"/>
              <a:t>Diuretika</a:t>
            </a:r>
          </a:p>
          <a:p>
            <a:pPr lvl="1"/>
            <a:r>
              <a:rPr lang="cs-CZ" sz="2800" dirty="0"/>
              <a:t>Osmotická diuréza (</a:t>
            </a:r>
            <a:r>
              <a:rPr lang="cs-CZ" sz="2800" dirty="0" err="1"/>
              <a:t>glc</a:t>
            </a:r>
            <a:r>
              <a:rPr lang="cs-CZ" sz="2800" dirty="0"/>
              <a:t>)</a:t>
            </a:r>
          </a:p>
          <a:p>
            <a:pPr lvl="1"/>
            <a:r>
              <a:rPr lang="cs-CZ" sz="2800" dirty="0"/>
              <a:t>Chronická intersticiální nefritida (salt </a:t>
            </a:r>
            <a:r>
              <a:rPr lang="cs-CZ" sz="2800" dirty="0" err="1"/>
              <a:t>wasting</a:t>
            </a:r>
            <a:r>
              <a:rPr lang="cs-CZ" sz="2800" dirty="0"/>
              <a:t> </a:t>
            </a:r>
            <a:r>
              <a:rPr lang="cs-CZ" sz="2800" dirty="0" err="1"/>
              <a:t>nephropathy</a:t>
            </a:r>
            <a:r>
              <a:rPr lang="cs-CZ" sz="2800" dirty="0"/>
              <a:t>)</a:t>
            </a:r>
          </a:p>
          <a:p>
            <a:pPr lvl="1"/>
            <a:r>
              <a:rPr lang="cs-CZ" sz="2800" dirty="0" err="1"/>
              <a:t>Addisonova</a:t>
            </a:r>
            <a:r>
              <a:rPr lang="cs-CZ" sz="2800" dirty="0"/>
              <a:t> choroba</a:t>
            </a:r>
          </a:p>
          <a:p>
            <a:r>
              <a:rPr lang="cs-CZ" sz="2800" b="1" dirty="0" err="1"/>
              <a:t>Extrarenální</a:t>
            </a:r>
            <a:r>
              <a:rPr lang="cs-CZ" sz="2800" b="1" dirty="0"/>
              <a:t> ztráty</a:t>
            </a:r>
          </a:p>
          <a:p>
            <a:pPr lvl="1"/>
            <a:r>
              <a:rPr lang="cs-CZ" sz="2800" dirty="0"/>
              <a:t>Průjem</a:t>
            </a:r>
          </a:p>
          <a:p>
            <a:pPr lvl="1"/>
            <a:r>
              <a:rPr lang="cs-CZ" sz="2800" dirty="0"/>
              <a:t>Pocení</a:t>
            </a:r>
          </a:p>
          <a:p>
            <a:pPr lvl="1"/>
            <a:r>
              <a:rPr lang="cs-CZ" sz="2800" dirty="0"/>
              <a:t>Ztráty do třetího prostoru- popáleniny, pankreatitida, střevní obstrukce)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4739198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Hypervolemická</a:t>
            </a:r>
            <a:r>
              <a:rPr lang="cs-CZ" dirty="0"/>
              <a:t> </a:t>
            </a:r>
            <a:r>
              <a:rPr lang="cs-CZ" dirty="0" err="1"/>
              <a:t>hyponatrémie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Retence vody je vyšší než retence sodných iontů</a:t>
            </a:r>
          </a:p>
          <a:p>
            <a:pPr lvl="1"/>
            <a:r>
              <a:rPr lang="cs-CZ" sz="2800" dirty="0"/>
              <a:t>Chronické srdeční selhání</a:t>
            </a:r>
          </a:p>
          <a:p>
            <a:pPr lvl="1"/>
            <a:r>
              <a:rPr lang="cs-CZ" sz="2800" dirty="0"/>
              <a:t>Ascitická jaterní </a:t>
            </a:r>
            <a:r>
              <a:rPr lang="cs-CZ" sz="2800" dirty="0" err="1"/>
              <a:t>cirhoza</a:t>
            </a:r>
            <a:endParaRPr lang="cs-CZ" sz="2800" dirty="0"/>
          </a:p>
          <a:p>
            <a:pPr lvl="1"/>
            <a:r>
              <a:rPr lang="cs-CZ" sz="2800" dirty="0"/>
              <a:t>Nefrotický syndrom a selhání ledvin</a:t>
            </a:r>
          </a:p>
        </p:txBody>
      </p:sp>
    </p:spTree>
    <p:extLst>
      <p:ext uri="{BB962C8B-B14F-4D97-AF65-F5344CB8AC3E}">
        <p14:creationId xmlns:p14="http://schemas.microsoft.com/office/powerpoint/2010/main" val="1358551880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Euvolemická</a:t>
            </a:r>
            <a:r>
              <a:rPr lang="cs-CZ" dirty="0"/>
              <a:t> </a:t>
            </a:r>
            <a:r>
              <a:rPr lang="cs-CZ" dirty="0" err="1"/>
              <a:t>hyponatrémie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Syndrom nepřiměřené sekrece antidiuretického hormonu (SIADH)</a:t>
            </a:r>
          </a:p>
          <a:p>
            <a:pPr lvl="1"/>
            <a:r>
              <a:rPr lang="cs-CZ" sz="2800" dirty="0"/>
              <a:t>Plicní onemocnění (pneumonie, CHOPN, TBC</a:t>
            </a:r>
          </a:p>
          <a:p>
            <a:pPr lvl="1"/>
            <a:r>
              <a:rPr lang="cs-CZ" sz="2800" dirty="0" err="1"/>
              <a:t>Maligity</a:t>
            </a:r>
            <a:r>
              <a:rPr lang="cs-CZ" sz="2800" dirty="0"/>
              <a:t> (malobuněčný ca plic, tumory hlavy a krku</a:t>
            </a:r>
          </a:p>
          <a:p>
            <a:pPr lvl="1"/>
            <a:r>
              <a:rPr lang="cs-CZ" sz="2800" dirty="0"/>
              <a:t>Léky- antipsychotika, antidepresiva, nesteroidní antirevmatika</a:t>
            </a:r>
          </a:p>
          <a:p>
            <a:pPr lvl="1"/>
            <a:r>
              <a:rPr lang="cs-CZ" sz="2800" dirty="0"/>
              <a:t>Bolest, opiáty, stres</a:t>
            </a:r>
          </a:p>
          <a:p>
            <a:r>
              <a:rPr lang="cs-CZ" sz="2800" dirty="0" err="1"/>
              <a:t>Hypotyreoza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675262039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Terapie </a:t>
            </a:r>
            <a:r>
              <a:rPr lang="cs-CZ" dirty="0" err="1"/>
              <a:t>hyponatrémie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19256" cy="5257800"/>
          </a:xfrm>
        </p:spPr>
        <p:txBody>
          <a:bodyPr>
            <a:noAutofit/>
          </a:bodyPr>
          <a:lstStyle/>
          <a:p>
            <a:r>
              <a:rPr lang="cs-CZ" sz="2800" dirty="0"/>
              <a:t>Vysazení </a:t>
            </a:r>
            <a:r>
              <a:rPr lang="cs-CZ" sz="2800" dirty="0" err="1"/>
              <a:t>diuretik,léků</a:t>
            </a:r>
            <a:r>
              <a:rPr lang="cs-CZ" sz="2800" dirty="0"/>
              <a:t>, které mohou způsobit SIADH, zastavení hypotonických infuzí, korekce </a:t>
            </a:r>
            <a:r>
              <a:rPr lang="cs-CZ" sz="2800" dirty="0" err="1"/>
              <a:t>hypokalémie</a:t>
            </a:r>
            <a:r>
              <a:rPr lang="cs-CZ" sz="2800" dirty="0"/>
              <a:t>, </a:t>
            </a:r>
            <a:r>
              <a:rPr lang="cs-CZ" sz="2800" dirty="0" err="1"/>
              <a:t>hypomagnezemie</a:t>
            </a:r>
            <a:endParaRPr lang="cs-CZ" sz="2800" dirty="0"/>
          </a:p>
          <a:p>
            <a:r>
              <a:rPr lang="cs-CZ" sz="2800" dirty="0"/>
              <a:t>Kauzální řešení u SIADH- podávání inhibitorů receptorů pro vazopresin (</a:t>
            </a:r>
            <a:r>
              <a:rPr lang="cs-CZ" sz="2800" dirty="0" err="1"/>
              <a:t>vaptany</a:t>
            </a:r>
            <a:r>
              <a:rPr lang="cs-CZ" sz="2800" dirty="0"/>
              <a:t>)</a:t>
            </a:r>
          </a:p>
          <a:p>
            <a:r>
              <a:rPr lang="cs-CZ" sz="2800" dirty="0"/>
              <a:t>Riziko ireverzibilní centrální </a:t>
            </a:r>
            <a:r>
              <a:rPr lang="cs-CZ" sz="2800" dirty="0" err="1"/>
              <a:t>pontinní</a:t>
            </a:r>
            <a:r>
              <a:rPr lang="cs-CZ" sz="2800" dirty="0"/>
              <a:t> </a:t>
            </a:r>
            <a:r>
              <a:rPr lang="cs-CZ" sz="2800" dirty="0" err="1"/>
              <a:t>myelinolýzi</a:t>
            </a:r>
            <a:r>
              <a:rPr lang="cs-CZ" sz="2800" dirty="0"/>
              <a:t> při rychlé korekci</a:t>
            </a:r>
          </a:p>
          <a:p>
            <a:r>
              <a:rPr lang="cs-CZ" sz="2800" dirty="0"/>
              <a:t>Stoupání </a:t>
            </a:r>
            <a:r>
              <a:rPr lang="cs-CZ" sz="2800" dirty="0" err="1"/>
              <a:t>natrémie</a:t>
            </a:r>
            <a:r>
              <a:rPr lang="cs-CZ" sz="2800" dirty="0"/>
              <a:t> o 2mmol/l/hodinu u akutní a 0,5mmol/l/h u chronické. Ne více než  o10mmol/l/d</a:t>
            </a:r>
          </a:p>
        </p:txBody>
      </p:sp>
    </p:spTree>
    <p:extLst>
      <p:ext uri="{BB962C8B-B14F-4D97-AF65-F5344CB8AC3E}">
        <p14:creationId xmlns:p14="http://schemas.microsoft.com/office/powerpoint/2010/main" val="430119621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cs-CZ" sz="3000" cap="small" dirty="0">
                <a:solidFill>
                  <a:srgbClr val="575F6D"/>
                </a:solidFill>
              </a:rPr>
              <a:t>Zvětšení tělesných zásob sodíku</a:t>
            </a:r>
            <a:endParaRPr sz="3000" cap="small" dirty="0">
              <a:solidFill>
                <a:srgbClr val="575F6D"/>
              </a:solidFill>
            </a:endParaRPr>
          </a:p>
        </p:txBody>
      </p:sp>
      <p:sp>
        <p:nvSpPr>
          <p:cNvPr id="180" name="Shape 180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7467600" cy="48737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Zvýšený přívod sodíku (dieta, infuze)</a:t>
            </a:r>
          </a:p>
          <a:p>
            <a:pPr lvl="0"/>
            <a:r>
              <a:rPr lang="cs-CZ" dirty="0"/>
              <a:t>Snížené vylučování sodíku </a:t>
            </a:r>
          </a:p>
          <a:p>
            <a:pPr lvl="1"/>
            <a:r>
              <a:rPr lang="cs-CZ" dirty="0"/>
              <a:t>sekundární </a:t>
            </a:r>
            <a:r>
              <a:rPr lang="cs-CZ" dirty="0" err="1"/>
              <a:t>hyperaldosteronismus</a:t>
            </a:r>
            <a:endParaRPr lang="cs-CZ" dirty="0"/>
          </a:p>
          <a:p>
            <a:pPr lvl="2"/>
            <a:r>
              <a:rPr lang="cs-CZ" dirty="0"/>
              <a:t>Jaterní cirhóza, srdeční dekompenzace, hypovolemie, poruchy ledvin</a:t>
            </a:r>
          </a:p>
          <a:p>
            <a:pPr lvl="1"/>
            <a:r>
              <a:rPr lang="cs-CZ" dirty="0"/>
              <a:t>porucha tubulárních funkcí, snížení </a:t>
            </a:r>
            <a:r>
              <a:rPr lang="cs-CZ" dirty="0" err="1"/>
              <a:t>onkotického</a:t>
            </a:r>
            <a:r>
              <a:rPr lang="cs-CZ" dirty="0"/>
              <a:t> tlaku při </a:t>
            </a:r>
            <a:r>
              <a:rPr lang="cs-CZ" dirty="0" err="1"/>
              <a:t>hypoalbuminémii</a:t>
            </a:r>
            <a:endParaRPr lang="cs-CZ" dirty="0"/>
          </a:p>
          <a:p>
            <a:pPr lvl="1"/>
            <a:r>
              <a:rPr lang="cs-CZ" dirty="0"/>
              <a:t>Energetická nedostatečnost a katabolizmus (selhání Na-K-</a:t>
            </a:r>
            <a:r>
              <a:rPr lang="cs-CZ" dirty="0" err="1"/>
              <a:t>ATPazy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Dg: vzestup tělesné hmotnosti, pokles vylučování sodíku močí</a:t>
            </a:r>
            <a:endParaRPr dirty="0"/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708819"/>
            <a:ext cx="7467600" cy="1417638"/>
          </a:xfrm>
        </p:spPr>
        <p:txBody>
          <a:bodyPr/>
          <a:lstStyle/>
          <a:p>
            <a:r>
              <a:rPr lang="cs-CZ" dirty="0" err="1"/>
              <a:t>hypernatrémie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1520" y="908720"/>
            <a:ext cx="8435280" cy="583264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Vzestup koncentrace Na+ nad 145mmol/l</a:t>
            </a:r>
          </a:p>
          <a:p>
            <a:r>
              <a:rPr lang="cs-CZ" dirty="0"/>
              <a:t>Klinicky se manifestuje již při vzestupu nad 150mmol/l</a:t>
            </a:r>
          </a:p>
          <a:p>
            <a:r>
              <a:rPr lang="cs-CZ" dirty="0"/>
              <a:t>Příčiny: </a:t>
            </a:r>
          </a:p>
          <a:p>
            <a:pPr lvl="1"/>
            <a:r>
              <a:rPr lang="cs-CZ" dirty="0"/>
              <a:t>Nadbytek hypertonických tekutin</a:t>
            </a:r>
          </a:p>
          <a:p>
            <a:pPr lvl="2"/>
            <a:r>
              <a:rPr lang="cs-CZ" dirty="0"/>
              <a:t>Infuze (např. ATB)</a:t>
            </a:r>
          </a:p>
          <a:p>
            <a:pPr lvl="2"/>
            <a:r>
              <a:rPr lang="cs-CZ" dirty="0"/>
              <a:t>PEV, EV</a:t>
            </a:r>
          </a:p>
          <a:p>
            <a:pPr lvl="2"/>
            <a:r>
              <a:rPr lang="cs-CZ" dirty="0"/>
              <a:t>Vysoký příjem soli v dietě</a:t>
            </a:r>
          </a:p>
          <a:p>
            <a:pPr lvl="2"/>
            <a:r>
              <a:rPr lang="cs-CZ" dirty="0"/>
              <a:t>Stav po tonutí ve slané vodě</a:t>
            </a:r>
          </a:p>
          <a:p>
            <a:pPr lvl="1"/>
            <a:r>
              <a:rPr lang="cs-CZ" dirty="0"/>
              <a:t>Zvýšené ztráty vody</a:t>
            </a:r>
          </a:p>
          <a:p>
            <a:pPr lvl="2"/>
            <a:r>
              <a:rPr lang="cs-CZ" dirty="0"/>
              <a:t>Renální</a:t>
            </a:r>
          </a:p>
          <a:p>
            <a:pPr lvl="3"/>
            <a:r>
              <a:rPr lang="cs-CZ" dirty="0"/>
              <a:t>Diabetes </a:t>
            </a:r>
            <a:r>
              <a:rPr lang="cs-CZ" dirty="0" err="1"/>
              <a:t>insipidus,diuretika</a:t>
            </a:r>
            <a:r>
              <a:rPr lang="cs-CZ" dirty="0"/>
              <a:t>, osmotická diuréza</a:t>
            </a:r>
          </a:p>
          <a:p>
            <a:pPr lvl="2"/>
            <a:r>
              <a:rPr lang="cs-CZ" dirty="0"/>
              <a:t>Střevní- průjmy, laxativa</a:t>
            </a:r>
          </a:p>
          <a:p>
            <a:pPr lvl="2"/>
            <a:r>
              <a:rPr lang="cs-CZ" dirty="0"/>
              <a:t>Kožní- pocení, popáleniny</a:t>
            </a:r>
          </a:p>
          <a:p>
            <a:pPr lvl="1"/>
            <a:r>
              <a:rPr lang="cs-CZ" dirty="0"/>
              <a:t>Snížený pocit žízně</a:t>
            </a:r>
          </a:p>
          <a:p>
            <a:pPr lvl="2"/>
            <a:r>
              <a:rPr lang="cs-CZ" dirty="0"/>
              <a:t>Starší pacienti, psychotropní léky</a:t>
            </a:r>
          </a:p>
        </p:txBody>
      </p:sp>
    </p:spTree>
    <p:extLst>
      <p:ext uri="{BB962C8B-B14F-4D97-AF65-F5344CB8AC3E}">
        <p14:creationId xmlns:p14="http://schemas.microsoft.com/office/powerpoint/2010/main" val="2159695045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531440"/>
            <a:ext cx="7467600" cy="1417638"/>
          </a:xfrm>
        </p:spPr>
        <p:txBody>
          <a:bodyPr/>
          <a:lstStyle/>
          <a:p>
            <a:r>
              <a:rPr lang="cs-CZ" dirty="0" err="1"/>
              <a:t>hypernatrémie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1520" y="1124744"/>
            <a:ext cx="8435280" cy="5589240"/>
          </a:xfrm>
        </p:spPr>
        <p:txBody>
          <a:bodyPr>
            <a:normAutofit lnSpcReduction="10000"/>
          </a:bodyPr>
          <a:lstStyle/>
          <a:p>
            <a:r>
              <a:rPr lang="cs-CZ" sz="2800" dirty="0" err="1"/>
              <a:t>Hypernatrémie</a:t>
            </a:r>
            <a:r>
              <a:rPr lang="cs-CZ" sz="2800" dirty="0"/>
              <a:t> a s ní spojená </a:t>
            </a:r>
            <a:r>
              <a:rPr lang="cs-CZ" sz="2800" dirty="0" err="1"/>
              <a:t>hyperosmolarita</a:t>
            </a:r>
            <a:r>
              <a:rPr lang="cs-CZ" sz="2800" dirty="0"/>
              <a:t> ECT vede k buněčné dehydrataci, která se projevuje v CNS</a:t>
            </a:r>
          </a:p>
          <a:p>
            <a:r>
              <a:rPr lang="cs-CZ" sz="2800" dirty="0"/>
              <a:t>Klinika: žízeň, poruchy CNS, </a:t>
            </a:r>
            <a:r>
              <a:rPr lang="cs-CZ" sz="2800" dirty="0" err="1"/>
              <a:t>cefalea</a:t>
            </a:r>
            <a:r>
              <a:rPr lang="cs-CZ" sz="2800" dirty="0"/>
              <a:t>, zvracení, křeče a kóma (vznik v závislosti na rychlosti rozvoje)</a:t>
            </a:r>
          </a:p>
          <a:p>
            <a:r>
              <a:rPr lang="cs-CZ" sz="2800" dirty="0"/>
              <a:t>Smykové napětí v cévách při dehydrataci- riziko krvácení, trombóz</a:t>
            </a:r>
          </a:p>
          <a:p>
            <a:r>
              <a:rPr lang="cs-CZ" sz="2800" dirty="0"/>
              <a:t>Rychlá korekce může vést k vývoji </a:t>
            </a:r>
            <a:r>
              <a:rPr lang="cs-CZ" sz="2800" b="1" dirty="0"/>
              <a:t>mozkového edému</a:t>
            </a:r>
          </a:p>
          <a:p>
            <a:r>
              <a:rPr lang="cs-CZ" sz="2800" dirty="0"/>
              <a:t>Terapie: přívod hypotonických roztoků (5% </a:t>
            </a:r>
            <a:r>
              <a:rPr lang="cs-CZ" sz="2800" dirty="0" err="1"/>
              <a:t>glukoza</a:t>
            </a:r>
            <a:r>
              <a:rPr lang="cs-CZ" sz="2800" dirty="0"/>
              <a:t>). Pomalá korekce u </a:t>
            </a:r>
            <a:r>
              <a:rPr lang="cs-CZ" sz="2800" dirty="0" err="1"/>
              <a:t>chron</a:t>
            </a:r>
            <a:r>
              <a:rPr lang="cs-CZ" sz="2800" dirty="0"/>
              <a:t> </a:t>
            </a:r>
            <a:r>
              <a:rPr lang="cs-CZ" sz="2800" dirty="0" err="1"/>
              <a:t>hypernatrémie</a:t>
            </a:r>
            <a:r>
              <a:rPr lang="cs-CZ" sz="2800" dirty="0"/>
              <a:t> (o 10mmol/l den)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4194394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000" cap="small" dirty="0" err="1">
                <a:solidFill>
                  <a:srgbClr val="575F6D"/>
                </a:solidFill>
              </a:rPr>
              <a:t>Draslík</a:t>
            </a:r>
            <a:endParaRPr sz="3000" cap="small" dirty="0">
              <a:solidFill>
                <a:srgbClr val="575F6D"/>
              </a:solidFill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43192" cy="5257800"/>
          </a:xfrm>
        </p:spPr>
        <p:txBody>
          <a:bodyPr/>
          <a:lstStyle/>
          <a:p>
            <a:r>
              <a:rPr lang="cs-CZ" sz="2800" dirty="0"/>
              <a:t>Draslík najdeme v zelenině, ovoci, luštěninách, ořeších.</a:t>
            </a:r>
          </a:p>
          <a:p>
            <a:r>
              <a:rPr lang="cs-CZ" sz="2800" dirty="0"/>
              <a:t>Doporučená denní dávka Draslík: 2,5–4,0 g.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56992"/>
            <a:ext cx="3511104" cy="230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000" cap="small">
                <a:solidFill>
                  <a:srgbClr val="575F6D"/>
                </a:solidFill>
              </a:rPr>
              <a:t>Poruchy metabolismu draslíku</a:t>
            </a:r>
          </a:p>
        </p:txBody>
      </p:sp>
      <p:sp>
        <p:nvSpPr>
          <p:cNvPr id="188" name="Shape 188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7467600" cy="487375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sz="2800" dirty="0" err="1"/>
              <a:t>Hyperkalémie</a:t>
            </a:r>
            <a:r>
              <a:rPr sz="2800" dirty="0"/>
              <a:t> </a:t>
            </a:r>
            <a:endParaRPr lang="cs-CZ" sz="2800" dirty="0"/>
          </a:p>
          <a:p>
            <a:pPr lvl="0">
              <a:defRPr sz="1800"/>
            </a:pPr>
            <a:r>
              <a:rPr sz="2800" dirty="0" err="1"/>
              <a:t>Hypokalémie</a:t>
            </a:r>
            <a:endParaRPr sz="2800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7467600" cy="1417638"/>
          </a:xfrm>
        </p:spPr>
        <p:txBody>
          <a:bodyPr/>
          <a:lstStyle/>
          <a:p>
            <a:r>
              <a:rPr lang="cs-CZ" dirty="0"/>
              <a:t>Složky tělesných tekutin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435280" cy="5472608"/>
          </a:xfrm>
        </p:spPr>
        <p:txBody>
          <a:bodyPr>
            <a:normAutofit fontScale="25000" lnSpcReduction="20000"/>
          </a:bodyPr>
          <a:lstStyle/>
          <a:p>
            <a:r>
              <a:rPr lang="cs-CZ" sz="8800" b="1" dirty="0"/>
              <a:t>Extracelulární tekutina</a:t>
            </a:r>
          </a:p>
          <a:p>
            <a:pPr lvl="1"/>
            <a:r>
              <a:rPr lang="cs-CZ" sz="8800" dirty="0"/>
              <a:t>Hlavní zástupci: </a:t>
            </a:r>
            <a:r>
              <a:rPr lang="cs-CZ" sz="8800" i="1" dirty="0"/>
              <a:t>tkáňový mok a krevní plazma</a:t>
            </a:r>
          </a:p>
          <a:p>
            <a:pPr lvl="1"/>
            <a:r>
              <a:rPr lang="cs-CZ" sz="8800" dirty="0"/>
              <a:t>Odděluje je od sebe kapilární membrána (vysoce propustná, neprochází bílkoviny, které mají negativní náboj)</a:t>
            </a:r>
          </a:p>
          <a:p>
            <a:pPr lvl="1"/>
            <a:r>
              <a:rPr lang="cs-CZ" sz="8800" dirty="0"/>
              <a:t>Hlavní ionty: Na+, Cl-, HCO3-</a:t>
            </a:r>
          </a:p>
          <a:p>
            <a:pPr lvl="2"/>
            <a:r>
              <a:rPr lang="cs-CZ" sz="8800" dirty="0"/>
              <a:t>Koncentrace kationtů v plazmě je o 2% vyšší než v tkáňovém moku kvůli negativně nabitým bílkovinám</a:t>
            </a:r>
          </a:p>
          <a:p>
            <a:r>
              <a:rPr lang="cs-CZ" sz="8800" b="1" dirty="0"/>
              <a:t>Intracelulární tekutina</a:t>
            </a:r>
          </a:p>
          <a:p>
            <a:pPr lvl="1"/>
            <a:r>
              <a:rPr lang="cs-CZ" sz="8800" dirty="0"/>
              <a:t>Plazmatická semipermeabilní membrána, existence aktivních transportérů v membráně</a:t>
            </a:r>
          </a:p>
          <a:p>
            <a:pPr lvl="2"/>
            <a:r>
              <a:rPr lang="cs-CZ" sz="8800" dirty="0"/>
              <a:t>Propustná pro vodu, relativně nepropustná pro ionty</a:t>
            </a:r>
          </a:p>
          <a:p>
            <a:pPr lvl="2"/>
            <a:r>
              <a:rPr lang="cs-CZ" sz="8800" dirty="0"/>
              <a:t>Vzrušivé tkáně (myokard, neurony, svalstvo)- propustnost závislá na klidovém membránovém potenciálu či akčním potenciálu</a:t>
            </a:r>
          </a:p>
          <a:p>
            <a:pPr lvl="1"/>
            <a:r>
              <a:rPr lang="cs-CZ" sz="8800" dirty="0"/>
              <a:t>Hlavní ionty: K+, Mg2+, fosfáty, sulfáty, organické anionty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4644390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7467600" cy="1417638"/>
          </a:xfrm>
        </p:spPr>
        <p:txBody>
          <a:bodyPr/>
          <a:lstStyle/>
          <a:p>
            <a:r>
              <a:rPr lang="cs-CZ" dirty="0" err="1"/>
              <a:t>hypokalémie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19256" cy="5257800"/>
          </a:xfrm>
        </p:spPr>
        <p:txBody>
          <a:bodyPr>
            <a:noAutofit/>
          </a:bodyPr>
          <a:lstStyle/>
          <a:p>
            <a:r>
              <a:rPr lang="cs-CZ" sz="2800" dirty="0"/>
              <a:t>Nejčastější elektrolytická porucha</a:t>
            </a:r>
          </a:p>
          <a:p>
            <a:r>
              <a:rPr lang="cs-CZ" sz="2800" dirty="0"/>
              <a:t>Nejčastěji u pacientů léčených diuretiky</a:t>
            </a:r>
          </a:p>
          <a:p>
            <a:r>
              <a:rPr lang="cs-CZ" sz="2800" dirty="0"/>
              <a:t>3,5-5,1mmol/l norma</a:t>
            </a:r>
          </a:p>
          <a:p>
            <a:endParaRPr lang="cs-CZ" sz="2800" dirty="0"/>
          </a:p>
          <a:p>
            <a:r>
              <a:rPr lang="cs-CZ" sz="2800" dirty="0"/>
              <a:t>Mírná </a:t>
            </a:r>
            <a:r>
              <a:rPr lang="cs-CZ" sz="2800" dirty="0" err="1"/>
              <a:t>hypokalémie</a:t>
            </a:r>
            <a:r>
              <a:rPr lang="cs-CZ" sz="2800" dirty="0"/>
              <a:t> 3-3,5mmol/l</a:t>
            </a:r>
          </a:p>
          <a:p>
            <a:r>
              <a:rPr lang="cs-CZ" sz="2800" dirty="0" err="1"/>
              <a:t>Tězká</a:t>
            </a:r>
            <a:r>
              <a:rPr lang="cs-CZ" sz="2800" dirty="0"/>
              <a:t> </a:t>
            </a:r>
            <a:r>
              <a:rPr lang="cs-CZ" sz="2800" dirty="0" err="1"/>
              <a:t>hypokalémie</a:t>
            </a:r>
            <a:r>
              <a:rPr lang="cs-CZ" sz="2800" dirty="0"/>
              <a:t> pod 2,5mmol/l</a:t>
            </a:r>
          </a:p>
          <a:p>
            <a:endParaRPr lang="cs-CZ" sz="2800" dirty="0"/>
          </a:p>
          <a:p>
            <a:r>
              <a:rPr lang="cs-CZ" sz="2800" dirty="0" err="1"/>
              <a:t>Cave</a:t>
            </a:r>
            <a:r>
              <a:rPr lang="cs-CZ" sz="2800" dirty="0"/>
              <a:t>: u pacientů s chronickým srdečním selháním je i mírná </a:t>
            </a:r>
            <a:r>
              <a:rPr lang="cs-CZ" sz="2800" dirty="0" err="1"/>
              <a:t>hypokalémie</a:t>
            </a:r>
            <a:r>
              <a:rPr lang="cs-CZ" sz="2800" dirty="0"/>
              <a:t> pod 4mmol/l spojena s vyšší kardiovaskulární mortalitou</a:t>
            </a:r>
          </a:p>
        </p:txBody>
      </p:sp>
    </p:spTree>
    <p:extLst>
      <p:ext uri="{BB962C8B-B14F-4D97-AF65-F5344CB8AC3E}">
        <p14:creationId xmlns:p14="http://schemas.microsoft.com/office/powerpoint/2010/main" val="3734597812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387424"/>
            <a:ext cx="7467600" cy="1417638"/>
          </a:xfrm>
        </p:spPr>
        <p:txBody>
          <a:bodyPr/>
          <a:lstStyle/>
          <a:p>
            <a:r>
              <a:rPr lang="cs-CZ" dirty="0"/>
              <a:t>Příčiny </a:t>
            </a:r>
            <a:r>
              <a:rPr lang="cs-CZ" dirty="0" err="1"/>
              <a:t>hypokalémie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79512" y="1196752"/>
            <a:ext cx="8686800" cy="7085384"/>
          </a:xfrm>
        </p:spPr>
        <p:txBody>
          <a:bodyPr/>
          <a:lstStyle/>
          <a:p>
            <a:r>
              <a:rPr lang="cs-CZ" b="1" dirty="0"/>
              <a:t>Nedostatečný příjem kalia </a:t>
            </a:r>
            <a:r>
              <a:rPr lang="cs-CZ" dirty="0"/>
              <a:t>(dietou nebo infúzemi- méně než 25mmol/den)</a:t>
            </a:r>
          </a:p>
          <a:p>
            <a:r>
              <a:rPr lang="cs-CZ" b="1" dirty="0"/>
              <a:t>Zvýšené ztráty kalia do střeva</a:t>
            </a:r>
          </a:p>
          <a:p>
            <a:pPr lvl="1"/>
            <a:r>
              <a:rPr lang="cs-CZ" dirty="0"/>
              <a:t>Zvracení</a:t>
            </a:r>
          </a:p>
          <a:p>
            <a:pPr lvl="1"/>
            <a:r>
              <a:rPr lang="cs-CZ" dirty="0"/>
              <a:t>Průjmy nebo abúzus laxativ</a:t>
            </a:r>
          </a:p>
          <a:p>
            <a:pPr lvl="1"/>
            <a:r>
              <a:rPr lang="cs-CZ" dirty="0"/>
              <a:t>Tumory GIT produkující gastrin nebo VIP</a:t>
            </a:r>
          </a:p>
          <a:p>
            <a:pPr lvl="1"/>
            <a:r>
              <a:rPr lang="cs-CZ" dirty="0"/>
              <a:t>Ileostomie, střevní píštěl, </a:t>
            </a:r>
            <a:r>
              <a:rPr lang="cs-CZ" dirty="0" err="1"/>
              <a:t>vilozní</a:t>
            </a:r>
            <a:r>
              <a:rPr lang="cs-CZ" dirty="0"/>
              <a:t> adenom tlustého střeva</a:t>
            </a:r>
          </a:p>
          <a:p>
            <a:r>
              <a:rPr lang="cs-CZ" b="1" dirty="0"/>
              <a:t>Přesun kalia z ECT do buněk</a:t>
            </a:r>
          </a:p>
          <a:p>
            <a:pPr lvl="1"/>
            <a:r>
              <a:rPr lang="cs-CZ" dirty="0"/>
              <a:t>Zvýšený tonus sympatiku- stres, delirium</a:t>
            </a:r>
          </a:p>
          <a:p>
            <a:pPr lvl="1"/>
            <a:r>
              <a:rPr lang="cs-CZ" dirty="0"/>
              <a:t>Beta-sympatomimetika (</a:t>
            </a:r>
            <a:r>
              <a:rPr lang="cs-CZ" dirty="0" err="1"/>
              <a:t>bronchodilatancia</a:t>
            </a:r>
            <a:r>
              <a:rPr lang="cs-CZ" dirty="0"/>
              <a:t>, </a:t>
            </a:r>
            <a:r>
              <a:rPr lang="cs-CZ" dirty="0" err="1"/>
              <a:t>tokolytika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Inzulin, teofylin, kofein (aktivují Na-K-</a:t>
            </a:r>
            <a:r>
              <a:rPr lang="cs-CZ" dirty="0" err="1"/>
              <a:t>ATPázu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03208990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7467600" cy="1417638"/>
          </a:xfrm>
        </p:spPr>
        <p:txBody>
          <a:bodyPr/>
          <a:lstStyle/>
          <a:p>
            <a:r>
              <a:rPr lang="cs-CZ" dirty="0"/>
              <a:t>Příčiny </a:t>
            </a:r>
            <a:r>
              <a:rPr lang="cs-CZ" dirty="0" err="1"/>
              <a:t>hypokalémie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b="1" dirty="0"/>
              <a:t>Primární </a:t>
            </a:r>
            <a:r>
              <a:rPr lang="cs-CZ" sz="2800" b="1" dirty="0" err="1"/>
              <a:t>hyperaldosteronismus</a:t>
            </a:r>
            <a:r>
              <a:rPr lang="cs-CZ" sz="2800" b="1" dirty="0"/>
              <a:t> (</a:t>
            </a:r>
            <a:r>
              <a:rPr lang="cs-CZ" sz="2800" b="1" dirty="0" err="1"/>
              <a:t>Connův</a:t>
            </a:r>
            <a:r>
              <a:rPr lang="cs-CZ" sz="2800" b="1" dirty="0"/>
              <a:t> syndrom)</a:t>
            </a:r>
          </a:p>
          <a:p>
            <a:r>
              <a:rPr lang="cs-CZ" sz="2800" b="1" dirty="0"/>
              <a:t>Sekundární </a:t>
            </a:r>
            <a:r>
              <a:rPr lang="cs-CZ" sz="2800" b="1" dirty="0" err="1"/>
              <a:t>hyperaldosteronismus</a:t>
            </a:r>
            <a:endParaRPr lang="cs-CZ" sz="2800" b="1" dirty="0"/>
          </a:p>
          <a:p>
            <a:pPr lvl="1"/>
            <a:r>
              <a:rPr lang="cs-CZ" sz="2800" dirty="0"/>
              <a:t> srdeční selhávání</a:t>
            </a:r>
          </a:p>
          <a:p>
            <a:pPr lvl="1"/>
            <a:r>
              <a:rPr lang="cs-CZ" sz="2800" dirty="0"/>
              <a:t>Ascitická jaterní </a:t>
            </a:r>
            <a:r>
              <a:rPr lang="cs-CZ" sz="2800" dirty="0" err="1"/>
              <a:t>cirhoza</a:t>
            </a:r>
            <a:endParaRPr lang="cs-CZ" sz="2800" dirty="0"/>
          </a:p>
          <a:p>
            <a:r>
              <a:rPr lang="cs-CZ" sz="2800" b="1" dirty="0"/>
              <a:t>Ztráty kalia ledvinami</a:t>
            </a:r>
          </a:p>
          <a:p>
            <a:pPr lvl="1"/>
            <a:r>
              <a:rPr lang="cs-CZ" sz="2800" dirty="0"/>
              <a:t>Diuretika</a:t>
            </a:r>
          </a:p>
          <a:p>
            <a:pPr lvl="1"/>
            <a:r>
              <a:rPr lang="cs-CZ" sz="2800" dirty="0"/>
              <a:t>Tubulární syndromy (</a:t>
            </a:r>
            <a:r>
              <a:rPr lang="cs-CZ" sz="2800" dirty="0" err="1"/>
              <a:t>Bartterův</a:t>
            </a:r>
            <a:r>
              <a:rPr lang="cs-CZ" sz="2800" dirty="0"/>
              <a:t>..)</a:t>
            </a:r>
          </a:p>
          <a:p>
            <a:pPr lvl="1"/>
            <a:r>
              <a:rPr lang="cs-CZ" sz="2800" dirty="0" err="1"/>
              <a:t>Tubulotoxické</a:t>
            </a:r>
            <a:r>
              <a:rPr lang="cs-CZ" sz="2800" dirty="0"/>
              <a:t> léky (aminoglykosidy, </a:t>
            </a:r>
            <a:r>
              <a:rPr lang="cs-CZ" sz="2800" dirty="0" err="1"/>
              <a:t>amfotericin</a:t>
            </a:r>
            <a:r>
              <a:rPr lang="cs-CZ" sz="2800" dirty="0"/>
              <a:t> B)</a:t>
            </a:r>
          </a:p>
          <a:p>
            <a:pPr lvl="1"/>
            <a:r>
              <a:rPr lang="cs-CZ" sz="2800" dirty="0"/>
              <a:t>Glukokortikoidy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8843775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Klinický obraz </a:t>
            </a:r>
            <a:r>
              <a:rPr lang="cs-CZ" dirty="0" err="1"/>
              <a:t>hypokalémie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Únava</a:t>
            </a:r>
          </a:p>
          <a:p>
            <a:r>
              <a:rPr lang="cs-CZ" sz="2800" dirty="0"/>
              <a:t>Zácpa</a:t>
            </a:r>
          </a:p>
          <a:p>
            <a:r>
              <a:rPr lang="cs-CZ" sz="2800" dirty="0"/>
              <a:t>Slabost</a:t>
            </a:r>
          </a:p>
          <a:p>
            <a:r>
              <a:rPr lang="cs-CZ" sz="2800" dirty="0"/>
              <a:t>Snížený svalový tonus</a:t>
            </a:r>
          </a:p>
          <a:p>
            <a:r>
              <a:rPr lang="cs-CZ" sz="2800" dirty="0"/>
              <a:t>arytmie</a:t>
            </a:r>
          </a:p>
        </p:txBody>
      </p:sp>
    </p:spTree>
    <p:extLst>
      <p:ext uri="{BB962C8B-B14F-4D97-AF65-F5344CB8AC3E}">
        <p14:creationId xmlns:p14="http://schemas.microsoft.com/office/powerpoint/2010/main" val="647869700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Terapie </a:t>
            </a:r>
            <a:r>
              <a:rPr lang="cs-CZ" dirty="0" err="1"/>
              <a:t>hypokalémie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Mírná </a:t>
            </a:r>
            <a:r>
              <a:rPr lang="cs-CZ" dirty="0" err="1"/>
              <a:t>hypokalémie</a:t>
            </a:r>
            <a:r>
              <a:rPr lang="cs-CZ" dirty="0"/>
              <a:t> nad 2,5mmol/l- perorální substituce (př. </a:t>
            </a:r>
            <a:r>
              <a:rPr lang="cs-CZ" dirty="0" err="1"/>
              <a:t>Kalnormin</a:t>
            </a:r>
            <a:r>
              <a:rPr lang="cs-CZ" dirty="0"/>
              <a:t>) ve formě kalium chloridu 50-150mmol/den. 1mmol= 75mg </a:t>
            </a:r>
            <a:r>
              <a:rPr lang="cs-CZ" dirty="0" err="1"/>
              <a:t>KCl</a:t>
            </a:r>
            <a:endParaRPr lang="cs-CZ" dirty="0"/>
          </a:p>
          <a:p>
            <a:r>
              <a:rPr lang="cs-CZ" dirty="0"/>
              <a:t>Dieta</a:t>
            </a:r>
          </a:p>
          <a:p>
            <a:r>
              <a:rPr lang="cs-CZ" dirty="0" err="1"/>
              <a:t>Kálium</a:t>
            </a:r>
            <a:r>
              <a:rPr lang="cs-CZ" dirty="0"/>
              <a:t> šetřící diuretika (</a:t>
            </a:r>
            <a:r>
              <a:rPr lang="cs-CZ" dirty="0" err="1"/>
              <a:t>verospiron</a:t>
            </a:r>
            <a:r>
              <a:rPr lang="cs-CZ" dirty="0"/>
              <a:t>)</a:t>
            </a:r>
          </a:p>
          <a:p>
            <a:r>
              <a:rPr lang="cs-CZ" dirty="0"/>
              <a:t>Parenterální substituce- 7,45% </a:t>
            </a:r>
            <a:r>
              <a:rPr lang="cs-CZ" dirty="0" err="1"/>
              <a:t>KCl</a:t>
            </a:r>
            <a:r>
              <a:rPr lang="cs-CZ" dirty="0"/>
              <a:t> 20-30ml</a:t>
            </a:r>
          </a:p>
          <a:p>
            <a:r>
              <a:rPr lang="cs-CZ" dirty="0"/>
              <a:t>Kontraindikace infuzí </a:t>
            </a:r>
            <a:r>
              <a:rPr lang="cs-CZ" dirty="0" err="1"/>
              <a:t>glukozy</a:t>
            </a:r>
            <a:r>
              <a:rPr lang="cs-CZ" dirty="0"/>
              <a:t> (zvyšuje vstup K do buňky) a </a:t>
            </a:r>
            <a:r>
              <a:rPr lang="cs-CZ" dirty="0" err="1"/>
              <a:t>hydrogenkarbonátu</a:t>
            </a:r>
            <a:r>
              <a:rPr lang="cs-CZ" dirty="0"/>
              <a:t> (alkalizace zhoršuje </a:t>
            </a:r>
            <a:r>
              <a:rPr lang="cs-CZ" dirty="0" err="1"/>
              <a:t>hypokalémii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04975834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hyperkalémie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Sérové </a:t>
            </a:r>
            <a:r>
              <a:rPr lang="cs-CZ" dirty="0" err="1"/>
              <a:t>kálium</a:t>
            </a:r>
            <a:r>
              <a:rPr lang="cs-CZ" dirty="0"/>
              <a:t> nad 5,4mmol/l</a:t>
            </a:r>
          </a:p>
          <a:p>
            <a:r>
              <a:rPr lang="cs-CZ" dirty="0"/>
              <a:t>Závažná </a:t>
            </a:r>
            <a:r>
              <a:rPr lang="cs-CZ" dirty="0" err="1"/>
              <a:t>hyperkalémie</a:t>
            </a:r>
            <a:r>
              <a:rPr lang="cs-CZ" dirty="0"/>
              <a:t> nad 6,5mmol/l</a:t>
            </a:r>
          </a:p>
          <a:p>
            <a:endParaRPr lang="cs-CZ" dirty="0"/>
          </a:p>
          <a:p>
            <a:r>
              <a:rPr lang="cs-CZ" dirty="0"/>
              <a:t>Změny na EKG:</a:t>
            </a:r>
          </a:p>
          <a:p>
            <a:pPr lvl="1"/>
            <a:r>
              <a:rPr lang="cs-CZ" dirty="0"/>
              <a:t>Hrotnaté vlny T</a:t>
            </a:r>
          </a:p>
          <a:p>
            <a:pPr lvl="1"/>
            <a:r>
              <a:rPr lang="cs-CZ" dirty="0"/>
              <a:t>Oploštění vlny P</a:t>
            </a:r>
          </a:p>
          <a:p>
            <a:pPr lvl="1"/>
            <a:r>
              <a:rPr lang="cs-CZ" dirty="0"/>
              <a:t>AV blok </a:t>
            </a:r>
            <a:r>
              <a:rPr lang="cs-CZ" dirty="0" err="1"/>
              <a:t>I.stupně</a:t>
            </a:r>
            <a:endParaRPr lang="cs-CZ" dirty="0"/>
          </a:p>
          <a:p>
            <a:pPr lvl="1"/>
            <a:r>
              <a:rPr lang="cs-CZ" dirty="0"/>
              <a:t>Rozšiřování QRS komplexu</a:t>
            </a:r>
          </a:p>
          <a:p>
            <a:pPr lvl="1"/>
            <a:r>
              <a:rPr lang="cs-CZ" dirty="0"/>
              <a:t>FIKO, asystolie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36912"/>
            <a:ext cx="470452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793355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7467600" cy="1417638"/>
          </a:xfrm>
        </p:spPr>
        <p:txBody>
          <a:bodyPr/>
          <a:lstStyle/>
          <a:p>
            <a:r>
              <a:rPr lang="cs-CZ" dirty="0"/>
              <a:t>Příčiny </a:t>
            </a:r>
            <a:r>
              <a:rPr lang="cs-CZ" dirty="0" err="1"/>
              <a:t>hyperkalémie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686800" cy="5517232"/>
          </a:xfrm>
        </p:spPr>
        <p:txBody>
          <a:bodyPr>
            <a:noAutofit/>
          </a:bodyPr>
          <a:lstStyle/>
          <a:p>
            <a:r>
              <a:rPr lang="cs-CZ" sz="2000" dirty="0"/>
              <a:t>Chronické selhání ledvin (</a:t>
            </a:r>
            <a:r>
              <a:rPr lang="cs-CZ" sz="2000" dirty="0" err="1"/>
              <a:t>oligoanurie</a:t>
            </a:r>
            <a:r>
              <a:rPr lang="cs-CZ" sz="2000" dirty="0"/>
              <a:t>)</a:t>
            </a:r>
          </a:p>
          <a:p>
            <a:r>
              <a:rPr lang="cs-CZ" sz="2000" dirty="0"/>
              <a:t>Léky: </a:t>
            </a:r>
          </a:p>
          <a:p>
            <a:pPr lvl="1"/>
            <a:r>
              <a:rPr lang="cs-CZ" sz="2000" dirty="0"/>
              <a:t>Kalium šetřící diuretika (</a:t>
            </a:r>
            <a:r>
              <a:rPr lang="cs-CZ" sz="2000" dirty="0" err="1"/>
              <a:t>amilorid</a:t>
            </a:r>
            <a:r>
              <a:rPr lang="cs-CZ" sz="2000" dirty="0"/>
              <a:t>, </a:t>
            </a:r>
            <a:r>
              <a:rPr lang="cs-CZ" sz="2000" dirty="0" err="1"/>
              <a:t>verospiron</a:t>
            </a:r>
            <a:r>
              <a:rPr lang="cs-CZ" sz="2000" dirty="0"/>
              <a:t>)</a:t>
            </a:r>
          </a:p>
          <a:p>
            <a:pPr lvl="1"/>
            <a:r>
              <a:rPr lang="cs-CZ" sz="2000" dirty="0"/>
              <a:t>ACE-i, </a:t>
            </a:r>
            <a:r>
              <a:rPr lang="cs-CZ" sz="2000" dirty="0" err="1"/>
              <a:t>sartany</a:t>
            </a:r>
            <a:endParaRPr lang="cs-CZ" sz="2000" dirty="0"/>
          </a:p>
          <a:p>
            <a:pPr lvl="1"/>
            <a:r>
              <a:rPr lang="cs-CZ" sz="2000" dirty="0"/>
              <a:t>Nesteroidní antirevmatika (omezují průtok krve ledvinou)</a:t>
            </a:r>
          </a:p>
          <a:p>
            <a:pPr lvl="1"/>
            <a:r>
              <a:rPr lang="cs-CZ" sz="2000" dirty="0"/>
              <a:t>LMWH- inhibují výdej aldosteronu</a:t>
            </a:r>
          </a:p>
          <a:p>
            <a:pPr lvl="1"/>
            <a:r>
              <a:rPr lang="cs-CZ" sz="2000" dirty="0"/>
              <a:t>Cyklosporin</a:t>
            </a:r>
          </a:p>
          <a:p>
            <a:pPr lvl="1"/>
            <a:r>
              <a:rPr lang="cs-CZ" sz="2000" dirty="0"/>
              <a:t>BB</a:t>
            </a:r>
          </a:p>
          <a:p>
            <a:r>
              <a:rPr lang="cs-CZ" sz="2000" dirty="0"/>
              <a:t>Katabolismus</a:t>
            </a:r>
          </a:p>
          <a:p>
            <a:pPr lvl="1"/>
            <a:r>
              <a:rPr lang="cs-CZ" sz="2000" dirty="0"/>
              <a:t>Acidóza</a:t>
            </a:r>
          </a:p>
          <a:p>
            <a:pPr lvl="1"/>
            <a:r>
              <a:rPr lang="cs-CZ" sz="2000" dirty="0"/>
              <a:t>Deficit inzulinu (diabetická </a:t>
            </a:r>
            <a:r>
              <a:rPr lang="cs-CZ" sz="2000" dirty="0" err="1"/>
              <a:t>ketoacidoza</a:t>
            </a:r>
            <a:r>
              <a:rPr lang="cs-CZ" sz="2000" dirty="0"/>
              <a:t>)</a:t>
            </a:r>
          </a:p>
          <a:p>
            <a:pPr lvl="1"/>
            <a:r>
              <a:rPr lang="cs-CZ" sz="2000" dirty="0" err="1"/>
              <a:t>Rabdomyolýza</a:t>
            </a:r>
            <a:r>
              <a:rPr lang="cs-CZ" sz="2000" dirty="0"/>
              <a:t>, rozpad nádoru, cvičení</a:t>
            </a:r>
          </a:p>
          <a:p>
            <a:r>
              <a:rPr lang="cs-CZ" sz="2000" dirty="0" err="1"/>
              <a:t>Addisonova</a:t>
            </a:r>
            <a:r>
              <a:rPr lang="cs-CZ" sz="2000" dirty="0"/>
              <a:t> choroba</a:t>
            </a:r>
          </a:p>
          <a:p>
            <a:r>
              <a:rPr lang="cs-CZ" sz="2000" dirty="0" err="1"/>
              <a:t>Hypoaldosteronismus</a:t>
            </a:r>
            <a:endParaRPr lang="cs-CZ" sz="20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467205918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7467600" cy="1417638"/>
          </a:xfrm>
        </p:spPr>
        <p:txBody>
          <a:bodyPr/>
          <a:lstStyle/>
          <a:p>
            <a:r>
              <a:rPr lang="cs-CZ" dirty="0"/>
              <a:t>Terapie </a:t>
            </a:r>
            <a:r>
              <a:rPr lang="cs-CZ" dirty="0" err="1"/>
              <a:t>hyperkalémie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i.v</a:t>
            </a:r>
            <a:r>
              <a:rPr lang="cs-CZ" dirty="0"/>
              <a:t>. podání kalcia</a:t>
            </a:r>
          </a:p>
          <a:p>
            <a:pPr lvl="1"/>
            <a:r>
              <a:rPr lang="cs-CZ" dirty="0"/>
              <a:t>Antagonizuje membránové účinky</a:t>
            </a:r>
          </a:p>
          <a:p>
            <a:pPr lvl="1"/>
            <a:r>
              <a:rPr lang="cs-CZ" dirty="0"/>
              <a:t>10ml 10% kalcium </a:t>
            </a:r>
            <a:r>
              <a:rPr lang="cs-CZ" dirty="0" err="1"/>
              <a:t>glokonátu</a:t>
            </a:r>
            <a:endParaRPr lang="cs-CZ" dirty="0"/>
          </a:p>
          <a:p>
            <a:r>
              <a:rPr lang="cs-CZ" dirty="0"/>
              <a:t>Podání glukózy s inzulinem</a:t>
            </a:r>
          </a:p>
          <a:p>
            <a:pPr lvl="1"/>
            <a:r>
              <a:rPr lang="cs-CZ" dirty="0"/>
              <a:t>Vstup kalia do buněk</a:t>
            </a:r>
          </a:p>
          <a:p>
            <a:r>
              <a:rPr lang="cs-CZ" dirty="0"/>
              <a:t>Alkalizace</a:t>
            </a:r>
          </a:p>
          <a:p>
            <a:r>
              <a:rPr lang="cs-CZ" dirty="0"/>
              <a:t>Diuretika</a:t>
            </a:r>
          </a:p>
          <a:p>
            <a:r>
              <a:rPr lang="cs-CZ" dirty="0"/>
              <a:t>Pryskyřice vyvazující kalium ve střevě</a:t>
            </a:r>
          </a:p>
          <a:p>
            <a:pPr lvl="1"/>
            <a:r>
              <a:rPr lang="cs-CZ" dirty="0"/>
              <a:t>Kalcium polystyren sulfát, 15g </a:t>
            </a:r>
            <a:r>
              <a:rPr lang="cs-CZ" dirty="0" err="1"/>
              <a:t>p.o</a:t>
            </a:r>
            <a:r>
              <a:rPr lang="cs-CZ" dirty="0"/>
              <a:t>., klyzma</a:t>
            </a:r>
          </a:p>
          <a:p>
            <a:r>
              <a:rPr lang="cs-CZ" dirty="0"/>
              <a:t>Dialýza</a:t>
            </a:r>
          </a:p>
          <a:p>
            <a:r>
              <a:rPr lang="cs-CZ" dirty="0"/>
              <a:t>Vysazení nebezpečných léků</a:t>
            </a:r>
          </a:p>
        </p:txBody>
      </p:sp>
    </p:spTree>
    <p:extLst>
      <p:ext uri="{BB962C8B-B14F-4D97-AF65-F5344CB8AC3E}">
        <p14:creationId xmlns:p14="http://schemas.microsoft.com/office/powerpoint/2010/main" val="57205672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000" cap="small">
                <a:solidFill>
                  <a:srgbClr val="575F6D"/>
                </a:solidFill>
              </a:rPr>
              <a:t>vápník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24744"/>
            <a:ext cx="26860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5633500" cy="276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vápník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 organizmu je ho asi 1200 g, hlavně v kostech. Jeho koncentrace </a:t>
            </a:r>
            <a:r>
              <a:rPr lang="cs-CZ" b="1" dirty="0"/>
              <a:t>v séru je 2,4–2,7 </a:t>
            </a:r>
            <a:r>
              <a:rPr lang="cs-CZ" b="1" dirty="0" err="1"/>
              <a:t>mmol</a:t>
            </a:r>
            <a:r>
              <a:rPr lang="cs-CZ" b="1" dirty="0"/>
              <a:t>/l</a:t>
            </a:r>
            <a:r>
              <a:rPr lang="cs-CZ" dirty="0"/>
              <a:t> a je důsledkem rovnováhy mezi absorpcí z potravy, exkrecí </a:t>
            </a:r>
            <a:r>
              <a:rPr lang="cs-CZ" dirty="0">
                <a:hlinkClick r:id="rId2" tooltip="Moč"/>
              </a:rPr>
              <a:t>močí</a:t>
            </a:r>
            <a:r>
              <a:rPr lang="cs-CZ" dirty="0"/>
              <a:t> a ukládáním (uvolňováním) do kostí. Jeho metabolizmus je regulován </a:t>
            </a:r>
            <a:r>
              <a:rPr lang="cs-CZ" dirty="0">
                <a:hlinkClick r:id="rId3" tooltip="Parathormon"/>
              </a:rPr>
              <a:t>PTH</a:t>
            </a:r>
            <a:r>
              <a:rPr lang="cs-CZ" dirty="0"/>
              <a:t>, </a:t>
            </a:r>
            <a:r>
              <a:rPr lang="cs-CZ" dirty="0">
                <a:hlinkClick r:id="rId4" tooltip="Hormony štítné žlázy"/>
              </a:rPr>
              <a:t>hormony štítné žlázy</a:t>
            </a:r>
            <a:r>
              <a:rPr lang="cs-CZ" dirty="0"/>
              <a:t> a </a:t>
            </a:r>
            <a:r>
              <a:rPr lang="cs-CZ" dirty="0">
                <a:hlinkClick r:id="rId5" tooltip="Hormony nadledvin (stránka neexistuje)"/>
              </a:rPr>
              <a:t>nadledvin</a:t>
            </a:r>
            <a:r>
              <a:rPr lang="cs-CZ" dirty="0"/>
              <a:t>, </a:t>
            </a:r>
            <a:r>
              <a:rPr lang="cs-CZ" dirty="0">
                <a:hlinkClick r:id="rId6" tooltip="Pohlavní hormony (stránka neexistuje)"/>
              </a:rPr>
              <a:t>pohlavními hormony</a:t>
            </a:r>
            <a:r>
              <a:rPr lang="cs-CZ" dirty="0"/>
              <a:t> a </a:t>
            </a:r>
            <a:r>
              <a:rPr lang="cs-CZ" dirty="0">
                <a:hlinkClick r:id="rId7" tooltip="Vitamin D"/>
              </a:rPr>
              <a:t>vitaminem D</a:t>
            </a:r>
            <a:r>
              <a:rPr lang="cs-CZ" dirty="0"/>
              <a:t>.</a:t>
            </a:r>
          </a:p>
          <a:p>
            <a:r>
              <a:rPr lang="cs-CZ" dirty="0"/>
              <a:t>Funkce vápníku v </a:t>
            </a:r>
            <a:r>
              <a:rPr lang="cs-CZ" dirty="0" err="1"/>
              <a:t>těleVápník</a:t>
            </a:r>
            <a:r>
              <a:rPr lang="cs-CZ" dirty="0"/>
              <a:t> je součástí </a:t>
            </a:r>
            <a:r>
              <a:rPr lang="cs-CZ" dirty="0">
                <a:hlinkClick r:id="rId8" tooltip="Kost"/>
              </a:rPr>
              <a:t>kostí</a:t>
            </a:r>
            <a:r>
              <a:rPr lang="cs-CZ" dirty="0"/>
              <a:t> a </a:t>
            </a:r>
            <a:r>
              <a:rPr lang="cs-CZ" dirty="0">
                <a:hlinkClick r:id="rId9" tooltip="Zub"/>
              </a:rPr>
              <a:t>zubů</a:t>
            </a:r>
            <a:r>
              <a:rPr lang="cs-CZ" dirty="0"/>
              <a:t>, snižuje nervosvalovou dráždivost, je důležitý pro správnou funkci převodního systému srdečního, nutný pro </a:t>
            </a:r>
            <a:r>
              <a:rPr lang="cs-CZ" dirty="0">
                <a:hlinkClick r:id="rId10" tooltip="Krevní srážlivost"/>
              </a:rPr>
              <a:t>srážlivost</a:t>
            </a:r>
            <a:r>
              <a:rPr lang="cs-CZ" dirty="0"/>
              <a:t>, má význam v prevenci </a:t>
            </a:r>
            <a:r>
              <a:rPr lang="cs-CZ" dirty="0">
                <a:hlinkClick r:id="rId11" tooltip="Kolorektální karcinom"/>
              </a:rPr>
              <a:t>kolorektálního karcinomu</a:t>
            </a:r>
            <a:r>
              <a:rPr lang="cs-CZ" dirty="0"/>
              <a:t> (vazba žlučových kyselin).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984735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Množství CTV je závislé na: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700808"/>
            <a:ext cx="7467600" cy="5257800"/>
          </a:xfrm>
        </p:spPr>
        <p:txBody>
          <a:bodyPr/>
          <a:lstStyle/>
          <a:p>
            <a:r>
              <a:rPr lang="cs-CZ" sz="2800" b="1" dirty="0"/>
              <a:t>Věku: </a:t>
            </a:r>
            <a:r>
              <a:rPr lang="cs-CZ" sz="2800" dirty="0"/>
              <a:t>čím mladší, tím vyšší podíl CTV</a:t>
            </a:r>
          </a:p>
          <a:p>
            <a:pPr lvl="1"/>
            <a:r>
              <a:rPr lang="cs-CZ" sz="2800" dirty="0"/>
              <a:t>stárnutí- ubývá aktivní svalová hmota a přibývá tuk</a:t>
            </a:r>
          </a:p>
          <a:p>
            <a:r>
              <a:rPr lang="cs-CZ" sz="2800" b="1" dirty="0"/>
              <a:t>Pohlaví: </a:t>
            </a:r>
            <a:r>
              <a:rPr lang="cs-CZ" sz="2800" dirty="0"/>
              <a:t>ženy mají menší podíl CTV</a:t>
            </a:r>
          </a:p>
          <a:p>
            <a:pPr lvl="1"/>
            <a:r>
              <a:rPr lang="cs-CZ" sz="2800" dirty="0"/>
              <a:t>Je to dáno vyšším podílem tuku a menším podílem svalové hmoty</a:t>
            </a:r>
          </a:p>
          <a:p>
            <a:pPr lvl="1"/>
            <a:r>
              <a:rPr lang="cs-CZ" sz="2800" dirty="0"/>
              <a:t>Ovlivňují estrogeny a androgeny</a:t>
            </a:r>
          </a:p>
          <a:p>
            <a:r>
              <a:rPr lang="cs-CZ" sz="2800" b="1" dirty="0"/>
              <a:t>Množství tělesného tuku: </a:t>
            </a:r>
            <a:r>
              <a:rPr lang="cs-CZ" sz="2800" dirty="0"/>
              <a:t>tuk obsahuje málo vody</a:t>
            </a:r>
          </a:p>
          <a:p>
            <a:pPr marL="36576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6931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vápník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800" dirty="0"/>
              <a:t>Zdroj </a:t>
            </a:r>
            <a:r>
              <a:rPr lang="cs-CZ" sz="2800" dirty="0" err="1"/>
              <a:t>vápníkumléko</a:t>
            </a:r>
            <a:r>
              <a:rPr lang="cs-CZ" sz="2800" dirty="0"/>
              <a:t> a mléčné výrobky, cereálie, luštěniny, zelenina, mák, tvrdá pitná voda.</a:t>
            </a:r>
          </a:p>
          <a:p>
            <a:r>
              <a:rPr lang="cs-CZ" sz="2800" dirty="0"/>
              <a:t>100g mléka= 120mg vápníku</a:t>
            </a:r>
          </a:p>
          <a:p>
            <a:r>
              <a:rPr lang="cs-CZ" sz="2800" dirty="0"/>
              <a:t>Denní potřeba 1000 mg/den, u těhotných a kojících 1800 mg/den.</a:t>
            </a:r>
          </a:p>
          <a:p>
            <a:r>
              <a:rPr lang="cs-CZ" sz="2800" dirty="0"/>
              <a:t>Nedostatek</a:t>
            </a:r>
          </a:p>
          <a:p>
            <a:pPr lvl="1"/>
            <a:r>
              <a:rPr lang="cs-CZ" sz="2800" dirty="0"/>
              <a:t>Důsledkem je </a:t>
            </a:r>
            <a:r>
              <a:rPr lang="cs-CZ" sz="2800" dirty="0">
                <a:hlinkClick r:id="rId2" tooltip="Osteomalacie"/>
              </a:rPr>
              <a:t>osteomalacie</a:t>
            </a:r>
            <a:r>
              <a:rPr lang="cs-CZ" sz="2800" dirty="0"/>
              <a:t>, </a:t>
            </a:r>
            <a:r>
              <a:rPr lang="cs-CZ" sz="2800" dirty="0">
                <a:hlinkClick r:id="rId3" tooltip="Osteoporóza"/>
              </a:rPr>
              <a:t>osteoporóza</a:t>
            </a:r>
            <a:r>
              <a:rPr lang="cs-CZ" sz="2800" dirty="0"/>
              <a:t>, </a:t>
            </a:r>
            <a:r>
              <a:rPr lang="cs-CZ" sz="2800" dirty="0">
                <a:hlinkClick r:id="rId4" tooltip="Rachitis"/>
              </a:rPr>
              <a:t>rachitis</a:t>
            </a:r>
            <a:r>
              <a:rPr lang="cs-CZ" sz="2800" dirty="0"/>
              <a:t>, zvyšuje nervosvalovou dráždivost, </a:t>
            </a:r>
            <a:r>
              <a:rPr lang="cs-CZ" sz="2800" dirty="0">
                <a:hlinkClick r:id="rId5" tooltip="Tachykardie"/>
              </a:rPr>
              <a:t>tachykardie</a:t>
            </a:r>
            <a:r>
              <a:rPr lang="cs-CZ" sz="2800" dirty="0"/>
              <a:t>, poruchy srážlivosti krve, zvyšuje riziko karcinomu tlustého střeva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2259757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000" cap="small">
                <a:solidFill>
                  <a:srgbClr val="575F6D"/>
                </a:solidFill>
              </a:rPr>
              <a:t>Poruchy metabolismu vápníku</a:t>
            </a:r>
          </a:p>
        </p:txBody>
      </p:sp>
      <p:sp>
        <p:nvSpPr>
          <p:cNvPr id="193" name="Shape 193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7467600" cy="487375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sz="2800" dirty="0" err="1"/>
              <a:t>Hyperkalcémie</a:t>
            </a:r>
            <a:endParaRPr sz="2800" dirty="0"/>
          </a:p>
          <a:p>
            <a:pPr lvl="0">
              <a:defRPr sz="1800"/>
            </a:pPr>
            <a:r>
              <a:rPr sz="2800" dirty="0" err="1"/>
              <a:t>Hypokalcémie</a:t>
            </a:r>
            <a:endParaRPr sz="2800" dirty="0"/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7467600" cy="1417638"/>
          </a:xfrm>
        </p:spPr>
        <p:txBody>
          <a:bodyPr/>
          <a:lstStyle/>
          <a:p>
            <a:r>
              <a:rPr lang="cs-CZ" dirty="0" err="1"/>
              <a:t>hyperkalcémie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1600200"/>
            <a:ext cx="7992888" cy="5257800"/>
          </a:xfrm>
        </p:spPr>
        <p:txBody>
          <a:bodyPr>
            <a:normAutofit/>
          </a:bodyPr>
          <a:lstStyle/>
          <a:p>
            <a:r>
              <a:rPr lang="cs-CZ" sz="2800" dirty="0"/>
              <a:t>Vzestup sérové koncentrace nad 2,6mmol/l</a:t>
            </a:r>
          </a:p>
          <a:p>
            <a:r>
              <a:rPr lang="cs-CZ" sz="2800" dirty="0"/>
              <a:t>Vazba na albumin (</a:t>
            </a:r>
            <a:r>
              <a:rPr lang="cs-CZ" sz="2800" dirty="0" err="1"/>
              <a:t>cave</a:t>
            </a:r>
            <a:r>
              <a:rPr lang="cs-CZ" sz="2800" dirty="0"/>
              <a:t> </a:t>
            </a:r>
            <a:r>
              <a:rPr lang="cs-CZ" sz="2800" dirty="0" err="1"/>
              <a:t>hypoalbuminemie</a:t>
            </a:r>
            <a:r>
              <a:rPr lang="cs-CZ" sz="2800" dirty="0"/>
              <a:t>)</a:t>
            </a:r>
          </a:p>
          <a:p>
            <a:pPr lvl="1"/>
            <a:r>
              <a:rPr lang="cs-CZ" sz="2800" dirty="0" err="1"/>
              <a:t>Pseudohyperkalcémie</a:t>
            </a:r>
            <a:r>
              <a:rPr lang="cs-CZ" sz="2800" dirty="0"/>
              <a:t>- zvýšená koncentrace albuminu při dehydrataci zvyšuje kalcémii, ionizované kalcium bývá normální)</a:t>
            </a:r>
          </a:p>
          <a:p>
            <a:pPr lvl="1"/>
            <a:r>
              <a:rPr lang="cs-CZ" sz="2800" dirty="0"/>
              <a:t>Vzestup albuminu o 10g/l = vzestup kalcémie o 0,2-0,25mmol/l</a:t>
            </a:r>
          </a:p>
          <a:p>
            <a:pPr lvl="1"/>
            <a:r>
              <a:rPr lang="cs-CZ" sz="2800" dirty="0"/>
              <a:t>Nejčastější etiologie: primární </a:t>
            </a:r>
            <a:r>
              <a:rPr lang="cs-CZ" sz="2800" dirty="0" err="1"/>
              <a:t>hyperparatyreoza</a:t>
            </a:r>
            <a:r>
              <a:rPr lang="cs-CZ" sz="2800" dirty="0"/>
              <a:t> a malignity (90%)</a:t>
            </a:r>
          </a:p>
        </p:txBody>
      </p:sp>
    </p:spTree>
    <p:extLst>
      <p:ext uri="{BB962C8B-B14F-4D97-AF65-F5344CB8AC3E}">
        <p14:creationId xmlns:p14="http://schemas.microsoft.com/office/powerpoint/2010/main" val="1213345715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7467600" cy="1417638"/>
          </a:xfrm>
        </p:spPr>
        <p:txBody>
          <a:bodyPr/>
          <a:lstStyle/>
          <a:p>
            <a:r>
              <a:rPr lang="cs-CZ" dirty="0"/>
              <a:t>Příčiny </a:t>
            </a:r>
            <a:r>
              <a:rPr lang="cs-CZ" dirty="0" err="1"/>
              <a:t>hyperkalcémie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7467600" cy="5517232"/>
          </a:xfrm>
        </p:spPr>
        <p:txBody>
          <a:bodyPr>
            <a:normAutofit fontScale="92500"/>
          </a:bodyPr>
          <a:lstStyle/>
          <a:p>
            <a:r>
              <a:rPr lang="cs-CZ" b="1" dirty="0" err="1"/>
              <a:t>Hyperkalcémie</a:t>
            </a:r>
            <a:r>
              <a:rPr lang="cs-CZ" b="1" dirty="0"/>
              <a:t> závislá na parathormonu:</a:t>
            </a:r>
          </a:p>
          <a:p>
            <a:pPr lvl="1"/>
            <a:r>
              <a:rPr lang="cs-CZ" dirty="0"/>
              <a:t>Primární </a:t>
            </a:r>
            <a:r>
              <a:rPr lang="cs-CZ" dirty="0" err="1"/>
              <a:t>hyperparatyreoza</a:t>
            </a:r>
            <a:endParaRPr lang="cs-CZ" dirty="0"/>
          </a:p>
          <a:p>
            <a:pPr lvl="2"/>
            <a:r>
              <a:rPr lang="cs-CZ" dirty="0"/>
              <a:t> </a:t>
            </a:r>
            <a:r>
              <a:rPr lang="cs-CZ" dirty="0" err="1"/>
              <a:t>aadenom</a:t>
            </a:r>
            <a:endParaRPr lang="cs-CZ" dirty="0"/>
          </a:p>
          <a:p>
            <a:pPr lvl="2"/>
            <a:r>
              <a:rPr lang="cs-CZ" dirty="0"/>
              <a:t> </a:t>
            </a:r>
            <a:r>
              <a:rPr lang="cs-CZ" dirty="0" err="1"/>
              <a:t>osteoklastická</a:t>
            </a:r>
            <a:r>
              <a:rPr lang="cs-CZ" dirty="0"/>
              <a:t> resorpce, zvýšená absorpce kalcia střevem, často mírná </a:t>
            </a:r>
            <a:r>
              <a:rPr lang="cs-CZ" dirty="0" err="1"/>
              <a:t>hyperkalcémie</a:t>
            </a:r>
            <a:r>
              <a:rPr lang="cs-CZ" dirty="0"/>
              <a:t>. nefrolitiáza</a:t>
            </a:r>
          </a:p>
          <a:p>
            <a:pPr lvl="1"/>
            <a:r>
              <a:rPr lang="cs-CZ" dirty="0"/>
              <a:t>Sekundární </a:t>
            </a:r>
            <a:r>
              <a:rPr lang="cs-CZ" dirty="0" err="1"/>
              <a:t>hyperparathyreoza</a:t>
            </a:r>
            <a:r>
              <a:rPr lang="cs-CZ" dirty="0"/>
              <a:t> </a:t>
            </a:r>
          </a:p>
          <a:p>
            <a:pPr lvl="2"/>
            <a:r>
              <a:rPr lang="cs-CZ" dirty="0"/>
              <a:t>Po transplantaci ledviny. Zvýšená produkce </a:t>
            </a:r>
            <a:r>
              <a:rPr lang="cs-CZ" dirty="0" err="1"/>
              <a:t>kalcitriolu</a:t>
            </a:r>
            <a:r>
              <a:rPr lang="cs-CZ" dirty="0"/>
              <a:t> transplantátem</a:t>
            </a:r>
          </a:p>
          <a:p>
            <a:pPr lvl="1"/>
            <a:r>
              <a:rPr lang="cs-CZ" dirty="0"/>
              <a:t>Terciální </a:t>
            </a:r>
            <a:r>
              <a:rPr lang="cs-CZ" dirty="0" err="1"/>
              <a:t>hyperparathyreoza</a:t>
            </a:r>
            <a:r>
              <a:rPr lang="cs-CZ" dirty="0"/>
              <a:t> (autonomie, vznik ze sekundární HPT</a:t>
            </a:r>
          </a:p>
          <a:p>
            <a:pPr lvl="1"/>
            <a:r>
              <a:rPr lang="cs-CZ" dirty="0"/>
              <a:t>Familiární </a:t>
            </a:r>
            <a:r>
              <a:rPr lang="cs-CZ" dirty="0" err="1"/>
              <a:t>hyperparatyreoza</a:t>
            </a:r>
            <a:r>
              <a:rPr lang="cs-CZ" dirty="0"/>
              <a:t> (MEN I, MEN II)</a:t>
            </a:r>
          </a:p>
          <a:p>
            <a:pPr lvl="2"/>
            <a:r>
              <a:rPr lang="cs-CZ" b="1" dirty="0"/>
              <a:t>Parathormon</a:t>
            </a:r>
            <a:r>
              <a:rPr lang="cs-CZ" dirty="0"/>
              <a:t>-příštítná tělíska. Zvyšuje </a:t>
            </a:r>
            <a:r>
              <a:rPr lang="cs-CZ" dirty="0" err="1"/>
              <a:t>osteoklastickou</a:t>
            </a:r>
            <a:r>
              <a:rPr lang="cs-CZ" dirty="0"/>
              <a:t> resorpci, absorpci kalcia v ledvinách, </a:t>
            </a:r>
            <a:r>
              <a:rPr lang="cs-CZ" dirty="0" err="1"/>
              <a:t>synt</a:t>
            </a:r>
            <a:r>
              <a:rPr lang="cs-CZ" dirty="0"/>
              <a:t>. Vit. D</a:t>
            </a:r>
          </a:p>
        </p:txBody>
      </p:sp>
    </p:spTree>
    <p:extLst>
      <p:ext uri="{BB962C8B-B14F-4D97-AF65-F5344CB8AC3E}">
        <p14:creationId xmlns:p14="http://schemas.microsoft.com/office/powerpoint/2010/main" val="3857698891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459432"/>
            <a:ext cx="7467600" cy="1417638"/>
          </a:xfrm>
        </p:spPr>
        <p:txBody>
          <a:bodyPr/>
          <a:lstStyle/>
          <a:p>
            <a:r>
              <a:rPr lang="cs-CZ" dirty="0" err="1"/>
              <a:t>Hyperkalcémie</a:t>
            </a:r>
            <a:r>
              <a:rPr lang="cs-CZ" dirty="0"/>
              <a:t>- příčiny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1520" y="1179559"/>
            <a:ext cx="8686800" cy="5661248"/>
          </a:xfrm>
        </p:spPr>
        <p:txBody>
          <a:bodyPr>
            <a:normAutofit lnSpcReduction="10000"/>
          </a:bodyPr>
          <a:lstStyle/>
          <a:p>
            <a:r>
              <a:rPr lang="cs-CZ" b="1" dirty="0" err="1"/>
              <a:t>Hyperkalcémie</a:t>
            </a:r>
            <a:r>
              <a:rPr lang="cs-CZ" b="1" dirty="0"/>
              <a:t> nezávislá na PTH</a:t>
            </a:r>
          </a:p>
          <a:p>
            <a:pPr lvl="1"/>
            <a:r>
              <a:rPr lang="cs-CZ" dirty="0"/>
              <a:t>Malignity</a:t>
            </a:r>
          </a:p>
          <a:p>
            <a:pPr lvl="2"/>
            <a:r>
              <a:rPr lang="cs-CZ" dirty="0"/>
              <a:t>Zvýšená kostní resorpce u kostních meta</a:t>
            </a:r>
          </a:p>
          <a:p>
            <a:pPr lvl="2"/>
            <a:r>
              <a:rPr lang="cs-CZ" dirty="0" err="1"/>
              <a:t>Mnohočetý</a:t>
            </a:r>
            <a:r>
              <a:rPr lang="cs-CZ" dirty="0"/>
              <a:t> myelom </a:t>
            </a:r>
          </a:p>
          <a:p>
            <a:pPr lvl="2"/>
            <a:r>
              <a:rPr lang="cs-CZ" dirty="0"/>
              <a:t>Lymfomy (produkce </a:t>
            </a:r>
            <a:r>
              <a:rPr lang="cs-CZ" dirty="0" err="1"/>
              <a:t>kalcitriolu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Solidní nádory- </a:t>
            </a:r>
            <a:r>
              <a:rPr lang="cs-CZ" dirty="0" err="1"/>
              <a:t>PTHrp</a:t>
            </a:r>
            <a:endParaRPr lang="cs-CZ" dirty="0"/>
          </a:p>
          <a:p>
            <a:pPr lvl="1"/>
            <a:r>
              <a:rPr lang="cs-CZ" dirty="0"/>
              <a:t>intoxikace vitaminem D</a:t>
            </a:r>
          </a:p>
          <a:p>
            <a:pPr lvl="1"/>
            <a:r>
              <a:rPr lang="cs-CZ" dirty="0"/>
              <a:t>Chronická </a:t>
            </a:r>
            <a:r>
              <a:rPr lang="cs-CZ" dirty="0" err="1"/>
              <a:t>granulomatozní</a:t>
            </a:r>
            <a:r>
              <a:rPr lang="cs-CZ" dirty="0"/>
              <a:t> onemocnění (</a:t>
            </a:r>
            <a:r>
              <a:rPr lang="cs-CZ" dirty="0" err="1"/>
              <a:t>sarkoidozá</a:t>
            </a:r>
            <a:r>
              <a:rPr lang="cs-CZ" dirty="0"/>
              <a:t>- endogenní produkce)</a:t>
            </a:r>
          </a:p>
          <a:p>
            <a:pPr lvl="1"/>
            <a:r>
              <a:rPr lang="cs-CZ" dirty="0"/>
              <a:t>Léky- lithium, </a:t>
            </a:r>
            <a:r>
              <a:rPr lang="cs-CZ" dirty="0" err="1"/>
              <a:t>thiazidy</a:t>
            </a:r>
            <a:endParaRPr lang="cs-CZ" dirty="0"/>
          </a:p>
          <a:p>
            <a:pPr lvl="1"/>
            <a:r>
              <a:rPr lang="cs-CZ" dirty="0" err="1"/>
              <a:t>Hyperthyreoza</a:t>
            </a:r>
            <a:r>
              <a:rPr lang="cs-CZ" dirty="0"/>
              <a:t> (kostní resorpce), PEV</a:t>
            </a:r>
          </a:p>
          <a:p>
            <a:pPr lvl="1"/>
            <a:r>
              <a:rPr lang="cs-CZ" dirty="0" err="1"/>
              <a:t>milk-alkali</a:t>
            </a:r>
            <a:r>
              <a:rPr lang="cs-CZ" dirty="0"/>
              <a:t> syndrom- abnormálně vysoký příjem mléka nebo kalcium karbonátu. Alkalizace stimuluje resorpci kalcia a </a:t>
            </a:r>
            <a:r>
              <a:rPr lang="cs-CZ" dirty="0" err="1"/>
              <a:t>hyperkalcémie</a:t>
            </a:r>
            <a:r>
              <a:rPr lang="cs-CZ" dirty="0"/>
              <a:t> snižuje GF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8903938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467600" cy="1417638"/>
          </a:xfrm>
        </p:spPr>
        <p:txBody>
          <a:bodyPr/>
          <a:lstStyle/>
          <a:p>
            <a:r>
              <a:rPr lang="cs-CZ" dirty="0"/>
              <a:t>Klinické projevy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8640960" cy="5184576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cs-CZ" sz="2800" dirty="0"/>
              <a:t>Mírná- asymptomatická</a:t>
            </a:r>
          </a:p>
          <a:p>
            <a:r>
              <a:rPr lang="cs-CZ" sz="2800" dirty="0"/>
              <a:t>Deprese</a:t>
            </a:r>
          </a:p>
          <a:p>
            <a:r>
              <a:rPr lang="cs-CZ" sz="2800" dirty="0"/>
              <a:t>Zácpa</a:t>
            </a:r>
          </a:p>
          <a:p>
            <a:r>
              <a:rPr lang="cs-CZ" sz="2800" dirty="0"/>
              <a:t>Těžká </a:t>
            </a:r>
            <a:r>
              <a:rPr lang="cs-CZ" sz="2800" dirty="0" err="1"/>
              <a:t>hyperkalcémie</a:t>
            </a:r>
            <a:r>
              <a:rPr lang="cs-CZ" sz="2800" dirty="0"/>
              <a:t>- polyurie, polydipsie, dehydratace, anorexie, nauzea, svalová slabost, neuropsychiatrické příznaky (letargie, zmatenost, kóma)</a:t>
            </a:r>
          </a:p>
          <a:p>
            <a:r>
              <a:rPr lang="cs-CZ" sz="2800" dirty="0"/>
              <a:t>Terapie:</a:t>
            </a:r>
          </a:p>
          <a:p>
            <a:pPr lvl="1"/>
            <a:r>
              <a:rPr lang="cs-CZ" sz="2800" dirty="0"/>
              <a:t>Rehydratace a </a:t>
            </a:r>
            <a:r>
              <a:rPr lang="cs-CZ" sz="2800" dirty="0" err="1"/>
              <a:t>forzírovaná</a:t>
            </a:r>
            <a:r>
              <a:rPr lang="cs-CZ" sz="2800" dirty="0"/>
              <a:t> diuréza</a:t>
            </a:r>
          </a:p>
          <a:p>
            <a:pPr lvl="1"/>
            <a:r>
              <a:rPr lang="cs-CZ" sz="2800" dirty="0" err="1"/>
              <a:t>Bisfosfonáty</a:t>
            </a:r>
            <a:r>
              <a:rPr lang="cs-CZ" sz="2800" dirty="0"/>
              <a:t> parenterálně</a:t>
            </a:r>
          </a:p>
          <a:p>
            <a:pPr lvl="1"/>
            <a:r>
              <a:rPr lang="cs-CZ" sz="2800" dirty="0"/>
              <a:t>hemodialýza</a:t>
            </a:r>
          </a:p>
        </p:txBody>
      </p:sp>
    </p:spTree>
    <p:extLst>
      <p:ext uri="{BB962C8B-B14F-4D97-AF65-F5344CB8AC3E}">
        <p14:creationId xmlns:p14="http://schemas.microsoft.com/office/powerpoint/2010/main" val="3156139638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531440"/>
            <a:ext cx="7467600" cy="1417638"/>
          </a:xfrm>
        </p:spPr>
        <p:txBody>
          <a:bodyPr/>
          <a:lstStyle/>
          <a:p>
            <a:r>
              <a:rPr lang="cs-CZ" dirty="0" err="1"/>
              <a:t>hypokalcémie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1520" y="1268760"/>
            <a:ext cx="9443392" cy="558924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Pokles sérového kalcia pod 2,1mmol/l</a:t>
            </a:r>
          </a:p>
          <a:p>
            <a:r>
              <a:rPr lang="cs-CZ" dirty="0"/>
              <a:t>Příčiny:</a:t>
            </a:r>
          </a:p>
          <a:p>
            <a:pPr lvl="1"/>
            <a:r>
              <a:rPr lang="cs-CZ" dirty="0" err="1"/>
              <a:t>Hypoparatyreoza</a:t>
            </a:r>
            <a:endParaRPr lang="cs-CZ" dirty="0"/>
          </a:p>
          <a:p>
            <a:pPr lvl="2"/>
            <a:r>
              <a:rPr lang="cs-CZ" dirty="0"/>
              <a:t>Chirurgická, aktinoterapie krku</a:t>
            </a:r>
          </a:p>
          <a:p>
            <a:pPr lvl="2"/>
            <a:r>
              <a:rPr lang="cs-CZ" dirty="0"/>
              <a:t>Autonomní </a:t>
            </a:r>
            <a:r>
              <a:rPr lang="cs-CZ" dirty="0" err="1"/>
              <a:t>polyglandulární</a:t>
            </a:r>
            <a:r>
              <a:rPr lang="cs-CZ" dirty="0"/>
              <a:t> syndrom</a:t>
            </a:r>
          </a:p>
          <a:p>
            <a:pPr lvl="1"/>
            <a:r>
              <a:rPr lang="cs-CZ" dirty="0"/>
              <a:t>Sekundární </a:t>
            </a:r>
            <a:r>
              <a:rPr lang="cs-CZ" dirty="0" err="1"/>
              <a:t>hyperparathyreoza</a:t>
            </a:r>
            <a:endParaRPr lang="cs-CZ" dirty="0"/>
          </a:p>
          <a:p>
            <a:pPr lvl="2"/>
            <a:r>
              <a:rPr lang="cs-CZ" dirty="0"/>
              <a:t>Nedostatek vitaminu D nebo rezistence na vit D</a:t>
            </a:r>
          </a:p>
          <a:p>
            <a:pPr lvl="2"/>
            <a:r>
              <a:rPr lang="cs-CZ" dirty="0"/>
              <a:t>Chronické renální selhání  </a:t>
            </a:r>
          </a:p>
          <a:p>
            <a:pPr lvl="2"/>
            <a:r>
              <a:rPr lang="cs-CZ" dirty="0"/>
              <a:t>Ztráty kalcia z cirkulace ( </a:t>
            </a:r>
            <a:r>
              <a:rPr lang="cs-CZ" dirty="0" err="1"/>
              <a:t>hyperfosfatémie</a:t>
            </a:r>
            <a:r>
              <a:rPr lang="cs-CZ" dirty="0"/>
              <a:t>, rozpad tumorů, akutní pankreatitida, </a:t>
            </a:r>
            <a:r>
              <a:rPr lang="cs-CZ" dirty="0" err="1"/>
              <a:t>osteoblastické</a:t>
            </a:r>
            <a:r>
              <a:rPr lang="cs-CZ" dirty="0"/>
              <a:t> meta)</a:t>
            </a:r>
          </a:p>
          <a:p>
            <a:pPr lvl="2"/>
            <a:r>
              <a:rPr lang="cs-CZ" dirty="0" err="1"/>
              <a:t>Hypomagnezemie</a:t>
            </a:r>
            <a:r>
              <a:rPr lang="cs-CZ" dirty="0"/>
              <a:t>- </a:t>
            </a:r>
            <a:r>
              <a:rPr lang="cs-CZ" dirty="0" err="1"/>
              <a:t>rzistnece</a:t>
            </a:r>
            <a:r>
              <a:rPr lang="cs-CZ" dirty="0"/>
              <a:t> na účinek PTH</a:t>
            </a:r>
          </a:p>
          <a:p>
            <a:pPr lvl="1"/>
            <a:r>
              <a:rPr lang="cs-CZ" dirty="0"/>
              <a:t>Léky</a:t>
            </a:r>
          </a:p>
          <a:p>
            <a:pPr lvl="2"/>
            <a:r>
              <a:rPr lang="cs-CZ" dirty="0"/>
              <a:t>Inhibitory kostní resorpce (</a:t>
            </a:r>
            <a:r>
              <a:rPr lang="cs-CZ" dirty="0" err="1"/>
              <a:t>bisfosfonáty</a:t>
            </a:r>
            <a:endParaRPr lang="cs-CZ" dirty="0"/>
          </a:p>
          <a:p>
            <a:pPr lvl="2"/>
            <a:r>
              <a:rPr lang="cs-CZ" dirty="0"/>
              <a:t>Kalciové </a:t>
            </a:r>
            <a:r>
              <a:rPr lang="cs-CZ" dirty="0" err="1"/>
              <a:t>chelátory</a:t>
            </a:r>
            <a:r>
              <a:rPr lang="cs-CZ" dirty="0"/>
              <a:t> (fosfáty)</a:t>
            </a:r>
          </a:p>
          <a:p>
            <a:pPr lvl="2"/>
            <a:r>
              <a:rPr lang="cs-CZ" dirty="0" err="1"/>
              <a:t>Foscarnet</a:t>
            </a:r>
            <a:r>
              <a:rPr lang="cs-CZ" dirty="0"/>
              <a:t> (</a:t>
            </a:r>
            <a:r>
              <a:rPr lang="cs-CZ" dirty="0" err="1"/>
              <a:t>antivirotikum</a:t>
            </a:r>
            <a:r>
              <a:rPr lang="cs-CZ" dirty="0"/>
              <a:t>, komplexy s kalciem)</a:t>
            </a:r>
          </a:p>
        </p:txBody>
      </p:sp>
    </p:spTree>
    <p:extLst>
      <p:ext uri="{BB962C8B-B14F-4D97-AF65-F5344CB8AC3E}">
        <p14:creationId xmlns:p14="http://schemas.microsoft.com/office/powerpoint/2010/main" val="2622048107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Klinické projevy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Závisí na tíži, rychlosti a trvání</a:t>
            </a:r>
          </a:p>
          <a:p>
            <a:r>
              <a:rPr lang="cs-CZ" dirty="0"/>
              <a:t>Zvýšená nervosvalová dráždivost (tetanie)</a:t>
            </a:r>
          </a:p>
          <a:p>
            <a:pPr lvl="1"/>
            <a:r>
              <a:rPr lang="cs-CZ" dirty="0"/>
              <a:t>Tuhnutí v okolí úst, parestezie rukou, křeče</a:t>
            </a:r>
          </a:p>
          <a:p>
            <a:pPr lvl="1"/>
            <a:r>
              <a:rPr lang="cs-CZ" dirty="0" err="1"/>
              <a:t>Karpopedální</a:t>
            </a:r>
            <a:r>
              <a:rPr lang="cs-CZ" dirty="0"/>
              <a:t> spasmy, laryngospasmus, generalizované křeče</a:t>
            </a:r>
          </a:p>
          <a:p>
            <a:pPr lvl="1"/>
            <a:r>
              <a:rPr lang="cs-CZ" dirty="0"/>
              <a:t>Zhoršuje současné </a:t>
            </a:r>
            <a:r>
              <a:rPr lang="cs-CZ" dirty="0" err="1"/>
              <a:t>hypomagnezemie</a:t>
            </a:r>
            <a:r>
              <a:rPr lang="cs-CZ" dirty="0"/>
              <a:t>, </a:t>
            </a:r>
            <a:r>
              <a:rPr lang="cs-CZ" dirty="0" err="1"/>
              <a:t>alkaloza,hypokalémie</a:t>
            </a:r>
            <a:endParaRPr lang="cs-CZ" dirty="0"/>
          </a:p>
          <a:p>
            <a:pPr lvl="1"/>
            <a:r>
              <a:rPr lang="cs-CZ" dirty="0" err="1"/>
              <a:t>Chvostkův</a:t>
            </a:r>
            <a:r>
              <a:rPr lang="cs-CZ" dirty="0"/>
              <a:t> příznak (kontrakce </a:t>
            </a:r>
            <a:r>
              <a:rPr lang="cs-CZ" dirty="0" err="1"/>
              <a:t>svlů</a:t>
            </a:r>
            <a:r>
              <a:rPr lang="cs-CZ" dirty="0"/>
              <a:t> tváře při poklepu na </a:t>
            </a:r>
            <a:r>
              <a:rPr lang="cs-CZ" dirty="0" err="1"/>
              <a:t>n.facialis</a:t>
            </a:r>
            <a:r>
              <a:rPr lang="cs-CZ" dirty="0"/>
              <a:t> před boltcem)</a:t>
            </a:r>
          </a:p>
          <a:p>
            <a:pPr lvl="1"/>
            <a:r>
              <a:rPr lang="cs-CZ" dirty="0"/>
              <a:t>Hypotenze, prodloužení QT intervalu na EKG</a:t>
            </a:r>
          </a:p>
          <a:p>
            <a:pPr lvl="1"/>
            <a:r>
              <a:rPr lang="cs-CZ" dirty="0"/>
              <a:t>Poruchy srdečního rytmu, psychické změny</a:t>
            </a:r>
          </a:p>
        </p:txBody>
      </p:sp>
    </p:spTree>
    <p:extLst>
      <p:ext uri="{BB962C8B-B14F-4D97-AF65-F5344CB8AC3E}">
        <p14:creationId xmlns:p14="http://schemas.microsoft.com/office/powerpoint/2010/main" val="2032063414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terapie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Těžké formy: </a:t>
            </a:r>
            <a:r>
              <a:rPr lang="cs-CZ" sz="2800" dirty="0" err="1"/>
              <a:t>i.v</a:t>
            </a:r>
            <a:r>
              <a:rPr lang="cs-CZ" sz="2800" dirty="0"/>
              <a:t>. aplikace 10% kalcium </a:t>
            </a:r>
            <a:r>
              <a:rPr lang="cs-CZ" sz="2800" dirty="0" err="1"/>
              <a:t>glukonicum</a:t>
            </a:r>
            <a:endParaRPr lang="cs-CZ" sz="2800" dirty="0"/>
          </a:p>
          <a:p>
            <a:r>
              <a:rPr lang="cs-CZ" sz="2800" dirty="0"/>
              <a:t>Lehké formy: </a:t>
            </a:r>
            <a:r>
              <a:rPr lang="cs-CZ" sz="2800" dirty="0" err="1"/>
              <a:t>p.o</a:t>
            </a:r>
            <a:r>
              <a:rPr lang="cs-CZ" sz="2800" dirty="0"/>
              <a:t>. aplikace kalcia a vit D (</a:t>
            </a:r>
            <a:r>
              <a:rPr lang="cs-CZ" sz="2800" dirty="0" err="1"/>
              <a:t>calcichew</a:t>
            </a:r>
            <a:r>
              <a:rPr lang="cs-CZ" sz="2800" dirty="0"/>
              <a:t>)</a:t>
            </a:r>
          </a:p>
          <a:p>
            <a:r>
              <a:rPr lang="cs-CZ" sz="2800" dirty="0"/>
              <a:t>Chronická renální insuficience: substituce aktivní formy (</a:t>
            </a:r>
            <a:r>
              <a:rPr lang="cs-CZ" sz="2800" dirty="0" err="1"/>
              <a:t>kalcitriol</a:t>
            </a:r>
            <a:r>
              <a:rPr lang="cs-CZ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9495068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000" cap="small">
                <a:solidFill>
                  <a:srgbClr val="575F6D"/>
                </a:solidFill>
              </a:rPr>
              <a:t>fosfor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0728"/>
            <a:ext cx="3431994" cy="2407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12976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457200" y="-342900"/>
            <a:ext cx="7467600" cy="1417638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000" cap="small">
                <a:solidFill>
                  <a:srgbClr val="575F6D"/>
                </a:solidFill>
              </a:rPr>
              <a:t>denní ztráta vody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xfrm>
            <a:off x="539552" y="1196752"/>
            <a:ext cx="7467600" cy="52578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/>
            </a:pPr>
            <a:r>
              <a:rPr sz="2800" dirty="0" err="1"/>
              <a:t>Celkové</a:t>
            </a:r>
            <a:r>
              <a:rPr sz="2800" dirty="0"/>
              <a:t> </a:t>
            </a:r>
            <a:r>
              <a:rPr sz="2800" dirty="0" err="1"/>
              <a:t>denní</a:t>
            </a:r>
            <a:r>
              <a:rPr sz="2800" dirty="0"/>
              <a:t> </a:t>
            </a:r>
            <a:r>
              <a:rPr sz="2800" dirty="0" err="1"/>
              <a:t>ztráty</a:t>
            </a:r>
            <a:r>
              <a:rPr sz="2800" dirty="0"/>
              <a:t>: 2000-2500ml</a:t>
            </a:r>
          </a:p>
          <a:p>
            <a:pPr lvl="0">
              <a:defRPr sz="1800"/>
            </a:pPr>
            <a:r>
              <a:rPr sz="2800" dirty="0" err="1"/>
              <a:t>Ztráty</a:t>
            </a:r>
            <a:r>
              <a:rPr sz="2800" dirty="0"/>
              <a:t> </a:t>
            </a:r>
            <a:r>
              <a:rPr sz="2800" dirty="0" err="1"/>
              <a:t>močí</a:t>
            </a:r>
            <a:r>
              <a:rPr sz="2800" dirty="0"/>
              <a:t>: 1000-1500ml</a:t>
            </a:r>
          </a:p>
          <a:p>
            <a:pPr lvl="0">
              <a:defRPr sz="1800"/>
            </a:pPr>
            <a:r>
              <a:rPr sz="2800" dirty="0" err="1"/>
              <a:t>Ztráty</a:t>
            </a:r>
            <a:r>
              <a:rPr sz="2800" dirty="0"/>
              <a:t> </a:t>
            </a:r>
            <a:r>
              <a:rPr sz="2800" dirty="0" err="1"/>
              <a:t>plícemi</a:t>
            </a:r>
            <a:r>
              <a:rPr lang="cs-CZ" sz="2800" dirty="0"/>
              <a:t>: 400ml</a:t>
            </a:r>
            <a:endParaRPr sz="2800" dirty="0"/>
          </a:p>
          <a:p>
            <a:pPr lvl="0">
              <a:defRPr sz="1800"/>
            </a:pPr>
            <a:r>
              <a:rPr sz="2800" dirty="0" err="1"/>
              <a:t>Ztráty</a:t>
            </a:r>
            <a:r>
              <a:rPr sz="2800" dirty="0"/>
              <a:t> </a:t>
            </a:r>
            <a:r>
              <a:rPr sz="2800" dirty="0" err="1"/>
              <a:t>pokožkou</a:t>
            </a:r>
            <a:r>
              <a:rPr sz="2800" dirty="0"/>
              <a:t> </a:t>
            </a:r>
            <a:r>
              <a:rPr sz="2800" dirty="0" err="1"/>
              <a:t>za</a:t>
            </a:r>
            <a:r>
              <a:rPr sz="2800" dirty="0"/>
              <a:t> </a:t>
            </a:r>
            <a:r>
              <a:rPr sz="2800" dirty="0" err="1"/>
              <a:t>tělesného</a:t>
            </a:r>
            <a:r>
              <a:rPr sz="2800" dirty="0"/>
              <a:t> </a:t>
            </a:r>
            <a:r>
              <a:rPr sz="2800" dirty="0" err="1"/>
              <a:t>klidu</a:t>
            </a:r>
            <a:r>
              <a:rPr sz="2800" dirty="0"/>
              <a:t> a </a:t>
            </a:r>
            <a:r>
              <a:rPr sz="2800" dirty="0" err="1"/>
              <a:t>pokojové</a:t>
            </a:r>
            <a:r>
              <a:rPr sz="2800" dirty="0"/>
              <a:t> </a:t>
            </a:r>
            <a:r>
              <a:rPr sz="2800" dirty="0" err="1"/>
              <a:t>teploty</a:t>
            </a:r>
            <a:r>
              <a:rPr sz="2800" dirty="0"/>
              <a:t> 600ml</a:t>
            </a:r>
          </a:p>
          <a:p>
            <a:pPr lvl="0">
              <a:defRPr sz="1800"/>
            </a:pPr>
            <a:r>
              <a:rPr sz="2800" dirty="0" err="1"/>
              <a:t>Ztráty</a:t>
            </a:r>
            <a:r>
              <a:rPr sz="2800" dirty="0"/>
              <a:t> </a:t>
            </a:r>
            <a:r>
              <a:rPr sz="2800" dirty="0" err="1"/>
              <a:t>stolicí</a:t>
            </a:r>
            <a:r>
              <a:rPr sz="2800" dirty="0"/>
              <a:t> 100-200ml</a:t>
            </a:r>
          </a:p>
          <a:p>
            <a:pPr lvl="0">
              <a:defRPr sz="1800"/>
            </a:pPr>
            <a:endParaRPr sz="2800" dirty="0"/>
          </a:p>
          <a:p>
            <a:pPr lvl="0">
              <a:defRPr sz="1800"/>
            </a:pPr>
            <a:r>
              <a:rPr sz="2800" dirty="0" err="1"/>
              <a:t>při</a:t>
            </a:r>
            <a:r>
              <a:rPr sz="2800" dirty="0"/>
              <a:t> </a:t>
            </a:r>
            <a:r>
              <a:rPr sz="2800" dirty="0" err="1"/>
              <a:t>ztrátě</a:t>
            </a:r>
            <a:r>
              <a:rPr sz="2800" dirty="0"/>
              <a:t> 10% </a:t>
            </a:r>
            <a:r>
              <a:rPr sz="2800" dirty="0" err="1"/>
              <a:t>procent</a:t>
            </a:r>
            <a:r>
              <a:rPr sz="2800" dirty="0"/>
              <a:t> </a:t>
            </a:r>
            <a:r>
              <a:rPr sz="2800" dirty="0" err="1"/>
              <a:t>vody</a:t>
            </a:r>
            <a:r>
              <a:rPr sz="2800" dirty="0"/>
              <a:t> se </a:t>
            </a:r>
            <a:r>
              <a:rPr sz="2800" dirty="0" err="1"/>
              <a:t>již</a:t>
            </a:r>
            <a:r>
              <a:rPr sz="2800" dirty="0"/>
              <a:t> </a:t>
            </a:r>
            <a:r>
              <a:rPr sz="2800" dirty="0" err="1"/>
              <a:t>mohou</a:t>
            </a:r>
            <a:r>
              <a:rPr sz="2800" dirty="0"/>
              <a:t> </a:t>
            </a:r>
            <a:r>
              <a:rPr sz="2800" dirty="0" err="1"/>
              <a:t>projevit</a:t>
            </a:r>
            <a:r>
              <a:rPr sz="2800" dirty="0"/>
              <a:t> </a:t>
            </a:r>
            <a:r>
              <a:rPr sz="2800" dirty="0" err="1"/>
              <a:t>příznaky</a:t>
            </a:r>
            <a:r>
              <a:rPr sz="2800" dirty="0"/>
              <a:t> </a:t>
            </a:r>
            <a:r>
              <a:rPr sz="2800" dirty="0" err="1"/>
              <a:t>zmatenosti</a:t>
            </a:r>
            <a:endParaRPr sz="2800" dirty="0"/>
          </a:p>
          <a:p>
            <a:pPr lvl="0">
              <a:defRPr sz="1800"/>
            </a:pPr>
            <a:r>
              <a:rPr sz="2800" dirty="0" err="1"/>
              <a:t>ztráta</a:t>
            </a:r>
            <a:r>
              <a:rPr sz="2800" dirty="0"/>
              <a:t> </a:t>
            </a:r>
            <a:r>
              <a:rPr sz="2800" dirty="0" err="1"/>
              <a:t>více</a:t>
            </a:r>
            <a:r>
              <a:rPr sz="2800" dirty="0"/>
              <a:t> </a:t>
            </a:r>
            <a:r>
              <a:rPr sz="2800" dirty="0" err="1"/>
              <a:t>než</a:t>
            </a:r>
            <a:r>
              <a:rPr sz="2800" dirty="0"/>
              <a:t> 20% </a:t>
            </a:r>
            <a:r>
              <a:rPr sz="2800" dirty="0" err="1"/>
              <a:t>hrozí</a:t>
            </a:r>
            <a:r>
              <a:rPr sz="2800" dirty="0"/>
              <a:t> </a:t>
            </a:r>
            <a:r>
              <a:rPr sz="2800" dirty="0" err="1"/>
              <a:t>smrtí</a:t>
            </a:r>
            <a:endParaRPr sz="2800" dirty="0"/>
          </a:p>
        </p:txBody>
      </p:sp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sz="1400" b="1">
                <a:solidFill>
                  <a:srgbClr val="FFFFFF"/>
                </a:solidFill>
              </a:rPr>
              <a:pPr lvl="0">
                <a:defRPr sz="1800" b="0">
                  <a:solidFill>
                    <a:srgbClr val="000000"/>
                  </a:solidFill>
                </a:defRPr>
              </a:pPr>
              <a:t>6</a:t>
            </a:fld>
            <a:endParaRPr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7467600" cy="1417638"/>
          </a:xfrm>
        </p:spPr>
        <p:txBody>
          <a:bodyPr/>
          <a:lstStyle/>
          <a:p>
            <a:r>
              <a:rPr lang="cs-CZ" dirty="0"/>
              <a:t>fosfor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7467600" cy="5589240"/>
          </a:xfrm>
        </p:spPr>
        <p:txBody>
          <a:bodyPr>
            <a:normAutofit lnSpcReduction="10000"/>
          </a:bodyPr>
          <a:lstStyle/>
          <a:p>
            <a:r>
              <a:rPr lang="cs-CZ" sz="2800" dirty="0"/>
              <a:t>Spolu s vápníkem tvoří skelet a </a:t>
            </a:r>
            <a:r>
              <a:rPr lang="cs-CZ" sz="2800" dirty="0">
                <a:hlinkClick r:id="rId2" tooltip="Zuby"/>
              </a:rPr>
              <a:t>zubní tkáň</a:t>
            </a:r>
            <a:r>
              <a:rPr lang="cs-CZ" sz="2800" dirty="0"/>
              <a:t>, je součástí fosfolipidů, fosfoproteinů, nukleových kyselin, </a:t>
            </a:r>
            <a:r>
              <a:rPr lang="cs-CZ" sz="2800" dirty="0">
                <a:hlinkClick r:id="rId3" tooltip="Enzym"/>
              </a:rPr>
              <a:t>enzymů</a:t>
            </a:r>
            <a:r>
              <a:rPr lang="cs-CZ" sz="2800" dirty="0"/>
              <a:t> a nositel </a:t>
            </a:r>
            <a:r>
              <a:rPr lang="cs-CZ" sz="2800" dirty="0" err="1"/>
              <a:t>makroergních</a:t>
            </a:r>
            <a:r>
              <a:rPr lang="cs-CZ" sz="2800" dirty="0"/>
              <a:t> vazeb.</a:t>
            </a:r>
          </a:p>
          <a:p>
            <a:r>
              <a:rPr lang="cs-CZ" sz="2800" dirty="0"/>
              <a:t>Doporučená denní dávka1200 mg/den.</a:t>
            </a:r>
          </a:p>
          <a:p>
            <a:r>
              <a:rPr lang="cs-CZ" sz="2800" dirty="0"/>
              <a:t>Zdroj: Mléko a mléčné výrobky, kvasnice, maso (parenchym, orgány), luštěniny.</a:t>
            </a:r>
          </a:p>
          <a:p>
            <a:r>
              <a:rPr lang="cs-CZ" sz="2800" dirty="0"/>
              <a:t>Nedostatek</a:t>
            </a:r>
          </a:p>
          <a:p>
            <a:pPr lvl="1"/>
            <a:r>
              <a:rPr lang="cs-CZ" sz="2800" dirty="0"/>
              <a:t>Většinou je jeho nedostatek spojen s nedostatkem vápníku (onemocnění jako </a:t>
            </a:r>
            <a:r>
              <a:rPr lang="cs-CZ" sz="2800" dirty="0" err="1"/>
              <a:t>osteoporoza</a:t>
            </a:r>
            <a:r>
              <a:rPr lang="cs-CZ" sz="2800" dirty="0"/>
              <a:t>, rachitis, </a:t>
            </a:r>
            <a:r>
              <a:rPr lang="cs-CZ" sz="2800" dirty="0" err="1"/>
              <a:t>dysbalance</a:t>
            </a:r>
            <a:r>
              <a:rPr lang="cs-CZ" sz="2800" dirty="0"/>
              <a:t> biotransformačních procesů, poruchy přenosu energie).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3425156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000" cap="small">
                <a:solidFill>
                  <a:srgbClr val="575F6D"/>
                </a:solidFill>
              </a:rPr>
              <a:t>Poruchy metabolismu fosforu</a:t>
            </a:r>
          </a:p>
        </p:txBody>
      </p:sp>
      <p:sp>
        <p:nvSpPr>
          <p:cNvPr id="198" name="Shape 198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7467600" cy="487375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1800"/>
            </a:pPr>
            <a:r>
              <a:rPr lang="cs-CZ" sz="2800" dirty="0"/>
              <a:t>Normální hodnoty 0,87- 1,67mmol/l</a:t>
            </a:r>
          </a:p>
          <a:p>
            <a:pPr lvl="0">
              <a:defRPr sz="1800"/>
            </a:pPr>
            <a:endParaRPr lang="cs-CZ" sz="2000" dirty="0"/>
          </a:p>
          <a:p>
            <a:pPr lvl="0">
              <a:defRPr sz="1800"/>
            </a:pPr>
            <a:r>
              <a:rPr sz="2800" dirty="0" err="1"/>
              <a:t>Hyperfosforémie</a:t>
            </a:r>
            <a:endParaRPr sz="2800" dirty="0"/>
          </a:p>
          <a:p>
            <a:pPr lvl="0">
              <a:defRPr sz="1800"/>
            </a:pPr>
            <a:r>
              <a:rPr sz="2800" dirty="0" err="1"/>
              <a:t>Hypofosforémie</a:t>
            </a:r>
            <a:endParaRPr sz="2800" dirty="0"/>
          </a:p>
        </p:txBody>
      </p:sp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7467600" cy="1417638"/>
          </a:xfrm>
        </p:spPr>
        <p:txBody>
          <a:bodyPr/>
          <a:lstStyle/>
          <a:p>
            <a:r>
              <a:rPr lang="cs-CZ" dirty="0" err="1"/>
              <a:t>hyperfosfatémie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800" dirty="0"/>
              <a:t>Schopnost ledvin zvýšit vylučování fosfátů za </a:t>
            </a:r>
            <a:r>
              <a:rPr lang="cs-CZ" sz="2800" dirty="0" err="1"/>
              <a:t>norm</a:t>
            </a:r>
            <a:r>
              <a:rPr lang="cs-CZ" sz="2800" dirty="0"/>
              <a:t>. okolností (v důsledků zvýšené sekrece PTH)</a:t>
            </a:r>
          </a:p>
          <a:p>
            <a:r>
              <a:rPr lang="cs-CZ" sz="2800" dirty="0" err="1"/>
              <a:t>Hyperfosfatémie</a:t>
            </a:r>
            <a:r>
              <a:rPr lang="cs-CZ" sz="2800" dirty="0"/>
              <a:t> se vyskytuje u pacientů s renální insuficiencí či při extrémním zvýšení fosfátů příjmu fosfátů v dietě</a:t>
            </a:r>
          </a:p>
          <a:p>
            <a:r>
              <a:rPr lang="cs-CZ" sz="2800" dirty="0"/>
              <a:t>Tumor </a:t>
            </a:r>
            <a:r>
              <a:rPr lang="cs-CZ" sz="2800" dirty="0" err="1"/>
              <a:t>lysis</a:t>
            </a:r>
            <a:r>
              <a:rPr lang="cs-CZ" sz="2800" dirty="0"/>
              <a:t> syndrom (leukémie, lymfomy)</a:t>
            </a:r>
          </a:p>
          <a:p>
            <a:r>
              <a:rPr lang="cs-CZ" sz="2800" dirty="0" err="1"/>
              <a:t>Rhabdomyolýza</a:t>
            </a:r>
            <a:endParaRPr lang="cs-CZ" sz="2800" dirty="0"/>
          </a:p>
          <a:p>
            <a:r>
              <a:rPr lang="cs-CZ" sz="2800" dirty="0"/>
              <a:t>Masivní hemolýza</a:t>
            </a:r>
          </a:p>
          <a:p>
            <a:endParaRPr lang="cs-CZ" sz="2800" dirty="0"/>
          </a:p>
          <a:p>
            <a:r>
              <a:rPr lang="cs-CZ" sz="2800" dirty="0"/>
              <a:t>Terapie: hemodialýza</a:t>
            </a:r>
          </a:p>
          <a:p>
            <a:r>
              <a:rPr lang="cs-CZ" sz="2800" dirty="0"/>
              <a:t>Dietní omezení u pac. s CHRI , vazače fosfátů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3198490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708819"/>
            <a:ext cx="7467600" cy="1417638"/>
          </a:xfrm>
        </p:spPr>
        <p:txBody>
          <a:bodyPr/>
          <a:lstStyle/>
          <a:p>
            <a:r>
              <a:rPr lang="cs-CZ" dirty="0" err="1"/>
              <a:t>hypofosfatémie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51840" y="836712"/>
            <a:ext cx="8784976" cy="5256584"/>
          </a:xfrm>
        </p:spPr>
        <p:txBody>
          <a:bodyPr>
            <a:noAutofit/>
          </a:bodyPr>
          <a:lstStyle/>
          <a:p>
            <a:r>
              <a:rPr lang="cs-CZ" dirty="0"/>
              <a:t>Sérová hladina pod 0,8mmol/l</a:t>
            </a:r>
          </a:p>
          <a:p>
            <a:r>
              <a:rPr lang="cs-CZ" dirty="0"/>
              <a:t>Alkoholici, sepse, traumata</a:t>
            </a:r>
          </a:p>
          <a:p>
            <a:r>
              <a:rPr lang="cs-CZ" dirty="0"/>
              <a:t>Příčiny:</a:t>
            </a:r>
          </a:p>
          <a:p>
            <a:pPr lvl="1"/>
            <a:r>
              <a:rPr lang="cs-CZ" dirty="0"/>
              <a:t>Redistribuce z ECT do ICT</a:t>
            </a:r>
          </a:p>
          <a:p>
            <a:pPr lvl="2"/>
            <a:r>
              <a:rPr lang="cs-CZ" dirty="0"/>
              <a:t>inzulin, akutní respirační </a:t>
            </a:r>
            <a:r>
              <a:rPr lang="cs-CZ" dirty="0" err="1"/>
              <a:t>alkaloza</a:t>
            </a:r>
            <a:r>
              <a:rPr lang="cs-CZ" dirty="0"/>
              <a:t>, syndrom hladové kosti</a:t>
            </a:r>
          </a:p>
          <a:p>
            <a:pPr lvl="1"/>
            <a:r>
              <a:rPr lang="cs-CZ" dirty="0"/>
              <a:t>Snížená střevní absorpce fosfátů</a:t>
            </a:r>
          </a:p>
          <a:p>
            <a:pPr lvl="2"/>
            <a:r>
              <a:rPr lang="cs-CZ" dirty="0"/>
              <a:t>Nedostatečný příjem v dietě</a:t>
            </a:r>
          </a:p>
          <a:p>
            <a:pPr lvl="2"/>
            <a:r>
              <a:rPr lang="cs-CZ" dirty="0" err="1"/>
              <a:t>Antacida</a:t>
            </a:r>
            <a:r>
              <a:rPr lang="cs-CZ" dirty="0"/>
              <a:t> obsahující aluminium, magnezium</a:t>
            </a:r>
          </a:p>
          <a:p>
            <a:pPr lvl="2"/>
            <a:r>
              <a:rPr lang="cs-CZ" dirty="0"/>
              <a:t>Průjmy, steatorea</a:t>
            </a:r>
          </a:p>
          <a:p>
            <a:pPr lvl="2"/>
            <a:r>
              <a:rPr lang="cs-CZ" dirty="0"/>
              <a:t>Deficit vit D</a:t>
            </a:r>
          </a:p>
          <a:p>
            <a:pPr lvl="1"/>
            <a:r>
              <a:rPr lang="cs-CZ" dirty="0"/>
              <a:t>Zvýšená renální exkrece fosfátů</a:t>
            </a:r>
          </a:p>
          <a:p>
            <a:pPr lvl="2"/>
            <a:r>
              <a:rPr lang="cs-CZ" dirty="0"/>
              <a:t>Primární nebo sekundární </a:t>
            </a:r>
            <a:r>
              <a:rPr lang="cs-CZ" dirty="0" err="1"/>
              <a:t>hyperparatyreoza</a:t>
            </a:r>
            <a:endParaRPr lang="cs-CZ" dirty="0"/>
          </a:p>
          <a:p>
            <a:pPr lvl="2"/>
            <a:r>
              <a:rPr lang="cs-CZ" dirty="0"/>
              <a:t>Osmotická diuréza</a:t>
            </a:r>
          </a:p>
        </p:txBody>
      </p:sp>
    </p:spTree>
    <p:extLst>
      <p:ext uri="{BB962C8B-B14F-4D97-AF65-F5344CB8AC3E}">
        <p14:creationId xmlns:p14="http://schemas.microsoft.com/office/powerpoint/2010/main" val="1982569037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Klinické projevy a terapie </a:t>
            </a:r>
            <a:r>
              <a:rPr lang="cs-CZ" dirty="0" err="1"/>
              <a:t>hypofosfatémie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Symptomatická je pouze těžká </a:t>
            </a:r>
            <a:r>
              <a:rPr lang="cs-CZ" sz="2800" dirty="0" err="1"/>
              <a:t>hypofosfatémie</a:t>
            </a:r>
            <a:r>
              <a:rPr lang="cs-CZ" sz="2800" dirty="0"/>
              <a:t> pod 0,3mmol/l</a:t>
            </a:r>
          </a:p>
          <a:p>
            <a:r>
              <a:rPr lang="cs-CZ" sz="2800" dirty="0"/>
              <a:t>Encefalopatie, </a:t>
            </a:r>
            <a:r>
              <a:rPr lang="cs-CZ" sz="2800" dirty="0" err="1"/>
              <a:t>paresterzie</a:t>
            </a:r>
            <a:r>
              <a:rPr lang="cs-CZ" sz="2800" dirty="0"/>
              <a:t>, zmatenost, křeče, snížená kontraktilita myokardu, srdeční selhání, slabost dýchacích svalů, dysfagie, ileus, proximální myopatie, hemolýza, snížená chemotaxe, </a:t>
            </a:r>
            <a:r>
              <a:rPr lang="cs-CZ" sz="2800" dirty="0" err="1"/>
              <a:t>fagocytoza</a:t>
            </a:r>
            <a:r>
              <a:rPr lang="cs-CZ" sz="2800" dirty="0"/>
              <a:t>,</a:t>
            </a:r>
          </a:p>
          <a:p>
            <a:r>
              <a:rPr lang="cs-CZ" sz="2800" dirty="0" err="1"/>
              <a:t>Hyperkalciurie</a:t>
            </a:r>
            <a:r>
              <a:rPr lang="cs-CZ" sz="2800" dirty="0"/>
              <a:t>, osteomalacie</a:t>
            </a:r>
          </a:p>
          <a:p>
            <a:r>
              <a:rPr lang="cs-CZ" sz="2800" dirty="0"/>
              <a:t>Terapie: </a:t>
            </a:r>
            <a:r>
              <a:rPr lang="cs-CZ" sz="2800" dirty="0" err="1"/>
              <a:t>suplementace</a:t>
            </a:r>
            <a:r>
              <a:rPr lang="cs-CZ" sz="2800" dirty="0"/>
              <a:t> vitaminu D</a:t>
            </a:r>
          </a:p>
          <a:p>
            <a:r>
              <a:rPr lang="cs-CZ" sz="2800" dirty="0" err="1"/>
              <a:t>P.o</a:t>
            </a:r>
            <a:r>
              <a:rPr lang="cs-CZ" sz="2800" dirty="0"/>
              <a:t>. substituce u lehčí formy</a:t>
            </a:r>
          </a:p>
          <a:p>
            <a:r>
              <a:rPr lang="cs-CZ" sz="2800" dirty="0" err="1"/>
              <a:t>i.v</a:t>
            </a:r>
            <a:r>
              <a:rPr lang="cs-CZ" sz="2800" dirty="0"/>
              <a:t>. kalium </a:t>
            </a:r>
            <a:r>
              <a:rPr lang="cs-CZ" sz="2800" dirty="0" err="1"/>
              <a:t>hydrogenfosfát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818005751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000" cap="small">
                <a:solidFill>
                  <a:srgbClr val="575F6D"/>
                </a:solidFill>
              </a:rPr>
              <a:t>hořčík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5722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4944"/>
            <a:ext cx="2952328" cy="2222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387424"/>
            <a:ext cx="7467600" cy="1417638"/>
          </a:xfrm>
        </p:spPr>
        <p:txBody>
          <a:bodyPr/>
          <a:lstStyle/>
          <a:p>
            <a:r>
              <a:rPr lang="cs-CZ" dirty="0"/>
              <a:t>hořčík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1520" y="1196752"/>
            <a:ext cx="8712968" cy="6048672"/>
          </a:xfrm>
        </p:spPr>
        <p:txBody>
          <a:bodyPr>
            <a:normAutofit/>
          </a:bodyPr>
          <a:lstStyle/>
          <a:p>
            <a:r>
              <a:rPr lang="cs-CZ" dirty="0"/>
              <a:t>Mg je důležitý </a:t>
            </a:r>
            <a:r>
              <a:rPr lang="cs-CZ" dirty="0">
                <a:hlinkClick r:id="rId2" tooltip="Nitrobuněčný"/>
              </a:rPr>
              <a:t>nitrobuněčný</a:t>
            </a:r>
            <a:r>
              <a:rPr lang="cs-CZ" dirty="0"/>
              <a:t> kationt, je součástí mnoha enzymových systémů, snižuje neuromuskulární dráždění.</a:t>
            </a:r>
          </a:p>
          <a:p>
            <a:r>
              <a:rPr lang="cs-CZ" dirty="0"/>
              <a:t>Hladina hořčíku v krvi je v rozmezí 0,66–0,94 </a:t>
            </a:r>
            <a:r>
              <a:rPr lang="cs-CZ" dirty="0" err="1"/>
              <a:t>mmol</a:t>
            </a:r>
            <a:r>
              <a:rPr lang="cs-CZ" dirty="0"/>
              <a:t>/l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ZdrojZelenina</a:t>
            </a:r>
            <a:r>
              <a:rPr lang="cs-CZ" dirty="0"/>
              <a:t> (součást chlorofylu), brambory, luštěniny.</a:t>
            </a:r>
          </a:p>
          <a:p>
            <a:r>
              <a:rPr lang="cs-CZ" dirty="0"/>
              <a:t>Doporučená denní dávka300–400 mg/den.</a:t>
            </a:r>
          </a:p>
          <a:p>
            <a:r>
              <a:rPr lang="cs-CZ" dirty="0"/>
              <a:t>Nedostatek</a:t>
            </a:r>
          </a:p>
          <a:p>
            <a:pPr lvl="1"/>
            <a:r>
              <a:rPr lang="cs-CZ" dirty="0"/>
              <a:t>Poškození a spazmy cévní stěny, poruchy elasticity </a:t>
            </a:r>
            <a:r>
              <a:rPr lang="cs-CZ" dirty="0">
                <a:hlinkClick r:id="rId3" tooltip="Buněčná membrána"/>
              </a:rPr>
              <a:t>membrán</a:t>
            </a:r>
            <a:r>
              <a:rPr lang="cs-CZ" dirty="0"/>
              <a:t>, zvyšuje nervosvalovou dráždivost, </a:t>
            </a:r>
            <a:r>
              <a:rPr lang="cs-CZ" dirty="0">
                <a:hlinkClick r:id="rId4" tooltip="Tetanus"/>
              </a:rPr>
              <a:t>tetanie</a:t>
            </a:r>
            <a:r>
              <a:rPr lang="cs-CZ" dirty="0"/>
              <a:t>, zvyšuje citlivost k hlukovým podnětů.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55546026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000" cap="small">
                <a:solidFill>
                  <a:srgbClr val="575F6D"/>
                </a:solidFill>
              </a:rPr>
              <a:t>Poruchy metabolismu hořčíku</a:t>
            </a:r>
          </a:p>
        </p:txBody>
      </p:sp>
      <p:sp>
        <p:nvSpPr>
          <p:cNvPr id="203" name="Shape 203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7467600" cy="487375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sz="2800" dirty="0" err="1"/>
              <a:t>Hypermagnezémie</a:t>
            </a:r>
            <a:endParaRPr sz="2800" dirty="0"/>
          </a:p>
          <a:p>
            <a:pPr lvl="0">
              <a:defRPr sz="1800"/>
            </a:pPr>
            <a:r>
              <a:rPr sz="2800" dirty="0" err="1"/>
              <a:t>Hypomagnezémie</a:t>
            </a:r>
            <a:endParaRPr sz="2800" dirty="0"/>
          </a:p>
        </p:txBody>
      </p:sp>
    </p:spTree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708819"/>
            <a:ext cx="7467600" cy="1417638"/>
          </a:xfrm>
        </p:spPr>
        <p:txBody>
          <a:bodyPr/>
          <a:lstStyle/>
          <a:p>
            <a:r>
              <a:rPr lang="cs-CZ" dirty="0" err="1"/>
              <a:t>hypomagnezémie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980728"/>
            <a:ext cx="7467600" cy="5257800"/>
          </a:xfrm>
        </p:spPr>
        <p:txBody>
          <a:bodyPr>
            <a:noAutofit/>
          </a:bodyPr>
          <a:lstStyle/>
          <a:p>
            <a:r>
              <a:rPr lang="cs-CZ" dirty="0"/>
              <a:t>Normální hodnoty 0,7-1mmol/l</a:t>
            </a:r>
          </a:p>
          <a:p>
            <a:r>
              <a:rPr lang="cs-CZ" dirty="0"/>
              <a:t>Příčiny:</a:t>
            </a:r>
          </a:p>
          <a:p>
            <a:pPr lvl="1"/>
            <a:r>
              <a:rPr lang="cs-CZ" b="1" dirty="0"/>
              <a:t>Střevní</a:t>
            </a:r>
            <a:r>
              <a:rPr lang="cs-CZ" dirty="0"/>
              <a:t>	</a:t>
            </a:r>
          </a:p>
          <a:p>
            <a:pPr lvl="2"/>
            <a:r>
              <a:rPr lang="cs-CZ" dirty="0"/>
              <a:t>Chronické průjmy</a:t>
            </a:r>
          </a:p>
          <a:p>
            <a:pPr lvl="2"/>
            <a:r>
              <a:rPr lang="cs-CZ" dirty="0"/>
              <a:t>Odsávání z NGS</a:t>
            </a:r>
          </a:p>
          <a:p>
            <a:pPr lvl="2"/>
            <a:r>
              <a:rPr lang="cs-CZ" dirty="0"/>
              <a:t>Malabsorpce</a:t>
            </a:r>
          </a:p>
          <a:p>
            <a:pPr lvl="2"/>
            <a:r>
              <a:rPr lang="cs-CZ" dirty="0"/>
              <a:t>Akutní pankreatitis</a:t>
            </a:r>
          </a:p>
          <a:p>
            <a:pPr lvl="2"/>
            <a:r>
              <a:rPr lang="cs-CZ" dirty="0" err="1"/>
              <a:t>Abuzus</a:t>
            </a:r>
            <a:r>
              <a:rPr lang="cs-CZ" dirty="0"/>
              <a:t> alkoholu</a:t>
            </a:r>
          </a:p>
          <a:p>
            <a:pPr lvl="1"/>
            <a:r>
              <a:rPr lang="cs-CZ" b="1" dirty="0"/>
              <a:t>Renální</a:t>
            </a:r>
          </a:p>
          <a:p>
            <a:pPr lvl="2"/>
            <a:r>
              <a:rPr lang="cs-CZ" dirty="0"/>
              <a:t>Diuretika</a:t>
            </a:r>
          </a:p>
          <a:p>
            <a:pPr lvl="2"/>
            <a:r>
              <a:rPr lang="cs-CZ" dirty="0"/>
              <a:t>Deplece fosfátů a </a:t>
            </a:r>
            <a:r>
              <a:rPr lang="cs-CZ" dirty="0" err="1"/>
              <a:t>hyerkalciurie</a:t>
            </a:r>
            <a:endParaRPr lang="cs-CZ" dirty="0"/>
          </a:p>
          <a:p>
            <a:pPr lvl="2"/>
            <a:r>
              <a:rPr lang="cs-CZ" dirty="0" err="1"/>
              <a:t>Nefrotoxické</a:t>
            </a:r>
            <a:r>
              <a:rPr lang="cs-CZ" dirty="0"/>
              <a:t> léky</a:t>
            </a:r>
          </a:p>
          <a:p>
            <a:pPr lvl="2"/>
            <a:r>
              <a:rPr lang="cs-CZ" dirty="0"/>
              <a:t>Vrozené </a:t>
            </a:r>
            <a:r>
              <a:rPr lang="cs-CZ" dirty="0" err="1"/>
              <a:t>tubulopatie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1292631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Klinický obraz a terapie </a:t>
            </a:r>
            <a:r>
              <a:rPr lang="cs-CZ" dirty="0" err="1"/>
              <a:t>hypomagnezémie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7467600" cy="5257800"/>
          </a:xfrm>
        </p:spPr>
        <p:txBody>
          <a:bodyPr>
            <a:normAutofit/>
          </a:bodyPr>
          <a:lstStyle/>
          <a:p>
            <a:r>
              <a:rPr lang="cs-CZ" sz="2800" dirty="0"/>
              <a:t>Často provázená </a:t>
            </a:r>
            <a:r>
              <a:rPr lang="cs-CZ" sz="2800" dirty="0" err="1"/>
              <a:t>hypokalémií</a:t>
            </a:r>
            <a:r>
              <a:rPr lang="cs-CZ" sz="2800" dirty="0"/>
              <a:t>, </a:t>
            </a:r>
            <a:r>
              <a:rPr lang="cs-CZ" sz="2800" dirty="0" err="1"/>
              <a:t>hypokalcémií</a:t>
            </a:r>
            <a:endParaRPr lang="cs-CZ" sz="2800" dirty="0"/>
          </a:p>
          <a:p>
            <a:r>
              <a:rPr lang="cs-CZ" sz="2800" dirty="0"/>
              <a:t>Svalová slabost, spazmy, křeče, arytmie</a:t>
            </a:r>
          </a:p>
          <a:p>
            <a:r>
              <a:rPr lang="cs-CZ" sz="2800" dirty="0"/>
              <a:t>Terapie: </a:t>
            </a:r>
            <a:r>
              <a:rPr lang="cs-CZ" sz="2800" dirty="0" err="1"/>
              <a:t>p.o</a:t>
            </a:r>
            <a:r>
              <a:rPr lang="cs-CZ" sz="2800" dirty="0"/>
              <a:t>. substituce ve formě laktátu, oxidu, sulfátu</a:t>
            </a:r>
          </a:p>
          <a:p>
            <a:r>
              <a:rPr lang="cs-CZ" sz="2800" dirty="0" err="1"/>
              <a:t>i.v</a:t>
            </a:r>
            <a:r>
              <a:rPr lang="cs-CZ" sz="2800" dirty="0"/>
              <a:t>. podání</a:t>
            </a:r>
          </a:p>
          <a:p>
            <a:r>
              <a:rPr lang="cs-CZ" sz="2800" dirty="0"/>
              <a:t>Často nutné opakované k doplnění deficitu</a:t>
            </a:r>
          </a:p>
          <a:p>
            <a:r>
              <a:rPr lang="cs-CZ" sz="2800" dirty="0" err="1"/>
              <a:t>Amilorid</a:t>
            </a:r>
            <a:r>
              <a:rPr lang="cs-CZ" sz="2800" dirty="0"/>
              <a:t> (snižuje močové ztráty magnezia)</a:t>
            </a:r>
          </a:p>
        </p:txBody>
      </p:sp>
    </p:spTree>
    <p:extLst>
      <p:ext uri="{BB962C8B-B14F-4D97-AF65-F5344CB8AC3E}">
        <p14:creationId xmlns:p14="http://schemas.microsoft.com/office/powerpoint/2010/main" val="100979348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000" cap="small">
                <a:solidFill>
                  <a:srgbClr val="575F6D"/>
                </a:solidFill>
              </a:rPr>
              <a:t>Dodatečná potřeba tekutin v akutním stavu na 24h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sz="2800" dirty="0" err="1"/>
              <a:t>Zvýšení</a:t>
            </a:r>
            <a:r>
              <a:rPr sz="2800" dirty="0"/>
              <a:t> </a:t>
            </a:r>
            <a:r>
              <a:rPr sz="2800" dirty="0" err="1"/>
              <a:t>teploty</a:t>
            </a:r>
            <a:r>
              <a:rPr sz="2800" dirty="0"/>
              <a:t> o 1C: 100-300ml</a:t>
            </a:r>
          </a:p>
          <a:p>
            <a:pPr lvl="0">
              <a:defRPr sz="1800"/>
            </a:pPr>
            <a:r>
              <a:rPr sz="2800" dirty="0" err="1"/>
              <a:t>Středně</a:t>
            </a:r>
            <a:r>
              <a:rPr sz="2800" dirty="0"/>
              <a:t> </a:t>
            </a:r>
            <a:r>
              <a:rPr sz="2800" dirty="0" err="1"/>
              <a:t>silné</a:t>
            </a:r>
            <a:r>
              <a:rPr sz="2800" dirty="0"/>
              <a:t> </a:t>
            </a:r>
            <a:r>
              <a:rPr sz="2800" dirty="0" err="1"/>
              <a:t>pocení</a:t>
            </a:r>
            <a:r>
              <a:rPr sz="2800" dirty="0"/>
              <a:t>: 500ml</a:t>
            </a:r>
          </a:p>
          <a:p>
            <a:pPr lvl="0">
              <a:defRPr sz="1800"/>
            </a:pPr>
            <a:r>
              <a:rPr sz="2800" dirty="0" err="1"/>
              <a:t>Silné</a:t>
            </a:r>
            <a:r>
              <a:rPr sz="2800" dirty="0"/>
              <a:t> </a:t>
            </a:r>
            <a:r>
              <a:rPr sz="2800" dirty="0" err="1"/>
              <a:t>pocení</a:t>
            </a:r>
            <a:r>
              <a:rPr sz="2800" dirty="0"/>
              <a:t>, </a:t>
            </a:r>
            <a:r>
              <a:rPr sz="2800" dirty="0" err="1"/>
              <a:t>vysoká</a:t>
            </a:r>
            <a:r>
              <a:rPr sz="2800" dirty="0"/>
              <a:t> </a:t>
            </a:r>
            <a:r>
              <a:rPr sz="2800" dirty="0" err="1"/>
              <a:t>horečka</a:t>
            </a:r>
            <a:r>
              <a:rPr sz="2800" dirty="0"/>
              <a:t>: 1000-1500ml</a:t>
            </a:r>
          </a:p>
          <a:p>
            <a:pPr lvl="0">
              <a:defRPr sz="1800"/>
            </a:pPr>
            <a:r>
              <a:rPr sz="2800" dirty="0" err="1"/>
              <a:t>Hyperventilace</a:t>
            </a:r>
            <a:r>
              <a:rPr sz="2800" dirty="0"/>
              <a:t>: 500ml</a:t>
            </a:r>
          </a:p>
          <a:p>
            <a:pPr lvl="0">
              <a:defRPr sz="1800"/>
            </a:pPr>
            <a:r>
              <a:rPr sz="2800" dirty="0" err="1"/>
              <a:t>Hyperventilace</a:t>
            </a:r>
            <a:r>
              <a:rPr sz="2800" dirty="0"/>
              <a:t> </a:t>
            </a:r>
            <a:r>
              <a:rPr sz="2800" dirty="0" err="1"/>
              <a:t>ve</a:t>
            </a:r>
            <a:r>
              <a:rPr sz="2800" dirty="0"/>
              <a:t> </a:t>
            </a:r>
            <a:r>
              <a:rPr sz="2800" dirty="0" err="1"/>
              <a:t>velmi</a:t>
            </a:r>
            <a:r>
              <a:rPr sz="2800" dirty="0"/>
              <a:t> </a:t>
            </a:r>
            <a:r>
              <a:rPr sz="2800" dirty="0" err="1"/>
              <a:t>suchém</a:t>
            </a:r>
            <a:r>
              <a:rPr sz="2800" dirty="0"/>
              <a:t> </a:t>
            </a:r>
            <a:r>
              <a:rPr sz="2800" dirty="0" err="1"/>
              <a:t>prostředí</a:t>
            </a:r>
            <a:r>
              <a:rPr sz="2800" dirty="0"/>
              <a:t>: 1000-1500ml</a:t>
            </a:r>
          </a:p>
          <a:p>
            <a:pPr lvl="0">
              <a:defRPr sz="1800"/>
            </a:pPr>
            <a:r>
              <a:rPr sz="2800" dirty="0" err="1"/>
              <a:t>Otevřené</a:t>
            </a:r>
            <a:r>
              <a:rPr sz="2800" dirty="0"/>
              <a:t> </a:t>
            </a:r>
            <a:r>
              <a:rPr sz="2800" dirty="0" err="1"/>
              <a:t>povrchy</a:t>
            </a:r>
            <a:r>
              <a:rPr sz="2800" dirty="0"/>
              <a:t> ran, </a:t>
            </a:r>
            <a:r>
              <a:rPr sz="2800" dirty="0" err="1"/>
              <a:t>tělesné</a:t>
            </a:r>
            <a:r>
              <a:rPr sz="2800" dirty="0"/>
              <a:t> </a:t>
            </a:r>
            <a:r>
              <a:rPr sz="2800" dirty="0" err="1"/>
              <a:t>dutiny</a:t>
            </a:r>
            <a:r>
              <a:rPr sz="2800" dirty="0"/>
              <a:t>: 500-3000ml</a:t>
            </a:r>
          </a:p>
          <a:p>
            <a:pPr lvl="0">
              <a:defRPr sz="1800"/>
            </a:pPr>
            <a:r>
              <a:rPr sz="2800" dirty="0" err="1"/>
              <a:t>Ztráty</a:t>
            </a:r>
            <a:r>
              <a:rPr sz="2800" dirty="0"/>
              <a:t> </a:t>
            </a:r>
            <a:r>
              <a:rPr sz="2800" dirty="0" err="1"/>
              <a:t>píštělemi</a:t>
            </a:r>
            <a:r>
              <a:rPr sz="2800" dirty="0"/>
              <a:t>, </a:t>
            </a:r>
            <a:r>
              <a:rPr sz="2800" dirty="0" err="1"/>
              <a:t>drény</a:t>
            </a:r>
            <a:r>
              <a:rPr sz="2800" dirty="0"/>
              <a:t>, </a:t>
            </a:r>
            <a:r>
              <a:rPr sz="2800" dirty="0" err="1"/>
              <a:t>žaludeční</a:t>
            </a:r>
            <a:r>
              <a:rPr sz="2800" dirty="0"/>
              <a:t> </a:t>
            </a:r>
            <a:r>
              <a:rPr sz="2800" dirty="0" err="1"/>
              <a:t>sondou</a:t>
            </a:r>
            <a:r>
              <a:rPr sz="2800" dirty="0"/>
              <a:t>: 100ml </a:t>
            </a:r>
            <a:r>
              <a:rPr sz="2800" dirty="0" err="1"/>
              <a:t>až</a:t>
            </a:r>
            <a:r>
              <a:rPr sz="2800" dirty="0"/>
              <a:t> </a:t>
            </a:r>
            <a:r>
              <a:rPr sz="2800" dirty="0" err="1"/>
              <a:t>mnoho</a:t>
            </a:r>
            <a:r>
              <a:rPr sz="2800" dirty="0"/>
              <a:t> </a:t>
            </a:r>
            <a:r>
              <a:rPr sz="2800" dirty="0" err="1"/>
              <a:t>litrů</a:t>
            </a:r>
            <a:endParaRPr sz="2800" dirty="0"/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sz="1400" b="1">
                <a:solidFill>
                  <a:srgbClr val="FFFFFF"/>
                </a:solidFill>
              </a:rPr>
              <a:pPr lvl="0">
                <a:defRPr sz="1800" b="0">
                  <a:solidFill>
                    <a:srgbClr val="000000"/>
                  </a:solidFill>
                </a:defRPr>
              </a:pPr>
              <a:t>7</a:t>
            </a:fld>
            <a:endParaRPr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467600" cy="1417638"/>
          </a:xfrm>
        </p:spPr>
        <p:txBody>
          <a:bodyPr/>
          <a:lstStyle/>
          <a:p>
            <a:r>
              <a:rPr lang="cs-CZ" dirty="0" err="1"/>
              <a:t>hypermagnezemie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1600200"/>
            <a:ext cx="7467600" cy="5257800"/>
          </a:xfrm>
        </p:spPr>
        <p:txBody>
          <a:bodyPr>
            <a:normAutofit/>
          </a:bodyPr>
          <a:lstStyle/>
          <a:p>
            <a:r>
              <a:rPr lang="cs-CZ" sz="2800" dirty="0"/>
              <a:t>Vysoký příjem (</a:t>
            </a:r>
            <a:r>
              <a:rPr lang="cs-CZ" sz="2800" dirty="0" err="1"/>
              <a:t>preeklampsie</a:t>
            </a:r>
            <a:r>
              <a:rPr lang="cs-CZ" sz="2800" dirty="0"/>
              <a:t>)</a:t>
            </a:r>
          </a:p>
          <a:p>
            <a:r>
              <a:rPr lang="cs-CZ" sz="2800" dirty="0"/>
              <a:t>Snížená renální </a:t>
            </a:r>
            <a:r>
              <a:rPr lang="cs-CZ" sz="2800" dirty="0" err="1"/>
              <a:t>fce</a:t>
            </a:r>
            <a:endParaRPr lang="cs-CZ" sz="2800" dirty="0"/>
          </a:p>
          <a:p>
            <a:r>
              <a:rPr lang="cs-CZ" sz="2800" dirty="0" err="1"/>
              <a:t>Anacida</a:t>
            </a:r>
            <a:r>
              <a:rPr lang="cs-CZ" sz="2800" dirty="0"/>
              <a:t>, projímadla</a:t>
            </a:r>
          </a:p>
          <a:p>
            <a:endParaRPr lang="cs-CZ" sz="2800" dirty="0"/>
          </a:p>
          <a:p>
            <a:r>
              <a:rPr lang="cs-CZ" sz="2800" dirty="0"/>
              <a:t>Klinika: často asymptomatická, parestezie, slabost, útlum dechového centra, bradykardie, prodloužení QT intervalu, hypotenze (nad 3,5mmol/l)</a:t>
            </a:r>
          </a:p>
          <a:p>
            <a:r>
              <a:rPr lang="cs-CZ" sz="2800" dirty="0"/>
              <a:t>Terapie: při celkových </a:t>
            </a:r>
            <a:r>
              <a:rPr lang="cs-CZ" sz="2800" dirty="0" err="1"/>
              <a:t>přiznacíh</a:t>
            </a:r>
            <a:r>
              <a:rPr lang="cs-CZ" sz="2800" dirty="0"/>
              <a:t> </a:t>
            </a:r>
            <a:r>
              <a:rPr lang="cs-CZ" sz="2800" dirty="0" err="1"/>
              <a:t>i.v</a:t>
            </a:r>
            <a:r>
              <a:rPr lang="cs-CZ" sz="2800" dirty="0"/>
              <a:t>. aplikace 10% kalcium </a:t>
            </a:r>
            <a:r>
              <a:rPr lang="cs-CZ" sz="2800" dirty="0" err="1"/>
              <a:t>gluconicum</a:t>
            </a:r>
            <a:r>
              <a:rPr lang="cs-CZ" sz="2800" dirty="0"/>
              <a:t>, hemodialýza</a:t>
            </a:r>
          </a:p>
        </p:txBody>
      </p:sp>
    </p:spTree>
    <p:extLst>
      <p:ext uri="{BB962C8B-B14F-4D97-AF65-F5344CB8AC3E}">
        <p14:creationId xmlns:p14="http://schemas.microsoft.com/office/powerpoint/2010/main" val="1229061863"/>
      </p:ext>
    </p:extLst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000" cap="small">
                <a:solidFill>
                  <a:srgbClr val="575F6D"/>
                </a:solidFill>
              </a:rPr>
              <a:t>Acidobazická rovnováha</a:t>
            </a:r>
          </a:p>
        </p:txBody>
      </p:sp>
      <p:pic>
        <p:nvPicPr>
          <p:cNvPr id="218" name="image3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762250" y="2000250"/>
            <a:ext cx="3619500" cy="2857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Anion gap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80728"/>
            <a:ext cx="4172039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51520" y="1935078"/>
            <a:ext cx="538234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/>
              <a:t>Anion gap – AG</a:t>
            </a:r>
          </a:p>
          <a:p>
            <a:r>
              <a:rPr lang="cs-CZ" sz="3200" dirty="0"/>
              <a:t>AG </a:t>
            </a:r>
            <a:r>
              <a:rPr lang="en-US" sz="3200" dirty="0">
                <a:cs typeface="Times New Roman" pitchFamily="18" charset="0"/>
              </a:rPr>
              <a:t>=</a:t>
            </a:r>
            <a:r>
              <a:rPr lang="cs-CZ" sz="3200" dirty="0">
                <a:cs typeface="Times New Roman" pitchFamily="18" charset="0"/>
              </a:rPr>
              <a:t> Na+  - ( Cl -  + HCO3)</a:t>
            </a:r>
          </a:p>
          <a:p>
            <a:r>
              <a:rPr lang="cs-CZ" sz="3200" dirty="0">
                <a:cs typeface="Times New Roman" pitchFamily="18" charset="0"/>
              </a:rPr>
              <a:t>AG </a:t>
            </a:r>
            <a:r>
              <a:rPr lang="en-US" sz="3200" dirty="0">
                <a:cs typeface="Times New Roman" pitchFamily="18" charset="0"/>
              </a:rPr>
              <a:t>=</a:t>
            </a:r>
            <a:r>
              <a:rPr lang="cs-CZ" sz="3200" dirty="0">
                <a:cs typeface="Times New Roman" pitchFamily="18" charset="0"/>
              </a:rPr>
              <a:t> 12 </a:t>
            </a:r>
            <a:r>
              <a:rPr lang="en-US" sz="3200" dirty="0">
                <a:cs typeface="Times New Roman" pitchFamily="18" charset="0"/>
              </a:rPr>
              <a:t>±</a:t>
            </a:r>
            <a:r>
              <a:rPr lang="cs-CZ" sz="3200" dirty="0">
                <a:cs typeface="Times New Roman" pitchFamily="18" charset="0"/>
              </a:rPr>
              <a:t> 2 </a:t>
            </a:r>
            <a:r>
              <a:rPr lang="cs-CZ" sz="3200" dirty="0" err="1">
                <a:cs typeface="Times New Roman" pitchFamily="18" charset="0"/>
              </a:rPr>
              <a:t>mmol</a:t>
            </a:r>
            <a:r>
              <a:rPr lang="cs-CZ" sz="3200" dirty="0">
                <a:cs typeface="Times New Roman" pitchFamily="18" charset="0"/>
              </a:rPr>
              <a:t>/l</a:t>
            </a:r>
          </a:p>
          <a:p>
            <a:endParaRPr lang="cs-CZ" sz="3200" dirty="0">
              <a:cs typeface="Times New Roman" pitchFamily="18" charset="0"/>
            </a:endParaRPr>
          </a:p>
          <a:p>
            <a:r>
              <a:rPr lang="cs-CZ" sz="2400" dirty="0">
                <a:cs typeface="Times New Roman" pitchFamily="18" charset="0"/>
              </a:rPr>
              <a:t>Důležitý pro </a:t>
            </a:r>
            <a:r>
              <a:rPr lang="cs-CZ" sz="2400" dirty="0" err="1">
                <a:cs typeface="Times New Roman" pitchFamily="18" charset="0"/>
              </a:rPr>
              <a:t>diff.dg</a:t>
            </a:r>
            <a:r>
              <a:rPr lang="cs-CZ" sz="2400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5259485"/>
      </p:ext>
    </p:extLst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000" cap="small">
                <a:solidFill>
                  <a:srgbClr val="575F6D"/>
                </a:solidFill>
              </a:rPr>
              <a:t>Laboratorní vyšetření krevních plynů</a:t>
            </a:r>
          </a:p>
        </p:txBody>
      </p:sp>
      <p:sp>
        <p:nvSpPr>
          <p:cNvPr id="223" name="Shape 223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7467600" cy="487375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cs-CZ" sz="2800" dirty="0">
                <a:solidFill>
                  <a:schemeClr val="tx1"/>
                </a:solidFill>
                <a:uFill>
                  <a:solidFill>
                    <a:srgbClr val="D2611C"/>
                  </a:solidFill>
                </a:uFill>
              </a:rPr>
              <a:t>pH</a:t>
            </a:r>
            <a:r>
              <a:rPr sz="2800" dirty="0"/>
              <a:t> </a:t>
            </a:r>
            <a:r>
              <a:rPr sz="2800" dirty="0" err="1"/>
              <a:t>krve</a:t>
            </a:r>
            <a:r>
              <a:rPr lang="cs-CZ" sz="2800" dirty="0"/>
              <a:t> </a:t>
            </a:r>
            <a:r>
              <a:rPr lang="cs-CZ" sz="1800" b="1" dirty="0"/>
              <a:t>7,36–7,44</a:t>
            </a:r>
            <a:r>
              <a:rPr lang="cs-CZ" sz="1800" baseline="30000" dirty="0">
                <a:hlinkClick r:id="rId2"/>
              </a:rPr>
              <a:t>[2]</a:t>
            </a:r>
            <a:endParaRPr lang="cs-CZ" sz="1800" baseline="30000" dirty="0"/>
          </a:p>
          <a:p>
            <a:pPr lvl="0">
              <a:defRPr sz="1800"/>
            </a:pPr>
            <a:endParaRPr sz="2800" dirty="0"/>
          </a:p>
          <a:p>
            <a:pPr lvl="0">
              <a:defRPr sz="1800"/>
            </a:pPr>
            <a:r>
              <a:rPr sz="2800" dirty="0"/>
              <a:t> </a:t>
            </a:r>
            <a:r>
              <a:rPr sz="2800" dirty="0" err="1"/>
              <a:t>parciální</a:t>
            </a:r>
            <a:r>
              <a:rPr sz="2800" dirty="0"/>
              <a:t> </a:t>
            </a:r>
            <a:r>
              <a:rPr sz="2800" dirty="0" err="1"/>
              <a:t>tlak</a:t>
            </a:r>
            <a:r>
              <a:rPr sz="2800" dirty="0"/>
              <a:t> </a:t>
            </a:r>
            <a:r>
              <a:rPr sz="2800" dirty="0" err="1"/>
              <a:t>kyslíku</a:t>
            </a:r>
            <a:r>
              <a:rPr sz="2800" dirty="0"/>
              <a:t> (pO</a:t>
            </a:r>
            <a:r>
              <a:rPr sz="2800" baseline="-25000" dirty="0"/>
              <a:t>2</a:t>
            </a:r>
            <a:r>
              <a:rPr sz="2800" dirty="0"/>
              <a:t>)</a:t>
            </a:r>
            <a:r>
              <a:rPr lang="cs-CZ" sz="2800" dirty="0"/>
              <a:t> </a:t>
            </a:r>
          </a:p>
          <a:p>
            <a:pPr lvl="0">
              <a:defRPr sz="1800"/>
            </a:pPr>
            <a:endParaRPr lang="cs-CZ" sz="2800" dirty="0"/>
          </a:p>
          <a:p>
            <a:pPr lvl="0">
              <a:defRPr sz="1800"/>
            </a:pPr>
            <a:r>
              <a:rPr sz="2800" dirty="0" err="1"/>
              <a:t>parciální</a:t>
            </a:r>
            <a:r>
              <a:rPr sz="2800" dirty="0"/>
              <a:t> </a:t>
            </a:r>
            <a:r>
              <a:rPr sz="2800" dirty="0" err="1"/>
              <a:t>tlak</a:t>
            </a:r>
            <a:r>
              <a:rPr sz="2800" dirty="0"/>
              <a:t> </a:t>
            </a:r>
            <a:r>
              <a:rPr sz="2800" dirty="0" err="1"/>
              <a:t>oxidu</a:t>
            </a:r>
            <a:r>
              <a:rPr sz="2800" dirty="0"/>
              <a:t> </a:t>
            </a:r>
            <a:r>
              <a:rPr sz="2800" dirty="0" err="1"/>
              <a:t>uhličitého</a:t>
            </a:r>
            <a:r>
              <a:rPr sz="2800" dirty="0"/>
              <a:t> (pCO</a:t>
            </a:r>
            <a:r>
              <a:rPr sz="2800" baseline="-25000" dirty="0"/>
              <a:t>2</a:t>
            </a:r>
            <a:r>
              <a:rPr sz="2800" dirty="0"/>
              <a:t>)</a:t>
            </a:r>
            <a:r>
              <a:rPr lang="cs-CZ" sz="1800" b="1" dirty="0"/>
              <a:t> 5,3±0,5 </a:t>
            </a:r>
            <a:r>
              <a:rPr lang="cs-CZ" sz="1800" b="1" dirty="0" err="1"/>
              <a:t>kPa</a:t>
            </a:r>
            <a:endParaRPr sz="2800" dirty="0"/>
          </a:p>
          <a:p>
            <a:pPr lvl="0">
              <a:defRPr sz="1800"/>
            </a:pPr>
            <a:r>
              <a:rPr sz="2800" dirty="0" err="1"/>
              <a:t>procento</a:t>
            </a:r>
            <a:r>
              <a:rPr sz="2800" dirty="0"/>
              <a:t> </a:t>
            </a:r>
            <a:r>
              <a:rPr sz="2800" dirty="0" err="1"/>
              <a:t>okysličené</a:t>
            </a:r>
            <a:r>
              <a:rPr sz="2800" dirty="0"/>
              <a:t> </a:t>
            </a:r>
            <a:r>
              <a:rPr sz="2800" dirty="0" err="1"/>
              <a:t>krve</a:t>
            </a:r>
            <a:r>
              <a:rPr sz="2800" dirty="0"/>
              <a:t> v </a:t>
            </a:r>
            <a:r>
              <a:rPr sz="2800" dirty="0" err="1"/>
              <a:t>tepnách</a:t>
            </a:r>
            <a:r>
              <a:rPr sz="2800" dirty="0"/>
              <a:t> (sO</a:t>
            </a:r>
            <a:r>
              <a:rPr sz="2800" baseline="-25000" dirty="0"/>
              <a:t>2</a:t>
            </a:r>
            <a:r>
              <a:rPr sz="2800" dirty="0"/>
              <a:t>)</a:t>
            </a:r>
            <a:endParaRPr lang="cs-CZ" sz="2800" dirty="0"/>
          </a:p>
          <a:p>
            <a:pPr lvl="0">
              <a:defRPr sz="1800"/>
            </a:pPr>
            <a:endParaRPr lang="cs-CZ" sz="2000" dirty="0"/>
          </a:p>
          <a:p>
            <a:pPr lvl="0">
              <a:defRPr sz="1800"/>
            </a:pPr>
            <a:r>
              <a:rPr lang="cs-CZ" sz="2800" dirty="0"/>
              <a:t>Koncentrace bikarbonátů </a:t>
            </a:r>
            <a:r>
              <a:rPr lang="cs-CZ" b="1" dirty="0"/>
              <a:t>HCO</a:t>
            </a:r>
            <a:r>
              <a:rPr lang="cs-CZ" b="1" baseline="-25000" dirty="0"/>
              <a:t>3</a:t>
            </a:r>
            <a:r>
              <a:rPr lang="cs-CZ" b="1" baseline="30000" dirty="0"/>
              <a:t>-</a:t>
            </a:r>
            <a:r>
              <a:rPr lang="cs-CZ" b="1" dirty="0"/>
              <a:t> = 24±2mmol/l</a:t>
            </a:r>
            <a:r>
              <a:rPr lang="cs-CZ" sz="2000" b="1" dirty="0"/>
              <a:t> </a:t>
            </a:r>
            <a:endParaRPr lang="cs-CZ" sz="2400" b="1" dirty="0"/>
          </a:p>
        </p:txBody>
      </p:sp>
    </p:spTree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Metabolická acidóza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1988840"/>
            <a:ext cx="7467600" cy="5257800"/>
          </a:xfrm>
        </p:spPr>
        <p:txBody>
          <a:bodyPr/>
          <a:lstStyle/>
          <a:p>
            <a:r>
              <a:rPr lang="cs-CZ" sz="2800" dirty="0" err="1"/>
              <a:t>poklesPokles</a:t>
            </a:r>
            <a:r>
              <a:rPr lang="cs-CZ" sz="2800" dirty="0"/>
              <a:t> pH krve , současný pokles sérové koncentrace </a:t>
            </a:r>
            <a:r>
              <a:rPr lang="cs-CZ" sz="2800" dirty="0" err="1"/>
              <a:t>hydrogenkarbonátu</a:t>
            </a: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pCO2 – u </a:t>
            </a:r>
            <a:r>
              <a:rPr lang="cs-CZ" sz="2800" dirty="0" err="1"/>
              <a:t>chron</a:t>
            </a:r>
            <a:r>
              <a:rPr lang="cs-CZ" sz="2800" dirty="0"/>
              <a:t>. </a:t>
            </a:r>
            <a:r>
              <a:rPr lang="cs-CZ" sz="2800" dirty="0" err="1"/>
              <a:t>metabol</a:t>
            </a:r>
            <a:r>
              <a:rPr lang="cs-CZ" sz="2800" dirty="0"/>
              <a:t>. acidózy snížené  v důsledku respirační kompenzace                              ( hyperventilace)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4194590"/>
      </p:ext>
    </p:extLst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603448"/>
            <a:ext cx="7467600" cy="1417638"/>
          </a:xfrm>
        </p:spPr>
        <p:txBody>
          <a:bodyPr/>
          <a:lstStyle/>
          <a:p>
            <a:r>
              <a:rPr lang="cs-CZ" dirty="0"/>
              <a:t>Klasifikace metabolické acidózy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1520" y="1124744"/>
            <a:ext cx="8496944" cy="5877272"/>
          </a:xfrm>
        </p:spPr>
        <p:txBody>
          <a:bodyPr>
            <a:normAutofit/>
          </a:bodyPr>
          <a:lstStyle/>
          <a:p>
            <a:r>
              <a:rPr lang="cs-CZ" sz="2800" b="1" dirty="0" err="1"/>
              <a:t>Hyperchloremická</a:t>
            </a:r>
            <a:r>
              <a:rPr lang="cs-CZ" sz="2800" b="1" dirty="0"/>
              <a:t> MA s normálním AG</a:t>
            </a:r>
          </a:p>
          <a:p>
            <a:r>
              <a:rPr lang="cs-CZ" sz="2800" dirty="0"/>
              <a:t> (vyvolány ztrátou bikarbonátu střevem nebo ledvinou )</a:t>
            </a:r>
          </a:p>
          <a:p>
            <a:pPr lvl="1"/>
            <a:r>
              <a:rPr lang="cs-CZ" sz="2800" i="1" dirty="0"/>
              <a:t>Z </a:t>
            </a:r>
            <a:r>
              <a:rPr lang="cs-CZ" sz="2800" i="1" dirty="0" err="1"/>
              <a:t>extrarenálních</a:t>
            </a:r>
            <a:r>
              <a:rPr lang="cs-CZ" sz="2800" i="1" dirty="0"/>
              <a:t> příčin</a:t>
            </a:r>
          </a:p>
          <a:p>
            <a:pPr lvl="2"/>
            <a:r>
              <a:rPr lang="cs-CZ" sz="2800" dirty="0"/>
              <a:t>Průjmy</a:t>
            </a:r>
          </a:p>
          <a:p>
            <a:pPr lvl="2"/>
            <a:r>
              <a:rPr lang="cs-CZ" sz="2800" dirty="0"/>
              <a:t>Zevní ztráty biliárního nebo pankreatického sekretu</a:t>
            </a:r>
          </a:p>
          <a:p>
            <a:pPr lvl="2"/>
            <a:r>
              <a:rPr lang="cs-CZ" sz="2800" dirty="0"/>
              <a:t>Vývod ureteru do GIT traktu</a:t>
            </a:r>
          </a:p>
          <a:p>
            <a:pPr lvl="1"/>
            <a:r>
              <a:rPr lang="cs-CZ" sz="2800" i="1" dirty="0"/>
              <a:t>Z renálních příčin- </a:t>
            </a:r>
            <a:r>
              <a:rPr lang="cs-CZ" sz="2800" dirty="0"/>
              <a:t>renální tubulární </a:t>
            </a:r>
            <a:r>
              <a:rPr lang="cs-CZ" sz="2800" dirty="0" err="1"/>
              <a:t>acidoza</a:t>
            </a:r>
            <a:r>
              <a:rPr lang="cs-CZ" sz="2800" dirty="0"/>
              <a:t> (ztráta bikarbonátu)</a:t>
            </a:r>
          </a:p>
        </p:txBody>
      </p:sp>
    </p:spTree>
    <p:extLst>
      <p:ext uri="{BB962C8B-B14F-4D97-AF65-F5344CB8AC3E}">
        <p14:creationId xmlns:p14="http://schemas.microsoft.com/office/powerpoint/2010/main" val="3983318154"/>
      </p:ext>
    </p:extLst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467600" cy="1417638"/>
          </a:xfrm>
        </p:spPr>
        <p:txBody>
          <a:bodyPr/>
          <a:lstStyle/>
          <a:p>
            <a:r>
              <a:rPr lang="cs-CZ" dirty="0"/>
              <a:t>Klasifikace metabolické </a:t>
            </a:r>
            <a:r>
              <a:rPr lang="cs-CZ" dirty="0" err="1"/>
              <a:t>acidozy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7467600" cy="5257800"/>
          </a:xfrm>
        </p:spPr>
        <p:txBody>
          <a:bodyPr>
            <a:normAutofit lnSpcReduction="10000"/>
          </a:bodyPr>
          <a:lstStyle/>
          <a:p>
            <a:r>
              <a:rPr lang="cs-CZ" sz="2800" b="1" dirty="0" err="1"/>
              <a:t>Normochloremická</a:t>
            </a:r>
            <a:r>
              <a:rPr lang="cs-CZ" sz="2800" b="1" dirty="0"/>
              <a:t> MA se zvýšenou AG</a:t>
            </a:r>
          </a:p>
          <a:p>
            <a:r>
              <a:rPr lang="cs-CZ" sz="2800" dirty="0"/>
              <a:t>Akumulace anorganických či organických kyselin</a:t>
            </a:r>
          </a:p>
          <a:p>
            <a:pPr lvl="1"/>
            <a:r>
              <a:rPr lang="cs-CZ" sz="2800" dirty="0"/>
              <a:t>Uremická </a:t>
            </a:r>
            <a:r>
              <a:rPr lang="cs-CZ" sz="2800" dirty="0" err="1"/>
              <a:t>acidoza</a:t>
            </a:r>
            <a:endParaRPr lang="cs-CZ" sz="2800" dirty="0"/>
          </a:p>
          <a:p>
            <a:pPr lvl="1"/>
            <a:r>
              <a:rPr lang="cs-CZ" sz="2800" dirty="0"/>
              <a:t>Laktátová </a:t>
            </a:r>
            <a:r>
              <a:rPr lang="cs-CZ" sz="2800" dirty="0" err="1"/>
              <a:t>acidoza</a:t>
            </a:r>
            <a:endParaRPr lang="cs-CZ" sz="2800" dirty="0"/>
          </a:p>
          <a:p>
            <a:pPr lvl="1"/>
            <a:r>
              <a:rPr lang="cs-CZ" sz="2800" dirty="0"/>
              <a:t>Diabetická </a:t>
            </a:r>
            <a:r>
              <a:rPr lang="cs-CZ" sz="2800" dirty="0" err="1"/>
              <a:t>ketoacidoza</a:t>
            </a:r>
            <a:endParaRPr lang="cs-CZ" sz="2800" dirty="0"/>
          </a:p>
          <a:p>
            <a:pPr lvl="1"/>
            <a:r>
              <a:rPr lang="cs-CZ" sz="2800" dirty="0" err="1"/>
              <a:t>Ketoacidoza</a:t>
            </a:r>
            <a:r>
              <a:rPr lang="cs-CZ" sz="2800" dirty="0"/>
              <a:t> z hladovění</a:t>
            </a:r>
          </a:p>
          <a:p>
            <a:pPr lvl="1"/>
            <a:r>
              <a:rPr lang="cs-CZ" sz="2800" dirty="0" err="1"/>
              <a:t>Alkoholiká</a:t>
            </a:r>
            <a:r>
              <a:rPr lang="cs-CZ" sz="2800" dirty="0"/>
              <a:t> </a:t>
            </a:r>
            <a:r>
              <a:rPr lang="cs-CZ" sz="2800" dirty="0" err="1"/>
              <a:t>ketoacidoza</a:t>
            </a:r>
            <a:endParaRPr lang="cs-CZ" sz="2800" dirty="0"/>
          </a:p>
          <a:p>
            <a:pPr lvl="1"/>
            <a:r>
              <a:rPr lang="cs-CZ" sz="2800" dirty="0"/>
              <a:t>Otravy (etylenglykol, metanol, salicyláty)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551089"/>
      </p:ext>
    </p:extLst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003232" cy="1417638"/>
          </a:xfrm>
        </p:spPr>
        <p:txBody>
          <a:bodyPr/>
          <a:lstStyle/>
          <a:p>
            <a:r>
              <a:rPr lang="cs-CZ" dirty="0"/>
              <a:t>Metabolická acidóza </a:t>
            </a:r>
            <a:r>
              <a:rPr lang="cs-CZ" dirty="0" err="1"/>
              <a:t>hyperchloremická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/>
              <a:t>Etiologie:</a:t>
            </a:r>
          </a:p>
          <a:p>
            <a:pPr lvl="1"/>
            <a:r>
              <a:rPr lang="cs-CZ" sz="2800" dirty="0"/>
              <a:t>průjmy, volumová deplece, </a:t>
            </a:r>
            <a:r>
              <a:rPr lang="cs-CZ" sz="2800" dirty="0" err="1"/>
              <a:t>hypokalémie</a:t>
            </a:r>
            <a:endParaRPr lang="cs-CZ" sz="2800" dirty="0"/>
          </a:p>
          <a:p>
            <a:pPr lvl="1"/>
            <a:r>
              <a:rPr lang="cs-CZ" sz="2800" dirty="0"/>
              <a:t>Renální tubulární acidóza – zvýšená ztráta </a:t>
            </a:r>
            <a:r>
              <a:rPr lang="cs-CZ" sz="2800" dirty="0" err="1"/>
              <a:t>hydrogenkarbonátu</a:t>
            </a:r>
            <a:r>
              <a:rPr lang="cs-CZ" sz="2800" dirty="0"/>
              <a:t> v proximálním tubulu, nebo poruchou sekrece vodíkových iontů v distálním tubulu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7863110"/>
      </p:ext>
    </p:extLst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686800" cy="1417638"/>
          </a:xfrm>
        </p:spPr>
        <p:txBody>
          <a:bodyPr/>
          <a:lstStyle/>
          <a:p>
            <a:r>
              <a:rPr lang="cs-CZ" dirty="0"/>
              <a:t>Metabolická </a:t>
            </a:r>
            <a:r>
              <a:rPr lang="cs-CZ" dirty="0" err="1"/>
              <a:t>acidoza</a:t>
            </a:r>
            <a:r>
              <a:rPr lang="cs-CZ" dirty="0"/>
              <a:t> </a:t>
            </a:r>
            <a:r>
              <a:rPr lang="cs-CZ" dirty="0" err="1"/>
              <a:t>normochloremická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1520" y="1340768"/>
            <a:ext cx="8686800" cy="5257800"/>
          </a:xfrm>
        </p:spPr>
        <p:txBody>
          <a:bodyPr>
            <a:normAutofit/>
          </a:bodyPr>
          <a:lstStyle/>
          <a:p>
            <a:r>
              <a:rPr lang="cs-CZ" dirty="0"/>
              <a:t>Etiologie:</a:t>
            </a:r>
          </a:p>
          <a:p>
            <a:pPr lvl="1"/>
            <a:r>
              <a:rPr lang="cs-CZ" b="1" dirty="0"/>
              <a:t>Laktátová acidóza </a:t>
            </a:r>
          </a:p>
          <a:p>
            <a:pPr lvl="2"/>
            <a:r>
              <a:rPr lang="cs-CZ" dirty="0"/>
              <a:t>zvýšená produkce kyseliny mléčné v hypoxických tkáních- kardiogenní, septický, </a:t>
            </a:r>
            <a:r>
              <a:rPr lang="cs-CZ" dirty="0" err="1"/>
              <a:t>hemorhagický</a:t>
            </a:r>
            <a:r>
              <a:rPr lang="cs-CZ" dirty="0"/>
              <a:t> šok, otrava CO</a:t>
            </a:r>
          </a:p>
          <a:p>
            <a:pPr lvl="2"/>
            <a:r>
              <a:rPr lang="cs-CZ" dirty="0"/>
              <a:t>méně často porucha jaterní </a:t>
            </a:r>
            <a:r>
              <a:rPr lang="cs-CZ" dirty="0" err="1"/>
              <a:t>matabolizace</a:t>
            </a:r>
            <a:r>
              <a:rPr lang="cs-CZ" dirty="0"/>
              <a:t> laktátu- selhání jater</a:t>
            </a:r>
          </a:p>
          <a:p>
            <a:pPr lvl="2"/>
            <a:r>
              <a:rPr lang="cs-CZ" dirty="0"/>
              <a:t>léky –</a:t>
            </a:r>
            <a:r>
              <a:rPr lang="cs-CZ" dirty="0" err="1"/>
              <a:t>biguanidy,salicyláty</a:t>
            </a:r>
            <a:endParaRPr lang="cs-CZ" dirty="0"/>
          </a:p>
          <a:p>
            <a:pPr lvl="1"/>
            <a:r>
              <a:rPr lang="cs-CZ" b="1" dirty="0"/>
              <a:t>Diabetická </a:t>
            </a:r>
            <a:r>
              <a:rPr lang="cs-CZ" b="1" dirty="0" err="1"/>
              <a:t>ketoacidoza</a:t>
            </a:r>
            <a:endParaRPr lang="cs-CZ" b="1" dirty="0"/>
          </a:p>
          <a:p>
            <a:pPr lvl="2"/>
            <a:r>
              <a:rPr lang="cs-CZ" dirty="0"/>
              <a:t>Kumulace k. </a:t>
            </a:r>
            <a:r>
              <a:rPr lang="cs-CZ" dirty="0" err="1"/>
              <a:t>acetooctové</a:t>
            </a:r>
            <a:r>
              <a:rPr lang="cs-CZ" dirty="0"/>
              <a:t>, </a:t>
            </a:r>
            <a:r>
              <a:rPr lang="cs-CZ" dirty="0" err="1"/>
              <a:t>betahydroxymáselné</a:t>
            </a:r>
            <a:endParaRPr lang="cs-CZ" dirty="0"/>
          </a:p>
          <a:p>
            <a:pPr lvl="2"/>
            <a:r>
              <a:rPr lang="cs-CZ" dirty="0"/>
              <a:t>Volumová deplece v důsledku osmotické diurézy, deplece </a:t>
            </a:r>
            <a:r>
              <a:rPr lang="cs-CZ" dirty="0" err="1"/>
              <a:t>kália</a:t>
            </a:r>
            <a:endParaRPr lang="cs-CZ" dirty="0"/>
          </a:p>
          <a:p>
            <a:pPr marL="365760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4378506"/>
      </p:ext>
    </p:extLst>
  </p:cSld>
  <p:clrMapOvr>
    <a:masterClrMapping/>
  </p:clrMapOvr>
  <p:transition spd="med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terapie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23528" y="1600200"/>
            <a:ext cx="8424936" cy="5257800"/>
          </a:xfrm>
        </p:spPr>
        <p:txBody>
          <a:bodyPr>
            <a:normAutofit/>
          </a:bodyPr>
          <a:lstStyle/>
          <a:p>
            <a:r>
              <a:rPr lang="cs-CZ" sz="2800" dirty="0"/>
              <a:t>Alkalizační terapie- pouze u prokázaných ztrát bikarbonátů (průjmy, renální tubulární </a:t>
            </a:r>
            <a:r>
              <a:rPr lang="cs-CZ" sz="2800" dirty="0" err="1"/>
              <a:t>acidoza</a:t>
            </a:r>
            <a:r>
              <a:rPr lang="cs-CZ" sz="2800" dirty="0"/>
              <a:t>)</a:t>
            </a:r>
          </a:p>
          <a:p>
            <a:pPr lvl="1"/>
            <a:r>
              <a:rPr lang="cs-CZ" sz="2800" dirty="0" err="1"/>
              <a:t>i.v</a:t>
            </a:r>
            <a:r>
              <a:rPr lang="cs-CZ" sz="2800" dirty="0"/>
              <a:t>. 8,4% bikarbonát sodný</a:t>
            </a:r>
          </a:p>
          <a:p>
            <a:r>
              <a:rPr lang="cs-CZ" sz="2800" dirty="0"/>
              <a:t>U </a:t>
            </a:r>
            <a:r>
              <a:rPr lang="cs-CZ" sz="2800" dirty="0" err="1"/>
              <a:t>normochloremické</a:t>
            </a:r>
            <a:r>
              <a:rPr lang="cs-CZ" sz="2800" dirty="0"/>
              <a:t> MA opatrná korekce, při pH pod 7,1</a:t>
            </a:r>
          </a:p>
          <a:p>
            <a:r>
              <a:rPr lang="cs-CZ" sz="2800" dirty="0"/>
              <a:t>Hrozí těžká metabolická </a:t>
            </a:r>
            <a:r>
              <a:rPr lang="cs-CZ" sz="2800" dirty="0" err="1"/>
              <a:t>alkaloza</a:t>
            </a:r>
            <a:r>
              <a:rPr lang="cs-CZ" sz="2800" dirty="0"/>
              <a:t> při postupné </a:t>
            </a:r>
            <a:r>
              <a:rPr lang="cs-CZ" sz="2800" dirty="0" err="1"/>
              <a:t>metabolizaci</a:t>
            </a:r>
            <a:r>
              <a:rPr lang="cs-CZ" sz="2800" dirty="0"/>
              <a:t> ketolátek při korekci </a:t>
            </a:r>
            <a:r>
              <a:rPr lang="cs-CZ" sz="2800" dirty="0" err="1"/>
              <a:t>ketoacidozy</a:t>
            </a:r>
            <a:endParaRPr lang="cs-CZ" sz="2800" dirty="0"/>
          </a:p>
          <a:p>
            <a:r>
              <a:rPr lang="cs-CZ" sz="2800" dirty="0"/>
              <a:t>Intenzivní rehydratace, substituce kalia</a:t>
            </a:r>
          </a:p>
          <a:p>
            <a:r>
              <a:rPr lang="cs-CZ" sz="2800" dirty="0"/>
              <a:t>CHRI- snaha omezit kostní resorpci, držet bikarbonát nad 18mmol/l</a:t>
            </a:r>
          </a:p>
          <a:p>
            <a:pPr marL="36576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446914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000" cap="small">
                <a:solidFill>
                  <a:srgbClr val="575F6D"/>
                </a:solidFill>
              </a:rPr>
              <a:t>Složky tělesných tekutin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7467600" cy="4873754"/>
          </a:xfrm>
          <a:prstGeom prst="rect">
            <a:avLst/>
          </a:prstGeom>
        </p:spPr>
        <p:txBody>
          <a:bodyPr/>
          <a:lstStyle/>
          <a:p>
            <a:pPr marL="271576" lvl="0" indent="-271576" defTabSz="905255">
              <a:spcBef>
                <a:spcPts val="500"/>
              </a:spcBef>
              <a:defRPr sz="1800"/>
            </a:pPr>
            <a:r>
              <a:rPr sz="2376" dirty="0" err="1"/>
              <a:t>obsahují</a:t>
            </a:r>
            <a:r>
              <a:rPr sz="2376" dirty="0"/>
              <a:t> </a:t>
            </a:r>
            <a:r>
              <a:rPr sz="2376" dirty="0" err="1"/>
              <a:t>specifické</a:t>
            </a:r>
            <a:r>
              <a:rPr sz="2376" dirty="0"/>
              <a:t> </a:t>
            </a:r>
            <a:r>
              <a:rPr sz="2376" dirty="0" err="1"/>
              <a:t>koncentrace</a:t>
            </a:r>
            <a:r>
              <a:rPr sz="2376" dirty="0"/>
              <a:t> </a:t>
            </a:r>
            <a:r>
              <a:rPr sz="2376" dirty="0" err="1"/>
              <a:t>rozpuštěných</a:t>
            </a:r>
            <a:r>
              <a:rPr sz="2376" dirty="0"/>
              <a:t> </a:t>
            </a:r>
            <a:r>
              <a:rPr sz="2376" dirty="0" err="1"/>
              <a:t>látek</a:t>
            </a:r>
            <a:endParaRPr sz="2376" dirty="0"/>
          </a:p>
          <a:p>
            <a:pPr marL="633679" lvl="1" indent="-271576" defTabSz="905255">
              <a:spcBef>
                <a:spcPts val="500"/>
              </a:spcBef>
              <a:buSzPct val="70000"/>
              <a:buChar char="○"/>
              <a:defRPr sz="1800"/>
            </a:pPr>
            <a:r>
              <a:rPr sz="2376" dirty="0" err="1"/>
              <a:t>neelektrolyty</a:t>
            </a:r>
            <a:r>
              <a:rPr sz="2376" dirty="0"/>
              <a:t>- </a:t>
            </a:r>
            <a:r>
              <a:rPr sz="2376" dirty="0" err="1"/>
              <a:t>nedisociují</a:t>
            </a:r>
            <a:r>
              <a:rPr sz="2376" dirty="0"/>
              <a:t> v </a:t>
            </a:r>
            <a:r>
              <a:rPr sz="2376" dirty="0" err="1"/>
              <a:t>roztoku</a:t>
            </a:r>
            <a:r>
              <a:rPr sz="2376" dirty="0"/>
              <a:t> (</a:t>
            </a:r>
            <a:r>
              <a:rPr sz="2376" dirty="0" err="1"/>
              <a:t>glukóza</a:t>
            </a:r>
            <a:r>
              <a:rPr sz="2376" dirty="0"/>
              <a:t>, urea, </a:t>
            </a:r>
            <a:r>
              <a:rPr sz="2376" dirty="0" err="1"/>
              <a:t>kreatinin</a:t>
            </a:r>
            <a:r>
              <a:rPr sz="2376" dirty="0"/>
              <a:t>)</a:t>
            </a:r>
          </a:p>
          <a:p>
            <a:pPr marL="633679" lvl="1" indent="-271576" defTabSz="905255">
              <a:spcBef>
                <a:spcPts val="500"/>
              </a:spcBef>
              <a:buSzPct val="70000"/>
              <a:buChar char="○"/>
              <a:defRPr sz="1800"/>
            </a:pPr>
            <a:r>
              <a:rPr sz="2376" dirty="0" err="1"/>
              <a:t>elektrolyty</a:t>
            </a:r>
            <a:r>
              <a:rPr sz="2376" dirty="0"/>
              <a:t>- </a:t>
            </a:r>
            <a:r>
              <a:rPr sz="2376" dirty="0" err="1"/>
              <a:t>disociují</a:t>
            </a:r>
            <a:r>
              <a:rPr sz="2376" dirty="0"/>
              <a:t> v </a:t>
            </a:r>
            <a:r>
              <a:rPr sz="2376" dirty="0" err="1"/>
              <a:t>pozitivně</a:t>
            </a:r>
            <a:r>
              <a:rPr sz="2376" dirty="0"/>
              <a:t> a </a:t>
            </a:r>
            <a:r>
              <a:rPr sz="2376" dirty="0" err="1"/>
              <a:t>negativně</a:t>
            </a:r>
            <a:r>
              <a:rPr sz="2376" dirty="0"/>
              <a:t> </a:t>
            </a:r>
            <a:r>
              <a:rPr sz="2376" dirty="0" err="1"/>
              <a:t>nabité</a:t>
            </a:r>
            <a:r>
              <a:rPr sz="2376" dirty="0"/>
              <a:t> </a:t>
            </a:r>
            <a:r>
              <a:rPr sz="2376" dirty="0" err="1"/>
              <a:t>částice</a:t>
            </a:r>
            <a:r>
              <a:rPr sz="2376" dirty="0"/>
              <a:t> a </a:t>
            </a:r>
            <a:r>
              <a:rPr sz="2376" dirty="0" err="1"/>
              <a:t>způsobují</a:t>
            </a:r>
            <a:r>
              <a:rPr sz="2376" dirty="0"/>
              <a:t> </a:t>
            </a:r>
            <a:r>
              <a:rPr sz="2376" dirty="0" err="1"/>
              <a:t>elektrickou</a:t>
            </a:r>
            <a:r>
              <a:rPr sz="2376" dirty="0"/>
              <a:t> </a:t>
            </a:r>
            <a:r>
              <a:rPr sz="2376" dirty="0" err="1"/>
              <a:t>vodivost</a:t>
            </a:r>
            <a:endParaRPr sz="2376" dirty="0"/>
          </a:p>
          <a:p>
            <a:pPr marL="995781" lvl="2" indent="-271576" defTabSz="905255">
              <a:spcBef>
                <a:spcPts val="500"/>
              </a:spcBef>
              <a:buSzPct val="70000"/>
              <a:defRPr sz="1800"/>
            </a:pPr>
            <a:r>
              <a:rPr sz="2376" dirty="0" err="1"/>
              <a:t>Sodík</a:t>
            </a:r>
            <a:r>
              <a:rPr sz="2376" dirty="0"/>
              <a:t>- </a:t>
            </a:r>
            <a:r>
              <a:rPr sz="2376" dirty="0" err="1"/>
              <a:t>hlavní</a:t>
            </a:r>
            <a:r>
              <a:rPr sz="2376" dirty="0"/>
              <a:t> </a:t>
            </a:r>
            <a:r>
              <a:rPr sz="2376" dirty="0" err="1"/>
              <a:t>kation</a:t>
            </a:r>
            <a:r>
              <a:rPr sz="2376" dirty="0"/>
              <a:t> </a:t>
            </a:r>
            <a:r>
              <a:rPr sz="2376" dirty="0" err="1"/>
              <a:t>extracelulárních</a:t>
            </a:r>
            <a:r>
              <a:rPr sz="2376" dirty="0"/>
              <a:t> </a:t>
            </a:r>
            <a:r>
              <a:rPr sz="2376" dirty="0" err="1"/>
              <a:t>tekutin</a:t>
            </a:r>
            <a:endParaRPr sz="2376" dirty="0"/>
          </a:p>
          <a:p>
            <a:pPr marL="995781" lvl="2" indent="-271576" defTabSz="905255">
              <a:spcBef>
                <a:spcPts val="500"/>
              </a:spcBef>
              <a:buSzPct val="70000"/>
              <a:defRPr sz="1800"/>
            </a:pPr>
            <a:r>
              <a:rPr sz="2376" dirty="0" err="1"/>
              <a:t>Draslík</a:t>
            </a:r>
            <a:r>
              <a:rPr sz="2376" dirty="0"/>
              <a:t>- </a:t>
            </a:r>
            <a:r>
              <a:rPr sz="2376" dirty="0" err="1"/>
              <a:t>primárně</a:t>
            </a:r>
            <a:r>
              <a:rPr sz="2376" dirty="0"/>
              <a:t> </a:t>
            </a:r>
            <a:r>
              <a:rPr sz="2376" dirty="0" err="1"/>
              <a:t>kation</a:t>
            </a:r>
            <a:r>
              <a:rPr sz="2376" dirty="0"/>
              <a:t> </a:t>
            </a:r>
            <a:r>
              <a:rPr sz="2376" dirty="0" err="1"/>
              <a:t>intracelulárního</a:t>
            </a:r>
            <a:r>
              <a:rPr sz="2376" dirty="0"/>
              <a:t> </a:t>
            </a:r>
            <a:r>
              <a:rPr sz="2376" dirty="0" err="1"/>
              <a:t>prostoru</a:t>
            </a:r>
            <a:endParaRPr sz="2376" dirty="0"/>
          </a:p>
          <a:p>
            <a:pPr marL="995781" lvl="2" indent="-271576" defTabSz="905255">
              <a:spcBef>
                <a:spcPts val="500"/>
              </a:spcBef>
              <a:buSzPct val="70000"/>
              <a:defRPr sz="1800"/>
            </a:pPr>
            <a:r>
              <a:rPr sz="2376" dirty="0" err="1"/>
              <a:t>Chloridový</a:t>
            </a:r>
            <a:r>
              <a:rPr sz="2376" dirty="0"/>
              <a:t> </a:t>
            </a:r>
            <a:r>
              <a:rPr sz="2376" dirty="0" err="1"/>
              <a:t>iont</a:t>
            </a:r>
            <a:r>
              <a:rPr sz="2376" dirty="0"/>
              <a:t>- </a:t>
            </a:r>
            <a:r>
              <a:rPr sz="2376" dirty="0" err="1"/>
              <a:t>extracelulární</a:t>
            </a:r>
            <a:endParaRPr sz="2376" dirty="0"/>
          </a:p>
          <a:p>
            <a:pPr marL="995781" lvl="2" indent="-271576" defTabSz="905255">
              <a:spcBef>
                <a:spcPts val="500"/>
              </a:spcBef>
              <a:buSzPct val="70000"/>
              <a:defRPr sz="1800"/>
            </a:pPr>
            <a:r>
              <a:rPr sz="2376" dirty="0" err="1"/>
              <a:t>Organický</a:t>
            </a:r>
            <a:r>
              <a:rPr sz="2376" dirty="0"/>
              <a:t> </a:t>
            </a:r>
            <a:r>
              <a:rPr sz="2376" dirty="0" err="1"/>
              <a:t>fosfát</a:t>
            </a:r>
            <a:r>
              <a:rPr sz="2376" dirty="0"/>
              <a:t>- </a:t>
            </a:r>
            <a:r>
              <a:rPr sz="2376" dirty="0" err="1"/>
              <a:t>hlavní</a:t>
            </a:r>
            <a:r>
              <a:rPr sz="2376" dirty="0"/>
              <a:t> </a:t>
            </a:r>
            <a:r>
              <a:rPr sz="2376" dirty="0" err="1"/>
              <a:t>intracelul</a:t>
            </a:r>
            <a:r>
              <a:rPr sz="2376" dirty="0"/>
              <a:t>. </a:t>
            </a:r>
            <a:r>
              <a:rPr sz="2376" dirty="0" err="1"/>
              <a:t>iont</a:t>
            </a:r>
            <a:endParaRPr sz="2376" dirty="0"/>
          </a:p>
        </p:txBody>
      </p:sp>
    </p:spTree>
  </p:cSld>
  <p:clrMapOvr>
    <a:masterClrMapping/>
  </p:clrMapOvr>
  <p:transition spd="med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000" cap="small" dirty="0" err="1">
                <a:solidFill>
                  <a:srgbClr val="575F6D"/>
                </a:solidFill>
              </a:rPr>
              <a:t>Metabolická</a:t>
            </a:r>
            <a:r>
              <a:rPr sz="3000" cap="small" dirty="0">
                <a:solidFill>
                  <a:srgbClr val="575F6D"/>
                </a:solidFill>
              </a:rPr>
              <a:t> </a:t>
            </a:r>
            <a:r>
              <a:rPr sz="3000" cap="small" dirty="0" err="1">
                <a:solidFill>
                  <a:srgbClr val="575F6D"/>
                </a:solidFill>
              </a:rPr>
              <a:t>alkalóza</a:t>
            </a:r>
            <a:endParaRPr sz="3000" cap="small" dirty="0">
              <a:solidFill>
                <a:srgbClr val="575F6D"/>
              </a:solidFill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395536" y="1844824"/>
            <a:ext cx="8075240" cy="5257800"/>
          </a:xfrm>
        </p:spPr>
        <p:txBody>
          <a:bodyPr/>
          <a:lstStyle/>
          <a:p>
            <a:r>
              <a:rPr lang="cs-CZ" sz="2800" dirty="0"/>
              <a:t>Vzestup pH nad 7,44 se současným vzestupem  </a:t>
            </a:r>
            <a:r>
              <a:rPr lang="cs-CZ" sz="2800" dirty="0" err="1"/>
              <a:t>hydrogenkarbonátu</a:t>
            </a:r>
            <a:r>
              <a:rPr lang="cs-CZ" sz="2800" dirty="0"/>
              <a:t>  nad 26mmol/l</a:t>
            </a:r>
          </a:p>
          <a:p>
            <a:r>
              <a:rPr lang="cs-CZ" sz="2800" dirty="0"/>
              <a:t>Těžká pH nad 7,55 mortalita až 45%</a:t>
            </a:r>
          </a:p>
          <a:p>
            <a:r>
              <a:rPr lang="cs-CZ" sz="2800" dirty="0"/>
              <a:t>Příčina: retence bází, nebo ztráta kyselin</a:t>
            </a:r>
          </a:p>
          <a:p>
            <a:r>
              <a:rPr lang="cs-CZ" sz="2800" dirty="0"/>
              <a:t>V rámci respirační kompenzace- hypoventilace, vzestup pC02 (o 0,08kPa na každý vzestup </a:t>
            </a:r>
            <a:r>
              <a:rPr lang="cs-CZ" sz="2800" dirty="0" err="1"/>
              <a:t>hydrogenkarbonátu</a:t>
            </a:r>
            <a:r>
              <a:rPr lang="cs-CZ" sz="2800" dirty="0"/>
              <a:t> o 1mmol/l)</a:t>
            </a:r>
          </a:p>
          <a:p>
            <a:endParaRPr lang="cs-CZ" dirty="0"/>
          </a:p>
        </p:txBody>
      </p:sp>
    </p:spTree>
  </p:cSld>
  <p:clrMapOvr>
    <a:masterClrMapping/>
  </p:clrMapOvr>
  <p:transition spd="med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531440"/>
            <a:ext cx="7467600" cy="1417638"/>
          </a:xfrm>
        </p:spPr>
        <p:txBody>
          <a:bodyPr/>
          <a:lstStyle/>
          <a:p>
            <a:r>
              <a:rPr lang="cs-CZ" dirty="0"/>
              <a:t>Příčiny metabolické alkalózy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7467600" cy="5805264"/>
          </a:xfrm>
        </p:spPr>
        <p:txBody>
          <a:bodyPr>
            <a:normAutofit/>
          </a:bodyPr>
          <a:lstStyle/>
          <a:p>
            <a:r>
              <a:rPr lang="cs-CZ" b="1" dirty="0" err="1"/>
              <a:t>Hypochloremické</a:t>
            </a:r>
            <a:endParaRPr lang="cs-CZ" b="1" dirty="0"/>
          </a:p>
          <a:p>
            <a:pPr lvl="1"/>
            <a:r>
              <a:rPr lang="cs-CZ" dirty="0"/>
              <a:t>ztráty žaludeční tekutiny- zvracení</a:t>
            </a:r>
          </a:p>
          <a:p>
            <a:pPr lvl="1"/>
            <a:r>
              <a:rPr lang="cs-CZ" dirty="0"/>
              <a:t>diuretika – </a:t>
            </a:r>
            <a:r>
              <a:rPr lang="cs-CZ" dirty="0" err="1"/>
              <a:t>thiazidová</a:t>
            </a:r>
            <a:r>
              <a:rPr lang="cs-CZ" dirty="0"/>
              <a:t> a kličková</a:t>
            </a:r>
          </a:p>
          <a:p>
            <a:pPr lvl="1"/>
            <a:r>
              <a:rPr lang="cs-CZ" dirty="0"/>
              <a:t>průjmy – u pac. S chloridy </a:t>
            </a:r>
            <a:r>
              <a:rPr lang="cs-CZ" dirty="0" err="1"/>
              <a:t>secernujícím</a:t>
            </a:r>
            <a:r>
              <a:rPr lang="cs-CZ" dirty="0"/>
              <a:t> </a:t>
            </a:r>
            <a:r>
              <a:rPr lang="cs-CZ" dirty="0" err="1"/>
              <a:t>vilózním</a:t>
            </a:r>
            <a:r>
              <a:rPr lang="cs-CZ" dirty="0"/>
              <a:t> adenomem</a:t>
            </a:r>
          </a:p>
          <a:p>
            <a:pPr lvl="1"/>
            <a:r>
              <a:rPr lang="cs-CZ" dirty="0"/>
              <a:t>cystická fibróza</a:t>
            </a:r>
          </a:p>
          <a:p>
            <a:r>
              <a:rPr lang="cs-CZ" b="1" dirty="0" err="1"/>
              <a:t>Hypokalemické</a:t>
            </a:r>
            <a:endParaRPr lang="cs-CZ" b="1" dirty="0"/>
          </a:p>
          <a:p>
            <a:pPr lvl="1"/>
            <a:r>
              <a:rPr lang="cs-CZ" dirty="0"/>
              <a:t>primární </a:t>
            </a:r>
            <a:r>
              <a:rPr lang="cs-CZ" dirty="0" err="1"/>
              <a:t>hyperaldosteronizmus</a:t>
            </a:r>
            <a:endParaRPr lang="cs-CZ" dirty="0"/>
          </a:p>
          <a:p>
            <a:pPr lvl="1"/>
            <a:r>
              <a:rPr lang="cs-CZ" dirty="0"/>
              <a:t>některé léky – abúzus laxativ, lékořice, </a:t>
            </a:r>
            <a:r>
              <a:rPr lang="cs-CZ" dirty="0" err="1"/>
              <a:t>carbenoxolon</a:t>
            </a:r>
            <a:endParaRPr lang="cs-CZ" dirty="0"/>
          </a:p>
          <a:p>
            <a:pPr lvl="1"/>
            <a:r>
              <a:rPr lang="cs-CZ" dirty="0" err="1"/>
              <a:t>Bartterův</a:t>
            </a:r>
            <a:r>
              <a:rPr lang="cs-CZ" dirty="0"/>
              <a:t>, </a:t>
            </a:r>
            <a:r>
              <a:rPr lang="cs-CZ" dirty="0" err="1"/>
              <a:t>Gitelmanův</a:t>
            </a:r>
            <a:r>
              <a:rPr lang="cs-CZ" dirty="0"/>
              <a:t> a </a:t>
            </a:r>
            <a:r>
              <a:rPr lang="cs-CZ" dirty="0" err="1"/>
              <a:t>Liddleuv</a:t>
            </a:r>
            <a:r>
              <a:rPr lang="cs-CZ" dirty="0"/>
              <a:t> </a:t>
            </a:r>
            <a:r>
              <a:rPr lang="cs-CZ" dirty="0" err="1"/>
              <a:t>sy</a:t>
            </a:r>
            <a:r>
              <a:rPr lang="cs-CZ" dirty="0"/>
              <a:t>                    ( vrozené </a:t>
            </a:r>
            <a:r>
              <a:rPr lang="cs-CZ" dirty="0" err="1"/>
              <a:t>tubulopatie</a:t>
            </a:r>
            <a:r>
              <a:rPr lang="cs-CZ" dirty="0"/>
              <a:t>)</a:t>
            </a:r>
          </a:p>
          <a:p>
            <a:r>
              <a:rPr lang="cs-CZ" b="1" dirty="0"/>
              <a:t>Neadekvátní terapie bikarbonátem u MA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4957667"/>
      </p:ext>
    </p:extLst>
  </p:cSld>
  <p:clrMapOvr>
    <a:masterClrMapping/>
  </p:clrMapOvr>
  <p:transition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etiologie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19256" cy="5257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3200" dirty="0"/>
              <a:t>Při ztrátě kyselého </a:t>
            </a:r>
            <a:r>
              <a:rPr lang="cs-CZ" sz="3200" dirty="0" err="1"/>
              <a:t>žal.obsahu</a:t>
            </a:r>
            <a:r>
              <a:rPr lang="cs-CZ" sz="3200" dirty="0"/>
              <a:t> ( HCL) je stimulovaná sekrece HCL se současným uvolňováním </a:t>
            </a:r>
            <a:r>
              <a:rPr lang="cs-CZ" sz="3200" dirty="0" err="1"/>
              <a:t>hydrogenkarbonátu</a:t>
            </a:r>
            <a:r>
              <a:rPr lang="cs-CZ" sz="3200" dirty="0"/>
              <a:t> do </a:t>
            </a:r>
            <a:r>
              <a:rPr lang="cs-CZ" sz="2800" dirty="0"/>
              <a:t>extracelulární</a:t>
            </a:r>
            <a:r>
              <a:rPr lang="cs-CZ" sz="3200" dirty="0"/>
              <a:t> tekutiny – volumová deplece-stimuluje sekreci aldosteronu – zvýšení ztráty K do moči – </a:t>
            </a:r>
            <a:r>
              <a:rPr lang="cs-CZ" sz="3200" dirty="0" err="1"/>
              <a:t>hypokalémie</a:t>
            </a:r>
            <a:endParaRPr lang="cs-CZ" sz="3200" dirty="0"/>
          </a:p>
          <a:p>
            <a:pPr>
              <a:lnSpc>
                <a:spcPct val="80000"/>
              </a:lnSpc>
            </a:pPr>
            <a:endParaRPr lang="cs-CZ" sz="3200" dirty="0"/>
          </a:p>
          <a:p>
            <a:pPr>
              <a:lnSpc>
                <a:spcPct val="80000"/>
              </a:lnSpc>
            </a:pPr>
            <a:r>
              <a:rPr lang="cs-CZ" sz="3200" b="1" dirty="0" err="1"/>
              <a:t>Hyperaldosteronizm</a:t>
            </a:r>
            <a:r>
              <a:rPr lang="cs-CZ" sz="3200" dirty="0" err="1"/>
              <a:t>us</a:t>
            </a:r>
            <a:r>
              <a:rPr lang="cs-CZ" sz="3200" dirty="0"/>
              <a:t>- stimulace zpětné resorpce Na v </a:t>
            </a:r>
            <a:r>
              <a:rPr lang="cs-CZ" sz="3200" dirty="0" err="1"/>
              <a:t>dist</a:t>
            </a:r>
            <a:r>
              <a:rPr lang="cs-CZ" sz="3200" dirty="0"/>
              <a:t>. nefronu, zvýšená sekrece K a vodíkových iontů, tubulární sekreci vodíkových iontů stimuluje i </a:t>
            </a:r>
            <a:r>
              <a:rPr lang="cs-CZ" sz="3200" dirty="0" err="1"/>
              <a:t>hypokalémie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815984401"/>
      </p:ext>
    </p:extLst>
  </p:cSld>
  <p:clrMapOvr>
    <a:masterClrMapping/>
  </p:clrMapOvr>
  <p:transition spd="med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7467600" cy="1417638"/>
          </a:xfrm>
        </p:spPr>
        <p:txBody>
          <a:bodyPr/>
          <a:lstStyle/>
          <a:p>
            <a:r>
              <a:rPr lang="cs-CZ" dirty="0"/>
              <a:t>Klinické projevy a diferenciální dg.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23528" y="1212776"/>
            <a:ext cx="8507288" cy="5645224"/>
          </a:xfrm>
        </p:spPr>
        <p:txBody>
          <a:bodyPr/>
          <a:lstStyle/>
          <a:p>
            <a:r>
              <a:rPr lang="cs-CZ" sz="2800" dirty="0"/>
              <a:t>Hypovolémie, </a:t>
            </a:r>
            <a:r>
              <a:rPr lang="cs-CZ" sz="2800" dirty="0" err="1"/>
              <a:t>hypokalémie</a:t>
            </a:r>
            <a:r>
              <a:rPr lang="cs-CZ" sz="2800" dirty="0"/>
              <a:t>, snižuje </a:t>
            </a:r>
            <a:r>
              <a:rPr lang="cs-CZ" sz="2800" dirty="0" err="1"/>
              <a:t>perfuzi</a:t>
            </a:r>
            <a:r>
              <a:rPr lang="cs-CZ" sz="2800" dirty="0"/>
              <a:t> mozkem a myokardem- bolesti hlavy, zmatenost, </a:t>
            </a:r>
            <a:r>
              <a:rPr lang="cs-CZ" sz="2800" dirty="0" err="1"/>
              <a:t>kreče</a:t>
            </a:r>
            <a:r>
              <a:rPr lang="cs-CZ" sz="2800" dirty="0"/>
              <a:t>, bolesti na hrudníku</a:t>
            </a:r>
          </a:p>
          <a:p>
            <a:endParaRPr lang="cs-CZ" sz="2800" dirty="0"/>
          </a:p>
          <a:p>
            <a:pPr>
              <a:lnSpc>
                <a:spcPct val="90000"/>
              </a:lnSpc>
            </a:pPr>
            <a:r>
              <a:rPr lang="cs-CZ" sz="2800" dirty="0"/>
              <a:t>Nízká koncentrace Cl v moči </a:t>
            </a:r>
            <a:r>
              <a:rPr lang="en-US" sz="2800" dirty="0">
                <a:cs typeface="Times New Roman" pitchFamily="18" charset="0"/>
              </a:rPr>
              <a:t>&lt;</a:t>
            </a:r>
            <a:r>
              <a:rPr lang="cs-CZ" sz="2800" dirty="0">
                <a:cs typeface="Times New Roman" pitchFamily="18" charset="0"/>
              </a:rPr>
              <a:t> 10mmol/l- zvracení</a:t>
            </a:r>
          </a:p>
          <a:p>
            <a:pPr>
              <a:lnSpc>
                <a:spcPct val="90000"/>
              </a:lnSpc>
            </a:pPr>
            <a:r>
              <a:rPr lang="cs-CZ" sz="2800" dirty="0">
                <a:cs typeface="Times New Roman" pitchFamily="18" charset="0"/>
              </a:rPr>
              <a:t>Vysoká koncentrace Cl v moči </a:t>
            </a:r>
            <a:r>
              <a:rPr lang="en-US" sz="2800" dirty="0">
                <a:cs typeface="Times New Roman" pitchFamily="18" charset="0"/>
              </a:rPr>
              <a:t>&gt;</a:t>
            </a:r>
            <a:r>
              <a:rPr lang="cs-CZ" sz="2800" dirty="0">
                <a:cs typeface="Times New Roman" pitchFamily="18" charset="0"/>
              </a:rPr>
              <a:t> 30mmol/l- </a:t>
            </a:r>
          </a:p>
          <a:p>
            <a:pPr>
              <a:lnSpc>
                <a:spcPct val="90000"/>
              </a:lnSpc>
            </a:pPr>
            <a:r>
              <a:rPr lang="cs-CZ" sz="2800" dirty="0">
                <a:cs typeface="Times New Roman" pitchFamily="18" charset="0"/>
              </a:rPr>
              <a:t>primární močové ztráty Cl</a:t>
            </a:r>
          </a:p>
          <a:p>
            <a:pPr>
              <a:lnSpc>
                <a:spcPct val="90000"/>
              </a:lnSpc>
            </a:pPr>
            <a:r>
              <a:rPr lang="cs-CZ" sz="2800" dirty="0">
                <a:cs typeface="Times New Roman" pitchFamily="18" charset="0"/>
              </a:rPr>
              <a:t>Vysoká koncentrace K v moči  </a:t>
            </a:r>
            <a:r>
              <a:rPr lang="en-US" sz="2800" dirty="0">
                <a:cs typeface="Times New Roman" pitchFamily="18" charset="0"/>
              </a:rPr>
              <a:t>&gt;</a:t>
            </a:r>
            <a:r>
              <a:rPr lang="cs-CZ" sz="2800" dirty="0">
                <a:cs typeface="Times New Roman" pitchFamily="18" charset="0"/>
              </a:rPr>
              <a:t> 30mmol/l- </a:t>
            </a:r>
            <a:r>
              <a:rPr lang="cs-CZ" sz="2800" dirty="0" err="1">
                <a:cs typeface="Times New Roman" pitchFamily="18" charset="0"/>
              </a:rPr>
              <a:t>hyperaldosteronizmus</a:t>
            </a:r>
            <a:r>
              <a:rPr lang="cs-CZ" sz="2800" dirty="0">
                <a:cs typeface="Times New Roman" pitchFamily="18" charset="0"/>
              </a:rPr>
              <a:t>, nebo léčba diuretiky</a:t>
            </a:r>
          </a:p>
          <a:p>
            <a:pPr>
              <a:lnSpc>
                <a:spcPct val="90000"/>
              </a:lnSpc>
            </a:pPr>
            <a:r>
              <a:rPr lang="cs-CZ" sz="2800" dirty="0">
                <a:cs typeface="Times New Roman" pitchFamily="18" charset="0"/>
              </a:rPr>
              <a:t>Nízká koncentrace K v  moči  </a:t>
            </a:r>
            <a:r>
              <a:rPr lang="en-US" sz="2800" dirty="0">
                <a:cs typeface="Times New Roman" pitchFamily="18" charset="0"/>
              </a:rPr>
              <a:t>&lt;</a:t>
            </a:r>
            <a:r>
              <a:rPr lang="cs-CZ" sz="2800" dirty="0">
                <a:cs typeface="Times New Roman" pitchFamily="18" charset="0"/>
              </a:rPr>
              <a:t> 20 </a:t>
            </a:r>
            <a:r>
              <a:rPr lang="cs-CZ" sz="2800" dirty="0" err="1">
                <a:cs typeface="Times New Roman" pitchFamily="18" charset="0"/>
              </a:rPr>
              <a:t>mmol</a:t>
            </a:r>
            <a:r>
              <a:rPr lang="cs-CZ" sz="2800" dirty="0">
                <a:cs typeface="Times New Roman" pitchFamily="18" charset="0"/>
              </a:rPr>
              <a:t>/l – </a:t>
            </a:r>
            <a:r>
              <a:rPr lang="cs-CZ" sz="2800" dirty="0" err="1">
                <a:cs typeface="Times New Roman" pitchFamily="18" charset="0"/>
              </a:rPr>
              <a:t>extrarenální</a:t>
            </a:r>
            <a:r>
              <a:rPr lang="cs-CZ" sz="2800" dirty="0">
                <a:cs typeface="Times New Roman" pitchFamily="18" charset="0"/>
              </a:rPr>
              <a:t> ztráty – </a:t>
            </a:r>
            <a:r>
              <a:rPr lang="cs-CZ" sz="2800" dirty="0" err="1">
                <a:cs typeface="Times New Roman" pitchFamily="18" charset="0"/>
              </a:rPr>
              <a:t>abúsus</a:t>
            </a:r>
            <a:r>
              <a:rPr lang="cs-CZ" sz="2800" dirty="0">
                <a:cs typeface="Times New Roman" pitchFamily="18" charset="0"/>
              </a:rPr>
              <a:t> laxativ</a:t>
            </a:r>
            <a:endParaRPr lang="en-US" sz="2800" dirty="0">
              <a:cs typeface="Times New Roman" pitchFamily="18" charset="0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7937496"/>
      </p:ext>
    </p:extLst>
  </p:cSld>
  <p:clrMapOvr>
    <a:masterClrMapping/>
  </p:clrMapOvr>
  <p:transition spd="med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000" cap="small">
                <a:solidFill>
                  <a:srgbClr val="575F6D"/>
                </a:solidFill>
              </a:rPr>
              <a:t>Respirační acidóza</a:t>
            </a: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800" dirty="0"/>
              <a:t>Pokles pH v krvi – vzestup pCO2- retence při alveolární hypoventilaci</a:t>
            </a:r>
          </a:p>
          <a:p>
            <a:pPr>
              <a:lnSpc>
                <a:spcPct val="80000"/>
              </a:lnSpc>
            </a:pPr>
            <a:endParaRPr lang="cs-CZ" sz="2800" dirty="0"/>
          </a:p>
          <a:p>
            <a:pPr>
              <a:lnSpc>
                <a:spcPct val="80000"/>
              </a:lnSpc>
            </a:pPr>
            <a:r>
              <a:rPr lang="cs-CZ" sz="2800" dirty="0"/>
              <a:t>Etiologie: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Snížená dechová aktivita – útlum dechového centra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Stavy spojené se zvýšeným nárokem na dýchací systém – zvýšený odpor v dýchacích </a:t>
            </a:r>
            <a:r>
              <a:rPr lang="cs-CZ" sz="2800" dirty="0" err="1"/>
              <a:t>cestách,zvýšený</a:t>
            </a:r>
            <a:r>
              <a:rPr lang="cs-CZ" sz="2800" dirty="0"/>
              <a:t> mrtvý prostor v dýchacích cestách,  zvýšená nároky na odstraňování CO2 –dieta s vysokým obsahem sacharidů, peritoneální dialýza  s vysokým obsahem glukózy v dialyzátu</a:t>
            </a:r>
          </a:p>
          <a:p>
            <a:endParaRPr lang="cs-CZ" dirty="0"/>
          </a:p>
        </p:txBody>
      </p:sp>
    </p:spTree>
  </p:cSld>
  <p:clrMapOvr>
    <a:masterClrMapping/>
  </p:clrMapOvr>
  <p:transition spd="med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Respirační acidóza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859216" cy="5257800"/>
          </a:xfrm>
        </p:spPr>
        <p:txBody>
          <a:bodyPr/>
          <a:lstStyle/>
          <a:p>
            <a:r>
              <a:rPr lang="cs-CZ" sz="2800" dirty="0"/>
              <a:t>Metabolické kompenzace- zmírňuje pokles pH  zvýšeným vylučováním neprchavých kyselin tubulárními buňkami ledvin se současným vzestupem sérového </a:t>
            </a:r>
            <a:r>
              <a:rPr lang="cs-CZ" sz="2800" dirty="0" err="1"/>
              <a:t>hydrogenkarbonátu</a:t>
            </a:r>
            <a:r>
              <a:rPr lang="cs-CZ" sz="2800" dirty="0"/>
              <a:t> (bikarbonátu)</a:t>
            </a:r>
          </a:p>
          <a:p>
            <a:r>
              <a:rPr lang="cs-CZ" sz="2800" dirty="0"/>
              <a:t>Kompenzace vyžaduje déle než 24 hodin</a:t>
            </a:r>
          </a:p>
          <a:p>
            <a:r>
              <a:rPr lang="cs-CZ" sz="2800" dirty="0"/>
              <a:t>Chronická respirační </a:t>
            </a:r>
            <a:r>
              <a:rPr lang="cs-CZ" sz="2800" dirty="0" err="1"/>
              <a:t>acidoza</a:t>
            </a:r>
            <a:r>
              <a:rPr lang="cs-CZ" sz="2800" dirty="0"/>
              <a:t>- zvýšení sérového </a:t>
            </a:r>
            <a:r>
              <a:rPr lang="cs-CZ" sz="2800" dirty="0" err="1"/>
              <a:t>hydrogenkarbonátu</a:t>
            </a:r>
            <a:endParaRPr lang="cs-CZ" sz="28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9730383"/>
      </p:ext>
    </p:extLst>
  </p:cSld>
  <p:clrMapOvr>
    <a:masterClrMapping/>
  </p:clrMapOvr>
  <p:transition spd="med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Příčiny respirační </a:t>
            </a:r>
            <a:r>
              <a:rPr lang="cs-CZ" dirty="0" err="1"/>
              <a:t>acidozy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/>
              <a:t>Snížená alveolární ventilace 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obstrukce dýchacích cest, aspirace, bronchospasmus, CHOPN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útlum dechového centra- léky, úrazy CNS, tumory mozku, infekce CNS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Porucha činnosti dýchacích svalů a jejich inervace – </a:t>
            </a:r>
            <a:r>
              <a:rPr lang="cs-CZ" dirty="0" err="1"/>
              <a:t>polyradikuloneuritida</a:t>
            </a:r>
            <a:r>
              <a:rPr lang="cs-CZ" dirty="0"/>
              <a:t>, </a:t>
            </a:r>
            <a:r>
              <a:rPr lang="cs-CZ" dirty="0" err="1"/>
              <a:t>myastenia</a:t>
            </a:r>
            <a:r>
              <a:rPr lang="cs-CZ" dirty="0"/>
              <a:t> gravis, </a:t>
            </a:r>
            <a:r>
              <a:rPr lang="cs-CZ" dirty="0" err="1"/>
              <a:t>hypofosfatémie</a:t>
            </a:r>
            <a:r>
              <a:rPr lang="cs-CZ" dirty="0"/>
              <a:t>, tetanus, botulizmus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Pneumothorax</a:t>
            </a:r>
            <a:r>
              <a:rPr lang="cs-CZ" dirty="0"/>
              <a:t>, </a:t>
            </a:r>
            <a:r>
              <a:rPr lang="cs-CZ" dirty="0" err="1"/>
              <a:t>hemothorax</a:t>
            </a:r>
            <a:r>
              <a:rPr lang="cs-CZ" dirty="0"/>
              <a:t>, vysoký stav bránice (ascites)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2276679"/>
      </p:ext>
    </p:extLst>
  </p:cSld>
  <p:clrMapOvr>
    <a:masterClrMapping/>
  </p:clrMapOvr>
  <p:transition spd="med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Příčiny respirační </a:t>
            </a:r>
            <a:r>
              <a:rPr lang="cs-CZ" dirty="0" err="1"/>
              <a:t>acidozy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/>
              <a:t>Snížená kapilární výměna CO2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Srdeční zástava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Šok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Plicní edém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Plicní embolie masivní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 </a:t>
            </a:r>
            <a:r>
              <a:rPr lang="cs-CZ" dirty="0" err="1"/>
              <a:t>Atelektáza</a:t>
            </a:r>
            <a:endParaRPr lang="cs-CZ" dirty="0"/>
          </a:p>
          <a:p>
            <a:pPr>
              <a:lnSpc>
                <a:spcPct val="90000"/>
              </a:lnSpc>
            </a:pPr>
            <a:r>
              <a:rPr lang="cs-CZ" dirty="0"/>
              <a:t>Zvýšená produkce CO2 v kombinaci s neadekvátní ventilací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Dieta s vysokým obsahem sacharidů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Peritoneální DH s vysokým obsahem glukózy v dialyzátu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5994409"/>
      </p:ext>
    </p:extLst>
  </p:cSld>
  <p:clrMapOvr>
    <a:masterClrMapping/>
  </p:clrMapOvr>
  <p:transition spd="med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Klinický obraz respirační acidózy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/>
              <a:t>Kombinuje se s hypoxií, lze těžko odlišit od </a:t>
            </a:r>
            <a:r>
              <a:rPr lang="cs-CZ" sz="2800" dirty="0" err="1"/>
              <a:t>hyperkapnie</a:t>
            </a:r>
            <a:endParaRPr lang="cs-CZ" sz="2800" dirty="0"/>
          </a:p>
          <a:p>
            <a:r>
              <a:rPr lang="cs-CZ" sz="2800" dirty="0"/>
              <a:t>Akutní: Dušnost, zvýšené dechové úsilí, </a:t>
            </a:r>
            <a:r>
              <a:rPr lang="cs-CZ" sz="2800" dirty="0" err="1"/>
              <a:t>úzkost,porucha</a:t>
            </a:r>
            <a:r>
              <a:rPr lang="cs-CZ" sz="2800" dirty="0"/>
              <a:t> vědomí, desorientace, bolesti hlavy (v důsledku zvýšeného ICT při vazodilataci vyvolanou CO2)</a:t>
            </a:r>
          </a:p>
          <a:p>
            <a:r>
              <a:rPr lang="cs-CZ" sz="2800" dirty="0"/>
              <a:t>Chronická : únava, snížená pozornost, porucha paměti, podrážděnost, somnolence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8603240"/>
      </p:ext>
    </p:extLst>
  </p:cSld>
  <p:clrMapOvr>
    <a:masterClrMapping/>
  </p:clrMapOvr>
  <p:transition spd="med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Terapie respirační acidózy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Normalizace alveolární ventilace</a:t>
            </a:r>
          </a:p>
          <a:p>
            <a:r>
              <a:rPr lang="cs-CZ" dirty="0"/>
              <a:t>Adekvátní </a:t>
            </a:r>
            <a:r>
              <a:rPr lang="cs-CZ" dirty="0" err="1"/>
              <a:t>oxygenoterapie</a:t>
            </a:r>
            <a:r>
              <a:rPr lang="cs-CZ" dirty="0"/>
              <a:t>, umělá plicní ventilace (pCO2 nad 10,6mmol/l)</a:t>
            </a:r>
          </a:p>
          <a:p>
            <a:r>
              <a:rPr lang="cs-CZ" dirty="0"/>
              <a:t>Odstranit základní příčinu</a:t>
            </a:r>
          </a:p>
          <a:p>
            <a:endParaRPr lang="cs-CZ" dirty="0"/>
          </a:p>
          <a:p>
            <a:r>
              <a:rPr lang="cs-CZ" dirty="0" err="1"/>
              <a:t>Cave</a:t>
            </a:r>
            <a:r>
              <a:rPr lang="cs-CZ" dirty="0"/>
              <a:t>: </a:t>
            </a:r>
            <a:r>
              <a:rPr lang="cs-CZ" dirty="0" err="1"/>
              <a:t>oxygenoterapie</a:t>
            </a:r>
            <a:r>
              <a:rPr lang="cs-CZ" dirty="0"/>
              <a:t> u pac. S chronickou respirační </a:t>
            </a:r>
            <a:r>
              <a:rPr lang="cs-CZ" dirty="0" err="1"/>
              <a:t>acidozou</a:t>
            </a:r>
            <a:r>
              <a:rPr lang="cs-CZ" dirty="0"/>
              <a:t> může ztlumit aktivitu dýchacího centra a prohloubit </a:t>
            </a:r>
            <a:r>
              <a:rPr lang="cs-CZ" dirty="0" err="1"/>
              <a:t>hyperkapnii</a:t>
            </a:r>
            <a:r>
              <a:rPr lang="cs-CZ" dirty="0"/>
              <a:t> i </a:t>
            </a:r>
            <a:r>
              <a:rPr lang="cs-CZ" dirty="0" err="1"/>
              <a:t>acidozu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9787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Regulační mechanismy vodní rovnováhy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Rozhodující role- ledviny (vylučují </a:t>
            </a:r>
            <a:r>
              <a:rPr lang="cs-CZ" dirty="0" err="1"/>
              <a:t>hypoosmotickou</a:t>
            </a:r>
            <a:r>
              <a:rPr lang="cs-CZ" dirty="0"/>
              <a:t> x </a:t>
            </a:r>
            <a:r>
              <a:rPr lang="cs-CZ" dirty="0" err="1"/>
              <a:t>hyperosmotickou</a:t>
            </a:r>
            <a:r>
              <a:rPr lang="cs-CZ" dirty="0"/>
              <a:t> moč)</a:t>
            </a:r>
          </a:p>
          <a:p>
            <a:r>
              <a:rPr lang="cs-CZ" b="1" dirty="0"/>
              <a:t>Antidiuretický hormon (vazopresin)</a:t>
            </a:r>
          </a:p>
          <a:p>
            <a:pPr lvl="1"/>
            <a:r>
              <a:rPr lang="cs-CZ" dirty="0"/>
              <a:t>Tlumí diurézu, vylučuje se v hypotalamu při zvýšeném osmotickém tlaku plazmy</a:t>
            </a:r>
          </a:p>
          <a:p>
            <a:pPr lvl="1"/>
            <a:r>
              <a:rPr lang="cs-CZ" dirty="0"/>
              <a:t>Tlumí zpětnou resorpci vody</a:t>
            </a:r>
          </a:p>
          <a:p>
            <a:r>
              <a:rPr lang="cs-CZ" b="1" dirty="0"/>
              <a:t>Renin-</a:t>
            </a:r>
            <a:r>
              <a:rPr lang="cs-CZ" b="1" dirty="0" err="1"/>
              <a:t>angiotenzinový</a:t>
            </a:r>
            <a:r>
              <a:rPr lang="cs-CZ" b="1" dirty="0"/>
              <a:t> systém</a:t>
            </a:r>
          </a:p>
          <a:p>
            <a:pPr lvl="1"/>
            <a:r>
              <a:rPr lang="cs-CZ" dirty="0"/>
              <a:t>Aldosteron- kůra nadledvin</a:t>
            </a:r>
          </a:p>
          <a:p>
            <a:pPr lvl="1"/>
            <a:r>
              <a:rPr lang="cs-CZ" dirty="0"/>
              <a:t>Zvyšuje zpětnou resorpci sodíku v ledvinách- snižuje vylučování vody</a:t>
            </a:r>
          </a:p>
          <a:p>
            <a:r>
              <a:rPr lang="cs-CZ" b="1" dirty="0"/>
              <a:t>Atriální </a:t>
            </a:r>
            <a:r>
              <a:rPr lang="cs-CZ" b="1" dirty="0" err="1"/>
              <a:t>natriuretický</a:t>
            </a:r>
            <a:r>
              <a:rPr lang="cs-CZ" b="1" dirty="0"/>
              <a:t> peptid</a:t>
            </a:r>
          </a:p>
          <a:p>
            <a:pPr lvl="1"/>
            <a:r>
              <a:rPr lang="cs-CZ" dirty="0"/>
              <a:t>Vznik v srdci, uvolňuje se při zvýšeném objemu krve v síních</a:t>
            </a:r>
          </a:p>
          <a:p>
            <a:pPr lvl="1"/>
            <a:r>
              <a:rPr lang="cs-CZ" dirty="0"/>
              <a:t>Zvyšuje vylučování sodíku a tím i vody</a:t>
            </a:r>
          </a:p>
        </p:txBody>
      </p:sp>
    </p:spTree>
    <p:extLst>
      <p:ext uri="{BB962C8B-B14F-4D97-AF65-F5344CB8AC3E}">
        <p14:creationId xmlns:p14="http://schemas.microsoft.com/office/powerpoint/2010/main" val="334037585"/>
      </p:ext>
    </p:extLst>
  </p:cSld>
  <p:clrMapOvr>
    <a:masterClrMapping/>
  </p:clrMapOvr>
  <p:transition spd="med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000" cap="small">
                <a:solidFill>
                  <a:srgbClr val="575F6D"/>
                </a:solidFill>
              </a:rPr>
              <a:t>Respirační alkalóza</a:t>
            </a: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Vzestup pH krve v důsledku poklesu pCO2 –alveolární hyperventilace</a:t>
            </a:r>
          </a:p>
          <a:p>
            <a:r>
              <a:rPr lang="cs-CZ" dirty="0" err="1"/>
              <a:t>Etiol</a:t>
            </a:r>
            <a:r>
              <a:rPr lang="cs-CZ" dirty="0"/>
              <a:t>.</a:t>
            </a:r>
          </a:p>
          <a:p>
            <a:r>
              <a:rPr lang="cs-CZ" dirty="0"/>
              <a:t>Pobyt ve vysokých nadmořských výškách a v normální graviditě</a:t>
            </a:r>
          </a:p>
          <a:p>
            <a:r>
              <a:rPr lang="cs-CZ" dirty="0"/>
              <a:t>Hyperventilace- úzkost, bolest, hypoxie, těžká anémie, sepse, chronické jaterní onemocnění, primární plicní onemocnění </a:t>
            </a:r>
          </a:p>
          <a:p>
            <a:endParaRPr lang="cs-CZ" dirty="0"/>
          </a:p>
        </p:txBody>
      </p:sp>
    </p:spTree>
  </p:cSld>
  <p:clrMapOvr>
    <a:masterClrMapping/>
  </p:clrMapOvr>
  <p:transition spd="med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Respirační alkalóza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/>
              <a:t>Metabolická kompenzace: snížené vylučování neprchavých kyselin renálními tubuly ( snížená zpětná resorpce </a:t>
            </a:r>
            <a:r>
              <a:rPr lang="cs-CZ" sz="2800" dirty="0" err="1"/>
              <a:t>hydrogenkarbonátu</a:t>
            </a:r>
            <a:r>
              <a:rPr lang="cs-CZ" sz="2800" dirty="0"/>
              <a:t>) s poklesem sérových hladin </a:t>
            </a:r>
            <a:r>
              <a:rPr lang="cs-CZ" sz="2800" dirty="0" err="1"/>
              <a:t>hydrogenkarbonátu</a:t>
            </a:r>
            <a:r>
              <a:rPr lang="cs-CZ" sz="2800" dirty="0"/>
              <a:t> a paralelním vzestupem chloridů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1687580"/>
      </p:ext>
    </p:extLst>
  </p:cSld>
  <p:clrMapOvr>
    <a:masterClrMapping/>
  </p:clrMapOvr>
  <p:transition spd="med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Příčny</a:t>
            </a:r>
            <a:r>
              <a:rPr lang="cs-CZ" dirty="0"/>
              <a:t> respirační </a:t>
            </a:r>
            <a:r>
              <a:rPr lang="cs-CZ" dirty="0" err="1"/>
              <a:t>alkalozy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b="1" dirty="0"/>
              <a:t>Zvýšená aktivita dechového centra</a:t>
            </a:r>
          </a:p>
          <a:p>
            <a:pPr lvl="1"/>
            <a:r>
              <a:rPr lang="cs-CZ" sz="2800" dirty="0"/>
              <a:t>Úzkost, bolest</a:t>
            </a:r>
          </a:p>
          <a:p>
            <a:pPr lvl="1"/>
            <a:r>
              <a:rPr lang="cs-CZ" sz="2800" dirty="0"/>
              <a:t>Onemocnění CNS ( infekce, </a:t>
            </a:r>
            <a:r>
              <a:rPr lang="cs-CZ" sz="2800" dirty="0" err="1"/>
              <a:t>ischémie,tu</a:t>
            </a:r>
            <a:r>
              <a:rPr lang="cs-CZ" sz="2800" dirty="0"/>
              <a:t>, krvácení..)</a:t>
            </a:r>
          </a:p>
          <a:p>
            <a:pPr lvl="1"/>
            <a:r>
              <a:rPr lang="cs-CZ" sz="2800" dirty="0"/>
              <a:t>Horečka sepse, zejména G+ </a:t>
            </a:r>
            <a:r>
              <a:rPr lang="cs-CZ" sz="2800" dirty="0" err="1"/>
              <a:t>endotoxémie</a:t>
            </a:r>
            <a:endParaRPr lang="cs-CZ" sz="2800" dirty="0"/>
          </a:p>
          <a:p>
            <a:pPr lvl="1"/>
            <a:r>
              <a:rPr lang="cs-CZ" sz="2800" dirty="0"/>
              <a:t>Těhotenství- zvýšená koncentrace progesteronu</a:t>
            </a:r>
          </a:p>
          <a:p>
            <a:pPr lvl="1"/>
            <a:r>
              <a:rPr lang="cs-CZ" sz="2800" dirty="0"/>
              <a:t>Onemocnění jater</a:t>
            </a:r>
          </a:p>
          <a:p>
            <a:pPr lvl="1"/>
            <a:r>
              <a:rPr lang="cs-CZ" sz="2800" dirty="0"/>
              <a:t>Léky </a:t>
            </a:r>
            <a:r>
              <a:rPr lang="cs-CZ" sz="2800" dirty="0" err="1"/>
              <a:t>salicyláty,nikotin</a:t>
            </a:r>
            <a:r>
              <a:rPr lang="cs-CZ" sz="2800" dirty="0"/>
              <a:t>, aminofylin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0181145"/>
      </p:ext>
    </p:extLst>
  </p:cSld>
  <p:clrMapOvr>
    <a:masterClrMapping/>
  </p:clrMapOvr>
  <p:transition spd="med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Příčiny respirační </a:t>
            </a:r>
            <a:r>
              <a:rPr lang="cs-CZ" dirty="0" err="1"/>
              <a:t>alkalozy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b="1" dirty="0">
                <a:solidFill>
                  <a:schemeClr val="tx1"/>
                </a:solidFill>
              </a:rPr>
              <a:t>Zvýšená stimulace chemoreceptorů</a:t>
            </a:r>
          </a:p>
          <a:p>
            <a:pPr lvl="1"/>
            <a:r>
              <a:rPr lang="cs-CZ" sz="2800" dirty="0"/>
              <a:t>snížená tenze O2 ve vdechovaném vzduchu- vysoká nadmořská výška</a:t>
            </a:r>
          </a:p>
          <a:p>
            <a:pPr lvl="1"/>
            <a:r>
              <a:rPr lang="cs-CZ" sz="2800" dirty="0"/>
              <a:t>tkáňová hypoxie, anémie</a:t>
            </a:r>
          </a:p>
          <a:p>
            <a:pPr lvl="1"/>
            <a:r>
              <a:rPr lang="cs-CZ" sz="2800" dirty="0"/>
              <a:t>intoxikace CO</a:t>
            </a:r>
          </a:p>
          <a:p>
            <a:pPr lvl="1"/>
            <a:r>
              <a:rPr lang="cs-CZ" sz="2800" dirty="0"/>
              <a:t>plicní edém, pneumonie,</a:t>
            </a:r>
          </a:p>
          <a:p>
            <a:pPr lvl="1"/>
            <a:r>
              <a:rPr lang="cs-CZ" sz="2800" dirty="0"/>
              <a:t>plicní embolie, fibróza</a:t>
            </a:r>
          </a:p>
          <a:p>
            <a:r>
              <a:rPr lang="cs-CZ" sz="2800" b="1" dirty="0">
                <a:solidFill>
                  <a:schemeClr val="tx1"/>
                </a:solidFill>
              </a:rPr>
              <a:t>Neadekvátní mechanická ventilace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7926415"/>
      </p:ext>
    </p:extLst>
  </p:cSld>
  <p:clrMapOvr>
    <a:masterClrMapping/>
  </p:clrMapOvr>
  <p:transition spd="med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Klinický obraz a terapie respirační </a:t>
            </a:r>
            <a:r>
              <a:rPr lang="cs-CZ" dirty="0" err="1"/>
              <a:t>alkalozy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/>
              <a:t>hyperventilace, parestézie v končetinách a </a:t>
            </a:r>
            <a:r>
              <a:rPr lang="cs-CZ" sz="2800" dirty="0" err="1"/>
              <a:t>periorálně</a:t>
            </a:r>
            <a:r>
              <a:rPr lang="cs-CZ" sz="2800" dirty="0"/>
              <a:t>, svalové křeče, (mozková vasokonstrikce), </a:t>
            </a:r>
            <a:r>
              <a:rPr lang="cs-CZ" sz="2800" dirty="0" err="1"/>
              <a:t>hyperreflexie</a:t>
            </a:r>
            <a:r>
              <a:rPr lang="cs-CZ" sz="2800" dirty="0"/>
              <a:t>, arytmie</a:t>
            </a:r>
          </a:p>
          <a:p>
            <a:r>
              <a:rPr lang="cs-CZ" sz="2800" dirty="0"/>
              <a:t>Léčba:  odstranění příčiny, igelitový sáček (uzavřený systém)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820223"/>
      </p:ext>
    </p:extLst>
  </p:cSld>
  <p:clrMapOvr>
    <a:masterClrMapping/>
  </p:clrMapOvr>
  <p:transition spd="med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ýsledek obrázku pro děkuji za pozornost vt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17590"/>
            <a:ext cx="7776864" cy="550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341362" y="5604772"/>
            <a:ext cx="4390878" cy="1007385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bevel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352852360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E8637"/>
          </a:solidFill>
          <a:prstDash val="solid"/>
          <a:beve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Schoolbook"/>
            <a:ea typeface="Century Schoolbook"/>
            <a:cs typeface="Century Schoolbook"/>
            <a:sym typeface="Century School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E8637"/>
          </a:solidFill>
          <a:prstDash val="solid"/>
          <a:beve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Schoolbook"/>
            <a:ea typeface="Century Schoolbook"/>
            <a:cs typeface="Century Schoolbook"/>
            <a:sym typeface="Century School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E8637"/>
          </a:solidFill>
          <a:prstDash val="solid"/>
          <a:beve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Schoolbook"/>
            <a:ea typeface="Century Schoolbook"/>
            <a:cs typeface="Century Schoolbook"/>
            <a:sym typeface="Century School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E8637"/>
          </a:solidFill>
          <a:prstDash val="solid"/>
          <a:beve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Schoolbook"/>
            <a:ea typeface="Century Schoolbook"/>
            <a:cs typeface="Century Schoolbook"/>
            <a:sym typeface="Century School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4333</Words>
  <Application>Microsoft Office PowerPoint</Application>
  <PresentationFormat>Předvádění na obrazovce (4:3)</PresentationFormat>
  <Paragraphs>697</Paragraphs>
  <Slides>95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95</vt:i4>
      </vt:variant>
    </vt:vector>
  </HeadingPairs>
  <TitlesOfParts>
    <vt:vector size="101" baseType="lpstr">
      <vt:lpstr>Century Schoolbook</vt:lpstr>
      <vt:lpstr>Helvetica</vt:lpstr>
      <vt:lpstr>Helvetica Neue</vt:lpstr>
      <vt:lpstr>Wingdings</vt:lpstr>
      <vt:lpstr>Wingdings 2</vt:lpstr>
      <vt:lpstr>Default</vt:lpstr>
      <vt:lpstr>Minerální látky ve výživě, denní potřeba. Normální hodnoty laboratorních vyšetření. Vodní a acidobazická rovnováha</vt:lpstr>
      <vt:lpstr>700 př. Kristem stará Indie</vt:lpstr>
      <vt:lpstr>Vodní rovnováha</vt:lpstr>
      <vt:lpstr>Složky tělesných tekutin</vt:lpstr>
      <vt:lpstr>Množství CTV je závislé na:</vt:lpstr>
      <vt:lpstr>denní ztráta vody</vt:lpstr>
      <vt:lpstr>Dodatečná potřeba tekutin v akutním stavu na 24h</vt:lpstr>
      <vt:lpstr>Složky tělesných tekutin</vt:lpstr>
      <vt:lpstr>Regulační mechanismy vodní rovnováhy</vt:lpstr>
      <vt:lpstr>Transport rozpuštěných látek</vt:lpstr>
      <vt:lpstr>Osmotická rovnováha</vt:lpstr>
      <vt:lpstr>osmolalita</vt:lpstr>
      <vt:lpstr>Poruchy objemu a složení tělesných tekutin</vt:lpstr>
      <vt:lpstr>dehydratace</vt:lpstr>
      <vt:lpstr>Izotonická hypovolémie</vt:lpstr>
      <vt:lpstr>Hypotonická hypovolémie</vt:lpstr>
      <vt:lpstr>Hypertonická hypovolémie</vt:lpstr>
      <vt:lpstr>hyperhydratace</vt:lpstr>
      <vt:lpstr>Izotonická hypervolémie</vt:lpstr>
      <vt:lpstr>Hypotonická hypervolémie</vt:lpstr>
      <vt:lpstr>Akutní intoxikace vodou</vt:lpstr>
      <vt:lpstr>Hypertonická hypervolémie</vt:lpstr>
      <vt:lpstr>Minerální látky ve výživě člověka</vt:lpstr>
      <vt:lpstr>Prezentace aplikace PowerPoint</vt:lpstr>
      <vt:lpstr>Obsah iontů v sekretech git traktu</vt:lpstr>
      <vt:lpstr>sodík</vt:lpstr>
      <vt:lpstr>Sodík</vt:lpstr>
      <vt:lpstr>Poruchy metabolismu sodíku</vt:lpstr>
      <vt:lpstr>hyponatrémie</vt:lpstr>
      <vt:lpstr>Hyponatrémie- klinické projevy</vt:lpstr>
      <vt:lpstr>Hypovolemická hyponatrémie</vt:lpstr>
      <vt:lpstr>Hypervolemická hyponatrémie</vt:lpstr>
      <vt:lpstr>Euvolemická hyponatrémie</vt:lpstr>
      <vt:lpstr>Terapie hyponatrémie</vt:lpstr>
      <vt:lpstr>Zvětšení tělesných zásob sodíku</vt:lpstr>
      <vt:lpstr>hypernatrémie</vt:lpstr>
      <vt:lpstr>hypernatrémie</vt:lpstr>
      <vt:lpstr>Draslík</vt:lpstr>
      <vt:lpstr>Poruchy metabolismu draslíku</vt:lpstr>
      <vt:lpstr>hypokalémie</vt:lpstr>
      <vt:lpstr>Příčiny hypokalémie</vt:lpstr>
      <vt:lpstr>Příčiny hypokalémie</vt:lpstr>
      <vt:lpstr>Klinický obraz hypokalémie</vt:lpstr>
      <vt:lpstr>Terapie hypokalémie</vt:lpstr>
      <vt:lpstr>hyperkalémie</vt:lpstr>
      <vt:lpstr>Příčiny hyperkalémie</vt:lpstr>
      <vt:lpstr>Terapie hyperkalémie</vt:lpstr>
      <vt:lpstr>vápník</vt:lpstr>
      <vt:lpstr>vápník</vt:lpstr>
      <vt:lpstr>vápník</vt:lpstr>
      <vt:lpstr>Poruchy metabolismu vápníku</vt:lpstr>
      <vt:lpstr>hyperkalcémie</vt:lpstr>
      <vt:lpstr>Příčiny hyperkalcémie</vt:lpstr>
      <vt:lpstr>Hyperkalcémie- příčiny</vt:lpstr>
      <vt:lpstr>Klinické projevy</vt:lpstr>
      <vt:lpstr>hypokalcémie</vt:lpstr>
      <vt:lpstr>Klinické projevy</vt:lpstr>
      <vt:lpstr>terapie</vt:lpstr>
      <vt:lpstr>fosfor</vt:lpstr>
      <vt:lpstr>fosfor</vt:lpstr>
      <vt:lpstr>Poruchy metabolismu fosforu</vt:lpstr>
      <vt:lpstr>hyperfosfatémie</vt:lpstr>
      <vt:lpstr>hypofosfatémie</vt:lpstr>
      <vt:lpstr>Klinické projevy a terapie hypofosfatémie</vt:lpstr>
      <vt:lpstr>hořčík</vt:lpstr>
      <vt:lpstr>hořčík</vt:lpstr>
      <vt:lpstr>Poruchy metabolismu hořčíku</vt:lpstr>
      <vt:lpstr>hypomagnezémie</vt:lpstr>
      <vt:lpstr>Klinický obraz a terapie hypomagnezémie</vt:lpstr>
      <vt:lpstr>hypermagnezemie</vt:lpstr>
      <vt:lpstr>Acidobazická rovnováha</vt:lpstr>
      <vt:lpstr>Anion gap</vt:lpstr>
      <vt:lpstr>Laboratorní vyšetření krevních plynů</vt:lpstr>
      <vt:lpstr>Metabolická acidóza</vt:lpstr>
      <vt:lpstr>Klasifikace metabolické acidózy</vt:lpstr>
      <vt:lpstr>Klasifikace metabolické acidozy</vt:lpstr>
      <vt:lpstr>Metabolická acidóza hyperchloremická</vt:lpstr>
      <vt:lpstr>Metabolická acidoza normochloremická</vt:lpstr>
      <vt:lpstr>terapie</vt:lpstr>
      <vt:lpstr>Metabolická alkalóza</vt:lpstr>
      <vt:lpstr>Příčiny metabolické alkalózy</vt:lpstr>
      <vt:lpstr>etiologie</vt:lpstr>
      <vt:lpstr>Klinické projevy a diferenciální dg.</vt:lpstr>
      <vt:lpstr>Respirační acidóza</vt:lpstr>
      <vt:lpstr>Respirační acidóza</vt:lpstr>
      <vt:lpstr>Příčiny respirační acidozy</vt:lpstr>
      <vt:lpstr>Příčiny respirační acidozy</vt:lpstr>
      <vt:lpstr>Klinický obraz respirační acidózy</vt:lpstr>
      <vt:lpstr>Terapie respirační acidózy</vt:lpstr>
      <vt:lpstr>Respirační alkalóza</vt:lpstr>
      <vt:lpstr>Respirační alkalóza</vt:lpstr>
      <vt:lpstr>Příčny respirační alkalozy</vt:lpstr>
      <vt:lpstr>Příčiny respirační alkalozy</vt:lpstr>
      <vt:lpstr>Klinický obraz a terapie respirační alkalozy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Minerální látky ve výživě, denní potřeba. Normální hodnoty laboratorních vyšetření. Vodní a acidobazická rovnováha</dc:title>
  <dc:creator>Vít Křivánek</dc:creator>
  <cp:lastModifiedBy>ucitel</cp:lastModifiedBy>
  <cp:revision>126</cp:revision>
  <dcterms:modified xsi:type="dcterms:W3CDTF">2023-04-18T15:13:28Z</dcterms:modified>
</cp:coreProperties>
</file>