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56"/>
  </p:notesMasterIdLst>
  <p:handoutMasterIdLst>
    <p:handoutMasterId r:id="rId57"/>
  </p:handoutMasterIdLst>
  <p:sldIdLst>
    <p:sldId id="502" r:id="rId2"/>
    <p:sldId id="503" r:id="rId3"/>
    <p:sldId id="596" r:id="rId4"/>
    <p:sldId id="597" r:id="rId5"/>
    <p:sldId id="598" r:id="rId6"/>
    <p:sldId id="599" r:id="rId7"/>
    <p:sldId id="600" r:id="rId8"/>
    <p:sldId id="509" r:id="rId9"/>
    <p:sldId id="510" r:id="rId10"/>
    <p:sldId id="601" r:id="rId11"/>
    <p:sldId id="534" r:id="rId12"/>
    <p:sldId id="511" r:id="rId13"/>
    <p:sldId id="602" r:id="rId14"/>
    <p:sldId id="603" r:id="rId15"/>
    <p:sldId id="604" r:id="rId16"/>
    <p:sldId id="605" r:id="rId17"/>
    <p:sldId id="606" r:id="rId18"/>
    <p:sldId id="607" r:id="rId19"/>
    <p:sldId id="608" r:id="rId20"/>
    <p:sldId id="609" r:id="rId21"/>
    <p:sldId id="610" r:id="rId22"/>
    <p:sldId id="612" r:id="rId23"/>
    <p:sldId id="613" r:id="rId24"/>
    <p:sldId id="614" r:id="rId25"/>
    <p:sldId id="616" r:id="rId26"/>
    <p:sldId id="615" r:id="rId27"/>
    <p:sldId id="617" r:id="rId28"/>
    <p:sldId id="618" r:id="rId29"/>
    <p:sldId id="619" r:id="rId30"/>
    <p:sldId id="620" r:id="rId31"/>
    <p:sldId id="621" r:id="rId32"/>
    <p:sldId id="622" r:id="rId33"/>
    <p:sldId id="623" r:id="rId34"/>
    <p:sldId id="624" r:id="rId35"/>
    <p:sldId id="625" r:id="rId36"/>
    <p:sldId id="634" r:id="rId37"/>
    <p:sldId id="635" r:id="rId38"/>
    <p:sldId id="555" r:id="rId39"/>
    <p:sldId id="554" r:id="rId40"/>
    <p:sldId id="626" r:id="rId41"/>
    <p:sldId id="589" r:id="rId42"/>
    <p:sldId id="627" r:id="rId43"/>
    <p:sldId id="636" r:id="rId44"/>
    <p:sldId id="628" r:id="rId45"/>
    <p:sldId id="631" r:id="rId46"/>
    <p:sldId id="632" r:id="rId47"/>
    <p:sldId id="629" r:id="rId48"/>
    <p:sldId id="633" r:id="rId49"/>
    <p:sldId id="630" r:id="rId50"/>
    <p:sldId id="595" r:id="rId51"/>
    <p:sldId id="506" r:id="rId52"/>
    <p:sldId id="559" r:id="rId53"/>
    <p:sldId id="594" r:id="rId54"/>
    <p:sldId id="485" r:id="rId55"/>
  </p:sldIdLst>
  <p:sldSz cx="12192000" cy="6858000"/>
  <p:notesSz cx="9866313" cy="6735763"/>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87" autoAdjust="0"/>
    <p:restoredTop sz="96754" autoAdjust="0"/>
  </p:normalViewPr>
  <p:slideViewPr>
    <p:cSldViewPr snapToGrid="0">
      <p:cViewPr varScale="1">
        <p:scale>
          <a:sx n="69" d="100"/>
          <a:sy n="69" d="100"/>
        </p:scale>
        <p:origin x="324" y="66"/>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19824"/>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4275402" cy="33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5590911" y="0"/>
            <a:ext cx="4275402" cy="33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6398975"/>
            <a:ext cx="4275402" cy="33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5590911" y="6398975"/>
            <a:ext cx="4275402" cy="33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4275402" cy="33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5588628" y="0"/>
            <a:ext cx="4275402" cy="33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2687638" y="504825"/>
            <a:ext cx="4491037" cy="25257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986632" y="3199488"/>
            <a:ext cx="7893050" cy="3031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6397806"/>
            <a:ext cx="4275402" cy="33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5588628" y="6397806"/>
            <a:ext cx="4275402" cy="33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4E481E1-091B-47EB-8296-9A65F045ECFC}" type="slidenum">
              <a:rPr lang="cs-CZ" altLang="en-US"/>
              <a:pPr>
                <a:spcBef>
                  <a:spcPct val="0"/>
                </a:spcBef>
              </a:pPr>
              <a:t>8</a:t>
            </a:fld>
            <a:endParaRPr lang="cs-CZ" altLang="en-US"/>
          </a:p>
        </p:txBody>
      </p:sp>
      <p:sp>
        <p:nvSpPr>
          <p:cNvPr id="14339" name="Rectangle 2"/>
          <p:cNvSpPr>
            <a:spLocks noGrp="1" noRot="1" noChangeAspect="1" noChangeArrowheads="1" noTextEdit="1"/>
          </p:cNvSpPr>
          <p:nvPr>
            <p:ph type="sldImg"/>
          </p:nvPr>
        </p:nvSpPr>
        <p:spPr>
          <a:xfrm>
            <a:off x="1771650" y="0"/>
            <a:ext cx="4878388" cy="2743200"/>
          </a:xfrm>
          <a:ln/>
        </p:spPr>
      </p:sp>
      <p:sp>
        <p:nvSpPr>
          <p:cNvPr id="14340" name="Rectangle 3"/>
          <p:cNvSpPr>
            <a:spLocks noGrp="1" noChangeArrowheads="1"/>
          </p:cNvSpPr>
          <p:nvPr>
            <p:ph type="body" idx="1"/>
          </p:nvPr>
        </p:nvSpPr>
        <p:spPr>
          <a:xfrm>
            <a:off x="1155639" y="3473129"/>
            <a:ext cx="7429425" cy="3290701"/>
          </a:xfrm>
          <a:noFill/>
        </p:spPr>
        <p:txBody>
          <a:bodyPr/>
          <a:lstStyle/>
          <a:p>
            <a:pPr eaLnBrk="1" hangingPunct="1"/>
            <a:r>
              <a:rPr lang="en-US" altLang="en-US">
                <a:latin typeface="Arial" panose="020B0604020202020204" pitchFamily="34" charset="0"/>
              </a:rPr>
              <a:t>Multiple pathways are responsible for platelet activation.</a:t>
            </a:r>
          </a:p>
          <a:p>
            <a:pPr eaLnBrk="1" hangingPunct="1"/>
            <a:r>
              <a:rPr lang="en-US" altLang="en-US">
                <a:latin typeface="Arial" panose="020B0604020202020204" pitchFamily="34" charset="0"/>
              </a:rPr>
              <a:t>Platelets adhere to damaged blood vessels via cell surface adhesion molecules and their membrane receptors such as glycoprotein Ib/IX (GP Ib/IX), the ligand for von Willebrand factor (VWF), which in turn can activated platelets and cause conformational changes.  </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Further, other activators including thrombin, adrenaline, ADP, and collagen can also activate platelets.  When activation occurs, the glycoprotein IIb/IIIa membrane receptor (GP IIb/IIIa) is exposed. This receptor forms bridges using fibrinogen resulting in aggregation.</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Platelet activation also exposes a phospholipid surface (meeting place) upon which coagulation proteins carry out their reactions. The sequential activation of these coagulation factors ultimately leads to the formation of fibrin, which is a critical component in stabilizing the hemostatic plug.</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Thrombin when generated, plays a pivotal role in hemostasis, via both fibrin conversion and platelet activation.</a:t>
            </a:r>
          </a:p>
          <a:p>
            <a:pPr eaLnBrk="1" hangingPunct="1"/>
            <a:endParaRPr lang="en-US" altLang="en-US">
              <a:latin typeface="Arial" panose="020B0604020202020204" pitchFamily="34" charset="0"/>
            </a:endParaRPr>
          </a:p>
        </p:txBody>
      </p:sp>
      <p:sp>
        <p:nvSpPr>
          <p:cNvPr id="212996" name="Text Box 4"/>
          <p:cNvSpPr txBox="1">
            <a:spLocks noChangeArrowheads="1"/>
          </p:cNvSpPr>
          <p:nvPr/>
        </p:nvSpPr>
        <p:spPr bwMode="auto">
          <a:xfrm>
            <a:off x="543561" y="6946257"/>
            <a:ext cx="92359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defRPr/>
            </a:pPr>
            <a:r>
              <a:rPr lang="en-US" sz="2400">
                <a:solidFill>
                  <a:schemeClr val="accent1"/>
                </a:solidFill>
                <a:effectLst>
                  <a:outerShdw blurRad="38100" dist="38100" dir="2700000" algn="tl">
                    <a:srgbClr val="C0C0C0"/>
                  </a:outerShdw>
                </a:effectLst>
                <a:latin typeface="Arial Narrow" pitchFamily="34" charset="0"/>
              </a:rPr>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BAAA930-DB31-4A84-B21F-33AD50A7B56A}" type="slidenum">
              <a:rPr lang="cs-CZ" altLang="en-US"/>
              <a:pPr>
                <a:spcBef>
                  <a:spcPct val="0"/>
                </a:spcBef>
              </a:pPr>
              <a:t>41</a:t>
            </a:fld>
            <a:endParaRPr lang="cs-CZ" alt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Patologická</a:t>
            </a:r>
            <a:r>
              <a:rPr lang="cs-CZ" baseline="0" dirty="0"/>
              <a:t> fyziologie orgánových systémů , Emanuel Nečas</a:t>
            </a:r>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46</a:t>
            </a:fld>
            <a:endParaRPr lang="cs-CZ" altLang="cs-CZ"/>
          </a:p>
        </p:txBody>
      </p:sp>
    </p:spTree>
    <p:extLst>
      <p:ext uri="{BB962C8B-B14F-4D97-AF65-F5344CB8AC3E}">
        <p14:creationId xmlns:p14="http://schemas.microsoft.com/office/powerpoint/2010/main" val="973973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705E32-40DF-4E5A-BBE0-04B83017E888}" type="slidenum">
              <a:rPr lang="cs-CZ" altLang="en-US"/>
              <a:pPr>
                <a:spcBef>
                  <a:spcPct val="0"/>
                </a:spcBef>
              </a:pPr>
              <a:t>51</a:t>
            </a:fld>
            <a:endParaRPr lang="cs-CZ" altLang="en-US"/>
          </a:p>
        </p:txBody>
      </p:sp>
      <p:sp>
        <p:nvSpPr>
          <p:cNvPr id="10243" name="Rectangle 2"/>
          <p:cNvSpPr>
            <a:spLocks noGrp="1" noRot="1" noChangeAspect="1" noChangeArrowheads="1" noTextEdit="1"/>
          </p:cNvSpPr>
          <p:nvPr>
            <p:ph type="sldImg"/>
          </p:nvPr>
        </p:nvSpPr>
        <p:spPr>
          <a:xfrm>
            <a:off x="1798638" y="0"/>
            <a:ext cx="5092700" cy="2863850"/>
          </a:xfrm>
          <a:ln/>
        </p:spPr>
      </p:sp>
      <p:sp>
        <p:nvSpPr>
          <p:cNvPr id="10244" name="Rectangle 3"/>
          <p:cNvSpPr>
            <a:spLocks noGrp="1" noChangeArrowheads="1"/>
          </p:cNvSpPr>
          <p:nvPr>
            <p:ph type="body" idx="1"/>
          </p:nvPr>
        </p:nvSpPr>
        <p:spPr>
          <a:xfrm>
            <a:off x="1155639" y="3473128"/>
            <a:ext cx="7429425" cy="3473128"/>
          </a:xfrm>
          <a:noFill/>
        </p:spPr>
        <p:txBody>
          <a:bodyPr/>
          <a:lstStyle/>
          <a:p>
            <a:pPr eaLnBrk="1" hangingPunct="1">
              <a:lnSpc>
                <a:spcPct val="90000"/>
              </a:lnSpc>
              <a:tabLst>
                <a:tab pos="342900" algn="l"/>
                <a:tab pos="2286000" algn="l"/>
                <a:tab pos="2463800" algn="l"/>
              </a:tabLst>
            </a:pPr>
            <a:r>
              <a:rPr lang="en-US" altLang="en-US">
                <a:latin typeface="Arial" panose="020B0604020202020204" pitchFamily="34" charset="0"/>
              </a:rPr>
              <a:t>This scanning electron photomicrograph shows the actual clot formation.  The fibrin "mesh" of cross-linked fibrin monomers can be seen as a white stringlike substance trapping red blood cells in a fresh clot.The red cells are not sticking together; they are being held together by fibrin. Much the same process occurs early in clot development, when platelet aggregates are held together by fibrinogen, which stabilizes the first hemostatic plug.</a:t>
            </a:r>
          </a:p>
          <a:p>
            <a:pPr eaLnBrk="1" hangingPunct="1">
              <a:lnSpc>
                <a:spcPct val="90000"/>
              </a:lnSpc>
              <a:tabLst>
                <a:tab pos="342900" algn="l"/>
                <a:tab pos="2286000" algn="l"/>
                <a:tab pos="2463800" algn="l"/>
              </a:tabLst>
            </a:pPr>
            <a:endParaRPr lang="en-US" altLang="en-US">
              <a:latin typeface="Arial" panose="020B0604020202020204" pitchFamily="34" charset="0"/>
            </a:endParaRPr>
          </a:p>
          <a:p>
            <a:pPr eaLnBrk="1" hangingPunct="1">
              <a:lnSpc>
                <a:spcPct val="90000"/>
              </a:lnSpc>
              <a:tabLst>
                <a:tab pos="342900" algn="l"/>
                <a:tab pos="2286000" algn="l"/>
                <a:tab pos="2463800" algn="l"/>
              </a:tabLst>
            </a:pPr>
            <a:endParaRPr lang="en-US" altLang="en-US">
              <a:latin typeface="Arial" panose="020B0604020202020204" pitchFamily="34" charset="0"/>
            </a:endParaRPr>
          </a:p>
          <a:p>
            <a:pPr eaLnBrk="1" hangingPunct="1">
              <a:lnSpc>
                <a:spcPct val="90000"/>
              </a:lnSpc>
              <a:tabLst>
                <a:tab pos="342900" algn="l"/>
                <a:tab pos="2286000" algn="l"/>
                <a:tab pos="2463800" algn="l"/>
              </a:tabLst>
            </a:pPr>
            <a:r>
              <a:rPr lang="en-US" altLang="en-US">
                <a:latin typeface="Arial" panose="020B0604020202020204" pitchFamily="34" charset="0"/>
              </a:rPr>
              <a:t>Colman RW, Hirsh J, Marder VJ, Salzman EW. Overview of hemostasis. In: Colman RW, Hirsh J, Marder VJ, Salzman EW, eds. Hemostasis and thrombosis, 3rd ed. Philadelphia: J.B. Lippincott, 1994 pp 6,13,14.</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F84133E-4EF1-4DC1-A303-341B2657A1A0}" type="slidenum">
              <a:rPr lang="cs-CZ" altLang="en-US"/>
              <a:pPr>
                <a:spcBef>
                  <a:spcPct val="0"/>
                </a:spcBef>
              </a:pPr>
              <a:t>52</a:t>
            </a:fld>
            <a:endParaRPr lang="cs-CZ" alt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Odhaduje se, že 1 ml plazmy</a:t>
            </a:r>
            <a:r>
              <a:rPr lang="cs-CZ" baseline="0" dirty="0"/>
              <a:t> obsahuje koagulační potenciál pro konverzi veškerého fibrinogenu na fibrin, tj. pro koagulaci 5l krve</a:t>
            </a:r>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10</a:t>
            </a:fld>
            <a:endParaRPr lang="cs-CZ" altLang="cs-CZ"/>
          </a:p>
        </p:txBody>
      </p:sp>
    </p:spTree>
    <p:extLst>
      <p:ext uri="{BB962C8B-B14F-4D97-AF65-F5344CB8AC3E}">
        <p14:creationId xmlns:p14="http://schemas.microsoft.com/office/powerpoint/2010/main" val="1461776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TPO je nízký</a:t>
            </a:r>
            <a:r>
              <a:rPr lang="cs-CZ" baseline="0" dirty="0"/>
              <a:t> – zvýšená potřeba při </a:t>
            </a:r>
            <a:r>
              <a:rPr lang="cs-CZ" baseline="0" dirty="0" err="1"/>
              <a:t>trombocytóze</a:t>
            </a:r>
            <a:r>
              <a:rPr lang="cs-CZ" baseline="0" dirty="0"/>
              <a:t>; zvýšený když je snížená potřeba při trombocytopenii. TPO substrátem pro trombocyty.</a:t>
            </a:r>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16</a:t>
            </a:fld>
            <a:endParaRPr lang="cs-CZ" altLang="cs-CZ"/>
          </a:p>
        </p:txBody>
      </p:sp>
    </p:spTree>
    <p:extLst>
      <p:ext uri="{BB962C8B-B14F-4D97-AF65-F5344CB8AC3E}">
        <p14:creationId xmlns:p14="http://schemas.microsoft.com/office/powerpoint/2010/main" val="566301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Tkáňový</a:t>
            </a:r>
            <a:r>
              <a:rPr lang="cs-CZ" baseline="0" dirty="0"/>
              <a:t> faktor – protein přítomen v buněčné membráně a na povrchu většiny buněk.</a:t>
            </a: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25</a:t>
            </a:fld>
            <a:endParaRPr lang="cs-CZ" altLang="cs-CZ"/>
          </a:p>
        </p:txBody>
      </p:sp>
    </p:spTree>
    <p:extLst>
      <p:ext uri="{BB962C8B-B14F-4D97-AF65-F5344CB8AC3E}">
        <p14:creationId xmlns:p14="http://schemas.microsoft.com/office/powerpoint/2010/main" val="1679966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26</a:t>
            </a:fld>
            <a:endParaRPr lang="cs-CZ" altLang="cs-CZ"/>
          </a:p>
        </p:txBody>
      </p:sp>
    </p:spTree>
    <p:extLst>
      <p:ext uri="{BB962C8B-B14F-4D97-AF65-F5344CB8AC3E}">
        <p14:creationId xmlns:p14="http://schemas.microsoft.com/office/powerpoint/2010/main" val="3593564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28</a:t>
            </a:fld>
            <a:endParaRPr lang="cs-CZ" altLang="cs-CZ"/>
          </a:p>
        </p:txBody>
      </p:sp>
    </p:spTree>
    <p:extLst>
      <p:ext uri="{BB962C8B-B14F-4D97-AF65-F5344CB8AC3E}">
        <p14:creationId xmlns:p14="http://schemas.microsoft.com/office/powerpoint/2010/main" val="2520022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aPTT</a:t>
            </a:r>
            <a:r>
              <a:rPr lang="cs-CZ" dirty="0"/>
              <a:t> – aktivovaný parciální tromboplastinový čas</a:t>
            </a:r>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31</a:t>
            </a:fld>
            <a:endParaRPr lang="cs-CZ" altLang="cs-CZ"/>
          </a:p>
        </p:txBody>
      </p:sp>
    </p:spTree>
    <p:extLst>
      <p:ext uri="{BB962C8B-B14F-4D97-AF65-F5344CB8AC3E}">
        <p14:creationId xmlns:p14="http://schemas.microsoft.com/office/powerpoint/2010/main" val="2280688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874C706-05F4-4144-926E-D5DF9B06A4BC}" type="slidenum">
              <a:rPr lang="cs-CZ" altLang="en-US"/>
              <a:pPr>
                <a:spcBef>
                  <a:spcPct val="0"/>
                </a:spcBef>
              </a:pPr>
              <a:t>38</a:t>
            </a:fld>
            <a:endParaRPr lang="cs-CZ"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1155639" y="3473129"/>
            <a:ext cx="7429425" cy="3290701"/>
          </a:xfrm>
          <a:noFill/>
        </p:spPr>
        <p:txBody>
          <a:bodyPr/>
          <a:lstStyle/>
          <a:p>
            <a:pPr eaLnBrk="1" hangingPunct="1">
              <a:tabLst>
                <a:tab pos="169863" algn="l"/>
                <a:tab pos="347663" algn="l"/>
              </a:tabLst>
            </a:pPr>
            <a:r>
              <a:rPr lang="en-US" altLang="en-US">
                <a:latin typeface="Arial" panose="020B0604020202020204" pitchFamily="34" charset="0"/>
              </a:rPr>
              <a:t>The adverse effects associated with warfarin are:</a:t>
            </a:r>
          </a:p>
          <a:p>
            <a:pPr eaLnBrk="1" hangingPunct="1">
              <a:tabLst>
                <a:tab pos="169863" algn="l"/>
                <a:tab pos="347663" algn="l"/>
              </a:tabLst>
            </a:pPr>
            <a:r>
              <a:rPr lang="en-US" altLang="en-US" sz="800">
                <a:latin typeface="Monotype Sorts" pitchFamily="2" charset="2"/>
                <a:sym typeface="Monotype Sorts" pitchFamily="2" charset="2"/>
              </a:rPr>
              <a:t></a:t>
            </a:r>
            <a:r>
              <a:rPr lang="en-US" altLang="en-US">
                <a:latin typeface="Arial" panose="020B0604020202020204" pitchFamily="34" charset="0"/>
              </a:rPr>
              <a:t> 	Fatal or non-fatal hemorrhage from any tissue or organ</a:t>
            </a:r>
          </a:p>
          <a:p>
            <a:pPr eaLnBrk="1" hangingPunct="1">
              <a:tabLst>
                <a:tab pos="169863" algn="l"/>
                <a:tab pos="347663" algn="l"/>
              </a:tabLst>
            </a:pPr>
            <a:r>
              <a:rPr lang="en-US" altLang="en-US" sz="800">
                <a:latin typeface="Monotype Sorts" pitchFamily="2" charset="2"/>
                <a:sym typeface="Monotype Sorts" pitchFamily="2" charset="2"/>
              </a:rPr>
              <a:t></a:t>
            </a:r>
            <a:r>
              <a:rPr lang="en-US" altLang="en-US">
                <a:latin typeface="Arial" panose="020B0604020202020204" pitchFamily="34" charset="0"/>
              </a:rPr>
              <a:t> 	Necrosis of skin and other tissues</a:t>
            </a:r>
          </a:p>
          <a:p>
            <a:pPr eaLnBrk="1" hangingPunct="1">
              <a:tabLst>
                <a:tab pos="169863" algn="l"/>
                <a:tab pos="347663" algn="l"/>
              </a:tabLst>
            </a:pPr>
            <a:r>
              <a:rPr lang="en-US" altLang="en-US" sz="800">
                <a:latin typeface="Monotype Sorts" pitchFamily="2" charset="2"/>
                <a:sym typeface="Monotype Sorts" pitchFamily="2" charset="2"/>
              </a:rPr>
              <a:t></a:t>
            </a:r>
            <a:r>
              <a:rPr lang="en-US" altLang="en-US">
                <a:latin typeface="Arial" panose="020B0604020202020204" pitchFamily="34" charset="0"/>
              </a:rPr>
              <a:t> 	Other adverse reactions reported less frequently include:</a:t>
            </a:r>
          </a:p>
          <a:p>
            <a:pPr marL="347663" lvl="1" indent="-123825" eaLnBrk="1" hangingPunct="1">
              <a:tabLst>
                <a:tab pos="169863" algn="l"/>
                <a:tab pos="347663" algn="l"/>
              </a:tabLst>
            </a:pPr>
            <a:r>
              <a:rPr lang="en-US" altLang="en-US" sz="700">
                <a:latin typeface="Monotype Sorts" pitchFamily="2" charset="2"/>
                <a:sym typeface="Monotype Sorts" pitchFamily="2" charset="2"/>
              </a:rPr>
              <a:t></a:t>
            </a:r>
            <a:r>
              <a:rPr lang="en-US" altLang="en-US">
                <a:latin typeface="Arial" panose="020B0604020202020204" pitchFamily="34" charset="0"/>
              </a:rPr>
              <a:t> 	Body as a whole—pain, edema, asthenia, hypersensitivity/allergic reactions, fever, headache, malaise</a:t>
            </a:r>
          </a:p>
          <a:p>
            <a:pPr marL="347663" lvl="1" indent="-123825" eaLnBrk="1" hangingPunct="1">
              <a:tabLst>
                <a:tab pos="169863" algn="l"/>
                <a:tab pos="347663" algn="l"/>
              </a:tabLst>
            </a:pPr>
            <a:r>
              <a:rPr lang="en-US" altLang="en-US" sz="700">
                <a:latin typeface="Monotype Sorts" pitchFamily="2" charset="2"/>
                <a:sym typeface="Monotype Sorts" pitchFamily="2" charset="2"/>
              </a:rPr>
              <a:t></a:t>
            </a:r>
            <a:r>
              <a:rPr lang="en-US" altLang="en-US">
                <a:latin typeface="Arial" panose="020B0604020202020204" pitchFamily="34" charset="0"/>
              </a:rPr>
              <a:t> 	Central and peripheral nervous system—dizziness, paresthesia</a:t>
            </a:r>
          </a:p>
          <a:p>
            <a:pPr marL="347663" lvl="1" indent="-123825" eaLnBrk="1" hangingPunct="1">
              <a:tabLst>
                <a:tab pos="169863" algn="l"/>
                <a:tab pos="347663" algn="l"/>
              </a:tabLst>
            </a:pPr>
            <a:r>
              <a:rPr lang="en-US" altLang="en-US" sz="700">
                <a:latin typeface="Monotype Sorts" pitchFamily="2" charset="2"/>
                <a:sym typeface="Monotype Sorts" pitchFamily="2" charset="2"/>
              </a:rPr>
              <a:t></a:t>
            </a:r>
            <a:r>
              <a:rPr lang="en-US" altLang="en-US">
                <a:latin typeface="Arial" panose="020B0604020202020204" pitchFamily="34" charset="0"/>
              </a:rPr>
              <a:t> 	Gastrointestinal—nausea, diarrhea, abdominal pain, vomiting</a:t>
            </a:r>
          </a:p>
          <a:p>
            <a:pPr marL="347663" lvl="1" indent="-123825" eaLnBrk="1" hangingPunct="1">
              <a:tabLst>
                <a:tab pos="169863" algn="l"/>
                <a:tab pos="347663" algn="l"/>
              </a:tabLst>
            </a:pPr>
            <a:r>
              <a:rPr lang="en-US" altLang="en-US" sz="700">
                <a:latin typeface="Monotype Sorts" pitchFamily="2" charset="2"/>
                <a:sym typeface="Monotype Sorts" pitchFamily="2" charset="2"/>
              </a:rPr>
              <a:t></a:t>
            </a:r>
            <a:r>
              <a:rPr lang="en-US" altLang="en-US">
                <a:latin typeface="Arial" panose="020B0604020202020204" pitchFamily="34" charset="0"/>
              </a:rPr>
              <a:t> 	Liver and biliary—elevated liver enzymes, hepatitis, jaundice, cholestatic hepatic injury</a:t>
            </a:r>
          </a:p>
          <a:p>
            <a:pPr marL="347663" lvl="1" indent="-123825" eaLnBrk="1" hangingPunct="1">
              <a:tabLst>
                <a:tab pos="169863" algn="l"/>
                <a:tab pos="347663" algn="l"/>
              </a:tabLst>
            </a:pPr>
            <a:r>
              <a:rPr lang="en-US" altLang="en-US" sz="700">
                <a:latin typeface="Monotype Sorts" pitchFamily="2" charset="2"/>
                <a:sym typeface="Monotype Sorts" pitchFamily="2" charset="2"/>
              </a:rPr>
              <a:t></a:t>
            </a:r>
            <a:r>
              <a:rPr lang="en-US" altLang="en-US">
                <a:latin typeface="Arial" panose="020B0604020202020204" pitchFamily="34" charset="0"/>
              </a:rPr>
              <a:t> 	Platelet, bleeding, and clotting—systemic cholesterol microembolization</a:t>
            </a:r>
          </a:p>
          <a:p>
            <a:pPr marL="347663" lvl="1" indent="-123825" eaLnBrk="1" hangingPunct="1">
              <a:tabLst>
                <a:tab pos="169863" algn="l"/>
                <a:tab pos="347663" algn="l"/>
              </a:tabLst>
            </a:pPr>
            <a:r>
              <a:rPr lang="en-US" altLang="en-US" sz="700">
                <a:latin typeface="Monotype Sorts" pitchFamily="2" charset="2"/>
                <a:sym typeface="Monotype Sorts" pitchFamily="2" charset="2"/>
              </a:rPr>
              <a:t></a:t>
            </a:r>
            <a:r>
              <a:rPr lang="en-US" altLang="en-US">
                <a:latin typeface="Arial" panose="020B0604020202020204" pitchFamily="34" charset="0"/>
              </a:rPr>
              <a:t> 	Skin and appendages—alopecia, rash pruritus, purple toes syndrome, urticaria, dermatitis including bullous eruptions</a:t>
            </a:r>
          </a:p>
          <a:p>
            <a:pPr marL="347663" lvl="1" indent="-123825" eaLnBrk="1" hangingPunct="1">
              <a:tabLst>
                <a:tab pos="169863" algn="l"/>
                <a:tab pos="347663" algn="l"/>
              </a:tabLst>
            </a:pPr>
            <a:r>
              <a:rPr lang="en-US" altLang="en-US" sz="700">
                <a:latin typeface="Monotype Sorts" pitchFamily="2" charset="2"/>
                <a:sym typeface="Monotype Sorts" pitchFamily="2" charset="2"/>
              </a:rPr>
              <a:t></a:t>
            </a:r>
            <a:r>
              <a:rPr lang="en-US" altLang="en-US">
                <a:latin typeface="Arial" panose="020B0604020202020204" pitchFamily="34" charset="0"/>
              </a:rPr>
              <a:t> 	Vascular, extracardiac—vasculitis</a:t>
            </a:r>
          </a:p>
          <a:p>
            <a:pPr marL="347663" lvl="1" indent="-123825" eaLnBrk="1" hangingPunct="1">
              <a:tabLst>
                <a:tab pos="169863" algn="l"/>
                <a:tab pos="347663" algn="l"/>
              </a:tabLst>
            </a:pPr>
            <a:endParaRPr lang="en-US" altLang="en-US">
              <a:latin typeface="Arial" panose="020B0604020202020204" pitchFamily="34" charset="0"/>
            </a:endParaRPr>
          </a:p>
          <a:p>
            <a:pPr eaLnBrk="1" hangingPunct="1">
              <a:tabLst>
                <a:tab pos="169863" algn="l"/>
                <a:tab pos="347663" algn="l"/>
              </a:tabLst>
            </a:pPr>
            <a:r>
              <a:rPr lang="en-US" altLang="en-US">
                <a:latin typeface="Arial" panose="020B0604020202020204" pitchFamily="34" charset="0"/>
              </a:rPr>
              <a:t>Coumadin® (Warfarin Sodium Tablets, USP) Crystalline, Prescribing Information (1998), DuPont Pharmaceuticals Company.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99B7CC-6056-47D1-96B7-C23C63869AFA}" type="slidenum">
              <a:rPr lang="cs-CZ" altLang="en-US"/>
              <a:pPr>
                <a:spcBef>
                  <a:spcPct val="0"/>
                </a:spcBef>
              </a:pPr>
              <a:t>39</a:t>
            </a:fld>
            <a:endParaRPr lang="cs-CZ"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1155639" y="3473129"/>
            <a:ext cx="7429425" cy="3290701"/>
          </a:xfrm>
          <a:noFill/>
        </p:spPr>
        <p:txBody>
          <a:bodyPr/>
          <a:lstStyle/>
          <a:p>
            <a:pPr eaLnBrk="1" hangingPunct="1"/>
            <a:r>
              <a:rPr lang="en-US" altLang="en-US">
                <a:latin typeface="Arial" panose="020B0604020202020204" pitchFamily="34" charset="0"/>
              </a:rPr>
              <a:t>The model in this slide provides a simplified explanation for the antagonism of clotting factor biosynthesis by warfarin. The cyclic interconversion of vitamin K from its vitamin K epoxide (KO) back to its hydroquinone (KH</a:t>
            </a:r>
            <a:r>
              <a:rPr lang="en-US" altLang="en-US" baseline="-20000">
                <a:latin typeface="Arial" panose="020B0604020202020204" pitchFamily="34" charset="0"/>
              </a:rPr>
              <a:t>2</a:t>
            </a:r>
            <a:r>
              <a:rPr lang="en-US" altLang="en-US">
                <a:latin typeface="Arial" panose="020B0604020202020204" pitchFamily="34" charset="0"/>
              </a:rPr>
              <a:t>) form, which occurs under normal physiological and dietary conditions, is disrupted in the presence of pharmacologically effective doses of warfarin. This metabolic disruption of the cycle results in decreased availability of the active cofactor form of vitamin K, vitamin K hydroquinone (KH</a:t>
            </a:r>
            <a:r>
              <a:rPr lang="en-US" altLang="en-US" baseline="-20000">
                <a:latin typeface="Arial" panose="020B0604020202020204" pitchFamily="34" charset="0"/>
              </a:rPr>
              <a:t>2</a:t>
            </a:r>
            <a:r>
              <a:rPr lang="en-US" altLang="en-US">
                <a:latin typeface="Arial" panose="020B0604020202020204" pitchFamily="34" charset="0"/>
              </a:rPr>
              <a:t>). The result is decreased presence of </a:t>
            </a:r>
            <a:r>
              <a:rPr lang="en-US" altLang="en-US">
                <a:latin typeface="Symbol" panose="05050102010706020507" pitchFamily="18" charset="2"/>
              </a:rPr>
              <a:t>g</a:t>
            </a:r>
            <a:r>
              <a:rPr lang="en-US" altLang="en-US">
                <a:latin typeface="Arial" panose="020B0604020202020204" pitchFamily="34" charset="0"/>
              </a:rPr>
              <a:t>-carboxyglutamic acid in the vitamin K-dependent clotting factors. </a:t>
            </a:r>
          </a:p>
          <a:p>
            <a:pPr eaLnBrk="1" hangingPunct="1"/>
            <a:r>
              <a:rPr lang="en-US" altLang="en-US">
                <a:latin typeface="Arial" panose="020B0604020202020204" pitchFamily="34" charset="0"/>
              </a:rPr>
              <a:t>Warfarin inhibits the enzymatic conversion (by reductases) of KO to its active cofactor form, KH</a:t>
            </a:r>
            <a:r>
              <a:rPr lang="en-US" altLang="en-US" baseline="-20000">
                <a:latin typeface="Arial" panose="020B0604020202020204" pitchFamily="34" charset="0"/>
              </a:rPr>
              <a:t>2</a:t>
            </a:r>
            <a:r>
              <a:rPr lang="en-US" altLang="en-US">
                <a:latin typeface="Arial" panose="020B0604020202020204" pitchFamily="34" charset="0"/>
              </a:rPr>
              <a:t>. This inhibition decreases the amount of KH</a:t>
            </a:r>
            <a:r>
              <a:rPr lang="en-US" altLang="en-US" baseline="-20000">
                <a:latin typeface="Arial" panose="020B0604020202020204" pitchFamily="34" charset="0"/>
              </a:rPr>
              <a:t>2</a:t>
            </a:r>
            <a:r>
              <a:rPr lang="en-US" altLang="en-US">
                <a:latin typeface="Arial" panose="020B0604020202020204" pitchFamily="34" charset="0"/>
              </a:rPr>
              <a:t> available to participate in the conversion of prothrombin to its biologically active form. In order for prothrombin to have normal biological activity, between 10-13 glutamic acid (glu) residues must be converted to </a:t>
            </a:r>
            <a:r>
              <a:rPr lang="en-US" altLang="en-US">
                <a:latin typeface="Symbol" panose="05050102010706020507" pitchFamily="18" charset="2"/>
              </a:rPr>
              <a:t>g</a:t>
            </a:r>
            <a:r>
              <a:rPr lang="en-US" altLang="en-US">
                <a:latin typeface="Arial" panose="020B0604020202020204" pitchFamily="34" charset="0"/>
              </a:rPr>
              <a:t>-carboxyglutamic acid (gla) residues. This reaction requires the addition of a second carboxyl group (-COOH) to glutamic acid residues.</a:t>
            </a:r>
          </a:p>
          <a:p>
            <a:pPr eaLnBrk="1" hangingPunct="1"/>
            <a:endParaRPr lang="en-US" altLang="en-US">
              <a:latin typeface="Arial" panose="020B0604020202020204" pitchFamily="34" charset="0"/>
            </a:endParaRPr>
          </a:p>
          <a:p>
            <a:pPr eaLnBrk="1" hangingPunct="1">
              <a:spcBef>
                <a:spcPct val="20000"/>
              </a:spcBef>
            </a:pPr>
            <a:r>
              <a:rPr lang="en-US" altLang="en-US">
                <a:latin typeface="Arial" panose="020B0604020202020204" pitchFamily="34" charset="0"/>
              </a:rPr>
              <a:t>Bovill EG, Mann KG, Lawson JH, Sadowski, J. Biochemistry of vitamin K: implications of warfarin therapy. In: Ezekowitz MD, ed. Systemic cardiac embolism. New York:Marcel Dekker, 1994 pp 31-54.</a:t>
            </a:r>
          </a:p>
          <a:p>
            <a:pPr eaLnBrk="1" hangingPunct="1">
              <a:spcBef>
                <a:spcPct val="20000"/>
              </a:spcBef>
            </a:pPr>
            <a:r>
              <a:rPr lang="en-US" altLang="en-US">
                <a:latin typeface="Arial" panose="020B0604020202020204" pitchFamily="34" charset="0"/>
              </a:rPr>
              <a:t>Hirsh J, Ginsberg JS, Marder VJ. Anticoagulant therapy with coumarin agents. In: Colman RW, Hirsh J, Marder VJ, Salzman EW, eds. Hemostasis and thrombosis, 3rd ed. Philadelphia: J.B. Lippincott, 1994 pp 1567-1581.</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Prof. Anna Vašků</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4000" y="414000"/>
            <a:ext cx="1546943" cy="1067390"/>
          </a:xfrm>
          <a:prstGeom prst="rect">
            <a:avLst/>
          </a:prstGeom>
        </p:spPr>
      </p:pic>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Prof. Anna Vašků</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Upravte styly předlohy textu.</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Prof. Anna Vašků</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F01928"/>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Prof. Anna Vašků</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lstStyle>
            <a:lvl1pPr>
              <a:defRPr>
                <a:solidFill>
                  <a:schemeClr val="bg1"/>
                </a:solidFill>
              </a:defRPr>
            </a:lvl1pPr>
          </a:lstStyle>
          <a:p>
            <a:r>
              <a:rPr lang="cs-CZ"/>
              <a:t>Kliknutím na ikonu přidáte obrázek.</a:t>
            </a:r>
            <a:endParaRPr lang="cs-CZ" dirty="0"/>
          </a:p>
        </p:txBody>
      </p:sp>
      <p:pic>
        <p:nvPicPr>
          <p:cNvPr id="2" name="Obrázek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5419" cy="597600"/>
          </a:xfrm>
          <a:prstGeom prst="rect">
            <a:avLst/>
          </a:prstGeom>
        </p:spPr>
      </p:pic>
    </p:spTree>
    <p:extLst>
      <p:ext uri="{BB962C8B-B14F-4D97-AF65-F5344CB8AC3E}">
        <p14:creationId xmlns:p14="http://schemas.microsoft.com/office/powerpoint/2010/main" val="316385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ředělový snímek MUNI MED">
    <p:bg>
      <p:bgPr>
        <a:solidFill>
          <a:srgbClr val="F01928"/>
        </a:solidFill>
        <a:effectLst/>
      </p:bgPr>
    </p:bg>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ředělový snímek MUNI">
    <p:bg>
      <p:bgRef idx="1001">
        <a:schemeClr val="bg2"/>
      </p:bgRef>
    </p:bg>
    <p:spTree>
      <p:nvGrpSpPr>
        <p:cNvPr id="1" name=""/>
        <p:cNvGrpSpPr/>
        <p:nvPr/>
      </p:nvGrpSpPr>
      <p:grpSpPr>
        <a:xfrm>
          <a:off x="0" y="0"/>
          <a:ext cx="0" cy="0"/>
          <a:chOff x="0" y="0"/>
          <a:chExt cx="0" cy="0"/>
        </a:xfrm>
      </p:grpSpPr>
      <p:pic>
        <p:nvPicPr>
          <p:cNvPr id="3" name="Grafický objekt 2">
            <a:extLst>
              <a:ext uri="{FF2B5EF4-FFF2-40B4-BE49-F238E27FC236}">
                <a16:creationId xmlns:a16="http://schemas.microsoft.com/office/drawing/2014/main" id="{92B68BC3-67A3-A244-8F7B-2ACD0926D3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3304" y="1950397"/>
            <a:ext cx="8685390" cy="2957206"/>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cSld name="Prázdný">
    <p:spTree>
      <p:nvGrpSpPr>
        <p:cNvPr id="1" name=""/>
        <p:cNvGrpSpPr/>
        <p:nvPr/>
      </p:nvGrpSpPr>
      <p:grpSpPr>
        <a:xfrm>
          <a:off x="0" y="0"/>
          <a:ext cx="0" cy="0"/>
          <a:chOff x="0" y="0"/>
          <a:chExt cx="0" cy="0"/>
        </a:xfrm>
      </p:grpSpPr>
      <p:sp>
        <p:nvSpPr>
          <p:cNvPr id="2" name="Zástupný symbol pro datum 2"/>
          <p:cNvSpPr>
            <a:spLocks noGrp="1"/>
          </p:cNvSpPr>
          <p:nvPr>
            <p:ph type="dt" sz="half" idx="10"/>
          </p:nvPr>
        </p:nvSpPr>
        <p:spPr/>
        <p:txBody>
          <a:bodyPr/>
          <a:lstStyle>
            <a:lvl1pPr>
              <a:defRPr/>
            </a:lvl1pPr>
          </a:lstStyle>
          <a:p>
            <a:pPr>
              <a:defRPr/>
            </a:pPr>
            <a:endParaRPr lang="cs-CZ" altLang="en-US"/>
          </a:p>
        </p:txBody>
      </p:sp>
      <p:sp>
        <p:nvSpPr>
          <p:cNvPr id="3" name="Zástupný symbol pro zápatí 23"/>
          <p:cNvSpPr>
            <a:spLocks noGrp="1"/>
          </p:cNvSpPr>
          <p:nvPr>
            <p:ph type="ftr" sz="quarter" idx="11"/>
          </p:nvPr>
        </p:nvSpPr>
        <p:spPr/>
        <p:txBody>
          <a:bodyPr/>
          <a:lstStyle>
            <a:lvl1pPr>
              <a:defRPr/>
            </a:lvl1pPr>
          </a:lstStyle>
          <a:p>
            <a:pPr>
              <a:defRPr/>
            </a:pPr>
            <a:r>
              <a:rPr lang="cs-CZ" altLang="en-US"/>
              <a:t>Prof. Anna Vašků</a:t>
            </a:r>
          </a:p>
        </p:txBody>
      </p:sp>
      <p:sp>
        <p:nvSpPr>
          <p:cNvPr id="4" name="Zástupný symbol pro číslo snímku 6"/>
          <p:cNvSpPr>
            <a:spLocks noGrp="1"/>
          </p:cNvSpPr>
          <p:nvPr>
            <p:ph type="sldNum" sz="quarter" idx="12"/>
          </p:nvPr>
        </p:nvSpPr>
        <p:spPr/>
        <p:txBody>
          <a:bodyPr/>
          <a:lstStyle>
            <a:lvl1pPr>
              <a:defRPr/>
            </a:lvl1pPr>
          </a:lstStyle>
          <a:p>
            <a:fld id="{8F9125E1-42E0-4078-BAE1-CA1DE73A3D7B}" type="slidenum">
              <a:rPr lang="cs-CZ" altLang="en-US"/>
              <a:pPr/>
              <a:t>‹#›</a:t>
            </a:fld>
            <a:endParaRPr lang="cs-CZ" altLang="en-US"/>
          </a:p>
        </p:txBody>
      </p:sp>
    </p:spTree>
    <p:extLst>
      <p:ext uri="{BB962C8B-B14F-4D97-AF65-F5344CB8AC3E}">
        <p14:creationId xmlns:p14="http://schemas.microsoft.com/office/powerpoint/2010/main" val="93995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Rectangle 6"/>
          <p:cNvSpPr>
            <a:spLocks noGrp="1" noChangeArrowheads="1"/>
          </p:cNvSpPr>
          <p:nvPr>
            <p:ph type="dt" sz="half" idx="10"/>
          </p:nvPr>
        </p:nvSpPr>
        <p:spPr>
          <a:ln/>
        </p:spPr>
        <p:txBody>
          <a:bodyPr/>
          <a:lstStyle>
            <a:lvl1pPr>
              <a:defRPr/>
            </a:lvl1pPr>
          </a:lstStyle>
          <a:p>
            <a:pPr>
              <a:defRPr/>
            </a:pPr>
            <a:endParaRPr lang="cs-CZ"/>
          </a:p>
        </p:txBody>
      </p:sp>
      <p:sp>
        <p:nvSpPr>
          <p:cNvPr id="4" name="Rectangle 7"/>
          <p:cNvSpPr>
            <a:spLocks noGrp="1" noChangeArrowheads="1"/>
          </p:cNvSpPr>
          <p:nvPr>
            <p:ph type="ftr" sz="quarter" idx="11"/>
          </p:nvPr>
        </p:nvSpPr>
        <p:spPr>
          <a:ln/>
        </p:spPr>
        <p:txBody>
          <a:bodyPr/>
          <a:lstStyle>
            <a:lvl1pPr>
              <a:defRPr/>
            </a:lvl1pPr>
          </a:lstStyle>
          <a:p>
            <a:pPr>
              <a:defRPr/>
            </a:pPr>
            <a:endParaRPr lang="cs-CZ"/>
          </a:p>
        </p:txBody>
      </p:sp>
      <p:sp>
        <p:nvSpPr>
          <p:cNvPr id="5" name="Rectangle 8"/>
          <p:cNvSpPr>
            <a:spLocks noGrp="1" noChangeArrowheads="1"/>
          </p:cNvSpPr>
          <p:nvPr>
            <p:ph type="sldNum" sz="quarter" idx="12"/>
          </p:nvPr>
        </p:nvSpPr>
        <p:spPr>
          <a:ln/>
        </p:spPr>
        <p:txBody>
          <a:bodyPr/>
          <a:lstStyle>
            <a:lvl1pPr>
              <a:defRPr/>
            </a:lvl1pPr>
          </a:lstStyle>
          <a:p>
            <a:pPr>
              <a:defRPr/>
            </a:pPr>
            <a:fld id="{1079A228-7BCD-482A-8BBE-0EDD9DA2A126}" type="slidenum">
              <a:rPr lang="cs-CZ" altLang="cs-CZ"/>
              <a:pPr>
                <a:defRPr/>
              </a:pPr>
              <a:t>‹#›</a:t>
            </a:fld>
            <a:endParaRPr lang="cs-CZ" altLang="cs-CZ"/>
          </a:p>
        </p:txBody>
      </p:sp>
    </p:spTree>
    <p:extLst>
      <p:ext uri="{BB962C8B-B14F-4D97-AF65-F5344CB8AC3E}">
        <p14:creationId xmlns:p14="http://schemas.microsoft.com/office/powerpoint/2010/main" val="3138318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Úvodní snímek – červený">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Prof. Anna Vašků</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019" y="415570"/>
            <a:ext cx="1544906" cy="1064250"/>
          </a:xfrm>
          <a:prstGeom prst="rect">
            <a:avLst/>
          </a:prstGeom>
        </p:spPr>
      </p:pic>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Prof. Anna Vašků</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Prof. Anna Vašků</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Prof. Anna Vašků</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Prof. Anna Vašků</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Prof. Anna Vašků</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Prof. Anna Vašků</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Prof. Anna Vašků</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Prof. Anna Vašků</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90" r:id="rId2"/>
    <p:sldLayoutId id="2147483684"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 id="2147483694" r:id="rId15"/>
    <p:sldLayoutId id="2147483697" r:id="rId16"/>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8"/>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tionary.org/wiki/%C2%B5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cs-CZ" altLang="en-US" sz="4500" dirty="0">
                <a:effectLst>
                  <a:outerShdw blurRad="38100" dist="38100" dir="2700000" algn="tl">
                    <a:srgbClr val="000000">
                      <a:alpha val="43137"/>
                    </a:srgbClr>
                  </a:outerShdw>
                </a:effectLst>
              </a:rPr>
              <a:t>PATOFYZIOLOGIE </a:t>
            </a:r>
            <a:r>
              <a:rPr lang="en-GB" altLang="en-US" sz="4500" dirty="0">
                <a:effectLst>
                  <a:outerShdw blurRad="38100" dist="38100" dir="2700000" algn="tl">
                    <a:srgbClr val="000000">
                      <a:alpha val="43137"/>
                    </a:srgbClr>
                  </a:outerShdw>
                </a:effectLst>
              </a:rPr>
              <a:t>KREVN</a:t>
            </a:r>
            <a:r>
              <a:rPr lang="cs-CZ" altLang="en-US" sz="4500" dirty="0">
                <a:effectLst>
                  <a:outerShdw blurRad="38100" dist="38100" dir="2700000" algn="tl">
                    <a:srgbClr val="000000">
                      <a:alpha val="43137"/>
                    </a:srgbClr>
                  </a:outerShdw>
                </a:effectLst>
              </a:rPr>
              <a:t>ÍHO SRÁŽENÍ </a:t>
            </a:r>
          </a:p>
        </p:txBody>
      </p:sp>
      <p:sp>
        <p:nvSpPr>
          <p:cNvPr id="4099" name="Rectangle 3"/>
          <p:cNvSpPr>
            <a:spLocks noGrp="1" noChangeArrowheads="1"/>
          </p:cNvSpPr>
          <p:nvPr>
            <p:ph type="subTitle" idx="1"/>
          </p:nvPr>
        </p:nvSpPr>
        <p:spPr>
          <a:xfrm>
            <a:off x="398502" y="4670584"/>
            <a:ext cx="11361600" cy="698497"/>
          </a:xfrm>
        </p:spPr>
        <p:txBody>
          <a:bodyPr/>
          <a:lstStyle/>
          <a:p>
            <a:pPr eaLnBrk="1" hangingPunct="1"/>
            <a:r>
              <a:rPr lang="cs-CZ" altLang="en-US" dirty="0"/>
              <a:t>Mgr. Lucie Štrublová</a:t>
            </a:r>
          </a:p>
          <a:p>
            <a:pPr eaLnBrk="1" hangingPunct="1"/>
            <a:r>
              <a:rPr lang="cs-CZ" altLang="en-US" dirty="0"/>
              <a:t>Ústav patologické fyziologie</a:t>
            </a:r>
          </a:p>
          <a:p>
            <a:pPr eaLnBrk="1" hangingPunct="1"/>
            <a:r>
              <a:rPr lang="cs-CZ" altLang="en-US"/>
              <a:t>6.4.2023 </a:t>
            </a:r>
            <a:endParaRPr lang="cs-CZ"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p:cNvSpPr>
            <a:spLocks noGrp="1"/>
          </p:cNvSpPr>
          <p:nvPr>
            <p:ph type="title"/>
          </p:nvPr>
        </p:nvSpPr>
        <p:spPr/>
        <p:txBody>
          <a:bodyPr/>
          <a:lstStyle/>
          <a:p>
            <a:r>
              <a:rPr lang="cs-CZ" dirty="0"/>
              <a:t>Koagulační faktory </a:t>
            </a:r>
          </a:p>
        </p:txBody>
      </p:sp>
      <p:sp>
        <p:nvSpPr>
          <p:cNvPr id="5" name="Zástupný symbol pro obsah 4"/>
          <p:cNvSpPr>
            <a:spLocks noGrp="1"/>
          </p:cNvSpPr>
          <p:nvPr>
            <p:ph idx="1"/>
          </p:nvPr>
        </p:nvSpPr>
        <p:spPr>
          <a:xfrm>
            <a:off x="841577" y="1171576"/>
            <a:ext cx="10631623" cy="3853544"/>
          </a:xfrm>
        </p:spPr>
        <p:txBody>
          <a:bodyPr/>
          <a:lstStyle/>
          <a:p>
            <a:r>
              <a:rPr lang="cs-CZ" sz="2600" dirty="0"/>
              <a:t>Přítomny v krevní plazmě v neaktivní formě tzv. zymogenů (proenzymů)</a:t>
            </a:r>
          </a:p>
          <a:p>
            <a:r>
              <a:rPr lang="cs-CZ" sz="2600" dirty="0"/>
              <a:t>Potenciální proteázy, vznikají specifickým proteolytickým štěpením zymogenů; štěpení provádějí aktivované formy jiných koagulačních faktorů</a:t>
            </a:r>
          </a:p>
          <a:p>
            <a:r>
              <a:rPr lang="cs-CZ" sz="2600" dirty="0"/>
              <a:t>Cílovým proteolytickým enzymem v této kaskádě je trombin-</a:t>
            </a:r>
            <a:r>
              <a:rPr lang="cs-CZ" sz="2600" dirty="0" err="1"/>
              <a:t>factor</a:t>
            </a:r>
            <a:r>
              <a:rPr lang="cs-CZ" sz="2600" dirty="0"/>
              <a:t> </a:t>
            </a:r>
            <a:r>
              <a:rPr lang="cs-CZ" sz="2600" dirty="0" err="1"/>
              <a:t>IIa</a:t>
            </a:r>
            <a:endParaRPr lang="cs-CZ" sz="2600" dirty="0"/>
          </a:p>
          <a:p>
            <a:r>
              <a:rPr lang="cs-CZ" sz="2600" dirty="0"/>
              <a:t>koagulace vyústí tvorbou fibrinové sítě a její následnou </a:t>
            </a:r>
            <a:r>
              <a:rPr lang="cs-CZ" sz="2600" dirty="0" err="1"/>
              <a:t>fibrinolýzu</a:t>
            </a:r>
            <a:endParaRPr lang="cs-CZ" sz="2600" dirty="0"/>
          </a:p>
          <a:p>
            <a:r>
              <a:rPr lang="cs-CZ" sz="2600" dirty="0"/>
              <a:t>Fyziologický průběh zástavy krvácení zahrnuje dva děje</a:t>
            </a:r>
            <a:r>
              <a:rPr lang="cs-CZ" sz="2600" b="1" dirty="0"/>
              <a:t>: primární </a:t>
            </a:r>
            <a:r>
              <a:rPr lang="cs-CZ" sz="2600" dirty="0"/>
              <a:t>a </a:t>
            </a:r>
            <a:r>
              <a:rPr lang="cs-CZ" sz="2600" b="1" dirty="0"/>
              <a:t>sekundární hemostázu </a:t>
            </a:r>
          </a:p>
          <a:p>
            <a:endParaRPr lang="cs-CZ" sz="2600" dirty="0"/>
          </a:p>
        </p:txBody>
      </p:sp>
    </p:spTree>
    <p:extLst>
      <p:ext uri="{BB962C8B-B14F-4D97-AF65-F5344CB8AC3E}">
        <p14:creationId xmlns:p14="http://schemas.microsoft.com/office/powerpoint/2010/main" val="3110286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Nadpis 2"/>
          <p:cNvSpPr>
            <a:spLocks noGrp="1"/>
          </p:cNvSpPr>
          <p:nvPr>
            <p:ph type="title"/>
          </p:nvPr>
        </p:nvSpPr>
        <p:spPr/>
        <p:txBody>
          <a:bodyPr/>
          <a:lstStyle/>
          <a:p>
            <a:r>
              <a:rPr lang="cs-CZ" altLang="en-US"/>
              <a:t>Koagulační faktory</a:t>
            </a:r>
            <a:r>
              <a:rPr lang="en-US" altLang="en-US"/>
              <a:t/>
            </a:r>
            <a:br>
              <a:rPr lang="en-US" altLang="en-US"/>
            </a:br>
            <a:endParaRPr lang="en-US" altLang="en-US"/>
          </a:p>
        </p:txBody>
      </p:sp>
      <p:sp>
        <p:nvSpPr>
          <p:cNvPr id="39939" name="Zástupný symbol pro obsah 1"/>
          <p:cNvSpPr>
            <a:spLocks noGrp="1"/>
          </p:cNvSpPr>
          <p:nvPr>
            <p:ph idx="1"/>
          </p:nvPr>
        </p:nvSpPr>
        <p:spPr/>
        <p:txBody>
          <a:bodyPr/>
          <a:lstStyle/>
          <a:p>
            <a:r>
              <a:rPr lang="cs-CZ" altLang="en-US" dirty="0">
                <a:solidFill>
                  <a:srgbClr val="FF0000"/>
                </a:solidFill>
              </a:rPr>
              <a:t>Neaktivované </a:t>
            </a:r>
            <a:r>
              <a:rPr lang="cs-CZ" altLang="en-US" dirty="0"/>
              <a:t>– po syntéze v játrech</a:t>
            </a:r>
          </a:p>
          <a:p>
            <a:r>
              <a:rPr lang="cs-CZ" altLang="en-US" dirty="0" err="1">
                <a:solidFill>
                  <a:srgbClr val="FF0000"/>
                </a:solidFill>
              </a:rPr>
              <a:t>Postranslačně</a:t>
            </a:r>
            <a:r>
              <a:rPr lang="cs-CZ" altLang="en-US" dirty="0">
                <a:solidFill>
                  <a:srgbClr val="FF0000"/>
                </a:solidFill>
              </a:rPr>
              <a:t> upravené </a:t>
            </a:r>
            <a:r>
              <a:rPr lang="cs-CZ" altLang="en-US" dirty="0"/>
              <a:t>vitaminem K –vitamin K dependentní koagulační faktory  = serin proteázy</a:t>
            </a:r>
          </a:p>
          <a:p>
            <a:r>
              <a:rPr lang="cs-CZ" altLang="en-US" dirty="0">
                <a:solidFill>
                  <a:srgbClr val="FF0000"/>
                </a:solidFill>
              </a:rPr>
              <a:t>Aktivované</a:t>
            </a:r>
            <a:r>
              <a:rPr lang="cs-CZ" altLang="en-US" dirty="0"/>
              <a:t> – aktivované serin proteázy, další aktivované faktory (</a:t>
            </a:r>
            <a:r>
              <a:rPr lang="cs-CZ" altLang="en-US" dirty="0" err="1"/>
              <a:t>Va</a:t>
            </a:r>
            <a:r>
              <a:rPr lang="cs-CZ" altLang="en-US" dirty="0"/>
              <a:t>, </a:t>
            </a:r>
            <a:r>
              <a:rPr lang="cs-CZ" altLang="en-US" dirty="0" err="1"/>
              <a:t>VIIIa</a:t>
            </a:r>
            <a:r>
              <a:rPr lang="cs-CZ" altLang="en-US" dirty="0"/>
              <a:t>)</a:t>
            </a:r>
            <a:endParaRPr lang="en-US"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cs-CZ" altLang="en-US" b="1">
                <a:latin typeface="Century Gothic" panose="020B0502020202020204" pitchFamily="34" charset="0"/>
              </a:rPr>
              <a:t>Koagulační kaskáda</a:t>
            </a:r>
          </a:p>
        </p:txBody>
      </p:sp>
      <p:sp>
        <p:nvSpPr>
          <p:cNvPr id="16387" name="Rectangle 3"/>
          <p:cNvSpPr>
            <a:spLocks noGrp="1" noChangeArrowheads="1"/>
          </p:cNvSpPr>
          <p:nvPr>
            <p:ph type="body" idx="1"/>
          </p:nvPr>
        </p:nvSpPr>
        <p:spPr/>
        <p:txBody>
          <a:bodyPr/>
          <a:lstStyle/>
          <a:p>
            <a:pPr marL="72000" indent="0" eaLnBrk="1" hangingPunct="1">
              <a:lnSpc>
                <a:spcPct val="90000"/>
              </a:lnSpc>
              <a:buNone/>
            </a:pPr>
            <a:endParaRPr lang="cs-CZ" altLang="en-US" b="1" dirty="0">
              <a:latin typeface="+mj-lt"/>
            </a:endParaRPr>
          </a:p>
          <a:p>
            <a:pPr eaLnBrk="1" hangingPunct="1">
              <a:lnSpc>
                <a:spcPct val="90000"/>
              </a:lnSpc>
            </a:pPr>
            <a:r>
              <a:rPr lang="cs-CZ" altLang="en-US" dirty="0">
                <a:latin typeface="+mj-lt"/>
              </a:rPr>
              <a:t>Soubor reakcí proteáz zahrnující asi 30 různých proteinů</a:t>
            </a:r>
          </a:p>
          <a:p>
            <a:pPr eaLnBrk="1" hangingPunct="1">
              <a:lnSpc>
                <a:spcPct val="90000"/>
              </a:lnSpc>
            </a:pPr>
            <a:endParaRPr lang="cs-CZ" altLang="en-US" dirty="0">
              <a:latin typeface="+mj-lt"/>
            </a:endParaRPr>
          </a:p>
          <a:p>
            <a:pPr eaLnBrk="1" hangingPunct="1">
              <a:lnSpc>
                <a:spcPct val="90000"/>
              </a:lnSpc>
            </a:pPr>
            <a:r>
              <a:rPr lang="cs-CZ" altLang="en-US" dirty="0">
                <a:latin typeface="+mj-lt"/>
              </a:rPr>
              <a:t>Tyto reakce vedou ke konverzi fibrinogenu jako solubilního proteinu na nerozpustný fibrin </a:t>
            </a:r>
          </a:p>
          <a:p>
            <a:pPr eaLnBrk="1" hangingPunct="1">
              <a:lnSpc>
                <a:spcPct val="90000"/>
              </a:lnSpc>
            </a:pPr>
            <a:endParaRPr lang="cs-CZ" altLang="en-US" dirty="0">
              <a:latin typeface="+mj-lt"/>
            </a:endParaRPr>
          </a:p>
          <a:p>
            <a:pPr eaLnBrk="1" hangingPunct="1">
              <a:lnSpc>
                <a:spcPct val="90000"/>
              </a:lnSpc>
            </a:pPr>
            <a:r>
              <a:rPr lang="cs-CZ" altLang="en-US" dirty="0">
                <a:latin typeface="+mj-lt"/>
              </a:rPr>
              <a:t>Destičky a fibrin vytvářejí stabilní krevní zátku</a:t>
            </a:r>
            <a:br>
              <a:rPr lang="cs-CZ" altLang="en-US" dirty="0">
                <a:latin typeface="+mj-lt"/>
              </a:rPr>
            </a:br>
            <a:endParaRPr lang="cs-CZ" altLang="en-US" dirty="0">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p:cNvSpPr>
            <a:spLocks noGrp="1"/>
          </p:cNvSpPr>
          <p:nvPr>
            <p:ph type="title"/>
          </p:nvPr>
        </p:nvSpPr>
        <p:spPr/>
        <p:txBody>
          <a:bodyPr/>
          <a:lstStyle/>
          <a:p>
            <a:r>
              <a:rPr lang="cs-CZ" dirty="0"/>
              <a:t>PRIMÁRNÍ HEMOSTÁZA</a:t>
            </a:r>
          </a:p>
        </p:txBody>
      </p:sp>
      <p:sp>
        <p:nvSpPr>
          <p:cNvPr id="5" name="Zástupný symbol pro obsah 4"/>
          <p:cNvSpPr>
            <a:spLocks noGrp="1"/>
          </p:cNvSpPr>
          <p:nvPr>
            <p:ph idx="1"/>
          </p:nvPr>
        </p:nvSpPr>
        <p:spPr>
          <a:xfrm>
            <a:off x="720000" y="1387202"/>
            <a:ext cx="10753200" cy="4139998"/>
          </a:xfrm>
        </p:spPr>
        <p:txBody>
          <a:bodyPr/>
          <a:lstStyle/>
          <a:p>
            <a:r>
              <a:rPr lang="cs-CZ" dirty="0"/>
              <a:t>Neúčastní se zde plazmatické koagulační faktory</a:t>
            </a:r>
          </a:p>
          <a:p>
            <a:r>
              <a:rPr lang="cs-CZ" dirty="0"/>
              <a:t>Významným činitelem jsou trombocyty</a:t>
            </a:r>
          </a:p>
          <a:p>
            <a:r>
              <a:rPr lang="cs-CZ" dirty="0"/>
              <a:t>Poruchy primární hemostázy se rozvíjí při</a:t>
            </a:r>
          </a:p>
          <a:p>
            <a:pPr lvl="1"/>
            <a:r>
              <a:rPr lang="cs-CZ" dirty="0"/>
              <a:t> ↓ počtu trombocytů v krvi</a:t>
            </a:r>
          </a:p>
          <a:p>
            <a:pPr lvl="1"/>
            <a:r>
              <a:rPr lang="cs-CZ" dirty="0"/>
              <a:t>trombocytopenii</a:t>
            </a:r>
          </a:p>
          <a:p>
            <a:pPr lvl="1"/>
            <a:r>
              <a:rPr lang="en-GB" dirty="0"/>
              <a:t>t</a:t>
            </a:r>
            <a:r>
              <a:rPr lang="cs-CZ" dirty="0" err="1"/>
              <a:t>rombocytopati</a:t>
            </a:r>
            <a:r>
              <a:rPr lang="en-GB" dirty="0" err="1"/>
              <a:t>i</a:t>
            </a:r>
            <a:endParaRPr lang="cs-CZ" dirty="0"/>
          </a:p>
          <a:p>
            <a:r>
              <a:rPr lang="cs-CZ" dirty="0"/>
              <a:t>Klinické projevy</a:t>
            </a:r>
          </a:p>
          <a:p>
            <a:pPr lvl="1"/>
            <a:r>
              <a:rPr lang="cs-CZ" dirty="0"/>
              <a:t>Tvorba petechií, purpura, epistaxe, krvácení z dásní, krvácení do GIT, hematurie, menoragie</a:t>
            </a:r>
          </a:p>
          <a:p>
            <a:r>
              <a:rPr lang="cs-CZ" dirty="0"/>
              <a:t>Komprese místa krvácení je účinným prostředkem jeho zástavy</a:t>
            </a:r>
          </a:p>
          <a:p>
            <a:pPr lvl="1"/>
            <a:endParaRPr lang="cs-CZ" dirty="0"/>
          </a:p>
        </p:txBody>
      </p:sp>
    </p:spTree>
    <p:extLst>
      <p:ext uri="{BB962C8B-B14F-4D97-AF65-F5344CB8AC3E}">
        <p14:creationId xmlns:p14="http://schemas.microsoft.com/office/powerpoint/2010/main" val="24806085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p:cNvSpPr>
            <a:spLocks noGrp="1"/>
          </p:cNvSpPr>
          <p:nvPr>
            <p:ph type="title"/>
          </p:nvPr>
        </p:nvSpPr>
        <p:spPr/>
        <p:txBody>
          <a:bodyPr/>
          <a:lstStyle/>
          <a:p>
            <a:r>
              <a:rPr lang="cs-CZ" dirty="0"/>
              <a:t>1. Poruchy cévní stěny – </a:t>
            </a:r>
            <a:r>
              <a:rPr lang="cs-CZ" dirty="0" err="1"/>
              <a:t>vaskulopatie</a:t>
            </a:r>
            <a:r>
              <a:rPr lang="cs-CZ" dirty="0"/>
              <a:t> </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7363" y="1066800"/>
            <a:ext cx="2529000" cy="1893541"/>
          </a:xfrm>
          <a:prstGeom prst="rect">
            <a:avLst/>
          </a:prstGeom>
          <a:ln>
            <a:noFill/>
          </a:ln>
          <a:effectLst>
            <a:softEdge rad="112500"/>
          </a:effectLst>
        </p:spPr>
      </p:pic>
      <p:sp>
        <p:nvSpPr>
          <p:cNvPr id="5" name="Zástupný symbol pro obsah 4"/>
          <p:cNvSpPr>
            <a:spLocks noGrp="1"/>
          </p:cNvSpPr>
          <p:nvPr>
            <p:ph idx="1"/>
          </p:nvPr>
        </p:nvSpPr>
        <p:spPr/>
        <p:txBody>
          <a:bodyPr/>
          <a:lstStyle/>
          <a:p>
            <a:pPr marL="586350" indent="-514350">
              <a:buAutoNum type="alphaUcParenR"/>
            </a:pPr>
            <a:r>
              <a:rPr lang="cs-CZ" u="sng" dirty="0"/>
              <a:t>VROZENÉ PORUCHY</a:t>
            </a:r>
          </a:p>
          <a:p>
            <a:r>
              <a:rPr lang="cs-CZ" dirty="0"/>
              <a:t>Hereditární hemoragická </a:t>
            </a:r>
            <a:r>
              <a:rPr lang="cs-CZ" dirty="0" err="1"/>
              <a:t>teleangiektézie</a:t>
            </a:r>
            <a:r>
              <a:rPr lang="cs-CZ" dirty="0"/>
              <a:t> </a:t>
            </a:r>
          </a:p>
          <a:p>
            <a:pPr lvl="1"/>
            <a:r>
              <a:rPr lang="cs-CZ" dirty="0"/>
              <a:t>Autosomálně dominantní onemocnění, zeslabená a drobná cévní stěna ve které je rozšířená céva</a:t>
            </a:r>
          </a:p>
          <a:p>
            <a:pPr lvl="1"/>
            <a:r>
              <a:rPr lang="cs-CZ" dirty="0"/>
              <a:t>Výskyt kůže obličeje (viditelná forma), různé orgány např. plíce</a:t>
            </a:r>
          </a:p>
          <a:p>
            <a:r>
              <a:rPr lang="cs-CZ" dirty="0" err="1"/>
              <a:t>Ehlersův-Donlosův</a:t>
            </a:r>
            <a:r>
              <a:rPr lang="cs-CZ" dirty="0"/>
              <a:t> syndrom a </a:t>
            </a:r>
            <a:r>
              <a:rPr lang="cs-CZ" dirty="0" err="1"/>
              <a:t>Marfanův</a:t>
            </a:r>
            <a:r>
              <a:rPr lang="cs-CZ" dirty="0"/>
              <a:t> syndrom </a:t>
            </a:r>
          </a:p>
          <a:p>
            <a:pPr lvl="1"/>
            <a:r>
              <a:rPr lang="cs-CZ" dirty="0"/>
              <a:t>Onemocnění pojivové tkáně</a:t>
            </a:r>
          </a:p>
          <a:p>
            <a:pPr lvl="1"/>
            <a:r>
              <a:rPr lang="cs-CZ" dirty="0"/>
              <a:t>Projevy: </a:t>
            </a:r>
            <a:r>
              <a:rPr lang="cs-CZ" dirty="0" err="1"/>
              <a:t>hypermobilita</a:t>
            </a:r>
            <a:r>
              <a:rPr lang="cs-CZ" dirty="0"/>
              <a:t> kloubů, postižení pojiva a ↓ odolnost kůže, ↑ pohyblivost cév v dermis</a:t>
            </a:r>
          </a:p>
        </p:txBody>
      </p:sp>
    </p:spTree>
    <p:extLst>
      <p:ext uri="{BB962C8B-B14F-4D97-AF65-F5344CB8AC3E}">
        <p14:creationId xmlns:p14="http://schemas.microsoft.com/office/powerpoint/2010/main" val="21911875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p:cNvSpPr>
            <a:spLocks noGrp="1"/>
          </p:cNvSpPr>
          <p:nvPr>
            <p:ph type="title"/>
          </p:nvPr>
        </p:nvSpPr>
        <p:spPr/>
        <p:txBody>
          <a:bodyPr/>
          <a:lstStyle/>
          <a:p>
            <a:r>
              <a:rPr lang="cs-CZ" dirty="0"/>
              <a:t>1. Poruchy cévní stěny – </a:t>
            </a:r>
            <a:r>
              <a:rPr lang="cs-CZ" dirty="0" err="1"/>
              <a:t>vaskulopatie</a:t>
            </a:r>
            <a:r>
              <a:rPr lang="cs-CZ" dirty="0"/>
              <a:t> II</a:t>
            </a:r>
          </a:p>
        </p:txBody>
      </p:sp>
      <p:sp>
        <p:nvSpPr>
          <p:cNvPr id="5" name="Zástupný symbol pro obsah 4"/>
          <p:cNvSpPr>
            <a:spLocks noGrp="1"/>
          </p:cNvSpPr>
          <p:nvPr>
            <p:ph idx="1"/>
          </p:nvPr>
        </p:nvSpPr>
        <p:spPr/>
        <p:txBody>
          <a:bodyPr/>
          <a:lstStyle/>
          <a:p>
            <a:pPr marL="72000" indent="0">
              <a:buNone/>
            </a:pPr>
            <a:r>
              <a:rPr lang="cs-CZ" dirty="0"/>
              <a:t>B) </a:t>
            </a:r>
            <a:r>
              <a:rPr lang="cs-CZ" u="sng" dirty="0"/>
              <a:t>ZÍSKANÉ PORUCHY </a:t>
            </a:r>
          </a:p>
          <a:p>
            <a:r>
              <a:rPr lang="cs-CZ" dirty="0"/>
              <a:t>Souvislost s poruchami pojivové tkáně</a:t>
            </a:r>
          </a:p>
          <a:p>
            <a:pPr lvl="1"/>
            <a:r>
              <a:rPr lang="cs-CZ" dirty="0"/>
              <a:t>Senilní purpura - ↑ fragilita cév u lidí staršího věku, poškození drobných cév následkem atrofie podkožní tkáně (úbytek elastických vláken) </a:t>
            </a:r>
          </a:p>
          <a:p>
            <a:pPr lvl="1"/>
            <a:endParaRPr lang="cs-CZ" dirty="0"/>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564" y="3630364"/>
            <a:ext cx="4641272" cy="3002036"/>
          </a:xfrm>
          <a:prstGeom prst="rect">
            <a:avLst/>
          </a:prstGeom>
          <a:ln>
            <a:noFill/>
          </a:ln>
          <a:effectLst>
            <a:softEdge rad="112500"/>
          </a:effectLst>
        </p:spPr>
      </p:pic>
    </p:spTree>
    <p:extLst>
      <p:ext uri="{BB962C8B-B14F-4D97-AF65-F5344CB8AC3E}">
        <p14:creationId xmlns:p14="http://schemas.microsoft.com/office/powerpoint/2010/main" val="17958127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p:cNvSpPr>
            <a:spLocks noGrp="1"/>
          </p:cNvSpPr>
          <p:nvPr>
            <p:ph type="title"/>
          </p:nvPr>
        </p:nvSpPr>
        <p:spPr/>
        <p:txBody>
          <a:bodyPr/>
          <a:lstStyle/>
          <a:p>
            <a:r>
              <a:rPr lang="cs-CZ" dirty="0"/>
              <a:t>2.Trombocytopenie a </a:t>
            </a:r>
            <a:r>
              <a:rPr lang="cs-CZ" dirty="0" err="1"/>
              <a:t>trombocytopatie</a:t>
            </a:r>
            <a:r>
              <a:rPr lang="cs-CZ" dirty="0"/>
              <a:t> </a:t>
            </a:r>
          </a:p>
        </p:txBody>
      </p:sp>
      <p:sp>
        <p:nvSpPr>
          <p:cNvPr id="5" name="Zástupný symbol pro obsah 4"/>
          <p:cNvSpPr>
            <a:spLocks noGrp="1"/>
          </p:cNvSpPr>
          <p:nvPr>
            <p:ph idx="1"/>
          </p:nvPr>
        </p:nvSpPr>
        <p:spPr>
          <a:xfrm>
            <a:off x="720000" y="1290220"/>
            <a:ext cx="10753200" cy="4139998"/>
          </a:xfrm>
        </p:spPr>
        <p:txBody>
          <a:bodyPr/>
          <a:lstStyle/>
          <a:p>
            <a:pPr marL="586350" indent="-514350">
              <a:buAutoNum type="alphaUcParenR"/>
            </a:pPr>
            <a:r>
              <a:rPr lang="cs-CZ" sz="2300" u="sng" dirty="0"/>
              <a:t>TROMBOCYTOPENIE </a:t>
            </a:r>
          </a:p>
          <a:p>
            <a:r>
              <a:rPr lang="cs-CZ" sz="2300" dirty="0"/>
              <a:t>Riziko nadměrného krvácení při poklesu trombocytů pod 20 000 </a:t>
            </a:r>
            <a:r>
              <a:rPr lang="cs-CZ" sz="2300" dirty="0">
                <a:hlinkClick r:id="rId3" tooltip="µl"/>
              </a:rPr>
              <a:t>µl</a:t>
            </a:r>
            <a:r>
              <a:rPr lang="cs-CZ" sz="2300" dirty="0"/>
              <a:t> a mimořádně vysoké riziko při </a:t>
            </a:r>
            <a:r>
              <a:rPr lang="cs-CZ" sz="2300" dirty="0" err="1"/>
              <a:t>pokledu</a:t>
            </a:r>
            <a:r>
              <a:rPr lang="cs-CZ" sz="2300" dirty="0"/>
              <a:t> pod 5 000 </a:t>
            </a:r>
            <a:r>
              <a:rPr lang="cs-CZ" sz="2300" dirty="0">
                <a:hlinkClick r:id="rId3" tooltip="µl"/>
              </a:rPr>
              <a:t>µl</a:t>
            </a:r>
            <a:endParaRPr lang="cs-CZ" sz="2300" dirty="0"/>
          </a:p>
          <a:p>
            <a:r>
              <a:rPr lang="cs-CZ" sz="2300" dirty="0"/>
              <a:t>Provázena ↑ hladiny </a:t>
            </a:r>
            <a:r>
              <a:rPr lang="cs-CZ" sz="2300" dirty="0" err="1"/>
              <a:t>trombopoetinu</a:t>
            </a:r>
            <a:r>
              <a:rPr lang="cs-CZ" sz="2300" dirty="0"/>
              <a:t> (TPO) v plazmě → nepřímý vztah k počtu trombocytů v cirkulaci</a:t>
            </a:r>
          </a:p>
          <a:p>
            <a:r>
              <a:rPr lang="cs-CZ" sz="2300" dirty="0"/>
              <a:t>Nebyly zatím popsány patologické stavy způsobené nedostatečnou tvorbou TPO</a:t>
            </a:r>
          </a:p>
          <a:p>
            <a:r>
              <a:rPr lang="cs-CZ" sz="2300" dirty="0"/>
              <a:t>Jaterní tkáň, ledviny, slezina a kostní dřeň jako hlavní zdroj TPO</a:t>
            </a:r>
          </a:p>
          <a:p>
            <a:r>
              <a:rPr lang="cs-CZ" sz="2300" dirty="0"/>
              <a:t>TPO velmi účinný růstový faktor při léčbě některých polékových trombocytopenií</a:t>
            </a:r>
          </a:p>
          <a:p>
            <a:endParaRPr lang="cs-CZ" sz="2500" dirty="0"/>
          </a:p>
        </p:txBody>
      </p:sp>
    </p:spTree>
    <p:extLst>
      <p:ext uri="{BB962C8B-B14F-4D97-AF65-F5344CB8AC3E}">
        <p14:creationId xmlns:p14="http://schemas.microsoft.com/office/powerpoint/2010/main" val="10771252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p:cNvSpPr>
            <a:spLocks noGrp="1"/>
          </p:cNvSpPr>
          <p:nvPr>
            <p:ph type="title"/>
          </p:nvPr>
        </p:nvSpPr>
        <p:spPr/>
        <p:txBody>
          <a:bodyPr/>
          <a:lstStyle/>
          <a:p>
            <a:r>
              <a:rPr lang="cs-CZ" dirty="0"/>
              <a:t>A) Trombocytopenie- příčiny</a:t>
            </a:r>
          </a:p>
        </p:txBody>
      </p:sp>
      <p:sp>
        <p:nvSpPr>
          <p:cNvPr id="5" name="Zástupný symbol pro obsah 4"/>
          <p:cNvSpPr>
            <a:spLocks noGrp="1"/>
          </p:cNvSpPr>
          <p:nvPr>
            <p:ph idx="1"/>
          </p:nvPr>
        </p:nvSpPr>
        <p:spPr>
          <a:xfrm>
            <a:off x="720000" y="1317929"/>
            <a:ext cx="10753200" cy="4139998"/>
          </a:xfrm>
        </p:spPr>
        <p:txBody>
          <a:bodyPr/>
          <a:lstStyle/>
          <a:p>
            <a:r>
              <a:rPr lang="cs-CZ" sz="2600" dirty="0"/>
              <a:t>Vrozené (vzácné) </a:t>
            </a:r>
            <a:r>
              <a:rPr lang="cs-CZ" sz="2600" dirty="0" err="1"/>
              <a:t>vs</a:t>
            </a:r>
            <a:r>
              <a:rPr lang="cs-CZ" sz="2600" dirty="0"/>
              <a:t> získané</a:t>
            </a:r>
          </a:p>
          <a:p>
            <a:r>
              <a:rPr lang="cs-CZ" sz="2600" dirty="0"/>
              <a:t>Důsledek nedostatečné tvorby trombocytů v krvetvorné tkáni nebo jejich zvýšená spotřeba</a:t>
            </a:r>
          </a:p>
          <a:p>
            <a:r>
              <a:rPr lang="cs-CZ" sz="2600" dirty="0"/>
              <a:t>↓ produkce trombocytů</a:t>
            </a:r>
          </a:p>
          <a:p>
            <a:pPr lvl="1"/>
            <a:r>
              <a:rPr lang="cs-CZ" dirty="0"/>
              <a:t>Aplastická anémie, </a:t>
            </a:r>
            <a:r>
              <a:rPr lang="cs-CZ" dirty="0" err="1"/>
              <a:t>myelodyplastický</a:t>
            </a:r>
            <a:r>
              <a:rPr lang="cs-CZ" dirty="0"/>
              <a:t> syndrom, myelofibróza, </a:t>
            </a:r>
            <a:r>
              <a:rPr lang="cs-CZ" dirty="0" err="1"/>
              <a:t>myeloftiza</a:t>
            </a:r>
            <a:r>
              <a:rPr lang="cs-CZ" dirty="0"/>
              <a:t>, </a:t>
            </a:r>
          </a:p>
          <a:p>
            <a:pPr lvl="1"/>
            <a:r>
              <a:rPr lang="cs-CZ" dirty="0"/>
              <a:t>trombocytopenie s chybením os radii (vrozená) – vyznačuje se nízkým nebo chybějícím počtem megakaryocytů v kostní dřeni</a:t>
            </a:r>
          </a:p>
          <a:p>
            <a:r>
              <a:rPr lang="cs-CZ" sz="2600" dirty="0"/>
              <a:t>↑ destrukce nebo konzumpce trombocytů</a:t>
            </a:r>
          </a:p>
          <a:p>
            <a:pPr lvl="1"/>
            <a:r>
              <a:rPr lang="cs-CZ" dirty="0"/>
              <a:t>Autoprotilátky proti trombocytům, diseminovaná intravaskulární koagulace, trombotická trombocytopenická purpura, umělé srdeční chlopně</a:t>
            </a:r>
          </a:p>
          <a:p>
            <a:r>
              <a:rPr lang="cs-CZ" sz="2600" dirty="0"/>
              <a:t>Sekvestrace trombocytů ve slezině </a:t>
            </a:r>
          </a:p>
          <a:p>
            <a:pPr lvl="1"/>
            <a:r>
              <a:rPr lang="cs-CZ" dirty="0" err="1"/>
              <a:t>Hypersplenismus</a:t>
            </a:r>
            <a:r>
              <a:rPr lang="cs-CZ" dirty="0"/>
              <a:t> při splenomegalii </a:t>
            </a:r>
          </a:p>
          <a:p>
            <a:pPr marL="72000" indent="0">
              <a:buNone/>
            </a:pPr>
            <a:endParaRPr lang="cs-CZ" dirty="0"/>
          </a:p>
        </p:txBody>
      </p:sp>
    </p:spTree>
    <p:extLst>
      <p:ext uri="{BB962C8B-B14F-4D97-AF65-F5344CB8AC3E}">
        <p14:creationId xmlns:p14="http://schemas.microsoft.com/office/powerpoint/2010/main" val="11533549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p:cNvSpPr>
            <a:spLocks noGrp="1"/>
          </p:cNvSpPr>
          <p:nvPr>
            <p:ph type="title"/>
          </p:nvPr>
        </p:nvSpPr>
        <p:spPr/>
        <p:txBody>
          <a:bodyPr/>
          <a:lstStyle/>
          <a:p>
            <a:r>
              <a:rPr lang="cs-CZ" dirty="0"/>
              <a:t>B) </a:t>
            </a:r>
            <a:r>
              <a:rPr lang="cs-CZ" dirty="0" err="1"/>
              <a:t>Trombocytopatie</a:t>
            </a:r>
            <a:r>
              <a:rPr lang="cs-CZ" dirty="0"/>
              <a:t> </a:t>
            </a:r>
          </a:p>
        </p:txBody>
      </p:sp>
      <p:sp>
        <p:nvSpPr>
          <p:cNvPr id="5" name="Zástupný symbol pro obsah 4"/>
          <p:cNvSpPr>
            <a:spLocks noGrp="1"/>
          </p:cNvSpPr>
          <p:nvPr>
            <p:ph idx="1"/>
          </p:nvPr>
        </p:nvSpPr>
        <p:spPr/>
        <p:txBody>
          <a:bodyPr/>
          <a:lstStyle/>
          <a:p>
            <a:r>
              <a:rPr lang="cs-CZ" dirty="0"/>
              <a:t>Defektní </a:t>
            </a:r>
            <a:r>
              <a:rPr lang="cs-CZ" dirty="0" err="1"/>
              <a:t>fce</a:t>
            </a:r>
            <a:r>
              <a:rPr lang="cs-CZ" dirty="0"/>
              <a:t> trombocytů z důvodu jejich vnitřní poruchy</a:t>
            </a:r>
          </a:p>
          <a:p>
            <a:r>
              <a:rPr lang="cs-CZ" dirty="0"/>
              <a:t>Možná příčina poruch primární hemostázy i při dostatečném počtu trombocytů</a:t>
            </a:r>
          </a:p>
          <a:p>
            <a:r>
              <a:rPr lang="cs-CZ" dirty="0"/>
              <a:t>Vrozené vs. získané </a:t>
            </a:r>
          </a:p>
        </p:txBody>
      </p:sp>
    </p:spTree>
    <p:extLst>
      <p:ext uri="{BB962C8B-B14F-4D97-AF65-F5344CB8AC3E}">
        <p14:creationId xmlns:p14="http://schemas.microsoft.com/office/powerpoint/2010/main" val="2867989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p:cNvSpPr>
            <a:spLocks noGrp="1"/>
          </p:cNvSpPr>
          <p:nvPr>
            <p:ph type="title"/>
          </p:nvPr>
        </p:nvSpPr>
        <p:spPr/>
        <p:txBody>
          <a:bodyPr/>
          <a:lstStyle/>
          <a:p>
            <a:r>
              <a:rPr lang="cs-CZ" dirty="0"/>
              <a:t>B) </a:t>
            </a:r>
            <a:r>
              <a:rPr lang="cs-CZ" dirty="0" err="1"/>
              <a:t>Trombocytopatie</a:t>
            </a:r>
            <a:r>
              <a:rPr lang="cs-CZ" dirty="0"/>
              <a:t> II</a:t>
            </a:r>
          </a:p>
        </p:txBody>
      </p:sp>
      <p:sp>
        <p:nvSpPr>
          <p:cNvPr id="5" name="Zástupný symbol pro obsah 4"/>
          <p:cNvSpPr>
            <a:spLocks noGrp="1"/>
          </p:cNvSpPr>
          <p:nvPr>
            <p:ph idx="1"/>
          </p:nvPr>
        </p:nvSpPr>
        <p:spPr>
          <a:xfrm>
            <a:off x="719999" y="1440873"/>
            <a:ext cx="10945527" cy="4391127"/>
          </a:xfrm>
        </p:spPr>
        <p:txBody>
          <a:bodyPr/>
          <a:lstStyle/>
          <a:p>
            <a:pPr marL="72000" indent="0">
              <a:buNone/>
            </a:pPr>
            <a:r>
              <a:rPr lang="cs-CZ" sz="2500" u="sng" dirty="0">
                <a:solidFill>
                  <a:schemeClr val="tx2"/>
                </a:solidFill>
              </a:rPr>
              <a:t>VROZENÉ PORUCHY NARUŠUJÍCÍ ADHEZIVITU A AGREGACI TROMBŮ</a:t>
            </a:r>
          </a:p>
          <a:p>
            <a:pPr marL="72000" indent="0">
              <a:buNone/>
            </a:pPr>
            <a:r>
              <a:rPr lang="cs-CZ" dirty="0"/>
              <a:t>Trombocyty mají dva funkčně významné glykoproteinové komplexy </a:t>
            </a:r>
            <a:r>
              <a:rPr lang="cs-CZ" dirty="0" err="1"/>
              <a:t>gpIb</a:t>
            </a:r>
            <a:r>
              <a:rPr lang="cs-CZ" dirty="0"/>
              <a:t>-IX a </a:t>
            </a:r>
            <a:r>
              <a:rPr lang="cs-CZ" dirty="0" err="1"/>
              <a:t>gpIIb-IIIa</a:t>
            </a:r>
            <a:r>
              <a:rPr lang="cs-CZ" dirty="0"/>
              <a:t>, které plní funkci receptorů – realizace procesů adheze a agregace trombocytů</a:t>
            </a:r>
          </a:p>
          <a:p>
            <a:pPr marL="72000" indent="0">
              <a:buNone/>
            </a:pPr>
            <a:r>
              <a:rPr lang="cs-CZ" dirty="0"/>
              <a:t>Těmito komplexy se váží k </a:t>
            </a:r>
            <a:r>
              <a:rPr lang="cs-CZ" dirty="0" err="1"/>
              <a:t>subenoteliálním</a:t>
            </a:r>
            <a:r>
              <a:rPr lang="cs-CZ" dirty="0"/>
              <a:t> strukturám (kolagen I a II) prostřednictvím </a:t>
            </a:r>
            <a:r>
              <a:rPr lang="cs-CZ" dirty="0" err="1"/>
              <a:t>vWF</a:t>
            </a:r>
            <a:r>
              <a:rPr lang="cs-CZ" dirty="0"/>
              <a:t> a dále k fibrinogenu </a:t>
            </a:r>
            <a:r>
              <a:rPr lang="cs-CZ" dirty="0" err="1"/>
              <a:t>secernovanému</a:t>
            </a:r>
            <a:r>
              <a:rPr lang="cs-CZ" dirty="0"/>
              <a:t> z plazmy a trombocytů</a:t>
            </a:r>
          </a:p>
        </p:txBody>
      </p:sp>
    </p:spTree>
    <p:extLst>
      <p:ext uri="{BB962C8B-B14F-4D97-AF65-F5344CB8AC3E}">
        <p14:creationId xmlns:p14="http://schemas.microsoft.com/office/powerpoint/2010/main" val="2831019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cs-CZ" altLang="en-US">
                <a:latin typeface="Century Gothic" panose="020B0502020202020204" pitchFamily="34" charset="0"/>
              </a:rPr>
              <a:t>Hemostáza</a:t>
            </a:r>
          </a:p>
        </p:txBody>
      </p:sp>
      <p:sp>
        <p:nvSpPr>
          <p:cNvPr id="5123" name="Rectangle 3"/>
          <p:cNvSpPr>
            <a:spLocks noGrp="1" noChangeArrowheads="1"/>
          </p:cNvSpPr>
          <p:nvPr>
            <p:ph type="body" idx="1"/>
          </p:nvPr>
        </p:nvSpPr>
        <p:spPr/>
        <p:txBody>
          <a:bodyPr/>
          <a:lstStyle/>
          <a:p>
            <a:pPr eaLnBrk="1" hangingPunct="1"/>
            <a:r>
              <a:rPr lang="cs-CZ" altLang="en-US" dirty="0">
                <a:latin typeface="+mj-lt"/>
              </a:rPr>
              <a:t>Hemostáza je děj, který zabraňuje signifikantní ztrátě krve při poranění cévní stěny </a:t>
            </a:r>
          </a:p>
          <a:p>
            <a:pPr eaLnBrk="1" hangingPunct="1"/>
            <a:r>
              <a:rPr lang="cs-CZ" altLang="en-US" dirty="0">
                <a:latin typeface="+mj-lt"/>
              </a:rPr>
              <a:t>Interakce endotelu cévní stěny, destiček, koagulace a </a:t>
            </a:r>
            <a:r>
              <a:rPr lang="cs-CZ" altLang="en-US" dirty="0" err="1">
                <a:latin typeface="+mj-lt"/>
              </a:rPr>
              <a:t>fibrinolýzy</a:t>
            </a:r>
            <a:r>
              <a:rPr lang="cs-CZ" altLang="en-US" dirty="0">
                <a:latin typeface="+mj-lt"/>
              </a:rPr>
              <a:t>, jejímž cílem je rovnováha všech procesů, které pokud možno zabraňují ztrátě krve při poranění cévní stěny a zajišťují průchodnost cévního řečiště</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p:cNvSpPr>
            <a:spLocks noGrp="1"/>
          </p:cNvSpPr>
          <p:nvPr>
            <p:ph type="title"/>
          </p:nvPr>
        </p:nvSpPr>
        <p:spPr/>
        <p:txBody>
          <a:bodyPr/>
          <a:lstStyle/>
          <a:p>
            <a:r>
              <a:rPr lang="cs-CZ" dirty="0"/>
              <a:t>B) </a:t>
            </a:r>
            <a:r>
              <a:rPr lang="cs-CZ" dirty="0" err="1"/>
              <a:t>Trombocytopatie</a:t>
            </a:r>
            <a:r>
              <a:rPr lang="cs-CZ" dirty="0"/>
              <a:t> III</a:t>
            </a:r>
          </a:p>
        </p:txBody>
      </p:sp>
      <p:sp>
        <p:nvSpPr>
          <p:cNvPr id="5" name="Zástupný symbol pro obsah 4"/>
          <p:cNvSpPr>
            <a:spLocks noGrp="1"/>
          </p:cNvSpPr>
          <p:nvPr>
            <p:ph idx="1"/>
          </p:nvPr>
        </p:nvSpPr>
        <p:spPr>
          <a:xfrm>
            <a:off x="666000" y="1171576"/>
            <a:ext cx="10753200" cy="4139998"/>
          </a:xfrm>
        </p:spPr>
        <p:txBody>
          <a:bodyPr/>
          <a:lstStyle/>
          <a:p>
            <a:r>
              <a:rPr lang="cs-CZ" dirty="0">
                <a:solidFill>
                  <a:schemeClr val="tx2"/>
                </a:solidFill>
              </a:rPr>
              <a:t>Bernardův-</a:t>
            </a:r>
            <a:r>
              <a:rPr lang="cs-CZ" dirty="0" err="1">
                <a:solidFill>
                  <a:schemeClr val="tx2"/>
                </a:solidFill>
              </a:rPr>
              <a:t>Soulierův</a:t>
            </a:r>
            <a:r>
              <a:rPr lang="cs-CZ" dirty="0">
                <a:solidFill>
                  <a:schemeClr val="tx2"/>
                </a:solidFill>
              </a:rPr>
              <a:t> syndrom</a:t>
            </a:r>
          </a:p>
          <a:p>
            <a:pPr lvl="1"/>
            <a:r>
              <a:rPr lang="cs-CZ" dirty="0"/>
              <a:t>Autosomálně recesivní dědičnost, defekt komplexu </a:t>
            </a:r>
            <a:r>
              <a:rPr lang="cs-CZ" dirty="0" err="1"/>
              <a:t>gpIb</a:t>
            </a:r>
            <a:r>
              <a:rPr lang="cs-CZ" dirty="0"/>
              <a:t>-IX</a:t>
            </a:r>
          </a:p>
          <a:p>
            <a:r>
              <a:rPr lang="cs-CZ" dirty="0" err="1">
                <a:solidFill>
                  <a:schemeClr val="tx2"/>
                </a:solidFill>
              </a:rPr>
              <a:t>Glanzmannova</a:t>
            </a:r>
            <a:r>
              <a:rPr lang="cs-CZ" dirty="0">
                <a:solidFill>
                  <a:schemeClr val="tx2"/>
                </a:solidFill>
              </a:rPr>
              <a:t> </a:t>
            </a:r>
            <a:r>
              <a:rPr lang="cs-CZ" dirty="0" err="1">
                <a:solidFill>
                  <a:schemeClr val="tx2"/>
                </a:solidFill>
              </a:rPr>
              <a:t>trombastenie</a:t>
            </a:r>
            <a:r>
              <a:rPr lang="cs-CZ" dirty="0">
                <a:solidFill>
                  <a:schemeClr val="tx2"/>
                </a:solidFill>
              </a:rPr>
              <a:t> </a:t>
            </a:r>
          </a:p>
          <a:p>
            <a:pPr lvl="1"/>
            <a:r>
              <a:rPr lang="cs-CZ" dirty="0"/>
              <a:t>Autosomálně recesivní dědičnost, defekt komplexu </a:t>
            </a:r>
            <a:r>
              <a:rPr lang="cs-CZ" dirty="0" err="1"/>
              <a:t>gpIIb-IIIa</a:t>
            </a:r>
            <a:r>
              <a:rPr lang="cs-CZ" dirty="0"/>
              <a:t> </a:t>
            </a:r>
          </a:p>
          <a:p>
            <a:r>
              <a:rPr lang="cs-CZ" sz="2600" dirty="0"/>
              <a:t>Obě poruchy způsobují klinicky závažnou poruchu primární hemostázy</a:t>
            </a:r>
          </a:p>
          <a:p>
            <a:r>
              <a:rPr lang="cs-CZ" dirty="0">
                <a:solidFill>
                  <a:schemeClr val="tx2"/>
                </a:solidFill>
              </a:rPr>
              <a:t>Von </a:t>
            </a:r>
            <a:r>
              <a:rPr lang="cs-CZ" dirty="0" err="1">
                <a:solidFill>
                  <a:schemeClr val="tx2"/>
                </a:solidFill>
              </a:rPr>
              <a:t>Willebrandova</a:t>
            </a:r>
            <a:r>
              <a:rPr lang="cs-CZ" dirty="0">
                <a:solidFill>
                  <a:schemeClr val="tx2"/>
                </a:solidFill>
              </a:rPr>
              <a:t> nemoc</a:t>
            </a:r>
          </a:p>
          <a:p>
            <a:pPr lvl="1"/>
            <a:r>
              <a:rPr lang="cs-CZ" dirty="0"/>
              <a:t>Onemocnění má příznaky poruchy primární i sekundární hemostázy</a:t>
            </a:r>
          </a:p>
          <a:p>
            <a:pPr lvl="1"/>
            <a:r>
              <a:rPr lang="cs-CZ" dirty="0"/>
              <a:t>Společně s hemofilií A </a:t>
            </a:r>
            <a:r>
              <a:rPr lang="cs-CZ" dirty="0" err="1"/>
              <a:t>a</a:t>
            </a:r>
            <a:r>
              <a:rPr lang="cs-CZ" dirty="0"/>
              <a:t> B nejčastějším vrozeným defektem hemostázy</a:t>
            </a:r>
          </a:p>
          <a:p>
            <a:pPr lvl="1"/>
            <a:r>
              <a:rPr lang="cs-CZ" dirty="0"/>
              <a:t>Narušení adheze trombocytů vlivem ↓hladiny </a:t>
            </a:r>
            <a:r>
              <a:rPr lang="cs-CZ" dirty="0" err="1"/>
              <a:t>vWF</a:t>
            </a:r>
            <a:r>
              <a:rPr lang="cs-CZ" dirty="0"/>
              <a:t> v plazmě </a:t>
            </a:r>
          </a:p>
          <a:p>
            <a:pPr lvl="1"/>
            <a:r>
              <a:rPr lang="cs-CZ" dirty="0" err="1"/>
              <a:t>vWF</a:t>
            </a:r>
            <a:r>
              <a:rPr lang="cs-CZ" dirty="0"/>
              <a:t> také plazmatickým nosičem koagulačního faktoru VIII – tím se stává faktor nestabilní a jeho hladina v plazmě je snížená</a:t>
            </a:r>
          </a:p>
          <a:p>
            <a:pPr lvl="1"/>
            <a:r>
              <a:rPr lang="cs-CZ" dirty="0"/>
              <a:t>Získaná forma nemoci – protilátky proti </a:t>
            </a:r>
            <a:r>
              <a:rPr lang="cs-CZ" dirty="0" err="1"/>
              <a:t>vWF</a:t>
            </a:r>
            <a:endParaRPr lang="cs-CZ" dirty="0"/>
          </a:p>
        </p:txBody>
      </p:sp>
    </p:spTree>
    <p:extLst>
      <p:ext uri="{BB962C8B-B14F-4D97-AF65-F5344CB8AC3E}">
        <p14:creationId xmlns:p14="http://schemas.microsoft.com/office/powerpoint/2010/main" val="8189602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p:cNvSpPr>
            <a:spLocks noGrp="1"/>
          </p:cNvSpPr>
          <p:nvPr>
            <p:ph type="title"/>
          </p:nvPr>
        </p:nvSpPr>
        <p:spPr/>
        <p:txBody>
          <a:bodyPr/>
          <a:lstStyle/>
          <a:p>
            <a:r>
              <a:rPr lang="cs-CZ" dirty="0"/>
              <a:t>Von </a:t>
            </a:r>
            <a:r>
              <a:rPr lang="cs-CZ" dirty="0" err="1"/>
              <a:t>Willebrandův</a:t>
            </a:r>
            <a:r>
              <a:rPr lang="cs-CZ" dirty="0"/>
              <a:t> faktor</a:t>
            </a:r>
          </a:p>
        </p:txBody>
      </p:sp>
      <p:sp>
        <p:nvSpPr>
          <p:cNvPr id="5" name="Zástupný symbol pro obsah 4"/>
          <p:cNvSpPr>
            <a:spLocks noGrp="1"/>
          </p:cNvSpPr>
          <p:nvPr>
            <p:ph idx="1"/>
          </p:nvPr>
        </p:nvSpPr>
        <p:spPr>
          <a:xfrm>
            <a:off x="720000" y="1345638"/>
            <a:ext cx="10753200" cy="4139998"/>
          </a:xfrm>
        </p:spPr>
        <p:txBody>
          <a:bodyPr/>
          <a:lstStyle/>
          <a:p>
            <a:r>
              <a:rPr lang="cs-CZ" dirty="0"/>
              <a:t>Vytvářen endoteliemi a megakaryocyty</a:t>
            </a:r>
          </a:p>
          <a:p>
            <a:r>
              <a:rPr lang="cs-CZ" dirty="0"/>
              <a:t>Několik molekulárních forem</a:t>
            </a:r>
          </a:p>
          <a:p>
            <a:r>
              <a:rPr lang="cs-CZ" dirty="0"/>
              <a:t>Běžně přítomen v krevní plazmě, </a:t>
            </a:r>
            <a:r>
              <a:rPr lang="cs-CZ" dirty="0" err="1"/>
              <a:t>granulech</a:t>
            </a:r>
            <a:r>
              <a:rPr lang="cs-CZ" dirty="0"/>
              <a:t> trombocytů a </a:t>
            </a:r>
            <a:r>
              <a:rPr lang="cs-CZ" dirty="0" err="1"/>
              <a:t>subendoteliálně</a:t>
            </a:r>
            <a:endParaRPr lang="cs-CZ" dirty="0"/>
          </a:p>
          <a:p>
            <a:r>
              <a:rPr lang="cs-CZ" dirty="0"/>
              <a:t>Již mírné snížení koncentrace </a:t>
            </a:r>
            <a:r>
              <a:rPr lang="cs-CZ" dirty="0" err="1"/>
              <a:t>vWF</a:t>
            </a:r>
            <a:r>
              <a:rPr lang="cs-CZ" dirty="0"/>
              <a:t> v plazmě nebo chybění vysokomolekulárních forem vede k poruše adheze trombocytů</a:t>
            </a:r>
          </a:p>
          <a:p>
            <a:r>
              <a:rPr lang="cs-CZ" dirty="0"/>
              <a:t>Klinické příznaky: epistaxe, krvácení do GIT a urogenitálního traktu, ↑ krvácení po úrazech a operacích</a:t>
            </a:r>
          </a:p>
        </p:txBody>
      </p:sp>
    </p:spTree>
    <p:extLst>
      <p:ext uri="{BB962C8B-B14F-4D97-AF65-F5344CB8AC3E}">
        <p14:creationId xmlns:p14="http://schemas.microsoft.com/office/powerpoint/2010/main" val="24979926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p:cNvSpPr>
            <a:spLocks noGrp="1"/>
          </p:cNvSpPr>
          <p:nvPr>
            <p:ph type="title"/>
          </p:nvPr>
        </p:nvSpPr>
        <p:spPr/>
        <p:txBody>
          <a:bodyPr/>
          <a:lstStyle/>
          <a:p>
            <a:r>
              <a:rPr lang="cs-CZ" sz="2800" dirty="0"/>
              <a:t>Vrozené poruchy trombocytů narušující jejich skladovací a sekreční funkci</a:t>
            </a:r>
            <a:br>
              <a:rPr lang="cs-CZ" sz="2800" dirty="0"/>
            </a:br>
            <a:endParaRPr lang="cs-CZ" sz="2800" dirty="0"/>
          </a:p>
        </p:txBody>
      </p:sp>
      <p:sp>
        <p:nvSpPr>
          <p:cNvPr id="5" name="Zástupný symbol pro obsah 4"/>
          <p:cNvSpPr>
            <a:spLocks noGrp="1"/>
          </p:cNvSpPr>
          <p:nvPr>
            <p:ph idx="1"/>
          </p:nvPr>
        </p:nvSpPr>
        <p:spPr/>
        <p:txBody>
          <a:bodyPr/>
          <a:lstStyle/>
          <a:p>
            <a:r>
              <a:rPr lang="cs-CZ" sz="2500" dirty="0"/>
              <a:t>Defekt funkce granul trombocytů</a:t>
            </a:r>
          </a:p>
          <a:p>
            <a:r>
              <a:rPr lang="cs-CZ" sz="2500" dirty="0">
                <a:solidFill>
                  <a:schemeClr val="tx2"/>
                </a:solidFill>
              </a:rPr>
              <a:t>Heřmanského-</a:t>
            </a:r>
            <a:r>
              <a:rPr lang="cs-CZ" sz="2500" dirty="0" err="1">
                <a:solidFill>
                  <a:schemeClr val="tx2"/>
                </a:solidFill>
              </a:rPr>
              <a:t>Pudlákův</a:t>
            </a:r>
            <a:r>
              <a:rPr lang="cs-CZ" sz="2500" dirty="0">
                <a:solidFill>
                  <a:schemeClr val="tx2"/>
                </a:solidFill>
              </a:rPr>
              <a:t> syndrom </a:t>
            </a:r>
          </a:p>
          <a:p>
            <a:pPr lvl="1"/>
            <a:r>
              <a:rPr lang="cs-CZ" sz="1700" dirty="0" err="1"/>
              <a:t>Okulokutánní</a:t>
            </a:r>
            <a:r>
              <a:rPr lang="cs-CZ" sz="1700" dirty="0"/>
              <a:t> albinismus a pigmentová granulace v makrofázích kostní dřeně</a:t>
            </a:r>
          </a:p>
          <a:p>
            <a:r>
              <a:rPr lang="cs-CZ" sz="2500" dirty="0" err="1">
                <a:solidFill>
                  <a:schemeClr val="tx2"/>
                </a:solidFill>
              </a:rPr>
              <a:t>Chédiakův-Higashiho</a:t>
            </a:r>
            <a:r>
              <a:rPr lang="cs-CZ" sz="2500" dirty="0">
                <a:solidFill>
                  <a:schemeClr val="tx2"/>
                </a:solidFill>
              </a:rPr>
              <a:t> syndrom</a:t>
            </a:r>
            <a:endParaRPr lang="cs-CZ" sz="2500" dirty="0"/>
          </a:p>
          <a:p>
            <a:endParaRPr lang="cs-CZ" dirty="0"/>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3610" y="1953491"/>
            <a:ext cx="2897008" cy="3410230"/>
          </a:xfrm>
          <a:prstGeom prst="rect">
            <a:avLst/>
          </a:prstGeom>
          <a:ln>
            <a:noFill/>
          </a:ln>
          <a:effectLst>
            <a:softEdge rad="112500"/>
          </a:effectLst>
        </p:spPr>
      </p:pic>
    </p:spTree>
    <p:extLst>
      <p:ext uri="{BB962C8B-B14F-4D97-AF65-F5344CB8AC3E}">
        <p14:creationId xmlns:p14="http://schemas.microsoft.com/office/powerpoint/2010/main" val="34139394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p:cNvSpPr>
            <a:spLocks noGrp="1"/>
          </p:cNvSpPr>
          <p:nvPr>
            <p:ph type="title"/>
          </p:nvPr>
        </p:nvSpPr>
        <p:spPr/>
        <p:txBody>
          <a:bodyPr/>
          <a:lstStyle/>
          <a:p>
            <a:r>
              <a:rPr lang="cs-CZ" dirty="0"/>
              <a:t>Získané poruchy trombocytů</a:t>
            </a:r>
          </a:p>
        </p:txBody>
      </p:sp>
      <p:sp>
        <p:nvSpPr>
          <p:cNvPr id="5" name="Zástupný symbol pro obsah 4"/>
          <p:cNvSpPr>
            <a:spLocks noGrp="1"/>
          </p:cNvSpPr>
          <p:nvPr>
            <p:ph idx="1"/>
          </p:nvPr>
        </p:nvSpPr>
        <p:spPr/>
        <p:txBody>
          <a:bodyPr/>
          <a:lstStyle/>
          <a:p>
            <a:r>
              <a:rPr lang="cs-CZ" dirty="0" err="1"/>
              <a:t>Kys</a:t>
            </a:r>
            <a:r>
              <a:rPr lang="cs-CZ" dirty="0"/>
              <a:t>. acetylsalicylová („aspirin“) a jiné nesteroidní protizánětlivé léky ireverzibilně acetylují </a:t>
            </a:r>
            <a:r>
              <a:rPr lang="cs-CZ" dirty="0" err="1"/>
              <a:t>cyklooxygenázu</a:t>
            </a:r>
            <a:r>
              <a:rPr lang="cs-CZ" dirty="0"/>
              <a:t> trombocytů v krvi</a:t>
            </a:r>
          </a:p>
          <a:p>
            <a:r>
              <a:rPr lang="cs-CZ" dirty="0"/>
              <a:t>Jedna dávka těchto látek částečně ↓ schopnost krve zacelit drobná krvácení mechanismem primární hemostázy</a:t>
            </a:r>
          </a:p>
          <a:p>
            <a:r>
              <a:rPr lang="cs-CZ" dirty="0"/>
              <a:t>Jiné příčiny: porucha trombocytů při selhání </a:t>
            </a:r>
            <a:r>
              <a:rPr lang="cs-CZ" dirty="0" err="1"/>
              <a:t>fcí</a:t>
            </a:r>
            <a:r>
              <a:rPr lang="cs-CZ" dirty="0"/>
              <a:t> ledvin</a:t>
            </a:r>
          </a:p>
        </p:txBody>
      </p:sp>
    </p:spTree>
    <p:extLst>
      <p:ext uri="{BB962C8B-B14F-4D97-AF65-F5344CB8AC3E}">
        <p14:creationId xmlns:p14="http://schemas.microsoft.com/office/powerpoint/2010/main" val="41649810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Nadpis 3"/>
          <p:cNvSpPr>
            <a:spLocks noGrp="1"/>
          </p:cNvSpPr>
          <p:nvPr>
            <p:ph type="title"/>
          </p:nvPr>
        </p:nvSpPr>
        <p:spPr>
          <a:xfrm>
            <a:off x="666000" y="512182"/>
            <a:ext cx="10753200" cy="451576"/>
          </a:xfrm>
        </p:spPr>
        <p:txBody>
          <a:bodyPr/>
          <a:lstStyle/>
          <a:p>
            <a:r>
              <a:rPr lang="cs-CZ" sz="3900" dirty="0"/>
              <a:t>PORUCHY SEKUNDÁRNÍ HEMOSTÁZY</a:t>
            </a:r>
          </a:p>
        </p:txBody>
      </p:sp>
      <p:sp>
        <p:nvSpPr>
          <p:cNvPr id="5" name="Zástupný symbol pro obsah 4"/>
          <p:cNvSpPr>
            <a:spLocks noGrp="1"/>
          </p:cNvSpPr>
          <p:nvPr>
            <p:ph idx="1"/>
          </p:nvPr>
        </p:nvSpPr>
        <p:spPr>
          <a:xfrm>
            <a:off x="666000" y="963758"/>
            <a:ext cx="10945092" cy="4139997"/>
          </a:xfrm>
        </p:spPr>
        <p:txBody>
          <a:bodyPr/>
          <a:lstStyle/>
          <a:p>
            <a:pPr>
              <a:lnSpc>
                <a:spcPct val="100000"/>
              </a:lnSpc>
            </a:pPr>
            <a:r>
              <a:rPr lang="cs-CZ" sz="2500" dirty="0"/>
              <a:t>Podstatou sekundární hemostázy je koagulace krevní plazmy končící vytvořením sítě fibrinu</a:t>
            </a:r>
          </a:p>
          <a:p>
            <a:pPr>
              <a:lnSpc>
                <a:spcPct val="100000"/>
              </a:lnSpc>
            </a:pPr>
            <a:r>
              <a:rPr lang="cs-CZ" sz="2500" dirty="0"/>
              <a:t>Zdrojem plazmatických koagulačních faktorů je jaterní proteosyntéza</a:t>
            </a:r>
          </a:p>
          <a:p>
            <a:pPr>
              <a:lnSpc>
                <a:spcPct val="100000"/>
              </a:lnSpc>
            </a:pPr>
            <a:r>
              <a:rPr lang="cs-CZ" sz="2500" dirty="0" err="1"/>
              <a:t>Koagulopatie</a:t>
            </a:r>
            <a:r>
              <a:rPr lang="cs-CZ" sz="2500" dirty="0"/>
              <a:t> postihující proces srážení krve</a:t>
            </a:r>
          </a:p>
          <a:p>
            <a:pPr>
              <a:lnSpc>
                <a:spcPct val="100000"/>
              </a:lnSpc>
            </a:pPr>
            <a:r>
              <a:rPr lang="cs-CZ" sz="2500" dirty="0"/>
              <a:t>Shodné příznaky u vrozené i získané</a:t>
            </a:r>
          </a:p>
          <a:p>
            <a:r>
              <a:rPr lang="cs-CZ" sz="2500" dirty="0"/>
              <a:t>Příznaky podobné jako u poruch primární hemostázy</a:t>
            </a:r>
          </a:p>
          <a:p>
            <a:pPr lvl="1"/>
            <a:r>
              <a:rPr lang="cs-CZ" dirty="0"/>
              <a:t>Epistaxe, krvácení do GIT, hematurie, menoragie</a:t>
            </a:r>
          </a:p>
          <a:p>
            <a:pPr lvl="1"/>
            <a:r>
              <a:rPr lang="cs-CZ" dirty="0">
                <a:solidFill>
                  <a:srgbClr val="FF0000"/>
                </a:solidFill>
              </a:rPr>
              <a:t>Chybí petechie a purpury</a:t>
            </a:r>
          </a:p>
          <a:p>
            <a:r>
              <a:rPr lang="cs-CZ" sz="2500" dirty="0"/>
              <a:t>Rozsáhlá opakující se krvácení do tkání, tvorba velkých hematomů</a:t>
            </a:r>
          </a:p>
          <a:p>
            <a:pPr lvl="1"/>
            <a:r>
              <a:rPr lang="cs-CZ" dirty="0"/>
              <a:t>kůže, sliznice, klouby, svaly, mozek, </a:t>
            </a:r>
            <a:r>
              <a:rPr lang="cs-CZ" dirty="0" err="1"/>
              <a:t>retroperitoneum</a:t>
            </a:r>
            <a:endParaRPr lang="cs-CZ" dirty="0"/>
          </a:p>
          <a:p>
            <a:r>
              <a:rPr lang="cs-CZ" sz="2500" dirty="0"/>
              <a:t>Zhoršené hojení ran, komprese rány není účinným prostředkem k zástavě krvácení</a:t>
            </a:r>
          </a:p>
          <a:p>
            <a:pPr lvl="1"/>
            <a:endParaRPr lang="cs-CZ" dirty="0">
              <a:solidFill>
                <a:srgbClr val="FF0000"/>
              </a:solidFill>
            </a:endParaRPr>
          </a:p>
        </p:txBody>
      </p:sp>
    </p:spTree>
    <p:extLst>
      <p:ext uri="{BB962C8B-B14F-4D97-AF65-F5344CB8AC3E}">
        <p14:creationId xmlns:p14="http://schemas.microsoft.com/office/powerpoint/2010/main" val="20794203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4" name="Nadpis 3"/>
          <p:cNvSpPr>
            <a:spLocks noGrp="1"/>
          </p:cNvSpPr>
          <p:nvPr>
            <p:ph type="title"/>
          </p:nvPr>
        </p:nvSpPr>
        <p:spPr/>
        <p:txBody>
          <a:bodyPr/>
          <a:lstStyle/>
          <a:p>
            <a:r>
              <a:rPr lang="cs-CZ" dirty="0"/>
              <a:t>Koagulace krve in </a:t>
            </a:r>
            <a:r>
              <a:rPr lang="cs-CZ" dirty="0" err="1"/>
              <a:t>vivo</a:t>
            </a:r>
            <a:endParaRPr lang="cs-CZ" dirty="0"/>
          </a:p>
        </p:txBody>
      </p:sp>
      <p:sp>
        <p:nvSpPr>
          <p:cNvPr id="5" name="Zástupný symbol pro obsah 4"/>
          <p:cNvSpPr>
            <a:spLocks noGrp="1"/>
          </p:cNvSpPr>
          <p:nvPr>
            <p:ph idx="1"/>
          </p:nvPr>
        </p:nvSpPr>
        <p:spPr>
          <a:xfrm>
            <a:off x="720000" y="1359491"/>
            <a:ext cx="10753200" cy="4500981"/>
          </a:xfrm>
        </p:spPr>
        <p:txBody>
          <a:bodyPr/>
          <a:lstStyle/>
          <a:p>
            <a:pPr>
              <a:lnSpc>
                <a:spcPct val="100000"/>
              </a:lnSpc>
            </a:pPr>
            <a:r>
              <a:rPr lang="en-GB" sz="2300" dirty="0" err="1"/>
              <a:t>Proniknut</a:t>
            </a:r>
            <a:r>
              <a:rPr lang="cs-CZ" sz="2300" dirty="0"/>
              <a:t>í krve do </a:t>
            </a:r>
            <a:r>
              <a:rPr lang="cs-CZ" sz="2300" dirty="0" err="1"/>
              <a:t>subendotelových</a:t>
            </a:r>
            <a:r>
              <a:rPr lang="cs-CZ" sz="2300" dirty="0"/>
              <a:t> a extravaskulárních prostor způsobí navázání plazmatického koagulačního faktoru VII na tkáňový faktor</a:t>
            </a:r>
          </a:p>
          <a:p>
            <a:pPr>
              <a:lnSpc>
                <a:spcPct val="100000"/>
              </a:lnSpc>
            </a:pPr>
            <a:r>
              <a:rPr lang="cs-CZ" sz="2300" dirty="0"/>
              <a:t>Po navázání na tkáňový faktor se faktor VII stává citlivý k proteolytické aktivaci koagulačních faktorů normálně přítomných v plazmě Xa60 a </a:t>
            </a:r>
            <a:r>
              <a:rPr lang="cs-CZ" sz="2300" dirty="0" err="1"/>
              <a:t>VIIa</a:t>
            </a:r>
            <a:r>
              <a:rPr lang="cs-CZ" sz="2300" dirty="0"/>
              <a:t>  </a:t>
            </a:r>
          </a:p>
          <a:p>
            <a:pPr>
              <a:lnSpc>
                <a:spcPct val="100000"/>
              </a:lnSpc>
            </a:pPr>
            <a:r>
              <a:rPr lang="cs-CZ" sz="2300" dirty="0"/>
              <a:t>Faktor </a:t>
            </a:r>
            <a:r>
              <a:rPr lang="cs-CZ" sz="2300" dirty="0" err="1"/>
              <a:t>VIIa</a:t>
            </a:r>
            <a:r>
              <a:rPr lang="cs-CZ" sz="2300" dirty="0"/>
              <a:t> dále aktivuje faktory IX a X → aktivace protrombinu (faktoru II) na </a:t>
            </a:r>
            <a:r>
              <a:rPr lang="cs-CZ" sz="2300" b="1" dirty="0"/>
              <a:t>trombin</a:t>
            </a:r>
            <a:r>
              <a:rPr lang="cs-CZ" sz="2300" dirty="0"/>
              <a:t> (faktor </a:t>
            </a:r>
            <a:r>
              <a:rPr lang="cs-CZ" sz="2300" dirty="0" err="1"/>
              <a:t>IIa</a:t>
            </a:r>
            <a:r>
              <a:rPr lang="cs-CZ" sz="2300" dirty="0"/>
              <a:t>)</a:t>
            </a:r>
          </a:p>
          <a:p>
            <a:pPr>
              <a:lnSpc>
                <a:spcPct val="100000"/>
              </a:lnSpc>
            </a:pPr>
            <a:r>
              <a:rPr lang="cs-CZ" sz="2300" dirty="0"/>
              <a:t>Trombin dále aktivuje akcelerační faktor V (</a:t>
            </a:r>
            <a:r>
              <a:rPr lang="cs-CZ" sz="2300" dirty="0" err="1"/>
              <a:t>proakcelerin</a:t>
            </a:r>
            <a:r>
              <a:rPr lang="cs-CZ" sz="2300" dirty="0"/>
              <a:t>) a VII (antihemofilický globulin), které se mění na </a:t>
            </a:r>
            <a:r>
              <a:rPr lang="cs-CZ" sz="2300" dirty="0" err="1"/>
              <a:t>Va</a:t>
            </a:r>
            <a:r>
              <a:rPr lang="cs-CZ" sz="2300" dirty="0"/>
              <a:t> a </a:t>
            </a:r>
            <a:r>
              <a:rPr lang="cs-CZ" sz="2300" dirty="0" err="1"/>
              <a:t>VIIa</a:t>
            </a:r>
            <a:r>
              <a:rPr lang="cs-CZ" sz="2300" dirty="0"/>
              <a:t>, a aktivuje faktor IX čímž zesiluje svoji tvorbu</a:t>
            </a:r>
          </a:p>
          <a:p>
            <a:pPr>
              <a:lnSpc>
                <a:spcPct val="100000"/>
              </a:lnSpc>
            </a:pPr>
            <a:r>
              <a:rPr lang="cs-CZ" sz="2300" dirty="0"/>
              <a:t>Aktivace faktoru IX mnohonásobně </a:t>
            </a:r>
            <a:r>
              <a:rPr lang="cs-CZ" sz="2300" dirty="0" err="1"/>
              <a:t>zesíli</a:t>
            </a:r>
            <a:r>
              <a:rPr lang="cs-CZ" sz="2300" dirty="0"/>
              <a:t> tvorbu </a:t>
            </a:r>
            <a:r>
              <a:rPr lang="cs-CZ" sz="2300" dirty="0" err="1"/>
              <a:t>Xa</a:t>
            </a:r>
            <a:endParaRPr lang="cs-CZ" sz="2300" dirty="0"/>
          </a:p>
          <a:p>
            <a:pPr>
              <a:lnSpc>
                <a:spcPct val="100000"/>
              </a:lnSpc>
            </a:pPr>
            <a:r>
              <a:rPr lang="cs-CZ" sz="2300" dirty="0"/>
              <a:t>Koagulace zahájená </a:t>
            </a:r>
            <a:r>
              <a:rPr lang="cs-CZ" sz="2300" dirty="0" err="1"/>
              <a:t>VII+tkáň.faktorem</a:t>
            </a:r>
            <a:r>
              <a:rPr lang="cs-CZ" sz="2300" dirty="0"/>
              <a:t> nyní závislá na faktorech </a:t>
            </a:r>
            <a:r>
              <a:rPr lang="cs-CZ" sz="2300" dirty="0" err="1"/>
              <a:t>VIIIa</a:t>
            </a:r>
            <a:r>
              <a:rPr lang="cs-CZ" sz="2300" dirty="0"/>
              <a:t> a </a:t>
            </a:r>
            <a:r>
              <a:rPr lang="cs-CZ" sz="2300" dirty="0" err="1"/>
              <a:t>IXa</a:t>
            </a:r>
            <a:r>
              <a:rPr lang="cs-CZ" sz="2300" dirty="0"/>
              <a:t>, faktor </a:t>
            </a:r>
            <a:r>
              <a:rPr lang="cs-CZ" sz="2300" dirty="0" err="1"/>
              <a:t>VIIa</a:t>
            </a:r>
            <a:r>
              <a:rPr lang="cs-CZ" sz="2300" dirty="0"/>
              <a:t> již inhibován TFPI (inhibitor cesty tkáňového faktoru)</a:t>
            </a:r>
          </a:p>
          <a:p>
            <a:endParaRPr lang="cs-CZ" sz="2300" dirty="0"/>
          </a:p>
        </p:txBody>
      </p:sp>
    </p:spTree>
    <p:extLst>
      <p:ext uri="{BB962C8B-B14F-4D97-AF65-F5344CB8AC3E}">
        <p14:creationId xmlns:p14="http://schemas.microsoft.com/office/powerpoint/2010/main" val="28233959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4" name="Nadpis 3"/>
          <p:cNvSpPr>
            <a:spLocks noGrp="1"/>
          </p:cNvSpPr>
          <p:nvPr>
            <p:ph type="title"/>
          </p:nvPr>
        </p:nvSpPr>
        <p:spPr/>
        <p:txBody>
          <a:bodyPr/>
          <a:lstStyle/>
          <a:p>
            <a:r>
              <a:rPr lang="cs-CZ" dirty="0"/>
              <a:t>Koagulace krve in vitro</a:t>
            </a:r>
            <a:br>
              <a:rPr lang="cs-CZ" dirty="0"/>
            </a:br>
            <a:endParaRPr lang="cs-CZ" dirty="0"/>
          </a:p>
        </p:txBody>
      </p:sp>
      <p:sp>
        <p:nvSpPr>
          <p:cNvPr id="5" name="Zástupný symbol pro obsah 4"/>
          <p:cNvSpPr>
            <a:spLocks noGrp="1"/>
          </p:cNvSpPr>
          <p:nvPr>
            <p:ph idx="1"/>
          </p:nvPr>
        </p:nvSpPr>
        <p:spPr>
          <a:xfrm>
            <a:off x="666000" y="1373347"/>
            <a:ext cx="10753200" cy="4139998"/>
          </a:xfrm>
        </p:spPr>
        <p:txBody>
          <a:bodyPr/>
          <a:lstStyle/>
          <a:p>
            <a:r>
              <a:rPr lang="cs-CZ" sz="2700" dirty="0"/>
              <a:t>Kontakt krve s aktivačním povrchem zahajuje srážení krve aktivací XII. faktoru za účasti vysokomolekulárního </a:t>
            </a:r>
            <a:r>
              <a:rPr lang="cs-CZ" sz="2700" dirty="0" err="1"/>
              <a:t>kininogenu</a:t>
            </a:r>
            <a:r>
              <a:rPr lang="cs-CZ" sz="2700" dirty="0"/>
              <a:t> (současně aktivace </a:t>
            </a:r>
            <a:r>
              <a:rPr lang="cs-CZ" sz="2700" dirty="0" err="1"/>
              <a:t>prekalikreinu</a:t>
            </a:r>
            <a:r>
              <a:rPr lang="cs-CZ" sz="2700" dirty="0"/>
              <a:t> a </a:t>
            </a:r>
            <a:r>
              <a:rPr lang="cs-CZ" sz="2700" dirty="0" err="1"/>
              <a:t>kalikreinu</a:t>
            </a:r>
            <a:r>
              <a:rPr lang="cs-CZ" sz="2700" dirty="0"/>
              <a:t>)</a:t>
            </a:r>
          </a:p>
          <a:p>
            <a:r>
              <a:rPr lang="cs-CZ" sz="2700" dirty="0"/>
              <a:t>Faktor </a:t>
            </a:r>
            <a:r>
              <a:rPr lang="cs-CZ" sz="2700" dirty="0" err="1"/>
              <a:t>XIIa</a:t>
            </a:r>
            <a:r>
              <a:rPr lang="cs-CZ" sz="2700" dirty="0"/>
              <a:t> aktivuje faktor XI →vzniká faktor </a:t>
            </a:r>
            <a:r>
              <a:rPr lang="cs-CZ" sz="2700" dirty="0" err="1"/>
              <a:t>Xa</a:t>
            </a:r>
            <a:endParaRPr lang="cs-CZ" sz="2700" dirty="0"/>
          </a:p>
          <a:p>
            <a:r>
              <a:rPr lang="cs-CZ" sz="2700" dirty="0"/>
              <a:t>Význam aktivace faktoru XII spočívá hlavně v tvorbě </a:t>
            </a:r>
            <a:r>
              <a:rPr lang="cs-CZ" sz="2700" dirty="0" err="1"/>
              <a:t>kalikreinu</a:t>
            </a:r>
            <a:r>
              <a:rPr lang="cs-CZ" sz="2700" dirty="0"/>
              <a:t> a dalších kininů (např. bradykinin) v aktivaci komplementu a v aktivaci </a:t>
            </a:r>
            <a:r>
              <a:rPr lang="cs-CZ" sz="2700" dirty="0" err="1"/>
              <a:t>plazminogenu</a:t>
            </a:r>
            <a:r>
              <a:rPr lang="cs-CZ" sz="2700" dirty="0"/>
              <a:t> na plazmin (působí </a:t>
            </a:r>
            <a:r>
              <a:rPr lang="cs-CZ" sz="2700" dirty="0" err="1"/>
              <a:t>fibrinolýzu</a:t>
            </a:r>
            <a:r>
              <a:rPr lang="cs-CZ" sz="2700" dirty="0"/>
              <a:t>)</a:t>
            </a:r>
            <a:endParaRPr lang="cs-CZ" dirty="0"/>
          </a:p>
        </p:txBody>
      </p:sp>
    </p:spTree>
    <p:extLst>
      <p:ext uri="{BB962C8B-B14F-4D97-AF65-F5344CB8AC3E}">
        <p14:creationId xmlns:p14="http://schemas.microsoft.com/office/powerpoint/2010/main" val="14016479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4" name="Nadpis 3"/>
          <p:cNvSpPr>
            <a:spLocks noGrp="1"/>
          </p:cNvSpPr>
          <p:nvPr>
            <p:ph type="title"/>
          </p:nvPr>
        </p:nvSpPr>
        <p:spPr/>
        <p:txBody>
          <a:bodyPr/>
          <a:lstStyle/>
          <a:p>
            <a:r>
              <a:rPr lang="cs-CZ" dirty="0"/>
              <a:t>1.Vrozené poruchy koagulace</a:t>
            </a:r>
          </a:p>
        </p:txBody>
      </p:sp>
      <p:sp>
        <p:nvSpPr>
          <p:cNvPr id="5" name="Zástupný symbol pro obsah 4"/>
          <p:cNvSpPr>
            <a:spLocks noGrp="1"/>
          </p:cNvSpPr>
          <p:nvPr>
            <p:ph idx="1"/>
          </p:nvPr>
        </p:nvSpPr>
        <p:spPr>
          <a:xfrm>
            <a:off x="720000" y="1692002"/>
            <a:ext cx="11056364" cy="4139998"/>
          </a:xfrm>
        </p:spPr>
        <p:txBody>
          <a:bodyPr/>
          <a:lstStyle/>
          <a:p>
            <a:r>
              <a:rPr lang="cs-CZ" dirty="0"/>
              <a:t>Většinou recesivně dědičná onemocnění vážící se na chromosom X</a:t>
            </a:r>
          </a:p>
          <a:p>
            <a:r>
              <a:rPr lang="cs-CZ" dirty="0"/>
              <a:t>Postižen bývá jen jeden koagulační faktor</a:t>
            </a:r>
          </a:p>
          <a:p>
            <a:r>
              <a:rPr lang="cs-CZ" dirty="0"/>
              <a:t>Závažnost postižení se může individuálně lišit</a:t>
            </a:r>
          </a:p>
          <a:p>
            <a:r>
              <a:rPr lang="cs-CZ" dirty="0"/>
              <a:t>Nejčastějšími vrozenými poruchami koagulace jsou důsledky mutací postihující geny pro koagulační faktory VIII a IX, von </a:t>
            </a:r>
            <a:r>
              <a:rPr lang="cs-CZ" dirty="0" err="1"/>
              <a:t>Willebrandův</a:t>
            </a:r>
            <a:r>
              <a:rPr lang="cs-CZ" dirty="0"/>
              <a:t> faktor a pro faktor V</a:t>
            </a:r>
          </a:p>
        </p:txBody>
      </p:sp>
    </p:spTree>
    <p:extLst>
      <p:ext uri="{BB962C8B-B14F-4D97-AF65-F5344CB8AC3E}">
        <p14:creationId xmlns:p14="http://schemas.microsoft.com/office/powerpoint/2010/main" val="10591389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Nadpis 3"/>
          <p:cNvSpPr>
            <a:spLocks noGrp="1"/>
          </p:cNvSpPr>
          <p:nvPr>
            <p:ph type="title"/>
          </p:nvPr>
        </p:nvSpPr>
        <p:spPr/>
        <p:txBody>
          <a:bodyPr/>
          <a:lstStyle/>
          <a:p>
            <a:r>
              <a:rPr lang="cs-CZ" dirty="0"/>
              <a:t>A. Nedostatek faktoru VIII – hemofilie A</a:t>
            </a:r>
          </a:p>
        </p:txBody>
      </p:sp>
      <p:sp>
        <p:nvSpPr>
          <p:cNvPr id="5" name="Zástupný symbol pro obsah 4"/>
          <p:cNvSpPr>
            <a:spLocks noGrp="1"/>
          </p:cNvSpPr>
          <p:nvPr>
            <p:ph idx="1"/>
          </p:nvPr>
        </p:nvSpPr>
        <p:spPr>
          <a:xfrm>
            <a:off x="720000" y="1385455"/>
            <a:ext cx="10753200" cy="4613563"/>
          </a:xfrm>
        </p:spPr>
        <p:txBody>
          <a:bodyPr/>
          <a:lstStyle/>
          <a:p>
            <a:pPr>
              <a:lnSpc>
                <a:spcPct val="100000"/>
              </a:lnSpc>
            </a:pPr>
            <a:r>
              <a:rPr lang="cs-CZ" sz="2600" dirty="0"/>
              <a:t>Zdroj faktoru VIII jsou játra, granula trombocytu (zde </a:t>
            </a:r>
            <a:r>
              <a:rPr lang="cs-CZ" sz="2600" dirty="0" err="1"/>
              <a:t>secernován</a:t>
            </a:r>
            <a:r>
              <a:rPr lang="cs-CZ" sz="2600" dirty="0"/>
              <a:t> po aktivaci)</a:t>
            </a:r>
          </a:p>
          <a:p>
            <a:pPr>
              <a:lnSpc>
                <a:spcPct val="100000"/>
              </a:lnSpc>
            </a:pPr>
            <a:r>
              <a:rPr lang="cs-CZ" sz="2600" dirty="0"/>
              <a:t>Faktor je vytvářen </a:t>
            </a:r>
            <a:r>
              <a:rPr lang="cs-CZ" sz="2600" dirty="0" err="1"/>
              <a:t>hepatocyty</a:t>
            </a:r>
            <a:r>
              <a:rPr lang="cs-CZ" sz="2600" dirty="0"/>
              <a:t> a v plazmě se vyskytuje s </a:t>
            </a:r>
            <a:r>
              <a:rPr lang="cs-CZ" sz="2600" dirty="0" err="1"/>
              <a:t>vWF</a:t>
            </a:r>
            <a:r>
              <a:rPr lang="cs-CZ" sz="2600" dirty="0"/>
              <a:t>, po aktivaci zesiluje vznik faktoru </a:t>
            </a:r>
            <a:r>
              <a:rPr lang="cs-CZ" sz="2600" dirty="0" err="1"/>
              <a:t>Xa</a:t>
            </a:r>
            <a:r>
              <a:rPr lang="cs-CZ" sz="2600" dirty="0"/>
              <a:t> působením faktoru </a:t>
            </a:r>
            <a:r>
              <a:rPr lang="cs-CZ" sz="2600" dirty="0" err="1"/>
              <a:t>IXa</a:t>
            </a:r>
            <a:r>
              <a:rPr lang="cs-CZ" sz="2600" dirty="0"/>
              <a:t>.</a:t>
            </a:r>
          </a:p>
          <a:p>
            <a:pPr>
              <a:lnSpc>
                <a:spcPct val="100000"/>
              </a:lnSpc>
            </a:pPr>
            <a:r>
              <a:rPr lang="cs-CZ" sz="2600" dirty="0"/>
              <a:t>Příčinou nedostatku faktoru VIII může být přítomnost specifických protilátek (neutralizační protilátky </a:t>
            </a:r>
            <a:r>
              <a:rPr lang="cs-CZ" sz="2600" dirty="0" err="1"/>
              <a:t>IgG</a:t>
            </a:r>
            <a:r>
              <a:rPr lang="cs-CZ" sz="2600" dirty="0"/>
              <a:t>)</a:t>
            </a:r>
          </a:p>
          <a:p>
            <a:pPr>
              <a:lnSpc>
                <a:spcPct val="100000"/>
              </a:lnSpc>
            </a:pPr>
            <a:r>
              <a:rPr lang="cs-CZ" sz="2600" dirty="0"/>
              <a:t>Hladina VIII. faktoru v plazmě do 25 % nepůsobí koagulační poruchy</a:t>
            </a:r>
          </a:p>
          <a:p>
            <a:pPr>
              <a:lnSpc>
                <a:spcPct val="100000"/>
              </a:lnSpc>
            </a:pPr>
            <a:r>
              <a:rPr lang="cs-CZ" sz="2600" dirty="0"/>
              <a:t>Pokles hladiny na 25-5% působí jen velmi mírné projevy </a:t>
            </a:r>
          </a:p>
          <a:p>
            <a:pPr>
              <a:lnSpc>
                <a:spcPct val="100000"/>
              </a:lnSpc>
            </a:pPr>
            <a:r>
              <a:rPr lang="cs-CZ" sz="2600" dirty="0"/>
              <a:t>Snížení hladiny pod 1 % způsobí závažnou koagulační poruchu odpovídající onemocnění hemofilií A</a:t>
            </a:r>
          </a:p>
        </p:txBody>
      </p:sp>
    </p:spTree>
    <p:extLst>
      <p:ext uri="{BB962C8B-B14F-4D97-AF65-F5344CB8AC3E}">
        <p14:creationId xmlns:p14="http://schemas.microsoft.com/office/powerpoint/2010/main" val="17523248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4" name="Nadpis 3"/>
          <p:cNvSpPr>
            <a:spLocks noGrp="1"/>
          </p:cNvSpPr>
          <p:nvPr>
            <p:ph type="title"/>
          </p:nvPr>
        </p:nvSpPr>
        <p:spPr/>
        <p:txBody>
          <a:bodyPr/>
          <a:lstStyle/>
          <a:p>
            <a:r>
              <a:rPr lang="cs-CZ" dirty="0"/>
              <a:t>B. Nedostatek faktoru IX – hemofilie B</a:t>
            </a:r>
          </a:p>
        </p:txBody>
      </p:sp>
      <p:sp>
        <p:nvSpPr>
          <p:cNvPr id="5" name="Zástupný symbol pro obsah 4"/>
          <p:cNvSpPr>
            <a:spLocks noGrp="1"/>
          </p:cNvSpPr>
          <p:nvPr>
            <p:ph idx="1"/>
          </p:nvPr>
        </p:nvSpPr>
        <p:spPr/>
        <p:txBody>
          <a:bodyPr/>
          <a:lstStyle/>
          <a:p>
            <a:r>
              <a:rPr lang="cs-CZ" sz="2600" dirty="0"/>
              <a:t>Hemofilie B vykazuje stejný charakter dědičnosti, ale má 3x méně častý výskyt než hemofilie A</a:t>
            </a:r>
          </a:p>
          <a:p>
            <a:r>
              <a:rPr lang="cs-CZ" sz="2600" dirty="0"/>
              <a:t>Gen pro koagulační faktor IX taktéž přítomen na dlouhém raménku chromozomu X</a:t>
            </a:r>
          </a:p>
          <a:p>
            <a:r>
              <a:rPr lang="cs-CZ" sz="2600" dirty="0"/>
              <a:t>Závažnost poruchy odráží stupeň snížení hladiny faktoru IX v plazmě </a:t>
            </a:r>
          </a:p>
          <a:p>
            <a:r>
              <a:rPr lang="cs-CZ" sz="2600" dirty="0"/>
              <a:t>Klinické projevy stejné jako u typu A, krvácení však nereaguje na podání faktoru VIII</a:t>
            </a:r>
          </a:p>
          <a:p>
            <a:pPr marL="72000" indent="0">
              <a:buNone/>
            </a:pPr>
            <a:endParaRPr lang="cs-CZ" dirty="0"/>
          </a:p>
        </p:txBody>
      </p:sp>
    </p:spTree>
    <p:extLst>
      <p:ext uri="{BB962C8B-B14F-4D97-AF65-F5344CB8AC3E}">
        <p14:creationId xmlns:p14="http://schemas.microsoft.com/office/powerpoint/2010/main" val="3452928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p:cNvSpPr>
            <a:spLocks noGrp="1"/>
          </p:cNvSpPr>
          <p:nvPr>
            <p:ph type="title"/>
          </p:nvPr>
        </p:nvSpPr>
        <p:spPr/>
        <p:txBody>
          <a:bodyPr/>
          <a:lstStyle/>
          <a:p>
            <a:r>
              <a:rPr lang="cs-CZ" dirty="0"/>
              <a:t>Krvácivé stavy</a:t>
            </a:r>
          </a:p>
        </p:txBody>
      </p:sp>
      <p:sp>
        <p:nvSpPr>
          <p:cNvPr id="5" name="Zástupný symbol pro obsah 4"/>
          <p:cNvSpPr>
            <a:spLocks noGrp="1"/>
          </p:cNvSpPr>
          <p:nvPr>
            <p:ph idx="1"/>
          </p:nvPr>
        </p:nvSpPr>
        <p:spPr/>
        <p:txBody>
          <a:bodyPr/>
          <a:lstStyle/>
          <a:p>
            <a:r>
              <a:rPr lang="cs-CZ" dirty="0"/>
              <a:t>Stavy zvyšující riziko úniku krve z cévního systému</a:t>
            </a:r>
          </a:p>
          <a:p>
            <a:pPr lvl="1"/>
            <a:r>
              <a:rPr lang="cs-CZ" dirty="0"/>
              <a:t>Zvýšená fragilita cévní stěny</a:t>
            </a:r>
          </a:p>
          <a:p>
            <a:pPr lvl="1"/>
            <a:r>
              <a:rPr lang="cs-CZ" dirty="0"/>
              <a:t>Snížená schopnost krve zacelovat místa narušení cévního systému</a:t>
            </a:r>
          </a:p>
          <a:p>
            <a:r>
              <a:rPr lang="cs-CZ" dirty="0"/>
              <a:t>Zástavy krvácení a udržování tekutosti krve se účastní cévní endotel, </a:t>
            </a:r>
            <a:r>
              <a:rPr lang="cs-CZ" dirty="0" err="1"/>
              <a:t>subendotelové</a:t>
            </a:r>
            <a:r>
              <a:rPr lang="cs-CZ" dirty="0"/>
              <a:t> struktury, hl. svalstvo cévní stěny, trombocyty, koagulační faktory (</a:t>
            </a:r>
            <a:r>
              <a:rPr lang="cs-CZ" dirty="0" err="1"/>
              <a:t>aktivátory+inhibitory</a:t>
            </a:r>
            <a:r>
              <a:rPr lang="cs-CZ" dirty="0"/>
              <a:t>) a krevní proud jako aktivní účastník těchto dějů</a:t>
            </a:r>
          </a:p>
        </p:txBody>
      </p:sp>
    </p:spTree>
    <p:extLst>
      <p:ext uri="{BB962C8B-B14F-4D97-AF65-F5344CB8AC3E}">
        <p14:creationId xmlns:p14="http://schemas.microsoft.com/office/powerpoint/2010/main" val="1875093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4" name="Nadpis 3"/>
          <p:cNvSpPr>
            <a:spLocks noGrp="1"/>
          </p:cNvSpPr>
          <p:nvPr>
            <p:ph type="title"/>
          </p:nvPr>
        </p:nvSpPr>
        <p:spPr/>
        <p:txBody>
          <a:bodyPr/>
          <a:lstStyle/>
          <a:p>
            <a:r>
              <a:rPr lang="cs-CZ" dirty="0"/>
              <a:t>C. Nedostatek faktoru XI – hemofilie C</a:t>
            </a:r>
          </a:p>
        </p:txBody>
      </p:sp>
      <p:sp>
        <p:nvSpPr>
          <p:cNvPr id="5" name="Zástupný symbol pro obsah 4"/>
          <p:cNvSpPr>
            <a:spLocks noGrp="1"/>
          </p:cNvSpPr>
          <p:nvPr>
            <p:ph idx="1"/>
          </p:nvPr>
        </p:nvSpPr>
        <p:spPr/>
        <p:txBody>
          <a:bodyPr/>
          <a:lstStyle/>
          <a:p>
            <a:r>
              <a:rPr lang="cs-CZ" dirty="0"/>
              <a:t>Autosomálně recesivní dědičnost</a:t>
            </a:r>
          </a:p>
          <a:p>
            <a:r>
              <a:rPr lang="cs-CZ" dirty="0"/>
              <a:t>Defekt faktoru XI častěji přítomen u aškenázských Židů</a:t>
            </a:r>
          </a:p>
          <a:p>
            <a:r>
              <a:rPr lang="cs-CZ" dirty="0"/>
              <a:t>Faktor XI je součástí málo </a:t>
            </a:r>
            <a:r>
              <a:rPr lang="cs-CZ" dirty="0" err="1"/>
              <a:t>vyznamné</a:t>
            </a:r>
            <a:r>
              <a:rPr lang="cs-CZ" dirty="0"/>
              <a:t> koagulační cesty začínající aktivací faktoru XII</a:t>
            </a:r>
          </a:p>
          <a:p>
            <a:r>
              <a:rPr lang="cs-CZ" dirty="0"/>
              <a:t>Klinické projevy: zesílené krvácení po operacích, menoragie</a:t>
            </a:r>
          </a:p>
        </p:txBody>
      </p:sp>
    </p:spTree>
    <p:extLst>
      <p:ext uri="{BB962C8B-B14F-4D97-AF65-F5344CB8AC3E}">
        <p14:creationId xmlns:p14="http://schemas.microsoft.com/office/powerpoint/2010/main" val="27857255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
        <p:nvSpPr>
          <p:cNvPr id="4" name="Nadpis 3"/>
          <p:cNvSpPr>
            <a:spLocks noGrp="1"/>
          </p:cNvSpPr>
          <p:nvPr>
            <p:ph type="title"/>
          </p:nvPr>
        </p:nvSpPr>
        <p:spPr/>
        <p:txBody>
          <a:bodyPr/>
          <a:lstStyle/>
          <a:p>
            <a:r>
              <a:rPr lang="cs-CZ" dirty="0"/>
              <a:t>D. Nedostatek faktorů II, V, VII, X, XII a XIII</a:t>
            </a:r>
          </a:p>
        </p:txBody>
      </p:sp>
      <p:sp>
        <p:nvSpPr>
          <p:cNvPr id="5" name="Zástupný symbol pro obsah 4"/>
          <p:cNvSpPr>
            <a:spLocks noGrp="1"/>
          </p:cNvSpPr>
          <p:nvPr>
            <p:ph idx="1"/>
          </p:nvPr>
        </p:nvSpPr>
        <p:spPr>
          <a:xfrm>
            <a:off x="720000" y="1171576"/>
            <a:ext cx="10753200" cy="3823091"/>
          </a:xfrm>
        </p:spPr>
        <p:txBody>
          <a:bodyPr/>
          <a:lstStyle/>
          <a:p>
            <a:r>
              <a:rPr lang="cs-CZ" sz="2600" dirty="0"/>
              <a:t>Převážně autosomálně recesivní typ dědičnosti</a:t>
            </a:r>
          </a:p>
          <a:p>
            <a:r>
              <a:rPr lang="cs-CZ" sz="2600" dirty="0"/>
              <a:t>Klinické projevy spojeny s velkým krvácením</a:t>
            </a:r>
          </a:p>
          <a:p>
            <a:r>
              <a:rPr lang="cs-CZ" sz="2600" dirty="0"/>
              <a:t>Defekty XII se neprojevují krvácivým stavem, pouze laboratorní vyšetření </a:t>
            </a:r>
            <a:r>
              <a:rPr lang="cs-CZ" sz="2600" dirty="0" err="1"/>
              <a:t>aPTT</a:t>
            </a:r>
            <a:r>
              <a:rPr lang="cs-CZ" sz="2600" dirty="0"/>
              <a:t> je významně pozitivní</a:t>
            </a:r>
          </a:p>
          <a:p>
            <a:r>
              <a:rPr lang="cs-CZ" sz="2600" dirty="0"/>
              <a:t>Faktor XIII (fibrin-stabilizující faktor) – enzym zpevňující fibrinovou strukturu – větší odolnost vůči </a:t>
            </a:r>
            <a:r>
              <a:rPr lang="cs-CZ" sz="2600" dirty="0" err="1"/>
              <a:t>fibrinolýze</a:t>
            </a:r>
            <a:endParaRPr lang="cs-CZ" sz="2600" dirty="0"/>
          </a:p>
          <a:p>
            <a:r>
              <a:rPr lang="cs-CZ" sz="2600" dirty="0"/>
              <a:t>Projevem nedostatku XIII faktoru je opožděné krvácení (po 24-48 hod), vzniká nestabilní sraženina urychleně rozpuštěna fibrinolytickým procesem s následným obnovením krvácení</a:t>
            </a:r>
          </a:p>
        </p:txBody>
      </p:sp>
    </p:spTree>
    <p:extLst>
      <p:ext uri="{BB962C8B-B14F-4D97-AF65-F5344CB8AC3E}">
        <p14:creationId xmlns:p14="http://schemas.microsoft.com/office/powerpoint/2010/main" val="18876255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4" name="Nadpis 3"/>
          <p:cNvSpPr>
            <a:spLocks noGrp="1"/>
          </p:cNvSpPr>
          <p:nvPr>
            <p:ph type="title"/>
          </p:nvPr>
        </p:nvSpPr>
        <p:spPr/>
        <p:txBody>
          <a:bodyPr/>
          <a:lstStyle/>
          <a:p>
            <a:r>
              <a:rPr lang="cs-CZ" dirty="0"/>
              <a:t>F. </a:t>
            </a:r>
            <a:r>
              <a:rPr lang="cs-CZ" dirty="0" err="1"/>
              <a:t>Afibrinogenémie</a:t>
            </a:r>
            <a:r>
              <a:rPr lang="cs-CZ" dirty="0"/>
              <a:t> a </a:t>
            </a:r>
            <a:r>
              <a:rPr lang="cs-CZ" dirty="0" err="1"/>
              <a:t>dysfibrinogenémie</a:t>
            </a:r>
            <a:endParaRPr lang="cs-CZ" dirty="0"/>
          </a:p>
        </p:txBody>
      </p:sp>
      <p:sp>
        <p:nvSpPr>
          <p:cNvPr id="5" name="Zástupný symbol pro obsah 4"/>
          <p:cNvSpPr>
            <a:spLocks noGrp="1"/>
          </p:cNvSpPr>
          <p:nvPr>
            <p:ph idx="1"/>
          </p:nvPr>
        </p:nvSpPr>
        <p:spPr>
          <a:xfrm>
            <a:off x="720000" y="1317930"/>
            <a:ext cx="10753200" cy="4139998"/>
          </a:xfrm>
        </p:spPr>
        <p:txBody>
          <a:bodyPr/>
          <a:lstStyle/>
          <a:p>
            <a:pPr marL="72000" indent="0">
              <a:buNone/>
            </a:pPr>
            <a:r>
              <a:rPr lang="cs-CZ" u="sng" dirty="0" err="1">
                <a:solidFill>
                  <a:schemeClr val="accent1"/>
                </a:solidFill>
              </a:rPr>
              <a:t>Afibrinogenémie</a:t>
            </a:r>
            <a:endParaRPr lang="cs-CZ" dirty="0">
              <a:solidFill>
                <a:schemeClr val="accent1"/>
              </a:solidFill>
            </a:endParaRPr>
          </a:p>
          <a:p>
            <a:r>
              <a:rPr lang="cs-CZ" dirty="0"/>
              <a:t>nepřítomnost fibrinogenu v plazmě, závažné krvácivé projevy</a:t>
            </a:r>
          </a:p>
          <a:p>
            <a:pPr marL="72000" indent="0">
              <a:buNone/>
            </a:pPr>
            <a:r>
              <a:rPr lang="cs-CZ" u="sng" dirty="0" err="1">
                <a:solidFill>
                  <a:schemeClr val="accent1"/>
                </a:solidFill>
              </a:rPr>
              <a:t>Dysfibrinogenémie</a:t>
            </a:r>
            <a:endParaRPr lang="cs-CZ" u="sng" dirty="0"/>
          </a:p>
          <a:p>
            <a:r>
              <a:rPr lang="cs-CZ" dirty="0"/>
              <a:t>výsledek různých mutací genů, které mění vlastnosti fibrinogenu a mají za následek sníženou srážlivost krve</a:t>
            </a:r>
          </a:p>
          <a:p>
            <a:r>
              <a:rPr lang="cs-CZ" dirty="0"/>
              <a:t>většinou heterozygoti – žádné nebo velmi mírné klinické projevy</a:t>
            </a:r>
          </a:p>
          <a:p>
            <a:r>
              <a:rPr lang="cs-CZ" dirty="0"/>
              <a:t>některé mutace působí zvýšenou tendenci ke konverzi fibrinogenu na fibrin → zvýšené riziko vzniku trombóz</a:t>
            </a:r>
          </a:p>
        </p:txBody>
      </p:sp>
    </p:spTree>
    <p:extLst>
      <p:ext uri="{BB962C8B-B14F-4D97-AF65-F5344CB8AC3E}">
        <p14:creationId xmlns:p14="http://schemas.microsoft.com/office/powerpoint/2010/main" val="40664832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
        <p:nvSpPr>
          <p:cNvPr id="4" name="Nadpis 3"/>
          <p:cNvSpPr>
            <a:spLocks noGrp="1"/>
          </p:cNvSpPr>
          <p:nvPr>
            <p:ph type="title"/>
          </p:nvPr>
        </p:nvSpPr>
        <p:spPr/>
        <p:txBody>
          <a:bodyPr/>
          <a:lstStyle/>
          <a:p>
            <a:r>
              <a:rPr lang="cs-CZ" dirty="0"/>
              <a:t>2. Získané poruchy koagulace</a:t>
            </a:r>
          </a:p>
        </p:txBody>
      </p:sp>
      <p:sp>
        <p:nvSpPr>
          <p:cNvPr id="5" name="Zástupný symbol pro obsah 4"/>
          <p:cNvSpPr>
            <a:spLocks noGrp="1"/>
          </p:cNvSpPr>
          <p:nvPr>
            <p:ph idx="1"/>
          </p:nvPr>
        </p:nvSpPr>
        <p:spPr/>
        <p:txBody>
          <a:bodyPr/>
          <a:lstStyle/>
          <a:p>
            <a:r>
              <a:rPr lang="en-GB" dirty="0" err="1"/>
              <a:t>Posti</a:t>
            </a:r>
            <a:r>
              <a:rPr lang="cs-CZ" dirty="0"/>
              <a:t>ženo více koagulačních faktorů současně pokud není příčinou nedostatku tvorba specifických neutralizačních protilátek</a:t>
            </a:r>
          </a:p>
          <a:p>
            <a:r>
              <a:rPr lang="cs-CZ" dirty="0"/>
              <a:t>Nejčastější příčiny: </a:t>
            </a:r>
          </a:p>
          <a:p>
            <a:pPr lvl="1"/>
            <a:r>
              <a:rPr lang="cs-CZ" dirty="0"/>
              <a:t>Porušená funkce jater (insuficience nebo selhání)</a:t>
            </a:r>
          </a:p>
          <a:p>
            <a:pPr lvl="1"/>
            <a:endParaRPr lang="cs-CZ" dirty="0"/>
          </a:p>
          <a:p>
            <a:pPr lvl="1"/>
            <a:r>
              <a:rPr lang="cs-CZ" dirty="0"/>
              <a:t>Nedostatek </a:t>
            </a:r>
            <a:r>
              <a:rPr lang="cs-CZ" dirty="0" err="1"/>
              <a:t>vitminu</a:t>
            </a:r>
            <a:r>
              <a:rPr lang="cs-CZ" dirty="0"/>
              <a:t> K – onemocnění GIT ↓ vstřebávání tuků</a:t>
            </a:r>
          </a:p>
          <a:p>
            <a:pPr lvl="1"/>
            <a:endParaRPr lang="cs-CZ" dirty="0"/>
          </a:p>
          <a:p>
            <a:pPr lvl="1"/>
            <a:r>
              <a:rPr lang="cs-CZ" dirty="0" err="1"/>
              <a:t>Iatrogení</a:t>
            </a:r>
            <a:r>
              <a:rPr lang="cs-CZ" dirty="0"/>
              <a:t> příčiny – terapeutické podávání antikoagulancií pro snížení srážlivosti krve (</a:t>
            </a:r>
            <a:r>
              <a:rPr lang="cs-CZ" dirty="0" err="1"/>
              <a:t>warfarin</a:t>
            </a:r>
            <a:r>
              <a:rPr lang="cs-CZ" dirty="0"/>
              <a:t>, heparinové preparáty)</a:t>
            </a:r>
          </a:p>
          <a:p>
            <a:pPr lvl="1"/>
            <a:endParaRPr lang="cs-CZ" dirty="0"/>
          </a:p>
          <a:p>
            <a:pPr lvl="1"/>
            <a:r>
              <a:rPr lang="cs-CZ" dirty="0"/>
              <a:t>Diseminovaná intravaskulární koagulace</a:t>
            </a:r>
          </a:p>
          <a:p>
            <a:pPr marL="72000" indent="0">
              <a:buNone/>
            </a:pPr>
            <a:endParaRPr lang="cs-CZ" dirty="0"/>
          </a:p>
        </p:txBody>
      </p:sp>
    </p:spTree>
    <p:extLst>
      <p:ext uri="{BB962C8B-B14F-4D97-AF65-F5344CB8AC3E}">
        <p14:creationId xmlns:p14="http://schemas.microsoft.com/office/powerpoint/2010/main" val="404647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
        <p:nvSpPr>
          <p:cNvPr id="4" name="Nadpis 3"/>
          <p:cNvSpPr>
            <a:spLocks noGrp="1"/>
          </p:cNvSpPr>
          <p:nvPr>
            <p:ph type="title"/>
          </p:nvPr>
        </p:nvSpPr>
        <p:spPr/>
        <p:txBody>
          <a:bodyPr/>
          <a:lstStyle/>
          <a:p>
            <a:r>
              <a:rPr lang="cs-CZ" dirty="0"/>
              <a:t>A. Jaterní insuficience a selhání</a:t>
            </a:r>
          </a:p>
        </p:txBody>
      </p:sp>
      <p:sp>
        <p:nvSpPr>
          <p:cNvPr id="5" name="Zástupný symbol pro obsah 4"/>
          <p:cNvSpPr>
            <a:spLocks noGrp="1"/>
          </p:cNvSpPr>
          <p:nvPr>
            <p:ph idx="1"/>
          </p:nvPr>
        </p:nvSpPr>
        <p:spPr>
          <a:xfrm>
            <a:off x="540000" y="1171576"/>
            <a:ext cx="10753200" cy="4139998"/>
          </a:xfrm>
        </p:spPr>
        <p:txBody>
          <a:bodyPr/>
          <a:lstStyle/>
          <a:p>
            <a:r>
              <a:rPr lang="cs-CZ" sz="2500" dirty="0"/>
              <a:t>Jaterní tkáň je zdrojem šesti koagulačních faktorů tzv. protrombinového komplexu: faktor II, VII, IX, X, proteinu C a proteinu S</a:t>
            </a:r>
          </a:p>
          <a:p>
            <a:r>
              <a:rPr lang="cs-CZ" sz="2500" dirty="0"/>
              <a:t>Vyznačují se ɣ-karboxylací některých zbytků </a:t>
            </a:r>
            <a:r>
              <a:rPr lang="cs-CZ" sz="2500" dirty="0" err="1"/>
              <a:t>kys</a:t>
            </a:r>
            <a:r>
              <a:rPr lang="cs-CZ" sz="2500" dirty="0"/>
              <a:t>. </a:t>
            </a:r>
            <a:r>
              <a:rPr lang="cs-CZ" sz="2500" dirty="0" err="1"/>
              <a:t>glutamové</a:t>
            </a:r>
            <a:r>
              <a:rPr lang="cs-CZ" sz="2500" dirty="0"/>
              <a:t> závislou na epoxidu vit. K; játra jako místo skladování a metabolické aktivace </a:t>
            </a:r>
            <a:r>
              <a:rPr lang="cs-CZ" sz="2500" dirty="0" err="1"/>
              <a:t>vit.K</a:t>
            </a:r>
            <a:endParaRPr lang="cs-CZ" sz="2500" dirty="0"/>
          </a:p>
          <a:p>
            <a:r>
              <a:rPr lang="cs-CZ" sz="2500" dirty="0"/>
              <a:t>Další faktory vytvářeny v játrech: fibrinogen (faktor I), V, XI, XII, XIII</a:t>
            </a:r>
          </a:p>
          <a:p>
            <a:r>
              <a:rPr lang="cs-CZ" sz="2500" dirty="0"/>
              <a:t>Onemocnění jater provázeno </a:t>
            </a:r>
            <a:r>
              <a:rPr lang="cs-CZ" sz="2500" dirty="0" err="1"/>
              <a:t>splenomegálií</a:t>
            </a:r>
            <a:r>
              <a:rPr lang="cs-CZ" sz="2500" dirty="0"/>
              <a:t> a </a:t>
            </a:r>
            <a:r>
              <a:rPr lang="cs-CZ" sz="2500" dirty="0" err="1"/>
              <a:t>hypersplenismem</a:t>
            </a:r>
            <a:r>
              <a:rPr lang="cs-CZ" sz="2500" dirty="0"/>
              <a:t> nepřímo způsobí trombocytopenii, bývá aktivována </a:t>
            </a:r>
            <a:r>
              <a:rPr lang="cs-CZ" sz="2500" dirty="0" err="1"/>
              <a:t>fibrinolýza</a:t>
            </a:r>
            <a:r>
              <a:rPr lang="cs-CZ" sz="2500" dirty="0"/>
              <a:t> →zhoršení krvácivých stavů</a:t>
            </a:r>
          </a:p>
          <a:p>
            <a:r>
              <a:rPr lang="cs-CZ" sz="2500" dirty="0"/>
              <a:t>Poškození jater a ztráta jaterního parenchymu zvyšuje riziko DIC</a:t>
            </a:r>
          </a:p>
        </p:txBody>
      </p:sp>
    </p:spTree>
    <p:extLst>
      <p:ext uri="{BB962C8B-B14F-4D97-AF65-F5344CB8AC3E}">
        <p14:creationId xmlns:p14="http://schemas.microsoft.com/office/powerpoint/2010/main" val="20297079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
        <p:nvSpPr>
          <p:cNvPr id="4" name="Nadpis 3"/>
          <p:cNvSpPr>
            <a:spLocks noGrp="1"/>
          </p:cNvSpPr>
          <p:nvPr>
            <p:ph type="title"/>
          </p:nvPr>
        </p:nvSpPr>
        <p:spPr/>
        <p:txBody>
          <a:bodyPr/>
          <a:lstStyle/>
          <a:p>
            <a:r>
              <a:rPr lang="cs-CZ" dirty="0"/>
              <a:t>B. Nedostatek vitaminu K a porucha ɣ-karboxylace zbytků </a:t>
            </a:r>
            <a:r>
              <a:rPr lang="cs-CZ" dirty="0" err="1"/>
              <a:t>kys.glutamové</a:t>
            </a:r>
            <a:r>
              <a:rPr lang="cs-CZ" dirty="0"/>
              <a:t> faktorů II,VII, IX a X.</a:t>
            </a:r>
          </a:p>
        </p:txBody>
      </p:sp>
      <p:sp>
        <p:nvSpPr>
          <p:cNvPr id="5" name="Zástupný symbol pro obsah 4"/>
          <p:cNvSpPr>
            <a:spLocks noGrp="1"/>
          </p:cNvSpPr>
          <p:nvPr>
            <p:ph idx="1"/>
          </p:nvPr>
        </p:nvSpPr>
        <p:spPr>
          <a:xfrm>
            <a:off x="720000" y="2214002"/>
            <a:ext cx="10753200" cy="4139998"/>
          </a:xfrm>
        </p:spPr>
        <p:txBody>
          <a:bodyPr/>
          <a:lstStyle/>
          <a:p>
            <a:r>
              <a:rPr lang="cs-CZ" sz="2600" dirty="0"/>
              <a:t>Resorpce vit. K s tuky v tenkém střevě, </a:t>
            </a:r>
            <a:r>
              <a:rPr lang="en-GB" sz="2600" dirty="0" err="1" smtClean="0"/>
              <a:t>produkov</a:t>
            </a:r>
            <a:r>
              <a:rPr lang="cs-CZ" sz="2600" dirty="0" err="1" smtClean="0"/>
              <a:t>án</a:t>
            </a:r>
            <a:r>
              <a:rPr lang="cs-CZ" sz="2600" dirty="0" smtClean="0"/>
              <a:t> </a:t>
            </a:r>
            <a:r>
              <a:rPr lang="cs-CZ" sz="2600" smtClean="0"/>
              <a:t>střevní mikroflórou</a:t>
            </a:r>
            <a:endParaRPr lang="cs-CZ" sz="2600" dirty="0"/>
          </a:p>
          <a:p>
            <a:r>
              <a:rPr lang="cs-CZ" sz="2600" dirty="0"/>
              <a:t>Porucha sekundární hemostázy při akutním nedostatku příjmu vit. K za 7-10 dnů</a:t>
            </a:r>
          </a:p>
          <a:p>
            <a:r>
              <a:rPr lang="cs-CZ" sz="2600" dirty="0"/>
              <a:t>Při nedostatku vit. K se v játrech vytváří neúčinné formy proteinů protrombinového komplexu jenž nemají schopnost </a:t>
            </a:r>
            <a:r>
              <a:rPr lang="cs-CZ" sz="2600" dirty="0" err="1"/>
              <a:t>adherace</a:t>
            </a:r>
            <a:r>
              <a:rPr lang="cs-CZ" sz="2600" dirty="0"/>
              <a:t> k </a:t>
            </a:r>
            <a:r>
              <a:rPr lang="cs-CZ" sz="2600" dirty="0" err="1"/>
              <a:t>fosfolipidovým</a:t>
            </a:r>
            <a:r>
              <a:rPr lang="cs-CZ" sz="2600" dirty="0"/>
              <a:t> povrchům</a:t>
            </a:r>
          </a:p>
          <a:p>
            <a:r>
              <a:rPr lang="cs-CZ" sz="2600" dirty="0" err="1"/>
              <a:t>Warfarin</a:t>
            </a:r>
            <a:r>
              <a:rPr lang="cs-CZ" sz="2600" dirty="0"/>
              <a:t> a </a:t>
            </a:r>
            <a:r>
              <a:rPr lang="cs-CZ" sz="2600" dirty="0" err="1"/>
              <a:t>cefalosporinová</a:t>
            </a:r>
            <a:r>
              <a:rPr lang="cs-CZ" sz="2600" dirty="0"/>
              <a:t> </a:t>
            </a:r>
            <a:r>
              <a:rPr lang="cs-CZ" sz="2600" dirty="0" err="1"/>
              <a:t>atb</a:t>
            </a:r>
            <a:r>
              <a:rPr lang="cs-CZ" sz="2600" dirty="0"/>
              <a:t> inhibují redukci a recyklaci </a:t>
            </a:r>
            <a:r>
              <a:rPr lang="cs-CZ" sz="2600" dirty="0" err="1"/>
              <a:t>vit.K</a:t>
            </a:r>
            <a:r>
              <a:rPr lang="cs-CZ" sz="2600" dirty="0"/>
              <a:t> </a:t>
            </a:r>
          </a:p>
        </p:txBody>
      </p:sp>
    </p:spTree>
    <p:extLst>
      <p:ext uri="{BB962C8B-B14F-4D97-AF65-F5344CB8AC3E}">
        <p14:creationId xmlns:p14="http://schemas.microsoft.com/office/powerpoint/2010/main" val="19355847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sp>
        <p:nvSpPr>
          <p:cNvPr id="4" name="Nadpis 3"/>
          <p:cNvSpPr>
            <a:spLocks noGrp="1"/>
          </p:cNvSpPr>
          <p:nvPr>
            <p:ph type="title"/>
          </p:nvPr>
        </p:nvSpPr>
        <p:spPr/>
        <p:txBody>
          <a:bodyPr/>
          <a:lstStyle/>
          <a:p>
            <a:r>
              <a:rPr lang="cs-CZ" dirty="0"/>
              <a:t>B. Nedostatek vitaminu K a porucha ɣ-karboxylace zbytků </a:t>
            </a:r>
            <a:r>
              <a:rPr lang="cs-CZ" dirty="0" err="1"/>
              <a:t>kys.glutamové</a:t>
            </a:r>
            <a:r>
              <a:rPr lang="cs-CZ" dirty="0"/>
              <a:t> faktorů II,VII, IX a X.</a:t>
            </a:r>
          </a:p>
        </p:txBody>
      </p:sp>
      <p:sp>
        <p:nvSpPr>
          <p:cNvPr id="5" name="Zástupný symbol pro obsah 4"/>
          <p:cNvSpPr>
            <a:spLocks noGrp="1"/>
          </p:cNvSpPr>
          <p:nvPr>
            <p:ph idx="1"/>
          </p:nvPr>
        </p:nvSpPr>
        <p:spPr>
          <a:xfrm>
            <a:off x="720000" y="2214002"/>
            <a:ext cx="10753200" cy="4139998"/>
          </a:xfrm>
        </p:spPr>
        <p:txBody>
          <a:bodyPr/>
          <a:lstStyle/>
          <a:p>
            <a:r>
              <a:rPr lang="cs-CZ" dirty="0"/>
              <a:t>Krvácení u hospitalizovaných pacientů s umělou výživou a antibiotiky</a:t>
            </a:r>
          </a:p>
          <a:p>
            <a:r>
              <a:rPr lang="cs-CZ" dirty="0"/>
              <a:t>Novorozenci, zvláště nezralí, s nedostatečnou funkcí jater</a:t>
            </a:r>
          </a:p>
          <a:p>
            <a:r>
              <a:rPr lang="cs-CZ" dirty="0"/>
              <a:t>Abnormality absorpce tuků</a:t>
            </a:r>
          </a:p>
          <a:p>
            <a:r>
              <a:rPr lang="cs-CZ" dirty="0"/>
              <a:t>Deficity žlučových kyselin</a:t>
            </a:r>
          </a:p>
          <a:p>
            <a:endParaRPr lang="cs-CZ" dirty="0"/>
          </a:p>
        </p:txBody>
      </p:sp>
    </p:spTree>
    <p:extLst>
      <p:ext uri="{BB962C8B-B14F-4D97-AF65-F5344CB8AC3E}">
        <p14:creationId xmlns:p14="http://schemas.microsoft.com/office/powerpoint/2010/main" val="21260231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graphicFrame>
        <p:nvGraphicFramePr>
          <p:cNvPr id="6" name="Object 2"/>
          <p:cNvGraphicFramePr>
            <a:graphicFrameLocks noGrp="1" noChangeAspect="1"/>
          </p:cNvGraphicFramePr>
          <p:nvPr>
            <p:ph idx="1"/>
            <p:extLst>
              <p:ext uri="{D42A27DB-BD31-4B8C-83A1-F6EECF244321}">
                <p14:modId xmlns:p14="http://schemas.microsoft.com/office/powerpoint/2010/main" val="1883623571"/>
              </p:ext>
            </p:extLst>
          </p:nvPr>
        </p:nvGraphicFramePr>
        <p:xfrm>
          <a:off x="2950926" y="651164"/>
          <a:ext cx="6168079" cy="5416839"/>
        </p:xfrm>
        <a:graphic>
          <a:graphicData uri="http://schemas.openxmlformats.org/presentationml/2006/ole">
            <mc:AlternateContent xmlns:mc="http://schemas.openxmlformats.org/markup-compatibility/2006">
              <mc:Choice xmlns:v="urn:schemas-microsoft-com:vml" Requires="v">
                <p:oleObj spid="_x0000_s1070" name="Photo Editor Photo" r:id="rId3" imgW="5942857" imgH="5219048" progId="">
                  <p:embed/>
                </p:oleObj>
              </mc:Choice>
              <mc:Fallback>
                <p:oleObj name="Photo Editor Photo" r:id="rId3" imgW="5942857" imgH="5219048" progId="">
                  <p:embed/>
                  <p:pic>
                    <p:nvPicPr>
                      <p:cNvPr id="16386"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0926" y="651164"/>
                        <a:ext cx="6168079" cy="5416839"/>
                      </a:xfrm>
                      <a:prstGeom prst="rect">
                        <a:avLst/>
                      </a:prstGeom>
                      <a:noFill/>
                    </p:spPr>
                  </p:pic>
                </p:oleObj>
              </mc:Fallback>
            </mc:AlternateContent>
          </a:graphicData>
        </a:graphic>
      </p:graphicFrame>
    </p:spTree>
    <p:extLst>
      <p:ext uri="{BB962C8B-B14F-4D97-AF65-F5344CB8AC3E}">
        <p14:creationId xmlns:p14="http://schemas.microsoft.com/office/powerpoint/2010/main" val="22430460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a:latin typeface="Century Gothic" panose="020B0502020202020204" pitchFamily="34" charset="0"/>
              </a:rPr>
              <a:t>Warfarin—</a:t>
            </a:r>
            <a:r>
              <a:rPr lang="cs-CZ" altLang="en-US">
                <a:latin typeface="Century Gothic" panose="020B0502020202020204" pitchFamily="34" charset="0"/>
              </a:rPr>
              <a:t>nežádoucí efekty</a:t>
            </a:r>
            <a:endParaRPr lang="en-US" altLang="en-US" sz="2500">
              <a:latin typeface="Century Gothic" panose="020B0502020202020204" pitchFamily="34" charset="0"/>
            </a:endParaRPr>
          </a:p>
        </p:txBody>
      </p:sp>
      <p:sp>
        <p:nvSpPr>
          <p:cNvPr id="63491" name="Rectangle 3"/>
          <p:cNvSpPr>
            <a:spLocks noGrp="1" noChangeArrowheads="1"/>
          </p:cNvSpPr>
          <p:nvPr>
            <p:ph type="body" idx="1"/>
          </p:nvPr>
        </p:nvSpPr>
        <p:spPr/>
        <p:txBody>
          <a:bodyPr/>
          <a:lstStyle/>
          <a:p>
            <a:pPr marL="457200" indent="-342900">
              <a:lnSpc>
                <a:spcPct val="85000"/>
              </a:lnSpc>
              <a:spcBef>
                <a:spcPct val="10000"/>
              </a:spcBef>
            </a:pPr>
            <a:r>
              <a:rPr lang="en-US" altLang="en-US" sz="2600" dirty="0">
                <a:latin typeface="+mj-lt"/>
              </a:rPr>
              <a:t>Fat</a:t>
            </a:r>
            <a:r>
              <a:rPr lang="cs-CZ" altLang="en-US" sz="2600" dirty="0" err="1">
                <a:latin typeface="+mj-lt"/>
              </a:rPr>
              <a:t>ální</a:t>
            </a:r>
            <a:r>
              <a:rPr lang="cs-CZ" altLang="en-US" sz="2600" dirty="0">
                <a:latin typeface="+mj-lt"/>
              </a:rPr>
              <a:t> nebo nefatální tkáňové nebo orgánové krvácení</a:t>
            </a:r>
            <a:endParaRPr lang="en-US" altLang="en-US" sz="2600" dirty="0">
              <a:latin typeface="+mj-lt"/>
            </a:endParaRPr>
          </a:p>
          <a:p>
            <a:pPr marL="457200" indent="-342900">
              <a:lnSpc>
                <a:spcPct val="85000"/>
              </a:lnSpc>
              <a:spcBef>
                <a:spcPct val="10000"/>
              </a:spcBef>
            </a:pPr>
            <a:endParaRPr lang="cs-CZ" altLang="en-US" sz="2600" dirty="0">
              <a:latin typeface="+mj-lt"/>
            </a:endParaRPr>
          </a:p>
          <a:p>
            <a:pPr marL="457200" indent="-342900">
              <a:lnSpc>
                <a:spcPct val="85000"/>
              </a:lnSpc>
              <a:spcBef>
                <a:spcPct val="10000"/>
              </a:spcBef>
            </a:pPr>
            <a:r>
              <a:rPr lang="en-US" altLang="en-US" sz="2600" dirty="0">
                <a:latin typeface="+mj-lt"/>
              </a:rPr>
              <a:t>Ne</a:t>
            </a:r>
            <a:r>
              <a:rPr lang="cs-CZ" altLang="en-US" sz="2600" dirty="0" err="1">
                <a:latin typeface="+mj-lt"/>
              </a:rPr>
              <a:t>króza</a:t>
            </a:r>
            <a:r>
              <a:rPr lang="cs-CZ" altLang="en-US" sz="2600" dirty="0">
                <a:latin typeface="+mj-lt"/>
              </a:rPr>
              <a:t> kůže nebo dalších orgánů</a:t>
            </a:r>
            <a:endParaRPr lang="en-US" altLang="en-US" sz="2600" dirty="0">
              <a:latin typeface="+mj-lt"/>
            </a:endParaRPr>
          </a:p>
          <a:p>
            <a:pPr marL="857250" lvl="1" indent="-285750">
              <a:lnSpc>
                <a:spcPct val="85000"/>
              </a:lnSpc>
              <a:spcBef>
                <a:spcPct val="10000"/>
              </a:spcBef>
            </a:pPr>
            <a:r>
              <a:rPr lang="en-US" altLang="en-US" dirty="0">
                <a:latin typeface="+mj-lt"/>
              </a:rPr>
              <a:t>Syst</a:t>
            </a:r>
            <a:r>
              <a:rPr lang="cs-CZ" altLang="en-US" dirty="0" err="1">
                <a:latin typeface="+mj-lt"/>
              </a:rPr>
              <a:t>émová</a:t>
            </a:r>
            <a:r>
              <a:rPr lang="cs-CZ" altLang="en-US" dirty="0">
                <a:latin typeface="+mj-lt"/>
              </a:rPr>
              <a:t> </a:t>
            </a:r>
            <a:r>
              <a:rPr lang="cs-CZ" altLang="en-US" dirty="0" err="1">
                <a:latin typeface="+mj-lt"/>
              </a:rPr>
              <a:t>cholesterová</a:t>
            </a:r>
            <a:r>
              <a:rPr lang="cs-CZ" altLang="en-US" dirty="0">
                <a:latin typeface="+mj-lt"/>
              </a:rPr>
              <a:t> </a:t>
            </a:r>
            <a:r>
              <a:rPr lang="cs-CZ" altLang="en-US" dirty="0" err="1">
                <a:latin typeface="+mj-lt"/>
              </a:rPr>
              <a:t>mikroembolizace</a:t>
            </a:r>
            <a:endParaRPr lang="en-US" altLang="en-US" dirty="0">
              <a:latin typeface="+mj-lt"/>
            </a:endParaRPr>
          </a:p>
          <a:p>
            <a:pPr marL="857250" lvl="1" indent="-285750">
              <a:lnSpc>
                <a:spcPct val="85000"/>
              </a:lnSpc>
              <a:spcBef>
                <a:spcPct val="10000"/>
              </a:spcBef>
            </a:pPr>
            <a:endParaRPr lang="cs-CZ" altLang="en-US" dirty="0">
              <a:latin typeface="+mj-lt"/>
            </a:endParaRPr>
          </a:p>
          <a:p>
            <a:pPr marL="857250" lvl="1" indent="-285750">
              <a:lnSpc>
                <a:spcPct val="85000"/>
              </a:lnSpc>
              <a:spcBef>
                <a:spcPct val="10000"/>
              </a:spcBef>
            </a:pPr>
            <a:r>
              <a:rPr lang="en-US" altLang="en-US" dirty="0" err="1">
                <a:latin typeface="+mj-lt"/>
              </a:rPr>
              <a:t>Alopeci</a:t>
            </a:r>
            <a:r>
              <a:rPr lang="cs-CZ" altLang="en-US" dirty="0">
                <a:latin typeface="+mj-lt"/>
              </a:rPr>
              <a:t>e</a:t>
            </a:r>
            <a:endParaRPr lang="en-US" altLang="en-US" dirty="0">
              <a:latin typeface="+mj-lt"/>
            </a:endParaRPr>
          </a:p>
          <a:p>
            <a:pPr marL="857250" lvl="1" indent="-285750">
              <a:lnSpc>
                <a:spcPct val="85000"/>
              </a:lnSpc>
              <a:spcBef>
                <a:spcPct val="10000"/>
              </a:spcBef>
            </a:pPr>
            <a:endParaRPr lang="cs-CZ" altLang="en-US" dirty="0">
              <a:latin typeface="+mj-lt"/>
            </a:endParaRPr>
          </a:p>
          <a:p>
            <a:pPr marL="857250" lvl="1" indent="-285750">
              <a:lnSpc>
                <a:spcPct val="85000"/>
              </a:lnSpc>
              <a:spcBef>
                <a:spcPct val="10000"/>
              </a:spcBef>
            </a:pPr>
            <a:r>
              <a:rPr lang="en-US" altLang="en-US" dirty="0">
                <a:latin typeface="+mj-lt"/>
              </a:rPr>
              <a:t>Purple toes syndrome, urticaria, dermatitis including bullous eruptions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2" name="Group 2"/>
          <p:cNvGrpSpPr>
            <a:grpSpLocks/>
          </p:cNvGrpSpPr>
          <p:nvPr/>
        </p:nvGrpSpPr>
        <p:grpSpPr bwMode="auto">
          <a:xfrm>
            <a:off x="6996114" y="3206750"/>
            <a:ext cx="1177925" cy="1511300"/>
            <a:chOff x="3878" y="2020"/>
            <a:chExt cx="835" cy="952"/>
          </a:xfrm>
        </p:grpSpPr>
        <p:cxnSp>
          <p:nvCxnSpPr>
            <p:cNvPr id="61458" name="AutoShape 3"/>
            <p:cNvCxnSpPr>
              <a:cxnSpLocks noChangeShapeType="1"/>
            </p:cNvCxnSpPr>
            <p:nvPr/>
          </p:nvCxnSpPr>
          <p:spPr bwMode="auto">
            <a:xfrm flipV="1">
              <a:off x="3878" y="2332"/>
              <a:ext cx="835" cy="166"/>
            </a:xfrm>
            <a:prstGeom prst="bentConnector3">
              <a:avLst>
                <a:gd name="adj1" fmla="val 49940"/>
              </a:avLst>
            </a:prstGeom>
            <a:noFill/>
            <a:ln w="28575">
              <a:solidFill>
                <a:srgbClr val="FFD255"/>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59" name="AutoShape 4"/>
            <p:cNvCxnSpPr>
              <a:cxnSpLocks noChangeShapeType="1"/>
            </p:cNvCxnSpPr>
            <p:nvPr/>
          </p:nvCxnSpPr>
          <p:spPr bwMode="auto">
            <a:xfrm flipV="1">
              <a:off x="3878" y="2020"/>
              <a:ext cx="835" cy="478"/>
            </a:xfrm>
            <a:prstGeom prst="bentConnector3">
              <a:avLst>
                <a:gd name="adj1" fmla="val 49940"/>
              </a:avLst>
            </a:prstGeom>
            <a:noFill/>
            <a:ln w="28575">
              <a:solidFill>
                <a:srgbClr val="FFD255"/>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60" name="AutoShape 5"/>
            <p:cNvCxnSpPr>
              <a:cxnSpLocks noChangeShapeType="1"/>
            </p:cNvCxnSpPr>
            <p:nvPr/>
          </p:nvCxnSpPr>
          <p:spPr bwMode="auto">
            <a:xfrm>
              <a:off x="3878" y="2498"/>
              <a:ext cx="835" cy="154"/>
            </a:xfrm>
            <a:prstGeom prst="bentConnector3">
              <a:avLst>
                <a:gd name="adj1" fmla="val 49940"/>
              </a:avLst>
            </a:prstGeom>
            <a:noFill/>
            <a:ln w="28575">
              <a:solidFill>
                <a:srgbClr val="FFD255"/>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61" name="AutoShape 6"/>
            <p:cNvCxnSpPr>
              <a:cxnSpLocks noChangeShapeType="1"/>
            </p:cNvCxnSpPr>
            <p:nvPr/>
          </p:nvCxnSpPr>
          <p:spPr bwMode="auto">
            <a:xfrm>
              <a:off x="3878" y="2498"/>
              <a:ext cx="835" cy="474"/>
            </a:xfrm>
            <a:prstGeom prst="bentConnector3">
              <a:avLst>
                <a:gd name="adj1" fmla="val 49940"/>
              </a:avLst>
            </a:prstGeom>
            <a:noFill/>
            <a:ln w="28575">
              <a:solidFill>
                <a:srgbClr val="FFD255"/>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1443" name="Rectangle 7"/>
          <p:cNvSpPr>
            <a:spLocks noGrp="1" noChangeArrowheads="1"/>
          </p:cNvSpPr>
          <p:nvPr>
            <p:ph type="title"/>
          </p:nvPr>
        </p:nvSpPr>
        <p:spPr>
          <a:xfrm>
            <a:off x="2098675" y="304801"/>
            <a:ext cx="8001000" cy="811213"/>
          </a:xfrm>
          <a:noFill/>
          <a:extLst>
            <a:ext uri="{91240B29-F687-4F45-9708-019B960494DF}">
              <a14:hiddenLine xmlns:a14="http://schemas.microsoft.com/office/drawing/2010/main" w="12700">
                <a:solidFill>
                  <a:schemeClr val="tx1"/>
                </a:solidFill>
                <a:miter lim="800000"/>
                <a:headEnd/>
                <a:tailEnd/>
              </a14:hiddenLine>
            </a:ext>
          </a:extLst>
        </p:spPr>
        <p:txBody>
          <a:bodyPr vert="horz" lIns="90487" tIns="44450" rIns="90487" bIns="44450" rtlCol="0" anchor="ctr" anchorCtr="0">
            <a:noAutofit/>
          </a:bodyPr>
          <a:lstStyle/>
          <a:p>
            <a:pPr eaLnBrk="1" hangingPunct="1"/>
            <a:r>
              <a:rPr lang="en-US" altLang="en-US" sz="3400"/>
              <a:t>Warfarin—Mechanism</a:t>
            </a:r>
            <a:r>
              <a:rPr lang="cs-CZ" altLang="en-US" sz="3400"/>
              <a:t>us účinku</a:t>
            </a:r>
            <a:endParaRPr lang="en-US" altLang="en-US" sz="3400"/>
          </a:p>
        </p:txBody>
      </p:sp>
      <p:sp>
        <p:nvSpPr>
          <p:cNvPr id="230408" name="Rectangle 8"/>
          <p:cNvSpPr>
            <a:spLocks noChangeArrowheads="1"/>
          </p:cNvSpPr>
          <p:nvPr/>
        </p:nvSpPr>
        <p:spPr bwMode="auto">
          <a:xfrm>
            <a:off x="2014169" y="2011363"/>
            <a:ext cx="134376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ctr">
              <a:spcBef>
                <a:spcPct val="20000"/>
              </a:spcBef>
              <a:defRPr/>
            </a:pPr>
            <a:r>
              <a:rPr lang="en-US" b="1">
                <a:effectLst>
                  <a:outerShdw blurRad="38100" dist="38100" dir="2700000" algn="tl">
                    <a:srgbClr val="C0C0C0"/>
                  </a:outerShdw>
                </a:effectLst>
                <a:latin typeface="Arial Narrow" pitchFamily="34" charset="0"/>
              </a:rPr>
              <a:t>Vitamin K</a:t>
            </a:r>
          </a:p>
        </p:txBody>
      </p:sp>
      <p:sp>
        <p:nvSpPr>
          <p:cNvPr id="230409" name="Rectangle 9"/>
          <p:cNvSpPr>
            <a:spLocks noChangeArrowheads="1"/>
          </p:cNvSpPr>
          <p:nvPr/>
        </p:nvSpPr>
        <p:spPr bwMode="auto">
          <a:xfrm>
            <a:off x="2087900" y="5643563"/>
            <a:ext cx="1197891"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ctr">
              <a:spcBef>
                <a:spcPct val="20000"/>
              </a:spcBef>
              <a:defRPr/>
            </a:pPr>
            <a:r>
              <a:rPr lang="en-US" b="1">
                <a:effectLst>
                  <a:outerShdw blurRad="38100" dist="38100" dir="2700000" algn="tl">
                    <a:srgbClr val="C0C0C0"/>
                  </a:outerShdw>
                </a:effectLst>
                <a:latin typeface="Arial Narrow" pitchFamily="34" charset="0"/>
              </a:rPr>
              <a:t>Warfarin</a:t>
            </a:r>
          </a:p>
        </p:txBody>
      </p:sp>
      <p:pic>
        <p:nvPicPr>
          <p:cNvPr id="6144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5314" y="2533650"/>
            <a:ext cx="4397375" cy="365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0411" name="Rectangle 11"/>
          <p:cNvSpPr>
            <a:spLocks noChangeArrowheads="1"/>
          </p:cNvSpPr>
          <p:nvPr/>
        </p:nvSpPr>
        <p:spPr bwMode="auto">
          <a:xfrm>
            <a:off x="8518526" y="3316288"/>
            <a:ext cx="178276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ctr">
              <a:lnSpc>
                <a:spcPct val="90000"/>
              </a:lnSpc>
              <a:defRPr/>
            </a:pPr>
            <a:r>
              <a:rPr lang="en-US" sz="2000" b="1">
                <a:effectLst>
                  <a:outerShdw blurRad="38100" dist="38100" dir="2700000" algn="tl">
                    <a:srgbClr val="C0C0C0"/>
                  </a:outerShdw>
                </a:effectLst>
                <a:latin typeface="Arial Narrow" pitchFamily="34" charset="0"/>
              </a:rPr>
              <a:t>Synthesis of Dysfunctional Coagulation Factors</a:t>
            </a:r>
          </a:p>
        </p:txBody>
      </p:sp>
      <p:sp>
        <p:nvSpPr>
          <p:cNvPr id="230412" name="Rectangle 12"/>
          <p:cNvSpPr>
            <a:spLocks noChangeArrowheads="1"/>
          </p:cNvSpPr>
          <p:nvPr/>
        </p:nvSpPr>
        <p:spPr bwMode="auto">
          <a:xfrm>
            <a:off x="8162135" y="2979738"/>
            <a:ext cx="492121"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ctr">
              <a:spcBef>
                <a:spcPct val="20000"/>
              </a:spcBef>
              <a:defRPr/>
            </a:pPr>
            <a:r>
              <a:rPr lang="en-US" b="1">
                <a:effectLst>
                  <a:outerShdw blurRad="38100" dist="38100" dir="2700000" algn="tl">
                    <a:srgbClr val="C0C0C0"/>
                  </a:outerShdw>
                </a:effectLst>
                <a:latin typeface="Arial Narrow" pitchFamily="34" charset="0"/>
              </a:rPr>
              <a:t>VII</a:t>
            </a:r>
          </a:p>
        </p:txBody>
      </p:sp>
      <p:sp>
        <p:nvSpPr>
          <p:cNvPr id="230413" name="Rectangle 13"/>
          <p:cNvSpPr>
            <a:spLocks noChangeArrowheads="1"/>
          </p:cNvSpPr>
          <p:nvPr/>
        </p:nvSpPr>
        <p:spPr bwMode="auto">
          <a:xfrm>
            <a:off x="8198194" y="3475038"/>
            <a:ext cx="421589"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ctr">
              <a:spcBef>
                <a:spcPct val="20000"/>
              </a:spcBef>
              <a:defRPr/>
            </a:pPr>
            <a:r>
              <a:rPr lang="en-US" b="1">
                <a:effectLst>
                  <a:outerShdw blurRad="38100" dist="38100" dir="2700000" algn="tl">
                    <a:srgbClr val="C0C0C0"/>
                  </a:outerShdw>
                </a:effectLst>
                <a:latin typeface="Arial Narrow" pitchFamily="34" charset="0"/>
              </a:rPr>
              <a:t>IX</a:t>
            </a:r>
          </a:p>
        </p:txBody>
      </p:sp>
      <p:sp>
        <p:nvSpPr>
          <p:cNvPr id="230414" name="Rectangle 14"/>
          <p:cNvSpPr>
            <a:spLocks noChangeArrowheads="1"/>
          </p:cNvSpPr>
          <p:nvPr/>
        </p:nvSpPr>
        <p:spPr bwMode="auto">
          <a:xfrm>
            <a:off x="8231079" y="3983038"/>
            <a:ext cx="351057"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ctr">
              <a:spcBef>
                <a:spcPct val="20000"/>
              </a:spcBef>
              <a:defRPr/>
            </a:pPr>
            <a:r>
              <a:rPr lang="en-US" b="1">
                <a:effectLst>
                  <a:outerShdw blurRad="38100" dist="38100" dir="2700000" algn="tl">
                    <a:srgbClr val="C0C0C0"/>
                  </a:outerShdw>
                </a:effectLst>
                <a:latin typeface="Arial Narrow" pitchFamily="34" charset="0"/>
              </a:rPr>
              <a:t>X</a:t>
            </a:r>
          </a:p>
        </p:txBody>
      </p:sp>
      <p:sp>
        <p:nvSpPr>
          <p:cNvPr id="230415" name="Rectangle 15"/>
          <p:cNvSpPr>
            <a:spLocks noChangeArrowheads="1"/>
          </p:cNvSpPr>
          <p:nvPr/>
        </p:nvSpPr>
        <p:spPr bwMode="auto">
          <a:xfrm>
            <a:off x="8245498" y="4491038"/>
            <a:ext cx="323807"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ctr">
              <a:spcBef>
                <a:spcPct val="20000"/>
              </a:spcBef>
              <a:defRPr/>
            </a:pPr>
            <a:r>
              <a:rPr lang="en-US" b="1">
                <a:effectLst>
                  <a:outerShdw blurRad="38100" dist="38100" dir="2700000" algn="tl">
                    <a:srgbClr val="C0C0C0"/>
                  </a:outerShdw>
                </a:effectLst>
                <a:latin typeface="Arial Narrow" pitchFamily="34" charset="0"/>
              </a:rPr>
              <a:t>II</a:t>
            </a:r>
          </a:p>
        </p:txBody>
      </p:sp>
      <p:cxnSp>
        <p:nvCxnSpPr>
          <p:cNvPr id="61452" name="AutoShape 16"/>
          <p:cNvCxnSpPr>
            <a:cxnSpLocks noChangeShapeType="1"/>
          </p:cNvCxnSpPr>
          <p:nvPr/>
        </p:nvCxnSpPr>
        <p:spPr bwMode="auto">
          <a:xfrm rot="16200000" flipH="1">
            <a:off x="2280444" y="2983707"/>
            <a:ext cx="1547813" cy="495300"/>
          </a:xfrm>
          <a:prstGeom prst="bentConnector2">
            <a:avLst/>
          </a:prstGeom>
          <a:noFill/>
          <a:ln w="28575">
            <a:solidFill>
              <a:srgbClr val="FFD255"/>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453" name="Freeform 17"/>
          <p:cNvSpPr>
            <a:spLocks/>
          </p:cNvSpPr>
          <p:nvPr/>
        </p:nvSpPr>
        <p:spPr bwMode="auto">
          <a:xfrm>
            <a:off x="2673350" y="4267200"/>
            <a:ext cx="425450" cy="1392238"/>
          </a:xfrm>
          <a:custGeom>
            <a:avLst/>
            <a:gdLst>
              <a:gd name="T0" fmla="*/ 0 w 295"/>
              <a:gd name="T1" fmla="*/ 2147483646 h 800"/>
              <a:gd name="T2" fmla="*/ 0 w 295"/>
              <a:gd name="T3" fmla="*/ 0 h 800"/>
              <a:gd name="T4" fmla="*/ 2147483646 w 295"/>
              <a:gd name="T5" fmla="*/ 0 h 800"/>
              <a:gd name="T6" fmla="*/ 0 60000 65536"/>
              <a:gd name="T7" fmla="*/ 0 60000 65536"/>
              <a:gd name="T8" fmla="*/ 0 60000 65536"/>
            </a:gdLst>
            <a:ahLst/>
            <a:cxnLst>
              <a:cxn ang="T6">
                <a:pos x="T0" y="T1"/>
              </a:cxn>
              <a:cxn ang="T7">
                <a:pos x="T2" y="T3"/>
              </a:cxn>
              <a:cxn ang="T8">
                <a:pos x="T4" y="T5"/>
              </a:cxn>
            </a:cxnLst>
            <a:rect l="0" t="0" r="r" b="b"/>
            <a:pathLst>
              <a:path w="295" h="800">
                <a:moveTo>
                  <a:pt x="0" y="800"/>
                </a:moveTo>
                <a:lnTo>
                  <a:pt x="0" y="0"/>
                </a:lnTo>
                <a:lnTo>
                  <a:pt x="295" y="0"/>
                </a:lnTo>
              </a:path>
            </a:pathLst>
          </a:custGeom>
          <a:noFill/>
          <a:ln w="28575" cap="flat" cmpd="sng">
            <a:solidFill>
              <a:srgbClr val="FFD255"/>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nvGrpSpPr>
          <p:cNvPr id="61454" name="Group 18"/>
          <p:cNvGrpSpPr>
            <a:grpSpLocks/>
          </p:cNvGrpSpPr>
          <p:nvPr/>
        </p:nvGrpSpPr>
        <p:grpSpPr bwMode="auto">
          <a:xfrm>
            <a:off x="3635375" y="3302003"/>
            <a:ext cx="2878138" cy="754063"/>
            <a:chOff x="1496" y="2080"/>
            <a:chExt cx="2040" cy="475"/>
          </a:xfrm>
        </p:grpSpPr>
        <p:sp>
          <p:nvSpPr>
            <p:cNvPr id="61455" name="Rectangle 19"/>
            <p:cNvSpPr>
              <a:spLocks noChangeArrowheads="1"/>
            </p:cNvSpPr>
            <p:nvPr/>
          </p:nvSpPr>
          <p:spPr bwMode="auto">
            <a:xfrm>
              <a:off x="1496" y="2094"/>
              <a:ext cx="2016" cy="247"/>
            </a:xfrm>
            <a:prstGeom prst="rect">
              <a:avLst/>
            </a:prstGeom>
            <a:solidFill>
              <a:srgbClr val="FCD1C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en-US" altLang="en-US" sz="1800"/>
            </a:p>
          </p:txBody>
        </p:sp>
        <p:sp>
          <p:nvSpPr>
            <p:cNvPr id="61456" name="Rectangle 20"/>
            <p:cNvSpPr>
              <a:spLocks noChangeArrowheads="1"/>
            </p:cNvSpPr>
            <p:nvPr/>
          </p:nvSpPr>
          <p:spPr bwMode="auto">
            <a:xfrm>
              <a:off x="2080" y="2320"/>
              <a:ext cx="880" cy="229"/>
            </a:xfrm>
            <a:prstGeom prst="rect">
              <a:avLst/>
            </a:prstGeom>
            <a:solidFill>
              <a:srgbClr val="FCD1C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en-US" altLang="en-US" sz="1800"/>
            </a:p>
          </p:txBody>
        </p:sp>
        <p:sp>
          <p:nvSpPr>
            <p:cNvPr id="61457" name="Rectangle 21"/>
            <p:cNvSpPr>
              <a:spLocks noChangeArrowheads="1"/>
            </p:cNvSpPr>
            <p:nvPr/>
          </p:nvSpPr>
          <p:spPr bwMode="auto">
            <a:xfrm>
              <a:off x="1496" y="2080"/>
              <a:ext cx="2040" cy="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lnSpc>
                  <a:spcPct val="90000"/>
                </a:lnSpc>
                <a:spcBef>
                  <a:spcPct val="0"/>
                </a:spcBef>
                <a:buClrTx/>
                <a:buFontTx/>
                <a:buNone/>
              </a:pPr>
              <a:r>
                <a:rPr lang="en-US" altLang="en-US" sz="2400" b="1">
                  <a:latin typeface="Arial Narrow" panose="020B0606020202030204" pitchFamily="34" charset="0"/>
                </a:rPr>
                <a:t>Vitamin K Utilization Reduced</a:t>
              </a:r>
            </a:p>
          </p:txBody>
        </p:sp>
      </p:gr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p:cNvSpPr>
            <a:spLocks noGrp="1"/>
          </p:cNvSpPr>
          <p:nvPr>
            <p:ph type="title"/>
          </p:nvPr>
        </p:nvSpPr>
        <p:spPr/>
        <p:txBody>
          <a:bodyPr/>
          <a:lstStyle/>
          <a:p>
            <a:r>
              <a:rPr lang="cs-CZ" dirty="0"/>
              <a:t>Endotelie</a:t>
            </a:r>
          </a:p>
        </p:txBody>
      </p:sp>
      <p:sp>
        <p:nvSpPr>
          <p:cNvPr id="5" name="Zástupný symbol pro obsah 4"/>
          <p:cNvSpPr>
            <a:spLocks noGrp="1"/>
          </p:cNvSpPr>
          <p:nvPr>
            <p:ph idx="1"/>
          </p:nvPr>
        </p:nvSpPr>
        <p:spPr/>
        <p:txBody>
          <a:bodyPr/>
          <a:lstStyle/>
          <a:p>
            <a:r>
              <a:rPr lang="cs-CZ" dirty="0"/>
              <a:t>Několik mechanismů zamezujících srážení krve</a:t>
            </a:r>
          </a:p>
          <a:p>
            <a:r>
              <a:rPr lang="cs-CZ" dirty="0"/>
              <a:t>Zvyšují cévní průsvit prostřednictvím NO a prostaglandinu I</a:t>
            </a:r>
            <a:r>
              <a:rPr lang="cs-CZ" sz="2000" dirty="0"/>
              <a:t>2 – inhibující účinek na trombocyty.</a:t>
            </a:r>
            <a:endParaRPr lang="cs-CZ" sz="2400" dirty="0"/>
          </a:p>
          <a:p>
            <a:r>
              <a:rPr lang="cs-CZ" dirty="0"/>
              <a:t>Exprimují </a:t>
            </a:r>
            <a:r>
              <a:rPr lang="cs-CZ" dirty="0" err="1"/>
              <a:t>trombomodulinu</a:t>
            </a:r>
            <a:r>
              <a:rPr lang="cs-CZ" dirty="0"/>
              <a:t> a heparinu podobné látky</a:t>
            </a:r>
          </a:p>
          <a:p>
            <a:r>
              <a:rPr lang="cs-CZ" dirty="0"/>
              <a:t>Zdrojem tkáňového aktivátoru </a:t>
            </a:r>
            <a:r>
              <a:rPr lang="cs-CZ" dirty="0" err="1"/>
              <a:t>plazminogenu</a:t>
            </a:r>
            <a:r>
              <a:rPr lang="cs-CZ" dirty="0"/>
              <a:t> (</a:t>
            </a:r>
            <a:r>
              <a:rPr lang="cs-CZ" dirty="0" err="1"/>
              <a:t>tPA</a:t>
            </a:r>
            <a:r>
              <a:rPr lang="cs-CZ" dirty="0"/>
              <a:t>)</a:t>
            </a:r>
          </a:p>
          <a:p>
            <a:r>
              <a:rPr lang="cs-CZ" dirty="0"/>
              <a:t>Po vystavení endotoxinu a </a:t>
            </a:r>
            <a:r>
              <a:rPr lang="cs-CZ" dirty="0" err="1"/>
              <a:t>cytokinu</a:t>
            </a:r>
            <a:r>
              <a:rPr lang="cs-CZ" dirty="0"/>
              <a:t> TNF exprimují v membráně tkáňový faktor</a:t>
            </a:r>
          </a:p>
        </p:txBody>
      </p:sp>
    </p:spTree>
    <p:extLst>
      <p:ext uri="{BB962C8B-B14F-4D97-AF65-F5344CB8AC3E}">
        <p14:creationId xmlns:p14="http://schemas.microsoft.com/office/powerpoint/2010/main" val="9744669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40</a:t>
            </a:fld>
            <a:endParaRPr lang="cs-CZ" altLang="cs-CZ" dirty="0"/>
          </a:p>
        </p:txBody>
      </p:sp>
      <p:sp>
        <p:nvSpPr>
          <p:cNvPr id="4" name="Nadpis 3"/>
          <p:cNvSpPr>
            <a:spLocks noGrp="1"/>
          </p:cNvSpPr>
          <p:nvPr>
            <p:ph type="title"/>
          </p:nvPr>
        </p:nvSpPr>
        <p:spPr/>
        <p:txBody>
          <a:bodyPr/>
          <a:lstStyle/>
          <a:p>
            <a:r>
              <a:rPr lang="cs-CZ" dirty="0"/>
              <a:t>C. Diseminovaná intravaskulární koagulace (DIC)</a:t>
            </a:r>
          </a:p>
        </p:txBody>
      </p:sp>
      <p:sp>
        <p:nvSpPr>
          <p:cNvPr id="5" name="Zástupný symbol pro obsah 4"/>
          <p:cNvSpPr>
            <a:spLocks noGrp="1"/>
          </p:cNvSpPr>
          <p:nvPr>
            <p:ph idx="1"/>
          </p:nvPr>
        </p:nvSpPr>
        <p:spPr/>
        <p:txBody>
          <a:bodyPr/>
          <a:lstStyle/>
          <a:p>
            <a:r>
              <a:rPr lang="en-GB" sz="2700" dirty="0" err="1">
                <a:latin typeface="+mj-lt"/>
              </a:rPr>
              <a:t>Sp</a:t>
            </a:r>
            <a:r>
              <a:rPr lang="cs-CZ" sz="2700" dirty="0" err="1">
                <a:latin typeface="+mj-lt"/>
              </a:rPr>
              <a:t>uštěná</a:t>
            </a:r>
            <a:r>
              <a:rPr lang="cs-CZ" sz="2700" dirty="0">
                <a:latin typeface="+mj-lt"/>
              </a:rPr>
              <a:t> koagulace a následné vyčerpání </a:t>
            </a:r>
            <a:r>
              <a:rPr lang="cs-CZ" sz="2700" dirty="0" err="1">
                <a:latin typeface="+mj-lt"/>
              </a:rPr>
              <a:t>kogulačních</a:t>
            </a:r>
            <a:r>
              <a:rPr lang="cs-CZ" sz="2700" dirty="0">
                <a:latin typeface="+mj-lt"/>
              </a:rPr>
              <a:t> faktorů </a:t>
            </a:r>
          </a:p>
          <a:p>
            <a:pPr algn="just"/>
            <a:r>
              <a:rPr lang="cs-CZ" altLang="en-US" sz="2700" dirty="0">
                <a:latin typeface="+mj-lt"/>
              </a:rPr>
              <a:t>Uvolnění tkáňového faktoru</a:t>
            </a:r>
            <a:r>
              <a:rPr lang="cs-CZ" altLang="en-US" sz="2700" b="1" i="1" dirty="0">
                <a:solidFill>
                  <a:srgbClr val="FF3300"/>
                </a:solidFill>
                <a:latin typeface="+mj-lt"/>
              </a:rPr>
              <a:t>, TF.</a:t>
            </a:r>
            <a:r>
              <a:rPr lang="cs-CZ" altLang="en-US" sz="2700" dirty="0">
                <a:latin typeface="+mj-lt"/>
              </a:rPr>
              <a:t> </a:t>
            </a:r>
          </a:p>
          <a:p>
            <a:pPr algn="just"/>
            <a:r>
              <a:rPr lang="cs-CZ" altLang="en-US" sz="2700" dirty="0">
                <a:latin typeface="+mj-lt"/>
              </a:rPr>
              <a:t>TF je exprimován na mnoha typech buněk (endoteliální, makrofágy, monocyty).</a:t>
            </a:r>
          </a:p>
          <a:p>
            <a:pPr algn="just"/>
            <a:r>
              <a:rPr lang="cs-CZ" altLang="en-US" sz="2700" dirty="0">
                <a:latin typeface="+mj-lt"/>
              </a:rPr>
              <a:t>Kontakt s krví po poškození cévní stěny (efekty </a:t>
            </a:r>
            <a:r>
              <a:rPr lang="cs-CZ" altLang="en-US" sz="2700" dirty="0" err="1">
                <a:latin typeface="+mj-lt"/>
              </a:rPr>
              <a:t>cytokinů</a:t>
            </a:r>
            <a:r>
              <a:rPr lang="cs-CZ" altLang="en-US" sz="2700" dirty="0">
                <a:latin typeface="+mj-lt"/>
              </a:rPr>
              <a:t> a endotoxinů). </a:t>
            </a:r>
          </a:p>
          <a:p>
            <a:pPr algn="just"/>
            <a:r>
              <a:rPr lang="cs-CZ" altLang="en-US" sz="2700" dirty="0">
                <a:latin typeface="+mj-lt"/>
              </a:rPr>
              <a:t>TF se váže na koagulační faktory, což vede k jejich aktivaci.</a:t>
            </a:r>
          </a:p>
          <a:p>
            <a:endParaRPr lang="cs-CZ" dirty="0">
              <a:latin typeface="+mj-lt"/>
            </a:endParaRPr>
          </a:p>
        </p:txBody>
      </p:sp>
    </p:spTree>
    <p:extLst>
      <p:ext uri="{BB962C8B-B14F-4D97-AF65-F5344CB8AC3E}">
        <p14:creationId xmlns:p14="http://schemas.microsoft.com/office/powerpoint/2010/main" val="1778989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1905000" y="311294"/>
            <a:ext cx="8839200" cy="1600201"/>
          </a:xfrm>
        </p:spPr>
        <p:txBody>
          <a:bodyPr/>
          <a:lstStyle/>
          <a:p>
            <a:pPr eaLnBrk="1" hangingPunct="1"/>
            <a:r>
              <a:rPr lang="en-US" altLang="en-US" sz="3400" dirty="0" err="1">
                <a:latin typeface="Century Gothic" panose="020B0502020202020204" pitchFamily="34" charset="0"/>
              </a:rPr>
              <a:t>Dissemin</a:t>
            </a:r>
            <a:r>
              <a:rPr lang="cs-CZ" altLang="en-US" sz="3400" dirty="0" err="1">
                <a:latin typeface="Century Gothic" panose="020B0502020202020204" pitchFamily="34" charset="0"/>
              </a:rPr>
              <a:t>ovaná</a:t>
            </a:r>
            <a:r>
              <a:rPr lang="cs-CZ" altLang="en-US" sz="3400" dirty="0">
                <a:latin typeface="Century Gothic" panose="020B0502020202020204" pitchFamily="34" charset="0"/>
              </a:rPr>
              <a:t> intravaskulární koagulace=</a:t>
            </a:r>
            <a:r>
              <a:rPr lang="en-US" altLang="en-US" sz="3400" dirty="0">
                <a:latin typeface="Century Gothic" panose="020B0502020202020204" pitchFamily="34" charset="0"/>
              </a:rPr>
              <a:t>DIC</a:t>
            </a:r>
          </a:p>
        </p:txBody>
      </p:sp>
      <p:sp>
        <p:nvSpPr>
          <p:cNvPr id="118787" name="Rectangle 3"/>
          <p:cNvSpPr>
            <a:spLocks noGrp="1" noChangeArrowheads="1"/>
          </p:cNvSpPr>
          <p:nvPr>
            <p:ph type="body" idx="1"/>
          </p:nvPr>
        </p:nvSpPr>
        <p:spPr>
          <a:xfrm>
            <a:off x="1905000" y="2133601"/>
            <a:ext cx="8229600" cy="4525963"/>
          </a:xfrm>
        </p:spPr>
        <p:txBody>
          <a:bodyPr/>
          <a:lstStyle/>
          <a:p>
            <a:pPr eaLnBrk="1" hangingPunct="1"/>
            <a:r>
              <a:rPr lang="cs-CZ" altLang="en-US" dirty="0">
                <a:latin typeface="+mj-lt"/>
              </a:rPr>
              <a:t>V důsledku extenzivní koagulace a </a:t>
            </a:r>
            <a:r>
              <a:rPr lang="cs-CZ" altLang="en-US" dirty="0" err="1">
                <a:latin typeface="+mj-lt"/>
              </a:rPr>
              <a:t>fibrinolýzy</a:t>
            </a:r>
            <a:r>
              <a:rPr lang="cs-CZ" altLang="en-US" dirty="0">
                <a:latin typeface="+mj-lt"/>
              </a:rPr>
              <a:t> dochází k vyčerpání koagulačních faktorů s masivním krvácením do </a:t>
            </a:r>
            <a:r>
              <a:rPr lang="cs-CZ" altLang="en-US" dirty="0" err="1">
                <a:latin typeface="+mj-lt"/>
              </a:rPr>
              <a:t>intersticia</a:t>
            </a:r>
            <a:r>
              <a:rPr lang="cs-CZ" altLang="en-US" dirty="0">
                <a:latin typeface="+mj-lt"/>
              </a:rPr>
              <a:t>.</a:t>
            </a:r>
            <a:endParaRPr lang="en-GB" altLang="en-US" dirty="0">
              <a:latin typeface="+mj-lt"/>
            </a:endParaRPr>
          </a:p>
          <a:p>
            <a:pPr eaLnBrk="1" hangingPunct="1"/>
            <a:endParaRPr lang="en-GB" altLang="en-US" dirty="0">
              <a:latin typeface="+mj-lt"/>
            </a:endParaRPr>
          </a:p>
          <a:p>
            <a:pPr eaLnBrk="1" hangingPunct="1"/>
            <a:r>
              <a:rPr lang="cs-CZ" altLang="en-US" dirty="0">
                <a:latin typeface="+mj-lt"/>
              </a:rPr>
              <a:t>Příčiny: </a:t>
            </a:r>
            <a:r>
              <a:rPr lang="en-GB" altLang="en-US" dirty="0" err="1">
                <a:latin typeface="+mj-lt"/>
              </a:rPr>
              <a:t>infe</a:t>
            </a:r>
            <a:r>
              <a:rPr lang="cs-CZ" altLang="en-US" dirty="0" err="1">
                <a:latin typeface="+mj-lt"/>
              </a:rPr>
              <a:t>kce</a:t>
            </a:r>
            <a:r>
              <a:rPr lang="cs-CZ" altLang="en-US" dirty="0">
                <a:latin typeface="+mj-lt"/>
              </a:rPr>
              <a:t>, malignity</a:t>
            </a:r>
            <a:r>
              <a:rPr lang="en-GB" altLang="en-US" dirty="0">
                <a:latin typeface="+mj-lt"/>
              </a:rPr>
              <a:t>, </a:t>
            </a:r>
            <a:r>
              <a:rPr lang="cs-CZ" altLang="en-US" dirty="0">
                <a:latin typeface="+mj-lt"/>
              </a:rPr>
              <a:t>porod, porodnické komplikace, nemoci jater</a:t>
            </a:r>
            <a:endParaRPr lang="en-GB" altLang="en-US" dirty="0">
              <a:latin typeface="+mj-lt"/>
            </a:endParaRPr>
          </a:p>
          <a:p>
            <a:pPr eaLnBrk="1" hangingPunct="1"/>
            <a:endParaRPr lang="en-US" altLang="en-US" dirty="0">
              <a:latin typeface="+mj-lt"/>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42</a:t>
            </a:fld>
            <a:endParaRPr lang="cs-CZ" altLang="cs-CZ" dirty="0"/>
          </a:p>
        </p:txBody>
      </p:sp>
      <p:sp>
        <p:nvSpPr>
          <p:cNvPr id="4" name="Nadpis 3"/>
          <p:cNvSpPr>
            <a:spLocks noGrp="1"/>
          </p:cNvSpPr>
          <p:nvPr>
            <p:ph type="title"/>
          </p:nvPr>
        </p:nvSpPr>
        <p:spPr/>
        <p:txBody>
          <a:bodyPr/>
          <a:lstStyle/>
          <a:p>
            <a:r>
              <a:rPr lang="cs-CZ" dirty="0"/>
              <a:t>D. Primární </a:t>
            </a:r>
            <a:r>
              <a:rPr lang="cs-CZ" dirty="0" err="1"/>
              <a:t>fibrinolýza</a:t>
            </a:r>
            <a:r>
              <a:rPr lang="cs-CZ" dirty="0"/>
              <a:t> </a:t>
            </a:r>
          </a:p>
        </p:txBody>
      </p:sp>
      <p:sp>
        <p:nvSpPr>
          <p:cNvPr id="5" name="Zástupný symbol pro obsah 4"/>
          <p:cNvSpPr>
            <a:spLocks noGrp="1"/>
          </p:cNvSpPr>
          <p:nvPr>
            <p:ph idx="1"/>
          </p:nvPr>
        </p:nvSpPr>
        <p:spPr/>
        <p:txBody>
          <a:bodyPr/>
          <a:lstStyle/>
          <a:p>
            <a:r>
              <a:rPr lang="cs-CZ" dirty="0"/>
              <a:t>Zvýšení </a:t>
            </a:r>
            <a:r>
              <a:rPr lang="cs-CZ" dirty="0" err="1"/>
              <a:t>fibrinolýzy</a:t>
            </a:r>
            <a:r>
              <a:rPr lang="cs-CZ" dirty="0"/>
              <a:t> </a:t>
            </a:r>
            <a:r>
              <a:rPr lang="cs-CZ" dirty="0" err="1"/>
              <a:t>moho</a:t>
            </a:r>
            <a:r>
              <a:rPr lang="cs-CZ" dirty="0"/>
              <a:t> způsobit některé živočišné toxiny; nadbytek tkáňového </a:t>
            </a:r>
            <a:r>
              <a:rPr lang="cs-CZ" dirty="0" err="1"/>
              <a:t>plazminogenového</a:t>
            </a:r>
            <a:r>
              <a:rPr lang="cs-CZ" dirty="0"/>
              <a:t> aktivátoru (</a:t>
            </a:r>
            <a:r>
              <a:rPr lang="cs-CZ" dirty="0" err="1"/>
              <a:t>tPA</a:t>
            </a:r>
            <a:r>
              <a:rPr lang="cs-CZ" dirty="0"/>
              <a:t>) např. u pacientů s cirhózou jater</a:t>
            </a:r>
          </a:p>
          <a:p>
            <a:r>
              <a:rPr lang="cs-CZ" dirty="0"/>
              <a:t>Při primární </a:t>
            </a:r>
            <a:r>
              <a:rPr lang="cs-CZ" dirty="0" err="1"/>
              <a:t>fibrinolýze</a:t>
            </a:r>
            <a:r>
              <a:rPr lang="cs-CZ" dirty="0"/>
              <a:t> je krvácivý stav způsoben ↓ hladiny fibrinogenu v krvi</a:t>
            </a:r>
          </a:p>
          <a:p>
            <a:r>
              <a:rPr lang="cs-CZ" dirty="0"/>
              <a:t>Jinou příčinou může být vrozený nedostatek inhibitoru </a:t>
            </a:r>
            <a:r>
              <a:rPr lang="cs-CZ" dirty="0" err="1"/>
              <a:t>plazminového</a:t>
            </a:r>
            <a:r>
              <a:rPr lang="cs-CZ" dirty="0"/>
              <a:t> aktivátoru nebo </a:t>
            </a:r>
            <a:r>
              <a:rPr lang="el-GR" dirty="0"/>
              <a:t>α</a:t>
            </a:r>
            <a:r>
              <a:rPr lang="cs-CZ" dirty="0"/>
              <a:t>-</a:t>
            </a:r>
            <a:r>
              <a:rPr lang="cs-CZ" dirty="0" err="1"/>
              <a:t>plazminového</a:t>
            </a:r>
            <a:r>
              <a:rPr lang="cs-CZ" dirty="0"/>
              <a:t> inhibitoru</a:t>
            </a:r>
          </a:p>
        </p:txBody>
      </p:sp>
    </p:spTree>
    <p:extLst>
      <p:ext uri="{BB962C8B-B14F-4D97-AF65-F5344CB8AC3E}">
        <p14:creationId xmlns:p14="http://schemas.microsoft.com/office/powerpoint/2010/main" val="38472508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43</a:t>
            </a:fld>
            <a:endParaRPr lang="cs-CZ" altLang="cs-CZ" dirty="0"/>
          </a:p>
        </p:txBody>
      </p:sp>
      <p:sp>
        <p:nvSpPr>
          <p:cNvPr id="4" name="Nadpis 3"/>
          <p:cNvSpPr>
            <a:spLocks noGrp="1"/>
          </p:cNvSpPr>
          <p:nvPr>
            <p:ph type="title"/>
          </p:nvPr>
        </p:nvSpPr>
        <p:spPr/>
        <p:txBody>
          <a:bodyPr/>
          <a:lstStyle/>
          <a:p>
            <a:r>
              <a:rPr lang="cs-CZ" dirty="0" err="1"/>
              <a:t>Fibrinolýza</a:t>
            </a:r>
            <a:endParaRPr lang="cs-CZ" dirty="0"/>
          </a:p>
        </p:txBody>
      </p:sp>
      <p:pic>
        <p:nvPicPr>
          <p:cNvPr id="6" name="Picture 5" descr="S25798-08-f29"/>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21794" y="1755775"/>
            <a:ext cx="6350000"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9348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44</a:t>
            </a:fld>
            <a:endParaRPr lang="cs-CZ" altLang="cs-CZ" dirty="0"/>
          </a:p>
        </p:txBody>
      </p:sp>
      <p:sp>
        <p:nvSpPr>
          <p:cNvPr id="4" name="Nadpis 3"/>
          <p:cNvSpPr>
            <a:spLocks noGrp="1"/>
          </p:cNvSpPr>
          <p:nvPr>
            <p:ph type="title"/>
          </p:nvPr>
        </p:nvSpPr>
        <p:spPr/>
        <p:txBody>
          <a:bodyPr/>
          <a:lstStyle/>
          <a:p>
            <a:r>
              <a:rPr lang="cs-CZ" dirty="0"/>
              <a:t>HYPERKOAGULAČNÍ STAVY (TROMBOFILIE)</a:t>
            </a:r>
          </a:p>
        </p:txBody>
      </p:sp>
      <p:sp>
        <p:nvSpPr>
          <p:cNvPr id="5" name="Zástupný symbol pro obsah 4"/>
          <p:cNvSpPr>
            <a:spLocks noGrp="1"/>
          </p:cNvSpPr>
          <p:nvPr>
            <p:ph idx="1"/>
          </p:nvPr>
        </p:nvSpPr>
        <p:spPr/>
        <p:txBody>
          <a:bodyPr/>
          <a:lstStyle/>
          <a:p>
            <a:r>
              <a:rPr lang="cs-CZ" dirty="0"/>
              <a:t>Trombózou rozumíme vytváření krevních sraženin uvnitř cirkulačního systému přichycených k cévní stěně nebo endokardu</a:t>
            </a:r>
          </a:p>
          <a:p>
            <a:r>
              <a:rPr lang="cs-CZ" dirty="0"/>
              <a:t>Hlavní příčinou je porucha mechanismů které mohou zabránit nebo utlumit srážení krve </a:t>
            </a:r>
          </a:p>
          <a:p>
            <a:r>
              <a:rPr lang="cs-CZ" dirty="0"/>
              <a:t>Přirozené antikoagulační faktory zahrnují</a:t>
            </a:r>
          </a:p>
          <a:p>
            <a:pPr lvl="1"/>
            <a:r>
              <a:rPr lang="cs-CZ" dirty="0"/>
              <a:t> specifický endotelový protein </a:t>
            </a:r>
            <a:r>
              <a:rPr lang="cs-CZ" dirty="0" err="1"/>
              <a:t>trombomodulin</a:t>
            </a:r>
            <a:endParaRPr lang="cs-CZ" dirty="0"/>
          </a:p>
          <a:p>
            <a:pPr lvl="1"/>
            <a:endParaRPr lang="cs-CZ" dirty="0"/>
          </a:p>
          <a:p>
            <a:pPr lvl="1"/>
            <a:r>
              <a:rPr lang="cs-CZ" dirty="0"/>
              <a:t>Plazmatické proteiny: protein C, protein S a antitrombin III</a:t>
            </a:r>
          </a:p>
        </p:txBody>
      </p:sp>
    </p:spTree>
    <p:extLst>
      <p:ext uri="{BB962C8B-B14F-4D97-AF65-F5344CB8AC3E}">
        <p14:creationId xmlns:p14="http://schemas.microsoft.com/office/powerpoint/2010/main" val="42858678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45</a:t>
            </a:fld>
            <a:endParaRPr lang="cs-CZ" altLang="cs-CZ" dirty="0"/>
          </a:p>
        </p:txBody>
      </p:sp>
      <p:sp>
        <p:nvSpPr>
          <p:cNvPr id="5" name="Zástupný symbol pro obsah 4"/>
          <p:cNvSpPr>
            <a:spLocks noGrp="1"/>
          </p:cNvSpPr>
          <p:nvPr>
            <p:ph idx="1"/>
          </p:nvPr>
        </p:nvSpPr>
        <p:spPr>
          <a:xfrm>
            <a:off x="666000" y="597493"/>
            <a:ext cx="10753200" cy="4139998"/>
          </a:xfrm>
        </p:spPr>
        <p:txBody>
          <a:bodyPr/>
          <a:lstStyle/>
          <a:p>
            <a:r>
              <a:rPr lang="cs-CZ" dirty="0" err="1">
                <a:solidFill>
                  <a:schemeClr val="accent1"/>
                </a:solidFill>
              </a:rPr>
              <a:t>Trombomodulin</a:t>
            </a:r>
            <a:endParaRPr lang="cs-CZ" dirty="0">
              <a:solidFill>
                <a:schemeClr val="accent1"/>
              </a:solidFill>
            </a:endParaRPr>
          </a:p>
          <a:p>
            <a:pPr lvl="1"/>
            <a:r>
              <a:rPr lang="cs-CZ" dirty="0"/>
              <a:t>Protein vytvářený v klidových nestimulovaných endoteliích a exprimovaný na jejich buněčné membráně</a:t>
            </a:r>
          </a:p>
          <a:p>
            <a:pPr lvl="1"/>
            <a:r>
              <a:rPr lang="cs-CZ" dirty="0"/>
              <a:t>Váže k sobě trombin jako cílový enzym koagulační kaskády</a:t>
            </a:r>
          </a:p>
          <a:p>
            <a:pPr lvl="1"/>
            <a:r>
              <a:rPr lang="cs-CZ" dirty="0"/>
              <a:t>Vazbou trombinu k </a:t>
            </a:r>
            <a:r>
              <a:rPr lang="cs-CZ" dirty="0" err="1"/>
              <a:t>trombomodulinu</a:t>
            </a:r>
            <a:r>
              <a:rPr lang="cs-CZ" dirty="0"/>
              <a:t> dochází ke změně substrátové specifity trombinu, který začne místo fibrinogenu preferovat protein C</a:t>
            </a:r>
          </a:p>
          <a:p>
            <a:pPr lvl="1"/>
            <a:r>
              <a:rPr lang="cs-CZ" dirty="0"/>
              <a:t>Takto modifikovaný protein C se stává aktivní proteázou se substrátovou specificitou vůči faktorům </a:t>
            </a:r>
            <a:r>
              <a:rPr lang="cs-CZ" dirty="0" err="1"/>
              <a:t>VIIIa</a:t>
            </a:r>
            <a:r>
              <a:rPr lang="cs-CZ" dirty="0"/>
              <a:t> a </a:t>
            </a:r>
            <a:r>
              <a:rPr lang="cs-CZ" dirty="0" err="1"/>
              <a:t>Va</a:t>
            </a:r>
            <a:endParaRPr lang="cs-CZ" dirty="0"/>
          </a:p>
          <a:p>
            <a:r>
              <a:rPr lang="cs-CZ" dirty="0">
                <a:solidFill>
                  <a:schemeClr val="accent1"/>
                </a:solidFill>
              </a:rPr>
              <a:t>Protein S</a:t>
            </a:r>
          </a:p>
          <a:p>
            <a:pPr lvl="1"/>
            <a:r>
              <a:rPr lang="cs-CZ" dirty="0"/>
              <a:t>Plazmatický protein jaterního původu je podmíněna na vitamínu K závislou ɣ-karboxylací zbytků </a:t>
            </a:r>
            <a:r>
              <a:rPr lang="cs-CZ" dirty="0" err="1"/>
              <a:t>glutamové</a:t>
            </a:r>
            <a:r>
              <a:rPr lang="cs-CZ" dirty="0"/>
              <a:t> kyseliny</a:t>
            </a:r>
          </a:p>
          <a:p>
            <a:r>
              <a:rPr lang="cs-CZ" dirty="0">
                <a:solidFill>
                  <a:schemeClr val="accent1"/>
                </a:solidFill>
              </a:rPr>
              <a:t>Antitrombin III</a:t>
            </a:r>
          </a:p>
          <a:p>
            <a:pPr lvl="1"/>
            <a:r>
              <a:rPr lang="cs-CZ" dirty="0"/>
              <a:t>Inhibuje účinnost </a:t>
            </a:r>
            <a:r>
              <a:rPr lang="cs-CZ" dirty="0" err="1"/>
              <a:t>prokoagulačních</a:t>
            </a:r>
            <a:r>
              <a:rPr lang="cs-CZ" dirty="0"/>
              <a:t> faktorů trombinu </a:t>
            </a:r>
            <a:r>
              <a:rPr lang="cs-CZ" dirty="0" err="1"/>
              <a:t>IIa</a:t>
            </a:r>
            <a:r>
              <a:rPr lang="cs-CZ" dirty="0"/>
              <a:t> a faktoru </a:t>
            </a:r>
            <a:r>
              <a:rPr lang="cs-CZ" dirty="0" err="1"/>
              <a:t>Xa</a:t>
            </a:r>
            <a:endParaRPr lang="cs-CZ" dirty="0"/>
          </a:p>
          <a:p>
            <a:endParaRPr lang="cs-CZ" dirty="0"/>
          </a:p>
        </p:txBody>
      </p:sp>
    </p:spTree>
    <p:extLst>
      <p:ext uri="{BB962C8B-B14F-4D97-AF65-F5344CB8AC3E}">
        <p14:creationId xmlns:p14="http://schemas.microsoft.com/office/powerpoint/2010/main" val="28874468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46</a:t>
            </a:fld>
            <a:endParaRPr lang="cs-CZ" altLang="cs-CZ" dirty="0"/>
          </a:p>
        </p:txBody>
      </p:sp>
      <p:sp>
        <p:nvSpPr>
          <p:cNvPr id="4" name="Nadpis 3"/>
          <p:cNvSpPr>
            <a:spLocks noGrp="1"/>
          </p:cNvSpPr>
          <p:nvPr>
            <p:ph type="title"/>
          </p:nvPr>
        </p:nvSpPr>
        <p:spPr/>
        <p:txBody>
          <a:bodyPr/>
          <a:lstStyle/>
          <a:p>
            <a:r>
              <a:rPr lang="cs-CZ" sz="2300" dirty="0"/>
              <a:t>Tabulka 1: Přehled fyziologických a patofyziologických stavů zvyšujících riziko vzniku trombů</a:t>
            </a:r>
          </a:p>
        </p:txBody>
      </p:sp>
      <p:graphicFrame>
        <p:nvGraphicFramePr>
          <p:cNvPr id="6" name="Zástupný symbol pro obsah 5"/>
          <p:cNvGraphicFramePr>
            <a:graphicFrameLocks noGrp="1"/>
          </p:cNvGraphicFramePr>
          <p:nvPr>
            <p:ph idx="1"/>
            <p:extLst>
              <p:ext uri="{D42A27DB-BD31-4B8C-83A1-F6EECF244321}">
                <p14:modId xmlns:p14="http://schemas.microsoft.com/office/powerpoint/2010/main" val="767250239"/>
              </p:ext>
            </p:extLst>
          </p:nvPr>
        </p:nvGraphicFramePr>
        <p:xfrm>
          <a:off x="721062" y="1672867"/>
          <a:ext cx="10752138" cy="4951171"/>
        </p:xfrm>
        <a:graphic>
          <a:graphicData uri="http://schemas.openxmlformats.org/drawingml/2006/table">
            <a:tbl>
              <a:tblPr firstRow="1" bandRow="1">
                <a:tableStyleId>{5940675A-B579-460E-94D1-54222C63F5DA}</a:tableStyleId>
              </a:tblPr>
              <a:tblGrid>
                <a:gridCol w="5376069">
                  <a:extLst>
                    <a:ext uri="{9D8B030D-6E8A-4147-A177-3AD203B41FA5}">
                      <a16:colId xmlns:a16="http://schemas.microsoft.com/office/drawing/2014/main" val="525956242"/>
                    </a:ext>
                  </a:extLst>
                </a:gridCol>
                <a:gridCol w="5376069">
                  <a:extLst>
                    <a:ext uri="{9D8B030D-6E8A-4147-A177-3AD203B41FA5}">
                      <a16:colId xmlns:a16="http://schemas.microsoft.com/office/drawing/2014/main" val="3007349837"/>
                    </a:ext>
                  </a:extLst>
                </a:gridCol>
              </a:tblGrid>
              <a:tr h="350837">
                <a:tc>
                  <a:txBody>
                    <a:bodyPr/>
                    <a:lstStyle/>
                    <a:p>
                      <a:r>
                        <a:rPr lang="cs-CZ" dirty="0"/>
                        <a:t>Vrozené predispozice</a:t>
                      </a:r>
                    </a:p>
                  </a:txBody>
                  <a:tcPr/>
                </a:tc>
                <a:tc>
                  <a:txBody>
                    <a:bodyPr/>
                    <a:lstStyle/>
                    <a:p>
                      <a:r>
                        <a:rPr lang="cs-CZ" dirty="0"/>
                        <a:t>Získané stavy</a:t>
                      </a:r>
                    </a:p>
                  </a:txBody>
                  <a:tcPr/>
                </a:tc>
                <a:extLst>
                  <a:ext uri="{0D108BD9-81ED-4DB2-BD59-A6C34878D82A}">
                    <a16:rowId xmlns:a16="http://schemas.microsoft.com/office/drawing/2014/main" val="2348060151"/>
                  </a:ext>
                </a:extLst>
              </a:tr>
              <a:tr h="1903171">
                <a:tc>
                  <a:txBody>
                    <a:bodyPr/>
                    <a:lstStyle/>
                    <a:p>
                      <a:r>
                        <a:rPr lang="cs-CZ" sz="1700" b="1" dirty="0"/>
                        <a:t>Porucha inhibice koagulačních faktorů</a:t>
                      </a:r>
                    </a:p>
                    <a:p>
                      <a:pPr marL="285750" indent="-285750">
                        <a:buFont typeface="Arial" panose="020B0604020202020204" pitchFamily="34" charset="0"/>
                        <a:buChar char="•"/>
                      </a:pPr>
                      <a:r>
                        <a:rPr lang="cs-CZ" sz="1700" dirty="0"/>
                        <a:t>Rezistence</a:t>
                      </a:r>
                      <a:r>
                        <a:rPr lang="cs-CZ" sz="1700" baseline="0" dirty="0"/>
                        <a:t> faktoru V vůči aktivovanému proteinu C</a:t>
                      </a:r>
                    </a:p>
                    <a:p>
                      <a:pPr marL="285750" indent="-285750">
                        <a:buFont typeface="Arial" panose="020B0604020202020204" pitchFamily="34" charset="0"/>
                        <a:buChar char="•"/>
                      </a:pPr>
                      <a:r>
                        <a:rPr lang="cs-CZ" sz="1700" baseline="0" dirty="0"/>
                        <a:t>Nedostatek proteinu C</a:t>
                      </a:r>
                    </a:p>
                    <a:p>
                      <a:pPr marL="285750" indent="-285750">
                        <a:buFont typeface="Arial" panose="020B0604020202020204" pitchFamily="34" charset="0"/>
                        <a:buChar char="•"/>
                      </a:pPr>
                      <a:r>
                        <a:rPr lang="cs-CZ" sz="1700" baseline="0" dirty="0"/>
                        <a:t>Nedostatek proteinu S</a:t>
                      </a:r>
                    </a:p>
                    <a:p>
                      <a:pPr marL="285750" indent="-285750">
                        <a:buFont typeface="Arial" panose="020B0604020202020204" pitchFamily="34" charset="0"/>
                        <a:buChar char="•"/>
                      </a:pPr>
                      <a:r>
                        <a:rPr lang="cs-CZ" sz="1700" baseline="0" dirty="0"/>
                        <a:t>Nedostatek antitrombinu III</a:t>
                      </a:r>
                      <a:endParaRPr lang="cs-CZ" sz="1700" dirty="0"/>
                    </a:p>
                  </a:txBody>
                  <a:tcPr/>
                </a:tc>
                <a:tc>
                  <a:txBody>
                    <a:bodyPr/>
                    <a:lstStyle/>
                    <a:p>
                      <a:r>
                        <a:rPr lang="cs-CZ" sz="1700" b="1" dirty="0"/>
                        <a:t>Fyziologické stavy a komplikace léčby</a:t>
                      </a:r>
                    </a:p>
                    <a:p>
                      <a:pPr marL="285750" indent="-285750">
                        <a:buFont typeface="Arial" panose="020B0604020202020204" pitchFamily="34" charset="0"/>
                        <a:buChar char="•"/>
                      </a:pPr>
                      <a:r>
                        <a:rPr lang="cs-CZ" sz="1700" b="0" dirty="0"/>
                        <a:t>Vysoký</a:t>
                      </a:r>
                      <a:r>
                        <a:rPr lang="cs-CZ" sz="1700" b="0" baseline="0" dirty="0"/>
                        <a:t> věk</a:t>
                      </a:r>
                    </a:p>
                    <a:p>
                      <a:pPr marL="285750" indent="-285750">
                        <a:buFont typeface="Arial" panose="020B0604020202020204" pitchFamily="34" charset="0"/>
                        <a:buChar char="•"/>
                      </a:pPr>
                      <a:r>
                        <a:rPr lang="cs-CZ" sz="1700" b="0" baseline="0" dirty="0"/>
                        <a:t>Těhotenství a období po porodu</a:t>
                      </a:r>
                    </a:p>
                    <a:p>
                      <a:pPr marL="285750" indent="-285750">
                        <a:buFont typeface="Arial" panose="020B0604020202020204" pitchFamily="34" charset="0"/>
                        <a:buChar char="•"/>
                      </a:pPr>
                      <a:r>
                        <a:rPr lang="cs-CZ" sz="1700" b="0" baseline="0" dirty="0"/>
                        <a:t>Podávání estrogenů včetně perorální antikoncepce</a:t>
                      </a:r>
                    </a:p>
                    <a:p>
                      <a:pPr marL="285750" indent="-285750">
                        <a:buFont typeface="Arial" panose="020B0604020202020204" pitchFamily="34" charset="0"/>
                        <a:buChar char="•"/>
                      </a:pPr>
                      <a:r>
                        <a:rPr lang="cs-CZ" sz="1700" b="0" baseline="0" dirty="0"/>
                        <a:t>Obezita</a:t>
                      </a:r>
                    </a:p>
                    <a:p>
                      <a:pPr marL="285750" indent="-285750">
                        <a:buFont typeface="Arial" panose="020B0604020202020204" pitchFamily="34" charset="0"/>
                        <a:buChar char="•"/>
                      </a:pPr>
                      <a:r>
                        <a:rPr lang="cs-CZ" sz="1700" b="0" baseline="0" dirty="0"/>
                        <a:t>Celková imobilizace</a:t>
                      </a:r>
                      <a:endParaRPr lang="cs-CZ" sz="1700" b="0" dirty="0"/>
                    </a:p>
                  </a:txBody>
                  <a:tcPr/>
                </a:tc>
                <a:extLst>
                  <a:ext uri="{0D108BD9-81ED-4DB2-BD59-A6C34878D82A}">
                    <a16:rowId xmlns:a16="http://schemas.microsoft.com/office/drawing/2014/main" val="1583950219"/>
                  </a:ext>
                </a:extLst>
              </a:tr>
              <a:tr h="2681741">
                <a:tc>
                  <a:txBody>
                    <a:bodyPr/>
                    <a:lstStyle/>
                    <a:p>
                      <a:r>
                        <a:rPr lang="cs-CZ" sz="1700" b="1" dirty="0"/>
                        <a:t>Porucha</a:t>
                      </a:r>
                      <a:r>
                        <a:rPr lang="cs-CZ" sz="1700" b="1" baseline="0" dirty="0"/>
                        <a:t> </a:t>
                      </a:r>
                      <a:r>
                        <a:rPr lang="cs-CZ" sz="1700" b="1" baseline="0" dirty="0" err="1"/>
                        <a:t>fibrinolýzy</a:t>
                      </a:r>
                      <a:endParaRPr lang="cs-CZ" sz="1700" b="1" baseline="0" dirty="0"/>
                    </a:p>
                    <a:p>
                      <a:pPr marL="285750" indent="-285750">
                        <a:buFont typeface="Arial" panose="020B0604020202020204" pitchFamily="34" charset="0"/>
                        <a:buChar char="•"/>
                      </a:pPr>
                      <a:r>
                        <a:rPr lang="cs-CZ" sz="1700" b="0" baseline="0" dirty="0" err="1"/>
                        <a:t>Dysfibrinogenémie</a:t>
                      </a:r>
                      <a:endParaRPr lang="cs-CZ" sz="1700" b="0" baseline="0" dirty="0"/>
                    </a:p>
                    <a:p>
                      <a:pPr marL="285750" indent="-285750">
                        <a:buFont typeface="Arial" panose="020B0604020202020204" pitchFamily="34" charset="0"/>
                        <a:buChar char="•"/>
                      </a:pPr>
                      <a:r>
                        <a:rPr lang="cs-CZ" sz="1700" b="0" baseline="0" dirty="0"/>
                        <a:t>Nedostatek </a:t>
                      </a:r>
                      <a:r>
                        <a:rPr lang="cs-CZ" sz="1700" b="0" baseline="0" dirty="0" err="1"/>
                        <a:t>plazminogenu</a:t>
                      </a:r>
                      <a:endParaRPr lang="cs-CZ" sz="1700" b="0" baseline="0" dirty="0"/>
                    </a:p>
                    <a:p>
                      <a:pPr marL="285750" indent="-285750">
                        <a:buFont typeface="Arial" panose="020B0604020202020204" pitchFamily="34" charset="0"/>
                        <a:buChar char="•"/>
                      </a:pPr>
                      <a:r>
                        <a:rPr lang="cs-CZ" sz="1700" b="0" baseline="0" dirty="0"/>
                        <a:t>Nedostatek </a:t>
                      </a:r>
                      <a:r>
                        <a:rPr lang="cs-CZ" sz="1700" b="0" baseline="0" dirty="0" err="1"/>
                        <a:t>tPA</a:t>
                      </a:r>
                      <a:endParaRPr lang="cs-CZ" sz="1700" b="0" baseline="0" dirty="0"/>
                    </a:p>
                    <a:p>
                      <a:pPr marL="285750" indent="-285750">
                        <a:buFont typeface="Arial" panose="020B0604020202020204" pitchFamily="34" charset="0"/>
                        <a:buChar char="•"/>
                      </a:pPr>
                      <a:r>
                        <a:rPr lang="cs-CZ" sz="1700" b="0" baseline="0" dirty="0"/>
                        <a:t>Nadbytek PAI-1</a:t>
                      </a:r>
                      <a:endParaRPr lang="cs-CZ" sz="1700" b="0" dirty="0"/>
                    </a:p>
                  </a:txBody>
                  <a:tcPr/>
                </a:tc>
                <a:tc>
                  <a:txBody>
                    <a:bodyPr/>
                    <a:lstStyle/>
                    <a:p>
                      <a:r>
                        <a:rPr lang="cs-CZ" sz="1700" b="1" dirty="0"/>
                        <a:t>Patologické stavy</a:t>
                      </a:r>
                    </a:p>
                    <a:p>
                      <a:pPr marL="285750" indent="-285750">
                        <a:buFont typeface="Arial" panose="020B0604020202020204" pitchFamily="34" charset="0"/>
                        <a:buChar char="•"/>
                      </a:pPr>
                      <a:r>
                        <a:rPr lang="cs-CZ" sz="1700" b="0" dirty="0"/>
                        <a:t>Trombotická trombocytopenická purpura</a:t>
                      </a:r>
                    </a:p>
                    <a:p>
                      <a:pPr marL="285750" indent="-285750">
                        <a:buFont typeface="Arial" panose="020B0604020202020204" pitchFamily="34" charset="0"/>
                        <a:buChar char="•"/>
                      </a:pPr>
                      <a:r>
                        <a:rPr lang="cs-CZ" sz="1700" b="0" dirty="0" err="1"/>
                        <a:t>Hyperviskózní</a:t>
                      </a:r>
                      <a:r>
                        <a:rPr lang="cs-CZ" sz="1700" b="0" dirty="0"/>
                        <a:t> syndromy</a:t>
                      </a:r>
                    </a:p>
                    <a:p>
                      <a:pPr marL="285750" indent="-285750">
                        <a:buFont typeface="Arial" panose="020B0604020202020204" pitchFamily="34" charset="0"/>
                        <a:buChar char="•"/>
                      </a:pPr>
                      <a:r>
                        <a:rPr lang="cs-CZ" sz="1700" b="0" dirty="0"/>
                        <a:t>Nádorové onemocnění a myeloproliferační syndromy</a:t>
                      </a:r>
                    </a:p>
                    <a:p>
                      <a:pPr marL="285750" indent="-285750">
                        <a:buFont typeface="Arial" panose="020B0604020202020204" pitchFamily="34" charset="0"/>
                        <a:buChar char="•"/>
                      </a:pPr>
                      <a:r>
                        <a:rPr lang="cs-CZ" sz="1700" b="0" dirty="0"/>
                        <a:t>Srdeční</a:t>
                      </a:r>
                      <a:r>
                        <a:rPr lang="cs-CZ" sz="1700" b="0" baseline="0" dirty="0"/>
                        <a:t> selhání</a:t>
                      </a:r>
                    </a:p>
                    <a:p>
                      <a:pPr marL="285750" indent="-285750">
                        <a:buFont typeface="Arial" panose="020B0604020202020204" pitchFamily="34" charset="0"/>
                        <a:buChar char="•"/>
                      </a:pPr>
                      <a:r>
                        <a:rPr lang="cs-CZ" sz="1700" b="0" baseline="0" dirty="0"/>
                        <a:t>Paroxyzmální noční </a:t>
                      </a:r>
                      <a:r>
                        <a:rPr lang="cs-CZ" sz="1700" b="0" baseline="0" dirty="0" err="1"/>
                        <a:t>hemoglobinurie</a:t>
                      </a:r>
                      <a:r>
                        <a:rPr lang="cs-CZ" sz="1700" b="0" baseline="0" dirty="0"/>
                        <a:t> </a:t>
                      </a:r>
                    </a:p>
                    <a:p>
                      <a:pPr marL="285750" indent="-285750">
                        <a:buFont typeface="Arial" panose="020B0604020202020204" pitchFamily="34" charset="0"/>
                        <a:buChar char="•"/>
                      </a:pPr>
                      <a:r>
                        <a:rPr lang="cs-CZ" sz="1700" b="0" baseline="0" dirty="0" err="1"/>
                        <a:t>Hyperlipidémie</a:t>
                      </a:r>
                      <a:endParaRPr lang="cs-CZ" sz="1700" b="0" baseline="0" dirty="0"/>
                    </a:p>
                    <a:p>
                      <a:pPr marL="285750" indent="-285750">
                        <a:buFont typeface="Arial" panose="020B0604020202020204" pitchFamily="34" charset="0"/>
                        <a:buChar char="•"/>
                      </a:pPr>
                      <a:r>
                        <a:rPr lang="cs-CZ" sz="1700" b="0" baseline="0" dirty="0"/>
                        <a:t>Diabetes </a:t>
                      </a:r>
                      <a:r>
                        <a:rPr lang="cs-CZ" sz="1700" b="0" baseline="0" dirty="0" err="1"/>
                        <a:t>mellitus</a:t>
                      </a:r>
                      <a:endParaRPr lang="cs-CZ" sz="1700" b="0" baseline="0" dirty="0"/>
                    </a:p>
                    <a:p>
                      <a:pPr marL="285750" indent="-285750">
                        <a:buFont typeface="Arial" panose="020B0604020202020204" pitchFamily="34" charset="0"/>
                        <a:buChar char="•"/>
                      </a:pPr>
                      <a:r>
                        <a:rPr lang="cs-CZ" sz="1700" b="0" baseline="0" dirty="0"/>
                        <a:t>Nefrotický syndrom</a:t>
                      </a:r>
                      <a:endParaRPr lang="cs-CZ" sz="1700" b="0" dirty="0"/>
                    </a:p>
                  </a:txBody>
                  <a:tcPr/>
                </a:tc>
                <a:extLst>
                  <a:ext uri="{0D108BD9-81ED-4DB2-BD59-A6C34878D82A}">
                    <a16:rowId xmlns:a16="http://schemas.microsoft.com/office/drawing/2014/main" val="3847809097"/>
                  </a:ext>
                </a:extLst>
              </a:tr>
            </a:tbl>
          </a:graphicData>
        </a:graphic>
      </p:graphicFrame>
    </p:spTree>
    <p:extLst>
      <p:ext uri="{BB962C8B-B14F-4D97-AF65-F5344CB8AC3E}">
        <p14:creationId xmlns:p14="http://schemas.microsoft.com/office/powerpoint/2010/main" val="33940790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47</a:t>
            </a:fld>
            <a:endParaRPr lang="cs-CZ" altLang="cs-CZ" dirty="0"/>
          </a:p>
        </p:txBody>
      </p:sp>
      <p:sp>
        <p:nvSpPr>
          <p:cNvPr id="4" name="Nadpis 3"/>
          <p:cNvSpPr>
            <a:spLocks noGrp="1"/>
          </p:cNvSpPr>
          <p:nvPr>
            <p:ph type="title"/>
          </p:nvPr>
        </p:nvSpPr>
        <p:spPr/>
        <p:txBody>
          <a:bodyPr/>
          <a:lstStyle/>
          <a:p>
            <a:r>
              <a:rPr lang="cs-CZ" dirty="0"/>
              <a:t>Vrozené </a:t>
            </a:r>
            <a:r>
              <a:rPr lang="cs-CZ" dirty="0" err="1"/>
              <a:t>hyperkoagulační</a:t>
            </a:r>
            <a:r>
              <a:rPr lang="cs-CZ" dirty="0"/>
              <a:t> stavy</a:t>
            </a:r>
          </a:p>
        </p:txBody>
      </p:sp>
      <p:sp>
        <p:nvSpPr>
          <p:cNvPr id="5" name="Zástupný symbol pro obsah 4"/>
          <p:cNvSpPr>
            <a:spLocks noGrp="1"/>
          </p:cNvSpPr>
          <p:nvPr>
            <p:ph idx="1"/>
          </p:nvPr>
        </p:nvSpPr>
        <p:spPr/>
        <p:txBody>
          <a:bodyPr/>
          <a:lstStyle/>
          <a:p>
            <a:pPr>
              <a:lnSpc>
                <a:spcPct val="100000"/>
              </a:lnSpc>
            </a:pPr>
            <a:r>
              <a:rPr lang="cs-CZ" dirty="0"/>
              <a:t>Klinickým </a:t>
            </a:r>
            <a:r>
              <a:rPr lang="cs-CZ" sz="2600" dirty="0"/>
              <a:t>projevem jsou opakované žilní trombózy a </a:t>
            </a:r>
            <a:r>
              <a:rPr lang="cs-CZ" sz="2600" dirty="0" err="1"/>
              <a:t>tromboembolie</a:t>
            </a:r>
            <a:r>
              <a:rPr lang="cs-CZ" sz="2600" dirty="0"/>
              <a:t> do plic</a:t>
            </a:r>
          </a:p>
          <a:p>
            <a:pPr>
              <a:lnSpc>
                <a:spcPct val="100000"/>
              </a:lnSpc>
            </a:pPr>
            <a:r>
              <a:rPr lang="cs-CZ" sz="2600" dirty="0"/>
              <a:t>Výskyt již v mladém věku</a:t>
            </a:r>
          </a:p>
          <a:p>
            <a:pPr>
              <a:lnSpc>
                <a:spcPct val="100000"/>
              </a:lnSpc>
            </a:pPr>
            <a:r>
              <a:rPr lang="cs-CZ" sz="2600" dirty="0">
                <a:solidFill>
                  <a:schemeClr val="accent1"/>
                </a:solidFill>
              </a:rPr>
              <a:t>Vrozený nedostatek nebo snížená </a:t>
            </a:r>
            <a:r>
              <a:rPr lang="cs-CZ" sz="2600" dirty="0" err="1">
                <a:solidFill>
                  <a:schemeClr val="accent1"/>
                </a:solidFill>
              </a:rPr>
              <a:t>fce</a:t>
            </a:r>
            <a:r>
              <a:rPr lang="cs-CZ" sz="2600" dirty="0">
                <a:solidFill>
                  <a:schemeClr val="accent1"/>
                </a:solidFill>
              </a:rPr>
              <a:t> antitrombinu III</a:t>
            </a:r>
          </a:p>
          <a:p>
            <a:pPr lvl="1"/>
            <a:r>
              <a:rPr lang="cs-CZ" sz="1800" dirty="0"/>
              <a:t>↑riziko vzniku trombů již při snížení jeho hladiny pod 50 %</a:t>
            </a:r>
          </a:p>
          <a:p>
            <a:pPr>
              <a:lnSpc>
                <a:spcPct val="100000"/>
              </a:lnSpc>
            </a:pPr>
            <a:r>
              <a:rPr lang="cs-CZ" sz="2600" dirty="0">
                <a:solidFill>
                  <a:schemeClr val="accent1"/>
                </a:solidFill>
              </a:rPr>
              <a:t>Nedostatek proteinu C nebo S</a:t>
            </a:r>
          </a:p>
          <a:p>
            <a:pPr>
              <a:lnSpc>
                <a:spcPct val="100000"/>
              </a:lnSpc>
            </a:pPr>
            <a:r>
              <a:rPr lang="cs-CZ" sz="2600" dirty="0">
                <a:solidFill>
                  <a:schemeClr val="accent1"/>
                </a:solidFill>
              </a:rPr>
              <a:t>Rezistence faktoru V vůči proteinu C</a:t>
            </a:r>
          </a:p>
          <a:p>
            <a:pPr lvl="1"/>
            <a:r>
              <a:rPr lang="cs-CZ" sz="1800" dirty="0"/>
              <a:t>Opakující se venózní trombózy a </a:t>
            </a:r>
            <a:r>
              <a:rPr lang="cs-CZ" sz="1800" dirty="0" err="1"/>
              <a:t>tromboembolie</a:t>
            </a:r>
            <a:r>
              <a:rPr lang="cs-CZ" sz="1800" dirty="0"/>
              <a:t> do plic</a:t>
            </a:r>
          </a:p>
          <a:p>
            <a:pPr>
              <a:lnSpc>
                <a:spcPct val="100000"/>
              </a:lnSpc>
            </a:pPr>
            <a:r>
              <a:rPr lang="cs-CZ" sz="2600" dirty="0">
                <a:solidFill>
                  <a:schemeClr val="accent1"/>
                </a:solidFill>
              </a:rPr>
              <a:t>Některé formy </a:t>
            </a:r>
            <a:r>
              <a:rPr lang="cs-CZ" sz="2600" dirty="0" err="1">
                <a:solidFill>
                  <a:schemeClr val="accent1"/>
                </a:solidFill>
              </a:rPr>
              <a:t>dysfibrinogenémie</a:t>
            </a:r>
            <a:endParaRPr lang="cs-CZ" sz="2600" dirty="0">
              <a:solidFill>
                <a:schemeClr val="accent1"/>
              </a:solidFill>
            </a:endParaRPr>
          </a:p>
          <a:p>
            <a:pPr lvl="1"/>
            <a:r>
              <a:rPr lang="cs-CZ" sz="1800" dirty="0"/>
              <a:t>Mutace v řetězcích tvořící molekulu fibrinogenu mohou snižovat jeho konverzi na fibrin působením trombinu (faktoru </a:t>
            </a:r>
            <a:r>
              <a:rPr lang="cs-CZ" sz="1800" dirty="0" err="1"/>
              <a:t>IIa</a:t>
            </a:r>
            <a:r>
              <a:rPr lang="cs-CZ" sz="1800" dirty="0"/>
              <a:t>) a způsobit poruchu srážení krve, byly popsány i mutace působící opačně</a:t>
            </a:r>
          </a:p>
          <a:p>
            <a:pPr>
              <a:lnSpc>
                <a:spcPct val="100000"/>
              </a:lnSpc>
            </a:pPr>
            <a:endParaRPr lang="cs-CZ" sz="2600" dirty="0"/>
          </a:p>
        </p:txBody>
      </p:sp>
    </p:spTree>
    <p:extLst>
      <p:ext uri="{BB962C8B-B14F-4D97-AF65-F5344CB8AC3E}">
        <p14:creationId xmlns:p14="http://schemas.microsoft.com/office/powerpoint/2010/main" val="24703125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48</a:t>
            </a:fld>
            <a:endParaRPr lang="cs-CZ" altLang="cs-CZ" dirty="0"/>
          </a:p>
        </p:txBody>
      </p:sp>
      <p:sp>
        <p:nvSpPr>
          <p:cNvPr id="4" name="Nadpis 3"/>
          <p:cNvSpPr>
            <a:spLocks noGrp="1"/>
          </p:cNvSpPr>
          <p:nvPr>
            <p:ph type="title"/>
          </p:nvPr>
        </p:nvSpPr>
        <p:spPr/>
        <p:txBody>
          <a:bodyPr/>
          <a:lstStyle/>
          <a:p>
            <a:r>
              <a:rPr lang="cs-CZ" dirty="0"/>
              <a:t>Vrozené </a:t>
            </a:r>
            <a:r>
              <a:rPr lang="cs-CZ" dirty="0" err="1"/>
              <a:t>hyperkolagulační</a:t>
            </a:r>
            <a:r>
              <a:rPr lang="cs-CZ" dirty="0"/>
              <a:t> stavy II</a:t>
            </a:r>
          </a:p>
        </p:txBody>
      </p:sp>
      <p:sp>
        <p:nvSpPr>
          <p:cNvPr id="5" name="Zástupný symbol pro obsah 4"/>
          <p:cNvSpPr>
            <a:spLocks noGrp="1"/>
          </p:cNvSpPr>
          <p:nvPr>
            <p:ph idx="1"/>
          </p:nvPr>
        </p:nvSpPr>
        <p:spPr>
          <a:xfrm>
            <a:off x="666000" y="1359493"/>
            <a:ext cx="10753200" cy="4139998"/>
          </a:xfrm>
        </p:spPr>
        <p:txBody>
          <a:bodyPr/>
          <a:lstStyle/>
          <a:p>
            <a:pPr marL="72000" indent="0">
              <a:buNone/>
            </a:pPr>
            <a:r>
              <a:rPr lang="cs-CZ" sz="2400" dirty="0">
                <a:solidFill>
                  <a:schemeClr val="accent1"/>
                </a:solidFill>
              </a:rPr>
              <a:t>Rezistence faktoru V k proteolytickému štěpení </a:t>
            </a:r>
          </a:p>
          <a:p>
            <a:r>
              <a:rPr lang="cs-CZ" sz="2400" dirty="0"/>
              <a:t>Nejčastější vrozená příčina </a:t>
            </a:r>
            <a:r>
              <a:rPr lang="cs-CZ" sz="2400" dirty="0" err="1"/>
              <a:t>hyperkoagulačních</a:t>
            </a:r>
            <a:r>
              <a:rPr lang="cs-CZ" sz="2400" dirty="0"/>
              <a:t> stavů jsou mutace faktoru V způsobující jeho rezistenci k proteolytickému štěpení aktivovaným proteinem C</a:t>
            </a:r>
          </a:p>
          <a:p>
            <a:r>
              <a:rPr lang="cs-CZ" sz="2400" dirty="0" err="1"/>
              <a:t>Vmolekule</a:t>
            </a:r>
            <a:r>
              <a:rPr lang="cs-CZ" sz="2400" dirty="0"/>
              <a:t> faktoru V je zaměněna AMK arginin za </a:t>
            </a:r>
            <a:r>
              <a:rPr lang="cs-CZ" sz="2400" dirty="0" err="1"/>
              <a:t>glutamin</a:t>
            </a:r>
            <a:r>
              <a:rPr lang="cs-CZ" sz="2400" dirty="0"/>
              <a:t> → </a:t>
            </a:r>
            <a:r>
              <a:rPr lang="cs-CZ" sz="2400" b="1" i="1" dirty="0"/>
              <a:t>leidenská mutace </a:t>
            </a:r>
            <a:r>
              <a:rPr lang="cs-CZ" sz="2400" dirty="0"/>
              <a:t>(nositeli cca 3 % lidí)</a:t>
            </a:r>
          </a:p>
          <a:p>
            <a:r>
              <a:rPr lang="cs-CZ" sz="2400" dirty="0"/>
              <a:t>Heterozygotní stav zvyšuje riziko tromboembolické nemoci 7x</a:t>
            </a:r>
          </a:p>
          <a:p>
            <a:r>
              <a:rPr lang="cs-CZ" sz="2400" dirty="0"/>
              <a:t>Homozygotní stav 20x</a:t>
            </a:r>
          </a:p>
          <a:p>
            <a:endParaRPr lang="cs-CZ" dirty="0"/>
          </a:p>
        </p:txBody>
      </p:sp>
    </p:spTree>
    <p:extLst>
      <p:ext uri="{BB962C8B-B14F-4D97-AF65-F5344CB8AC3E}">
        <p14:creationId xmlns:p14="http://schemas.microsoft.com/office/powerpoint/2010/main" val="28612402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49</a:t>
            </a:fld>
            <a:endParaRPr lang="cs-CZ" altLang="cs-CZ" dirty="0"/>
          </a:p>
        </p:txBody>
      </p:sp>
      <p:sp>
        <p:nvSpPr>
          <p:cNvPr id="4" name="Nadpis 3"/>
          <p:cNvSpPr>
            <a:spLocks noGrp="1"/>
          </p:cNvSpPr>
          <p:nvPr>
            <p:ph type="title"/>
          </p:nvPr>
        </p:nvSpPr>
        <p:spPr/>
        <p:txBody>
          <a:bodyPr/>
          <a:lstStyle/>
          <a:p>
            <a:r>
              <a:rPr lang="cs-CZ" dirty="0"/>
              <a:t>Získané </a:t>
            </a:r>
            <a:r>
              <a:rPr lang="cs-CZ" dirty="0" err="1"/>
              <a:t>hyperkoagulační</a:t>
            </a:r>
            <a:r>
              <a:rPr lang="cs-CZ" dirty="0"/>
              <a:t> stavy</a:t>
            </a:r>
          </a:p>
        </p:txBody>
      </p:sp>
      <p:sp>
        <p:nvSpPr>
          <p:cNvPr id="5" name="Zástupný symbol pro obsah 4"/>
          <p:cNvSpPr>
            <a:spLocks noGrp="1"/>
          </p:cNvSpPr>
          <p:nvPr>
            <p:ph idx="1"/>
          </p:nvPr>
        </p:nvSpPr>
        <p:spPr>
          <a:xfrm>
            <a:off x="720000" y="1359493"/>
            <a:ext cx="10753200" cy="4139998"/>
          </a:xfrm>
        </p:spPr>
        <p:txBody>
          <a:bodyPr/>
          <a:lstStyle/>
          <a:p>
            <a:r>
              <a:rPr lang="cs-CZ" sz="2400" dirty="0"/>
              <a:t>Poškození endoteliální výstelky cévně-srdečního systému nejčastěji vlivem aterosklerotických změn, poraněním a zánětem</a:t>
            </a:r>
          </a:p>
          <a:p>
            <a:r>
              <a:rPr lang="cs-CZ" sz="2400" dirty="0"/>
              <a:t>Zpomalení průtoku krve při srdečním selhání, </a:t>
            </a:r>
            <a:r>
              <a:rPr lang="cs-CZ" sz="2400" dirty="0" err="1"/>
              <a:t>hyperviskózním</a:t>
            </a:r>
            <a:r>
              <a:rPr lang="cs-CZ" sz="2400" dirty="0"/>
              <a:t> syndromu, imobilizaci, vzniku turbulentního proudění</a:t>
            </a:r>
          </a:p>
          <a:p>
            <a:r>
              <a:rPr lang="cs-CZ" sz="2400" dirty="0" err="1"/>
              <a:t>Trombocytémie</a:t>
            </a:r>
            <a:r>
              <a:rPr lang="cs-CZ" sz="2400" dirty="0"/>
              <a:t> nebo stavy po </a:t>
            </a:r>
            <a:r>
              <a:rPr lang="cs-CZ" sz="2400" dirty="0" err="1"/>
              <a:t>splenektomiii</a:t>
            </a:r>
            <a:r>
              <a:rPr lang="cs-CZ" sz="2400" dirty="0"/>
              <a:t> </a:t>
            </a:r>
          </a:p>
          <a:p>
            <a:r>
              <a:rPr lang="cs-CZ" sz="2400" dirty="0"/>
              <a:t>Patologická přítomnost tkáňového faktoru v cirkulaci (nádorová onemocnění, sepse, porod, velké operace..)</a:t>
            </a:r>
          </a:p>
          <a:p>
            <a:r>
              <a:rPr lang="cs-CZ" sz="2400" dirty="0"/>
              <a:t>Užívání perorální antikoncepce obsahující estrogeny ↓ hladinu antitrombinu III</a:t>
            </a:r>
          </a:p>
        </p:txBody>
      </p:sp>
    </p:spTree>
    <p:extLst>
      <p:ext uri="{BB962C8B-B14F-4D97-AF65-F5344CB8AC3E}">
        <p14:creationId xmlns:p14="http://schemas.microsoft.com/office/powerpoint/2010/main" val="2225599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p:cNvSpPr>
            <a:spLocks noGrp="1"/>
          </p:cNvSpPr>
          <p:nvPr>
            <p:ph type="title"/>
          </p:nvPr>
        </p:nvSpPr>
        <p:spPr/>
        <p:txBody>
          <a:bodyPr/>
          <a:lstStyle/>
          <a:p>
            <a:r>
              <a:rPr lang="cs-CZ" dirty="0"/>
              <a:t>Neaktivované trombocyty</a:t>
            </a:r>
          </a:p>
        </p:txBody>
      </p:sp>
      <p:sp>
        <p:nvSpPr>
          <p:cNvPr id="5" name="Zástupný symbol pro obsah 4"/>
          <p:cNvSpPr>
            <a:spLocks noGrp="1"/>
          </p:cNvSpPr>
          <p:nvPr>
            <p:ph idx="1"/>
          </p:nvPr>
        </p:nvSpPr>
        <p:spPr/>
        <p:txBody>
          <a:bodyPr/>
          <a:lstStyle/>
          <a:p>
            <a:r>
              <a:rPr lang="cs-CZ" dirty="0"/>
              <a:t>Běžně přítomny v krvi</a:t>
            </a:r>
          </a:p>
          <a:p>
            <a:r>
              <a:rPr lang="cs-CZ" dirty="0"/>
              <a:t>Receptor pro kolagen, </a:t>
            </a:r>
            <a:r>
              <a:rPr lang="cs-CZ" dirty="0" err="1"/>
              <a:t>fibronektin</a:t>
            </a:r>
            <a:r>
              <a:rPr lang="cs-CZ" dirty="0"/>
              <a:t>, von </a:t>
            </a:r>
            <a:r>
              <a:rPr lang="cs-CZ" dirty="0" err="1"/>
              <a:t>Willebrandův</a:t>
            </a:r>
            <a:r>
              <a:rPr lang="cs-CZ" dirty="0"/>
              <a:t> faktor, </a:t>
            </a:r>
            <a:r>
              <a:rPr lang="cs-CZ" dirty="0" err="1"/>
              <a:t>vitronektin</a:t>
            </a:r>
            <a:r>
              <a:rPr lang="cs-CZ" dirty="0"/>
              <a:t>, </a:t>
            </a:r>
            <a:r>
              <a:rPr lang="cs-CZ" dirty="0" err="1"/>
              <a:t>laminim</a:t>
            </a:r>
            <a:r>
              <a:rPr lang="cs-CZ" dirty="0"/>
              <a:t>, trombin, ADP, </a:t>
            </a:r>
            <a:r>
              <a:rPr lang="cs-CZ" dirty="0" err="1"/>
              <a:t>tromboxan</a:t>
            </a:r>
            <a:r>
              <a:rPr lang="cs-CZ" dirty="0"/>
              <a:t> A</a:t>
            </a:r>
            <a:r>
              <a:rPr lang="cs-CZ" sz="2400" dirty="0"/>
              <a:t>2 a jiné další molekuly</a:t>
            </a:r>
            <a:endParaRPr lang="cs-CZ" dirty="0"/>
          </a:p>
        </p:txBody>
      </p:sp>
    </p:spTree>
    <p:extLst>
      <p:ext uri="{BB962C8B-B14F-4D97-AF65-F5344CB8AC3E}">
        <p14:creationId xmlns:p14="http://schemas.microsoft.com/office/powerpoint/2010/main" val="38745193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50</a:t>
            </a:fld>
            <a:endParaRPr lang="cs-CZ" altLang="cs-CZ" dirty="0"/>
          </a:p>
        </p:txBody>
      </p:sp>
      <p:sp>
        <p:nvSpPr>
          <p:cNvPr id="4" name="Nadpis 3"/>
          <p:cNvSpPr>
            <a:spLocks noGrp="1"/>
          </p:cNvSpPr>
          <p:nvPr>
            <p:ph type="title"/>
          </p:nvPr>
        </p:nvSpPr>
        <p:spPr/>
        <p:txBody>
          <a:bodyPr/>
          <a:lstStyle/>
          <a:p>
            <a:r>
              <a:rPr lang="cs-CZ" dirty="0"/>
              <a:t>Primární a sekundární hemostáza</a:t>
            </a:r>
          </a:p>
        </p:txBody>
      </p:sp>
      <p:pic>
        <p:nvPicPr>
          <p:cNvPr id="6" name="Picture 5" descr="S25798-08-f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2023" y="1171576"/>
            <a:ext cx="3785754" cy="5611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44779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p:spPr>
        <p:txBody>
          <a:bodyPr vert="horz" lIns="90477" tIns="44445" rIns="90477" bIns="44445" rtlCol="0" anchor="ctr" anchorCtr="0">
            <a:noAutofit/>
          </a:bodyPr>
          <a:lstStyle/>
          <a:p>
            <a:pPr eaLnBrk="1" hangingPunct="1"/>
            <a:r>
              <a:rPr lang="cs-CZ" altLang="en-US" sz="4600"/>
              <a:t>Tvorba trombu</a:t>
            </a:r>
            <a:endParaRPr lang="en-US" altLang="en-US"/>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1025" y="1536700"/>
            <a:ext cx="34099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Line 4"/>
          <p:cNvSpPr>
            <a:spLocks noChangeShapeType="1"/>
          </p:cNvSpPr>
          <p:nvPr/>
        </p:nvSpPr>
        <p:spPr bwMode="auto">
          <a:xfrm>
            <a:off x="7427913" y="2476500"/>
            <a:ext cx="711200" cy="0"/>
          </a:xfrm>
          <a:prstGeom prst="line">
            <a:avLst/>
          </a:prstGeom>
          <a:noFill/>
          <a:ln w="12700">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cs-CZ"/>
          </a:p>
        </p:txBody>
      </p:sp>
      <p:sp>
        <p:nvSpPr>
          <p:cNvPr id="9221" name="Line 5"/>
          <p:cNvSpPr>
            <a:spLocks noChangeShapeType="1"/>
          </p:cNvSpPr>
          <p:nvPr/>
        </p:nvSpPr>
        <p:spPr bwMode="auto">
          <a:xfrm flipH="1">
            <a:off x="3917951" y="1993900"/>
            <a:ext cx="2155825" cy="0"/>
          </a:xfrm>
          <a:prstGeom prst="line">
            <a:avLst/>
          </a:prstGeom>
          <a:noFill/>
          <a:ln w="12700">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cs-CZ"/>
          </a:p>
        </p:txBody>
      </p:sp>
      <p:sp>
        <p:nvSpPr>
          <p:cNvPr id="9222" name="Line 6"/>
          <p:cNvSpPr>
            <a:spLocks noChangeShapeType="1"/>
          </p:cNvSpPr>
          <p:nvPr/>
        </p:nvSpPr>
        <p:spPr bwMode="auto">
          <a:xfrm>
            <a:off x="6716713" y="4216400"/>
            <a:ext cx="1422400" cy="0"/>
          </a:xfrm>
          <a:prstGeom prst="line">
            <a:avLst/>
          </a:prstGeom>
          <a:noFill/>
          <a:ln w="12700">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cs-CZ"/>
          </a:p>
        </p:txBody>
      </p:sp>
      <p:sp>
        <p:nvSpPr>
          <p:cNvPr id="217095" name="Rectangle 7"/>
          <p:cNvSpPr>
            <a:spLocks noChangeArrowheads="1"/>
          </p:cNvSpPr>
          <p:nvPr/>
        </p:nvSpPr>
        <p:spPr bwMode="auto">
          <a:xfrm>
            <a:off x="8098340" y="4019550"/>
            <a:ext cx="883234" cy="38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7" tIns="44445" rIns="90477" bIns="44445">
            <a:spAutoFit/>
          </a:bodyPr>
          <a:lstStyle/>
          <a:p>
            <a:pPr algn="ctr">
              <a:lnSpc>
                <a:spcPct val="80000"/>
              </a:lnSpc>
              <a:defRPr/>
            </a:pPr>
            <a:r>
              <a:rPr lang="en-US" b="1">
                <a:effectLst>
                  <a:outerShdw blurRad="38100" dist="38100" dir="2700000" algn="tl">
                    <a:srgbClr val="C0C0C0"/>
                  </a:outerShdw>
                </a:effectLst>
                <a:latin typeface="Arial Narrow" pitchFamily="34" charset="0"/>
              </a:rPr>
              <a:t>Fibrin</a:t>
            </a:r>
          </a:p>
        </p:txBody>
      </p:sp>
      <p:sp>
        <p:nvSpPr>
          <p:cNvPr id="217096" name="Rectangle 8"/>
          <p:cNvSpPr>
            <a:spLocks noChangeArrowheads="1"/>
          </p:cNvSpPr>
          <p:nvPr/>
        </p:nvSpPr>
        <p:spPr bwMode="auto">
          <a:xfrm>
            <a:off x="8371915" y="2292350"/>
            <a:ext cx="1431461" cy="38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7" tIns="44445" rIns="90477" bIns="44445">
            <a:spAutoFit/>
          </a:bodyPr>
          <a:lstStyle/>
          <a:p>
            <a:pPr algn="ctr">
              <a:lnSpc>
                <a:spcPct val="80000"/>
              </a:lnSpc>
              <a:defRPr/>
            </a:pPr>
            <a:r>
              <a:rPr lang="cs-CZ" b="1">
                <a:effectLst>
                  <a:outerShdw blurRad="38100" dist="38100" dir="2700000" algn="tl">
                    <a:srgbClr val="C0C0C0"/>
                  </a:outerShdw>
                </a:effectLst>
                <a:latin typeface="Arial Narrow" pitchFamily="34" charset="0"/>
              </a:rPr>
              <a:t>Erytrocyty</a:t>
            </a:r>
            <a:endParaRPr lang="en-US" b="1">
              <a:effectLst>
                <a:outerShdw blurRad="38100" dist="38100" dir="2700000" algn="tl">
                  <a:srgbClr val="C0C0C0"/>
                </a:outerShdw>
              </a:effectLst>
              <a:latin typeface="Arial Narrow" pitchFamily="34" charset="0"/>
            </a:endParaRPr>
          </a:p>
        </p:txBody>
      </p:sp>
      <p:sp>
        <p:nvSpPr>
          <p:cNvPr id="217097" name="Rectangle 9"/>
          <p:cNvSpPr>
            <a:spLocks noChangeArrowheads="1"/>
          </p:cNvSpPr>
          <p:nvPr/>
        </p:nvSpPr>
        <p:spPr bwMode="auto">
          <a:xfrm>
            <a:off x="2816665" y="1797050"/>
            <a:ext cx="1224673" cy="38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7" tIns="44445" rIns="90477" bIns="44445">
            <a:spAutoFit/>
          </a:bodyPr>
          <a:lstStyle/>
          <a:p>
            <a:pPr algn="ctr">
              <a:lnSpc>
                <a:spcPct val="80000"/>
              </a:lnSpc>
              <a:defRPr/>
            </a:pPr>
            <a:r>
              <a:rPr lang="cs-CZ" b="1">
                <a:effectLst>
                  <a:outerShdw blurRad="38100" dist="38100" dir="2700000" algn="tl">
                    <a:srgbClr val="C0C0C0"/>
                  </a:outerShdw>
                </a:effectLst>
                <a:latin typeface="Arial Narrow" pitchFamily="34" charset="0"/>
              </a:rPr>
              <a:t>Destičky</a:t>
            </a:r>
            <a:endParaRPr lang="en-US" b="1">
              <a:effectLst>
                <a:outerShdw blurRad="38100" dist="38100" dir="2700000" algn="tl">
                  <a:srgbClr val="C0C0C0"/>
                </a:outerShdw>
              </a:effectLst>
              <a:latin typeface="Arial Narrow" pitchFamily="34" charset="0"/>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cs-CZ" altLang="en-US">
                <a:latin typeface="Century Gothic" panose="020B0502020202020204" pitchFamily="34" charset="0"/>
              </a:rPr>
              <a:t>Koagulační testy</a:t>
            </a:r>
            <a:endParaRPr lang="en-US" altLang="en-US">
              <a:latin typeface="Century Gothic" panose="020B0502020202020204" pitchFamily="34" charset="0"/>
            </a:endParaRPr>
          </a:p>
        </p:txBody>
      </p:sp>
      <p:sp>
        <p:nvSpPr>
          <p:cNvPr id="68611" name="Rectangle 3"/>
          <p:cNvSpPr>
            <a:spLocks noGrp="1" noChangeArrowheads="1"/>
          </p:cNvSpPr>
          <p:nvPr>
            <p:ph type="body" idx="1"/>
          </p:nvPr>
        </p:nvSpPr>
        <p:spPr/>
        <p:txBody>
          <a:bodyPr/>
          <a:lstStyle/>
          <a:p>
            <a:pPr eaLnBrk="1" hangingPunct="1"/>
            <a:r>
              <a:rPr lang="en-US" altLang="en-US" dirty="0">
                <a:solidFill>
                  <a:schemeClr val="hlink"/>
                </a:solidFill>
                <a:latin typeface="+mj-lt"/>
              </a:rPr>
              <a:t>Screen</a:t>
            </a:r>
            <a:r>
              <a:rPr lang="cs-CZ" altLang="en-US" dirty="0" err="1">
                <a:solidFill>
                  <a:schemeClr val="hlink"/>
                </a:solidFill>
                <a:latin typeface="+mj-lt"/>
              </a:rPr>
              <a:t>ingové</a:t>
            </a:r>
            <a:r>
              <a:rPr lang="cs-CZ" altLang="en-US" dirty="0">
                <a:solidFill>
                  <a:schemeClr val="hlink"/>
                </a:solidFill>
                <a:latin typeface="+mj-lt"/>
              </a:rPr>
              <a:t> testy</a:t>
            </a:r>
          </a:p>
          <a:p>
            <a:pPr eaLnBrk="1" hangingPunct="1"/>
            <a:r>
              <a:rPr lang="cs-CZ" altLang="en-US" dirty="0">
                <a:latin typeface="+mj-lt"/>
              </a:rPr>
              <a:t>Krvácivost</a:t>
            </a:r>
          </a:p>
          <a:p>
            <a:pPr eaLnBrk="1" hangingPunct="1"/>
            <a:r>
              <a:rPr lang="en-US" altLang="en-US" dirty="0">
                <a:latin typeface="+mj-lt"/>
              </a:rPr>
              <a:t>P</a:t>
            </a:r>
            <a:r>
              <a:rPr lang="cs-CZ" altLang="en-US" dirty="0" err="1">
                <a:latin typeface="+mj-lt"/>
              </a:rPr>
              <a:t>očet</a:t>
            </a:r>
            <a:r>
              <a:rPr lang="cs-CZ" altLang="en-US" dirty="0">
                <a:latin typeface="+mj-lt"/>
              </a:rPr>
              <a:t> destiček</a:t>
            </a:r>
            <a:endParaRPr lang="en-US" altLang="en-US" dirty="0">
              <a:latin typeface="+mj-lt"/>
            </a:endParaRPr>
          </a:p>
          <a:p>
            <a:pPr eaLnBrk="1" hangingPunct="1"/>
            <a:r>
              <a:rPr lang="en-US" altLang="en-US" dirty="0" err="1">
                <a:latin typeface="+mj-lt"/>
              </a:rPr>
              <a:t>Prot</a:t>
            </a:r>
            <a:r>
              <a:rPr lang="cs-CZ" altLang="en-US" dirty="0" err="1">
                <a:latin typeface="+mj-lt"/>
              </a:rPr>
              <a:t>rombinový</a:t>
            </a:r>
            <a:r>
              <a:rPr lang="cs-CZ" altLang="en-US" dirty="0">
                <a:latin typeface="+mj-lt"/>
              </a:rPr>
              <a:t> čas </a:t>
            </a:r>
            <a:r>
              <a:rPr lang="cs-CZ" altLang="en-US" dirty="0" err="1">
                <a:latin typeface="+mj-lt"/>
              </a:rPr>
              <a:t>Quickův</a:t>
            </a:r>
            <a:r>
              <a:rPr lang="cs-CZ" altLang="en-US" dirty="0">
                <a:latin typeface="+mj-lt"/>
              </a:rPr>
              <a:t> </a:t>
            </a:r>
            <a:r>
              <a:rPr lang="en-US" altLang="en-US" dirty="0">
                <a:latin typeface="+mj-lt"/>
              </a:rPr>
              <a:t>(PT)</a:t>
            </a:r>
          </a:p>
          <a:p>
            <a:pPr eaLnBrk="1" hangingPunct="1"/>
            <a:r>
              <a:rPr lang="en-US" altLang="en-US" dirty="0">
                <a:latin typeface="+mj-lt"/>
              </a:rPr>
              <a:t>Par</a:t>
            </a:r>
            <a:r>
              <a:rPr lang="cs-CZ" altLang="en-US" dirty="0" err="1">
                <a:latin typeface="+mj-lt"/>
              </a:rPr>
              <a:t>ciální</a:t>
            </a:r>
            <a:r>
              <a:rPr lang="cs-CZ" altLang="en-US" dirty="0">
                <a:latin typeface="+mj-lt"/>
              </a:rPr>
              <a:t> </a:t>
            </a:r>
            <a:r>
              <a:rPr lang="en-US" altLang="en-US" dirty="0" err="1">
                <a:latin typeface="+mj-lt"/>
              </a:rPr>
              <a:t>tromboplastin</a:t>
            </a:r>
            <a:r>
              <a:rPr lang="cs-CZ" altLang="en-US" dirty="0" err="1">
                <a:latin typeface="+mj-lt"/>
              </a:rPr>
              <a:t>ový</a:t>
            </a:r>
            <a:r>
              <a:rPr lang="cs-CZ" altLang="en-US" dirty="0">
                <a:latin typeface="+mj-lt"/>
              </a:rPr>
              <a:t> čas</a:t>
            </a:r>
            <a:r>
              <a:rPr lang="en-US" altLang="en-US" dirty="0">
                <a:latin typeface="+mj-lt"/>
              </a:rPr>
              <a:t> (PTT)</a:t>
            </a:r>
          </a:p>
          <a:p>
            <a:pPr eaLnBrk="1" hangingPunct="1"/>
            <a:r>
              <a:rPr lang="en-US" altLang="en-US" dirty="0" err="1">
                <a:latin typeface="+mj-lt"/>
              </a:rPr>
              <a:t>Trombin</a:t>
            </a:r>
            <a:r>
              <a:rPr lang="cs-CZ" altLang="en-US" dirty="0" err="1">
                <a:latin typeface="+mj-lt"/>
              </a:rPr>
              <a:t>ový</a:t>
            </a:r>
            <a:r>
              <a:rPr lang="cs-CZ" altLang="en-US" dirty="0">
                <a:latin typeface="+mj-lt"/>
              </a:rPr>
              <a:t> čas </a:t>
            </a:r>
            <a:r>
              <a:rPr lang="en-US" altLang="en-US" dirty="0">
                <a:latin typeface="+mj-lt"/>
              </a:rPr>
              <a:t>(TT)</a:t>
            </a:r>
          </a:p>
          <a:p>
            <a:pPr eaLnBrk="1" hangingPunct="1"/>
            <a:r>
              <a:rPr lang="cs-CZ" altLang="en-US" dirty="0">
                <a:solidFill>
                  <a:schemeClr val="hlink"/>
                </a:solidFill>
                <a:latin typeface="+mj-lt"/>
              </a:rPr>
              <a:t>Specifické testy</a:t>
            </a:r>
            <a:r>
              <a:rPr lang="en-US" altLang="en-US" dirty="0">
                <a:latin typeface="+mj-lt"/>
              </a:rPr>
              <a:t> </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4364" y="727364"/>
            <a:ext cx="6130636" cy="6130636"/>
          </a:xfrm>
          <a:prstGeom prst="rect">
            <a:avLst/>
          </a:prstGeom>
        </p:spPr>
      </p:pic>
      <p:sp>
        <p:nvSpPr>
          <p:cNvPr id="126978" name="Rectangle 4"/>
          <p:cNvSpPr>
            <a:spLocks noGrp="1" noChangeArrowheads="1"/>
          </p:cNvSpPr>
          <p:nvPr>
            <p:ph type="title"/>
          </p:nvPr>
        </p:nvSpPr>
        <p:spPr/>
        <p:txBody>
          <a:bodyPr/>
          <a:lstStyle/>
          <a:p>
            <a:pPr eaLnBrk="1" hangingPunct="1"/>
            <a:r>
              <a:rPr lang="cs-CZ" altLang="en-US" dirty="0">
                <a:latin typeface="Century Gothic" panose="020B0502020202020204" pitchFamily="34" charset="0"/>
              </a:rPr>
              <a:t>Děkuji za pozornost </a:t>
            </a:r>
            <a:br>
              <a:rPr lang="cs-CZ" altLang="en-US" dirty="0">
                <a:latin typeface="Century Gothic" panose="020B0502020202020204" pitchFamily="34" charset="0"/>
              </a:rPr>
            </a:br>
            <a:endParaRPr lang="cs-CZ" altLang="en-US" dirty="0">
              <a:latin typeface="Century Gothic" panose="020B05020202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3994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p:cNvSpPr>
            <a:spLocks noGrp="1"/>
          </p:cNvSpPr>
          <p:nvPr>
            <p:ph type="title"/>
          </p:nvPr>
        </p:nvSpPr>
        <p:spPr/>
        <p:txBody>
          <a:bodyPr/>
          <a:lstStyle/>
          <a:p>
            <a:r>
              <a:rPr lang="cs-CZ" dirty="0"/>
              <a:t>Aktivované trombocyty</a:t>
            </a:r>
          </a:p>
        </p:txBody>
      </p:sp>
      <p:sp>
        <p:nvSpPr>
          <p:cNvPr id="5" name="Zástupný symbol pro obsah 4"/>
          <p:cNvSpPr>
            <a:spLocks noGrp="1"/>
          </p:cNvSpPr>
          <p:nvPr>
            <p:ph idx="1"/>
          </p:nvPr>
        </p:nvSpPr>
        <p:spPr>
          <a:xfrm>
            <a:off x="720000" y="1339305"/>
            <a:ext cx="10753200" cy="4139998"/>
          </a:xfrm>
        </p:spPr>
        <p:txBody>
          <a:bodyPr/>
          <a:lstStyle/>
          <a:p>
            <a:r>
              <a:rPr lang="cs-CZ" dirty="0"/>
              <a:t>Aktivace trombocytů po vazbě na kolagen, </a:t>
            </a:r>
            <a:r>
              <a:rPr lang="cs-CZ" dirty="0" err="1"/>
              <a:t>fibronektin</a:t>
            </a:r>
            <a:r>
              <a:rPr lang="cs-CZ" dirty="0"/>
              <a:t>, lamin a von </a:t>
            </a:r>
            <a:r>
              <a:rPr lang="cs-CZ" dirty="0" err="1"/>
              <a:t>Willebrandův</a:t>
            </a:r>
            <a:r>
              <a:rPr lang="cs-CZ" dirty="0"/>
              <a:t> faktor působení trombinu (koagulačního faktoru </a:t>
            </a:r>
            <a:r>
              <a:rPr lang="cs-CZ" dirty="0" err="1"/>
              <a:t>IIa</a:t>
            </a:r>
            <a:r>
              <a:rPr lang="cs-CZ" dirty="0"/>
              <a:t>) za účasti Ca², adrenalinu a ADP</a:t>
            </a:r>
          </a:p>
          <a:p>
            <a:r>
              <a:rPr lang="cs-CZ" sz="2400" dirty="0"/>
              <a:t>Uvolnění účinných látek z granul trombocytů do okolí</a:t>
            </a:r>
          </a:p>
          <a:p>
            <a:r>
              <a:rPr lang="cs-CZ" sz="2400" dirty="0"/>
              <a:t>Aktivované trombocyty zvýšeně exprimují receptory pro fibrinogen </a:t>
            </a:r>
            <a:r>
              <a:rPr lang="cs-CZ" sz="2400" b="1" dirty="0"/>
              <a:t>glykoproteiny </a:t>
            </a:r>
            <a:r>
              <a:rPr lang="cs-CZ" sz="2400" b="1" dirty="0" err="1"/>
              <a:t>IIb</a:t>
            </a:r>
            <a:r>
              <a:rPr lang="cs-CZ" sz="2400" b="1" dirty="0"/>
              <a:t> – </a:t>
            </a:r>
            <a:r>
              <a:rPr lang="cs-CZ" sz="2400" b="1" dirty="0" err="1"/>
              <a:t>IIIa</a:t>
            </a:r>
            <a:r>
              <a:rPr lang="cs-CZ" sz="2400" b="1" dirty="0"/>
              <a:t> </a:t>
            </a:r>
          </a:p>
          <a:p>
            <a:r>
              <a:rPr lang="cs-CZ" sz="2400" dirty="0"/>
              <a:t>Prostřednictvím receptoru pro plazmatický a destičkový fibrinogen se trombocyty váží navzájem = </a:t>
            </a:r>
            <a:r>
              <a:rPr lang="cs-CZ" sz="2400" u="sng" dirty="0"/>
              <a:t>agregace trombocytů</a:t>
            </a:r>
          </a:p>
        </p:txBody>
      </p:sp>
    </p:spTree>
    <p:extLst>
      <p:ext uri="{BB962C8B-B14F-4D97-AF65-F5344CB8AC3E}">
        <p14:creationId xmlns:p14="http://schemas.microsoft.com/office/powerpoint/2010/main" val="3829645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1153514" y="6248127"/>
            <a:ext cx="7920000" cy="252000"/>
          </a:xfrm>
        </p:spPr>
        <p:txBody>
          <a:bodyPr/>
          <a:lstStyle/>
          <a:p>
            <a:r>
              <a:rPr lang="cs-CZ" i="1" dirty="0"/>
              <a:t>New </a:t>
            </a:r>
            <a:r>
              <a:rPr lang="cs-CZ" i="1" dirty="0" err="1"/>
              <a:t>England</a:t>
            </a:r>
            <a:r>
              <a:rPr lang="cs-CZ" i="1" dirty="0"/>
              <a:t> </a:t>
            </a:r>
            <a:r>
              <a:rPr lang="cs-CZ" i="1" dirty="0" err="1"/>
              <a:t>Journal</a:t>
            </a:r>
            <a:r>
              <a:rPr lang="cs-CZ" i="1" dirty="0"/>
              <a:t> </a:t>
            </a:r>
            <a:r>
              <a:rPr lang="cs-CZ" i="1" dirty="0" err="1"/>
              <a:t>of</a:t>
            </a:r>
            <a:r>
              <a:rPr lang="cs-CZ" i="1" dirty="0"/>
              <a:t> </a:t>
            </a:r>
            <a:r>
              <a:rPr lang="cs-CZ" i="1" dirty="0" err="1"/>
              <a:t>Medicine</a:t>
            </a:r>
            <a:r>
              <a:rPr lang="cs-CZ" i="1" dirty="0"/>
              <a:t> </a:t>
            </a:r>
            <a:r>
              <a:rPr lang="cs-CZ" dirty="0"/>
              <a:t>332: 1554.</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p:cNvSpPr>
            <a:spLocks noGrp="1"/>
          </p:cNvSpPr>
          <p:nvPr>
            <p:ph type="title"/>
          </p:nvPr>
        </p:nvSpPr>
        <p:spPr/>
        <p:txBody>
          <a:bodyPr/>
          <a:lstStyle/>
          <a:p>
            <a:r>
              <a:rPr lang="cs-CZ" sz="2500" dirty="0"/>
              <a:t>Role glykoproteinů </a:t>
            </a:r>
            <a:r>
              <a:rPr lang="cs-CZ" sz="2500" dirty="0" err="1"/>
              <a:t>IIb</a:t>
            </a:r>
            <a:r>
              <a:rPr lang="cs-CZ" sz="2500" dirty="0"/>
              <a:t>/</a:t>
            </a:r>
            <a:r>
              <a:rPr lang="cs-CZ" sz="2500" dirty="0" err="1"/>
              <a:t>IIIa</a:t>
            </a:r>
            <a:r>
              <a:rPr lang="cs-CZ" sz="2500" dirty="0"/>
              <a:t> v destičkové agregaci a inhibice destičkové agregace inhibitory receptorů pro glykoproteiny </a:t>
            </a:r>
            <a:r>
              <a:rPr lang="cs-CZ" sz="2500" dirty="0" err="1"/>
              <a:t>IIb</a:t>
            </a:r>
            <a:r>
              <a:rPr lang="cs-CZ" sz="2500" dirty="0"/>
              <a:t>/</a:t>
            </a:r>
            <a:r>
              <a:rPr lang="cs-CZ" sz="2500" dirty="0" err="1"/>
              <a:t>IIIa</a:t>
            </a:r>
            <a:r>
              <a:rPr lang="cs-CZ" sz="2500" dirty="0"/>
              <a:t> </a:t>
            </a:r>
          </a:p>
        </p:txBody>
      </p:sp>
      <p:pic>
        <p:nvPicPr>
          <p:cNvPr id="6" name="Picture 5" descr="S25798-08-f3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14291" y="2037806"/>
            <a:ext cx="7364617" cy="334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55786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ChangeArrowheads="1"/>
          </p:cNvSpPr>
          <p:nvPr/>
        </p:nvSpPr>
        <p:spPr bwMode="auto">
          <a:xfrm>
            <a:off x="7092951" y="4724401"/>
            <a:ext cx="1806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30000"/>
              </a:spcBef>
              <a:buClrTx/>
              <a:buFontTx/>
              <a:buNone/>
            </a:pPr>
            <a:r>
              <a:rPr lang="en-GB" altLang="en-US" sz="2800" b="1">
                <a:solidFill>
                  <a:schemeClr val="folHlink"/>
                </a:solidFill>
                <a:latin typeface="Arial" panose="020B0604020202020204" pitchFamily="34" charset="0"/>
              </a:rPr>
              <a:t>Adhesion</a:t>
            </a:r>
            <a:endParaRPr lang="en-US" altLang="en-US" sz="2800" b="1">
              <a:solidFill>
                <a:schemeClr val="folHlink"/>
              </a:solidFill>
              <a:latin typeface="Arial" panose="020B0604020202020204" pitchFamily="34" charset="0"/>
            </a:endParaRPr>
          </a:p>
        </p:txBody>
      </p:sp>
      <p:sp>
        <p:nvSpPr>
          <p:cNvPr id="13315" name="Oval 3"/>
          <p:cNvSpPr>
            <a:spLocks noChangeArrowheads="1"/>
          </p:cNvSpPr>
          <p:nvPr/>
        </p:nvSpPr>
        <p:spPr bwMode="auto">
          <a:xfrm>
            <a:off x="4038601" y="2514601"/>
            <a:ext cx="2359025" cy="2587625"/>
          </a:xfrm>
          <a:prstGeom prst="ellipse">
            <a:avLst/>
          </a:prstGeom>
          <a:solidFill>
            <a:srgbClr val="00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FontTx/>
              <a:buNone/>
            </a:pPr>
            <a:r>
              <a:rPr lang="en-GB" altLang="en-US" sz="2400" b="1">
                <a:solidFill>
                  <a:srgbClr val="070605"/>
                </a:solidFill>
                <a:latin typeface="Arial" panose="020B0604020202020204" pitchFamily="34" charset="0"/>
              </a:rPr>
              <a:t> </a:t>
            </a:r>
            <a:endParaRPr lang="en-GB" altLang="en-US" sz="2400">
              <a:latin typeface="Arial Narrow" panose="020B0606020202030204" pitchFamily="34" charset="0"/>
            </a:endParaRPr>
          </a:p>
        </p:txBody>
      </p:sp>
      <p:sp>
        <p:nvSpPr>
          <p:cNvPr id="13316" name="Rectangle 4"/>
          <p:cNvSpPr>
            <a:spLocks noChangeArrowheads="1"/>
          </p:cNvSpPr>
          <p:nvPr/>
        </p:nvSpPr>
        <p:spPr bwMode="auto">
          <a:xfrm>
            <a:off x="5257800" y="3505200"/>
            <a:ext cx="1371600" cy="381000"/>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FontTx/>
              <a:buNone/>
            </a:pPr>
            <a:r>
              <a:rPr lang="en-US" altLang="en-US" sz="2000" b="1">
                <a:solidFill>
                  <a:srgbClr val="000000"/>
                </a:solidFill>
                <a:latin typeface="Arial" panose="020B0604020202020204" pitchFamily="34" charset="0"/>
              </a:rPr>
              <a:t>GpIIb/IIIa</a:t>
            </a:r>
            <a:endParaRPr lang="en-US" altLang="en-US" sz="2000">
              <a:latin typeface="Arial" panose="020B0604020202020204" pitchFamily="34" charset="0"/>
            </a:endParaRPr>
          </a:p>
        </p:txBody>
      </p:sp>
      <p:sp>
        <p:nvSpPr>
          <p:cNvPr id="13317" name="Rectangle 5"/>
          <p:cNvSpPr>
            <a:spLocks noGrp="1" noChangeArrowheads="1"/>
          </p:cNvSpPr>
          <p:nvPr>
            <p:ph type="title"/>
          </p:nvPr>
        </p:nvSpPr>
        <p:spPr>
          <a:xfrm>
            <a:off x="1862138" y="350838"/>
            <a:ext cx="8572500" cy="715962"/>
          </a:xfrm>
          <a:noFill/>
        </p:spPr>
        <p:txBody>
          <a:bodyPr vert="horz" lIns="92075" tIns="46038" rIns="92075" bIns="46038" rtlCol="0" anchor="t" anchorCtr="0">
            <a:noAutofit/>
          </a:bodyPr>
          <a:lstStyle/>
          <a:p>
            <a:pPr eaLnBrk="1" hangingPunct="1"/>
            <a:r>
              <a:rPr lang="cs-CZ" altLang="en-US" sz="3400">
                <a:solidFill>
                  <a:schemeClr val="tx1"/>
                </a:solidFill>
                <a:latin typeface="Century Gothic" panose="020B0502020202020204" pitchFamily="34" charset="0"/>
              </a:rPr>
              <a:t>Cesta aktivace destiček</a:t>
            </a:r>
            <a:r>
              <a:rPr lang="en-US" altLang="en-US" sz="3400">
                <a:solidFill>
                  <a:schemeClr val="tx1"/>
                </a:solidFill>
                <a:latin typeface="Century Gothic" panose="020B0502020202020204" pitchFamily="34" charset="0"/>
              </a:rPr>
              <a:t> (1)</a:t>
            </a:r>
            <a:endParaRPr lang="en-GB" altLang="en-US" sz="5700">
              <a:solidFill>
                <a:schemeClr val="tx1"/>
              </a:solidFill>
              <a:latin typeface="Century Gothic" panose="020B0502020202020204" pitchFamily="34" charset="0"/>
            </a:endParaRPr>
          </a:p>
        </p:txBody>
      </p:sp>
      <p:grpSp>
        <p:nvGrpSpPr>
          <p:cNvPr id="211974" name="Group 6"/>
          <p:cNvGrpSpPr>
            <a:grpSpLocks/>
          </p:cNvGrpSpPr>
          <p:nvPr/>
        </p:nvGrpSpPr>
        <p:grpSpPr bwMode="auto">
          <a:xfrm>
            <a:off x="5273675" y="3443288"/>
            <a:ext cx="5257800" cy="519112"/>
            <a:chOff x="2352" y="2140"/>
            <a:chExt cx="3312" cy="327"/>
          </a:xfrm>
        </p:grpSpPr>
        <p:grpSp>
          <p:nvGrpSpPr>
            <p:cNvPr id="13365" name="Group 7"/>
            <p:cNvGrpSpPr>
              <a:grpSpLocks/>
            </p:cNvGrpSpPr>
            <p:nvPr/>
          </p:nvGrpSpPr>
          <p:grpSpPr bwMode="auto">
            <a:xfrm>
              <a:off x="2352" y="2208"/>
              <a:ext cx="1754" cy="241"/>
              <a:chOff x="2352" y="2198"/>
              <a:chExt cx="1754" cy="241"/>
            </a:xfrm>
          </p:grpSpPr>
          <p:sp>
            <p:nvSpPr>
              <p:cNvPr id="13367" name="Line 8"/>
              <p:cNvSpPr>
                <a:spLocks noChangeShapeType="1"/>
              </p:cNvSpPr>
              <p:nvPr/>
            </p:nvSpPr>
            <p:spPr bwMode="auto">
              <a:xfrm>
                <a:off x="3338" y="2295"/>
                <a:ext cx="768" cy="0"/>
              </a:xfrm>
              <a:prstGeom prst="line">
                <a:avLst/>
              </a:prstGeom>
              <a:noFill/>
              <a:ln w="508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368" name="Rectangle 9"/>
              <p:cNvSpPr>
                <a:spLocks noChangeArrowheads="1"/>
              </p:cNvSpPr>
              <p:nvPr/>
            </p:nvSpPr>
            <p:spPr bwMode="auto">
              <a:xfrm>
                <a:off x="2352" y="2199"/>
                <a:ext cx="864" cy="240"/>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FontTx/>
                  <a:buNone/>
                </a:pPr>
                <a:r>
                  <a:rPr lang="en-US" altLang="en-US" sz="2000" b="1">
                    <a:latin typeface="Arial" panose="020B0604020202020204" pitchFamily="34" charset="0"/>
                  </a:rPr>
                  <a:t>GpIIb/IIIa</a:t>
                </a:r>
                <a:endParaRPr lang="en-US" altLang="en-US" sz="2000">
                  <a:latin typeface="Arial" panose="020B0604020202020204" pitchFamily="34" charset="0"/>
                </a:endParaRPr>
              </a:p>
            </p:txBody>
          </p:sp>
          <p:sp>
            <p:nvSpPr>
              <p:cNvPr id="13369" name="Rectangle 10"/>
              <p:cNvSpPr>
                <a:spLocks noChangeArrowheads="1"/>
              </p:cNvSpPr>
              <p:nvPr/>
            </p:nvSpPr>
            <p:spPr bwMode="auto">
              <a:xfrm>
                <a:off x="2352" y="2198"/>
                <a:ext cx="1344" cy="240"/>
              </a:xfrm>
              <a:prstGeom prst="rect">
                <a:avLst/>
              </a:prstGeom>
              <a:solidFill>
                <a:schemeClr val="folHlink"/>
              </a:solidFill>
              <a:ln w="88900">
                <a:solidFill>
                  <a:schemeClr val="folHlink"/>
                </a:solidFill>
                <a:prstDash val="sysDot"/>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FontTx/>
                  <a:buNone/>
                </a:pPr>
                <a:r>
                  <a:rPr lang="en-US" altLang="en-US" sz="2000" b="1">
                    <a:solidFill>
                      <a:srgbClr val="000000"/>
                    </a:solidFill>
                    <a:latin typeface="Arial" panose="020B0604020202020204" pitchFamily="34" charset="0"/>
                  </a:rPr>
                  <a:t>GpIIb/IIIa</a:t>
                </a:r>
                <a:endParaRPr lang="en-US" altLang="en-US" sz="2000">
                  <a:latin typeface="Arial" panose="020B0604020202020204" pitchFamily="34" charset="0"/>
                </a:endParaRPr>
              </a:p>
            </p:txBody>
          </p:sp>
        </p:grpSp>
        <p:sp>
          <p:nvSpPr>
            <p:cNvPr id="13366" name="Rectangle 11"/>
            <p:cNvSpPr>
              <a:spLocks noChangeArrowheads="1"/>
            </p:cNvSpPr>
            <p:nvPr/>
          </p:nvSpPr>
          <p:spPr bwMode="auto">
            <a:xfrm>
              <a:off x="4224" y="2140"/>
              <a:ext cx="14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r>
                <a:rPr lang="en-GB" altLang="en-US" sz="2800" b="1">
                  <a:solidFill>
                    <a:schemeClr val="folHlink"/>
                  </a:solidFill>
                  <a:latin typeface="Arial" panose="020B0604020202020204" pitchFamily="34" charset="0"/>
                </a:rPr>
                <a:t>Aggregation</a:t>
              </a:r>
              <a:endParaRPr lang="en-GB" altLang="en-US" sz="2400">
                <a:latin typeface="Arial Narrow" panose="020B0606020202030204" pitchFamily="34" charset="0"/>
              </a:endParaRPr>
            </a:p>
          </p:txBody>
        </p:sp>
      </p:grpSp>
      <p:sp>
        <p:nvSpPr>
          <p:cNvPr id="13319" name="Rectangle 12"/>
          <p:cNvSpPr>
            <a:spLocks noChangeArrowheads="1"/>
          </p:cNvSpPr>
          <p:nvPr/>
        </p:nvSpPr>
        <p:spPr bwMode="auto">
          <a:xfrm flipH="1">
            <a:off x="2743200" y="2971801"/>
            <a:ext cx="9144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r>
              <a:rPr lang="en-GB" altLang="en-US" sz="2400" b="1">
                <a:latin typeface="Arial" panose="020B0604020202020204" pitchFamily="34" charset="0"/>
              </a:rPr>
              <a:t>ADP</a:t>
            </a:r>
          </a:p>
        </p:txBody>
      </p:sp>
      <p:sp>
        <p:nvSpPr>
          <p:cNvPr id="13320" name="Rectangle 13"/>
          <p:cNvSpPr>
            <a:spLocks noChangeArrowheads="1"/>
          </p:cNvSpPr>
          <p:nvPr/>
        </p:nvSpPr>
        <p:spPr bwMode="auto">
          <a:xfrm>
            <a:off x="2286000" y="4419601"/>
            <a:ext cx="18288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r>
              <a:rPr lang="en-GB" altLang="en-US" sz="2400" b="1">
                <a:latin typeface="Arial" panose="020B0604020202020204" pitchFamily="34" charset="0"/>
              </a:rPr>
              <a:t>Adrenaline</a:t>
            </a:r>
            <a:endParaRPr lang="en-GB" altLang="en-US" sz="2400">
              <a:latin typeface="Arial Narrow" panose="020B0606020202030204" pitchFamily="34" charset="0"/>
            </a:endParaRPr>
          </a:p>
        </p:txBody>
      </p:sp>
      <p:sp>
        <p:nvSpPr>
          <p:cNvPr id="13321" name="Rectangle 14"/>
          <p:cNvSpPr>
            <a:spLocks noChangeArrowheads="1"/>
          </p:cNvSpPr>
          <p:nvPr/>
        </p:nvSpPr>
        <p:spPr bwMode="auto">
          <a:xfrm>
            <a:off x="4419600" y="4267200"/>
            <a:ext cx="1295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FontTx/>
              <a:buNone/>
            </a:pPr>
            <a:r>
              <a:rPr lang="en-US" altLang="en-US" sz="2400" b="1">
                <a:solidFill>
                  <a:schemeClr val="bg2"/>
                </a:solidFill>
                <a:latin typeface="Arial" panose="020B0604020202020204" pitchFamily="34" charset="0"/>
              </a:rPr>
              <a:t>Platelet</a:t>
            </a:r>
            <a:endParaRPr lang="en-US" altLang="en-US" sz="2400">
              <a:latin typeface="Arial" panose="020B0604020202020204" pitchFamily="34" charset="0"/>
            </a:endParaRPr>
          </a:p>
        </p:txBody>
      </p:sp>
      <p:sp>
        <p:nvSpPr>
          <p:cNvPr id="211983" name="Line 15"/>
          <p:cNvSpPr>
            <a:spLocks noChangeShapeType="1"/>
          </p:cNvSpPr>
          <p:nvPr/>
        </p:nvSpPr>
        <p:spPr bwMode="auto">
          <a:xfrm>
            <a:off x="5289550" y="2741614"/>
            <a:ext cx="311150" cy="585787"/>
          </a:xfrm>
          <a:prstGeom prst="line">
            <a:avLst/>
          </a:prstGeom>
          <a:noFill/>
          <a:ln w="63500">
            <a:solidFill>
              <a:srgbClr val="FF0066"/>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11984" name="Line 16"/>
          <p:cNvSpPr>
            <a:spLocks noChangeShapeType="1"/>
          </p:cNvSpPr>
          <p:nvPr/>
        </p:nvSpPr>
        <p:spPr bwMode="auto">
          <a:xfrm flipV="1">
            <a:off x="4419600" y="3886200"/>
            <a:ext cx="762000" cy="304800"/>
          </a:xfrm>
          <a:prstGeom prst="line">
            <a:avLst/>
          </a:prstGeom>
          <a:noFill/>
          <a:ln w="38100">
            <a:solidFill>
              <a:schemeClr val="bg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11985" name="Line 17"/>
          <p:cNvSpPr>
            <a:spLocks noChangeShapeType="1"/>
          </p:cNvSpPr>
          <p:nvPr/>
        </p:nvSpPr>
        <p:spPr bwMode="auto">
          <a:xfrm>
            <a:off x="4464050" y="3308350"/>
            <a:ext cx="685800" cy="228600"/>
          </a:xfrm>
          <a:prstGeom prst="line">
            <a:avLst/>
          </a:prstGeom>
          <a:noFill/>
          <a:ln w="38100">
            <a:solidFill>
              <a:schemeClr val="bg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11986" name="Line 18"/>
          <p:cNvSpPr>
            <a:spLocks noChangeShapeType="1"/>
          </p:cNvSpPr>
          <p:nvPr/>
        </p:nvSpPr>
        <p:spPr bwMode="auto">
          <a:xfrm flipV="1">
            <a:off x="5791200" y="4038600"/>
            <a:ext cx="0" cy="304800"/>
          </a:xfrm>
          <a:prstGeom prst="line">
            <a:avLst/>
          </a:prstGeom>
          <a:noFill/>
          <a:ln w="76200">
            <a:solidFill>
              <a:srgbClr val="008000"/>
            </a:solidFill>
            <a:round/>
            <a:headEnd type="none" w="sm"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326" name="Rectangle 19"/>
          <p:cNvSpPr>
            <a:spLocks noChangeArrowheads="1"/>
          </p:cNvSpPr>
          <p:nvPr/>
        </p:nvSpPr>
        <p:spPr bwMode="auto">
          <a:xfrm rot="18901307">
            <a:off x="5943600" y="4343401"/>
            <a:ext cx="381000" cy="822325"/>
          </a:xfrm>
          <a:prstGeom prst="rect">
            <a:avLst/>
          </a:prstGeom>
          <a:solidFill>
            <a:srgbClr val="80008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30000"/>
              </a:spcBef>
              <a:buClrTx/>
              <a:buFontTx/>
              <a:buNone/>
            </a:pPr>
            <a:r>
              <a:rPr lang="en-US" altLang="en-US" sz="2000" b="1">
                <a:latin typeface="Arial" panose="020B0604020202020204" pitchFamily="34" charset="0"/>
              </a:rPr>
              <a:t>GpIb</a:t>
            </a:r>
            <a:endParaRPr lang="en-US" altLang="en-US" sz="1200">
              <a:latin typeface="Arial Narrow" panose="020B0606020202030204" pitchFamily="34" charset="0"/>
            </a:endParaRPr>
          </a:p>
        </p:txBody>
      </p:sp>
      <p:grpSp>
        <p:nvGrpSpPr>
          <p:cNvPr id="211988" name="Group 20"/>
          <p:cNvGrpSpPr>
            <a:grpSpLocks/>
          </p:cNvGrpSpPr>
          <p:nvPr/>
        </p:nvGrpSpPr>
        <p:grpSpPr bwMode="auto">
          <a:xfrm>
            <a:off x="2057400" y="5486400"/>
            <a:ext cx="7772400" cy="1219200"/>
            <a:chOff x="336" y="3456"/>
            <a:chExt cx="4896" cy="768"/>
          </a:xfrm>
        </p:grpSpPr>
        <p:sp>
          <p:nvSpPr>
            <p:cNvPr id="13349" name="AutoShape 21"/>
            <p:cNvSpPr>
              <a:spLocks noChangeArrowheads="1"/>
            </p:cNvSpPr>
            <p:nvPr/>
          </p:nvSpPr>
          <p:spPr bwMode="auto">
            <a:xfrm>
              <a:off x="1152" y="3456"/>
              <a:ext cx="816" cy="432"/>
            </a:xfrm>
            <a:prstGeom prst="roundRect">
              <a:avLst>
                <a:gd name="adj" fmla="val 16667"/>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en-US" altLang="en-US" sz="1800"/>
            </a:p>
          </p:txBody>
        </p:sp>
        <p:sp>
          <p:nvSpPr>
            <p:cNvPr id="13350" name="AutoShape 22"/>
            <p:cNvSpPr>
              <a:spLocks noChangeArrowheads="1"/>
            </p:cNvSpPr>
            <p:nvPr/>
          </p:nvSpPr>
          <p:spPr bwMode="auto">
            <a:xfrm>
              <a:off x="336" y="3456"/>
              <a:ext cx="816" cy="432"/>
            </a:xfrm>
            <a:prstGeom prst="roundRect">
              <a:avLst>
                <a:gd name="adj" fmla="val 16667"/>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en-US" altLang="en-US" sz="1800"/>
            </a:p>
          </p:txBody>
        </p:sp>
        <p:sp>
          <p:nvSpPr>
            <p:cNvPr id="13351" name="AutoShape 23"/>
            <p:cNvSpPr>
              <a:spLocks noChangeArrowheads="1"/>
            </p:cNvSpPr>
            <p:nvPr/>
          </p:nvSpPr>
          <p:spPr bwMode="auto">
            <a:xfrm>
              <a:off x="1968" y="3456"/>
              <a:ext cx="816" cy="432"/>
            </a:xfrm>
            <a:prstGeom prst="roundRect">
              <a:avLst>
                <a:gd name="adj" fmla="val 16667"/>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en-US" altLang="en-US" sz="1800"/>
            </a:p>
          </p:txBody>
        </p:sp>
        <p:sp>
          <p:nvSpPr>
            <p:cNvPr id="13352" name="AutoShape 24"/>
            <p:cNvSpPr>
              <a:spLocks noChangeArrowheads="1"/>
            </p:cNvSpPr>
            <p:nvPr/>
          </p:nvSpPr>
          <p:spPr bwMode="auto">
            <a:xfrm>
              <a:off x="3600" y="3456"/>
              <a:ext cx="816" cy="432"/>
            </a:xfrm>
            <a:prstGeom prst="roundRect">
              <a:avLst>
                <a:gd name="adj" fmla="val 16667"/>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en-US" altLang="en-US" sz="1800"/>
            </a:p>
          </p:txBody>
        </p:sp>
        <p:sp>
          <p:nvSpPr>
            <p:cNvPr id="13353" name="AutoShape 25"/>
            <p:cNvSpPr>
              <a:spLocks noChangeArrowheads="1"/>
            </p:cNvSpPr>
            <p:nvPr/>
          </p:nvSpPr>
          <p:spPr bwMode="auto">
            <a:xfrm>
              <a:off x="4416" y="3456"/>
              <a:ext cx="816" cy="432"/>
            </a:xfrm>
            <a:prstGeom prst="roundRect">
              <a:avLst>
                <a:gd name="adj" fmla="val 16667"/>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en-US" altLang="en-US" sz="1800"/>
            </a:p>
          </p:txBody>
        </p:sp>
        <p:sp>
          <p:nvSpPr>
            <p:cNvPr id="13354" name="Oval 26"/>
            <p:cNvSpPr>
              <a:spLocks noChangeArrowheads="1"/>
            </p:cNvSpPr>
            <p:nvPr/>
          </p:nvSpPr>
          <p:spPr bwMode="auto">
            <a:xfrm>
              <a:off x="720" y="3552"/>
              <a:ext cx="192" cy="144"/>
            </a:xfrm>
            <a:prstGeom prst="ellipse">
              <a:avLst/>
            </a:prstGeom>
            <a:solidFill>
              <a:srgbClr val="8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en-US" altLang="en-US" sz="1800"/>
            </a:p>
          </p:txBody>
        </p:sp>
        <p:sp>
          <p:nvSpPr>
            <p:cNvPr id="13355" name="Oval 27"/>
            <p:cNvSpPr>
              <a:spLocks noChangeArrowheads="1"/>
            </p:cNvSpPr>
            <p:nvPr/>
          </p:nvSpPr>
          <p:spPr bwMode="auto">
            <a:xfrm>
              <a:off x="1296" y="3504"/>
              <a:ext cx="192" cy="144"/>
            </a:xfrm>
            <a:prstGeom prst="ellipse">
              <a:avLst/>
            </a:prstGeom>
            <a:solidFill>
              <a:srgbClr val="8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en-US" altLang="en-US" sz="1800"/>
            </a:p>
          </p:txBody>
        </p:sp>
        <p:sp>
          <p:nvSpPr>
            <p:cNvPr id="13356" name="Oval 28"/>
            <p:cNvSpPr>
              <a:spLocks noChangeArrowheads="1"/>
            </p:cNvSpPr>
            <p:nvPr/>
          </p:nvSpPr>
          <p:spPr bwMode="auto">
            <a:xfrm>
              <a:off x="2448" y="3648"/>
              <a:ext cx="192" cy="144"/>
            </a:xfrm>
            <a:prstGeom prst="ellipse">
              <a:avLst/>
            </a:prstGeom>
            <a:solidFill>
              <a:srgbClr val="8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en-US" altLang="en-US" sz="1800"/>
            </a:p>
          </p:txBody>
        </p:sp>
        <p:sp>
          <p:nvSpPr>
            <p:cNvPr id="13357" name="Oval 29"/>
            <p:cNvSpPr>
              <a:spLocks noChangeArrowheads="1"/>
            </p:cNvSpPr>
            <p:nvPr/>
          </p:nvSpPr>
          <p:spPr bwMode="auto">
            <a:xfrm>
              <a:off x="3744" y="3600"/>
              <a:ext cx="192" cy="144"/>
            </a:xfrm>
            <a:prstGeom prst="ellipse">
              <a:avLst/>
            </a:prstGeom>
            <a:solidFill>
              <a:srgbClr val="8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en-US" altLang="en-US" sz="1800"/>
            </a:p>
          </p:txBody>
        </p:sp>
        <p:sp>
          <p:nvSpPr>
            <p:cNvPr id="13358" name="Oval 30"/>
            <p:cNvSpPr>
              <a:spLocks noChangeArrowheads="1"/>
            </p:cNvSpPr>
            <p:nvPr/>
          </p:nvSpPr>
          <p:spPr bwMode="auto">
            <a:xfrm>
              <a:off x="4800" y="3552"/>
              <a:ext cx="192" cy="144"/>
            </a:xfrm>
            <a:prstGeom prst="ellipse">
              <a:avLst/>
            </a:prstGeom>
            <a:solidFill>
              <a:srgbClr val="8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en-US" altLang="en-US" sz="1800"/>
            </a:p>
          </p:txBody>
        </p:sp>
        <p:sp>
          <p:nvSpPr>
            <p:cNvPr id="13359" name="Freeform 31"/>
            <p:cNvSpPr>
              <a:spLocks/>
            </p:cNvSpPr>
            <p:nvPr/>
          </p:nvSpPr>
          <p:spPr bwMode="auto">
            <a:xfrm>
              <a:off x="2784" y="3592"/>
              <a:ext cx="816" cy="112"/>
            </a:xfrm>
            <a:custGeom>
              <a:avLst/>
              <a:gdLst>
                <a:gd name="T0" fmla="*/ 0 w 816"/>
                <a:gd name="T1" fmla="*/ 56 h 112"/>
                <a:gd name="T2" fmla="*/ 240 w 816"/>
                <a:gd name="T3" fmla="*/ 8 h 112"/>
                <a:gd name="T4" fmla="*/ 480 w 816"/>
                <a:gd name="T5" fmla="*/ 104 h 112"/>
                <a:gd name="T6" fmla="*/ 816 w 816"/>
                <a:gd name="T7" fmla="*/ 56 h 1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6" h="112">
                  <a:moveTo>
                    <a:pt x="0" y="56"/>
                  </a:moveTo>
                  <a:cubicBezTo>
                    <a:pt x="80" y="28"/>
                    <a:pt x="160" y="0"/>
                    <a:pt x="240" y="8"/>
                  </a:cubicBezTo>
                  <a:cubicBezTo>
                    <a:pt x="320" y="16"/>
                    <a:pt x="384" y="96"/>
                    <a:pt x="480" y="104"/>
                  </a:cubicBezTo>
                  <a:cubicBezTo>
                    <a:pt x="576" y="112"/>
                    <a:pt x="760" y="64"/>
                    <a:pt x="816" y="5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360" name="Freeform 32"/>
            <p:cNvSpPr>
              <a:spLocks/>
            </p:cNvSpPr>
            <p:nvPr/>
          </p:nvSpPr>
          <p:spPr bwMode="auto">
            <a:xfrm>
              <a:off x="2784" y="3696"/>
              <a:ext cx="816" cy="112"/>
            </a:xfrm>
            <a:custGeom>
              <a:avLst/>
              <a:gdLst>
                <a:gd name="T0" fmla="*/ 0 w 816"/>
                <a:gd name="T1" fmla="*/ 56 h 112"/>
                <a:gd name="T2" fmla="*/ 240 w 816"/>
                <a:gd name="T3" fmla="*/ 8 h 112"/>
                <a:gd name="T4" fmla="*/ 480 w 816"/>
                <a:gd name="T5" fmla="*/ 104 h 112"/>
                <a:gd name="T6" fmla="*/ 816 w 816"/>
                <a:gd name="T7" fmla="*/ 56 h 1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6" h="112">
                  <a:moveTo>
                    <a:pt x="0" y="56"/>
                  </a:moveTo>
                  <a:cubicBezTo>
                    <a:pt x="80" y="28"/>
                    <a:pt x="160" y="0"/>
                    <a:pt x="240" y="8"/>
                  </a:cubicBezTo>
                  <a:cubicBezTo>
                    <a:pt x="320" y="16"/>
                    <a:pt x="384" y="96"/>
                    <a:pt x="480" y="104"/>
                  </a:cubicBezTo>
                  <a:cubicBezTo>
                    <a:pt x="576" y="112"/>
                    <a:pt x="760" y="64"/>
                    <a:pt x="816" y="5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361" name="Freeform 33"/>
            <p:cNvSpPr>
              <a:spLocks/>
            </p:cNvSpPr>
            <p:nvPr/>
          </p:nvSpPr>
          <p:spPr bwMode="auto">
            <a:xfrm>
              <a:off x="2784" y="3792"/>
              <a:ext cx="816" cy="112"/>
            </a:xfrm>
            <a:custGeom>
              <a:avLst/>
              <a:gdLst>
                <a:gd name="T0" fmla="*/ 0 w 816"/>
                <a:gd name="T1" fmla="*/ 56 h 112"/>
                <a:gd name="T2" fmla="*/ 240 w 816"/>
                <a:gd name="T3" fmla="*/ 8 h 112"/>
                <a:gd name="T4" fmla="*/ 480 w 816"/>
                <a:gd name="T5" fmla="*/ 104 h 112"/>
                <a:gd name="T6" fmla="*/ 816 w 816"/>
                <a:gd name="T7" fmla="*/ 56 h 1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6" h="112">
                  <a:moveTo>
                    <a:pt x="0" y="56"/>
                  </a:moveTo>
                  <a:cubicBezTo>
                    <a:pt x="80" y="28"/>
                    <a:pt x="160" y="0"/>
                    <a:pt x="240" y="8"/>
                  </a:cubicBezTo>
                  <a:cubicBezTo>
                    <a:pt x="320" y="16"/>
                    <a:pt x="384" y="96"/>
                    <a:pt x="480" y="104"/>
                  </a:cubicBezTo>
                  <a:cubicBezTo>
                    <a:pt x="576" y="112"/>
                    <a:pt x="760" y="64"/>
                    <a:pt x="816" y="5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362" name="Text Box 34"/>
            <p:cNvSpPr txBox="1">
              <a:spLocks noChangeArrowheads="1"/>
            </p:cNvSpPr>
            <p:nvPr/>
          </p:nvSpPr>
          <p:spPr bwMode="auto">
            <a:xfrm>
              <a:off x="2496" y="3974"/>
              <a:ext cx="158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spcBef>
                  <a:spcPct val="50000"/>
                </a:spcBef>
                <a:buClrTx/>
                <a:buFontTx/>
                <a:buNone/>
              </a:pPr>
              <a:r>
                <a:rPr lang="cs-CZ" altLang="en-US" sz="2000" b="1">
                  <a:latin typeface="Arial" panose="020B0604020202020204" pitchFamily="34" charset="0"/>
                </a:rPr>
                <a:t>Vystavený kolagen</a:t>
              </a:r>
              <a:endParaRPr lang="en-US" altLang="en-US" sz="2400">
                <a:latin typeface="Arial" panose="020B0604020202020204" pitchFamily="34" charset="0"/>
              </a:endParaRPr>
            </a:p>
          </p:txBody>
        </p:sp>
        <p:sp>
          <p:nvSpPr>
            <p:cNvPr id="13363" name="Text Box 35"/>
            <p:cNvSpPr txBox="1">
              <a:spLocks noChangeArrowheads="1"/>
            </p:cNvSpPr>
            <p:nvPr/>
          </p:nvSpPr>
          <p:spPr bwMode="auto">
            <a:xfrm>
              <a:off x="1172" y="3664"/>
              <a:ext cx="110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spcBef>
                  <a:spcPct val="50000"/>
                </a:spcBef>
                <a:buClrTx/>
                <a:buFontTx/>
                <a:buNone/>
              </a:pPr>
              <a:r>
                <a:rPr lang="en-US" altLang="en-US" sz="2000" b="1">
                  <a:solidFill>
                    <a:srgbClr val="000066"/>
                  </a:solidFill>
                  <a:latin typeface="Arial" panose="020B0604020202020204" pitchFamily="34" charset="0"/>
                </a:rPr>
                <a:t>Endot</a:t>
              </a:r>
              <a:r>
                <a:rPr lang="cs-CZ" altLang="en-US" sz="2000" b="1">
                  <a:solidFill>
                    <a:srgbClr val="000066"/>
                  </a:solidFill>
                  <a:latin typeface="Arial" panose="020B0604020202020204" pitchFamily="34" charset="0"/>
                </a:rPr>
                <a:t>el</a:t>
              </a:r>
              <a:endParaRPr lang="en-US" altLang="en-US" sz="2400">
                <a:latin typeface="Arial" panose="020B0604020202020204" pitchFamily="34" charset="0"/>
              </a:endParaRPr>
            </a:p>
          </p:txBody>
        </p:sp>
        <p:sp>
          <p:nvSpPr>
            <p:cNvPr id="13364" name="Freeform 36"/>
            <p:cNvSpPr>
              <a:spLocks/>
            </p:cNvSpPr>
            <p:nvPr/>
          </p:nvSpPr>
          <p:spPr bwMode="auto">
            <a:xfrm>
              <a:off x="2784" y="3496"/>
              <a:ext cx="816" cy="112"/>
            </a:xfrm>
            <a:custGeom>
              <a:avLst/>
              <a:gdLst>
                <a:gd name="T0" fmla="*/ 0 w 816"/>
                <a:gd name="T1" fmla="*/ 56 h 112"/>
                <a:gd name="T2" fmla="*/ 240 w 816"/>
                <a:gd name="T3" fmla="*/ 8 h 112"/>
                <a:gd name="T4" fmla="*/ 480 w 816"/>
                <a:gd name="T5" fmla="*/ 104 h 112"/>
                <a:gd name="T6" fmla="*/ 816 w 816"/>
                <a:gd name="T7" fmla="*/ 56 h 1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6" h="112">
                  <a:moveTo>
                    <a:pt x="0" y="56"/>
                  </a:moveTo>
                  <a:cubicBezTo>
                    <a:pt x="80" y="28"/>
                    <a:pt x="160" y="0"/>
                    <a:pt x="240" y="8"/>
                  </a:cubicBezTo>
                  <a:cubicBezTo>
                    <a:pt x="320" y="16"/>
                    <a:pt x="384" y="96"/>
                    <a:pt x="480" y="104"/>
                  </a:cubicBezTo>
                  <a:cubicBezTo>
                    <a:pt x="576" y="112"/>
                    <a:pt x="760" y="64"/>
                    <a:pt x="816" y="5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grpSp>
        <p:nvGrpSpPr>
          <p:cNvPr id="212005" name="Group 37"/>
          <p:cNvGrpSpPr>
            <a:grpSpLocks/>
          </p:cNvGrpSpPr>
          <p:nvPr/>
        </p:nvGrpSpPr>
        <p:grpSpPr bwMode="auto">
          <a:xfrm>
            <a:off x="6319729" y="5029200"/>
            <a:ext cx="725696" cy="609600"/>
            <a:chOff x="3021" y="3244"/>
            <a:chExt cx="456" cy="384"/>
          </a:xfrm>
        </p:grpSpPr>
        <p:sp>
          <p:nvSpPr>
            <p:cNvPr id="13347" name="AutoShape 38"/>
            <p:cNvSpPr>
              <a:spLocks noChangeArrowheads="1"/>
            </p:cNvSpPr>
            <p:nvPr/>
          </p:nvSpPr>
          <p:spPr bwMode="auto">
            <a:xfrm rot="8023267">
              <a:off x="3087" y="3300"/>
              <a:ext cx="384" cy="272"/>
            </a:xfrm>
            <a:prstGeom prst="triangle">
              <a:avLst>
                <a:gd name="adj" fmla="val 50000"/>
              </a:avLst>
            </a:prstGeom>
            <a:solidFill>
              <a:srgbClr val="FF66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30000"/>
                </a:spcBef>
                <a:buClrTx/>
                <a:buFontTx/>
                <a:buNone/>
              </a:pPr>
              <a:endParaRPr lang="en-US" altLang="en-US" sz="1200">
                <a:latin typeface="Arial Narrow" panose="020B0606020202030204" pitchFamily="34" charset="0"/>
              </a:endParaRPr>
            </a:p>
          </p:txBody>
        </p:sp>
        <p:sp>
          <p:nvSpPr>
            <p:cNvPr id="13348" name="Text Box 39"/>
            <p:cNvSpPr txBox="1">
              <a:spLocks noChangeArrowheads="1"/>
            </p:cNvSpPr>
            <p:nvPr/>
          </p:nvSpPr>
          <p:spPr bwMode="auto">
            <a:xfrm>
              <a:off x="3021" y="3311"/>
              <a:ext cx="45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30000"/>
                </a:spcBef>
                <a:buClrTx/>
                <a:buFontTx/>
                <a:buNone/>
              </a:pPr>
              <a:r>
                <a:rPr lang="en-US" altLang="en-US" sz="2000" b="1">
                  <a:latin typeface="Arial" panose="020B0604020202020204" pitchFamily="34" charset="0"/>
                </a:rPr>
                <a:t>vWF</a:t>
              </a:r>
              <a:endParaRPr lang="en-US" altLang="en-US" sz="1800">
                <a:latin typeface="Arial Narrow" panose="020B0606020202030204" pitchFamily="34" charset="0"/>
              </a:endParaRPr>
            </a:p>
          </p:txBody>
        </p:sp>
      </p:grpSp>
      <p:sp>
        <p:nvSpPr>
          <p:cNvPr id="13329" name="Rectangle 40"/>
          <p:cNvSpPr>
            <a:spLocks noChangeArrowheads="1"/>
          </p:cNvSpPr>
          <p:nvPr/>
        </p:nvSpPr>
        <p:spPr bwMode="auto">
          <a:xfrm>
            <a:off x="4495801" y="1600201"/>
            <a:ext cx="1724831"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r>
              <a:rPr lang="cs-CZ" altLang="en-US" sz="2400" b="1">
                <a:latin typeface="Arial" panose="020B0604020202020204" pitchFamily="34" charset="0"/>
              </a:rPr>
              <a:t>K</a:t>
            </a:r>
            <a:r>
              <a:rPr lang="en-GB" altLang="en-US" sz="2400" b="1">
                <a:latin typeface="Arial" panose="020B0604020202020204" pitchFamily="34" charset="0"/>
              </a:rPr>
              <a:t>OLAGEN</a:t>
            </a:r>
            <a:endParaRPr lang="en-GB" altLang="en-US" sz="2400">
              <a:latin typeface="Arial Narrow" panose="020B0606020202030204" pitchFamily="34" charset="0"/>
            </a:endParaRPr>
          </a:p>
        </p:txBody>
      </p:sp>
      <p:sp>
        <p:nvSpPr>
          <p:cNvPr id="13330" name="AutoShape 41"/>
          <p:cNvSpPr>
            <a:spLocks noChangeArrowheads="1"/>
          </p:cNvSpPr>
          <p:nvPr/>
        </p:nvSpPr>
        <p:spPr bwMode="auto">
          <a:xfrm rot="15531522">
            <a:off x="4837907" y="2243932"/>
            <a:ext cx="457200" cy="534987"/>
          </a:xfrm>
          <a:prstGeom prst="moon">
            <a:avLst>
              <a:gd name="adj" fmla="val 74282"/>
            </a:avLst>
          </a:prstGeom>
          <a:solidFill>
            <a:srgbClr val="FF00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en-US" altLang="en-US" sz="1800"/>
          </a:p>
        </p:txBody>
      </p:sp>
      <p:sp>
        <p:nvSpPr>
          <p:cNvPr id="212010" name="AutoShape 42"/>
          <p:cNvSpPr>
            <a:spLocks noChangeArrowheads="1"/>
          </p:cNvSpPr>
          <p:nvPr/>
        </p:nvSpPr>
        <p:spPr bwMode="auto">
          <a:xfrm rot="8278282">
            <a:off x="3886200" y="4189414"/>
            <a:ext cx="457200" cy="534987"/>
          </a:xfrm>
          <a:prstGeom prst="moon">
            <a:avLst>
              <a:gd name="adj" fmla="val 74282"/>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en-US" altLang="en-US" sz="1800"/>
          </a:p>
        </p:txBody>
      </p:sp>
      <p:sp>
        <p:nvSpPr>
          <p:cNvPr id="212011" name="AutoShape 43"/>
          <p:cNvSpPr>
            <a:spLocks noChangeArrowheads="1"/>
          </p:cNvSpPr>
          <p:nvPr/>
        </p:nvSpPr>
        <p:spPr bwMode="auto">
          <a:xfrm rot="11356472">
            <a:off x="3925888" y="2932114"/>
            <a:ext cx="457200" cy="534987"/>
          </a:xfrm>
          <a:prstGeom prst="moon">
            <a:avLst>
              <a:gd name="adj" fmla="val 74282"/>
            </a:avLst>
          </a:prstGeom>
          <a:solidFill>
            <a:srgbClr val="0099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en-US" altLang="en-US" sz="1800"/>
          </a:p>
        </p:txBody>
      </p:sp>
      <p:sp>
        <p:nvSpPr>
          <p:cNvPr id="13333" name="Rectangle 44"/>
          <p:cNvSpPr>
            <a:spLocks noChangeArrowheads="1"/>
          </p:cNvSpPr>
          <p:nvPr/>
        </p:nvSpPr>
        <p:spPr bwMode="auto">
          <a:xfrm>
            <a:off x="6248401" y="2438401"/>
            <a:ext cx="186013"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endParaRPr lang="en-GB" altLang="en-US" sz="2400">
              <a:latin typeface="Arial Narrow" panose="020B0606020202030204" pitchFamily="34" charset="0"/>
            </a:endParaRPr>
          </a:p>
        </p:txBody>
      </p:sp>
      <p:sp>
        <p:nvSpPr>
          <p:cNvPr id="13334" name="AutoShape 45"/>
          <p:cNvSpPr>
            <a:spLocks noChangeArrowheads="1"/>
          </p:cNvSpPr>
          <p:nvPr/>
        </p:nvSpPr>
        <p:spPr bwMode="auto">
          <a:xfrm rot="19110482">
            <a:off x="5969000" y="2773364"/>
            <a:ext cx="279400" cy="427037"/>
          </a:xfrm>
          <a:prstGeom prst="moon">
            <a:avLst>
              <a:gd name="adj" fmla="val 64921"/>
            </a:avLst>
          </a:prstGeom>
          <a:solidFill>
            <a:srgbClr val="CC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en-US" altLang="en-US" sz="1800"/>
          </a:p>
        </p:txBody>
      </p:sp>
      <p:grpSp>
        <p:nvGrpSpPr>
          <p:cNvPr id="212014" name="Group 46"/>
          <p:cNvGrpSpPr>
            <a:grpSpLocks/>
          </p:cNvGrpSpPr>
          <p:nvPr/>
        </p:nvGrpSpPr>
        <p:grpSpPr bwMode="auto">
          <a:xfrm>
            <a:off x="5273675" y="3444876"/>
            <a:ext cx="5257800" cy="519113"/>
            <a:chOff x="2352" y="2140"/>
            <a:chExt cx="3312" cy="327"/>
          </a:xfrm>
        </p:grpSpPr>
        <p:grpSp>
          <p:nvGrpSpPr>
            <p:cNvPr id="13342" name="Group 47"/>
            <p:cNvGrpSpPr>
              <a:grpSpLocks/>
            </p:cNvGrpSpPr>
            <p:nvPr/>
          </p:nvGrpSpPr>
          <p:grpSpPr bwMode="auto">
            <a:xfrm>
              <a:off x="2352" y="2208"/>
              <a:ext cx="1754" cy="241"/>
              <a:chOff x="2352" y="2198"/>
              <a:chExt cx="1754" cy="241"/>
            </a:xfrm>
          </p:grpSpPr>
          <p:sp>
            <p:nvSpPr>
              <p:cNvPr id="13344" name="Line 48"/>
              <p:cNvSpPr>
                <a:spLocks noChangeShapeType="1"/>
              </p:cNvSpPr>
              <p:nvPr/>
            </p:nvSpPr>
            <p:spPr bwMode="auto">
              <a:xfrm>
                <a:off x="3338" y="2295"/>
                <a:ext cx="768" cy="0"/>
              </a:xfrm>
              <a:prstGeom prst="line">
                <a:avLst/>
              </a:prstGeom>
              <a:noFill/>
              <a:ln w="508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345" name="Rectangle 49"/>
              <p:cNvSpPr>
                <a:spLocks noChangeArrowheads="1"/>
              </p:cNvSpPr>
              <p:nvPr/>
            </p:nvSpPr>
            <p:spPr bwMode="auto">
              <a:xfrm>
                <a:off x="2352" y="2199"/>
                <a:ext cx="864" cy="240"/>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FontTx/>
                  <a:buNone/>
                </a:pPr>
                <a:r>
                  <a:rPr lang="en-US" altLang="en-US" sz="2000" b="1">
                    <a:latin typeface="Arial" panose="020B0604020202020204" pitchFamily="34" charset="0"/>
                  </a:rPr>
                  <a:t>GpIIb/IIIa</a:t>
                </a:r>
                <a:endParaRPr lang="en-US" altLang="en-US" sz="2000">
                  <a:latin typeface="Arial" panose="020B0604020202020204" pitchFamily="34" charset="0"/>
                </a:endParaRPr>
              </a:p>
            </p:txBody>
          </p:sp>
          <p:sp>
            <p:nvSpPr>
              <p:cNvPr id="13346" name="Rectangle 50"/>
              <p:cNvSpPr>
                <a:spLocks noChangeArrowheads="1"/>
              </p:cNvSpPr>
              <p:nvPr/>
            </p:nvSpPr>
            <p:spPr bwMode="auto">
              <a:xfrm>
                <a:off x="2352" y="2198"/>
                <a:ext cx="1344" cy="240"/>
              </a:xfrm>
              <a:prstGeom prst="rect">
                <a:avLst/>
              </a:prstGeom>
              <a:solidFill>
                <a:schemeClr val="folHlink"/>
              </a:solidFill>
              <a:ln w="88900">
                <a:solidFill>
                  <a:schemeClr val="folHlink"/>
                </a:solidFill>
                <a:prstDash val="sysDot"/>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FontTx/>
                  <a:buNone/>
                </a:pPr>
                <a:r>
                  <a:rPr lang="en-US" altLang="en-US" sz="2000" b="1">
                    <a:solidFill>
                      <a:srgbClr val="000000"/>
                    </a:solidFill>
                    <a:latin typeface="Arial" panose="020B0604020202020204" pitchFamily="34" charset="0"/>
                  </a:rPr>
                  <a:t>GpIIb/IIIa</a:t>
                </a:r>
                <a:endParaRPr lang="en-US" altLang="en-US" sz="2000">
                  <a:latin typeface="Arial" panose="020B0604020202020204" pitchFamily="34" charset="0"/>
                </a:endParaRPr>
              </a:p>
            </p:txBody>
          </p:sp>
        </p:grpSp>
        <p:sp>
          <p:nvSpPr>
            <p:cNvPr id="13343" name="Rectangle 51"/>
            <p:cNvSpPr>
              <a:spLocks noChangeArrowheads="1"/>
            </p:cNvSpPr>
            <p:nvPr/>
          </p:nvSpPr>
          <p:spPr bwMode="auto">
            <a:xfrm>
              <a:off x="4224" y="2140"/>
              <a:ext cx="14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r>
                <a:rPr lang="en-GB" altLang="en-US" sz="2800" b="1">
                  <a:solidFill>
                    <a:schemeClr val="folHlink"/>
                  </a:solidFill>
                  <a:latin typeface="Arial" panose="020B0604020202020204" pitchFamily="34" charset="0"/>
                </a:rPr>
                <a:t>Aggregation</a:t>
              </a:r>
              <a:endParaRPr lang="en-GB" altLang="en-US" sz="2400">
                <a:latin typeface="Arial Narrow" panose="020B0606020202030204" pitchFamily="34" charset="0"/>
              </a:endParaRPr>
            </a:p>
          </p:txBody>
        </p:sp>
      </p:grpSp>
      <p:grpSp>
        <p:nvGrpSpPr>
          <p:cNvPr id="212030" name="Group 62"/>
          <p:cNvGrpSpPr>
            <a:grpSpLocks/>
          </p:cNvGrpSpPr>
          <p:nvPr/>
        </p:nvGrpSpPr>
        <p:grpSpPr bwMode="auto">
          <a:xfrm>
            <a:off x="2279651" y="1593851"/>
            <a:ext cx="4149725" cy="3281363"/>
            <a:chOff x="476" y="1004"/>
            <a:chExt cx="2614" cy="2067"/>
          </a:xfrm>
        </p:grpSpPr>
        <p:sp>
          <p:nvSpPr>
            <p:cNvPr id="13338" name="Rectangle 63"/>
            <p:cNvSpPr>
              <a:spLocks noChangeArrowheads="1"/>
            </p:cNvSpPr>
            <p:nvPr/>
          </p:nvSpPr>
          <p:spPr bwMode="auto">
            <a:xfrm flipH="1">
              <a:off x="764" y="1868"/>
              <a:ext cx="57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r>
                <a:rPr lang="en-GB" altLang="en-US" sz="2400" b="1">
                  <a:latin typeface="Arial" panose="020B0604020202020204" pitchFamily="34" charset="0"/>
                </a:rPr>
                <a:t>ADP</a:t>
              </a:r>
            </a:p>
          </p:txBody>
        </p:sp>
        <p:sp>
          <p:nvSpPr>
            <p:cNvPr id="13339" name="Rectangle 64"/>
            <p:cNvSpPr>
              <a:spLocks noChangeArrowheads="1"/>
            </p:cNvSpPr>
            <p:nvPr/>
          </p:nvSpPr>
          <p:spPr bwMode="auto">
            <a:xfrm>
              <a:off x="476" y="2780"/>
              <a:ext cx="115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r>
                <a:rPr lang="en-GB" altLang="en-US" sz="2400" b="1">
                  <a:latin typeface="Arial" panose="020B0604020202020204" pitchFamily="34" charset="0"/>
                </a:rPr>
                <a:t>Adrenalin</a:t>
              </a:r>
              <a:endParaRPr lang="en-GB" altLang="en-US" sz="2400">
                <a:latin typeface="Arial Narrow" panose="020B0606020202030204" pitchFamily="34" charset="0"/>
              </a:endParaRPr>
            </a:p>
          </p:txBody>
        </p:sp>
        <p:sp>
          <p:nvSpPr>
            <p:cNvPr id="13340" name="Rectangle 65"/>
            <p:cNvSpPr>
              <a:spLocks noChangeArrowheads="1"/>
            </p:cNvSpPr>
            <p:nvPr/>
          </p:nvSpPr>
          <p:spPr bwMode="auto">
            <a:xfrm>
              <a:off x="1868" y="1004"/>
              <a:ext cx="11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endParaRPr lang="en-GB" altLang="en-US" sz="2400">
                <a:latin typeface="Arial Narrow" panose="020B0606020202030204" pitchFamily="34" charset="0"/>
              </a:endParaRPr>
            </a:p>
          </p:txBody>
        </p:sp>
        <p:sp>
          <p:nvSpPr>
            <p:cNvPr id="13341" name="Rectangle 66"/>
            <p:cNvSpPr>
              <a:spLocks noChangeArrowheads="1"/>
            </p:cNvSpPr>
            <p:nvPr/>
          </p:nvSpPr>
          <p:spPr bwMode="auto">
            <a:xfrm>
              <a:off x="2973" y="1532"/>
              <a:ext cx="11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endParaRPr lang="en-GB" altLang="en-US" sz="2400">
                <a:latin typeface="Arial Narrow" panose="020B0606020202030204" pitchFamily="34" charset="0"/>
              </a:endParaRPr>
            </a:p>
          </p:txBody>
        </p:sp>
      </p:grpSp>
      <p:sp>
        <p:nvSpPr>
          <p:cNvPr id="212035" name="Text Box 67"/>
          <p:cNvSpPr txBox="1">
            <a:spLocks noChangeArrowheads="1"/>
          </p:cNvSpPr>
          <p:nvPr/>
        </p:nvSpPr>
        <p:spPr bwMode="auto">
          <a:xfrm>
            <a:off x="5826933" y="2306639"/>
            <a:ext cx="267413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defRPr/>
            </a:pPr>
            <a:r>
              <a:rPr lang="en-US" sz="4400" b="1">
                <a:solidFill>
                  <a:srgbClr val="AC1B0C"/>
                </a:solidFill>
                <a:effectLst>
                  <a:outerShdw blurRad="38100" dist="38100" dir="2700000" algn="tl">
                    <a:srgbClr val="C0C0C0"/>
                  </a:outerShdw>
                </a:effectLst>
                <a:latin typeface="Arial Narrow" pitchFamily="34" charset="0"/>
              </a:rPr>
              <a:t>THROMBIN</a:t>
            </a:r>
            <a:endParaRPr lang="en-US" sz="2800" b="1">
              <a:solidFill>
                <a:schemeClr val="accent1"/>
              </a:solidFill>
              <a:effectLst>
                <a:outerShdw blurRad="38100" dist="38100" dir="2700000" algn="tl">
                  <a:srgbClr val="C0C0C0"/>
                </a:outerShdw>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12011"/>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12010"/>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1000"/>
                                  </p:stCondLst>
                                  <p:childTnLst>
                                    <p:set>
                                      <p:cBhvr>
                                        <p:cTn id="12" dur="1" fill="hold">
                                          <p:stCondLst>
                                            <p:cond delay="499"/>
                                          </p:stCondLst>
                                        </p:cTn>
                                        <p:tgtEl>
                                          <p:spTgt spid="211984"/>
                                        </p:tgtEl>
                                        <p:attrNameLst>
                                          <p:attrName>style.visibility</p:attrName>
                                        </p:attrNameLst>
                                      </p:cBhvr>
                                      <p:to>
                                        <p:strVal val="visible"/>
                                      </p:to>
                                    </p:set>
                                  </p:childTnLst>
                                  <p:subTnLst>
                                    <p:set>
                                      <p:cBhvr override="childStyle">
                                        <p:cTn dur="1" fill="hold" display="0" masterRel="nextClick" afterEffect="1"/>
                                        <p:tgtEl>
                                          <p:spTgt spid="211984"/>
                                        </p:tgtEl>
                                        <p:attrNameLst>
                                          <p:attrName>style.visibility</p:attrName>
                                        </p:attrNameLst>
                                      </p:cBhvr>
                                      <p:to>
                                        <p:strVal val="hidden"/>
                                      </p:to>
                                    </p:set>
                                  </p:subTnLst>
                                </p:cTn>
                              </p:par>
                            </p:childTnLst>
                          </p:cTn>
                        </p:par>
                        <p:par>
                          <p:cTn id="13" fill="hold" nodeType="afterGroup">
                            <p:stCondLst>
                              <p:cond delay="2500"/>
                            </p:stCondLst>
                            <p:childTnLst>
                              <p:par>
                                <p:cTn id="14" presetID="1" presetClass="entr" presetSubtype="0" fill="hold" nodeType="afterEffect">
                                  <p:stCondLst>
                                    <p:cond delay="1000"/>
                                  </p:stCondLst>
                                  <p:childTnLst>
                                    <p:set>
                                      <p:cBhvr>
                                        <p:cTn id="15" dur="1" fill="hold">
                                          <p:stCondLst>
                                            <p:cond delay="499"/>
                                          </p:stCondLst>
                                        </p:cTn>
                                        <p:tgtEl>
                                          <p:spTgt spid="211985"/>
                                        </p:tgtEl>
                                        <p:attrNameLst>
                                          <p:attrName>style.visibility</p:attrName>
                                        </p:attrNameLst>
                                      </p:cBhvr>
                                      <p:to>
                                        <p:strVal val="visible"/>
                                      </p:to>
                                    </p:set>
                                  </p:childTnLst>
                                  <p:subTnLst>
                                    <p:set>
                                      <p:cBhvr override="childStyle">
                                        <p:cTn dur="1" fill="hold" display="0" masterRel="nextClick" afterEffect="1"/>
                                        <p:tgtEl>
                                          <p:spTgt spid="211985"/>
                                        </p:tgtEl>
                                        <p:attrNameLst>
                                          <p:attrName>style.visibility</p:attrName>
                                        </p:attrNameLst>
                                      </p:cBhvr>
                                      <p:to>
                                        <p:strVal val="hidden"/>
                                      </p:to>
                                    </p:set>
                                  </p:sub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499"/>
                                          </p:stCondLst>
                                        </p:cTn>
                                        <p:tgtEl>
                                          <p:spTgt spid="211974"/>
                                        </p:tgtEl>
                                        <p:attrNameLst>
                                          <p:attrName>style.visibility</p:attrName>
                                        </p:attrNameLst>
                                      </p:cBhvr>
                                      <p:to>
                                        <p:strVal val="visible"/>
                                      </p:to>
                                    </p:set>
                                  </p:childTnLst>
                                  <p:subTnLst>
                                    <p:set>
                                      <p:cBhvr override="childStyle">
                                        <p:cTn dur="1" fill="hold" display="0" masterRel="nextClick" afterEffect="1"/>
                                        <p:tgtEl>
                                          <p:spTgt spid="211974"/>
                                        </p:tgtEl>
                                        <p:attrNameLst>
                                          <p:attrName>style.visibility</p:attrName>
                                        </p:attrNameLst>
                                      </p:cBhvr>
                                      <p:to>
                                        <p:strVal val="hidden"/>
                                      </p:to>
                                    </p:set>
                                  </p:sub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499"/>
                                          </p:stCondLst>
                                        </p:cTn>
                                        <p:tgtEl>
                                          <p:spTgt spid="211983"/>
                                        </p:tgtEl>
                                        <p:attrNameLst>
                                          <p:attrName>style.visibility</p:attrName>
                                        </p:attrNameLst>
                                      </p:cBhvr>
                                      <p:to>
                                        <p:strVal val="visible"/>
                                      </p:to>
                                    </p:set>
                                  </p:childTnLst>
                                  <p:subTnLst>
                                    <p:set>
                                      <p:cBhvr override="childStyle">
                                        <p:cTn dur="1" fill="hold" display="0" masterRel="nextClick" afterEffect="1"/>
                                        <p:tgtEl>
                                          <p:spTgt spid="211983"/>
                                        </p:tgtEl>
                                        <p:attrNameLst>
                                          <p:attrName>style.visibility</p:attrName>
                                        </p:attrNameLst>
                                      </p:cBhvr>
                                      <p:to>
                                        <p:strVal val="hidden"/>
                                      </p:to>
                                    </p:set>
                                  </p:sub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499"/>
                                          </p:stCondLst>
                                        </p:cTn>
                                        <p:tgtEl>
                                          <p:spTgt spid="212014"/>
                                        </p:tgtEl>
                                        <p:attrNameLst>
                                          <p:attrName>style.visibility</p:attrName>
                                        </p:attrNameLst>
                                      </p:cBhvr>
                                      <p:to>
                                        <p:strVal val="visible"/>
                                      </p:to>
                                    </p:set>
                                  </p:childTnLst>
                                  <p:subTnLst>
                                    <p:set>
                                      <p:cBhvr override="childStyle">
                                        <p:cTn dur="1" fill="hold" display="0" masterRel="nextClick" afterEffect="1"/>
                                        <p:tgtEl>
                                          <p:spTgt spid="212014"/>
                                        </p:tgtEl>
                                        <p:attrNameLst>
                                          <p:attrName>style.visibility</p:attrName>
                                        </p:attrNameLst>
                                      </p:cBhvr>
                                      <p:to>
                                        <p:strVal val="hidden"/>
                                      </p:to>
                                    </p:set>
                                  </p:subTnLst>
                                </p:cTn>
                              </p:par>
                            </p:childTnLst>
                          </p:cTn>
                        </p:par>
                        <p:par>
                          <p:cTn id="28" fill="hold" nodeType="afterGroup">
                            <p:stCondLst>
                              <p:cond delay="500"/>
                            </p:stCondLst>
                            <p:childTnLst>
                              <p:par>
                                <p:cTn id="29" presetID="9" presetClass="entr" presetSubtype="0" fill="hold" nodeType="afterEffect">
                                  <p:stCondLst>
                                    <p:cond delay="500"/>
                                  </p:stCondLst>
                                  <p:childTnLst>
                                    <p:set>
                                      <p:cBhvr>
                                        <p:cTn id="30" dur="1" fill="hold">
                                          <p:stCondLst>
                                            <p:cond delay="0"/>
                                          </p:stCondLst>
                                        </p:cTn>
                                        <p:tgtEl>
                                          <p:spTgt spid="212030"/>
                                        </p:tgtEl>
                                        <p:attrNameLst>
                                          <p:attrName>style.visibility</p:attrName>
                                        </p:attrNameLst>
                                      </p:cBhvr>
                                      <p:to>
                                        <p:strVal val="visible"/>
                                      </p:to>
                                    </p:set>
                                    <p:animEffect transition="in" filter="dissolve">
                                      <p:cBhvr>
                                        <p:cTn id="31" dur="500"/>
                                        <p:tgtEl>
                                          <p:spTgt spid="21203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7" presetClass="entr" presetSubtype="2" fill="hold" nodeType="clickEffect">
                                  <p:stCondLst>
                                    <p:cond delay="0"/>
                                  </p:stCondLst>
                                  <p:childTnLst>
                                    <p:set>
                                      <p:cBhvr>
                                        <p:cTn id="35" dur="1" fill="hold">
                                          <p:stCondLst>
                                            <p:cond delay="0"/>
                                          </p:stCondLst>
                                        </p:cTn>
                                        <p:tgtEl>
                                          <p:spTgt spid="211988"/>
                                        </p:tgtEl>
                                        <p:attrNameLst>
                                          <p:attrName>style.visibility</p:attrName>
                                        </p:attrNameLst>
                                      </p:cBhvr>
                                      <p:to>
                                        <p:strVal val="visible"/>
                                      </p:to>
                                    </p:set>
                                    <p:anim calcmode="lin" valueType="num">
                                      <p:cBhvr additive="base">
                                        <p:cTn id="36" dur="5000" fill="hold"/>
                                        <p:tgtEl>
                                          <p:spTgt spid="211988"/>
                                        </p:tgtEl>
                                        <p:attrNameLst>
                                          <p:attrName>ppt_x</p:attrName>
                                        </p:attrNameLst>
                                      </p:cBhvr>
                                      <p:tavLst>
                                        <p:tav tm="0">
                                          <p:val>
                                            <p:strVal val="1+#ppt_w/2"/>
                                          </p:val>
                                        </p:tav>
                                        <p:tav tm="100000">
                                          <p:val>
                                            <p:strVal val="#ppt_x"/>
                                          </p:val>
                                        </p:tav>
                                      </p:tavLst>
                                    </p:anim>
                                    <p:anim calcmode="lin" valueType="num">
                                      <p:cBhvr additive="base">
                                        <p:cTn id="37" dur="5000" fill="hold"/>
                                        <p:tgtEl>
                                          <p:spTgt spid="211988"/>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5000"/>
                            </p:stCondLst>
                            <p:childTnLst>
                              <p:par>
                                <p:cTn id="39" presetID="2" presetClass="entr" presetSubtype="4" fill="hold" nodeType="afterEffect">
                                  <p:stCondLst>
                                    <p:cond delay="500"/>
                                  </p:stCondLst>
                                  <p:childTnLst>
                                    <p:set>
                                      <p:cBhvr>
                                        <p:cTn id="40" dur="1" fill="hold">
                                          <p:stCondLst>
                                            <p:cond delay="0"/>
                                          </p:stCondLst>
                                        </p:cTn>
                                        <p:tgtEl>
                                          <p:spTgt spid="212005"/>
                                        </p:tgtEl>
                                        <p:attrNameLst>
                                          <p:attrName>style.visibility</p:attrName>
                                        </p:attrNameLst>
                                      </p:cBhvr>
                                      <p:to>
                                        <p:strVal val="visible"/>
                                      </p:to>
                                    </p:set>
                                    <p:anim calcmode="lin" valueType="num">
                                      <p:cBhvr additive="base">
                                        <p:cTn id="41" dur="500" fill="hold"/>
                                        <p:tgtEl>
                                          <p:spTgt spid="212005"/>
                                        </p:tgtEl>
                                        <p:attrNameLst>
                                          <p:attrName>ppt_x</p:attrName>
                                        </p:attrNameLst>
                                      </p:cBhvr>
                                      <p:tavLst>
                                        <p:tav tm="0">
                                          <p:val>
                                            <p:strVal val="#ppt_x"/>
                                          </p:val>
                                        </p:tav>
                                        <p:tav tm="100000">
                                          <p:val>
                                            <p:strVal val="#ppt_x"/>
                                          </p:val>
                                        </p:tav>
                                      </p:tavLst>
                                    </p:anim>
                                    <p:anim calcmode="lin" valueType="num">
                                      <p:cBhvr additive="base">
                                        <p:cTn id="42" dur="500" fill="hold"/>
                                        <p:tgtEl>
                                          <p:spTgt spid="212005"/>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11970"/>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499"/>
                                          </p:stCondLst>
                                        </p:cTn>
                                        <p:tgtEl>
                                          <p:spTgt spid="211986"/>
                                        </p:tgtEl>
                                        <p:attrNameLst>
                                          <p:attrName>style.visibility</p:attrName>
                                        </p:attrNameLst>
                                      </p:cBhvr>
                                      <p:to>
                                        <p:strVal val="visible"/>
                                      </p:to>
                                    </p:set>
                                  </p:childTnLst>
                                  <p:subTnLst>
                                    <p:animClr clrSpc="rgb" dir="cw">
                                      <p:cBhvr override="childStyle">
                                        <p:cTn dur="1" fill="hold" display="0" masterRel="nextClick" afterEffect="1"/>
                                        <p:tgtEl>
                                          <p:spTgt spid="211986"/>
                                        </p:tgtEl>
                                        <p:attrNameLst>
                                          <p:attrName>ppt_c</p:attrName>
                                        </p:attrNameLst>
                                      </p:cBhvr>
                                      <p:to>
                                        <a:srgbClr val="FF9933"/>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0" grpId="0" autoUpdateAnimBg="0"/>
      <p:bldP spid="212010" grpId="0" animBg="1"/>
      <p:bldP spid="2120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2235201"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en-US" altLang="en-US" sz="1800"/>
          </a:p>
        </p:txBody>
      </p:sp>
      <p:sp>
        <p:nvSpPr>
          <p:cNvPr id="15363" name="Rectangle 3"/>
          <p:cNvSpPr>
            <a:spLocks noChangeArrowheads="1"/>
          </p:cNvSpPr>
          <p:nvPr/>
        </p:nvSpPr>
        <p:spPr bwMode="auto">
          <a:xfrm>
            <a:off x="4673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en-US" altLang="en-US" sz="1800"/>
          </a:p>
        </p:txBody>
      </p:sp>
      <p:sp>
        <p:nvSpPr>
          <p:cNvPr id="214020" name="Rectangle 4"/>
          <p:cNvSpPr>
            <a:spLocks noChangeArrowheads="1"/>
          </p:cNvSpPr>
          <p:nvPr/>
        </p:nvSpPr>
        <p:spPr bwMode="auto">
          <a:xfrm>
            <a:off x="2254250" y="304800"/>
            <a:ext cx="7147792"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cs-CZ" sz="4000">
                <a:effectLst>
                  <a:outerShdw blurRad="38100" dist="38100" dir="2700000" algn="tl">
                    <a:srgbClr val="C0C0C0"/>
                  </a:outerShdw>
                </a:effectLst>
                <a:latin typeface="Century Gothic" pitchFamily="34" charset="0"/>
              </a:rPr>
              <a:t>Cesta aktivace destiček </a:t>
            </a:r>
            <a:r>
              <a:rPr lang="en-US" sz="4800">
                <a:effectLst>
                  <a:outerShdw blurRad="38100" dist="38100" dir="2700000" algn="tl">
                    <a:srgbClr val="C0C0C0"/>
                  </a:outerShdw>
                </a:effectLst>
                <a:latin typeface="Century Gothic" pitchFamily="34" charset="0"/>
              </a:rPr>
              <a:t>(2)</a:t>
            </a:r>
            <a:endParaRPr lang="en-US" sz="3000">
              <a:effectLst>
                <a:outerShdw blurRad="38100" dist="38100" dir="2700000" algn="tl">
                  <a:srgbClr val="C0C0C0"/>
                </a:outerShdw>
              </a:effectLst>
              <a:latin typeface="Century Gothic" pitchFamily="34" charset="0"/>
            </a:endParaRPr>
          </a:p>
        </p:txBody>
      </p:sp>
      <p:sp>
        <p:nvSpPr>
          <p:cNvPr id="15365" name="Oval 5"/>
          <p:cNvSpPr>
            <a:spLocks noChangeArrowheads="1"/>
          </p:cNvSpPr>
          <p:nvPr/>
        </p:nvSpPr>
        <p:spPr bwMode="auto">
          <a:xfrm>
            <a:off x="2381251" y="2832100"/>
            <a:ext cx="7440613" cy="1727200"/>
          </a:xfrm>
          <a:prstGeom prst="ellipse">
            <a:avLst/>
          </a:prstGeom>
          <a:gradFill rotWithShape="0">
            <a:gsLst>
              <a:gs pos="0">
                <a:srgbClr val="FFFFFF"/>
              </a:gs>
              <a:gs pos="100000">
                <a:srgbClr val="999999"/>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en-US" altLang="en-US" sz="1800"/>
          </a:p>
        </p:txBody>
      </p:sp>
      <p:sp>
        <p:nvSpPr>
          <p:cNvPr id="15366" name="AutoShape 6"/>
          <p:cNvSpPr>
            <a:spLocks noChangeArrowheads="1"/>
          </p:cNvSpPr>
          <p:nvPr/>
        </p:nvSpPr>
        <p:spPr bwMode="auto">
          <a:xfrm rot="16200000" flipH="1">
            <a:off x="5671344" y="4983956"/>
            <a:ext cx="914400" cy="725488"/>
          </a:xfrm>
          <a:prstGeom prst="rightArrow">
            <a:avLst>
              <a:gd name="adj1" fmla="val 50000"/>
              <a:gd name="adj2" fmla="val 63084"/>
            </a:avLst>
          </a:prstGeom>
          <a:gradFill rotWithShape="0">
            <a:gsLst>
              <a:gs pos="0">
                <a:srgbClr val="FFFF00"/>
              </a:gs>
              <a:gs pos="100000">
                <a:srgbClr val="FFFF1A"/>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en-US" altLang="en-US" sz="1800"/>
          </a:p>
        </p:txBody>
      </p:sp>
      <p:sp>
        <p:nvSpPr>
          <p:cNvPr id="214023" name="Rectangle 7"/>
          <p:cNvSpPr>
            <a:spLocks noChangeArrowheads="1"/>
          </p:cNvSpPr>
          <p:nvPr/>
        </p:nvSpPr>
        <p:spPr bwMode="auto">
          <a:xfrm>
            <a:off x="3962401" y="5715000"/>
            <a:ext cx="4488409" cy="674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cs-CZ" sz="3800" b="1">
                <a:effectLst>
                  <a:outerShdw blurRad="38100" dist="38100" dir="2700000" algn="tl">
                    <a:srgbClr val="C0C0C0"/>
                  </a:outerShdw>
                </a:effectLst>
                <a:latin typeface="Arial" charset="0"/>
              </a:rPr>
              <a:t>Agregace destiček</a:t>
            </a:r>
            <a:endParaRPr lang="en-US" sz="3000" b="1">
              <a:effectLst>
                <a:outerShdw blurRad="38100" dist="38100" dir="2700000" algn="tl">
                  <a:srgbClr val="C0C0C0"/>
                </a:outerShdw>
              </a:effectLst>
              <a:latin typeface="Arial" charset="0"/>
            </a:endParaRPr>
          </a:p>
        </p:txBody>
      </p:sp>
      <p:sp>
        <p:nvSpPr>
          <p:cNvPr id="214024" name="Rectangle 8"/>
          <p:cNvSpPr>
            <a:spLocks noChangeArrowheads="1"/>
          </p:cNvSpPr>
          <p:nvPr/>
        </p:nvSpPr>
        <p:spPr bwMode="auto">
          <a:xfrm>
            <a:off x="7958139" y="4419600"/>
            <a:ext cx="2701061" cy="674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sz="3800" b="1">
                <a:effectLst>
                  <a:outerShdw blurRad="38100" dist="38100" dir="2700000" algn="tl">
                    <a:srgbClr val="C0C0C0"/>
                  </a:outerShdw>
                </a:effectLst>
                <a:latin typeface="Arial" charset="0"/>
              </a:rPr>
              <a:t>Fibrinogen</a:t>
            </a:r>
            <a:endParaRPr lang="en-US" sz="3000" b="1">
              <a:effectLst>
                <a:outerShdw blurRad="38100" dist="38100" dir="2700000" algn="tl">
                  <a:srgbClr val="C0C0C0"/>
                </a:outerShdw>
              </a:effectLst>
              <a:latin typeface="Arial" charset="0"/>
            </a:endParaRPr>
          </a:p>
        </p:txBody>
      </p:sp>
      <p:sp>
        <p:nvSpPr>
          <p:cNvPr id="15369" name="Freeform 9"/>
          <p:cNvSpPr>
            <a:spLocks/>
          </p:cNvSpPr>
          <p:nvPr/>
        </p:nvSpPr>
        <p:spPr bwMode="auto">
          <a:xfrm>
            <a:off x="5354638" y="1798638"/>
            <a:ext cx="1206500" cy="717550"/>
          </a:xfrm>
          <a:custGeom>
            <a:avLst/>
            <a:gdLst>
              <a:gd name="T0" fmla="*/ 0 w 855"/>
              <a:gd name="T1" fmla="*/ 2147483646 h 452"/>
              <a:gd name="T2" fmla="*/ 2147483646 w 855"/>
              <a:gd name="T3" fmla="*/ 2147483646 h 452"/>
              <a:gd name="T4" fmla="*/ 2147483646 w 855"/>
              <a:gd name="T5" fmla="*/ 0 h 452"/>
              <a:gd name="T6" fmla="*/ 2147483646 w 855"/>
              <a:gd name="T7" fmla="*/ 2147483646 h 452"/>
              <a:gd name="T8" fmla="*/ 2147483646 w 855"/>
              <a:gd name="T9" fmla="*/ 2147483646 h 452"/>
              <a:gd name="T10" fmla="*/ 2147483646 w 855"/>
              <a:gd name="T11" fmla="*/ 2147483646 h 452"/>
              <a:gd name="T12" fmla="*/ 2147483646 w 855"/>
              <a:gd name="T13" fmla="*/ 2147483646 h 452"/>
              <a:gd name="T14" fmla="*/ 0 w 855"/>
              <a:gd name="T15" fmla="*/ 2147483646 h 4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55" h="452">
                <a:moveTo>
                  <a:pt x="0" y="274"/>
                </a:moveTo>
                <a:lnTo>
                  <a:pt x="4" y="3"/>
                </a:lnTo>
                <a:lnTo>
                  <a:pt x="854" y="0"/>
                </a:lnTo>
                <a:lnTo>
                  <a:pt x="852" y="274"/>
                </a:lnTo>
                <a:lnTo>
                  <a:pt x="642" y="451"/>
                </a:lnTo>
                <a:lnTo>
                  <a:pt x="409" y="273"/>
                </a:lnTo>
                <a:lnTo>
                  <a:pt x="215" y="449"/>
                </a:lnTo>
                <a:lnTo>
                  <a:pt x="0" y="274"/>
                </a:lnTo>
              </a:path>
            </a:pathLst>
          </a:custGeom>
          <a:solidFill>
            <a:srgbClr val="A5007E"/>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5370" name="Freeform 10"/>
          <p:cNvSpPr>
            <a:spLocks/>
          </p:cNvSpPr>
          <p:nvPr/>
        </p:nvSpPr>
        <p:spPr bwMode="auto">
          <a:xfrm>
            <a:off x="5375276" y="2419350"/>
            <a:ext cx="1203325" cy="419100"/>
          </a:xfrm>
          <a:custGeom>
            <a:avLst/>
            <a:gdLst>
              <a:gd name="T0" fmla="*/ 0 w 853"/>
              <a:gd name="T1" fmla="*/ 2147483646 h 264"/>
              <a:gd name="T2" fmla="*/ 0 w 853"/>
              <a:gd name="T3" fmla="*/ 2147483646 h 264"/>
              <a:gd name="T4" fmla="*/ 2147483646 w 853"/>
              <a:gd name="T5" fmla="*/ 2147483646 h 264"/>
              <a:gd name="T6" fmla="*/ 2147483646 w 853"/>
              <a:gd name="T7" fmla="*/ 0 h 264"/>
              <a:gd name="T8" fmla="*/ 2147483646 w 853"/>
              <a:gd name="T9" fmla="*/ 2147483646 h 264"/>
              <a:gd name="T10" fmla="*/ 2147483646 w 853"/>
              <a:gd name="T11" fmla="*/ 2147483646 h 264"/>
              <a:gd name="T12" fmla="*/ 2147483646 w 853"/>
              <a:gd name="T13" fmla="*/ 2147483646 h 264"/>
              <a:gd name="T14" fmla="*/ 0 w 853"/>
              <a:gd name="T15" fmla="*/ 2147483646 h 2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53" h="264">
                <a:moveTo>
                  <a:pt x="0" y="1"/>
                </a:moveTo>
                <a:lnTo>
                  <a:pt x="0" y="263"/>
                </a:lnTo>
                <a:lnTo>
                  <a:pt x="852" y="262"/>
                </a:lnTo>
                <a:lnTo>
                  <a:pt x="851" y="0"/>
                </a:lnTo>
                <a:lnTo>
                  <a:pt x="641" y="178"/>
                </a:lnTo>
                <a:lnTo>
                  <a:pt x="407" y="1"/>
                </a:lnTo>
                <a:lnTo>
                  <a:pt x="214" y="175"/>
                </a:lnTo>
                <a:lnTo>
                  <a:pt x="0" y="1"/>
                </a:lnTo>
              </a:path>
            </a:pathLst>
          </a:custGeom>
          <a:solidFill>
            <a:srgbClr val="A5007E"/>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5371" name="Freeform 11"/>
          <p:cNvSpPr>
            <a:spLocks/>
          </p:cNvSpPr>
          <p:nvPr/>
        </p:nvSpPr>
        <p:spPr bwMode="auto">
          <a:xfrm>
            <a:off x="5592763" y="2806701"/>
            <a:ext cx="762000" cy="923925"/>
          </a:xfrm>
          <a:custGeom>
            <a:avLst/>
            <a:gdLst>
              <a:gd name="T0" fmla="*/ 2147483646 w 540"/>
              <a:gd name="T1" fmla="*/ 2147483646 h 582"/>
              <a:gd name="T2" fmla="*/ 2147483646 w 540"/>
              <a:gd name="T3" fmla="*/ 2147483646 h 582"/>
              <a:gd name="T4" fmla="*/ 2147483646 w 540"/>
              <a:gd name="T5" fmla="*/ 0 h 582"/>
              <a:gd name="T6" fmla="*/ 2147483646 w 540"/>
              <a:gd name="T7" fmla="*/ 2147483646 h 582"/>
              <a:gd name="T8" fmla="*/ 2147483646 w 540"/>
              <a:gd name="T9" fmla="*/ 2147483646 h 582"/>
              <a:gd name="T10" fmla="*/ 2147483646 w 540"/>
              <a:gd name="T11" fmla="*/ 2147483646 h 582"/>
              <a:gd name="T12" fmla="*/ 0 w 540"/>
              <a:gd name="T13" fmla="*/ 2147483646 h 582"/>
              <a:gd name="T14" fmla="*/ 2147483646 w 540"/>
              <a:gd name="T15" fmla="*/ 2147483646 h 5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0" h="582">
                <a:moveTo>
                  <a:pt x="144" y="176"/>
                </a:moveTo>
                <a:lnTo>
                  <a:pt x="144" y="5"/>
                </a:lnTo>
                <a:lnTo>
                  <a:pt x="387" y="0"/>
                </a:lnTo>
                <a:lnTo>
                  <a:pt x="386" y="177"/>
                </a:lnTo>
                <a:lnTo>
                  <a:pt x="539" y="178"/>
                </a:lnTo>
                <a:lnTo>
                  <a:pt x="274" y="581"/>
                </a:lnTo>
                <a:lnTo>
                  <a:pt x="0" y="175"/>
                </a:lnTo>
                <a:lnTo>
                  <a:pt x="144" y="176"/>
                </a:lnTo>
              </a:path>
            </a:pathLst>
          </a:custGeom>
          <a:solidFill>
            <a:srgbClr val="A5007E"/>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nvGrpSpPr>
          <p:cNvPr id="15372" name="Group 12"/>
          <p:cNvGrpSpPr>
            <a:grpSpLocks/>
          </p:cNvGrpSpPr>
          <p:nvPr/>
        </p:nvGrpSpPr>
        <p:grpSpPr bwMode="auto">
          <a:xfrm>
            <a:off x="6967539" y="1852614"/>
            <a:ext cx="1260475" cy="1895475"/>
            <a:chOff x="3858" y="1167"/>
            <a:chExt cx="893" cy="1194"/>
          </a:xfrm>
        </p:grpSpPr>
        <p:sp>
          <p:nvSpPr>
            <p:cNvPr id="15391" name="Freeform 13"/>
            <p:cNvSpPr>
              <a:spLocks/>
            </p:cNvSpPr>
            <p:nvPr/>
          </p:nvSpPr>
          <p:spPr bwMode="auto">
            <a:xfrm>
              <a:off x="3917" y="1799"/>
              <a:ext cx="701" cy="562"/>
            </a:xfrm>
            <a:custGeom>
              <a:avLst/>
              <a:gdLst>
                <a:gd name="T0" fmla="*/ 550 w 701"/>
                <a:gd name="T1" fmla="*/ 218 h 562"/>
                <a:gd name="T2" fmla="*/ 564 w 701"/>
                <a:gd name="T3" fmla="*/ 38 h 562"/>
                <a:gd name="T4" fmla="*/ 163 w 701"/>
                <a:gd name="T5" fmla="*/ 0 h 562"/>
                <a:gd name="T6" fmla="*/ 143 w 701"/>
                <a:gd name="T7" fmla="*/ 172 h 562"/>
                <a:gd name="T8" fmla="*/ 0 w 701"/>
                <a:gd name="T9" fmla="*/ 156 h 562"/>
                <a:gd name="T10" fmla="*/ 299 w 701"/>
                <a:gd name="T11" fmla="*/ 561 h 562"/>
                <a:gd name="T12" fmla="*/ 700 w 701"/>
                <a:gd name="T13" fmla="*/ 228 h 562"/>
                <a:gd name="T14" fmla="*/ 550 w 701"/>
                <a:gd name="T15" fmla="*/ 218 h 5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1" h="562">
                  <a:moveTo>
                    <a:pt x="550" y="218"/>
                  </a:moveTo>
                  <a:lnTo>
                    <a:pt x="564" y="38"/>
                  </a:lnTo>
                  <a:lnTo>
                    <a:pt x="163" y="0"/>
                  </a:lnTo>
                  <a:lnTo>
                    <a:pt x="143" y="172"/>
                  </a:lnTo>
                  <a:lnTo>
                    <a:pt x="0" y="156"/>
                  </a:lnTo>
                  <a:lnTo>
                    <a:pt x="299" y="561"/>
                  </a:lnTo>
                  <a:lnTo>
                    <a:pt x="700" y="228"/>
                  </a:lnTo>
                  <a:lnTo>
                    <a:pt x="550" y="218"/>
                  </a:lnTo>
                </a:path>
              </a:pathLst>
            </a:custGeom>
            <a:solidFill>
              <a:srgbClr val="31650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5392" name="Freeform 14"/>
            <p:cNvSpPr>
              <a:spLocks/>
            </p:cNvSpPr>
            <p:nvPr/>
          </p:nvSpPr>
          <p:spPr bwMode="auto">
            <a:xfrm>
              <a:off x="3920" y="1167"/>
              <a:ext cx="831" cy="431"/>
            </a:xfrm>
            <a:custGeom>
              <a:avLst/>
              <a:gdLst>
                <a:gd name="T0" fmla="*/ 816 w 831"/>
                <a:gd name="T1" fmla="*/ 267 h 431"/>
                <a:gd name="T2" fmla="*/ 830 w 831"/>
                <a:gd name="T3" fmla="*/ 68 h 431"/>
                <a:gd name="T4" fmla="*/ 23 w 831"/>
                <a:gd name="T5" fmla="*/ 0 h 431"/>
                <a:gd name="T6" fmla="*/ 0 w 831"/>
                <a:gd name="T7" fmla="*/ 205 h 431"/>
                <a:gd name="T8" fmla="*/ 388 w 831"/>
                <a:gd name="T9" fmla="*/ 430 h 431"/>
                <a:gd name="T10" fmla="*/ 816 w 831"/>
                <a:gd name="T11" fmla="*/ 267 h 4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1" h="431">
                  <a:moveTo>
                    <a:pt x="816" y="267"/>
                  </a:moveTo>
                  <a:lnTo>
                    <a:pt x="830" y="68"/>
                  </a:lnTo>
                  <a:lnTo>
                    <a:pt x="23" y="0"/>
                  </a:lnTo>
                  <a:lnTo>
                    <a:pt x="0" y="205"/>
                  </a:lnTo>
                  <a:lnTo>
                    <a:pt x="388" y="430"/>
                  </a:lnTo>
                  <a:lnTo>
                    <a:pt x="816" y="267"/>
                  </a:lnTo>
                </a:path>
              </a:pathLst>
            </a:custGeom>
            <a:solidFill>
              <a:srgbClr val="31650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5393" name="Freeform 15"/>
            <p:cNvSpPr>
              <a:spLocks/>
            </p:cNvSpPr>
            <p:nvPr/>
          </p:nvSpPr>
          <p:spPr bwMode="auto">
            <a:xfrm>
              <a:off x="3858" y="1490"/>
              <a:ext cx="850" cy="383"/>
            </a:xfrm>
            <a:custGeom>
              <a:avLst/>
              <a:gdLst>
                <a:gd name="T0" fmla="*/ 29 w 850"/>
                <a:gd name="T1" fmla="*/ 0 h 383"/>
                <a:gd name="T2" fmla="*/ 0 w 850"/>
                <a:gd name="T3" fmla="*/ 298 h 383"/>
                <a:gd name="T4" fmla="*/ 819 w 850"/>
                <a:gd name="T5" fmla="*/ 382 h 383"/>
                <a:gd name="T6" fmla="*/ 849 w 850"/>
                <a:gd name="T7" fmla="*/ 62 h 383"/>
                <a:gd name="T8" fmla="*/ 418 w 850"/>
                <a:gd name="T9" fmla="*/ 223 h 383"/>
                <a:gd name="T10" fmla="*/ 29 w 850"/>
                <a:gd name="T11" fmla="*/ 0 h 3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0" h="383">
                  <a:moveTo>
                    <a:pt x="29" y="0"/>
                  </a:moveTo>
                  <a:lnTo>
                    <a:pt x="0" y="298"/>
                  </a:lnTo>
                  <a:lnTo>
                    <a:pt x="819" y="382"/>
                  </a:lnTo>
                  <a:lnTo>
                    <a:pt x="849" y="62"/>
                  </a:lnTo>
                  <a:lnTo>
                    <a:pt x="418" y="223"/>
                  </a:lnTo>
                  <a:lnTo>
                    <a:pt x="29" y="0"/>
                  </a:lnTo>
                </a:path>
              </a:pathLst>
            </a:custGeom>
            <a:solidFill>
              <a:srgbClr val="31650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14032" name="Rectangle 16"/>
            <p:cNvSpPr>
              <a:spLocks noChangeArrowheads="1"/>
            </p:cNvSpPr>
            <p:nvPr/>
          </p:nvSpPr>
          <p:spPr bwMode="auto">
            <a:xfrm rot="360000" flipH="1">
              <a:off x="3993" y="1182"/>
              <a:ext cx="663" cy="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sz="2600" b="1">
                  <a:solidFill>
                    <a:srgbClr val="FFFF00"/>
                  </a:solidFill>
                  <a:effectLst>
                    <a:outerShdw blurRad="38100" dist="38100" dir="2700000" algn="tl">
                      <a:srgbClr val="C0C0C0"/>
                    </a:outerShdw>
                  </a:effectLst>
                  <a:latin typeface="Arial" charset="0"/>
                </a:rPr>
                <a:t>TxA</a:t>
              </a:r>
              <a:r>
                <a:rPr lang="en-US" sz="2600" b="1" baseline="-25000">
                  <a:solidFill>
                    <a:srgbClr val="FFFF00"/>
                  </a:solidFill>
                  <a:effectLst>
                    <a:outerShdw blurRad="38100" dist="38100" dir="2700000" algn="tl">
                      <a:srgbClr val="C0C0C0"/>
                    </a:outerShdw>
                  </a:effectLst>
                  <a:latin typeface="Arial" charset="0"/>
                </a:rPr>
                <a:t>2</a:t>
              </a:r>
            </a:p>
          </p:txBody>
        </p:sp>
      </p:grpSp>
      <p:grpSp>
        <p:nvGrpSpPr>
          <p:cNvPr id="15373" name="Group 17"/>
          <p:cNvGrpSpPr>
            <a:grpSpLocks/>
          </p:cNvGrpSpPr>
          <p:nvPr/>
        </p:nvGrpSpPr>
        <p:grpSpPr bwMode="auto">
          <a:xfrm>
            <a:off x="4440238" y="4229100"/>
            <a:ext cx="3865562" cy="647700"/>
            <a:chOff x="2220" y="2664"/>
            <a:chExt cx="2586" cy="408"/>
          </a:xfrm>
        </p:grpSpPr>
        <p:sp>
          <p:nvSpPr>
            <p:cNvPr id="15389" name="Rectangle 18"/>
            <p:cNvSpPr>
              <a:spLocks noChangeArrowheads="1"/>
            </p:cNvSpPr>
            <p:nvPr/>
          </p:nvSpPr>
          <p:spPr bwMode="auto">
            <a:xfrm>
              <a:off x="2220" y="2664"/>
              <a:ext cx="2001" cy="408"/>
            </a:xfrm>
            <a:prstGeom prst="rect">
              <a:avLst/>
            </a:prstGeom>
            <a:gradFill rotWithShape="0">
              <a:gsLst>
                <a:gs pos="0">
                  <a:srgbClr val="000000"/>
                </a:gs>
                <a:gs pos="50000">
                  <a:srgbClr val="618FFD"/>
                </a:gs>
                <a:gs pos="100000">
                  <a:srgbClr val="000000"/>
                </a:gs>
              </a:gsLst>
              <a:lin ang="5400000" scaled="1"/>
            </a:gradFill>
            <a:ln>
              <a:noFill/>
            </a:ln>
            <a:effectLst>
              <a:outerShdw dist="107763" dir="2700000" algn="ctr" rotWithShape="0">
                <a:schemeClr val="tx1"/>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en-US" altLang="en-US" sz="1800"/>
            </a:p>
          </p:txBody>
        </p:sp>
        <p:sp>
          <p:nvSpPr>
            <p:cNvPr id="214035" name="Rectangle 19"/>
            <p:cNvSpPr>
              <a:spLocks noChangeArrowheads="1"/>
            </p:cNvSpPr>
            <p:nvPr/>
          </p:nvSpPr>
          <p:spPr bwMode="auto">
            <a:xfrm>
              <a:off x="2239" y="2748"/>
              <a:ext cx="2567"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defRPr/>
              </a:pPr>
              <a:r>
                <a:rPr lang="cs-CZ" sz="2100" b="1" i="1">
                  <a:effectLst>
                    <a:outerShdw blurRad="38100" dist="38100" dir="2700000" algn="tl">
                      <a:srgbClr val="C0C0C0"/>
                    </a:outerShdw>
                  </a:effectLst>
                  <a:latin typeface="Arial" charset="0"/>
                </a:rPr>
                <a:t>Vazné místo pro figrinogen</a:t>
              </a:r>
              <a:endParaRPr lang="en-US" sz="2100" b="1" i="1">
                <a:solidFill>
                  <a:schemeClr val="bg2"/>
                </a:solidFill>
                <a:effectLst>
                  <a:outerShdw blurRad="38100" dist="38100" dir="2700000" algn="tl">
                    <a:srgbClr val="C0C0C0"/>
                  </a:outerShdw>
                </a:effectLst>
                <a:latin typeface="Arial" charset="0"/>
              </a:endParaRPr>
            </a:p>
          </p:txBody>
        </p:sp>
      </p:grpSp>
      <p:sp>
        <p:nvSpPr>
          <p:cNvPr id="15374" name="Arc 20"/>
          <p:cNvSpPr>
            <a:spLocks/>
          </p:cNvSpPr>
          <p:nvPr/>
        </p:nvSpPr>
        <p:spPr bwMode="auto">
          <a:xfrm>
            <a:off x="6859588" y="5249863"/>
            <a:ext cx="2081212" cy="506412"/>
          </a:xfrm>
          <a:custGeom>
            <a:avLst/>
            <a:gdLst>
              <a:gd name="T0" fmla="*/ 0 w 21574"/>
              <a:gd name="T1" fmla="*/ 2147483646 h 19765"/>
              <a:gd name="T2" fmla="*/ 2147483646 w 21574"/>
              <a:gd name="T3" fmla="*/ 0 h 19765"/>
              <a:gd name="T4" fmla="*/ 2147483646 w 21574"/>
              <a:gd name="T5" fmla="*/ 2147483646 h 19765"/>
              <a:gd name="T6" fmla="*/ 0 60000 65536"/>
              <a:gd name="T7" fmla="*/ 0 60000 65536"/>
              <a:gd name="T8" fmla="*/ 0 60000 65536"/>
            </a:gdLst>
            <a:ahLst/>
            <a:cxnLst>
              <a:cxn ang="T6">
                <a:pos x="T0" y="T1"/>
              </a:cxn>
              <a:cxn ang="T7">
                <a:pos x="T2" y="T3"/>
              </a:cxn>
              <a:cxn ang="T8">
                <a:pos x="T4" y="T5"/>
              </a:cxn>
            </a:cxnLst>
            <a:rect l="0" t="0" r="r" b="b"/>
            <a:pathLst>
              <a:path w="21574" h="19765" fill="none" extrusionOk="0">
                <a:moveTo>
                  <a:pt x="-1" y="18712"/>
                </a:moveTo>
                <a:cubicBezTo>
                  <a:pt x="398" y="10543"/>
                  <a:pt x="5376" y="3299"/>
                  <a:pt x="12861" y="0"/>
                </a:cubicBezTo>
              </a:path>
              <a:path w="21574" h="19765" stroke="0" extrusionOk="0">
                <a:moveTo>
                  <a:pt x="-1" y="18712"/>
                </a:moveTo>
                <a:cubicBezTo>
                  <a:pt x="398" y="10543"/>
                  <a:pt x="5376" y="3299"/>
                  <a:pt x="12861" y="0"/>
                </a:cubicBezTo>
                <a:lnTo>
                  <a:pt x="21574" y="19765"/>
                </a:lnTo>
                <a:lnTo>
                  <a:pt x="-1" y="18712"/>
                </a:lnTo>
                <a:close/>
              </a:path>
            </a:pathLst>
          </a:custGeom>
          <a:noFill/>
          <a:ln w="101600" cap="rnd">
            <a:solidFill>
              <a:schemeClr val="accent1"/>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5375" name="Oval 21"/>
          <p:cNvSpPr>
            <a:spLocks noChangeArrowheads="1"/>
          </p:cNvSpPr>
          <p:nvPr/>
        </p:nvSpPr>
        <p:spPr bwMode="auto">
          <a:xfrm rot="3240000">
            <a:off x="9317038" y="5697538"/>
            <a:ext cx="254000" cy="225425"/>
          </a:xfrm>
          <a:prstGeom prst="ellipse">
            <a:avLst/>
          </a:prstGeom>
          <a:solidFill>
            <a:schemeClr val="accent1"/>
          </a:solidFill>
          <a:ln w="127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en-US" altLang="en-US" sz="1800"/>
          </a:p>
        </p:txBody>
      </p:sp>
      <p:sp>
        <p:nvSpPr>
          <p:cNvPr id="15376" name="Oval 22"/>
          <p:cNvSpPr>
            <a:spLocks noChangeArrowheads="1"/>
          </p:cNvSpPr>
          <p:nvPr/>
        </p:nvSpPr>
        <p:spPr bwMode="auto">
          <a:xfrm rot="7500000">
            <a:off x="8845551" y="5083176"/>
            <a:ext cx="320675" cy="288925"/>
          </a:xfrm>
          <a:prstGeom prst="ellipse">
            <a:avLst/>
          </a:prstGeom>
          <a:solidFill>
            <a:schemeClr val="accent1"/>
          </a:solidFill>
          <a:ln w="127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en-US" altLang="en-US" sz="1800"/>
          </a:p>
        </p:txBody>
      </p:sp>
      <p:sp>
        <p:nvSpPr>
          <p:cNvPr id="15377" name="Oval 23"/>
          <p:cNvSpPr>
            <a:spLocks noChangeArrowheads="1"/>
          </p:cNvSpPr>
          <p:nvPr/>
        </p:nvSpPr>
        <p:spPr bwMode="auto">
          <a:xfrm rot="7500000">
            <a:off x="8474076" y="5702301"/>
            <a:ext cx="254000" cy="225425"/>
          </a:xfrm>
          <a:prstGeom prst="ellipse">
            <a:avLst/>
          </a:prstGeom>
          <a:solidFill>
            <a:schemeClr val="accent1"/>
          </a:solidFill>
          <a:ln w="127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en-US" altLang="en-US" sz="1800"/>
          </a:p>
        </p:txBody>
      </p:sp>
      <p:sp>
        <p:nvSpPr>
          <p:cNvPr id="15378" name="Line 24"/>
          <p:cNvSpPr>
            <a:spLocks noChangeShapeType="1"/>
          </p:cNvSpPr>
          <p:nvPr/>
        </p:nvSpPr>
        <p:spPr bwMode="auto">
          <a:xfrm>
            <a:off x="9067801" y="5286376"/>
            <a:ext cx="358775" cy="555625"/>
          </a:xfrm>
          <a:prstGeom prst="line">
            <a:avLst/>
          </a:prstGeom>
          <a:noFill/>
          <a:ln w="508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5379" name="Line 25"/>
          <p:cNvSpPr>
            <a:spLocks noChangeShapeType="1"/>
          </p:cNvSpPr>
          <p:nvPr/>
        </p:nvSpPr>
        <p:spPr bwMode="auto">
          <a:xfrm flipH="1">
            <a:off x="8642350" y="5286376"/>
            <a:ext cx="355600" cy="517525"/>
          </a:xfrm>
          <a:prstGeom prst="line">
            <a:avLst/>
          </a:prstGeom>
          <a:noFill/>
          <a:ln w="508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5380" name="Freeform 26"/>
          <p:cNvSpPr>
            <a:spLocks/>
          </p:cNvSpPr>
          <p:nvPr/>
        </p:nvSpPr>
        <p:spPr bwMode="auto">
          <a:xfrm>
            <a:off x="3676651" y="2878139"/>
            <a:ext cx="1535113" cy="1163637"/>
          </a:xfrm>
          <a:custGeom>
            <a:avLst/>
            <a:gdLst>
              <a:gd name="T0" fmla="*/ 2147483646 w 1087"/>
              <a:gd name="T1" fmla="*/ 2147483646 h 733"/>
              <a:gd name="T2" fmla="*/ 2147483646 w 1087"/>
              <a:gd name="T3" fmla="*/ 0 h 733"/>
              <a:gd name="T4" fmla="*/ 2147483646 w 1087"/>
              <a:gd name="T5" fmla="*/ 2147483646 h 733"/>
              <a:gd name="T6" fmla="*/ 2147483646 w 1087"/>
              <a:gd name="T7" fmla="*/ 2147483646 h 733"/>
              <a:gd name="T8" fmla="*/ 0 w 1087"/>
              <a:gd name="T9" fmla="*/ 2147483646 h 733"/>
              <a:gd name="T10" fmla="*/ 2147483646 w 1087"/>
              <a:gd name="T11" fmla="*/ 2147483646 h 733"/>
              <a:gd name="T12" fmla="*/ 2147483646 w 1087"/>
              <a:gd name="T13" fmla="*/ 2147483646 h 733"/>
              <a:gd name="T14" fmla="*/ 2147483646 w 1087"/>
              <a:gd name="T15" fmla="*/ 2147483646 h 7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87" h="733">
                <a:moveTo>
                  <a:pt x="819" y="185"/>
                </a:moveTo>
                <a:lnTo>
                  <a:pt x="797" y="0"/>
                </a:lnTo>
                <a:lnTo>
                  <a:pt x="238" y="60"/>
                </a:lnTo>
                <a:lnTo>
                  <a:pt x="258" y="239"/>
                </a:lnTo>
                <a:lnTo>
                  <a:pt x="0" y="264"/>
                </a:lnTo>
                <a:lnTo>
                  <a:pt x="598" y="732"/>
                </a:lnTo>
                <a:lnTo>
                  <a:pt x="1086" y="158"/>
                </a:lnTo>
                <a:lnTo>
                  <a:pt x="819" y="185"/>
                </a:lnTo>
              </a:path>
            </a:pathLst>
          </a:custGeom>
          <a:solidFill>
            <a:srgbClr val="3365FB"/>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5381" name="Freeform 27"/>
          <p:cNvSpPr>
            <a:spLocks/>
          </p:cNvSpPr>
          <p:nvPr/>
        </p:nvSpPr>
        <p:spPr bwMode="auto">
          <a:xfrm>
            <a:off x="3744914" y="1809751"/>
            <a:ext cx="1100137" cy="803275"/>
          </a:xfrm>
          <a:custGeom>
            <a:avLst/>
            <a:gdLst>
              <a:gd name="T0" fmla="*/ 2147483646 w 780"/>
              <a:gd name="T1" fmla="*/ 2147483646 h 506"/>
              <a:gd name="T2" fmla="*/ 2147483646 w 780"/>
              <a:gd name="T3" fmla="*/ 0 h 506"/>
              <a:gd name="T4" fmla="*/ 0 w 780"/>
              <a:gd name="T5" fmla="*/ 2147483646 h 506"/>
              <a:gd name="T6" fmla="*/ 2147483646 w 780"/>
              <a:gd name="T7" fmla="*/ 2147483646 h 506"/>
              <a:gd name="T8" fmla="*/ 2147483646 w 780"/>
              <a:gd name="T9" fmla="*/ 2147483646 h 506"/>
              <a:gd name="T10" fmla="*/ 2147483646 w 780"/>
              <a:gd name="T11" fmla="*/ 2147483646 h 506"/>
              <a:gd name="T12" fmla="*/ 2147483646 w 780"/>
              <a:gd name="T13" fmla="*/ 2147483646 h 506"/>
              <a:gd name="T14" fmla="*/ 2147483646 w 780"/>
              <a:gd name="T15" fmla="*/ 2147483646 h 506"/>
              <a:gd name="T16" fmla="*/ 2147483646 w 780"/>
              <a:gd name="T17" fmla="*/ 2147483646 h 506"/>
              <a:gd name="T18" fmla="*/ 2147483646 w 780"/>
              <a:gd name="T19" fmla="*/ 2147483646 h 506"/>
              <a:gd name="T20" fmla="*/ 2147483646 w 780"/>
              <a:gd name="T21" fmla="*/ 2147483646 h 506"/>
              <a:gd name="T22" fmla="*/ 2147483646 w 780"/>
              <a:gd name="T23" fmla="*/ 2147483646 h 506"/>
              <a:gd name="T24" fmla="*/ 2147483646 w 780"/>
              <a:gd name="T25" fmla="*/ 2147483646 h 506"/>
              <a:gd name="T26" fmla="*/ 2147483646 w 780"/>
              <a:gd name="T27" fmla="*/ 2147483646 h 506"/>
              <a:gd name="T28" fmla="*/ 2147483646 w 780"/>
              <a:gd name="T29" fmla="*/ 2147483646 h 506"/>
              <a:gd name="T30" fmla="*/ 2147483646 w 780"/>
              <a:gd name="T31" fmla="*/ 2147483646 h 506"/>
              <a:gd name="T32" fmla="*/ 2147483646 w 780"/>
              <a:gd name="T33" fmla="*/ 2147483646 h 506"/>
              <a:gd name="T34" fmla="*/ 2147483646 w 780"/>
              <a:gd name="T35" fmla="*/ 2147483646 h 506"/>
              <a:gd name="T36" fmla="*/ 2147483646 w 780"/>
              <a:gd name="T37" fmla="*/ 2147483646 h 506"/>
              <a:gd name="T38" fmla="*/ 2147483646 w 780"/>
              <a:gd name="T39" fmla="*/ 2147483646 h 506"/>
              <a:gd name="T40" fmla="*/ 2147483646 w 780"/>
              <a:gd name="T41" fmla="*/ 2147483646 h 506"/>
              <a:gd name="T42" fmla="*/ 2147483646 w 780"/>
              <a:gd name="T43" fmla="*/ 2147483646 h 506"/>
              <a:gd name="T44" fmla="*/ 2147483646 w 780"/>
              <a:gd name="T45" fmla="*/ 2147483646 h 506"/>
              <a:gd name="T46" fmla="*/ 2147483646 w 780"/>
              <a:gd name="T47" fmla="*/ 2147483646 h 5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80" h="506">
                <a:moveTo>
                  <a:pt x="779" y="233"/>
                </a:moveTo>
                <a:lnTo>
                  <a:pt x="753" y="0"/>
                </a:lnTo>
                <a:lnTo>
                  <a:pt x="0" y="82"/>
                </a:lnTo>
                <a:lnTo>
                  <a:pt x="30" y="317"/>
                </a:lnTo>
                <a:lnTo>
                  <a:pt x="67" y="368"/>
                </a:lnTo>
                <a:lnTo>
                  <a:pt x="99" y="398"/>
                </a:lnTo>
                <a:lnTo>
                  <a:pt x="135" y="427"/>
                </a:lnTo>
                <a:lnTo>
                  <a:pt x="180" y="453"/>
                </a:lnTo>
                <a:lnTo>
                  <a:pt x="220" y="474"/>
                </a:lnTo>
                <a:lnTo>
                  <a:pt x="279" y="492"/>
                </a:lnTo>
                <a:lnTo>
                  <a:pt x="336" y="504"/>
                </a:lnTo>
                <a:lnTo>
                  <a:pt x="383" y="505"/>
                </a:lnTo>
                <a:lnTo>
                  <a:pt x="437" y="501"/>
                </a:lnTo>
                <a:lnTo>
                  <a:pt x="490" y="490"/>
                </a:lnTo>
                <a:lnTo>
                  <a:pt x="525" y="483"/>
                </a:lnTo>
                <a:lnTo>
                  <a:pt x="569" y="464"/>
                </a:lnTo>
                <a:lnTo>
                  <a:pt x="601" y="441"/>
                </a:lnTo>
                <a:lnTo>
                  <a:pt x="637" y="421"/>
                </a:lnTo>
                <a:lnTo>
                  <a:pt x="675" y="391"/>
                </a:lnTo>
                <a:lnTo>
                  <a:pt x="692" y="373"/>
                </a:lnTo>
                <a:lnTo>
                  <a:pt x="717" y="342"/>
                </a:lnTo>
                <a:lnTo>
                  <a:pt x="745" y="302"/>
                </a:lnTo>
                <a:lnTo>
                  <a:pt x="764" y="271"/>
                </a:lnTo>
                <a:lnTo>
                  <a:pt x="779" y="233"/>
                </a:lnTo>
              </a:path>
            </a:pathLst>
          </a:custGeom>
          <a:gradFill rotWithShape="0">
            <a:gsLst>
              <a:gs pos="0">
                <a:srgbClr val="4875FB"/>
              </a:gs>
              <a:gs pos="100000">
                <a:srgbClr val="3365FB"/>
              </a:gs>
            </a:gsLst>
            <a:lin ang="5400000" scaled="1"/>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5382" name="Arc 28"/>
          <p:cNvSpPr>
            <a:spLocks/>
          </p:cNvSpPr>
          <p:nvPr/>
        </p:nvSpPr>
        <p:spPr bwMode="auto">
          <a:xfrm rot="21240000">
            <a:off x="3819526" y="1965325"/>
            <a:ext cx="1012825" cy="628650"/>
          </a:xfrm>
          <a:custGeom>
            <a:avLst/>
            <a:gdLst>
              <a:gd name="T0" fmla="*/ 2147483646 w 38555"/>
              <a:gd name="T1" fmla="*/ 2147483646 h 21600"/>
              <a:gd name="T2" fmla="*/ 0 w 38555"/>
              <a:gd name="T3" fmla="*/ 2147483646 h 21600"/>
              <a:gd name="T4" fmla="*/ 2147483646 w 38555"/>
              <a:gd name="T5" fmla="*/ 0 h 21600"/>
              <a:gd name="T6" fmla="*/ 0 60000 65536"/>
              <a:gd name="T7" fmla="*/ 0 60000 65536"/>
              <a:gd name="T8" fmla="*/ 0 60000 65536"/>
            </a:gdLst>
            <a:ahLst/>
            <a:cxnLst>
              <a:cxn ang="T6">
                <a:pos x="T0" y="T1"/>
              </a:cxn>
              <a:cxn ang="T7">
                <a:pos x="T2" y="T3"/>
              </a:cxn>
              <a:cxn ang="T8">
                <a:pos x="T4" y="T5"/>
              </a:cxn>
            </a:cxnLst>
            <a:rect l="0" t="0" r="r" b="b"/>
            <a:pathLst>
              <a:path w="38555" h="21600" fill="none" extrusionOk="0">
                <a:moveTo>
                  <a:pt x="38554" y="9850"/>
                </a:moveTo>
                <a:cubicBezTo>
                  <a:pt x="34858" y="17063"/>
                  <a:pt x="27436" y="21599"/>
                  <a:pt x="19332" y="21600"/>
                </a:cubicBezTo>
                <a:cubicBezTo>
                  <a:pt x="11140" y="21600"/>
                  <a:pt x="3653" y="16966"/>
                  <a:pt x="-1" y="9634"/>
                </a:cubicBezTo>
              </a:path>
              <a:path w="38555" h="21600" stroke="0" extrusionOk="0">
                <a:moveTo>
                  <a:pt x="38554" y="9850"/>
                </a:moveTo>
                <a:cubicBezTo>
                  <a:pt x="34858" y="17063"/>
                  <a:pt x="27436" y="21599"/>
                  <a:pt x="19332" y="21600"/>
                </a:cubicBezTo>
                <a:cubicBezTo>
                  <a:pt x="11140" y="21600"/>
                  <a:pt x="3653" y="16966"/>
                  <a:pt x="-1" y="9634"/>
                </a:cubicBezTo>
                <a:lnTo>
                  <a:pt x="19332" y="0"/>
                </a:lnTo>
                <a:lnTo>
                  <a:pt x="38554" y="9850"/>
                </a:lnTo>
                <a:close/>
              </a:path>
            </a:pathLst>
          </a:custGeom>
          <a:noFill/>
          <a:ln w="12700" cap="rnd">
            <a:solidFill>
              <a:srgbClr val="3365F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5383" name="Arc 29"/>
          <p:cNvSpPr>
            <a:spLocks/>
          </p:cNvSpPr>
          <p:nvPr/>
        </p:nvSpPr>
        <p:spPr bwMode="auto">
          <a:xfrm rot="21240000">
            <a:off x="3827463" y="2133600"/>
            <a:ext cx="1028700" cy="628650"/>
          </a:xfrm>
          <a:custGeom>
            <a:avLst/>
            <a:gdLst>
              <a:gd name="T0" fmla="*/ 2147483646 w 38663"/>
              <a:gd name="T1" fmla="*/ 2147483646 h 21600"/>
              <a:gd name="T2" fmla="*/ 0 w 38663"/>
              <a:gd name="T3" fmla="*/ 2147483646 h 21600"/>
              <a:gd name="T4" fmla="*/ 2147483646 w 38663"/>
              <a:gd name="T5" fmla="*/ 0 h 21600"/>
              <a:gd name="T6" fmla="*/ 0 60000 65536"/>
              <a:gd name="T7" fmla="*/ 0 60000 65536"/>
              <a:gd name="T8" fmla="*/ 0 60000 65536"/>
            </a:gdLst>
            <a:ahLst/>
            <a:cxnLst>
              <a:cxn ang="T6">
                <a:pos x="T0" y="T1"/>
              </a:cxn>
              <a:cxn ang="T7">
                <a:pos x="T2" y="T3"/>
              </a:cxn>
              <a:cxn ang="T8">
                <a:pos x="T4" y="T5"/>
              </a:cxn>
            </a:cxnLst>
            <a:rect l="0" t="0" r="r" b="b"/>
            <a:pathLst>
              <a:path w="38663" h="21600" fill="none" extrusionOk="0">
                <a:moveTo>
                  <a:pt x="38663" y="9786"/>
                </a:moveTo>
                <a:cubicBezTo>
                  <a:pt x="34979" y="17034"/>
                  <a:pt x="27537" y="21599"/>
                  <a:pt x="19407" y="21600"/>
                </a:cubicBezTo>
                <a:cubicBezTo>
                  <a:pt x="11154" y="21600"/>
                  <a:pt x="3623" y="16897"/>
                  <a:pt x="-1" y="9483"/>
                </a:cubicBezTo>
              </a:path>
              <a:path w="38663" h="21600" stroke="0" extrusionOk="0">
                <a:moveTo>
                  <a:pt x="38663" y="9786"/>
                </a:moveTo>
                <a:cubicBezTo>
                  <a:pt x="34979" y="17034"/>
                  <a:pt x="27537" y="21599"/>
                  <a:pt x="19407" y="21600"/>
                </a:cubicBezTo>
                <a:cubicBezTo>
                  <a:pt x="11154" y="21600"/>
                  <a:pt x="3623" y="16897"/>
                  <a:pt x="-1" y="9483"/>
                </a:cubicBezTo>
                <a:lnTo>
                  <a:pt x="19407" y="0"/>
                </a:lnTo>
                <a:lnTo>
                  <a:pt x="38663" y="9786"/>
                </a:lnTo>
                <a:close/>
              </a:path>
            </a:pathLst>
          </a:custGeom>
          <a:noFill/>
          <a:ln w="12700" cap="rnd">
            <a:solidFill>
              <a:srgbClr val="3365F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5384" name="Freeform 30"/>
          <p:cNvSpPr>
            <a:spLocks/>
          </p:cNvSpPr>
          <p:nvPr/>
        </p:nvSpPr>
        <p:spPr bwMode="auto">
          <a:xfrm>
            <a:off x="3808413" y="2352676"/>
            <a:ext cx="1109662" cy="646113"/>
          </a:xfrm>
          <a:custGeom>
            <a:avLst/>
            <a:gdLst>
              <a:gd name="T0" fmla="*/ 2147483646 w 786"/>
              <a:gd name="T1" fmla="*/ 0 h 407"/>
              <a:gd name="T2" fmla="*/ 2147483646 w 786"/>
              <a:gd name="T3" fmla="*/ 2147483646 h 407"/>
              <a:gd name="T4" fmla="*/ 2147483646 w 786"/>
              <a:gd name="T5" fmla="*/ 2147483646 h 407"/>
              <a:gd name="T6" fmla="*/ 0 w 786"/>
              <a:gd name="T7" fmla="*/ 2147483646 h 407"/>
              <a:gd name="T8" fmla="*/ 2147483646 w 786"/>
              <a:gd name="T9" fmla="*/ 2147483646 h 407"/>
              <a:gd name="T10" fmla="*/ 2147483646 w 786"/>
              <a:gd name="T11" fmla="*/ 2147483646 h 407"/>
              <a:gd name="T12" fmla="*/ 2147483646 w 786"/>
              <a:gd name="T13" fmla="*/ 2147483646 h 407"/>
              <a:gd name="T14" fmla="*/ 2147483646 w 786"/>
              <a:gd name="T15" fmla="*/ 2147483646 h 407"/>
              <a:gd name="T16" fmla="*/ 2147483646 w 786"/>
              <a:gd name="T17" fmla="*/ 2147483646 h 407"/>
              <a:gd name="T18" fmla="*/ 2147483646 w 786"/>
              <a:gd name="T19" fmla="*/ 2147483646 h 407"/>
              <a:gd name="T20" fmla="*/ 2147483646 w 786"/>
              <a:gd name="T21" fmla="*/ 2147483646 h 407"/>
              <a:gd name="T22" fmla="*/ 2147483646 w 786"/>
              <a:gd name="T23" fmla="*/ 2147483646 h 407"/>
              <a:gd name="T24" fmla="*/ 2147483646 w 786"/>
              <a:gd name="T25" fmla="*/ 2147483646 h 407"/>
              <a:gd name="T26" fmla="*/ 2147483646 w 786"/>
              <a:gd name="T27" fmla="*/ 2147483646 h 407"/>
              <a:gd name="T28" fmla="*/ 2147483646 w 786"/>
              <a:gd name="T29" fmla="*/ 2147483646 h 407"/>
              <a:gd name="T30" fmla="*/ 2147483646 w 786"/>
              <a:gd name="T31" fmla="*/ 2147483646 h 407"/>
              <a:gd name="T32" fmla="*/ 2147483646 w 786"/>
              <a:gd name="T33" fmla="*/ 2147483646 h 407"/>
              <a:gd name="T34" fmla="*/ 2147483646 w 786"/>
              <a:gd name="T35" fmla="*/ 2147483646 h 407"/>
              <a:gd name="T36" fmla="*/ 2147483646 w 786"/>
              <a:gd name="T37" fmla="*/ 2147483646 h 407"/>
              <a:gd name="T38" fmla="*/ 2147483646 w 786"/>
              <a:gd name="T39" fmla="*/ 2147483646 h 407"/>
              <a:gd name="T40" fmla="*/ 2147483646 w 786"/>
              <a:gd name="T41" fmla="*/ 2147483646 h 407"/>
              <a:gd name="T42" fmla="*/ 2147483646 w 786"/>
              <a:gd name="T43" fmla="*/ 2147483646 h 407"/>
              <a:gd name="T44" fmla="*/ 2147483646 w 786"/>
              <a:gd name="T45" fmla="*/ 2147483646 h 407"/>
              <a:gd name="T46" fmla="*/ 2147483646 w 786"/>
              <a:gd name="T47" fmla="*/ 0 h 4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86" h="407">
                <a:moveTo>
                  <a:pt x="748" y="0"/>
                </a:moveTo>
                <a:lnTo>
                  <a:pt x="785" y="319"/>
                </a:lnTo>
                <a:lnTo>
                  <a:pt x="31" y="406"/>
                </a:lnTo>
                <a:lnTo>
                  <a:pt x="0" y="85"/>
                </a:lnTo>
                <a:lnTo>
                  <a:pt x="38" y="133"/>
                </a:lnTo>
                <a:lnTo>
                  <a:pt x="70" y="166"/>
                </a:lnTo>
                <a:lnTo>
                  <a:pt x="106" y="193"/>
                </a:lnTo>
                <a:lnTo>
                  <a:pt x="150" y="218"/>
                </a:lnTo>
                <a:lnTo>
                  <a:pt x="191" y="239"/>
                </a:lnTo>
                <a:lnTo>
                  <a:pt x="251" y="259"/>
                </a:lnTo>
                <a:lnTo>
                  <a:pt x="307" y="271"/>
                </a:lnTo>
                <a:lnTo>
                  <a:pt x="352" y="272"/>
                </a:lnTo>
                <a:lnTo>
                  <a:pt x="408" y="267"/>
                </a:lnTo>
                <a:lnTo>
                  <a:pt x="461" y="257"/>
                </a:lnTo>
                <a:lnTo>
                  <a:pt x="494" y="249"/>
                </a:lnTo>
                <a:lnTo>
                  <a:pt x="535" y="231"/>
                </a:lnTo>
                <a:lnTo>
                  <a:pt x="572" y="207"/>
                </a:lnTo>
                <a:lnTo>
                  <a:pt x="607" y="185"/>
                </a:lnTo>
                <a:lnTo>
                  <a:pt x="644" y="156"/>
                </a:lnTo>
                <a:lnTo>
                  <a:pt x="662" y="140"/>
                </a:lnTo>
                <a:lnTo>
                  <a:pt x="685" y="107"/>
                </a:lnTo>
                <a:lnTo>
                  <a:pt x="716" y="68"/>
                </a:lnTo>
                <a:lnTo>
                  <a:pt x="736" y="36"/>
                </a:lnTo>
                <a:lnTo>
                  <a:pt x="748" y="0"/>
                </a:lnTo>
              </a:path>
            </a:pathLst>
          </a:custGeom>
          <a:solidFill>
            <a:srgbClr val="3365FB"/>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14047" name="Rectangle 31"/>
          <p:cNvSpPr>
            <a:spLocks noChangeArrowheads="1"/>
          </p:cNvSpPr>
          <p:nvPr/>
        </p:nvSpPr>
        <p:spPr bwMode="auto">
          <a:xfrm rot="21180000" flipH="1">
            <a:off x="3825042" y="1883155"/>
            <a:ext cx="1157369" cy="64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sz="3600" b="1">
                <a:solidFill>
                  <a:srgbClr val="FFFF00"/>
                </a:solidFill>
                <a:effectLst>
                  <a:outerShdw blurRad="38100" dist="38100" dir="2700000" algn="tl">
                    <a:srgbClr val="C0C0C0"/>
                  </a:outerShdw>
                </a:effectLst>
                <a:latin typeface="Arial" charset="0"/>
              </a:rPr>
              <a:t>ADP</a:t>
            </a:r>
            <a:endParaRPr lang="en-US" sz="3600" b="1">
              <a:solidFill>
                <a:schemeClr val="accent1"/>
              </a:solidFill>
              <a:effectLst>
                <a:outerShdw blurRad="38100" dist="38100" dir="2700000" algn="tl">
                  <a:srgbClr val="C0C0C0"/>
                </a:outerShdw>
              </a:effectLst>
              <a:latin typeface="Arial" charset="0"/>
            </a:endParaRPr>
          </a:p>
        </p:txBody>
      </p:sp>
      <p:sp>
        <p:nvSpPr>
          <p:cNvPr id="214048" name="Rectangle 32"/>
          <p:cNvSpPr>
            <a:spLocks noChangeArrowheads="1"/>
          </p:cNvSpPr>
          <p:nvPr/>
        </p:nvSpPr>
        <p:spPr bwMode="auto">
          <a:xfrm>
            <a:off x="5334001" y="1801814"/>
            <a:ext cx="1249363"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sz="2100" b="1">
                <a:solidFill>
                  <a:srgbClr val="FFFF00"/>
                </a:solidFill>
                <a:effectLst>
                  <a:outerShdw blurRad="38100" dist="38100" dir="2700000" algn="tl">
                    <a:srgbClr val="C0C0C0"/>
                  </a:outerShdw>
                </a:effectLst>
                <a:latin typeface="Arial" charset="0"/>
              </a:rPr>
              <a:t>Trombin</a:t>
            </a:r>
            <a:endParaRPr lang="en-US" sz="2100" b="1">
              <a:solidFill>
                <a:schemeClr val="bg2"/>
              </a:solidFill>
              <a:effectLst>
                <a:outerShdw blurRad="38100" dist="38100" dir="2700000" algn="tl">
                  <a:srgbClr val="C0C0C0"/>
                </a:outerShdw>
              </a:effectLst>
              <a:latin typeface="Arial" charset="0"/>
            </a:endParaRPr>
          </a:p>
        </p:txBody>
      </p:sp>
      <p:sp>
        <p:nvSpPr>
          <p:cNvPr id="214049" name="Rectangle 33"/>
          <p:cNvSpPr>
            <a:spLocks noChangeArrowheads="1"/>
          </p:cNvSpPr>
          <p:nvPr/>
        </p:nvSpPr>
        <p:spPr bwMode="auto">
          <a:xfrm>
            <a:off x="2405064" y="3352801"/>
            <a:ext cx="1760537"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defRPr/>
            </a:pPr>
            <a:r>
              <a:rPr lang="cs-CZ" sz="3200">
                <a:effectLst>
                  <a:outerShdw blurRad="38100" dist="38100" dir="2700000" algn="tl">
                    <a:srgbClr val="C0C0C0"/>
                  </a:outerShdw>
                </a:effectLst>
                <a:latin typeface="Arial" charset="0"/>
              </a:rPr>
              <a:t>Destička</a:t>
            </a:r>
            <a:endParaRPr lang="en-US">
              <a:effectLst>
                <a:outerShdw blurRad="38100" dist="38100" dir="2700000" algn="tl">
                  <a:srgbClr val="C0C0C0"/>
                </a:outerShdw>
              </a:effectLst>
              <a:latin typeface="Arial" charset="0"/>
            </a:endParaRPr>
          </a:p>
        </p:txBody>
      </p:sp>
      <p:sp>
        <p:nvSpPr>
          <p:cNvPr id="214050" name="Rectangle 34"/>
          <p:cNvSpPr>
            <a:spLocks noChangeArrowheads="1"/>
          </p:cNvSpPr>
          <p:nvPr/>
        </p:nvSpPr>
        <p:spPr bwMode="auto">
          <a:xfrm>
            <a:off x="2066925" y="6403975"/>
            <a:ext cx="5037138"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defRPr/>
            </a:pPr>
            <a:r>
              <a:rPr lang="en-US" sz="1400">
                <a:solidFill>
                  <a:schemeClr val="bg2"/>
                </a:solidFill>
                <a:effectLst>
                  <a:outerShdw blurRad="38100" dist="38100" dir="2700000" algn="tl">
                    <a:srgbClr val="C0C0C0"/>
                  </a:outerShdw>
                </a:effectLst>
                <a:latin typeface="Arial" charset="0"/>
              </a:rPr>
              <a:t>Herbert. Exp Opin Invest Drugs 1994;3:449-455.</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MED-CZ-v6.potx" id="{97EFCD77-9C4E-4C7F-B5A1-8993D087E5E5}" vid="{FF9757C8-6D5C-48A5-8A1A-93F5EE3A3CAC}"/>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Prezentace-MED-CZ-v6</Template>
  <TotalTime>1254</TotalTime>
  <Words>3501</Words>
  <Application>Microsoft Office PowerPoint</Application>
  <PresentationFormat>Širokoúhlá obrazovka</PresentationFormat>
  <Paragraphs>435</Paragraphs>
  <Slides>54</Slides>
  <Notes>13</Notes>
  <HiddenSlides>0</HiddenSlides>
  <MMClips>0</MMClips>
  <ScaleCrop>false</ScaleCrop>
  <HeadingPairs>
    <vt:vector size="8" baseType="variant">
      <vt:variant>
        <vt:lpstr>Použitá písma</vt:lpstr>
      </vt:variant>
      <vt:variant>
        <vt:i4>8</vt:i4>
      </vt:variant>
      <vt:variant>
        <vt:lpstr>Motiv</vt:lpstr>
      </vt:variant>
      <vt:variant>
        <vt:i4>1</vt:i4>
      </vt:variant>
      <vt:variant>
        <vt:lpstr>Vložené servery OLE</vt:lpstr>
      </vt:variant>
      <vt:variant>
        <vt:i4>1</vt:i4>
      </vt:variant>
      <vt:variant>
        <vt:lpstr>Nadpisy snímků</vt:lpstr>
      </vt:variant>
      <vt:variant>
        <vt:i4>54</vt:i4>
      </vt:variant>
    </vt:vector>
  </HeadingPairs>
  <TitlesOfParts>
    <vt:vector size="64" baseType="lpstr">
      <vt:lpstr>Arial</vt:lpstr>
      <vt:lpstr>Arial Narrow</vt:lpstr>
      <vt:lpstr>Century Gothic</vt:lpstr>
      <vt:lpstr>Monotype Sorts</vt:lpstr>
      <vt:lpstr>Symbol</vt:lpstr>
      <vt:lpstr>Tahoma</vt:lpstr>
      <vt:lpstr>Verdana</vt:lpstr>
      <vt:lpstr>Wingdings</vt:lpstr>
      <vt:lpstr>Prezentace_MU_CZ</vt:lpstr>
      <vt:lpstr>Photo Editor Photo</vt:lpstr>
      <vt:lpstr>PATOFYZIOLOGIE KREVNÍHO SRÁŽENÍ </vt:lpstr>
      <vt:lpstr>Hemostáza</vt:lpstr>
      <vt:lpstr>Krvácivé stavy</vt:lpstr>
      <vt:lpstr>Endotelie</vt:lpstr>
      <vt:lpstr>Neaktivované trombocyty</vt:lpstr>
      <vt:lpstr>Aktivované trombocyty</vt:lpstr>
      <vt:lpstr>Role glykoproteinů IIb/IIIa v destičkové agregaci a inhibice destičkové agregace inhibitory receptorů pro glykoproteiny IIb/IIIa </vt:lpstr>
      <vt:lpstr>Cesta aktivace destiček (1)</vt:lpstr>
      <vt:lpstr>Prezentace aplikace PowerPoint</vt:lpstr>
      <vt:lpstr>Koagulační faktory </vt:lpstr>
      <vt:lpstr>Koagulační faktory </vt:lpstr>
      <vt:lpstr>Koagulační kaskáda</vt:lpstr>
      <vt:lpstr>PRIMÁRNÍ HEMOSTÁZA</vt:lpstr>
      <vt:lpstr>1. Poruchy cévní stěny – vaskulopatie </vt:lpstr>
      <vt:lpstr>1. Poruchy cévní stěny – vaskulopatie II</vt:lpstr>
      <vt:lpstr>2.Trombocytopenie a trombocytopatie </vt:lpstr>
      <vt:lpstr>A) Trombocytopenie- příčiny</vt:lpstr>
      <vt:lpstr>B) Trombocytopatie </vt:lpstr>
      <vt:lpstr>B) Trombocytopatie II</vt:lpstr>
      <vt:lpstr>B) Trombocytopatie III</vt:lpstr>
      <vt:lpstr>Von Willebrandův faktor</vt:lpstr>
      <vt:lpstr>Vrozené poruchy trombocytů narušující jejich skladovací a sekreční funkci </vt:lpstr>
      <vt:lpstr>Získané poruchy trombocytů</vt:lpstr>
      <vt:lpstr>PORUCHY SEKUNDÁRNÍ HEMOSTÁZY</vt:lpstr>
      <vt:lpstr>Koagulace krve in vivo</vt:lpstr>
      <vt:lpstr>Koagulace krve in vitro </vt:lpstr>
      <vt:lpstr>1.Vrozené poruchy koagulace</vt:lpstr>
      <vt:lpstr>A. Nedostatek faktoru VIII – hemofilie A</vt:lpstr>
      <vt:lpstr>B. Nedostatek faktoru IX – hemofilie B</vt:lpstr>
      <vt:lpstr>C. Nedostatek faktoru XI – hemofilie C</vt:lpstr>
      <vt:lpstr>D. Nedostatek faktorů II, V, VII, X, XII a XIII</vt:lpstr>
      <vt:lpstr>F. Afibrinogenémie a dysfibrinogenémie</vt:lpstr>
      <vt:lpstr>2. Získané poruchy koagulace</vt:lpstr>
      <vt:lpstr>A. Jaterní insuficience a selhání</vt:lpstr>
      <vt:lpstr>B. Nedostatek vitaminu K a porucha ɣ-karboxylace zbytků kys.glutamové faktorů II,VII, IX a X.</vt:lpstr>
      <vt:lpstr>B. Nedostatek vitaminu K a porucha ɣ-karboxylace zbytků kys.glutamové faktorů II,VII, IX a X.</vt:lpstr>
      <vt:lpstr>Prezentace aplikace PowerPoint</vt:lpstr>
      <vt:lpstr>Warfarin—nežádoucí efekty</vt:lpstr>
      <vt:lpstr>Warfarin—Mechanismus účinku</vt:lpstr>
      <vt:lpstr>C. Diseminovaná intravaskulární koagulace (DIC)</vt:lpstr>
      <vt:lpstr>Disseminovaná intravaskulární koagulace=DIC</vt:lpstr>
      <vt:lpstr>D. Primární fibrinolýza </vt:lpstr>
      <vt:lpstr>Fibrinolýza</vt:lpstr>
      <vt:lpstr>HYPERKOAGULAČNÍ STAVY (TROMBOFILIE)</vt:lpstr>
      <vt:lpstr>Prezentace aplikace PowerPoint</vt:lpstr>
      <vt:lpstr>Tabulka 1: Přehled fyziologických a patofyziologických stavů zvyšujících riziko vzniku trombů</vt:lpstr>
      <vt:lpstr>Vrozené hyperkoagulační stavy</vt:lpstr>
      <vt:lpstr>Vrozené hyperkolagulační stavy II</vt:lpstr>
      <vt:lpstr>Získané hyperkoagulační stavy</vt:lpstr>
      <vt:lpstr>Primární a sekundární hemostáza</vt:lpstr>
      <vt:lpstr>Tvorba trombu</vt:lpstr>
      <vt:lpstr>Koagulační testy</vt:lpstr>
      <vt:lpstr>Děkuji za pozornost  </vt:lpstr>
      <vt:lpstr>Prezentace aplikace PowerPoint</vt:lpstr>
    </vt:vector>
  </TitlesOfParts>
  <Company>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Ukázka prezentace LF MU  v jednotném vizuálním stylu MU</dc:title>
  <dc:creator>Martin Komenda</dc:creator>
  <cp:lastModifiedBy>Lucie Štrublová</cp:lastModifiedBy>
  <cp:revision>148</cp:revision>
  <cp:lastPrinted>2023-03-28T20:52:03Z</cp:lastPrinted>
  <dcterms:created xsi:type="dcterms:W3CDTF">2018-10-05T10:13:37Z</dcterms:created>
  <dcterms:modified xsi:type="dcterms:W3CDTF">2023-04-06T13:21:36Z</dcterms:modified>
</cp:coreProperties>
</file>