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73" r:id="rId3"/>
    <p:sldId id="258" r:id="rId4"/>
    <p:sldId id="259" r:id="rId5"/>
    <p:sldId id="260" r:id="rId6"/>
    <p:sldId id="261" r:id="rId7"/>
    <p:sldId id="349" r:id="rId8"/>
    <p:sldId id="262" r:id="rId9"/>
    <p:sldId id="263" r:id="rId10"/>
    <p:sldId id="264" r:id="rId11"/>
    <p:sldId id="265" r:id="rId12"/>
    <p:sldId id="326" r:id="rId13"/>
    <p:sldId id="327" r:id="rId14"/>
    <p:sldId id="266" r:id="rId15"/>
    <p:sldId id="267" r:id="rId16"/>
    <p:sldId id="268" r:id="rId17"/>
    <p:sldId id="324" r:id="rId18"/>
    <p:sldId id="325" r:id="rId19"/>
    <p:sldId id="342" r:id="rId20"/>
    <p:sldId id="343" r:id="rId21"/>
    <p:sldId id="328" r:id="rId22"/>
    <p:sldId id="350" r:id="rId23"/>
    <p:sldId id="329" r:id="rId24"/>
    <p:sldId id="36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40" r:id="rId35"/>
    <p:sldId id="339" r:id="rId36"/>
    <p:sldId id="269" r:id="rId37"/>
    <p:sldId id="341" r:id="rId38"/>
    <p:sldId id="272" r:id="rId39"/>
    <p:sldId id="270" r:id="rId40"/>
    <p:sldId id="271" r:id="rId41"/>
    <p:sldId id="273" r:id="rId42"/>
    <p:sldId id="344" r:id="rId43"/>
    <p:sldId id="345" r:id="rId44"/>
    <p:sldId id="346" r:id="rId45"/>
    <p:sldId id="347" r:id="rId46"/>
    <p:sldId id="323" r:id="rId47"/>
    <p:sldId id="277" r:id="rId48"/>
    <p:sldId id="274" r:id="rId49"/>
    <p:sldId id="275" r:id="rId50"/>
    <p:sldId id="276" r:id="rId51"/>
    <p:sldId id="291" r:id="rId52"/>
    <p:sldId id="351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52" r:id="rId63"/>
    <p:sldId id="318" r:id="rId64"/>
    <p:sldId id="320" r:id="rId65"/>
    <p:sldId id="292" r:id="rId66"/>
    <p:sldId id="321" r:id="rId67"/>
    <p:sldId id="319" r:id="rId68"/>
    <p:sldId id="293" r:id="rId69"/>
    <p:sldId id="294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71" r:id="rId78"/>
    <p:sldId id="372" r:id="rId79"/>
    <p:sldId id="295" r:id="rId80"/>
    <p:sldId id="353" r:id="rId81"/>
    <p:sldId id="296" r:id="rId82"/>
    <p:sldId id="297" r:id="rId83"/>
    <p:sldId id="299" r:id="rId84"/>
    <p:sldId id="300" r:id="rId85"/>
    <p:sldId id="298" r:id="rId86"/>
    <p:sldId id="308" r:id="rId87"/>
    <p:sldId id="309" r:id="rId88"/>
    <p:sldId id="281" r:id="rId89"/>
    <p:sldId id="322" r:id="rId90"/>
    <p:sldId id="283" r:id="rId91"/>
    <p:sldId id="284" r:id="rId92"/>
    <p:sldId id="285" r:id="rId93"/>
    <p:sldId id="286" r:id="rId94"/>
    <p:sldId id="287" r:id="rId95"/>
    <p:sldId id="288" r:id="rId96"/>
    <p:sldId id="289" r:id="rId97"/>
    <p:sldId id="290" r:id="rId98"/>
    <p:sldId id="364" r:id="rId99"/>
    <p:sldId id="317" r:id="rId100"/>
    <p:sldId id="365" r:id="rId101"/>
    <p:sldId id="366" r:id="rId102"/>
    <p:sldId id="367" r:id="rId103"/>
    <p:sldId id="363" r:id="rId104"/>
    <p:sldId id="368" r:id="rId105"/>
    <p:sldId id="316" r:id="rId106"/>
    <p:sldId id="310" r:id="rId10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A3E-FD00-4D19-8C1B-FACBB1CBD8F4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DFC4-65A7-4094-9D81-6CF58C726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87AD-97FC-465A-931E-702FFD963425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C25C5-4821-4DBA-A20A-3BED1871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-lymfocyt" TargetMode="External"/><Relationship Id="rId13" Type="http://schemas.openxmlformats.org/officeDocument/2006/relationships/hyperlink" Target="https://cs.wikipedia.org/wiki/B%C3%ADl%C3%A9_krvinky" TargetMode="External"/><Relationship Id="rId3" Type="http://schemas.openxmlformats.org/officeDocument/2006/relationships/hyperlink" Target="https://cs.wikipedia.org/wiki/Interleukiny" TargetMode="External"/><Relationship Id="rId7" Type="http://schemas.openxmlformats.org/officeDocument/2006/relationships/hyperlink" Target="https://cs.wikipedia.org/wiki/Makrof%C3%A1g" TargetMode="External"/><Relationship Id="rId12" Type="http://schemas.openxmlformats.org/officeDocument/2006/relationships/hyperlink" Target="https://cs.wikipedia.org/wiki/Cytokin#cite_note-ency-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Imunitn%C3%AD_syst%C3%A9m" TargetMode="External"/><Relationship Id="rId11" Type="http://schemas.openxmlformats.org/officeDocument/2006/relationships/hyperlink" Target="https://cs.wikipedia.org/wiki/Patogen" TargetMode="External"/><Relationship Id="rId5" Type="http://schemas.openxmlformats.org/officeDocument/2006/relationships/hyperlink" Target="https://cs.wikipedia.org/wiki/Imunita_(biologie)" TargetMode="External"/><Relationship Id="rId15" Type="http://schemas.openxmlformats.org/officeDocument/2006/relationships/hyperlink" Target="https://cs.wikipedia.org/wiki/Cytokin#cite_note-2" TargetMode="External"/><Relationship Id="rId10" Type="http://schemas.openxmlformats.org/officeDocument/2006/relationships/hyperlink" Target="https://cs.wikipedia.org/wiki/Diferenciace" TargetMode="External"/><Relationship Id="rId4" Type="http://schemas.openxmlformats.org/officeDocument/2006/relationships/hyperlink" Target="https://cs.wikipedia.org/wiki/B%C3%ADlkovina" TargetMode="External"/><Relationship Id="rId9" Type="http://schemas.openxmlformats.org/officeDocument/2006/relationships/hyperlink" Target="https://cs.wikipedia.org/wiki/Bun%C4%9B%C4%8Dn%C3%A9_d%C4%9Blen%C3%AD" TargetMode="External"/><Relationship Id="rId14" Type="http://schemas.openxmlformats.org/officeDocument/2006/relationships/hyperlink" Target="https://cs.wikipedia.org/w/index.php?title=Sign%C3%A1ln%C3%AD_proteiny&amp;action=edit&amp;redlink=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Cytokin</a:t>
            </a:r>
            <a:r>
              <a:rPr lang="cs-CZ" dirty="0"/>
              <a:t> (podobný termín </a:t>
            </a:r>
            <a:r>
              <a:rPr lang="cs-CZ" b="1" dirty="0" err="1">
                <a:hlinkClick r:id="rId3" tooltip="Interleukiny"/>
              </a:rPr>
              <a:t>interleukin</a:t>
            </a:r>
            <a:r>
              <a:rPr lang="cs-CZ" dirty="0"/>
              <a:t>) je označení pro skupinu menších signálních </a:t>
            </a:r>
            <a:r>
              <a:rPr lang="cs-CZ" dirty="0">
                <a:hlinkClick r:id="rId4" tooltip="Bílkovina"/>
              </a:rPr>
              <a:t>proteinů</a:t>
            </a:r>
            <a:r>
              <a:rPr lang="cs-CZ" dirty="0"/>
              <a:t>, účastnících se významně v </a:t>
            </a:r>
            <a:r>
              <a:rPr lang="cs-CZ" dirty="0">
                <a:hlinkClick r:id="rId5" tooltip="Imunita (biologie)"/>
              </a:rPr>
              <a:t>imunitní odpovědi</a:t>
            </a:r>
            <a:r>
              <a:rPr lang="cs-CZ" dirty="0"/>
              <a:t>. </a:t>
            </a:r>
            <a:r>
              <a:rPr lang="cs-CZ" dirty="0" err="1"/>
              <a:t>Cytokiny</a:t>
            </a:r>
            <a:r>
              <a:rPr lang="cs-CZ" dirty="0"/>
              <a:t> jsou produkovány buňkami </a:t>
            </a:r>
            <a:r>
              <a:rPr lang="cs-CZ" dirty="0">
                <a:hlinkClick r:id="rId6" tooltip="Imunitní systém"/>
              </a:rPr>
              <a:t>imunitního systému</a:t>
            </a:r>
            <a:r>
              <a:rPr lang="cs-CZ" dirty="0"/>
              <a:t> (</a:t>
            </a:r>
            <a:r>
              <a:rPr lang="cs-CZ" dirty="0">
                <a:hlinkClick r:id="rId7" tooltip="Makrofág"/>
              </a:rPr>
              <a:t>makrofágy</a:t>
            </a:r>
            <a:r>
              <a:rPr lang="cs-CZ" dirty="0"/>
              <a:t>, </a:t>
            </a:r>
            <a:r>
              <a:rPr lang="cs-CZ" dirty="0">
                <a:hlinkClick r:id="rId8" tooltip="T-lymfocyt"/>
              </a:rPr>
              <a:t>T-lymfocyty</a:t>
            </a:r>
            <a:r>
              <a:rPr lang="cs-CZ" dirty="0"/>
              <a:t>, atp.) a jsou schopné navodit například rychlé </a:t>
            </a:r>
            <a:r>
              <a:rPr lang="cs-CZ" dirty="0">
                <a:hlinkClick r:id="rId9" tooltip="Buněčné dělení"/>
              </a:rPr>
              <a:t>dělení</a:t>
            </a:r>
            <a:r>
              <a:rPr lang="cs-CZ" dirty="0"/>
              <a:t> a </a:t>
            </a:r>
            <a:r>
              <a:rPr lang="cs-CZ" dirty="0">
                <a:hlinkClick r:id="rId10" tooltip="Diferenciace"/>
              </a:rPr>
              <a:t>diferenciaci</a:t>
            </a:r>
            <a:r>
              <a:rPr lang="cs-CZ" dirty="0"/>
              <a:t> určitých typů buněk, které se účastní boje proti </a:t>
            </a:r>
            <a:r>
              <a:rPr lang="cs-CZ" dirty="0">
                <a:hlinkClick r:id="rId11" tooltip="Patogen"/>
              </a:rPr>
              <a:t>patogenům</a:t>
            </a:r>
            <a:r>
              <a:rPr lang="cs-CZ" dirty="0"/>
              <a:t>, případně další rysy imunitní obrany.</a:t>
            </a:r>
            <a:r>
              <a:rPr lang="cs-CZ" baseline="30000" dirty="0">
                <a:hlinkClick r:id="rId12"/>
              </a:rPr>
              <a:t>[1]</a:t>
            </a:r>
            <a:r>
              <a:rPr lang="cs-CZ" dirty="0"/>
              <a:t> V určitém slova smyslu </a:t>
            </a:r>
            <a:r>
              <a:rPr lang="cs-CZ" dirty="0" err="1"/>
              <a:t>cytokiny</a:t>
            </a:r>
            <a:r>
              <a:rPr lang="cs-CZ" dirty="0"/>
              <a:t> nemusí být produkovány pouze </a:t>
            </a:r>
            <a:r>
              <a:rPr lang="cs-CZ" dirty="0">
                <a:hlinkClick r:id="rId13" tooltip="Bílé krvinky"/>
              </a:rPr>
              <a:t>bílými krvinkami</a:t>
            </a:r>
            <a:r>
              <a:rPr lang="cs-CZ" dirty="0"/>
              <a:t> a význam slova se rozšiřuje na všechny malé </a:t>
            </a:r>
            <a:r>
              <a:rPr lang="cs-CZ" dirty="0">
                <a:hlinkClick r:id="rId14" tooltip="Signální proteiny (stránka neexistuje)"/>
              </a:rPr>
              <a:t>signální proteiny</a:t>
            </a:r>
            <a:r>
              <a:rPr lang="cs-CZ" dirty="0"/>
              <a:t>; termín </a:t>
            </a:r>
            <a:r>
              <a:rPr lang="cs-CZ" dirty="0" err="1"/>
              <a:t>interleukin</a:t>
            </a:r>
            <a:r>
              <a:rPr lang="cs-CZ" dirty="0"/>
              <a:t> se v tom případě používá pro signální molekuly vylučované bílými krvinkami.</a:t>
            </a:r>
            <a:r>
              <a:rPr lang="cs-CZ" baseline="30000" dirty="0">
                <a:hlinkClick r:id="rId15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8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4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C62-186C-4009-9C09-51D3B2305FE4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6717" y="980728"/>
            <a:ext cx="4563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/>
              <a:t>Lidský </a:t>
            </a:r>
            <a:r>
              <a:rPr lang="cs-CZ" sz="4400" b="1" dirty="0" err="1"/>
              <a:t>mikrobiom</a:t>
            </a:r>
            <a:r>
              <a:rPr lang="cs-CZ" sz="4400" b="1" dirty="0"/>
              <a:t>/</a:t>
            </a:r>
          </a:p>
          <a:p>
            <a:pPr algn="ctr"/>
            <a:r>
              <a:rPr lang="cs-CZ" sz="4400" b="1" dirty="0"/>
              <a:t>Lidská </a:t>
            </a:r>
            <a:r>
              <a:rPr lang="cs-CZ" sz="4400" b="1" dirty="0" err="1"/>
              <a:t>mikrobiota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553" y="4581128"/>
            <a:ext cx="4184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Martin Krsek</a:t>
            </a:r>
          </a:p>
          <a:p>
            <a:pPr algn="ctr"/>
            <a:r>
              <a:rPr lang="cs-CZ" sz="2400" b="1" dirty="0"/>
              <a:t>Ústav ochrany a podpory zdraví</a:t>
            </a:r>
          </a:p>
          <a:p>
            <a:pPr algn="ctr"/>
            <a:r>
              <a:rPr lang="cs-CZ" sz="2400" b="1" dirty="0"/>
              <a:t>Lékařské fakulta MU Brno</a:t>
            </a:r>
          </a:p>
        </p:txBody>
      </p:sp>
    </p:spTree>
    <p:extLst>
      <p:ext uri="{BB962C8B-B14F-4D97-AF65-F5344CB8AC3E}">
        <p14:creationId xmlns:p14="http://schemas.microsoft.com/office/powerpoint/2010/main" val="16377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9169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</a:t>
            </a:r>
            <a:r>
              <a:rPr lang="cs-CZ" sz="2400" b="1" dirty="0"/>
              <a:t>(axenická)  zvířata</a:t>
            </a:r>
            <a:r>
              <a:rPr lang="en-GB" sz="2400" b="1" dirty="0"/>
              <a:t>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</a:t>
            </a:r>
            <a:r>
              <a:rPr lang="cs-CZ" sz="2400" dirty="0"/>
              <a:t>nevyvinutá</a:t>
            </a:r>
            <a:r>
              <a:rPr lang="en-GB" sz="2400" dirty="0"/>
              <a:t>, </a:t>
            </a:r>
            <a:r>
              <a:rPr lang="cs-CZ" sz="2400" dirty="0"/>
              <a:t>málo nebo žádný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 </a:t>
            </a:r>
            <a:r>
              <a:rPr lang="cs-CZ" sz="2400" dirty="0"/>
              <a:t>v </a:t>
            </a: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/>
              <a:t>u nebo </a:t>
            </a:r>
            <a:r>
              <a:rPr lang="en-GB" sz="2400" dirty="0"/>
              <a:t>se</a:t>
            </a:r>
            <a:r>
              <a:rPr lang="cs-CZ" sz="2400" dirty="0"/>
              <a:t>k</a:t>
            </a:r>
            <a:r>
              <a:rPr lang="en-GB" sz="2400" dirty="0"/>
              <a:t>ret</a:t>
            </a:r>
            <a:r>
              <a:rPr lang="cs-CZ" sz="2400" dirty="0"/>
              <a:t>ech</a:t>
            </a:r>
            <a:r>
              <a:rPr lang="en-GB" sz="2400" dirty="0"/>
              <a:t>,</a:t>
            </a:r>
            <a:r>
              <a:rPr lang="cs-CZ" sz="2400" dirty="0"/>
              <a:t> redukovaná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>
                <a:solidFill>
                  <a:srgbClr val="FF0000"/>
                </a:solidFill>
              </a:rPr>
              <a:t>ní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motilit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cs-CZ" sz="2400" dirty="0"/>
              <a:t>intenzita obnovy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 err="1">
                <a:solidFill>
                  <a:srgbClr val="FF0000"/>
                </a:solidFill>
              </a:rPr>
              <a:t>ních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epitel</a:t>
            </a:r>
            <a:r>
              <a:rPr lang="cs-CZ" sz="2400" dirty="0" err="1">
                <a:solidFill>
                  <a:srgbClr val="FF0000"/>
                </a:solidFill>
              </a:rPr>
              <a:t>ových</a:t>
            </a:r>
            <a:r>
              <a:rPr lang="cs-CZ" sz="2400" dirty="0">
                <a:solidFill>
                  <a:srgbClr val="FF0000"/>
                </a:solidFill>
              </a:rPr>
              <a:t> buněk </a:t>
            </a:r>
            <a:r>
              <a:rPr lang="cs-CZ" sz="2400" dirty="0"/>
              <a:t>zhruba </a:t>
            </a:r>
          </a:p>
          <a:p>
            <a:r>
              <a:rPr lang="cs-CZ" sz="2400" dirty="0"/>
              <a:t>    poloviční ve srovnání s </a:t>
            </a:r>
            <a:r>
              <a:rPr lang="en-GB" sz="2400" dirty="0"/>
              <a:t>norm</a:t>
            </a:r>
            <a:r>
              <a:rPr lang="cs-CZ" sz="2400" dirty="0" err="1"/>
              <a:t>álními</a:t>
            </a:r>
            <a:r>
              <a:rPr lang="cs-CZ" sz="2400" dirty="0"/>
              <a:t> zvířaty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-   žijí déle, ale </a:t>
            </a:r>
            <a:endParaRPr lang="en-GB" sz="2400" dirty="0"/>
          </a:p>
          <a:p>
            <a:endParaRPr lang="en-GB" sz="2400" b="1" dirty="0"/>
          </a:p>
          <a:p>
            <a:r>
              <a:rPr lang="cs-CZ" sz="2400" b="1" dirty="0"/>
              <a:t>Zvířata ošetřená</a:t>
            </a:r>
            <a:r>
              <a:rPr lang="en-GB" sz="2400" b="1" dirty="0"/>
              <a:t> </a:t>
            </a:r>
            <a:r>
              <a:rPr lang="cs-CZ" sz="2400" b="1" dirty="0"/>
              <a:t>s</a:t>
            </a:r>
            <a:r>
              <a:rPr lang="en-GB" sz="2400" b="1" dirty="0" err="1"/>
              <a:t>treptomyc</a:t>
            </a:r>
            <a:r>
              <a:rPr lang="cs-CZ" sz="2400" b="1" dirty="0"/>
              <a:t>í</a:t>
            </a:r>
            <a:r>
              <a:rPr lang="en-GB" sz="2400" b="1" dirty="0"/>
              <a:t>n</a:t>
            </a:r>
            <a:r>
              <a:rPr lang="cs-CZ" sz="2400" b="1" dirty="0" err="1"/>
              <a:t>em</a:t>
            </a:r>
            <a:r>
              <a:rPr lang="cs-CZ" sz="2400" b="1" dirty="0"/>
              <a:t> </a:t>
            </a:r>
            <a:r>
              <a:rPr lang="en-GB" sz="2400" b="1" dirty="0"/>
              <a:t> </a:t>
            </a:r>
            <a:r>
              <a:rPr lang="cs-CZ" sz="2400" dirty="0"/>
              <a:t>po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i </a:t>
            </a:r>
            <a:r>
              <a:rPr lang="en-GB" sz="2400" dirty="0"/>
              <a:t>streptomycin-re</a:t>
            </a:r>
            <a:r>
              <a:rPr lang="cs-CZ" sz="2400" dirty="0"/>
              <a:t>z</a:t>
            </a:r>
            <a:r>
              <a:rPr lang="en-GB" sz="2400" dirty="0" err="1"/>
              <a:t>ist</a:t>
            </a:r>
            <a:r>
              <a:rPr lang="cs-CZ" sz="2400" dirty="0"/>
              <a:t>e</a:t>
            </a:r>
            <a:r>
              <a:rPr lang="en-GB" sz="2400" dirty="0" err="1"/>
              <a:t>nt</a:t>
            </a:r>
            <a:r>
              <a:rPr lang="cs-CZ" sz="2400" dirty="0"/>
              <a:t>ní </a:t>
            </a:r>
          </a:p>
          <a:p>
            <a:r>
              <a:rPr lang="cs-CZ" sz="2400" dirty="0"/>
              <a:t>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cs-CZ" sz="2400" dirty="0"/>
              <a:t>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cs-CZ" sz="2400" dirty="0"/>
              <a:t>buněk  </a:t>
            </a:r>
            <a:r>
              <a:rPr lang="en-GB" sz="2400" dirty="0"/>
              <a:t>x </a:t>
            </a:r>
            <a:r>
              <a:rPr lang="cs-CZ" sz="2400" dirty="0"/>
              <a:t>méně než </a:t>
            </a:r>
            <a:r>
              <a:rPr lang="en-GB" sz="2400" dirty="0"/>
              <a:t>10 </a:t>
            </a:r>
            <a:r>
              <a:rPr lang="cs-CZ" sz="2400" dirty="0"/>
              <a:t>k ustanovení</a:t>
            </a:r>
            <a:r>
              <a:rPr lang="en-GB" sz="2400" dirty="0"/>
              <a:t> </a:t>
            </a:r>
            <a:r>
              <a:rPr lang="en-GB" sz="2400" dirty="0" err="1"/>
              <a:t>gastrointestin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fermenta</a:t>
            </a:r>
            <a:r>
              <a:rPr lang="cs-CZ" sz="2400" dirty="0"/>
              <a:t>ční</a:t>
            </a:r>
            <a:r>
              <a:rPr lang="en-GB" sz="2400" dirty="0"/>
              <a:t> </a:t>
            </a:r>
            <a:r>
              <a:rPr lang="en-GB" sz="2400" dirty="0" err="1"/>
              <a:t>produ</a:t>
            </a:r>
            <a:r>
              <a:rPr lang="cs-CZ" sz="2400" dirty="0" err="1"/>
              <a:t>kty</a:t>
            </a:r>
            <a:r>
              <a:rPr lang="en-GB" sz="2400" dirty="0"/>
              <a:t> (acetic and butyric acids) </a:t>
            </a:r>
            <a:r>
              <a:rPr lang="en-GB" sz="2400" dirty="0" err="1"/>
              <a:t>produ</a:t>
            </a:r>
            <a:r>
              <a:rPr lang="cs-CZ" sz="2400" dirty="0"/>
              <a:t>kované </a:t>
            </a:r>
          </a:p>
          <a:p>
            <a:r>
              <a:rPr lang="cs-CZ" sz="2400" dirty="0"/>
              <a:t>     </a:t>
            </a:r>
            <a:r>
              <a:rPr lang="en-GB" sz="2400" dirty="0"/>
              <a:t>norm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mikro</a:t>
            </a:r>
            <a:r>
              <a:rPr lang="en-GB" sz="2400" dirty="0"/>
              <a:t>flor</a:t>
            </a:r>
            <a:r>
              <a:rPr lang="cs-CZ" sz="2400" dirty="0"/>
              <a:t>ou </a:t>
            </a:r>
            <a:r>
              <a:rPr lang="en-GB" sz="2400" dirty="0" err="1"/>
              <a:t>inhib</a:t>
            </a:r>
            <a:r>
              <a:rPr lang="cs-CZ" sz="2400" dirty="0"/>
              <a:t>ují růst 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332656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96223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548680"/>
            <a:ext cx="3742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1892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Problémy</a:t>
            </a:r>
            <a:r>
              <a:rPr lang="en-US" sz="2400" dirty="0"/>
              <a:t>:</a:t>
            </a:r>
            <a:endParaRPr lang="cs-CZ" sz="2400" dirty="0"/>
          </a:p>
          <a:p>
            <a:pPr lvl="0"/>
            <a:r>
              <a:rPr lang="cs-CZ" sz="2400" dirty="0"/>
              <a:t>-     </a:t>
            </a:r>
            <a:r>
              <a:rPr lang="en-US" sz="2400" dirty="0" err="1"/>
              <a:t>Antibiotika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většině</a:t>
            </a:r>
            <a:r>
              <a:rPr lang="en-US" sz="2400" dirty="0"/>
              <a:t> </a:t>
            </a:r>
            <a:r>
              <a:rPr lang="en-US" sz="2400" dirty="0" err="1"/>
              <a:t>případů</a:t>
            </a:r>
            <a:r>
              <a:rPr lang="en-US" sz="2400" dirty="0"/>
              <a:t> </a:t>
            </a:r>
            <a:r>
              <a:rPr lang="en-US" sz="2400" dirty="0" err="1"/>
              <a:t>účinná</a:t>
            </a:r>
            <a:r>
              <a:rPr lang="en-US" sz="2400" dirty="0"/>
              <a:t> a </a:t>
            </a:r>
            <a:r>
              <a:rPr lang="en-US" sz="2400" dirty="0" err="1"/>
              <a:t>zároveň</a:t>
            </a:r>
            <a:r>
              <a:rPr lang="en-US" sz="2400" dirty="0"/>
              <a:t> </a:t>
            </a:r>
            <a:r>
              <a:rPr lang="en-US" sz="2400" dirty="0" err="1"/>
              <a:t>levná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       </a:t>
            </a:r>
            <a:r>
              <a:rPr lang="en-US" sz="2400" dirty="0"/>
              <a:t>– </a:t>
            </a:r>
            <a:r>
              <a:rPr lang="en-US" sz="2400" dirty="0" err="1"/>
              <a:t>čili</a:t>
            </a:r>
            <a:r>
              <a:rPr lang="en-US" sz="2400" dirty="0"/>
              <a:t> </a:t>
            </a:r>
            <a:r>
              <a:rPr lang="en-US" sz="2400" dirty="0" err="1"/>
              <a:t>malé</a:t>
            </a:r>
            <a:r>
              <a:rPr lang="en-US" sz="2400" dirty="0"/>
              <a:t> </a:t>
            </a:r>
            <a:r>
              <a:rPr lang="en-US" sz="2400" dirty="0" err="1"/>
              <a:t>uplatnění</a:t>
            </a:r>
            <a:r>
              <a:rPr lang="en-US" sz="2400" dirty="0"/>
              <a:t> pro </a:t>
            </a:r>
            <a:r>
              <a:rPr lang="en-US" sz="2400" dirty="0" err="1"/>
              <a:t>viry</a:t>
            </a:r>
            <a:endParaRPr lang="cs-CZ" sz="2400" dirty="0"/>
          </a:p>
          <a:p>
            <a:pPr lvl="0"/>
            <a:r>
              <a:rPr lang="cs-CZ" sz="2400" dirty="0"/>
              <a:t>-    </a:t>
            </a:r>
            <a:r>
              <a:rPr lang="en-US" sz="2400" dirty="0" err="1"/>
              <a:t>Úzké</a:t>
            </a:r>
            <a:r>
              <a:rPr lang="en-US" sz="2400" dirty="0"/>
              <a:t> spectrum </a:t>
            </a:r>
            <a:r>
              <a:rPr lang="en-US" sz="2400" dirty="0" err="1"/>
              <a:t>hostitele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Bylo</a:t>
            </a:r>
            <a:r>
              <a:rPr lang="en-US" sz="2400" dirty="0"/>
              <a:t> by </a:t>
            </a:r>
            <a:r>
              <a:rPr lang="en-US" sz="2400" dirty="0" err="1"/>
              <a:t>potřeba</a:t>
            </a:r>
            <a:r>
              <a:rPr lang="en-US" sz="2400" dirty="0"/>
              <a:t> vice </a:t>
            </a:r>
            <a:r>
              <a:rPr lang="en-US" sz="2400" dirty="0" err="1"/>
              <a:t>fágů</a:t>
            </a:r>
            <a:r>
              <a:rPr lang="en-US" sz="2400" dirty="0"/>
              <a:t> k </a:t>
            </a:r>
            <a:r>
              <a:rPr lang="en-US" sz="2400" dirty="0" err="1"/>
              <a:t>pokrytí</a:t>
            </a:r>
            <a:r>
              <a:rPr lang="en-US" sz="2400" dirty="0"/>
              <a:t> </a:t>
            </a:r>
            <a:r>
              <a:rPr lang="en-US" sz="2400" dirty="0" err="1"/>
              <a:t>pravděpodobného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zdroje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 </a:t>
            </a:r>
            <a:r>
              <a:rPr lang="en-US" sz="2400" dirty="0" err="1"/>
              <a:t>naznačují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fágy</a:t>
            </a:r>
            <a:r>
              <a:rPr lang="en-US" sz="2400" dirty="0"/>
              <a:t> je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v </a:t>
            </a:r>
            <a:r>
              <a:rPr lang="en-US" sz="2400" dirty="0" err="1"/>
              <a:t>ranných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stádiích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Bakteriofágy</a:t>
            </a:r>
            <a:r>
              <a:rPr lang="en-US" sz="2400" dirty="0"/>
              <a:t> </a:t>
            </a:r>
            <a:r>
              <a:rPr lang="en-US" sz="2400" dirty="0" err="1"/>
              <a:t>rychle</a:t>
            </a:r>
            <a:r>
              <a:rPr lang="en-US" sz="2400" dirty="0"/>
              <a:t> </a:t>
            </a:r>
            <a:r>
              <a:rPr lang="en-US" sz="2400" dirty="0" err="1"/>
              <a:t>odstraněny</a:t>
            </a:r>
            <a:r>
              <a:rPr lang="en-US" sz="2400" dirty="0"/>
              <a:t> z </a:t>
            </a:r>
            <a:r>
              <a:rPr lang="en-US" sz="2400" dirty="0" err="1"/>
              <a:t>krve</a:t>
            </a:r>
            <a:r>
              <a:rPr lang="en-US" sz="2400" dirty="0"/>
              <a:t> a </a:t>
            </a:r>
            <a:r>
              <a:rPr lang="en-US" sz="2400" dirty="0" err="1"/>
              <a:t>mohou</a:t>
            </a:r>
            <a:r>
              <a:rPr lang="en-US" sz="2400" dirty="0"/>
              <a:t> </a:t>
            </a:r>
            <a:r>
              <a:rPr lang="en-US" sz="2400" dirty="0" err="1"/>
              <a:t>vyprovokovat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imunitní</a:t>
            </a:r>
            <a:r>
              <a:rPr lang="en-US" sz="2400" dirty="0"/>
              <a:t> </a:t>
            </a:r>
            <a:r>
              <a:rPr lang="en-US" sz="2400" dirty="0" err="1"/>
              <a:t>odezv</a:t>
            </a:r>
            <a:r>
              <a:rPr lang="cs-CZ" sz="2400" dirty="0"/>
              <a:t>u</a:t>
            </a:r>
          </a:p>
          <a:p>
            <a:pPr lvl="0"/>
            <a:r>
              <a:rPr lang="cs-CZ" sz="2400" dirty="0"/>
              <a:t>-  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pro </a:t>
            </a:r>
            <a:r>
              <a:rPr lang="en-US" sz="2400" dirty="0" err="1"/>
              <a:t>systémové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r>
              <a:rPr lang="en-US" sz="2400" dirty="0"/>
              <a:t> je </a:t>
            </a:r>
            <a:r>
              <a:rPr lang="en-US" sz="2400" dirty="0" err="1"/>
              <a:t>problematické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/>
              <a:t>Testy  z let 1930-1940 </a:t>
            </a:r>
            <a:r>
              <a:rPr lang="en-US" sz="2400" dirty="0" err="1"/>
              <a:t>ukázaly</a:t>
            </a:r>
            <a:r>
              <a:rPr lang="en-US" sz="2400" dirty="0"/>
              <a:t> 40-80% </a:t>
            </a:r>
            <a:r>
              <a:rPr lang="en-US" sz="2400" dirty="0" err="1"/>
              <a:t>účinnost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 err="1"/>
              <a:t>Účinnost</a:t>
            </a:r>
            <a:r>
              <a:rPr lang="en-US" sz="2400" dirty="0"/>
              <a:t> je </a:t>
            </a:r>
            <a:r>
              <a:rPr lang="en-US" sz="2400" dirty="0" err="1"/>
              <a:t>závislá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pH, </a:t>
            </a:r>
            <a:r>
              <a:rPr lang="en-US" sz="2400" dirty="0" err="1"/>
              <a:t>teplotě</a:t>
            </a:r>
            <a:r>
              <a:rPr lang="en-US" sz="2400" dirty="0"/>
              <a:t>, </a:t>
            </a:r>
            <a:r>
              <a:rPr lang="en-US" sz="2400" dirty="0" err="1"/>
              <a:t>neutralizace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, </a:t>
            </a:r>
            <a:endParaRPr lang="cs-CZ" sz="2400" dirty="0"/>
          </a:p>
          <a:p>
            <a:pPr lvl="0"/>
            <a:r>
              <a:rPr lang="cs-CZ" sz="2400" dirty="0"/>
              <a:t>   </a:t>
            </a:r>
            <a:r>
              <a:rPr lang="en-US" sz="2400" dirty="0" err="1"/>
              <a:t>rezistenci</a:t>
            </a:r>
            <a:r>
              <a:rPr lang="en-US" sz="2400" dirty="0"/>
              <a:t> k </a:t>
            </a:r>
            <a:r>
              <a:rPr lang="en-US" sz="2400" dirty="0" err="1"/>
              <a:t>fágům</a:t>
            </a:r>
            <a:r>
              <a:rPr lang="en-US" sz="2400" dirty="0"/>
              <a:t>, 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0270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767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Problémy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Obtížnost</a:t>
            </a:r>
            <a:r>
              <a:rPr lang="en-US" sz="2400" dirty="0"/>
              <a:t> </a:t>
            </a:r>
            <a:r>
              <a:rPr lang="en-US" sz="2400" dirty="0" err="1"/>
              <a:t>schválení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léčiva</a:t>
            </a:r>
            <a:r>
              <a:rPr lang="en-US" sz="2400" dirty="0"/>
              <a:t> – </a:t>
            </a:r>
            <a:r>
              <a:rPr lang="en-US" sz="2400" dirty="0" err="1"/>
              <a:t>riziko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se </a:t>
            </a:r>
            <a:r>
              <a:rPr lang="en-US" sz="2400" dirty="0" err="1"/>
              <a:t>replikující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entity </a:t>
            </a:r>
            <a:r>
              <a:rPr lang="en-US" sz="2400" dirty="0" err="1"/>
              <a:t>schopné</a:t>
            </a:r>
            <a:r>
              <a:rPr lang="en-US" sz="2400" dirty="0"/>
              <a:t> </a:t>
            </a:r>
            <a:r>
              <a:rPr lang="en-US" sz="2400" dirty="0" err="1"/>
              <a:t>vývoje</a:t>
            </a:r>
            <a:r>
              <a:rPr lang="en-US" sz="2400" dirty="0"/>
              <a:t>/</a:t>
            </a:r>
            <a:r>
              <a:rPr lang="en-US" sz="2400" dirty="0" err="1"/>
              <a:t>změny</a:t>
            </a:r>
            <a:endParaRPr lang="cs-CZ" sz="2400" dirty="0"/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Zatím</a:t>
            </a:r>
            <a:r>
              <a:rPr lang="en-US" sz="2400" dirty="0"/>
              <a:t> </a:t>
            </a:r>
            <a:r>
              <a:rPr lang="en-US" sz="2400" dirty="0" err="1"/>
              <a:t>chybí</a:t>
            </a:r>
            <a:r>
              <a:rPr lang="en-US" sz="2400" dirty="0"/>
              <a:t> </a:t>
            </a:r>
            <a:r>
              <a:rPr lang="en-US" sz="2400" dirty="0" err="1"/>
              <a:t>regulační</a:t>
            </a:r>
            <a:r>
              <a:rPr lang="en-US" sz="2400" dirty="0"/>
              <a:t> </a:t>
            </a:r>
            <a:r>
              <a:rPr lang="en-US" sz="2400" dirty="0" err="1"/>
              <a:t>směrnice</a:t>
            </a:r>
            <a:r>
              <a:rPr lang="en-US" sz="2400" dirty="0"/>
              <a:t>/</a:t>
            </a:r>
            <a:r>
              <a:rPr lang="en-US" sz="2400" dirty="0" err="1"/>
              <a:t>instrukce</a:t>
            </a:r>
            <a:r>
              <a:rPr lang="en-US" sz="2400" dirty="0"/>
              <a:t> pro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pro </a:t>
            </a:r>
            <a:r>
              <a:rPr lang="en-US" sz="2400" dirty="0" err="1"/>
              <a:t>klinické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  </a:t>
            </a:r>
            <a:r>
              <a:rPr lang="en-US" sz="2400" dirty="0"/>
              <a:t>Starch z VIRŮ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476672"/>
            <a:ext cx="40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45441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736" y="620688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772816"/>
            <a:ext cx="867628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1970s – </a:t>
            </a:r>
            <a:r>
              <a:rPr lang="cs-CZ" sz="2400" dirty="0" err="1"/>
              <a:t>Pakistán</a:t>
            </a:r>
            <a:r>
              <a:rPr lang="cs-CZ" sz="2400" dirty="0"/>
              <a:t>- pokusy sponzorované WHO s bakteriofágy (SSSR) </a:t>
            </a:r>
          </a:p>
          <a:p>
            <a:pPr lvl="0"/>
            <a:r>
              <a:rPr lang="cs-CZ" sz="2400" dirty="0"/>
              <a:t>pro boj s cholerou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V porovnání s antibiotiky je účinnost nižší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Ale – fágová terapie může selektivně snížit počty vibrií bez ovlivnění </a:t>
            </a:r>
          </a:p>
          <a:p>
            <a:pPr lvl="0"/>
            <a:r>
              <a:rPr lang="cs-CZ" sz="2400" dirty="0"/>
              <a:t>ostatní intestinální mikroflóry a bez toxického vlivu na pacienta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 Vhodný nástroj studia </a:t>
            </a:r>
          </a:p>
          <a:p>
            <a:pPr lvl="0"/>
            <a:endParaRPr lang="cs-CZ" sz="2400" dirty="0"/>
          </a:p>
          <a:p>
            <a:pPr lvl="0"/>
            <a:r>
              <a:rPr lang="cs-CZ" i="1" dirty="0" err="1"/>
              <a:t>Cisek</a:t>
            </a:r>
            <a:r>
              <a:rPr lang="cs-CZ" i="1" dirty="0"/>
              <a:t>, A. A., </a:t>
            </a:r>
            <a:r>
              <a:rPr lang="cs-CZ" i="1" dirty="0" err="1"/>
              <a:t>Dąbrowska</a:t>
            </a:r>
            <a:r>
              <a:rPr lang="cs-CZ" i="1" dirty="0"/>
              <a:t>, I., </a:t>
            </a:r>
            <a:r>
              <a:rPr lang="cs-CZ" i="1" dirty="0" err="1"/>
              <a:t>Gregorczyk</a:t>
            </a:r>
            <a:r>
              <a:rPr lang="cs-CZ" i="1" dirty="0"/>
              <a:t>, K. P., &amp; </a:t>
            </a:r>
            <a:r>
              <a:rPr lang="cs-CZ" i="1" dirty="0" err="1"/>
              <a:t>Wyżewski</a:t>
            </a:r>
            <a:r>
              <a:rPr lang="cs-CZ" i="1" dirty="0"/>
              <a:t>, Z. (2016). </a:t>
            </a:r>
          </a:p>
          <a:p>
            <a:pPr lvl="0"/>
            <a:r>
              <a:rPr lang="en-GB" i="1" dirty="0"/>
              <a:t>Phage Therapy in Bacterial Infections Treatment: One Hundred Years </a:t>
            </a:r>
            <a:endParaRPr lang="cs-CZ" i="1" dirty="0"/>
          </a:p>
          <a:p>
            <a:pPr lvl="0"/>
            <a:r>
              <a:rPr lang="en-GB" i="1" dirty="0"/>
              <a:t>After the Discovery of Bacteriophages. Current microbiology, 74(2), 277-283.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5395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1863" y="476672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8583898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92" y="6237312"/>
            <a:ext cx="4324954" cy="371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602666"/>
            <a:ext cx="8606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December 2001, three Georgian lumberjacks from the village of Lia were exposed </a:t>
            </a:r>
            <a:r>
              <a:rPr lang="en-US" sz="1200" dirty="0" err="1"/>
              <a:t>toa</a:t>
            </a:r>
            <a:r>
              <a:rPr lang="en-US" sz="1200" dirty="0"/>
              <a:t> strontium-90 source from two Soviet-era </a:t>
            </a:r>
            <a:endParaRPr lang="cs-CZ" sz="1200" dirty="0"/>
          </a:p>
          <a:p>
            <a:r>
              <a:rPr lang="en-US" sz="1200" dirty="0" err="1"/>
              <a:t>radiothermal</a:t>
            </a:r>
            <a:r>
              <a:rPr lang="en-US" sz="1200" dirty="0"/>
              <a:t> generators they found </a:t>
            </a:r>
            <a:r>
              <a:rPr lang="en-US" sz="1200" dirty="0" err="1"/>
              <a:t>neartheir</a:t>
            </a:r>
            <a:r>
              <a:rPr lang="en-US" sz="1200" dirty="0"/>
              <a:t> village. In addition to systemic effects, two of them developed severe local</a:t>
            </a:r>
            <a:r>
              <a:rPr lang="cs-CZ" sz="1200" dirty="0"/>
              <a:t> </a:t>
            </a:r>
            <a:r>
              <a:rPr lang="en-US" sz="1200" dirty="0"/>
              <a:t>radiation </a:t>
            </a:r>
            <a:endParaRPr lang="cs-CZ" sz="1200" dirty="0"/>
          </a:p>
          <a:p>
            <a:r>
              <a:rPr lang="en-US" sz="1200" dirty="0"/>
              <a:t>injuries which subsequently became infected with</a:t>
            </a:r>
            <a:r>
              <a:rPr lang="cs-CZ" sz="1200" dirty="0"/>
              <a:t> </a:t>
            </a:r>
            <a:r>
              <a:rPr lang="en-US" sz="1200" i="1" dirty="0"/>
              <a:t>Staphylococcus aureus</a:t>
            </a:r>
            <a:r>
              <a:rPr lang="en-US" sz="1200" dirty="0"/>
              <a:t>.</a:t>
            </a:r>
            <a:r>
              <a:rPr lang="cs-CZ" sz="1200" dirty="0"/>
              <a:t> </a:t>
            </a:r>
            <a:r>
              <a:rPr lang="en-US" sz="1200" dirty="0"/>
              <a:t>After hospitalization in Tbilisi, Georgia, the patients were </a:t>
            </a:r>
            <a:endParaRPr lang="cs-CZ" sz="1200" dirty="0"/>
          </a:p>
          <a:p>
            <a:r>
              <a:rPr lang="en-US" sz="1200" dirty="0"/>
              <a:t>treated with various</a:t>
            </a:r>
            <a:r>
              <a:rPr lang="cs-CZ" sz="1200" dirty="0"/>
              <a:t> </a:t>
            </a:r>
            <a:r>
              <a:rPr lang="en-US" sz="1200" dirty="0"/>
              <a:t>medications, including antibiotics and topical ointments; however, wound healing was</a:t>
            </a:r>
            <a:r>
              <a:rPr lang="cs-CZ" sz="1200" dirty="0"/>
              <a:t> </a:t>
            </a:r>
            <a:r>
              <a:rPr lang="en-US" sz="1200" dirty="0"/>
              <a:t>only moderately successful, </a:t>
            </a:r>
            <a:endParaRPr lang="cs-CZ" sz="1200" dirty="0"/>
          </a:p>
          <a:p>
            <a:r>
              <a:rPr lang="en-US" sz="1200" dirty="0"/>
              <a:t>and their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infection could not be eliminated.</a:t>
            </a:r>
            <a:r>
              <a:rPr lang="cs-CZ" sz="1200" dirty="0"/>
              <a:t> </a:t>
            </a:r>
            <a:r>
              <a:rPr lang="en-US" sz="1200" dirty="0"/>
              <a:t>Approximately 1 month after hospitalization, treatment with </a:t>
            </a:r>
            <a:r>
              <a:rPr lang="en-US" sz="1200" dirty="0" err="1"/>
              <a:t>PhagoBioDerm</a:t>
            </a:r>
            <a:endParaRPr lang="cs-CZ" sz="1200" dirty="0"/>
          </a:p>
          <a:p>
            <a:r>
              <a:rPr lang="en-US" sz="1200" dirty="0"/>
              <a:t>(a wound-healing preparation consisting of a biodegradable polymer impregnated</a:t>
            </a:r>
            <a:r>
              <a:rPr lang="cs-CZ" sz="1200" dirty="0"/>
              <a:t> </a:t>
            </a:r>
            <a:r>
              <a:rPr lang="en-US" sz="1200" dirty="0"/>
              <a:t>with </a:t>
            </a:r>
            <a:r>
              <a:rPr lang="en-US" sz="1200" dirty="0">
                <a:solidFill>
                  <a:srgbClr val="FF0000"/>
                </a:solidFill>
              </a:rPr>
              <a:t>ciprofloxacin and bacteriophages</a:t>
            </a:r>
            <a:r>
              <a:rPr lang="en-US" sz="1200" dirty="0"/>
              <a:t>) was initiated. </a:t>
            </a:r>
            <a:endParaRPr lang="cs-CZ" sz="1200" dirty="0"/>
          </a:p>
          <a:p>
            <a:r>
              <a:rPr lang="en-US" sz="1200" dirty="0"/>
              <a:t>Purulent drainage stopped within2–7 days. Clinical improvement was associated with rapid (7 days) elimination of the</a:t>
            </a:r>
            <a:r>
              <a:rPr lang="cs-CZ" sz="1200" dirty="0"/>
              <a:t> </a:t>
            </a:r>
            <a:r>
              <a:rPr lang="en-US" sz="1200" dirty="0" err="1"/>
              <a:t>aetiologic</a:t>
            </a:r>
            <a:r>
              <a:rPr lang="en-US" sz="1200" dirty="0"/>
              <a:t> agent, </a:t>
            </a:r>
            <a:endParaRPr lang="cs-CZ" sz="1200" dirty="0"/>
          </a:p>
          <a:p>
            <a:r>
              <a:rPr lang="en-US" sz="1200" dirty="0"/>
              <a:t>a strain of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resistant to many antibiotics (including</a:t>
            </a:r>
            <a:r>
              <a:rPr lang="cs-CZ" sz="1200" dirty="0"/>
              <a:t> </a:t>
            </a:r>
            <a:r>
              <a:rPr lang="en-US" sz="1200" dirty="0"/>
              <a:t>ciprofloxacin), but susceptible to the bacteriophages contained in the </a:t>
            </a:r>
            <a:endParaRPr lang="cs-CZ" sz="1200" dirty="0"/>
          </a:p>
          <a:p>
            <a:r>
              <a:rPr lang="en-US" sz="1200" dirty="0" err="1"/>
              <a:t>PhagoBioDermpreparation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78074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0763" y="1844824"/>
            <a:ext cx="8761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Srpen 2006 </a:t>
            </a:r>
            <a:r>
              <a:rPr lang="cs-CZ" sz="2400" dirty="0" err="1"/>
              <a:t>the</a:t>
            </a:r>
            <a:r>
              <a:rPr lang="cs-CZ" sz="2400" dirty="0"/>
              <a:t> United </a:t>
            </a:r>
            <a:r>
              <a:rPr lang="cs-CZ" sz="2400" dirty="0" err="1"/>
              <a:t>States</a:t>
            </a:r>
            <a:r>
              <a:rPr lang="cs-CZ" sz="2400" dirty="0"/>
              <a:t> Food and </a:t>
            </a:r>
            <a:r>
              <a:rPr lang="cs-CZ" sz="2400" dirty="0" err="1"/>
              <a:t>Drug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r>
              <a:rPr lang="cs-CZ" sz="2400" dirty="0"/>
              <a:t> povolily </a:t>
            </a:r>
          </a:p>
          <a:p>
            <a:pPr lvl="0"/>
            <a:r>
              <a:rPr lang="cs-CZ" sz="2400" dirty="0"/>
              <a:t>LPM-102 (směs 6 fágů) jako potravinářský doplněk k usmrcení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r>
              <a:rPr lang="cs-CZ" sz="2400" dirty="0"/>
              <a:t> 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LPM-102 – povoleno k ošetření masných výrobků k přímé konzumaci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Říjen 2006 – LPM-102 povoleno k použití na sýry k eliminaci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69722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4046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Pár slov závěrem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5404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                                    </a:t>
            </a:r>
            <a:r>
              <a:rPr lang="cs-CZ" sz="2400" b="1" dirty="0" err="1"/>
              <a:t>Mikrobiom</a:t>
            </a:r>
            <a:r>
              <a:rPr lang="cs-CZ" sz="2400" b="1" dirty="0"/>
              <a:t> a zdraví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prenatální vývoj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způsob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výživa během prvních měsíců (kojení…)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následná výživa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šetrné používání antibiotik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hygiena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životní styl</a:t>
            </a:r>
          </a:p>
        </p:txBody>
      </p:sp>
    </p:spTree>
    <p:extLst>
      <p:ext uri="{BB962C8B-B14F-4D97-AF65-F5344CB8AC3E}">
        <p14:creationId xmlns:p14="http://schemas.microsoft.com/office/powerpoint/2010/main" val="14613424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0690" y="1408708"/>
            <a:ext cx="6263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Nejsme nic výjimečného</a:t>
            </a:r>
          </a:p>
          <a:p>
            <a:endParaRPr lang="cs-CZ" sz="4800" dirty="0"/>
          </a:p>
          <a:p>
            <a:r>
              <a:rPr lang="cs-CZ" sz="4800" dirty="0"/>
              <a:t>   Jsme součástí přírody</a:t>
            </a:r>
          </a:p>
        </p:txBody>
      </p:sp>
    </p:spTree>
    <p:extLst>
      <p:ext uri="{BB962C8B-B14F-4D97-AF65-F5344CB8AC3E}">
        <p14:creationId xmlns:p14="http://schemas.microsoft.com/office/powerpoint/2010/main" val="336610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052736"/>
            <a:ext cx="87817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-    </a:t>
            </a:r>
            <a:r>
              <a:rPr lang="cs-CZ" sz="2400" dirty="0"/>
              <a:t>dospělý člověk – 2 m</a:t>
            </a:r>
            <a:r>
              <a:rPr lang="cs-CZ" sz="2400" baseline="30000" dirty="0"/>
              <a:t>2</a:t>
            </a:r>
            <a:r>
              <a:rPr lang="cs-CZ" sz="2400" dirty="0"/>
              <a:t> kůže - neustálý kontakt s vnějším prostředím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cs-CZ" sz="2400" dirty="0"/>
              <a:t>různé oblasti kůže = geografické oblasti Země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pouště předloktí, studené lesy vlasů, tropické lesy podpaží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lvl="1"/>
            <a:r>
              <a:rPr lang="cs-CZ" sz="2400" dirty="0"/>
              <a:t>- mastné, upocené (hlava, krk, trup) – produkce kožního mazu</a:t>
            </a:r>
          </a:p>
          <a:p>
            <a:pPr lvl="2"/>
            <a:r>
              <a:rPr lang="cs-CZ" sz="2400" i="1" dirty="0" err="1"/>
              <a:t>Propionbacterium</a:t>
            </a:r>
            <a:endParaRPr lang="cs-CZ" sz="2400" dirty="0"/>
          </a:p>
          <a:p>
            <a:pPr lvl="1"/>
            <a:r>
              <a:rPr lang="cs-CZ" sz="2400" dirty="0"/>
              <a:t>- vlhké oblasti – </a:t>
            </a:r>
            <a:r>
              <a:rPr lang="cs-CZ" sz="2400" i="1" dirty="0" err="1"/>
              <a:t>Corynebacterium</a:t>
            </a:r>
            <a:endParaRPr lang="cs-CZ" sz="2400" dirty="0"/>
          </a:p>
          <a:p>
            <a:pPr lvl="1"/>
            <a:r>
              <a:rPr lang="cs-CZ" sz="2400" dirty="0"/>
              <a:t>- suché oblasti (největší diverzita) </a:t>
            </a:r>
            <a:r>
              <a:rPr lang="cs-CZ" sz="2400" i="1" dirty="0"/>
              <a:t>– </a:t>
            </a:r>
            <a:r>
              <a:rPr lang="cs-CZ" sz="2400" i="1" dirty="0" err="1"/>
              <a:t>Staphylococcus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velké rozdíly v mikroflóře – význam pro obranu</a:t>
            </a:r>
          </a:p>
          <a:p>
            <a:endParaRPr lang="cs-CZ" sz="2400" dirty="0"/>
          </a:p>
          <a:p>
            <a:pPr lvl="0"/>
            <a:r>
              <a:rPr lang="cs-CZ" sz="2400" dirty="0"/>
              <a:t>-    různé mikrobiální komunity i v různých vrstvách kůže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00884" y="260648"/>
            <a:ext cx="29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</p:spTree>
    <p:extLst>
      <p:ext uri="{BB962C8B-B14F-4D97-AF65-F5344CB8AC3E}">
        <p14:creationId xmlns:p14="http://schemas.microsoft.com/office/powerpoint/2010/main" val="324829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260648"/>
            <a:ext cx="2958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86301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/>
              <a:t>- </a:t>
            </a:r>
            <a:r>
              <a:rPr lang="cs-CZ" sz="2400" dirty="0"/>
              <a:t>většina bakterií se soustřeďuje do potních žláz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G+ koky - </a:t>
            </a:r>
            <a:r>
              <a:rPr lang="en-GB" sz="2400" i="1" dirty="0"/>
              <a:t>Staphylococcus epidermidis </a:t>
            </a:r>
            <a:endParaRPr lang="cs-CZ" sz="2400" dirty="0"/>
          </a:p>
          <a:p>
            <a:pPr lvl="1"/>
            <a:r>
              <a:rPr lang="cs-CZ" sz="2400" dirty="0"/>
              <a:t>sekrece antimikrobiálních látek - obrana</a:t>
            </a:r>
          </a:p>
          <a:p>
            <a:pPr lvl="1"/>
            <a:r>
              <a:rPr lang="cs-CZ" sz="2400" dirty="0"/>
              <a:t>ale i život ohrožující infekce v nemocnicích </a:t>
            </a:r>
          </a:p>
          <a:p>
            <a:pPr lvl="1"/>
            <a:r>
              <a:rPr lang="cs-CZ" sz="2400" i="1" dirty="0"/>
              <a:t>	- </a:t>
            </a:r>
            <a:r>
              <a:rPr lang="cs-CZ" sz="2400" dirty="0"/>
              <a:t> katetry a chirurgické zákroky</a:t>
            </a:r>
          </a:p>
          <a:p>
            <a:r>
              <a:rPr lang="cs-CZ" sz="2400" dirty="0"/>
              <a:t>                   - </a:t>
            </a:r>
            <a:r>
              <a:rPr lang="en-GB" sz="2400" i="1" dirty="0"/>
              <a:t>Micrococcus</a:t>
            </a:r>
            <a:r>
              <a:rPr lang="en-GB" sz="2400" dirty="0"/>
              <a:t> sp.</a:t>
            </a:r>
            <a:endParaRPr lang="cs-CZ" sz="2400" dirty="0"/>
          </a:p>
          <a:p>
            <a:pPr lvl="0"/>
            <a:r>
              <a:rPr lang="cs-CZ" sz="2400" dirty="0"/>
              <a:t>- </a:t>
            </a:r>
            <a:r>
              <a:rPr lang="en-GB" sz="2400" dirty="0" err="1"/>
              <a:t>corynebacteria</a:t>
            </a:r>
            <a:r>
              <a:rPr lang="en-GB" sz="2400" dirty="0"/>
              <a:t> </a:t>
            </a:r>
            <a:r>
              <a:rPr lang="cs-CZ" sz="2400" dirty="0"/>
              <a:t>– např. </a:t>
            </a:r>
            <a:r>
              <a:rPr lang="en-GB" sz="2400" i="1" dirty="0"/>
              <a:t>Propionibacterium</a:t>
            </a:r>
            <a:r>
              <a:rPr lang="en-GB" sz="2400" dirty="0"/>
              <a:t> </a:t>
            </a:r>
            <a:r>
              <a:rPr lang="cs-CZ" sz="2400" i="1" dirty="0" err="1"/>
              <a:t>acnes</a:t>
            </a:r>
            <a:r>
              <a:rPr lang="cs-CZ" sz="2400" dirty="0"/>
              <a:t> </a:t>
            </a:r>
            <a:r>
              <a:rPr lang="en-GB" sz="2400" dirty="0"/>
              <a:t>–  n</a:t>
            </a:r>
            <a:r>
              <a:rPr lang="cs-CZ" sz="2400" dirty="0"/>
              <a:t>e</a:t>
            </a:r>
            <a:r>
              <a:rPr lang="en-GB" sz="2400" dirty="0" err="1"/>
              <a:t>patoge</a:t>
            </a:r>
            <a:r>
              <a:rPr lang="cs-CZ" sz="2400" dirty="0" err="1"/>
              <a:t>nní</a:t>
            </a:r>
            <a:r>
              <a:rPr lang="cs-CZ" sz="2400" dirty="0"/>
              <a:t> (?)</a:t>
            </a:r>
          </a:p>
          <a:p>
            <a:pPr lvl="2"/>
            <a:r>
              <a:rPr lang="cs-CZ" sz="2400" dirty="0"/>
              <a:t>z lipidů na kůži dělá SCFA – opět obrana</a:t>
            </a:r>
          </a:p>
          <a:p>
            <a:r>
              <a:rPr lang="cs-CZ" sz="2400" dirty="0"/>
              <a:t>	– ale dostane-li se do vlasového folikulu, pórů nebo kožních</a:t>
            </a:r>
          </a:p>
          <a:p>
            <a:r>
              <a:rPr lang="cs-CZ" sz="2400" dirty="0"/>
              <a:t>                 žláz, může způsobit zánět nebo akné 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- i </a:t>
            </a:r>
            <a:r>
              <a:rPr lang="cs-CZ" sz="2400" dirty="0" err="1"/>
              <a:t>mikromycety</a:t>
            </a:r>
            <a:r>
              <a:rPr lang="cs-CZ" sz="2400" dirty="0"/>
              <a:t> – </a:t>
            </a:r>
            <a:r>
              <a:rPr lang="cs-CZ" sz="2400" i="1" dirty="0" err="1"/>
              <a:t>Malassezia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nejvíc hub na nohách</a:t>
            </a:r>
          </a:p>
        </p:txBody>
      </p:sp>
    </p:spTree>
    <p:extLst>
      <p:ext uri="{BB962C8B-B14F-4D97-AF65-F5344CB8AC3E}">
        <p14:creationId xmlns:p14="http://schemas.microsoft.com/office/powerpoint/2010/main" val="18297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188640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56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– </a:t>
            </a:r>
            <a:r>
              <a:rPr lang="cs-CZ" sz="2400" dirty="0"/>
              <a:t>kmeny na zdravé kůži produkují mají geny pro </a:t>
            </a:r>
            <a:r>
              <a:rPr lang="cs-CZ" sz="2400" dirty="0" err="1"/>
              <a:t>thiopeptidy</a:t>
            </a:r>
            <a:endParaRPr lang="cs-CZ" sz="2400" dirty="0"/>
          </a:p>
          <a:p>
            <a:r>
              <a:rPr lang="cs-CZ" sz="2400" dirty="0"/>
              <a:t>inhibující G+ druhy (v kultuře inhibují </a:t>
            </a:r>
            <a:r>
              <a:rPr lang="cs-CZ" sz="2400" i="1" dirty="0" err="1"/>
              <a:t>Staphylococcus</a:t>
            </a:r>
            <a:r>
              <a:rPr lang="cs-CZ" sz="2400" i="1" dirty="0"/>
              <a:t> epidermis</a:t>
            </a:r>
            <a:r>
              <a:rPr lang="cs-CZ" sz="2400" dirty="0"/>
              <a:t>)</a:t>
            </a:r>
          </a:p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</a:t>
            </a:r>
            <a:r>
              <a:rPr lang="cs-CZ" sz="2400" dirty="0"/>
              <a:t>způsobující akné je neprodukují</a:t>
            </a:r>
          </a:p>
          <a:p>
            <a:endParaRPr lang="cs-CZ" sz="2400" dirty="0"/>
          </a:p>
          <a:p>
            <a:r>
              <a:rPr lang="cs-CZ" sz="2400" i="1" dirty="0"/>
              <a:t>S. epidermis </a:t>
            </a:r>
            <a:r>
              <a:rPr lang="cs-CZ" sz="2400" dirty="0"/>
              <a:t>– sekrece </a:t>
            </a:r>
            <a:r>
              <a:rPr lang="cs-CZ" sz="2400" dirty="0" err="1"/>
              <a:t>lipoteichoové</a:t>
            </a:r>
            <a:r>
              <a:rPr lang="cs-CZ" sz="2400" dirty="0"/>
              <a:t> kyseliny – prevence uvolnění</a:t>
            </a:r>
          </a:p>
          <a:p>
            <a:r>
              <a:rPr lang="cs-CZ" sz="2400" dirty="0"/>
              <a:t>zánětlivých </a:t>
            </a:r>
            <a:r>
              <a:rPr lang="cs-CZ" sz="2400" dirty="0" err="1"/>
              <a:t>cytokinů</a:t>
            </a:r>
            <a:r>
              <a:rPr lang="cs-CZ" sz="2400" dirty="0"/>
              <a:t> z buněk kůže</a:t>
            </a:r>
          </a:p>
          <a:p>
            <a:endParaRPr lang="cs-CZ" sz="2400" dirty="0"/>
          </a:p>
          <a:p>
            <a:r>
              <a:rPr lang="cs-CZ" sz="2400" dirty="0"/>
              <a:t>Přidání </a:t>
            </a:r>
            <a:r>
              <a:rPr lang="cs-CZ" sz="2400" i="1" dirty="0" err="1"/>
              <a:t>S.epidermis</a:t>
            </a:r>
            <a:r>
              <a:rPr lang="cs-CZ" sz="2400" dirty="0"/>
              <a:t> na kůži sterilních myší podpořilo imunitu (T-buňky)</a:t>
            </a:r>
          </a:p>
          <a:p>
            <a:endParaRPr lang="cs-CZ" sz="2400" dirty="0"/>
          </a:p>
          <a:p>
            <a:r>
              <a:rPr lang="cs-CZ" sz="2400" dirty="0"/>
              <a:t>Různí mikrobi ovlivňují rozdílné části imunitního systému</a:t>
            </a:r>
          </a:p>
          <a:p>
            <a:endParaRPr lang="cs-CZ" sz="2400" dirty="0"/>
          </a:p>
          <a:p>
            <a:r>
              <a:rPr lang="cs-CZ" sz="2400" dirty="0"/>
              <a:t>Někteří mikrobi produkují antimikrobiální látky, jiní naopak indukují</a:t>
            </a:r>
          </a:p>
          <a:p>
            <a:r>
              <a:rPr lang="cs-CZ" sz="2400" dirty="0"/>
              <a:t>uvolňování </a:t>
            </a:r>
            <a:r>
              <a:rPr lang="cs-CZ" sz="2400" dirty="0" err="1"/>
              <a:t>cytokinů</a:t>
            </a:r>
            <a:r>
              <a:rPr lang="cs-CZ" sz="2400" dirty="0"/>
              <a:t> spojených s nemocemi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Kožní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probiotika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Návrat k „přirozenému“ stavu?</a:t>
            </a:r>
          </a:p>
        </p:txBody>
      </p:sp>
    </p:spTree>
    <p:extLst>
      <p:ext uri="{BB962C8B-B14F-4D97-AF65-F5344CB8AC3E}">
        <p14:creationId xmlns:p14="http://schemas.microsoft.com/office/powerpoint/2010/main" val="96876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556792"/>
            <a:ext cx="8340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Historicky: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malé počty </a:t>
            </a:r>
            <a:r>
              <a:rPr lang="en-GB" sz="2400" i="1" dirty="0"/>
              <a:t>Staphylococcus epidermidis</a:t>
            </a:r>
            <a:r>
              <a:rPr lang="en-GB" sz="2400" dirty="0"/>
              <a:t> a</a:t>
            </a:r>
            <a:r>
              <a:rPr lang="cs-CZ" sz="2400" dirty="0"/>
              <a:t> určité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oryneform</a:t>
            </a:r>
            <a:r>
              <a:rPr lang="cs-CZ" sz="2400" dirty="0"/>
              <a:t>ní </a:t>
            </a:r>
          </a:p>
          <a:p>
            <a:r>
              <a:rPr lang="cs-CZ" sz="2400" dirty="0"/>
              <a:t>    bakterie </a:t>
            </a:r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mrkání stírá spojivky 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/>
              <a:t>r</a:t>
            </a:r>
            <a:r>
              <a:rPr lang="cs-CZ" sz="2400" dirty="0"/>
              <a:t>i</a:t>
            </a:r>
            <a:r>
              <a:rPr lang="en-GB" sz="2400" dirty="0"/>
              <a:t>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se</a:t>
            </a:r>
            <a:r>
              <a:rPr lang="cs-CZ" sz="2400" dirty="0"/>
              <a:t>k</a:t>
            </a:r>
            <a:r>
              <a:rPr lang="en-GB" sz="2400" dirty="0"/>
              <a:t>re</a:t>
            </a:r>
            <a:r>
              <a:rPr lang="cs-CZ" sz="2400" dirty="0" err="1"/>
              <a:t>ce</a:t>
            </a:r>
            <a:r>
              <a:rPr lang="en-GB" sz="2400" dirty="0"/>
              <a:t> (</a:t>
            </a:r>
            <a:r>
              <a:rPr lang="cs-CZ" sz="2400" dirty="0"/>
              <a:t>slzy</a:t>
            </a:r>
            <a:r>
              <a:rPr lang="en-GB" sz="2400" dirty="0"/>
              <a:t>) </a:t>
            </a:r>
            <a:r>
              <a:rPr lang="cs-CZ" sz="2400" dirty="0"/>
              <a:t> -</a:t>
            </a:r>
            <a:r>
              <a:rPr lang="en-GB" sz="2400" dirty="0"/>
              <a:t> </a:t>
            </a:r>
            <a:r>
              <a:rPr lang="en-GB" sz="2400" dirty="0" err="1"/>
              <a:t>bactericid</a:t>
            </a:r>
            <a:r>
              <a:rPr lang="cs-CZ" sz="2400" dirty="0"/>
              <a:t>ní látky včetně </a:t>
            </a:r>
            <a:r>
              <a:rPr lang="en-GB" sz="2400" dirty="0" err="1"/>
              <a:t>lysozym</a:t>
            </a:r>
            <a:r>
              <a:rPr lang="cs-CZ" sz="2400" dirty="0"/>
              <a:t>u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 </a:t>
            </a:r>
            <a:r>
              <a:rPr lang="en-GB" sz="2400" i="1" dirty="0"/>
              <a:t>Chlamydia trachomatis</a:t>
            </a:r>
            <a:r>
              <a:rPr lang="en-GB" sz="2400" dirty="0"/>
              <a:t> </a:t>
            </a:r>
            <a:r>
              <a:rPr lang="cs-CZ" sz="2400" dirty="0"/>
              <a:t>zřejmě </a:t>
            </a:r>
          </a:p>
          <a:p>
            <a:r>
              <a:rPr lang="cs-CZ" sz="2400" dirty="0"/>
              <a:t>     schopné specifické vazby na epitel spojivek </a:t>
            </a:r>
          </a:p>
          <a:p>
            <a:r>
              <a:rPr lang="cs-CZ" sz="2400" dirty="0"/>
              <a:t>     (</a:t>
            </a:r>
            <a:r>
              <a:rPr lang="cs-CZ" sz="2400" dirty="0" err="1"/>
              <a:t>Ophthalmo</a:t>
            </a:r>
            <a:r>
              <a:rPr lang="cs-CZ" sz="2400" dirty="0"/>
              <a:t>-Septonex, AgNO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Dnes:</a:t>
            </a:r>
            <a:r>
              <a:rPr lang="cs-CZ" sz="2400" dirty="0"/>
              <a:t> - bohatá </a:t>
            </a:r>
            <a:r>
              <a:rPr lang="cs-CZ" sz="2400" dirty="0" err="1"/>
              <a:t>mikrobiota</a:t>
            </a:r>
            <a:r>
              <a:rPr lang="cs-CZ" sz="2400" dirty="0"/>
              <a:t> včetně virů</a:t>
            </a:r>
          </a:p>
          <a:p>
            <a:r>
              <a:rPr lang="cs-CZ" sz="2400" dirty="0"/>
              <a:t>Spojivka i rohovka –cca 12 mírně odlišných bakteriálních rodů</a:t>
            </a:r>
          </a:p>
          <a:p>
            <a:r>
              <a:rPr lang="cs-CZ" sz="2400" dirty="0"/>
              <a:t>Třetinu z nich nelze klasifikovat/přiřadit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0726" y="260648"/>
            <a:ext cx="445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oka</a:t>
            </a:r>
          </a:p>
        </p:txBody>
      </p:sp>
    </p:spTree>
    <p:extLst>
      <p:ext uri="{BB962C8B-B14F-4D97-AF65-F5344CB8AC3E}">
        <p14:creationId xmlns:p14="http://schemas.microsoft.com/office/powerpoint/2010/main" val="29060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905023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horní cesty dýchací  </a:t>
            </a:r>
            <a:r>
              <a:rPr lang="en-GB" sz="2400" dirty="0"/>
              <a:t>(nasopharynx), </a:t>
            </a:r>
            <a:r>
              <a:rPr lang="cs-CZ" sz="2400" dirty="0"/>
              <a:t>především </a:t>
            </a:r>
            <a:r>
              <a:rPr lang="en-GB" sz="2400" dirty="0"/>
              <a:t>nares (</a:t>
            </a:r>
            <a:r>
              <a:rPr lang="en-GB" sz="2400" dirty="0" err="1"/>
              <a:t>nos</a:t>
            </a:r>
            <a:r>
              <a:rPr lang="cs-CZ" sz="2400" dirty="0"/>
              <a:t>ní dírky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2400" dirty="0"/>
              <a:t>silně k</a:t>
            </a:r>
            <a:r>
              <a:rPr lang="en-GB" sz="2400" dirty="0" err="1"/>
              <a:t>oloniz</a:t>
            </a:r>
            <a:r>
              <a:rPr lang="cs-CZ" sz="2400" dirty="0" err="1"/>
              <a:t>ované</a:t>
            </a:r>
            <a:endParaRPr lang="en-GB" sz="2400" dirty="0"/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 </a:t>
            </a:r>
            <a:r>
              <a:rPr lang="cs-CZ" sz="2400" dirty="0" err="1"/>
              <a:t>c</a:t>
            </a:r>
            <a:r>
              <a:rPr lang="en-GB" sz="2400" dirty="0" err="1"/>
              <a:t>orynebacteria</a:t>
            </a:r>
            <a:endParaRPr lang="en-GB" sz="2400" dirty="0"/>
          </a:p>
          <a:p>
            <a:r>
              <a:rPr lang="en-GB" sz="2400" dirty="0"/>
              <a:t>	- 20% </a:t>
            </a:r>
            <a:r>
              <a:rPr lang="en-GB" sz="2400" dirty="0" err="1"/>
              <a:t>popula</a:t>
            </a:r>
            <a:r>
              <a:rPr lang="cs-CZ" sz="2400" dirty="0" err="1"/>
              <a:t>ce</a:t>
            </a:r>
            <a:r>
              <a:rPr lang="en-GB" sz="2400" dirty="0"/>
              <a:t>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</a:t>
            </a:r>
            <a:r>
              <a:rPr lang="cs-CZ" sz="2400" dirty="0"/>
              <a:t>zdravé dutiny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endParaRPr lang="en-GB" sz="2400" dirty="0"/>
          </a:p>
          <a:p>
            <a:r>
              <a:rPr lang="en-GB" sz="2400" dirty="0"/>
              <a:t>	- pharynx  - streptococci a </a:t>
            </a:r>
            <a:r>
              <a:rPr lang="cs-CZ" sz="2400" dirty="0"/>
              <a:t>různé </a:t>
            </a:r>
            <a:r>
              <a:rPr lang="en-GB" sz="2400" dirty="0"/>
              <a:t>Gram-</a:t>
            </a:r>
            <a:r>
              <a:rPr lang="en-GB" sz="2400" dirty="0" err="1"/>
              <a:t>negativ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o</a:t>
            </a:r>
            <a:r>
              <a:rPr lang="cs-CZ" sz="2400" dirty="0"/>
              <a:t>c</a:t>
            </a:r>
            <a:r>
              <a:rPr lang="en-GB" sz="2400" dirty="0"/>
              <a:t>ci</a:t>
            </a:r>
            <a:r>
              <a:rPr lang="cs-CZ" sz="2400" dirty="0"/>
              <a:t>;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           někdy i</a:t>
            </a:r>
            <a:r>
              <a:rPr lang="en-GB" sz="2400" dirty="0"/>
              <a:t> pathogen</a:t>
            </a:r>
            <a:r>
              <a:rPr lang="cs-CZ" sz="2400" dirty="0"/>
              <a:t>i </a:t>
            </a:r>
            <a:r>
              <a:rPr lang="en-GB" sz="2400" dirty="0"/>
              <a:t>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</a:t>
            </a:r>
            <a:r>
              <a:rPr lang="en-GB" sz="2400" i="1" dirty="0"/>
              <a:t>pyogenes, Haemophilus</a:t>
            </a:r>
            <a:r>
              <a:rPr lang="cs-CZ" sz="2400" i="1" dirty="0"/>
              <a:t>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cs-CZ" sz="2400" b="1" dirty="0"/>
              <a:t>d</a:t>
            </a:r>
            <a:r>
              <a:rPr lang="en-GB" sz="2400" b="1" dirty="0"/>
              <a:t>o</a:t>
            </a:r>
            <a:r>
              <a:rPr lang="cs-CZ" sz="2400" b="1" dirty="0" err="1"/>
              <a:t>lní</a:t>
            </a:r>
            <a:r>
              <a:rPr lang="cs-CZ" sz="2400" b="1" dirty="0"/>
              <a:t> </a:t>
            </a:r>
            <a:r>
              <a:rPr lang="cs-CZ" sz="2400" b="1" dirty="0" err="1"/>
              <a:t>ce</a:t>
            </a:r>
            <a:r>
              <a:rPr lang="en-GB" sz="2400" b="1" dirty="0"/>
              <a:t>sty </a:t>
            </a:r>
            <a:r>
              <a:rPr lang="cs-CZ" sz="2400" b="1" dirty="0"/>
              <a:t>dýchací</a:t>
            </a:r>
            <a:r>
              <a:rPr lang="en-GB" sz="2400" b="1" dirty="0"/>
              <a:t> </a:t>
            </a:r>
            <a:r>
              <a:rPr lang="en-GB" sz="2400" dirty="0"/>
              <a:t>(trachea, bronchi, a</a:t>
            </a:r>
            <a:r>
              <a:rPr lang="cs-CZ" sz="2400" dirty="0"/>
              <a:t> p</a:t>
            </a:r>
            <a:r>
              <a:rPr lang="en-GB" sz="2400" dirty="0"/>
              <a:t>l</a:t>
            </a:r>
            <a:r>
              <a:rPr lang="cs-CZ" sz="2400" dirty="0" err="1"/>
              <a:t>icní</a:t>
            </a:r>
            <a:r>
              <a:rPr lang="cs-CZ" sz="2400" dirty="0"/>
              <a:t> </a:t>
            </a:r>
            <a:r>
              <a:rPr lang="en-GB" sz="2400" dirty="0"/>
              <a:t>t</a:t>
            </a:r>
            <a:r>
              <a:rPr lang="cs-CZ" sz="2400" dirty="0" err="1"/>
              <a:t>káň</a:t>
            </a:r>
            <a:r>
              <a:rPr lang="en-GB" sz="2400" dirty="0"/>
              <a:t>) </a:t>
            </a:r>
            <a:r>
              <a:rPr lang="cs-CZ" sz="2400" dirty="0"/>
              <a:t>téměř bez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</a:t>
            </a:r>
            <a:r>
              <a:rPr lang="cs-CZ" sz="2400" dirty="0" err="1"/>
              <a:t>bů</a:t>
            </a:r>
            <a:endParaRPr lang="cs-CZ" sz="2400" dirty="0"/>
          </a:p>
          <a:p>
            <a:r>
              <a:rPr lang="cs-CZ" sz="2400" dirty="0"/>
              <a:t>- o 3 řády méně než v ústech a 6-9 řádů než v </a:t>
            </a:r>
            <a:r>
              <a:rPr lang="cs-CZ" sz="2400" dirty="0" err="1"/>
              <a:t>zažív</a:t>
            </a:r>
            <a:r>
              <a:rPr lang="cs-CZ" sz="2400" dirty="0"/>
              <a:t>. traktu (</a:t>
            </a:r>
            <a:r>
              <a:rPr lang="cs-CZ" sz="2400" dirty="0" err="1"/>
              <a:t>surfaktanty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čistící efekt řasinkového </a:t>
            </a:r>
            <a:r>
              <a:rPr lang="en-GB" sz="2400" dirty="0" err="1"/>
              <a:t>epitelu</a:t>
            </a:r>
            <a:r>
              <a:rPr lang="en-GB" sz="2400" dirty="0"/>
              <a:t>, </a:t>
            </a:r>
            <a:r>
              <a:rPr lang="cs-CZ" sz="2400" dirty="0"/>
              <a:t>činnost makrofágů, kašlání, kýchání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ostrůvky mikrobů – </a:t>
            </a:r>
            <a:r>
              <a:rPr lang="cs-CZ" sz="2400" i="1" dirty="0" err="1"/>
              <a:t>Streptococcus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Veillonella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poškozený </a:t>
            </a:r>
            <a:r>
              <a:rPr lang="en-GB" sz="2400" dirty="0" err="1"/>
              <a:t>epitel</a:t>
            </a:r>
            <a:r>
              <a:rPr lang="en-GB" sz="2400" dirty="0"/>
              <a:t>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  <a:r>
              <a:rPr lang="cs-CZ" sz="2400" dirty="0"/>
              <a:t>sestupující </a:t>
            </a:r>
          </a:p>
          <a:p>
            <a:r>
              <a:rPr lang="cs-CZ" sz="2400" dirty="0"/>
              <a:t>     z</a:t>
            </a:r>
            <a:r>
              <a:rPr lang="en-GB" sz="2400" dirty="0"/>
              <a:t> nasopharynx</a:t>
            </a:r>
            <a:r>
              <a:rPr lang="cs-CZ" sz="2400" dirty="0"/>
              <a:t>u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4441" y="188640"/>
            <a:ext cx="707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respiračního traktu</a:t>
            </a:r>
          </a:p>
        </p:txBody>
      </p:sp>
    </p:spTree>
    <p:extLst>
      <p:ext uri="{BB962C8B-B14F-4D97-AF65-F5344CB8AC3E}">
        <p14:creationId xmlns:p14="http://schemas.microsoft.com/office/powerpoint/2010/main" val="417446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2764"/>
            <a:ext cx="877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Moč </a:t>
            </a:r>
            <a:r>
              <a:rPr lang="en-GB" sz="2400" dirty="0"/>
              <a:t>-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 err="1"/>
              <a:t>roorganism</a:t>
            </a:r>
            <a:r>
              <a:rPr lang="cs-CZ" sz="2400" dirty="0"/>
              <a:t>y mají problém se sem dostat  a udržet </a:t>
            </a:r>
          </a:p>
          <a:p>
            <a:r>
              <a:rPr lang="cs-CZ" sz="2400" dirty="0"/>
              <a:t>s</a:t>
            </a:r>
            <a:r>
              <a:rPr lang="en-GB" sz="2400" dirty="0"/>
              <a:t>e</a:t>
            </a:r>
            <a:r>
              <a:rPr lang="cs-CZ" sz="2400" dirty="0"/>
              <a:t> zde</a:t>
            </a:r>
            <a:r>
              <a:rPr lang="en-GB" sz="2400" dirty="0"/>
              <a:t> </a:t>
            </a:r>
          </a:p>
          <a:p>
            <a:r>
              <a:rPr lang="en-GB" sz="2400" dirty="0"/>
              <a:t>anterior urethra 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alpha-</a:t>
            </a:r>
            <a:r>
              <a:rPr lang="en-GB" sz="2400" dirty="0" err="1"/>
              <a:t>hemolytic</a:t>
            </a:r>
            <a:r>
              <a:rPr lang="cs-CZ" sz="2400" dirty="0"/>
              <a:t> </a:t>
            </a:r>
            <a:r>
              <a:rPr lang="en-GB" sz="2400" dirty="0"/>
              <a:t>streptococci, </a:t>
            </a:r>
            <a:r>
              <a:rPr lang="cs-CZ" sz="2400" dirty="0"/>
              <a:t>některé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en-GB" sz="2400" dirty="0"/>
              <a:t> bacteria (e.g. </a:t>
            </a:r>
            <a:r>
              <a:rPr lang="en-GB" sz="2400" i="1" dirty="0"/>
              <a:t>E. coli, </a:t>
            </a:r>
            <a:endParaRPr lang="cs-CZ" sz="2400" i="1" dirty="0"/>
          </a:p>
          <a:p>
            <a:r>
              <a:rPr lang="en-GB" sz="2400" i="1" dirty="0"/>
              <a:t>Proteus</a:t>
            </a:r>
            <a:r>
              <a:rPr lang="en-GB" sz="2400" dirty="0"/>
              <a:t>) a </a:t>
            </a:r>
            <a:r>
              <a:rPr lang="en-GB" sz="2400" dirty="0" err="1"/>
              <a:t>corynebacteria</a:t>
            </a:r>
            <a:r>
              <a:rPr lang="en-GB" sz="2400" dirty="0"/>
              <a:t> (</a:t>
            </a:r>
            <a:r>
              <a:rPr lang="cs-CZ" sz="2400" dirty="0"/>
              <a:t>k</a:t>
            </a:r>
            <a:r>
              <a:rPr lang="en-GB" sz="2400" dirty="0" err="1"/>
              <a:t>ontaminant</a:t>
            </a:r>
            <a:r>
              <a:rPr lang="cs-CZ" sz="2400" dirty="0"/>
              <a:t>y</a:t>
            </a:r>
            <a:r>
              <a:rPr lang="en-GB" sz="2400" dirty="0"/>
              <a:t>)</a:t>
            </a:r>
          </a:p>
          <a:p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8640"/>
            <a:ext cx="747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</p:txBody>
      </p:sp>
    </p:spTree>
    <p:extLst>
      <p:ext uri="{BB962C8B-B14F-4D97-AF65-F5344CB8AC3E}">
        <p14:creationId xmlns:p14="http://schemas.microsoft.com/office/powerpoint/2010/main" val="361944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5509" y="404664"/>
            <a:ext cx="747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85005"/>
            <a:ext cx="89832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/>
              <a:t> </a:t>
            </a:r>
            <a:r>
              <a:rPr lang="cs-CZ" sz="2400" dirty="0"/>
              <a:t>  různý </a:t>
            </a:r>
            <a:r>
              <a:rPr lang="cs-CZ" sz="2400" dirty="0" err="1"/>
              <a:t>mikrobiom</a:t>
            </a:r>
            <a:r>
              <a:rPr lang="cs-CZ" sz="2400" dirty="0"/>
              <a:t> v závislosti na rase,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velice individuální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oloniz</a:t>
            </a:r>
            <a:r>
              <a:rPr lang="cs-CZ" sz="2400" dirty="0" err="1"/>
              <a:t>ována</a:t>
            </a:r>
            <a:r>
              <a:rPr lang="cs-CZ" sz="2400" dirty="0"/>
              <a:t>  po porodu - </a:t>
            </a:r>
            <a:r>
              <a:rPr lang="en-GB" sz="2400" dirty="0" err="1"/>
              <a:t>corynebacteria</a:t>
            </a:r>
            <a:r>
              <a:rPr lang="en-GB" sz="2400" dirty="0"/>
              <a:t>, staphylococci, </a:t>
            </a:r>
            <a:endParaRPr lang="cs-CZ" sz="2400" dirty="0"/>
          </a:p>
          <a:p>
            <a:r>
              <a:rPr lang="en-GB" sz="2400" dirty="0"/>
              <a:t>streptococci, </a:t>
            </a:r>
            <a:r>
              <a:rPr lang="en-GB" sz="2400" i="1" dirty="0"/>
              <a:t>E. coli</a:t>
            </a:r>
            <a:r>
              <a:rPr lang="en-GB" sz="2400" dirty="0"/>
              <a:t>, a </a:t>
            </a:r>
            <a:r>
              <a:rPr lang="cs-CZ" sz="2400" dirty="0"/>
              <a:t>b</a:t>
            </a:r>
            <a:r>
              <a:rPr lang="en-GB" sz="2400" dirty="0"/>
              <a:t>a</a:t>
            </a:r>
            <a:r>
              <a:rPr lang="cs-CZ" sz="2400" dirty="0"/>
              <a:t>k</a:t>
            </a:r>
            <a:r>
              <a:rPr lang="en-GB" sz="2400" dirty="0" err="1"/>
              <a:t>ter</a:t>
            </a:r>
            <a:r>
              <a:rPr lang="cs-CZ" sz="2400" dirty="0" err="1"/>
              <a:t>ie</a:t>
            </a:r>
            <a:r>
              <a:rPr lang="cs-CZ" sz="2400" dirty="0"/>
              <a:t> mléčného kvašení – „</a:t>
            </a:r>
            <a:r>
              <a:rPr lang="en-GB" sz="2400" dirty="0" err="1"/>
              <a:t>Doderlein's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bacillus"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/>
              <a:t>Během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reprod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ukčního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života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vagin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epitel</a:t>
            </a:r>
            <a:r>
              <a:rPr lang="cs-CZ" sz="2400" dirty="0"/>
              <a:t> obsahuje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glycogen</a:t>
            </a:r>
            <a:r>
              <a:rPr lang="en-GB" sz="2400" dirty="0"/>
              <a:t>. </a:t>
            </a:r>
            <a:endParaRPr lang="cs-CZ" sz="2400" dirty="0"/>
          </a:p>
          <a:p>
            <a:r>
              <a:rPr lang="cs-CZ" sz="2400" dirty="0"/>
              <a:t>Převládá zde „</a:t>
            </a:r>
            <a:r>
              <a:rPr lang="en-GB" sz="2400" dirty="0" err="1"/>
              <a:t>Doderlein's</a:t>
            </a:r>
            <a:r>
              <a:rPr lang="en-GB" sz="2400" dirty="0"/>
              <a:t> Bacillus</a:t>
            </a:r>
            <a:r>
              <a:rPr lang="cs-CZ" sz="2400" dirty="0"/>
              <a:t>“, který je schopen ho metabolizovat </a:t>
            </a:r>
          </a:p>
          <a:p>
            <a:r>
              <a:rPr lang="cs-CZ" sz="2400" dirty="0"/>
              <a:t>na kyselinu mléčnou – ta spolu s dalšími produkty metabolismu </a:t>
            </a:r>
          </a:p>
          <a:p>
            <a:r>
              <a:rPr lang="cs-CZ" sz="2400" dirty="0"/>
              <a:t>inhibuje kolonizaci jinými bakteriemi  a reguluje množství bakterií </a:t>
            </a:r>
          </a:p>
          <a:p>
            <a:r>
              <a:rPr lang="cs-CZ" sz="2400" dirty="0"/>
              <a:t>mléčného kvašení; výsledné nízké pH vaginálního epitelu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zabraňuje </a:t>
            </a:r>
          </a:p>
          <a:p>
            <a:r>
              <a:rPr lang="cs-CZ" sz="2400" dirty="0"/>
              <a:t>ustanovení se jiných bakterií stejně jako potenciálně patogenních </a:t>
            </a:r>
          </a:p>
          <a:p>
            <a:r>
              <a:rPr lang="cs-CZ" sz="2400" dirty="0"/>
              <a:t>kvasinek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1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819" y="260648"/>
            <a:ext cx="7475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307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 většina žen dominuje jeden ze 4 kmenů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někdy ale dominují jiné anaerobní bakterie – ale i ty produkují</a:t>
            </a:r>
          </a:p>
          <a:p>
            <a:r>
              <a:rPr lang="cs-CZ" sz="2400" dirty="0"/>
              <a:t>     kyselinu mléčnou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dominance </a:t>
            </a: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80% asijských žen a 90% bílých (pH 4,4 a 4,2)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60% hispánských a černých (pH 5,0 a 4,7)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možné spojení i s předčasným porodem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průměru 10% předčasných porodů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oblasti dominované černým a hispánským obyvatelstvem</a:t>
            </a:r>
          </a:p>
          <a:p>
            <a:pPr lvl="1"/>
            <a:r>
              <a:rPr lang="cs-CZ" sz="2400" dirty="0"/>
              <a:t>     jde o 20%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- rychlé změny </a:t>
            </a:r>
            <a:r>
              <a:rPr lang="cs-CZ" sz="2400" dirty="0" err="1"/>
              <a:t>mikrobiomu</a:t>
            </a:r>
            <a:r>
              <a:rPr lang="cs-CZ" sz="2400" dirty="0"/>
              <a:t> (i 24 hodin)</a:t>
            </a:r>
          </a:p>
        </p:txBody>
      </p:sp>
    </p:spTree>
    <p:extLst>
      <p:ext uri="{BB962C8B-B14F-4D97-AF65-F5344CB8AC3E}">
        <p14:creationId xmlns:p14="http://schemas.microsoft.com/office/powerpoint/2010/main" val="79870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74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886569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vagina –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novorozenec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placenta po porodu -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 </a:t>
            </a:r>
          </a:p>
          <a:p>
            <a:r>
              <a:rPr lang="cs-CZ" sz="2400" dirty="0"/>
              <a:t>	– druhové složení nejpodobnější dutině ústní</a:t>
            </a:r>
          </a:p>
          <a:p>
            <a:r>
              <a:rPr lang="cs-CZ" sz="2400" dirty="0"/>
              <a:t>	- metabolické dráhy – metabolismus </a:t>
            </a:r>
            <a:r>
              <a:rPr lang="cs-CZ" sz="2400" dirty="0" err="1"/>
              <a:t>kofaktorů</a:t>
            </a:r>
            <a:r>
              <a:rPr lang="cs-CZ" sz="2400" dirty="0"/>
              <a:t> a vitamínů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mateřské mléko – mikrobiální polévka</a:t>
            </a:r>
          </a:p>
          <a:p>
            <a:pPr marL="800100" lvl="1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silně individuální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matka předává mikroby z prostředí dítěti – tréning imunitního</a:t>
            </a:r>
          </a:p>
          <a:p>
            <a:pPr lvl="1"/>
            <a:r>
              <a:rPr lang="cs-CZ" sz="2400" dirty="0"/>
              <a:t>     systému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během těhotenství a kojení se mění mateřský </a:t>
            </a:r>
            <a:r>
              <a:rPr lang="cs-CZ" sz="2400" dirty="0" err="1"/>
              <a:t>mikrobiom</a:t>
            </a:r>
            <a:r>
              <a:rPr lang="cs-CZ" sz="2400" dirty="0"/>
              <a:t> – význam</a:t>
            </a:r>
          </a:p>
          <a:p>
            <a:r>
              <a:rPr lang="cs-CZ" sz="2400" dirty="0"/>
              <a:t>     i pro zdraví matky</a:t>
            </a:r>
          </a:p>
          <a:p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0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CEC6B-AAC6-4A83-947A-ADC5992A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Pár slov úvodem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1DA933-899F-49E2-81A4-07AA3601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Milé kolegyně a kolegové,</a:t>
            </a:r>
          </a:p>
          <a:p>
            <a:pPr marL="0" indent="0">
              <a:buNone/>
            </a:pPr>
            <a:r>
              <a:rPr lang="cs-CZ" dirty="0"/>
              <a:t>s většinou z vás jsme se už viděli a už jste se o </a:t>
            </a:r>
            <a:r>
              <a:rPr lang="cs-CZ" dirty="0" err="1"/>
              <a:t>mikrobiotě</a:t>
            </a:r>
            <a:r>
              <a:rPr lang="cs-CZ" dirty="0"/>
              <a:t> něco dozvěděli (aspoň doufám, snad nejsem příliš optimistický). Avšak vzhledem k tomu, že někteří z vás jsou ve vašem ročníku noví a kromě toho - </a:t>
            </a:r>
            <a:r>
              <a:rPr lang="cs-CZ" dirty="0" err="1"/>
              <a:t>repetitio</a:t>
            </a:r>
            <a:r>
              <a:rPr lang="cs-CZ" dirty="0"/>
              <a:t> mater </a:t>
            </a:r>
            <a:r>
              <a:rPr lang="cs-CZ" dirty="0" err="1"/>
              <a:t>studiorum</a:t>
            </a:r>
            <a:r>
              <a:rPr lang="cs-CZ" dirty="0"/>
              <a:t> – předkládám vám opět i tuto část své prezentace (od té doby mírně upravenou – doufám, že k lepšímu). Ve druhé části se věnuji některým specifickým otázkám, jako je rezistence k antibiotikům, virová terapie a podobně. </a:t>
            </a:r>
          </a:p>
          <a:p>
            <a:pPr marL="0" indent="0">
              <a:buNone/>
            </a:pPr>
            <a:r>
              <a:rPr lang="cs-CZ" dirty="0"/>
              <a:t>Byl bych rád, kdybyste si z mé prezentace odnesli – kromě doufejme nových poznatků a podnětů – hlavní myšlenku, že jsme součástí přírody a zatímco ona se bez nás obejde, my bez ní ne. Proto nemá cenu s ní bojovat, spíš se snažit s ní žít, a to co v největší shodě. Ona nám to v dobrém oplatí a bude nám všem podstatně lépe.</a:t>
            </a:r>
          </a:p>
          <a:p>
            <a:pPr marL="0" indent="0">
              <a:buNone/>
            </a:pPr>
            <a:r>
              <a:rPr lang="cs-CZ" dirty="0"/>
              <a:t>Přeji vám mnoho štěstí!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Martin Krsek</a:t>
            </a:r>
          </a:p>
        </p:txBody>
      </p:sp>
    </p:spTree>
    <p:extLst>
      <p:ext uri="{BB962C8B-B14F-4D97-AF65-F5344CB8AC3E}">
        <p14:creationId xmlns:p14="http://schemas.microsoft.com/office/powerpoint/2010/main" val="211014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60648"/>
            <a:ext cx="374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2724"/>
            <a:ext cx="860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Mastitidy</a:t>
            </a:r>
            <a:r>
              <a:rPr lang="cs-CZ" dirty="0"/>
              <a:t> – </a:t>
            </a:r>
            <a:r>
              <a:rPr lang="cs-CZ" sz="2400" dirty="0"/>
              <a:t>vymizení </a:t>
            </a:r>
            <a:r>
              <a:rPr lang="cs-CZ" sz="2400" i="1" dirty="0" err="1"/>
              <a:t>Lactobacillus</a:t>
            </a:r>
            <a:r>
              <a:rPr lang="cs-CZ" sz="2400" dirty="0"/>
              <a:t>, dominance jednoho kmene </a:t>
            </a:r>
          </a:p>
          <a:p>
            <a:r>
              <a:rPr lang="cs-CZ" sz="2400" dirty="0"/>
              <a:t>patogenní bakterie</a:t>
            </a:r>
          </a:p>
          <a:p>
            <a:r>
              <a:rPr lang="cs-CZ" sz="2400" dirty="0"/>
              <a:t>Přidání </a:t>
            </a:r>
            <a:r>
              <a:rPr lang="cs-CZ" sz="2400" dirty="0" err="1"/>
              <a:t>laktobacilu</a:t>
            </a:r>
            <a:r>
              <a:rPr lang="cs-CZ" sz="2400" dirty="0"/>
              <a:t> do potravy – táž bakterie se ukázala v mléku</a:t>
            </a:r>
          </a:p>
          <a:p>
            <a:r>
              <a:rPr lang="cs-CZ" sz="2400" dirty="0"/>
              <a:t>Po </a:t>
            </a:r>
            <a:r>
              <a:rPr lang="cs-CZ" sz="2400" dirty="0" err="1"/>
              <a:t>třitýdenní</a:t>
            </a:r>
            <a:r>
              <a:rPr lang="cs-CZ" sz="2400" dirty="0"/>
              <a:t> kůře vymizení problémů – lepší než antibiotika?</a:t>
            </a:r>
          </a:p>
          <a:p>
            <a:endParaRPr lang="cs-CZ" sz="2400" dirty="0"/>
          </a:p>
          <a:p>
            <a:r>
              <a:rPr lang="cs-CZ" sz="2400" dirty="0"/>
              <a:t>Prsa i u nekojící ženy mají vlastní mikroflóru – význam pro rakovinu?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323945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3549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1676 – </a:t>
            </a:r>
            <a:r>
              <a:rPr lang="cs-CZ" sz="2400" dirty="0" err="1"/>
              <a:t>Anthonie</a:t>
            </a:r>
            <a:r>
              <a:rPr lang="cs-CZ" sz="2400" dirty="0"/>
              <a:t> van </a:t>
            </a:r>
            <a:r>
              <a:rPr lang="cs-CZ" sz="2400" dirty="0" err="1"/>
              <a:t>Leewenhoek</a:t>
            </a:r>
            <a:r>
              <a:rPr lang="cs-CZ" sz="2400" dirty="0"/>
              <a:t> – „</a:t>
            </a:r>
            <a:r>
              <a:rPr lang="cs-CZ" sz="2400" dirty="0" err="1"/>
              <a:t>animacules</a:t>
            </a:r>
            <a:r>
              <a:rPr lang="cs-CZ" sz="2400" dirty="0"/>
              <a:t>“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1890 – </a:t>
            </a:r>
            <a:r>
              <a:rPr lang="cs-CZ" sz="2400" dirty="0" err="1"/>
              <a:t>W.D.Miller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Mouth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2016 – </a:t>
            </a:r>
            <a:r>
              <a:rPr lang="cs-CZ" sz="2400" dirty="0" err="1"/>
              <a:t>Jakubovics</a:t>
            </a:r>
            <a:r>
              <a:rPr lang="cs-CZ" sz="2400" dirty="0"/>
              <a:t> – struktura dentálního plaku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Expanded</a:t>
            </a:r>
            <a:r>
              <a:rPr lang="cs-CZ" sz="2400" b="1" dirty="0"/>
              <a:t> </a:t>
            </a:r>
            <a:r>
              <a:rPr lang="en-GB" sz="2400" b="1" dirty="0"/>
              <a:t>Human Oral Microbiome Database </a:t>
            </a:r>
            <a:r>
              <a:rPr lang="en-GB" sz="2400" dirty="0"/>
              <a:t>(</a:t>
            </a:r>
            <a:r>
              <a:rPr lang="en-GB" sz="2400" dirty="0" err="1"/>
              <a:t>eHOMD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November 22, 2017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772 prokaryotic species (70% </a:t>
            </a:r>
            <a:r>
              <a:rPr lang="cs-CZ" sz="2400" dirty="0"/>
              <a:t>k</a:t>
            </a:r>
            <a:r>
              <a:rPr lang="en-GB" sz="2400" dirty="0" err="1"/>
              <a:t>ultiv</a:t>
            </a:r>
            <a:r>
              <a:rPr lang="cs-CZ" sz="2400" dirty="0" err="1"/>
              <a:t>ovatelných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16S rDNA </a:t>
            </a:r>
            <a:r>
              <a:rPr lang="cs-CZ" sz="2400" dirty="0"/>
              <a:t>– 6 kmenů: </a:t>
            </a:r>
            <a:r>
              <a:rPr lang="en-GB" sz="2400" i="1" dirty="0" err="1"/>
              <a:t>Firmicutes</a:t>
            </a:r>
            <a:r>
              <a:rPr lang="en-GB" sz="2400" i="1" dirty="0"/>
              <a:t>, </a:t>
            </a:r>
            <a:r>
              <a:rPr lang="en-GB" sz="2400" i="1" dirty="0" err="1"/>
              <a:t>Actinobacteria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Proteobacteria</a:t>
            </a:r>
            <a:r>
              <a:rPr lang="en-GB" sz="2400" i="1" dirty="0"/>
              <a:t>, Fusobacteria, </a:t>
            </a:r>
            <a:r>
              <a:rPr lang="en-GB" sz="2400" i="1" dirty="0" err="1"/>
              <a:t>Bacteroidetes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cs-CZ" sz="2400" dirty="0"/>
              <a:t> </a:t>
            </a:r>
            <a:r>
              <a:rPr lang="en-GB" sz="2400" i="1" dirty="0" err="1"/>
              <a:t>Spirochaetes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= 96%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12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332656"/>
            <a:ext cx="4203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společný vývoj s námi po milióny let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využití ohně, zemědělství, zpracované potraviny (cukr), </a:t>
            </a:r>
          </a:p>
          <a:p>
            <a:pPr lvl="1"/>
            <a:r>
              <a:rPr lang="cs-CZ" sz="2400" dirty="0"/>
              <a:t>     antimikrobiální terapie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závislé na věku</a:t>
            </a:r>
            <a:r>
              <a:rPr lang="en-GB" sz="2400" dirty="0"/>
              <a:t>: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po narození </a:t>
            </a:r>
            <a:r>
              <a:rPr lang="en-GB" sz="2400" dirty="0"/>
              <a:t>- </a:t>
            </a:r>
            <a:r>
              <a:rPr lang="en-GB" sz="2400" i="1" dirty="0"/>
              <a:t>Streptococcus </a:t>
            </a:r>
            <a:r>
              <a:rPr lang="en-GB" sz="2400" i="1" dirty="0" err="1"/>
              <a:t>salivarius</a:t>
            </a:r>
            <a:r>
              <a:rPr lang="en-GB" sz="2400" i="1" dirty="0"/>
              <a:t> (</a:t>
            </a:r>
            <a:r>
              <a:rPr lang="en-GB" sz="2400" dirty="0"/>
              <a:t>98%)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prořezávání zubů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i="1" dirty="0"/>
              <a:t> </a:t>
            </a:r>
            <a:r>
              <a:rPr lang="en-GB" sz="2400" dirty="0"/>
              <a:t>(lactic acid) a</a:t>
            </a:r>
            <a:r>
              <a:rPr lang="en-GB" sz="2400" i="1" dirty="0"/>
              <a:t> S. </a:t>
            </a:r>
            <a:r>
              <a:rPr lang="en-GB" sz="2400" i="1" dirty="0" err="1"/>
              <a:t>sanguis</a:t>
            </a:r>
            <a:endParaRPr lang="en-GB" sz="2400" i="1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B</a:t>
            </a:r>
            <a:r>
              <a:rPr lang="en-GB" sz="2400" dirty="0" err="1"/>
              <a:t>acteroides</a:t>
            </a:r>
            <a:r>
              <a:rPr lang="en-GB" sz="2400" dirty="0"/>
              <a:t> a </a:t>
            </a:r>
            <a:r>
              <a:rPr lang="cs-CZ" sz="2400" dirty="0"/>
              <a:t>S</a:t>
            </a:r>
            <a:r>
              <a:rPr lang="en-GB" sz="2400" dirty="0" err="1"/>
              <a:t>pirochetes</a:t>
            </a:r>
            <a:r>
              <a:rPr lang="en-GB" sz="2400" dirty="0"/>
              <a:t> </a:t>
            </a:r>
            <a:r>
              <a:rPr lang="cs-CZ" sz="2400" dirty="0"/>
              <a:t>kolem </a:t>
            </a:r>
            <a:r>
              <a:rPr lang="en-GB" sz="2400" dirty="0"/>
              <a:t>puberty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8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8100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Tři habitaty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sliznice tváří, dásně, tvrdé patro –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hrdlo, mandle, hřbet jazyka, sliny – </a:t>
            </a:r>
            <a:r>
              <a:rPr lang="en-GB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Neisseria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  <a:r>
              <a:rPr lang="cs-CZ" sz="2400" dirty="0"/>
              <a:t> 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Leptotrichia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en-GB" sz="2400" i="1" dirty="0" err="1"/>
              <a:t>Capnocytophaga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Rothia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</a:t>
            </a:r>
            <a:r>
              <a:rPr lang="cs-CZ" sz="2400" dirty="0"/>
              <a:t>a </a:t>
            </a:r>
            <a:r>
              <a:rPr lang="en-GB" sz="2400" i="1" dirty="0"/>
              <a:t>Corynebacterium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Ústa – teplo, vlhko, živiny – sliny, </a:t>
            </a:r>
            <a:r>
              <a:rPr lang="cs-CZ" sz="2400" dirty="0" err="1"/>
              <a:t>crevikulární</a:t>
            </a:r>
            <a:r>
              <a:rPr lang="cs-CZ" sz="2400" dirty="0"/>
              <a:t> tekutina dásní</a:t>
            </a:r>
          </a:p>
          <a:p>
            <a:r>
              <a:rPr lang="cs-CZ" sz="2400" dirty="0"/>
              <a:t>	- proteiny, glykoproteiny</a:t>
            </a:r>
          </a:p>
          <a:p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</a:t>
            </a:r>
          </a:p>
          <a:p>
            <a:r>
              <a:rPr lang="cs-CZ" sz="2400" dirty="0"/>
              <a:t>	  </a:t>
            </a:r>
            <a:r>
              <a:rPr lang="cs-CZ" sz="2400" dirty="0" err="1"/>
              <a:t>statherin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endParaRPr lang="cs-CZ" sz="2400" dirty="0"/>
          </a:p>
          <a:p>
            <a:r>
              <a:rPr lang="cs-CZ" sz="2400" dirty="0"/>
              <a:t>	- výsledkem je vyvážená </a:t>
            </a:r>
            <a:r>
              <a:rPr lang="cs-CZ" sz="2400" dirty="0" err="1"/>
              <a:t>mikrobiota</a:t>
            </a:r>
            <a:endParaRPr lang="cs-CZ" sz="2400" dirty="0"/>
          </a:p>
          <a:p>
            <a:r>
              <a:rPr lang="cs-CZ" sz="2400" dirty="0"/>
              <a:t>	- tyto látky spolu s ostatními (i mikrobiální) vytváří film</a:t>
            </a:r>
          </a:p>
          <a:p>
            <a:r>
              <a:rPr lang="cs-CZ" sz="2400" dirty="0"/>
              <a:t>	  umožňující mikrobům jejich uchycení a zároveň chrání </a:t>
            </a:r>
          </a:p>
          <a:p>
            <a:r>
              <a:rPr lang="cs-CZ" sz="2400" dirty="0"/>
              <a:t>	  zuby proti ataku kyselin</a:t>
            </a:r>
          </a:p>
        </p:txBody>
      </p:sp>
    </p:spTree>
    <p:extLst>
      <p:ext uri="{BB962C8B-B14F-4D97-AF65-F5344CB8AC3E}">
        <p14:creationId xmlns:p14="http://schemas.microsoft.com/office/powerpoint/2010/main" val="224847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DA86E8-21CF-4E26-946B-ECA638BE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9" y="0"/>
            <a:ext cx="7709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03272"/>
            <a:ext cx="58654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  <a:p>
            <a:pPr algn="ctr"/>
            <a:r>
              <a:rPr lang="cs-CZ" sz="2400" b="1" dirty="0"/>
              <a:t>Tvorba zubního plaku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98" y="1052736"/>
            <a:ext cx="9370484" cy="30243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103798" y="4077072"/>
            <a:ext cx="9921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nejprve fyzikální proces – pokrytí povrchů filmem z rozpuštěných látek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poté (minuty) – reverzibilní přichycení – ireverzibilní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orální bakterie – různé </a:t>
            </a:r>
            <a:r>
              <a:rPr lang="cs-CZ" sz="2400" dirty="0" err="1"/>
              <a:t>adheziny</a:t>
            </a:r>
            <a:r>
              <a:rPr lang="cs-CZ" sz="2400" dirty="0"/>
              <a:t> – interakce s molekulami a receptory</a:t>
            </a:r>
          </a:p>
          <a:p>
            <a:r>
              <a:rPr lang="cs-CZ" sz="2400" dirty="0"/>
              <a:t>                                    na ostatních bakteriích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Actinomycetes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Spirochetes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6960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88640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9055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Biofilm</a:t>
            </a:r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 err="1"/>
              <a:t>koadheze</a:t>
            </a:r>
            <a:r>
              <a:rPr lang="cs-CZ" sz="2400" dirty="0"/>
              <a:t> pozdějších kolonizátorů na již přichycené předešlé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diverzita a biomasa </a:t>
            </a:r>
            <a:r>
              <a:rPr lang="cs-CZ" sz="2400" dirty="0" err="1"/>
              <a:t>biofilmu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 bakteriálních </a:t>
            </a:r>
            <a:r>
              <a:rPr lang="cs-CZ" sz="2400" b="1" dirty="0"/>
              <a:t>polymerů</a:t>
            </a:r>
            <a:r>
              <a:rPr lang="cs-CZ" sz="2400" dirty="0"/>
              <a:t> (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fruktany</a:t>
            </a:r>
            <a:r>
              <a:rPr lang="cs-CZ" sz="2400" dirty="0"/>
              <a:t>, </a:t>
            </a:r>
            <a:r>
              <a:rPr lang="cs-CZ" sz="2400" dirty="0" err="1"/>
              <a:t>heteropolymery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matrix</a:t>
            </a:r>
            <a:r>
              <a:rPr lang="cs-CZ" sz="2400" dirty="0"/>
              <a:t> – živiny, voda, enzymy</a:t>
            </a:r>
          </a:p>
          <a:p>
            <a:pPr marL="1714500" lvl="3" indent="-342900">
              <a:buFontTx/>
              <a:buChar char="-"/>
            </a:pPr>
            <a:r>
              <a:rPr lang="cs-CZ" sz="2400" dirty="0"/>
              <a:t>gradient – pH, O</a:t>
            </a:r>
            <a:r>
              <a:rPr lang="cs-CZ" sz="2400" baseline="-25000" dirty="0"/>
              <a:t>2</a:t>
            </a:r>
            <a:r>
              <a:rPr lang="cs-CZ" sz="2400" dirty="0"/>
              <a:t>, živiny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regulace exprese genů – odlišná od stejných planktonických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usnadněný horizontální transfer genů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quorum</a:t>
            </a:r>
            <a:r>
              <a:rPr lang="cs-CZ" sz="2400" dirty="0"/>
              <a:t> </a:t>
            </a:r>
            <a:r>
              <a:rPr lang="cs-CZ" sz="2400" dirty="0" err="1"/>
              <a:t>sensing</a:t>
            </a:r>
            <a:r>
              <a:rPr lang="cs-CZ" sz="2400" dirty="0"/>
              <a:t> peptidy zvýšily frekvenci transformace u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dirty="0"/>
              <a:t>10-600x</a:t>
            </a:r>
          </a:p>
          <a:p>
            <a:r>
              <a:rPr lang="cs-CZ" sz="2400" dirty="0"/>
              <a:t>-   zvýšená rezistence k antimikrobiálním látkám</a:t>
            </a:r>
          </a:p>
        </p:txBody>
      </p:sp>
    </p:spTree>
    <p:extLst>
      <p:ext uri="{BB962C8B-B14F-4D97-AF65-F5344CB8AC3E}">
        <p14:creationId xmlns:p14="http://schemas.microsoft.com/office/powerpoint/2010/main" val="316669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2014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Viry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patogenní – příušnice, vzteklina, hepatitida, HIV, respirační infekce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bakteriofágy – lytické, lyzogenní - …….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Houby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detekováno 85 rodů</a:t>
            </a:r>
          </a:p>
          <a:p>
            <a:pPr marL="342900" indent="-342900">
              <a:buFontTx/>
              <a:buChar char="-"/>
            </a:pPr>
            <a:r>
              <a:rPr lang="en-GB" sz="2400" i="1" dirty="0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en-GB" sz="2400" i="1" dirty="0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en-GB" sz="2400" i="1" dirty="0"/>
              <a:t> Cryptococcus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– </a:t>
            </a:r>
            <a:r>
              <a:rPr lang="cs-CZ" sz="2400" dirty="0"/>
              <a:t>její přítomnost umožní růst anaerobů v aerobních </a:t>
            </a:r>
            <a:r>
              <a:rPr lang="cs-CZ" sz="2400" dirty="0" err="1"/>
              <a:t>podm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Archea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minoritní součást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metanogeni</a:t>
            </a:r>
            <a:r>
              <a:rPr lang="cs-CZ" sz="2400" dirty="0"/>
              <a:t> – zvláště u osob s </a:t>
            </a:r>
            <a:r>
              <a:rPr lang="en-GB" sz="2400" dirty="0" err="1"/>
              <a:t>periodontit</a:t>
            </a:r>
            <a:r>
              <a:rPr lang="cs-CZ" sz="2400" dirty="0" err="1"/>
              <a:t>ídou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340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260648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354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Bakterie</a:t>
            </a:r>
          </a:p>
          <a:p>
            <a:endParaRPr lang="cs-CZ" sz="2400" b="1" dirty="0"/>
          </a:p>
          <a:p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objev ultramalých bakterií (nejen ústní dutina)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redukovaný genom, absence mnoha biosyntetických a </a:t>
            </a:r>
          </a:p>
          <a:p>
            <a:r>
              <a:rPr lang="cs-CZ" sz="2400" dirty="0"/>
              <a:t>     metabolických drah včetně elektronového transportního řetězce</a:t>
            </a:r>
          </a:p>
          <a:p>
            <a:r>
              <a:rPr lang="cs-CZ" sz="2400" dirty="0"/>
              <a:t>-   obligátní </a:t>
            </a:r>
            <a:r>
              <a:rPr lang="cs-CZ" sz="2400" dirty="0" err="1"/>
              <a:t>symbionti</a:t>
            </a:r>
            <a:r>
              <a:rPr lang="cs-CZ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2001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332656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7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Dentální plak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žijící vedle sebe využívají různé živiny, produkují různé</a:t>
            </a:r>
          </a:p>
          <a:p>
            <a:r>
              <a:rPr lang="cs-CZ" sz="2400" dirty="0"/>
              <a:t>     látky: synergismus, indukce odezvy v cílových buňkách a </a:t>
            </a:r>
            <a:r>
              <a:rPr lang="cs-CZ" sz="2400" dirty="0" err="1"/>
              <a:t>kompetice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" y="2564904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024" y="4653136"/>
            <a:ext cx="844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stejná látka – různá funkce – dle situace, koncentrace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– inhibice, ale v subletálních koncentracích signální funkce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organické kyseliny, bakteriociny – antagonismus, </a:t>
            </a:r>
          </a:p>
          <a:p>
            <a:r>
              <a:rPr lang="cs-CZ" sz="2400" dirty="0"/>
              <a:t>     synergismus</a:t>
            </a:r>
          </a:p>
          <a:p>
            <a:r>
              <a:rPr lang="cs-CZ" sz="2400" dirty="0"/>
              <a:t>-    bakteriociny – kompetence buněk, uvolnění DNA</a:t>
            </a:r>
          </a:p>
        </p:txBody>
      </p:sp>
    </p:spTree>
    <p:extLst>
      <p:ext uri="{BB962C8B-B14F-4D97-AF65-F5344CB8AC3E}">
        <p14:creationId xmlns:p14="http://schemas.microsoft.com/office/powerpoint/2010/main" val="5030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0002" y="692696"/>
            <a:ext cx="665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Jaká je hlavní úloha mikrobů na Zemi?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772816"/>
            <a:ext cx="16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degradace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399383"/>
            <a:ext cx="18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fotosyntéza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2492896"/>
            <a:ext cx="209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koloběh živin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09120"/>
            <a:ext cx="450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interakce s rostlinami a živočichy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90891" y="5589240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- udržovat život na Zemi</a:t>
            </a:r>
          </a:p>
        </p:txBody>
      </p:sp>
    </p:spTree>
    <p:extLst>
      <p:ext uri="{BB962C8B-B14F-4D97-AF65-F5344CB8AC3E}">
        <p14:creationId xmlns:p14="http://schemas.microsoft.com/office/powerpoint/2010/main" val="402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902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pouhá přítomnost </a:t>
            </a:r>
            <a:r>
              <a:rPr lang="cs-CZ" sz="2400" dirty="0"/>
              <a:t>inhibuje kolonizaci potenciálními patogeny GIT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metabolismus nitrátů </a:t>
            </a:r>
            <a:r>
              <a:rPr lang="cs-CZ" sz="2400" dirty="0"/>
              <a:t>a kardiovaskulární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¼ přijatých nitrátů se vrátí do dutiny ústní (sliny…)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mikrobiota</a:t>
            </a:r>
            <a:r>
              <a:rPr lang="cs-CZ" sz="2400" dirty="0"/>
              <a:t> přemění nitráty na nitrity – ty do krve a přeměna na 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NO – zásadní pro zdraví cév – pružnost, ohebnost – snížení tlaku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erekce, uvolnění svalstva v trávicí soustavě – posun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použití antibakteriální ústní vody výrazně snížilo příjem nitritů, </a:t>
            </a:r>
          </a:p>
          <a:p>
            <a:r>
              <a:rPr lang="cs-CZ" sz="2400" dirty="0"/>
              <a:t>     zrušilo účinek nitritů na snižování krevního tlaku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ale i souvislost se systemickými chorobami: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metastatic infections of heart, brain, spleen, pancreas, liver,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and bone, </a:t>
            </a:r>
            <a:r>
              <a:rPr lang="en-GB" sz="2400" dirty="0" err="1"/>
              <a:t>artherosclerosis</a:t>
            </a:r>
            <a:r>
              <a:rPr lang="en-GB" sz="2400" dirty="0"/>
              <a:t>, cardiovascular diseases, stroke,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respiratory diseases, meningitis, pneumonia, diabetes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4379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650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Negativní účinky </a:t>
            </a:r>
            <a:r>
              <a:rPr lang="cs-CZ" sz="2400" b="1" dirty="0" err="1"/>
              <a:t>mikrobioty</a:t>
            </a:r>
            <a:r>
              <a:rPr lang="cs-CZ" sz="2400" b="1" dirty="0"/>
              <a:t> v dutině ústní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zubní kaz, gingivitida, </a:t>
            </a:r>
            <a:r>
              <a:rPr lang="cs-CZ" sz="2400" dirty="0" err="1"/>
              <a:t>periodontitis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UK 	– 46% 15tiletých dětí – kazy v trvalých zubech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45% dospělých - </a:t>
            </a:r>
            <a:r>
              <a:rPr lang="cs-CZ" sz="2400" dirty="0" err="1"/>
              <a:t>perionditida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 </a:t>
            </a:r>
            <a:r>
              <a:rPr lang="cs-CZ" sz="2400" dirty="0"/>
              <a:t>– rozpuštění struktury zubů </a:t>
            </a:r>
            <a:r>
              <a:rPr lang="cs-CZ" sz="2400" b="1" dirty="0"/>
              <a:t>kyselinami</a:t>
            </a:r>
            <a:r>
              <a:rPr lang="cs-CZ" sz="2400" dirty="0"/>
              <a:t> z cukrů, snížení</a:t>
            </a:r>
          </a:p>
          <a:p>
            <a:r>
              <a:rPr lang="cs-CZ" sz="2400" dirty="0" err="1"/>
              <a:t>pufrovací</a:t>
            </a:r>
            <a:r>
              <a:rPr lang="cs-CZ" sz="2400" dirty="0"/>
              <a:t> kapacity slin a tím pH v ústech – změna ústní </a:t>
            </a:r>
            <a:r>
              <a:rPr lang="cs-CZ" sz="2400" dirty="0" err="1"/>
              <a:t>mikrobioty</a:t>
            </a:r>
            <a:r>
              <a:rPr lang="cs-CZ" sz="2400" dirty="0"/>
              <a:t> ve</a:t>
            </a:r>
          </a:p>
          <a:p>
            <a:r>
              <a:rPr lang="cs-CZ" sz="2400" dirty="0"/>
              <a:t>prospěch acidofilních druhů – </a:t>
            </a:r>
            <a:r>
              <a:rPr lang="cs-CZ" sz="2400" b="1" i="1" dirty="0" err="1"/>
              <a:t>Streptococcus</a:t>
            </a:r>
            <a:r>
              <a:rPr lang="cs-CZ" sz="2400" b="1" i="1" dirty="0"/>
              <a:t> </a:t>
            </a:r>
            <a:r>
              <a:rPr lang="cs-CZ" sz="2400" b="1" i="1" dirty="0" err="1"/>
              <a:t>mutans</a:t>
            </a:r>
            <a:r>
              <a:rPr lang="cs-CZ" sz="2400" b="1" i="1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laktobacily</a:t>
            </a:r>
            <a:r>
              <a:rPr lang="cs-CZ" sz="2400" dirty="0"/>
              <a:t> – </a:t>
            </a:r>
          </a:p>
          <a:p>
            <a:r>
              <a:rPr lang="cs-CZ" sz="2400" dirty="0"/>
              <a:t>další produkce kyselin –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Jiné bakterie naopak zvyšují pH (močovina, arginin – amoniak)</a:t>
            </a:r>
          </a:p>
          <a:p>
            <a:endParaRPr lang="cs-CZ" sz="2400" dirty="0"/>
          </a:p>
          <a:p>
            <a:r>
              <a:rPr lang="cs-CZ" sz="2400" dirty="0"/>
              <a:t>Stejní obligátní </a:t>
            </a:r>
            <a:r>
              <a:rPr lang="cs-CZ" sz="2400" dirty="0" err="1"/>
              <a:t>anaerobi</a:t>
            </a:r>
            <a:r>
              <a:rPr lang="cs-CZ" sz="2400" dirty="0"/>
              <a:t> jsou obohaceni i v zánětlivých a nádorových</a:t>
            </a:r>
          </a:p>
          <a:p>
            <a:r>
              <a:rPr lang="cs-CZ" sz="2400" dirty="0"/>
              <a:t>tkáních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1600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268760"/>
            <a:ext cx="92434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Gingivitida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90% dospělých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cs-CZ" sz="2400" b="1" dirty="0"/>
              <a:t>primární</a:t>
            </a:r>
            <a:r>
              <a:rPr lang="cs-CZ" sz="2400" dirty="0"/>
              <a:t> kolonizátoři – G+ </a:t>
            </a:r>
            <a:r>
              <a:rPr lang="cs-CZ" sz="2400" dirty="0" err="1"/>
              <a:t>aerobové</a:t>
            </a:r>
            <a:r>
              <a:rPr lang="cs-CZ" sz="2400" dirty="0"/>
              <a:t> a </a:t>
            </a:r>
            <a:r>
              <a:rPr lang="cs-CZ" sz="2400" dirty="0" err="1"/>
              <a:t>fak</a:t>
            </a:r>
            <a:r>
              <a:rPr lang="cs-CZ" sz="2400" dirty="0"/>
              <a:t>. </a:t>
            </a:r>
            <a:r>
              <a:rPr lang="cs-CZ" sz="2400" dirty="0" err="1"/>
              <a:t>anaerobové</a:t>
            </a:r>
            <a:endParaRPr lang="cs-CZ" sz="2400" dirty="0"/>
          </a:p>
          <a:p>
            <a:r>
              <a:rPr lang="cs-CZ" sz="2400" dirty="0"/>
              <a:t>     (streptokoci a </a:t>
            </a:r>
            <a:r>
              <a:rPr lang="cs-CZ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zralý</a:t>
            </a:r>
            <a:r>
              <a:rPr lang="cs-CZ" sz="2400" dirty="0"/>
              <a:t> (</a:t>
            </a:r>
            <a:r>
              <a:rPr lang="cs-CZ" sz="2400" dirty="0" err="1"/>
              <a:t>mature</a:t>
            </a:r>
            <a:r>
              <a:rPr lang="cs-CZ" sz="2400" dirty="0"/>
              <a:t>) plak – G- </a:t>
            </a:r>
            <a:r>
              <a:rPr lang="cs-CZ" sz="2400" dirty="0" err="1"/>
              <a:t>anaerobové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pravidelné čištění zubů – plak „nedozraje“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zanedbaná hygiena – endotoxiny a jiné enzymy do dásní – dráždění</a:t>
            </a:r>
          </a:p>
          <a:p>
            <a:r>
              <a:rPr lang="cs-CZ" sz="2400" dirty="0"/>
              <a:t>     a záněty – ztráta spojení dásně a zubu – periodontální kapsa – </a:t>
            </a:r>
          </a:p>
          <a:p>
            <a:r>
              <a:rPr lang="cs-CZ" sz="2400" dirty="0"/>
              <a:t>     kolonizace anaeroby – reakce hostitele (tvorba proteáz) ještě zhorší</a:t>
            </a:r>
          </a:p>
          <a:p>
            <a:r>
              <a:rPr lang="cs-CZ" sz="2400" dirty="0"/>
              <a:t>     situaci – uvolnění zubů</a:t>
            </a:r>
          </a:p>
          <a:p>
            <a:r>
              <a:rPr lang="cs-CZ" sz="2400" dirty="0"/>
              <a:t>-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gingivalis</a:t>
            </a:r>
            <a:r>
              <a:rPr lang="en-GB" sz="2400" i="1" dirty="0"/>
              <a:t>, Treponema </a:t>
            </a:r>
            <a:r>
              <a:rPr lang="en-GB" sz="2400" i="1" dirty="0" err="1"/>
              <a:t>denticola</a:t>
            </a:r>
            <a:r>
              <a:rPr lang="cs-CZ" sz="2400" i="1" dirty="0"/>
              <a:t>, T</a:t>
            </a:r>
            <a:r>
              <a:rPr lang="en-GB" sz="2400" i="1" dirty="0" err="1"/>
              <a:t>annerella</a:t>
            </a:r>
            <a:r>
              <a:rPr lang="en-GB" sz="2400" i="1" dirty="0"/>
              <a:t> forsythia</a:t>
            </a:r>
            <a:r>
              <a:rPr lang="cs-CZ" sz="2400" i="1" dirty="0"/>
              <a:t>,</a:t>
            </a:r>
          </a:p>
          <a:p>
            <a:r>
              <a:rPr lang="cs-CZ" sz="2400" i="1" dirty="0"/>
              <a:t>   </a:t>
            </a:r>
            <a:r>
              <a:rPr lang="en-GB" sz="2400" dirty="0"/>
              <a:t> </a:t>
            </a:r>
            <a:r>
              <a:rPr lang="en-GB" sz="2400" i="1" dirty="0" err="1"/>
              <a:t>Anaeroglobus</a:t>
            </a:r>
            <a:r>
              <a:rPr lang="en-GB" sz="2400" i="1" dirty="0"/>
              <a:t> </a:t>
            </a:r>
            <a:r>
              <a:rPr lang="en-GB" sz="2400" i="1" dirty="0" err="1"/>
              <a:t>geminatus</a:t>
            </a:r>
            <a:r>
              <a:rPr lang="en-GB" sz="2400" i="1" dirty="0"/>
              <a:t>, </a:t>
            </a:r>
            <a:r>
              <a:rPr lang="en-GB" sz="2400" i="1" dirty="0" err="1"/>
              <a:t>Eubacterium</a:t>
            </a:r>
            <a:r>
              <a:rPr lang="en-GB" sz="2400" i="1" dirty="0"/>
              <a:t> </a:t>
            </a:r>
            <a:r>
              <a:rPr lang="en-GB" sz="2400" i="1" dirty="0" err="1"/>
              <a:t>saphenum</a:t>
            </a:r>
            <a:r>
              <a:rPr lang="en-GB" sz="2400" i="1" dirty="0"/>
              <a:t>, </a:t>
            </a:r>
            <a:r>
              <a:rPr lang="en-GB" sz="2400" i="1" dirty="0" err="1"/>
              <a:t>Filifactor</a:t>
            </a:r>
            <a:r>
              <a:rPr lang="en-GB" sz="2400" i="1" dirty="0"/>
              <a:t> </a:t>
            </a:r>
            <a:r>
              <a:rPr lang="en-GB" sz="2400" i="1" dirty="0" err="1"/>
              <a:t>alocis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endodontalis</a:t>
            </a:r>
            <a:r>
              <a:rPr lang="en-GB" sz="2400" i="1" dirty="0"/>
              <a:t>, </a:t>
            </a: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i="1" dirty="0" err="1"/>
              <a:t>denticola</a:t>
            </a:r>
            <a:r>
              <a:rPr lang="en-GB" sz="2400" dirty="0"/>
              <a:t> </a:t>
            </a:r>
            <a:r>
              <a:rPr lang="cs-CZ" sz="2400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99851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3" y="2348880"/>
            <a:ext cx="7020272" cy="43495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873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Zdravá ústa – většina bakterií v symbióze s hostitelem </a:t>
            </a:r>
          </a:p>
          <a:p>
            <a:r>
              <a:rPr lang="cs-CZ" sz="2400" dirty="0"/>
              <a:t>Nemoc – zvýšený výskyt kariogenních a </a:t>
            </a:r>
            <a:r>
              <a:rPr lang="cs-CZ" sz="2400" dirty="0" err="1"/>
              <a:t>periodontopatických</a:t>
            </a:r>
            <a:r>
              <a:rPr lang="cs-CZ" sz="2400" dirty="0"/>
              <a:t> bakterií</a:t>
            </a:r>
          </a:p>
          <a:p>
            <a:r>
              <a:rPr lang="cs-CZ" sz="2400" dirty="0"/>
              <a:t>- narušení rovnováhy – </a:t>
            </a:r>
            <a:r>
              <a:rPr lang="cs-CZ" sz="2400" dirty="0" err="1"/>
              <a:t>dysbiotický</a:t>
            </a:r>
            <a:r>
              <a:rPr lang="cs-CZ" sz="2400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314876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5423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5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332656"/>
            <a:ext cx="5091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94296"/>
            <a:ext cx="89942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Nespecifická plaková hypotéza </a:t>
            </a:r>
            <a:r>
              <a:rPr lang="cs-CZ" sz="2400" dirty="0"/>
              <a:t>(19. st.) – dentální infekce způsobeny</a:t>
            </a:r>
          </a:p>
          <a:p>
            <a:r>
              <a:rPr lang="cs-CZ" sz="2400" dirty="0"/>
              <a:t>nespecifickým </a:t>
            </a:r>
            <a:r>
              <a:rPr lang="cs-CZ" sz="2400" dirty="0" err="1"/>
              <a:t>nárustem</a:t>
            </a:r>
            <a:r>
              <a:rPr lang="cs-CZ" sz="2400" dirty="0"/>
              <a:t> všech bakterií – odstranit maximum</a:t>
            </a:r>
          </a:p>
          <a:p>
            <a:endParaRPr lang="cs-CZ" sz="2400" dirty="0"/>
          </a:p>
          <a:p>
            <a:r>
              <a:rPr lang="cs-CZ" sz="2400" b="1" dirty="0"/>
              <a:t>Specifická plaková hypotéza </a:t>
            </a:r>
            <a:r>
              <a:rPr lang="cs-CZ" sz="2400" dirty="0"/>
              <a:t>– nemoci způsobené pár druhy, jejich</a:t>
            </a:r>
          </a:p>
          <a:p>
            <a:r>
              <a:rPr lang="cs-CZ" sz="2400" dirty="0"/>
              <a:t>odstranění vyřeší problém</a:t>
            </a:r>
          </a:p>
          <a:p>
            <a:endParaRPr lang="cs-CZ" sz="2400" dirty="0"/>
          </a:p>
          <a:p>
            <a:r>
              <a:rPr lang="cs-CZ" sz="2400" b="1" dirty="0"/>
              <a:t>Ekologická plaková hypotéza </a:t>
            </a:r>
            <a:r>
              <a:rPr lang="cs-CZ" sz="2400" dirty="0"/>
              <a:t>(1980) – výrazné změny v prostředí plaku</a:t>
            </a:r>
          </a:p>
          <a:p>
            <a:r>
              <a:rPr lang="cs-CZ" sz="2400" dirty="0"/>
              <a:t>změní vztahy mezi bakteriemi – obohacení některých druhů. </a:t>
            </a:r>
          </a:p>
          <a:p>
            <a:r>
              <a:rPr lang="cs-CZ" sz="2400" dirty="0"/>
              <a:t>Prevence nemoci nejen inhibicí patogenů, ale i změnou podmínek</a:t>
            </a:r>
          </a:p>
          <a:p>
            <a:r>
              <a:rPr lang="cs-CZ" sz="2400" dirty="0"/>
              <a:t>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2182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91743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415673"/>
            <a:ext cx="93624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Zubní náhrady – </a:t>
            </a:r>
            <a:r>
              <a:rPr lang="cs-CZ" sz="2400" dirty="0"/>
              <a:t>více aerobů, kvasinek a </a:t>
            </a:r>
            <a:r>
              <a:rPr lang="cs-CZ" sz="2400" dirty="0" err="1"/>
              <a:t>laktobacilů</a:t>
            </a:r>
            <a:endParaRPr lang="cs-CZ" sz="2400" dirty="0"/>
          </a:p>
          <a:p>
            <a:r>
              <a:rPr lang="cs-CZ" sz="2400" dirty="0"/>
              <a:t>Na náhradě –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r>
              <a:rPr lang="cs-CZ" sz="2400" dirty="0"/>
              <a:t>Pod náhradou – kyselejší prostředí, méně slin – opět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kazy</a:t>
            </a:r>
            <a:r>
              <a:rPr lang="en-GB" sz="2400" b="1" dirty="0"/>
              <a:t>  </a:t>
            </a:r>
            <a:r>
              <a:rPr lang="en-GB" sz="2400" dirty="0"/>
              <a:t>- </a:t>
            </a:r>
            <a:r>
              <a:rPr lang="en-GB" sz="2400" dirty="0" err="1"/>
              <a:t>va</a:t>
            </a:r>
            <a:r>
              <a:rPr lang="cs-CZ" sz="2400" dirty="0"/>
              <a:t>k</a:t>
            </a:r>
            <a:r>
              <a:rPr lang="en-GB" sz="2400" dirty="0" err="1"/>
              <a:t>cin</a:t>
            </a:r>
            <a:r>
              <a:rPr lang="cs-CZ" sz="2400" dirty="0" err="1"/>
              <a:t>ace</a:t>
            </a:r>
            <a:r>
              <a:rPr lang="en-GB" sz="2400" dirty="0"/>
              <a:t>, genetic</a:t>
            </a:r>
            <a:r>
              <a:rPr lang="cs-CZ" sz="2400" dirty="0"/>
              <a:t>k</a:t>
            </a:r>
            <a:r>
              <a:rPr lang="en-GB" sz="2400" dirty="0"/>
              <a:t>y </a:t>
            </a:r>
            <a:r>
              <a:rPr lang="en-GB" sz="2400" dirty="0" err="1"/>
              <a:t>modifi</a:t>
            </a:r>
            <a:r>
              <a:rPr lang="cs-CZ" sz="2400" dirty="0"/>
              <a:t>kovaný</a:t>
            </a:r>
            <a:r>
              <a:rPr lang="en-GB" sz="2400" dirty="0"/>
              <a:t>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</a:t>
            </a:r>
            <a:r>
              <a:rPr lang="en-GB" sz="2400" dirty="0"/>
              <a:t> – </a:t>
            </a:r>
            <a:r>
              <a:rPr lang="en-GB" sz="2400" i="1" dirty="0"/>
              <a:t>S. mutants </a:t>
            </a:r>
            <a:r>
              <a:rPr lang="cs-CZ" sz="2400" dirty="0"/>
              <a:t>může být nahrazen jinými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 err="1"/>
              <a:t>emi</a:t>
            </a:r>
            <a:r>
              <a:rPr lang="en-GB" sz="2400" dirty="0"/>
              <a:t>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benefit</a:t>
            </a:r>
            <a:r>
              <a:rPr lang="cs-CZ" sz="2400" dirty="0"/>
              <a:t>y</a:t>
            </a:r>
            <a:r>
              <a:rPr lang="en-GB" sz="2400" dirty="0"/>
              <a:t>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ů</a:t>
            </a:r>
            <a:r>
              <a:rPr lang="en-GB" sz="2400" dirty="0"/>
              <a:t> - </a:t>
            </a:r>
            <a:r>
              <a:rPr lang="en-GB" sz="2400" dirty="0" err="1"/>
              <a:t>vitam</a:t>
            </a:r>
            <a:r>
              <a:rPr lang="cs-CZ" sz="2400" dirty="0" err="1"/>
              <a:t>íny</a:t>
            </a:r>
            <a:r>
              <a:rPr lang="en-GB" sz="2400" dirty="0"/>
              <a:t>, </a:t>
            </a:r>
            <a:r>
              <a:rPr lang="en-GB" sz="2400" dirty="0" err="1"/>
              <a:t>indu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 nízké  hladiny</a:t>
            </a:r>
            <a:r>
              <a:rPr lang="en-GB" sz="2400" dirty="0"/>
              <a:t> </a:t>
            </a:r>
            <a:r>
              <a:rPr lang="cs-CZ" sz="2400" dirty="0"/>
              <a:t>protilátek</a:t>
            </a:r>
            <a:r>
              <a:rPr lang="en-GB" sz="2400" dirty="0"/>
              <a:t>,</a:t>
            </a:r>
          </a:p>
          <a:p>
            <a:r>
              <a:rPr lang="en-GB" sz="2400" dirty="0"/>
              <a:t>     antagonism</a:t>
            </a:r>
            <a:r>
              <a:rPr lang="cs-CZ" sz="2400" dirty="0" err="1"/>
              <a:t>us</a:t>
            </a:r>
            <a:r>
              <a:rPr lang="cs-CZ" sz="2400" dirty="0"/>
              <a:t> proti nepůvodním druhům (</a:t>
            </a:r>
            <a:r>
              <a:rPr lang="cs-CZ" dirty="0"/>
              <a:t>mastné </a:t>
            </a:r>
            <a:r>
              <a:rPr lang="cs-CZ" dirty="0" err="1"/>
              <a:t>kys</a:t>
            </a:r>
            <a:r>
              <a:rPr lang="cs-CZ" dirty="0"/>
              <a:t>.</a:t>
            </a:r>
            <a:r>
              <a:rPr lang="en-GB" dirty="0"/>
              <a:t>, </a:t>
            </a:r>
            <a:r>
              <a:rPr lang="en-GB" dirty="0" err="1"/>
              <a:t>peroxid</a:t>
            </a:r>
            <a:r>
              <a:rPr lang="cs-CZ" dirty="0"/>
              <a:t>y, </a:t>
            </a:r>
            <a:r>
              <a:rPr lang="en-GB" dirty="0" err="1"/>
              <a:t>bacteriocin</a:t>
            </a:r>
            <a:r>
              <a:rPr lang="cs-CZ" dirty="0"/>
              <a:t>y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zároveň ale i</a:t>
            </a:r>
            <a:r>
              <a:rPr lang="en-GB" sz="2400" dirty="0"/>
              <a:t> </a:t>
            </a:r>
            <a:r>
              <a:rPr lang="cs-CZ" sz="2400" dirty="0"/>
              <a:t>nemoci</a:t>
            </a:r>
            <a:r>
              <a:rPr lang="en-GB" sz="2400" dirty="0"/>
              <a:t>: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, </a:t>
            </a:r>
            <a:r>
              <a:rPr lang="cs-CZ" sz="2400" dirty="0"/>
              <a:t>zubní kazy</a:t>
            </a:r>
            <a:r>
              <a:rPr lang="en-GB" sz="2400" dirty="0"/>
              <a:t>, gingivitis, </a:t>
            </a:r>
            <a:r>
              <a:rPr lang="en-GB" sz="2400" dirty="0" err="1"/>
              <a:t>periodont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</a:t>
            </a:r>
          </a:p>
          <a:p>
            <a:r>
              <a:rPr lang="cs-CZ" sz="2400" dirty="0"/>
              <a:t>     nemoci, ale i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 alveolar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kostí</a:t>
            </a:r>
            <a:r>
              <a:rPr lang="en-GB" sz="2400" dirty="0"/>
              <a:t>, </a:t>
            </a:r>
            <a:r>
              <a:rPr lang="cs-CZ" sz="2400" dirty="0"/>
              <a:t>plic</a:t>
            </a:r>
            <a:r>
              <a:rPr lang="en-GB" sz="2400" dirty="0"/>
              <a:t>, </a:t>
            </a:r>
            <a:r>
              <a:rPr lang="cs-CZ" sz="2400" dirty="0"/>
              <a:t>mozku</a:t>
            </a:r>
            <a:r>
              <a:rPr lang="en-GB" sz="2400" dirty="0"/>
              <a:t>, </a:t>
            </a:r>
            <a:r>
              <a:rPr lang="cs-CZ" sz="2400" dirty="0"/>
              <a:t>končetin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  <a:r>
              <a:rPr lang="cs-CZ" sz="2400" i="1" dirty="0"/>
              <a:t>m</a:t>
            </a:r>
            <a:r>
              <a:rPr lang="en-GB" sz="2400" i="1" dirty="0" err="1"/>
              <a:t>elaninogenicus</a:t>
            </a:r>
            <a:r>
              <a:rPr lang="en-GB" sz="24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424" y="332656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</p:spTree>
    <p:extLst>
      <p:ext uri="{BB962C8B-B14F-4D97-AF65-F5344CB8AC3E}">
        <p14:creationId xmlns:p14="http://schemas.microsoft.com/office/powerpoint/2010/main" val="1336146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60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 a čištění zubů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4088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čištění zubů už několik tisíc let před Kristem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pravidelné používání kartáčku a pasty až po 2. světové válce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reklamy – sterilní dutina ústní?!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různé techniky čištění zubů (techniky Bassova, </a:t>
            </a:r>
            <a:r>
              <a:rPr lang="cs-CZ" sz="2400" dirty="0" err="1"/>
              <a:t>Fonesova</a:t>
            </a:r>
            <a:r>
              <a:rPr lang="cs-CZ" sz="2400" dirty="0"/>
              <a:t>,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Stillmanova</a:t>
            </a:r>
            <a:r>
              <a:rPr lang="cs-CZ" sz="2400" dirty="0"/>
              <a:t>, </a:t>
            </a:r>
            <a:r>
              <a:rPr lang="cs-CZ" sz="2400" dirty="0" err="1"/>
              <a:t>Chartersova</a:t>
            </a:r>
            <a:r>
              <a:rPr lang="cs-CZ" sz="2400" dirty="0"/>
              <a:t>, .…)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manuální x elektrický kartáček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výběr pasty</a:t>
            </a:r>
          </a:p>
        </p:txBody>
      </p:sp>
    </p:spTree>
    <p:extLst>
      <p:ext uri="{BB962C8B-B14F-4D97-AF65-F5344CB8AC3E}">
        <p14:creationId xmlns:p14="http://schemas.microsoft.com/office/powerpoint/2010/main" val="3973442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23945"/>
            <a:ext cx="846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196752"/>
            <a:ext cx="94363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porod</a:t>
            </a:r>
            <a:r>
              <a:rPr lang="cs-CZ" sz="2400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vstupují s první potravou </a:t>
            </a:r>
            <a:r>
              <a:rPr lang="en-GB" sz="2400" dirty="0"/>
              <a:t>– </a:t>
            </a:r>
            <a:r>
              <a:rPr lang="cs-CZ" sz="2400" dirty="0"/>
              <a:t>záleží tedy na ní: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kojené</a:t>
            </a:r>
            <a:r>
              <a:rPr lang="cs-CZ" sz="2400" dirty="0"/>
              <a:t>  děti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(90%), </a:t>
            </a:r>
            <a:r>
              <a:rPr lang="en-GB" sz="2400" i="1" dirty="0" err="1"/>
              <a:t>Enterobacteriaceae</a:t>
            </a:r>
            <a:r>
              <a:rPr lang="en-GB" sz="2400" dirty="0"/>
              <a:t> a enterococci 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umělá  výživa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</a:t>
            </a:r>
            <a:r>
              <a:rPr lang="cs-CZ" sz="2400" dirty="0"/>
              <a:t>nepřevládají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přechod na </a:t>
            </a:r>
            <a:r>
              <a:rPr lang="cs-CZ" sz="2400" b="1" dirty="0"/>
              <a:t>kravské mléko </a:t>
            </a:r>
            <a:r>
              <a:rPr lang="cs-CZ" sz="2400" dirty="0"/>
              <a:t>nebo pevnou stravu </a:t>
            </a:r>
            <a:r>
              <a:rPr lang="en-GB" sz="2400" dirty="0"/>
              <a:t>-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plus </a:t>
            </a:r>
          </a:p>
          <a:p>
            <a:r>
              <a:rPr lang="cs-CZ" sz="2400" dirty="0"/>
              <a:t>    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cs-CZ" sz="2400" dirty="0"/>
              <a:t> bakterie</a:t>
            </a:r>
            <a:r>
              <a:rPr lang="en-GB" sz="2400" dirty="0"/>
              <a:t>, </a:t>
            </a:r>
            <a:r>
              <a:rPr lang="en-GB" sz="2400" dirty="0" err="1"/>
              <a:t>bacteroides</a:t>
            </a:r>
            <a:r>
              <a:rPr lang="en-GB" sz="2400" dirty="0"/>
              <a:t>, enterococci, lactobacilli a clostridia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lidské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ml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 </a:t>
            </a:r>
            <a:r>
              <a:rPr lang="cs-CZ" sz="2400" dirty="0"/>
              <a:t>- růstový</a:t>
            </a:r>
            <a:r>
              <a:rPr lang="en-GB" sz="2400" dirty="0"/>
              <a:t> fa</a:t>
            </a:r>
            <a:r>
              <a:rPr lang="cs-CZ" sz="2400" dirty="0"/>
              <a:t>k</a:t>
            </a:r>
            <a:r>
              <a:rPr lang="en-GB" sz="2400" dirty="0"/>
              <a:t>tor </a:t>
            </a:r>
            <a:r>
              <a:rPr lang="cs-CZ" sz="2400" dirty="0"/>
              <a:t>podporující růst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brání k</a:t>
            </a:r>
            <a:r>
              <a:rPr lang="en-GB" sz="2400" dirty="0" err="1"/>
              <a:t>oloniza</a:t>
            </a:r>
            <a:r>
              <a:rPr lang="cs-CZ" sz="2400" dirty="0"/>
              <a:t>c</a:t>
            </a:r>
            <a:r>
              <a:rPr lang="en-GB" sz="2400" dirty="0" err="1"/>
              <a:t>i</a:t>
            </a:r>
            <a:r>
              <a:rPr lang="cs-CZ" sz="2400" dirty="0"/>
              <a:t> nepůvodními nebo </a:t>
            </a:r>
            <a:r>
              <a:rPr lang="en-GB" sz="2400" dirty="0" err="1"/>
              <a:t>patogen</a:t>
            </a:r>
            <a:r>
              <a:rPr lang="cs-CZ" sz="2400" dirty="0" err="1"/>
              <a:t>ními</a:t>
            </a:r>
            <a:r>
              <a:rPr lang="cs-CZ" sz="2400" dirty="0"/>
              <a:t> druhy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důkazy „</a:t>
            </a:r>
            <a:r>
              <a:rPr lang="en-GB" sz="2400" dirty="0"/>
              <a:t>tissue tropism</a:t>
            </a:r>
            <a:r>
              <a:rPr lang="cs-CZ" sz="2400" dirty="0"/>
              <a:t>“</a:t>
            </a:r>
            <a:r>
              <a:rPr lang="en-GB" sz="2400" dirty="0"/>
              <a:t> a specific</a:t>
            </a:r>
            <a:r>
              <a:rPr lang="cs-CZ" sz="2400" dirty="0" err="1"/>
              <a:t>ké</a:t>
            </a:r>
            <a:r>
              <a:rPr lang="en-GB" sz="2400" dirty="0"/>
              <a:t> adherence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gram-</a:t>
            </a:r>
            <a:r>
              <a:rPr lang="en-GB" sz="2400" b="1" dirty="0" err="1"/>
              <a:t>po</a:t>
            </a:r>
            <a:r>
              <a:rPr lang="cs-CZ" sz="2400" b="1" dirty="0"/>
              <a:t>z</a:t>
            </a:r>
            <a:r>
              <a:rPr lang="en-GB" sz="2400" b="1" dirty="0" err="1"/>
              <a:t>itiv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dirty="0"/>
              <a:t>  -</a:t>
            </a:r>
            <a:r>
              <a:rPr lang="cs-CZ" sz="2400" dirty="0"/>
              <a:t> </a:t>
            </a:r>
            <a:r>
              <a:rPr lang="en-GB" sz="2400" dirty="0" err="1"/>
              <a:t>polysacharid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apsul</a:t>
            </a:r>
            <a:r>
              <a:rPr lang="cs-CZ" sz="2400" dirty="0"/>
              <a:t>í nebo </a:t>
            </a:r>
            <a:r>
              <a:rPr lang="en-GB" sz="2400" dirty="0" err="1"/>
              <a:t>teich</a:t>
            </a:r>
            <a:r>
              <a:rPr lang="cs-CZ" sz="2400" dirty="0"/>
              <a:t>o</a:t>
            </a:r>
            <a:r>
              <a:rPr lang="en-GB" sz="2400" dirty="0"/>
              <a:t>o</a:t>
            </a:r>
            <a:r>
              <a:rPr lang="cs-CZ" sz="2400" dirty="0" err="1"/>
              <a:t>vé</a:t>
            </a:r>
            <a:r>
              <a:rPr lang="cs-CZ" sz="2400" dirty="0"/>
              <a:t> </a:t>
            </a:r>
          </a:p>
          <a:p>
            <a:r>
              <a:rPr lang="cs-CZ" sz="2400" dirty="0"/>
              <a:t>     kyseliny buněčné stěny se váží na specifické r</a:t>
            </a:r>
            <a:r>
              <a:rPr lang="en-GB" sz="2400" dirty="0" err="1"/>
              <a:t>eceptor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buněk </a:t>
            </a:r>
            <a:r>
              <a:rPr lang="en-GB" sz="2400" dirty="0" err="1"/>
              <a:t>epitel</a:t>
            </a:r>
            <a:r>
              <a:rPr lang="cs-CZ" sz="2400" dirty="0"/>
              <a:t>u</a:t>
            </a:r>
            <a:r>
              <a:rPr lang="en-GB" sz="2400" dirty="0"/>
              <a:t> 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-   </a:t>
            </a:r>
            <a:r>
              <a:rPr lang="en-GB" sz="2400" b="1" dirty="0"/>
              <a:t>gram-</a:t>
            </a:r>
            <a:r>
              <a:rPr lang="en-GB" sz="2400" b="1" dirty="0" err="1"/>
              <a:t>negativ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b="1" dirty="0"/>
              <a:t> </a:t>
            </a:r>
            <a:r>
              <a:rPr lang="en-GB" sz="2400" dirty="0"/>
              <a:t>- specific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en-GB" sz="2400" dirty="0" err="1"/>
              <a:t>fimbrie</a:t>
            </a:r>
            <a:r>
              <a:rPr lang="en-GB" sz="2400" dirty="0"/>
              <a:t> </a:t>
            </a:r>
            <a:r>
              <a:rPr lang="cs-CZ" sz="2400" dirty="0"/>
              <a:t>se váží na </a:t>
            </a:r>
            <a:r>
              <a:rPr lang="en-GB" sz="2400" dirty="0"/>
              <a:t>glycoprotein</a:t>
            </a:r>
            <a:r>
              <a:rPr lang="cs-CZ" sz="2400" dirty="0"/>
              <a:t>y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povrchu buněk </a:t>
            </a:r>
            <a:r>
              <a:rPr lang="en-GB" sz="2400" dirty="0" err="1"/>
              <a:t>epitel</a:t>
            </a:r>
            <a:r>
              <a:rPr lang="cs-CZ" sz="2400" dirty="0"/>
              <a:t>u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233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37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78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věk</a:t>
            </a:r>
            <a:r>
              <a:rPr lang="en-GB" sz="2400" dirty="0"/>
              <a:t>, diet</a:t>
            </a:r>
            <a:r>
              <a:rPr lang="cs-CZ" sz="2400" dirty="0"/>
              <a:t>a</a:t>
            </a:r>
            <a:r>
              <a:rPr lang="en-GB" sz="2400" dirty="0"/>
              <a:t>, </a:t>
            </a:r>
            <a:r>
              <a:rPr lang="cs-CZ" sz="2400" dirty="0" err="1"/>
              <a:t>k</a:t>
            </a:r>
            <a:r>
              <a:rPr lang="en-GB" sz="2400" dirty="0" err="1"/>
              <a:t>ultur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podmínky</a:t>
            </a:r>
            <a:r>
              <a:rPr lang="en-GB" sz="2400" dirty="0"/>
              <a:t>, </a:t>
            </a:r>
            <a:r>
              <a:rPr lang="cs-CZ" sz="2400" dirty="0"/>
              <a:t>užívání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r>
              <a:rPr lang="en-GB" sz="2400" dirty="0"/>
              <a:t>, …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</a:t>
            </a:r>
            <a:r>
              <a:rPr lang="cs-CZ" sz="2400" dirty="0"/>
              <a:t>z</a:t>
            </a:r>
            <a:r>
              <a:rPr lang="en-GB" sz="2400" dirty="0" err="1"/>
              <a:t>ophagus</a:t>
            </a:r>
            <a:r>
              <a:rPr lang="en-GB" sz="2400" dirty="0"/>
              <a:t> – </a:t>
            </a:r>
            <a:r>
              <a:rPr lang="cs-CZ" sz="2400" dirty="0"/>
              <a:t>žádné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žaludek</a:t>
            </a:r>
            <a:r>
              <a:rPr lang="en-GB" sz="2400" dirty="0"/>
              <a:t>– pH - acid-tolerant</a:t>
            </a:r>
            <a:r>
              <a:rPr lang="cs-CZ" sz="2400" dirty="0"/>
              <a:t>ní</a:t>
            </a:r>
            <a:r>
              <a:rPr lang="en-GB" sz="2400" dirty="0"/>
              <a:t>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– </a:t>
            </a:r>
            <a:r>
              <a:rPr lang="cs-CZ" sz="2400" dirty="0"/>
              <a:t>žaludeční vředy</a:t>
            </a:r>
            <a:r>
              <a:rPr lang="en-GB" sz="2400" dirty="0"/>
              <a:t>, </a:t>
            </a:r>
            <a:r>
              <a:rPr lang="cs-CZ" sz="2400" dirty="0"/>
              <a:t>rakovina</a:t>
            </a:r>
          </a:p>
          <a:p>
            <a:pPr lvl="4"/>
            <a:r>
              <a:rPr lang="cs-CZ" sz="2400" dirty="0"/>
              <a:t>     žaludku a dvanácterníku</a:t>
            </a:r>
            <a:r>
              <a:rPr lang="en-GB" sz="2400" dirty="0"/>
              <a:t>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cs-CZ" sz="2400" dirty="0"/>
              <a:t>možná i </a:t>
            </a:r>
            <a:r>
              <a:rPr lang="en-GB" sz="2400" dirty="0" err="1"/>
              <a:t>po</a:t>
            </a:r>
            <a:r>
              <a:rPr lang="cs-CZ" sz="2400" dirty="0"/>
              <a:t>z</a:t>
            </a:r>
            <a:r>
              <a:rPr lang="en-GB" sz="2400" dirty="0" err="1"/>
              <a:t>itiv</a:t>
            </a:r>
            <a:r>
              <a:rPr lang="cs-CZ" sz="2400" dirty="0"/>
              <a:t>ní</a:t>
            </a:r>
            <a:r>
              <a:rPr lang="en-GB" sz="2400" dirty="0"/>
              <a:t> fun</a:t>
            </a:r>
            <a:r>
              <a:rPr lang="cs-CZ" sz="2400" dirty="0" err="1"/>
              <a:t>kce</a:t>
            </a:r>
            <a:r>
              <a:rPr lang="cs-CZ" sz="2400" dirty="0"/>
              <a:t> </a:t>
            </a:r>
          </a:p>
          <a:p>
            <a:pPr marL="2628900" lvl="5" indent="-342900">
              <a:buFontTx/>
              <a:buChar char="-"/>
            </a:pPr>
            <a:r>
              <a:rPr lang="cs-CZ" sz="2400" dirty="0"/>
              <a:t>ochrana proti dětským průjmům a problémům</a:t>
            </a:r>
          </a:p>
          <a:p>
            <a:pPr lvl="5"/>
            <a:r>
              <a:rPr lang="cs-CZ" sz="2400" dirty="0"/>
              <a:t>     jícnu (pálení žáhy a vážnější důsledky)</a:t>
            </a:r>
            <a:endParaRPr lang="en-GB" sz="2400" dirty="0"/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3784"/>
            <a:ext cx="338437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0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539969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Mikrobi a naše tělo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2348880"/>
            <a:ext cx="357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počet mikrobů/g </a:t>
            </a:r>
          </a:p>
          <a:p>
            <a:r>
              <a:rPr lang="cs-CZ" sz="2400" b="1" dirty="0"/>
              <a:t>      homogenizované tkáně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počet mikrobů/cm</a:t>
            </a:r>
            <a:r>
              <a:rPr lang="cs-CZ" sz="2400" b="1" baseline="30000" dirty="0"/>
              <a:t>2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      povrchu kůže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75656" y="6021288"/>
            <a:ext cx="571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Kůže – 10</a:t>
            </a:r>
            <a:r>
              <a:rPr lang="cs-CZ" sz="2400" b="1" baseline="30000" dirty="0"/>
              <a:t>12</a:t>
            </a:r>
            <a:r>
              <a:rPr lang="cs-CZ" sz="2400" b="1" dirty="0"/>
              <a:t>, ústa – 10</a:t>
            </a:r>
            <a:r>
              <a:rPr lang="cs-CZ" sz="2400" b="1" baseline="30000" dirty="0"/>
              <a:t>10</a:t>
            </a:r>
            <a:r>
              <a:rPr lang="cs-CZ" sz="2400" b="1" dirty="0"/>
              <a:t>, zažívací trakt 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2" y="4287873"/>
            <a:ext cx="2101770" cy="2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9079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tenké střevo </a:t>
            </a:r>
            <a:r>
              <a:rPr lang="en-GB" sz="2400" dirty="0"/>
              <a:t>– </a:t>
            </a:r>
            <a:r>
              <a:rPr lang="cs-CZ" sz="2400" dirty="0"/>
              <a:t>vysoká průtoková rychlost </a:t>
            </a:r>
            <a:r>
              <a:rPr lang="en-GB" sz="2400" dirty="0"/>
              <a:t>- lactobacilli a </a:t>
            </a:r>
            <a:endParaRPr lang="cs-CZ" sz="2400" dirty="0"/>
          </a:p>
          <a:p>
            <a:r>
              <a:rPr lang="cs-CZ" sz="2400" i="1" dirty="0"/>
              <a:t>    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vzdálenější části </a:t>
            </a:r>
            <a:r>
              <a:rPr lang="en-GB" sz="2400" dirty="0"/>
              <a:t>(10</a:t>
            </a:r>
            <a:r>
              <a:rPr lang="en-GB" sz="2400" baseline="30000" dirty="0"/>
              <a:t>8</a:t>
            </a:r>
            <a:r>
              <a:rPr lang="en-GB" sz="2400" dirty="0"/>
              <a:t>/ml) – </a:t>
            </a:r>
            <a:r>
              <a:rPr lang="cs-CZ" sz="2400" dirty="0"/>
              <a:t>další druhy </a:t>
            </a:r>
            <a:r>
              <a:rPr lang="en-GB" sz="2400" dirty="0"/>
              <a:t>- </a:t>
            </a:r>
            <a:r>
              <a:rPr lang="en-GB" sz="2400" i="1" dirty="0"/>
              <a:t>E. coli</a:t>
            </a:r>
            <a:r>
              <a:rPr lang="en-GB" sz="2400" dirty="0"/>
              <a:t> a </a:t>
            </a:r>
            <a:r>
              <a:rPr lang="cs-CZ" sz="2400" dirty="0"/>
              <a:t>příbuzné bakterie </a:t>
            </a:r>
          </a:p>
          <a:p>
            <a:r>
              <a:rPr lang="cs-CZ" sz="2400" dirty="0"/>
              <a:t>     plus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trávení  - převážně lidské </a:t>
            </a:r>
            <a:r>
              <a:rPr lang="en-GB" sz="2400" dirty="0" err="1"/>
              <a:t>enzym</a:t>
            </a:r>
            <a:r>
              <a:rPr lang="cs-CZ" sz="2400" dirty="0"/>
              <a:t>y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– možná </a:t>
            </a:r>
            <a:r>
              <a:rPr lang="cs-CZ" sz="2400" dirty="0" err="1"/>
              <a:t>kompetice</a:t>
            </a:r>
            <a:r>
              <a:rPr lang="cs-CZ" sz="2400" dirty="0"/>
              <a:t> </a:t>
            </a:r>
          </a:p>
          <a:p>
            <a:r>
              <a:rPr lang="cs-CZ" sz="2400" dirty="0"/>
              <a:t>     o esenciální živiny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tlusté  střevo </a:t>
            </a:r>
            <a:r>
              <a:rPr lang="en-GB" sz="2400" dirty="0"/>
              <a:t>(colon) –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jako v exkrementech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</a:t>
            </a:r>
            <a:r>
              <a:rPr lang="cs-CZ" sz="2400" dirty="0"/>
              <a:t> </a:t>
            </a:r>
            <a:r>
              <a:rPr lang="en-GB" sz="2400" dirty="0"/>
              <a:t>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– </a:t>
            </a:r>
            <a:r>
              <a:rPr lang="cs-CZ" sz="2400" dirty="0"/>
              <a:t>kolem </a:t>
            </a:r>
            <a:r>
              <a:rPr lang="en-GB" sz="2400" dirty="0"/>
              <a:t>35-50% </a:t>
            </a:r>
            <a:r>
              <a:rPr lang="cs-CZ" sz="2400" dirty="0"/>
              <a:t>obsahu tlustého střeva </a:t>
            </a:r>
            <a:r>
              <a:rPr lang="en-GB" sz="2400" dirty="0"/>
              <a:t>– </a:t>
            </a:r>
            <a:r>
              <a:rPr lang="cs-CZ" sz="2400" dirty="0"/>
              <a:t>více jak 1 kg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oliform</a:t>
            </a:r>
            <a:r>
              <a:rPr lang="cs-CZ" sz="2400" dirty="0"/>
              <a:t>ní</a:t>
            </a:r>
            <a:r>
              <a:rPr lang="en-GB" sz="2400" dirty="0"/>
              <a:t>, </a:t>
            </a:r>
            <a:r>
              <a:rPr lang="en-GB" sz="2400" dirty="0" err="1"/>
              <a:t>entero</a:t>
            </a:r>
            <a:r>
              <a:rPr lang="cs-CZ" sz="2400" dirty="0"/>
              <a:t>k</a:t>
            </a:r>
            <a:r>
              <a:rPr lang="en-GB" sz="2400" dirty="0" err="1"/>
              <a:t>oci</a:t>
            </a:r>
            <a:r>
              <a:rPr lang="en-GB" sz="2400" dirty="0"/>
              <a:t>, </a:t>
            </a:r>
            <a:r>
              <a:rPr lang="cs-CZ" sz="2400" dirty="0"/>
              <a:t>k</a:t>
            </a:r>
            <a:r>
              <a:rPr lang="en-GB" sz="2400" dirty="0" err="1"/>
              <a:t>lostridia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 err="1"/>
              <a:t>tobacilli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r>
              <a:rPr lang="en-GB" sz="2400" dirty="0"/>
              <a:t> a </a:t>
            </a:r>
            <a:r>
              <a:rPr lang="en-GB" sz="2400" dirty="0" err="1"/>
              <a:t>anaerob</a:t>
            </a:r>
            <a:r>
              <a:rPr lang="cs-CZ" sz="2400" dirty="0"/>
              <a:t>ní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 </a:t>
            </a:r>
          </a:p>
          <a:p>
            <a:r>
              <a:rPr lang="cs-CZ" sz="2400" dirty="0"/>
              <a:t>     mléčného kvašení </a:t>
            </a:r>
            <a:r>
              <a:rPr lang="en-GB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</a:t>
            </a:r>
            <a:r>
              <a:rPr lang="cs-CZ" sz="2400" dirty="0"/>
              <a:t>významné množství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 err="1"/>
              <a:t>ních</a:t>
            </a:r>
            <a:r>
              <a:rPr lang="en-GB" sz="2400" dirty="0"/>
              <a:t> methanogen</a:t>
            </a:r>
            <a:r>
              <a:rPr lang="cs-CZ" sz="2400" dirty="0"/>
              <a:t>ů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404664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487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8520" y="332656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4352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Úloha bakterií v G</a:t>
            </a:r>
            <a:r>
              <a:rPr lang="en-GB" sz="2400" b="1" dirty="0"/>
              <a:t>I </a:t>
            </a:r>
            <a:r>
              <a:rPr lang="en-GB" sz="2400" b="1" dirty="0" err="1"/>
              <a:t>tra</a:t>
            </a:r>
            <a:r>
              <a:rPr lang="cs-CZ" sz="2400" b="1" dirty="0"/>
              <a:t>k</a:t>
            </a:r>
            <a:r>
              <a:rPr lang="en-GB" sz="2400" b="1" dirty="0"/>
              <a:t>t</a:t>
            </a:r>
            <a:r>
              <a:rPr lang="cs-CZ" sz="2400" b="1" dirty="0"/>
              <a:t>u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přispívají k výživě a trávení </a:t>
            </a:r>
            <a:r>
              <a:rPr lang="en-GB" sz="2400" dirty="0"/>
              <a:t>(</a:t>
            </a:r>
            <a:r>
              <a:rPr lang="en-GB" sz="2400" dirty="0" err="1"/>
              <a:t>polysa</a:t>
            </a:r>
            <a:r>
              <a:rPr lang="cs-CZ" sz="2400" dirty="0"/>
              <a:t>c</a:t>
            </a:r>
            <a:r>
              <a:rPr lang="en-GB" sz="2400" dirty="0" err="1"/>
              <a:t>harid</a:t>
            </a:r>
            <a:r>
              <a:rPr lang="cs-CZ" sz="2400" dirty="0"/>
              <a:t>y </a:t>
            </a:r>
            <a:r>
              <a:rPr lang="en-GB" sz="2400" dirty="0"/>
              <a:t>– acetate, butyrate a </a:t>
            </a:r>
          </a:p>
          <a:p>
            <a:r>
              <a:rPr lang="en-GB" sz="2400" dirty="0"/>
              <a:t>     propionate – </a:t>
            </a:r>
            <a:r>
              <a:rPr lang="cs-CZ" sz="2400" dirty="0"/>
              <a:t>zdroj uhlíku a energie pro buňky sliznice </a:t>
            </a:r>
            <a:r>
              <a:rPr lang="cs-CZ" sz="2400" dirty="0" err="1"/>
              <a:t>tl</a:t>
            </a:r>
            <a:r>
              <a:rPr lang="cs-CZ" sz="2400" dirty="0"/>
              <a:t>. střeva)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ochrana proti infekci cizorodými mikroby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 err="1"/>
              <a:t>kce</a:t>
            </a:r>
            <a:r>
              <a:rPr lang="en-GB" sz="2400" dirty="0"/>
              <a:t> </a:t>
            </a:r>
            <a:r>
              <a:rPr lang="en-GB" sz="2400" dirty="0" err="1"/>
              <a:t>vitam</a:t>
            </a:r>
            <a:r>
              <a:rPr lang="cs-CZ" sz="2400" dirty="0" err="1"/>
              <a:t>ínů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s</a:t>
            </a:r>
            <a:r>
              <a:rPr lang="en-GB" sz="2400" dirty="0" err="1"/>
              <a:t>timula</a:t>
            </a:r>
            <a:r>
              <a:rPr lang="cs-CZ" sz="2400" dirty="0" err="1"/>
              <a:t>ce</a:t>
            </a:r>
            <a:r>
              <a:rPr lang="cs-CZ" sz="2400" dirty="0"/>
              <a:t> vývoje a aktivity </a:t>
            </a:r>
            <a:r>
              <a:rPr lang="en-GB" sz="2400" dirty="0" err="1"/>
              <a:t>imunologic</a:t>
            </a:r>
            <a:r>
              <a:rPr lang="cs-CZ" sz="2400" dirty="0" err="1"/>
              <a:t>kých</a:t>
            </a:r>
            <a:r>
              <a:rPr lang="en-GB" sz="2400" dirty="0"/>
              <a:t> </a:t>
            </a:r>
            <a:r>
              <a:rPr lang="cs-CZ" sz="2400" dirty="0"/>
              <a:t>tkání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arcinogen</a:t>
            </a:r>
            <a:r>
              <a:rPr lang="cs-CZ" sz="2400" dirty="0"/>
              <a:t>ní</a:t>
            </a:r>
            <a:r>
              <a:rPr lang="en-GB" sz="2400" dirty="0"/>
              <a:t>c</a:t>
            </a:r>
            <a:r>
              <a:rPr lang="cs-CZ" sz="2400" dirty="0"/>
              <a:t>h</a:t>
            </a:r>
            <a:r>
              <a:rPr lang="en-GB" sz="2400" dirty="0"/>
              <a:t> </a:t>
            </a:r>
            <a:r>
              <a:rPr lang="en-GB" sz="2400" dirty="0" err="1"/>
              <a:t>metabolit</a:t>
            </a:r>
            <a:r>
              <a:rPr lang="cs-CZ" sz="2400" dirty="0"/>
              <a:t>ů</a:t>
            </a:r>
            <a:r>
              <a:rPr lang="en-GB" sz="2400" dirty="0"/>
              <a:t> (colon cancer)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změny ve složení </a:t>
            </a:r>
            <a:r>
              <a:rPr lang="en-GB" sz="2400" dirty="0"/>
              <a:t>GI flor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cs-CZ" sz="2400" dirty="0"/>
              <a:t>špatná výživa</a:t>
            </a:r>
            <a:r>
              <a:rPr lang="en-GB" sz="2400" dirty="0"/>
              <a:t>, </a:t>
            </a:r>
            <a:r>
              <a:rPr lang="en-GB" sz="2400" dirty="0" err="1"/>
              <a:t>antibioti</a:t>
            </a:r>
            <a:r>
              <a:rPr lang="cs-CZ" sz="2400" dirty="0" err="1"/>
              <a:t>ka</a:t>
            </a:r>
            <a:r>
              <a:rPr lang="en-GB" sz="24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posun</a:t>
            </a:r>
            <a:r>
              <a:rPr lang="en-GB" sz="2400" dirty="0"/>
              <a:t> </a:t>
            </a:r>
            <a:r>
              <a:rPr lang="en-GB" sz="2400" dirty="0" err="1"/>
              <a:t>popula</a:t>
            </a:r>
            <a:r>
              <a:rPr lang="cs-CZ" sz="2400" dirty="0" err="1"/>
              <a:t>cí</a:t>
            </a:r>
            <a:r>
              <a:rPr lang="en-GB" sz="2400" dirty="0"/>
              <a:t> a </a:t>
            </a:r>
            <a:r>
              <a:rPr lang="cs-CZ" sz="2400" dirty="0"/>
              <a:t>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en-GB" sz="2400" dirty="0"/>
              <a:t> </a:t>
            </a:r>
            <a:r>
              <a:rPr lang="cs-CZ" sz="2400" dirty="0"/>
              <a:t>cizorodými bakteriemi</a:t>
            </a:r>
            <a:endParaRPr lang="en-GB" sz="2400" dirty="0"/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n</a:t>
            </a:r>
            <a:r>
              <a:rPr lang="en-GB" sz="2400" dirty="0"/>
              <a:t>e</a:t>
            </a:r>
            <a:r>
              <a:rPr lang="cs-CZ" sz="2400" dirty="0"/>
              <a:t>moci</a:t>
            </a:r>
            <a:endParaRPr lang="en-GB" sz="2400" dirty="0"/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797152"/>
            <a:ext cx="3275856" cy="19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8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750164"/>
            <a:ext cx="91091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většina známých virů jsou </a:t>
            </a:r>
            <a:r>
              <a:rPr lang="cs-CZ" sz="2400" dirty="0" err="1"/>
              <a:t>patogeni</a:t>
            </a:r>
            <a:r>
              <a:rPr lang="cs-CZ" sz="2400" dirty="0"/>
              <a:t> – jen tak jsme se o nich dozvěděli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mnoho virů nás infikuje bez příznaků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molekulární metody – mnoho dalších virů objeveno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původně 2 humánní </a:t>
            </a:r>
            <a:r>
              <a:rPr lang="cs-CZ" sz="2400" dirty="0" err="1"/>
              <a:t>polyomaviry</a:t>
            </a:r>
            <a:r>
              <a:rPr lang="cs-CZ" sz="2400" dirty="0"/>
              <a:t> – dnes 13 – infikují nás během </a:t>
            </a:r>
          </a:p>
          <a:p>
            <a:r>
              <a:rPr lang="cs-CZ" sz="2400" dirty="0"/>
              <a:t>     dětství a pak čekají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Kochovy postuláty – problém u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virů není ani zcela patogenní ani neškodná – dle situace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1557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484784"/>
            <a:ext cx="90936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Benefity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infekce v dětství stimuluje vývoj imunitního systému – ochrana proti</a:t>
            </a:r>
          </a:p>
          <a:p>
            <a:r>
              <a:rPr lang="cs-CZ" sz="2400" dirty="0"/>
              <a:t>     pozdější infekci a přehnané reakci – alergie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komensální vir může poskytnout ochranu proti patogennímu viru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pegivirus</a:t>
            </a:r>
            <a:r>
              <a:rPr lang="cs-CZ" sz="2400" dirty="0"/>
              <a:t> C (příbuzný </a:t>
            </a:r>
            <a:r>
              <a:rPr lang="cs-CZ" sz="2400" dirty="0" err="1"/>
              <a:t>hepatitídě</a:t>
            </a:r>
            <a:r>
              <a:rPr lang="cs-CZ" sz="2400" dirty="0"/>
              <a:t> C, Zika viru, horečka dengue) </a:t>
            </a:r>
          </a:p>
          <a:p>
            <a:r>
              <a:rPr lang="cs-CZ" sz="2400" dirty="0"/>
              <a:t>     zmírňuje důsledky HIV – ¾ miliardy lidí je infikováno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viry preferují rychle se dělící buňky – rakovinné – spontánní regrese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8% našeho genomu jsou </a:t>
            </a:r>
            <a:r>
              <a:rPr lang="cs-CZ" sz="2400" dirty="0" err="1"/>
              <a:t>retrovirální</a:t>
            </a:r>
            <a:r>
              <a:rPr lang="cs-CZ" sz="2400" dirty="0"/>
              <a:t> DNA sekvence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některé jejich funkce jsou esenciální pro přežití hostitele a jeho 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260648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44767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60648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977" y="1268760"/>
            <a:ext cx="9369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2015 – jen 269 z 6000 výsledků pro </a:t>
            </a:r>
            <a:r>
              <a:rPr lang="cs-CZ" sz="2400" dirty="0" err="1"/>
              <a:t>mikrobiom</a:t>
            </a:r>
            <a:r>
              <a:rPr lang="cs-CZ" sz="2400" dirty="0"/>
              <a:t> zmiňovalo houby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mykobiom</a:t>
            </a:r>
            <a:r>
              <a:rPr lang="cs-CZ" sz="2400" dirty="0"/>
              <a:t> – jen 55 výsledků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orální </a:t>
            </a:r>
            <a:r>
              <a:rPr lang="cs-CZ" sz="2400" dirty="0" err="1"/>
              <a:t>mykobiom</a:t>
            </a:r>
            <a:r>
              <a:rPr lang="cs-CZ" sz="2400" dirty="0"/>
              <a:t> u HIV pacientů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výraznější příznaky </a:t>
            </a:r>
            <a:r>
              <a:rPr lang="cs-CZ" sz="2400" dirty="0" err="1"/>
              <a:t>hepatitídy</a:t>
            </a:r>
            <a:r>
              <a:rPr lang="cs-CZ" sz="2400" dirty="0"/>
              <a:t> B korelují s množstvím druhů </a:t>
            </a:r>
          </a:p>
          <a:p>
            <a:r>
              <a:rPr lang="cs-CZ" sz="2400" dirty="0"/>
              <a:t>    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nadměrná přítomnost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/>
              <a:t>zhoršuje příznaky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nenarušená mikrobiální komunita – houby neškodné, nebo i prospěšné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narušení – možné problémy</a:t>
            </a:r>
          </a:p>
        </p:txBody>
      </p:sp>
    </p:spTree>
    <p:extLst>
      <p:ext uri="{BB962C8B-B14F-4D97-AF65-F5344CB8AC3E}">
        <p14:creationId xmlns:p14="http://schemas.microsoft.com/office/powerpoint/2010/main" val="969531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91099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dutina ústní – nejen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 dobrovolníků – 101 druhů hub, každý měl 9-23 druhů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(astma),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(transplantace),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(devastující infekce),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(obtížné infekce),</a:t>
            </a:r>
          </a:p>
          <a:p>
            <a:r>
              <a:rPr lang="cs-CZ" sz="2400" i="1" dirty="0"/>
              <a:t>   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(meningitida u HIV)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jinde na těle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kožní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plíce –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zdravých lidí,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nemocných </a:t>
            </a:r>
          </a:p>
          <a:p>
            <a:r>
              <a:rPr lang="cs-CZ" sz="2400" dirty="0"/>
              <a:t>     (cystická fibróza, kardiovaskulární nemoci,…)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– jiný </a:t>
            </a:r>
            <a:r>
              <a:rPr lang="cs-CZ" sz="2400" dirty="0" err="1"/>
              <a:t>mykobiom</a:t>
            </a:r>
            <a:r>
              <a:rPr lang="cs-CZ" sz="2400" dirty="0"/>
              <a:t> než u zdravých lidí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– více zástupců </a:t>
            </a:r>
            <a:r>
              <a:rPr lang="cs-CZ" sz="2400" dirty="0" err="1"/>
              <a:t>Ascomycota</a:t>
            </a:r>
            <a:r>
              <a:rPr lang="cs-CZ" sz="2400" dirty="0"/>
              <a:t>, celkově ale snížená diverzita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u štíhlých lidí (korelace s obezitou)</a:t>
            </a:r>
          </a:p>
        </p:txBody>
      </p:sp>
    </p:spTree>
    <p:extLst>
      <p:ext uri="{BB962C8B-B14F-4D97-AF65-F5344CB8AC3E}">
        <p14:creationId xmlns:p14="http://schemas.microsoft.com/office/powerpoint/2010/main" val="1894794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83985"/>
            <a:ext cx="545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Máme všichni stejné mikroby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579420"/>
            <a:ext cx="885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rozdíly: zažívací trakt, vagina (druhová i metabolická rozmanitost)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podobnost: mikroflóra úst a kůže – změny v čase, ale méně </a:t>
            </a:r>
          </a:p>
          <a:p>
            <a:r>
              <a:rPr lang="cs-CZ" sz="2400" b="1" dirty="0"/>
              <a:t>     variabilní u různých jedinců</a:t>
            </a:r>
          </a:p>
        </p:txBody>
      </p:sp>
    </p:spTree>
    <p:extLst>
      <p:ext uri="{BB962C8B-B14F-4D97-AF65-F5344CB8AC3E}">
        <p14:creationId xmlns:p14="http://schemas.microsoft.com/office/powerpoint/2010/main" val="3476353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412776"/>
            <a:ext cx="9235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plod</a:t>
            </a:r>
            <a:r>
              <a:rPr lang="cs-CZ" sz="2400" dirty="0"/>
              <a:t> v děloze není sterilní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mikroflóra </a:t>
            </a:r>
            <a:r>
              <a:rPr lang="cs-CZ" sz="2400" b="1" dirty="0"/>
              <a:t>vaginy</a:t>
            </a:r>
            <a:r>
              <a:rPr lang="cs-CZ" sz="2400" dirty="0"/>
              <a:t> se mění během těhotenství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novorozenec</a:t>
            </a:r>
            <a:r>
              <a:rPr lang="cs-CZ" sz="2400" dirty="0"/>
              <a:t>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  </a:t>
            </a:r>
            <a:r>
              <a:rPr lang="cs-CZ" sz="2400" b="1" dirty="0"/>
              <a:t>placenty-</a:t>
            </a:r>
            <a:r>
              <a:rPr lang="cs-CZ" sz="2400" dirty="0"/>
              <a:t> </a:t>
            </a:r>
            <a:r>
              <a:rPr lang="en-GB" sz="2400" dirty="0"/>
              <a:t>n</a:t>
            </a:r>
            <a:r>
              <a:rPr lang="cs-CZ" sz="2400" dirty="0"/>
              <a:t>e</a:t>
            </a:r>
            <a:r>
              <a:rPr lang="en-GB" sz="2400" dirty="0" err="1"/>
              <a:t>patogen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/>
              <a:t>omens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microbiota</a:t>
            </a:r>
            <a:r>
              <a:rPr lang="cs-CZ" sz="2400" dirty="0"/>
              <a:t> kmene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en-GB" sz="2400" dirty="0" err="1"/>
              <a:t>Firmicutes</a:t>
            </a:r>
            <a:r>
              <a:rPr lang="en-GB" sz="2400" dirty="0"/>
              <a:t>, </a:t>
            </a:r>
            <a:r>
              <a:rPr lang="en-GB" sz="2400" dirty="0" err="1"/>
              <a:t>Tenericutes</a:t>
            </a:r>
            <a:r>
              <a:rPr lang="en-GB" sz="2400" dirty="0"/>
              <a:t>, </a:t>
            </a:r>
            <a:r>
              <a:rPr lang="en-GB" sz="2400" dirty="0" err="1"/>
              <a:t>Proteobacteria</a:t>
            </a:r>
            <a:r>
              <a:rPr lang="en-GB" sz="2400" dirty="0"/>
              <a:t>, </a:t>
            </a:r>
            <a:r>
              <a:rPr lang="en-GB" sz="2400" dirty="0" err="1"/>
              <a:t>Bacteroidetes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Fusobacteria</a:t>
            </a:r>
            <a:r>
              <a:rPr lang="cs-CZ" sz="2400" dirty="0"/>
              <a:t> </a:t>
            </a:r>
          </a:p>
          <a:p>
            <a:r>
              <a:rPr lang="cs-CZ" sz="2400" dirty="0"/>
              <a:t>     (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en-GB" sz="2400" i="1" dirty="0"/>
              <a:t>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– podobné ústní</a:t>
            </a:r>
          </a:p>
          <a:p>
            <a:r>
              <a:rPr lang="cs-CZ" sz="2400" dirty="0"/>
              <a:t>      mikroflóře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další 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cs-CZ" sz="2400" dirty="0"/>
              <a:t> během </a:t>
            </a:r>
            <a:r>
              <a:rPr lang="cs-CZ" sz="2400" b="1" dirty="0"/>
              <a:t>porodu</a:t>
            </a:r>
            <a:r>
              <a:rPr lang="cs-CZ" sz="2400" dirty="0"/>
              <a:t>, poté při </a:t>
            </a:r>
            <a:r>
              <a:rPr lang="cs-CZ" sz="2400" b="1" dirty="0"/>
              <a:t>kojení</a:t>
            </a:r>
            <a:r>
              <a:rPr lang="cs-CZ" sz="2400" dirty="0"/>
              <a:t> (mléko není sterilní)</a:t>
            </a:r>
            <a:r>
              <a:rPr lang="en-GB" sz="2400" dirty="0"/>
              <a:t>, </a:t>
            </a:r>
            <a:endParaRPr lang="cs-CZ" sz="2400" dirty="0"/>
          </a:p>
          <a:p>
            <a:r>
              <a:rPr lang="cs-CZ" sz="2400" dirty="0"/>
              <a:t>     z kůže matky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mléko: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-    </a:t>
            </a:r>
            <a:r>
              <a:rPr lang="cs-CZ" sz="2400" dirty="0"/>
              <a:t>záleží na prostředí matky (příprava…)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také zkoumání prostředí – vše ústy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druhého roku života je dosaženo určité rovnováhy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8146" y="404664"/>
            <a:ext cx="580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Ustanovení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0179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24744"/>
            <a:ext cx="8949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</a:t>
            </a:r>
            <a:r>
              <a:rPr lang="cs-CZ" sz="2400" dirty="0"/>
              <a:t>zahájen</a:t>
            </a:r>
            <a:r>
              <a:rPr lang="en-GB" sz="2400" dirty="0"/>
              <a:t> 2008 – </a:t>
            </a:r>
            <a:r>
              <a:rPr lang="cs-CZ" sz="2400" dirty="0"/>
              <a:t>pětiletý </a:t>
            </a:r>
            <a:r>
              <a:rPr lang="en-GB" sz="2400" dirty="0" err="1"/>
              <a:t>proje</a:t>
            </a:r>
            <a:r>
              <a:rPr lang="cs-CZ" sz="2400" dirty="0"/>
              <a:t>k</a:t>
            </a:r>
            <a:r>
              <a:rPr lang="en-GB" sz="2400" dirty="0"/>
              <a:t>t - </a:t>
            </a:r>
            <a:r>
              <a:rPr lang="cs-CZ" sz="2400" dirty="0"/>
              <a:t>rozpočet</a:t>
            </a:r>
            <a:r>
              <a:rPr lang="en-GB" sz="2400" dirty="0"/>
              <a:t>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– </a:t>
            </a:r>
            <a:r>
              <a:rPr lang="cs-CZ" sz="2400" dirty="0"/>
              <a:t>zahájen </a:t>
            </a:r>
            <a:r>
              <a:rPr lang="en-GB" sz="2400" dirty="0"/>
              <a:t>1990</a:t>
            </a:r>
            <a:r>
              <a:rPr lang="cs-CZ" sz="2400" dirty="0"/>
              <a:t>, dokončen </a:t>
            </a:r>
            <a:r>
              <a:rPr lang="en-GB" sz="2400" dirty="0"/>
              <a:t>2003)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vzorky flóry ústní dutiny, kůže, vagíny, zažívacího traktu a dýchací </a:t>
            </a:r>
          </a:p>
          <a:p>
            <a:r>
              <a:rPr lang="cs-CZ" sz="2400" dirty="0"/>
              <a:t>     soustavy 300 zdravých jedinců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význam změn lidského </a:t>
            </a:r>
            <a:r>
              <a:rPr lang="cs-CZ" sz="2400" dirty="0" err="1"/>
              <a:t>mikrobiomu</a:t>
            </a:r>
            <a:r>
              <a:rPr lang="cs-CZ" sz="2400" dirty="0"/>
              <a:t> pro zdraví a nemoc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bylo první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?!?!?!?!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zahájeno mnoho dalších (specializovaných) studií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mikrobiomu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Microbiome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cs-CZ" sz="2400" dirty="0"/>
              <a:t>rozdíly mezi jedinci co se týká druhového složení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ALE</a:t>
            </a:r>
            <a:r>
              <a:rPr lang="en-GB" sz="2400" b="1" dirty="0"/>
              <a:t> </a:t>
            </a:r>
            <a:r>
              <a:rPr lang="cs-CZ" sz="2400" dirty="0"/>
              <a:t>posuzováno podle </a:t>
            </a:r>
            <a:r>
              <a:rPr lang="en-GB" sz="2400" dirty="0"/>
              <a:t>fun</a:t>
            </a:r>
            <a:r>
              <a:rPr lang="cs-CZ" sz="2400" dirty="0" err="1"/>
              <a:t>kce</a:t>
            </a:r>
            <a:r>
              <a:rPr lang="en-GB" sz="2400" dirty="0"/>
              <a:t> -  </a:t>
            </a:r>
            <a:r>
              <a:rPr lang="en-GB" sz="2400" dirty="0" err="1"/>
              <a:t>ve</a:t>
            </a:r>
            <a:r>
              <a:rPr lang="cs-CZ" sz="2400" dirty="0" err="1"/>
              <a:t>lmi</a:t>
            </a:r>
            <a:r>
              <a:rPr lang="cs-CZ" sz="2400" dirty="0"/>
              <a:t> podobné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</a:t>
            </a:r>
            <a:r>
              <a:rPr lang="cs-CZ" sz="2400" dirty="0"/>
              <a:t>každého jedince je v čase celkem stabilní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hlavní </a:t>
            </a:r>
            <a:r>
              <a:rPr lang="en-GB" sz="2400" dirty="0" err="1"/>
              <a:t>probl</a:t>
            </a:r>
            <a:r>
              <a:rPr lang="cs-CZ" sz="2400" dirty="0"/>
              <a:t>é</a:t>
            </a:r>
            <a:r>
              <a:rPr lang="en-GB" sz="2400" dirty="0"/>
              <a:t>m </a:t>
            </a:r>
            <a:r>
              <a:rPr lang="cs-CZ" sz="2400" dirty="0"/>
              <a:t>v </a:t>
            </a:r>
            <a:r>
              <a:rPr lang="en-GB" sz="2400" dirty="0"/>
              <a:t>interpret</a:t>
            </a:r>
            <a:r>
              <a:rPr lang="cs-CZ" sz="2400" dirty="0" err="1"/>
              <a:t>aci</a:t>
            </a:r>
            <a:r>
              <a:rPr lang="en-GB" sz="2400" dirty="0"/>
              <a:t> </a:t>
            </a:r>
            <a:r>
              <a:rPr lang="cs-CZ" sz="2400" dirty="0"/>
              <a:t>výsledků</a:t>
            </a:r>
            <a:r>
              <a:rPr lang="en-GB" sz="2400" dirty="0"/>
              <a:t> – </a:t>
            </a:r>
            <a:r>
              <a:rPr lang="cs-CZ" sz="2400" dirty="0"/>
              <a:t>veřejné </a:t>
            </a:r>
            <a:r>
              <a:rPr lang="en-GB" sz="2400" dirty="0" err="1"/>
              <a:t>datab</a:t>
            </a:r>
            <a:r>
              <a:rPr lang="cs-CZ" sz="2400" dirty="0" err="1"/>
              <a:t>áz</a:t>
            </a:r>
            <a:r>
              <a:rPr lang="en-GB" sz="2400" dirty="0"/>
              <a:t>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0367" y="332656"/>
            <a:ext cx="48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Microbiome</a:t>
            </a:r>
            <a:r>
              <a:rPr lang="cs-CZ" sz="3200" b="1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3543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" y="-2619672"/>
            <a:ext cx="6666186" cy="86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25" y="836712"/>
            <a:ext cx="2859403" cy="4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9871"/>
            <a:ext cx="4799516" cy="4740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7033" y="692696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</p:spTree>
    <p:extLst>
      <p:ext uri="{BB962C8B-B14F-4D97-AF65-F5344CB8AC3E}">
        <p14:creationId xmlns:p14="http://schemas.microsoft.com/office/powerpoint/2010/main" val="395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16632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88057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do r. </a:t>
            </a:r>
            <a:r>
              <a:rPr lang="en-GB" sz="2400" dirty="0"/>
              <a:t> 2015 – </a:t>
            </a:r>
            <a:r>
              <a:rPr lang="cs-CZ" sz="2400" dirty="0"/>
              <a:t>publikováno kolem </a:t>
            </a:r>
            <a:r>
              <a:rPr lang="en-GB" sz="2400" dirty="0"/>
              <a:t>19 000 </a:t>
            </a:r>
            <a:r>
              <a:rPr lang="cs-CZ" sz="2400" dirty="0"/>
              <a:t>článků</a:t>
            </a:r>
            <a:r>
              <a:rPr lang="en-GB" sz="2400" dirty="0"/>
              <a:t> (5,000 </a:t>
            </a:r>
            <a:r>
              <a:rPr lang="cs-CZ" sz="2400" dirty="0"/>
              <a:t>v r.</a:t>
            </a:r>
            <a:r>
              <a:rPr lang="en-GB" sz="2400" dirty="0"/>
              <a:t> 2015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popisných</a:t>
            </a:r>
            <a:r>
              <a:rPr lang="en-GB" sz="2400" dirty="0"/>
              <a:t> – </a:t>
            </a:r>
            <a:r>
              <a:rPr lang="en-GB" sz="2400" dirty="0" err="1"/>
              <a:t>identifi</a:t>
            </a:r>
            <a:r>
              <a:rPr lang="cs-CZ" sz="2400" dirty="0" err="1"/>
              <a:t>ka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zůstává otázkou jejich role </a:t>
            </a:r>
            <a:r>
              <a:rPr lang="en-GB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jak spolupracují mezi sebou a s lidským hostitelem?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: také</a:t>
            </a:r>
            <a:r>
              <a:rPr lang="en-GB" sz="2400" dirty="0"/>
              <a:t> </a:t>
            </a:r>
            <a:r>
              <a:rPr lang="en-GB" sz="2400" dirty="0" err="1"/>
              <a:t>vir</a:t>
            </a:r>
            <a:r>
              <a:rPr lang="cs-CZ" sz="2400" dirty="0"/>
              <a:t>y</a:t>
            </a:r>
            <a:r>
              <a:rPr lang="en-GB" sz="2400" dirty="0"/>
              <a:t>, archaea, </a:t>
            </a:r>
            <a:r>
              <a:rPr lang="cs-CZ" sz="2400" dirty="0"/>
              <a:t>houby</a:t>
            </a:r>
            <a:r>
              <a:rPr lang="en-GB" sz="2400" dirty="0"/>
              <a:t>, </a:t>
            </a:r>
            <a:r>
              <a:rPr lang="cs-CZ" sz="2400" dirty="0"/>
              <a:t>jednobuněčná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eukaryota</a:t>
            </a:r>
            <a:r>
              <a:rPr lang="cs-CZ" sz="2400" dirty="0"/>
              <a:t>..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 err="1"/>
              <a:t>genom</a:t>
            </a:r>
            <a:r>
              <a:rPr lang="en-GB" sz="2400" dirty="0"/>
              <a:t> -20 000-25 000 protein </a:t>
            </a:r>
            <a:r>
              <a:rPr lang="cs-CZ" sz="2400" dirty="0"/>
              <a:t>kódujících </a:t>
            </a:r>
            <a:r>
              <a:rPr lang="en-GB" sz="2400" dirty="0"/>
              <a:t>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robiogenom</a:t>
            </a:r>
            <a:r>
              <a:rPr lang="en-GB" sz="2400" dirty="0"/>
              <a:t> -  2-20 </a:t>
            </a:r>
            <a:r>
              <a:rPr lang="en-GB" sz="2400" dirty="0" err="1"/>
              <a:t>mili</a:t>
            </a:r>
            <a:r>
              <a:rPr lang="cs-CZ" sz="2400" dirty="0"/>
              <a:t>ó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 protein</a:t>
            </a:r>
            <a:r>
              <a:rPr lang="cs-CZ" sz="2400" dirty="0"/>
              <a:t> </a:t>
            </a:r>
            <a:r>
              <a:rPr lang="cs-CZ" sz="2400" dirty="0" err="1"/>
              <a:t>kó</a:t>
            </a:r>
            <a:r>
              <a:rPr lang="en-GB" sz="2400" dirty="0"/>
              <a:t>d</a:t>
            </a:r>
            <a:r>
              <a:rPr lang="cs-CZ" sz="2400" dirty="0" err="1"/>
              <a:t>ujících</a:t>
            </a:r>
            <a:r>
              <a:rPr lang="en-GB" sz="2400" dirty="0"/>
              <a:t> 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všichni mikrobi kontinuálně vylučují (</a:t>
            </a:r>
            <a:r>
              <a:rPr lang="en-GB" sz="2400" dirty="0"/>
              <a:t>excrete/secrete</a:t>
            </a:r>
            <a:r>
              <a:rPr lang="cs-CZ" sz="2400" dirty="0"/>
              <a:t>) malé a velké</a:t>
            </a:r>
          </a:p>
          <a:p>
            <a:r>
              <a:rPr lang="cs-CZ" sz="2400" dirty="0"/>
              <a:t>     molekuly a </a:t>
            </a:r>
            <a:r>
              <a:rPr lang="en-GB" sz="2400" dirty="0"/>
              <a:t> </a:t>
            </a:r>
            <a:r>
              <a:rPr lang="cs-CZ" sz="2400" dirty="0"/>
              <a:t>částice obsahující </a:t>
            </a:r>
            <a:r>
              <a:rPr lang="en-GB" sz="2400" dirty="0"/>
              <a:t>RNA, DNA, protein</a:t>
            </a:r>
            <a:r>
              <a:rPr lang="cs-CZ" sz="2400" dirty="0"/>
              <a:t>y</a:t>
            </a:r>
            <a:r>
              <a:rPr lang="en-GB" sz="2400" dirty="0"/>
              <a:t>  - </a:t>
            </a:r>
            <a:r>
              <a:rPr lang="cs-CZ" sz="2400" dirty="0"/>
              <a:t>k</a:t>
            </a:r>
            <a:r>
              <a:rPr lang="en-GB" sz="2400" dirty="0" err="1"/>
              <a:t>omuni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</a:t>
            </a:r>
          </a:p>
          <a:p>
            <a:r>
              <a:rPr lang="cs-CZ" sz="2400" dirty="0"/>
              <a:t>     se sousedy a hostitelem</a:t>
            </a:r>
            <a:r>
              <a:rPr lang="en-GB" sz="2400" dirty="0"/>
              <a:t> – </a:t>
            </a:r>
            <a:r>
              <a:rPr lang="en-GB" sz="2400" dirty="0" err="1"/>
              <a:t>mno</a:t>
            </a:r>
            <a:r>
              <a:rPr lang="cs-CZ" sz="2400" dirty="0"/>
              <a:t>ho z těchto molekul a částic může</a:t>
            </a:r>
          </a:p>
          <a:p>
            <a:r>
              <a:rPr lang="cs-CZ" sz="2400" dirty="0"/>
              <a:t>     proniknout stěnou zažívacího traktu do krevního oběhu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metagenom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u – rychlejší změny než lidský</a:t>
            </a:r>
            <a:r>
              <a:rPr lang="en-GB" sz="2400" dirty="0"/>
              <a:t> genome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rychlá odezva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= so</a:t>
            </a:r>
            <a:r>
              <a:rPr lang="cs-CZ" sz="2400" dirty="0"/>
              <a:t>f</a:t>
            </a:r>
            <a:r>
              <a:rPr lang="en-GB" sz="2400" dirty="0" err="1"/>
              <a:t>isti</a:t>
            </a:r>
            <a:r>
              <a:rPr lang="cs-CZ" sz="2400" dirty="0"/>
              <a:t>kovaný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 (</a:t>
            </a:r>
            <a:r>
              <a:rPr lang="cs-CZ" sz="2400" dirty="0"/>
              <a:t>nebo soubor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35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4205" y="332656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683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narušení </a:t>
            </a:r>
            <a:r>
              <a:rPr lang="cs-CZ" sz="2400" dirty="0" err="1"/>
              <a:t>mikrobiomu</a:t>
            </a:r>
            <a:r>
              <a:rPr lang="cs-CZ" sz="2400" dirty="0"/>
              <a:t> spojováno s mnoha </a:t>
            </a:r>
            <a:r>
              <a:rPr lang="cs-CZ" sz="2400" u="sng" dirty="0"/>
              <a:t>nemocemi</a:t>
            </a:r>
            <a:r>
              <a:rPr lang="cs-CZ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</a:t>
            </a:r>
            <a:r>
              <a:rPr lang="en-US" sz="2400" dirty="0"/>
              <a:t>ulcerative colitis and Crohn's </a:t>
            </a:r>
            <a:endParaRPr lang="cs-CZ" sz="2400" dirty="0"/>
          </a:p>
          <a:p>
            <a:pPr lvl="1"/>
            <a:r>
              <a:rPr lang="cs-CZ" sz="2400" dirty="0"/>
              <a:t>     </a:t>
            </a:r>
            <a:r>
              <a:rPr lang="en-US" sz="2400" dirty="0"/>
              <a:t>disease</a:t>
            </a:r>
            <a:r>
              <a:rPr lang="cs-CZ" sz="2400" dirty="0"/>
              <a:t>), diabetes, obezita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mikrobi ovlivňují </a:t>
            </a:r>
            <a:r>
              <a:rPr lang="cs-CZ" sz="2400" u="sng" dirty="0"/>
              <a:t>signální cesty </a:t>
            </a:r>
            <a:r>
              <a:rPr lang="cs-CZ" sz="2400" dirty="0"/>
              <a:t>které se účastní komunikace mezi</a:t>
            </a:r>
          </a:p>
          <a:p>
            <a:r>
              <a:rPr lang="cs-CZ" sz="2400" dirty="0"/>
              <a:t>     zažívacím traktem a mozkem (nervové, endokrinní a imunitní </a:t>
            </a:r>
          </a:p>
          <a:p>
            <a:r>
              <a:rPr lang="cs-CZ" sz="2400" dirty="0"/>
              <a:t>     signály)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6958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57" y="4869160"/>
            <a:ext cx="821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ale napřed </a:t>
            </a:r>
            <a:r>
              <a:rPr lang="cs-CZ" sz="2400" dirty="0">
                <a:solidFill>
                  <a:srgbClr val="FF0000"/>
                </a:solidFill>
              </a:rPr>
              <a:t>MUSÍME POZNAT </a:t>
            </a:r>
            <a:r>
              <a:rPr lang="cs-CZ" sz="2400" dirty="0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, </a:t>
            </a:r>
            <a:r>
              <a:rPr lang="cs-CZ" sz="2400" dirty="0"/>
              <a:t>teprve pak můžeme </a:t>
            </a:r>
          </a:p>
          <a:p>
            <a:r>
              <a:rPr lang="cs-CZ" sz="2400" dirty="0"/>
              <a:t>     pomýšlet na cílenou manipulaci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332656"/>
            <a:ext cx="587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Manipulace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651832"/>
            <a:ext cx="849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/>
              <a:t>Clostridium difficile </a:t>
            </a:r>
            <a:r>
              <a:rPr lang="en-US" sz="2400" dirty="0"/>
              <a:t>-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4. století – čínská lékařská literatura – fekální </a:t>
            </a:r>
            <a:r>
              <a:rPr lang="cs-CZ" sz="2400" dirty="0" err="1"/>
              <a:t>transplant</a:t>
            </a:r>
            <a:r>
              <a:rPr lang="en-US" sz="2400" dirty="0"/>
              <a:t> </a:t>
            </a:r>
            <a:r>
              <a:rPr lang="cs-CZ" sz="2400" dirty="0"/>
              <a:t>při </a:t>
            </a:r>
          </a:p>
          <a:p>
            <a:r>
              <a:rPr lang="cs-CZ" sz="2400" dirty="0"/>
              <a:t>     otravách z potravy a silných průjmech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beduíni – velbloudí trus při bakteriální dysentérii</a:t>
            </a:r>
          </a:p>
        </p:txBody>
      </p:sp>
    </p:spTree>
    <p:extLst>
      <p:ext uri="{BB962C8B-B14F-4D97-AF65-F5344CB8AC3E}">
        <p14:creationId xmlns:p14="http://schemas.microsoft.com/office/powerpoint/2010/main" val="807223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anaerobic gram-positive spore-forming bacteria</a:t>
            </a:r>
          </a:p>
          <a:p>
            <a:r>
              <a:rPr lang="cs-CZ" sz="2400" dirty="0"/>
              <a:t>- t</a:t>
            </a:r>
            <a:r>
              <a:rPr lang="en-US" sz="2400" dirty="0" err="1"/>
              <a:t>ransmitted</a:t>
            </a:r>
            <a:r>
              <a:rPr lang="en-US" sz="2400" dirty="0"/>
              <a:t> by fecal-oral route</a:t>
            </a:r>
          </a:p>
          <a:p>
            <a:r>
              <a:rPr lang="cs-CZ" sz="2400" dirty="0"/>
              <a:t>- c</a:t>
            </a:r>
            <a:r>
              <a:rPr lang="en-US" sz="2400" dirty="0" err="1"/>
              <a:t>olonizes</a:t>
            </a:r>
            <a:r>
              <a:rPr lang="en-US" sz="2400" dirty="0"/>
              <a:t> the large intestine </a:t>
            </a:r>
          </a:p>
          <a:p>
            <a:endParaRPr lang="cs-CZ" sz="2400" dirty="0"/>
          </a:p>
          <a:p>
            <a:r>
              <a:rPr lang="cs-CZ" sz="2400" dirty="0"/>
              <a:t>- r</a:t>
            </a:r>
            <a:r>
              <a:rPr lang="en-US" sz="2400" dirty="0" err="1"/>
              <a:t>elease</a:t>
            </a:r>
            <a:r>
              <a:rPr lang="en-US" sz="2400" dirty="0"/>
              <a:t> 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ym typeface="Wingdings"/>
              </a:rPr>
              <a:t>t</a:t>
            </a:r>
            <a:r>
              <a:rPr lang="en-US" sz="2400" dirty="0" err="1">
                <a:sym typeface="Wingdings"/>
              </a:rPr>
              <a:t>ypically</a:t>
            </a:r>
            <a:r>
              <a:rPr lang="en-US" sz="2400" dirty="0">
                <a:sym typeface="Wingdings"/>
              </a:rPr>
              <a:t> after  recent antibiotic exposure (</a:t>
            </a:r>
            <a:r>
              <a:rPr lang="cs-CZ" sz="2400" dirty="0" err="1">
                <a:sym typeface="Wingdings"/>
              </a:rPr>
              <a:t>p</a:t>
            </a:r>
            <a:r>
              <a:rPr lang="en-US" sz="2400" dirty="0" err="1"/>
              <a:t>enicillins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 err="1"/>
              <a:t>cephalosporins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clindamycin, fluoroquinolones) </a:t>
            </a:r>
          </a:p>
          <a:p>
            <a:endParaRPr lang="cs-CZ" sz="2400" dirty="0">
              <a:sym typeface="Wingdings"/>
            </a:endParaRPr>
          </a:p>
          <a:p>
            <a:r>
              <a:rPr lang="en-US" sz="2400" b="1" dirty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04664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87824" y="332656"/>
            <a:ext cx="322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/>
              <a:t>Donors 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Donor s</a:t>
            </a:r>
            <a:r>
              <a:rPr lang="en-US" sz="2400" dirty="0" err="1"/>
              <a:t>creen</a:t>
            </a:r>
            <a:r>
              <a:rPr lang="cs-CZ" sz="2400" dirty="0" err="1"/>
              <a:t>ed</a:t>
            </a:r>
            <a:r>
              <a:rPr lang="en-US" sz="2400" dirty="0"/>
              <a:t> 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Recipient</a:t>
            </a:r>
          </a:p>
          <a:p>
            <a:endParaRPr lang="cs-CZ" sz="2400" dirty="0"/>
          </a:p>
          <a:p>
            <a:r>
              <a:rPr lang="en-US" sz="2400" dirty="0"/>
              <a:t>Before 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stop any antibiotic therapy two days before the procedure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 liquid diet followed by laxative preparation the night before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871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7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l</a:t>
            </a:r>
            <a:r>
              <a:rPr lang="en-US" sz="2400" dirty="0" err="1"/>
              <a:t>ess</a:t>
            </a:r>
            <a:r>
              <a:rPr lang="en-US" sz="2400" dirty="0"/>
              <a:t> 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</a:t>
            </a:r>
            <a:r>
              <a:rPr lang="en-US" sz="2400" dirty="0" err="1"/>
              <a:t>olume</a:t>
            </a:r>
            <a:r>
              <a:rPr lang="en-US" sz="2400" dirty="0"/>
              <a:t> 20 ml to 30ml mix 250 ml of sterile </a:t>
            </a:r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0.9%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7033" y="764704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40"/>
            <a:ext cx="57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miliard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miliónů triliónů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8043" y="3039343"/>
            <a:ext cx="533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Průměrná váha - 70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077072"/>
            <a:ext cx="565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Průměrný objem – 15 triliónů 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5085184"/>
            <a:ext cx="493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Snad tedy 37.2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92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489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 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2656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9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/>
          </a:p>
          <a:p>
            <a:r>
              <a:rPr lang="en-US" sz="2400" dirty="0"/>
              <a:t>Risk of acquiring infection from donors – rare</a:t>
            </a:r>
          </a:p>
          <a:p>
            <a:endParaRPr lang="cs-CZ" sz="2400" dirty="0"/>
          </a:p>
          <a:p>
            <a:r>
              <a:rPr lang="en-US" sz="2400" dirty="0"/>
              <a:t>Risk 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127" y="1181070"/>
            <a:ext cx="2670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Společnosti</a:t>
            </a:r>
          </a:p>
          <a:p>
            <a:r>
              <a:rPr lang="cs-CZ" sz="3200" b="1" dirty="0"/>
              <a:t>vyvíjející </a:t>
            </a:r>
          </a:p>
          <a:p>
            <a:r>
              <a:rPr lang="cs-CZ" sz="3200" b="1" dirty="0" err="1"/>
              <a:t>mikrobiomové</a:t>
            </a:r>
            <a:endParaRPr lang="cs-CZ" sz="3200" b="1" dirty="0"/>
          </a:p>
          <a:p>
            <a:r>
              <a:rPr lang="cs-CZ" sz="3200" b="1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1749728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Probiotika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909994"/>
            <a:ext cx="9356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/>
              <a:t>Probiotika</a:t>
            </a:r>
            <a:r>
              <a:rPr lang="cs-CZ" sz="2400" dirty="0"/>
              <a:t> jsou mono- nebo směsné kultury živých mikroorganismů, </a:t>
            </a:r>
          </a:p>
          <a:p>
            <a:pPr algn="ctr"/>
            <a:r>
              <a:rPr lang="cs-CZ" sz="2400" dirty="0"/>
              <a:t>po aplikaci v přiměřeném množství prospěšně ovlivňují zdraví hostitele.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9" y="1772816"/>
            <a:ext cx="2285698" cy="48119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80" y="1772816"/>
            <a:ext cx="2458524" cy="4844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991038" cy="485008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6585745"/>
            <a:ext cx="761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https://zdravi.euro.cz/clanek/postgradualni-medicina-priloha/probiotika-a-jejich-klinicke-uziti-452403</a:t>
            </a:r>
          </a:p>
        </p:txBody>
      </p:sp>
    </p:spTree>
    <p:extLst>
      <p:ext uri="{BB962C8B-B14F-4D97-AF65-F5344CB8AC3E}">
        <p14:creationId xmlns:p14="http://schemas.microsoft.com/office/powerpoint/2010/main" val="3696295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53053" cy="51990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093296"/>
            <a:ext cx="800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robioti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(resist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nce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původní mikroflóry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let – </a:t>
            </a:r>
            <a:r>
              <a:rPr lang="cs-CZ" sz="2400" dirty="0" err="1">
                <a:solidFill>
                  <a:srgbClr val="FF0000"/>
                </a:solidFill>
              </a:rPr>
              <a:t>Mutaflor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332656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536" y="1577112"/>
            <a:ext cx="900919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prebiotika</a:t>
            </a:r>
            <a:r>
              <a:rPr lang="cs-CZ" sz="2400" dirty="0"/>
              <a:t> (1995) – nestravitelné složky stravy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selektivně stimuluje </a:t>
            </a:r>
            <a:r>
              <a:rPr lang="cs-CZ" sz="2400" dirty="0"/>
              <a:t>růst a aktivitu určitých bakterií, které mají </a:t>
            </a:r>
          </a:p>
          <a:p>
            <a:r>
              <a:rPr lang="cs-CZ" sz="2400" dirty="0"/>
              <a:t>     pozitivní účinek na lidské zdraví (</a:t>
            </a:r>
            <a:r>
              <a:rPr lang="cs-CZ" sz="2400" dirty="0" err="1"/>
              <a:t>bifidobakterie</a:t>
            </a:r>
            <a:r>
              <a:rPr lang="cs-CZ" sz="2400" dirty="0"/>
              <a:t> a další)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komplexní uhlovodíky </a:t>
            </a:r>
            <a:r>
              <a:rPr lang="cs-CZ" sz="2400" dirty="0"/>
              <a:t>– celulóza, hemicelulóza, lignin, pektin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inulin, oligosacharidy, </a:t>
            </a:r>
            <a:r>
              <a:rPr lang="cs-CZ" sz="2400" dirty="0" err="1"/>
              <a:t>oligofruktóza</a:t>
            </a:r>
            <a:r>
              <a:rPr lang="cs-CZ" sz="2400" dirty="0"/>
              <a:t>, </a:t>
            </a:r>
            <a:r>
              <a:rPr lang="cs-CZ" sz="2400" dirty="0" err="1"/>
              <a:t>galaktooligosacharidy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dirty="0" err="1"/>
              <a:t>laktulóza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odolávají kyselinám v žaludku, hydrolýze lidskými enzymy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dostanou se až do tlustého střeva – substrát pro fermentaci mikroby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podobně oligosacharidy z mléka (kojení), glykogen ve vagíně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proteiny, AK, určité lipidy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trávení v tlustém střevě komplexní proces nutričních interakcí mezi</a:t>
            </a:r>
          </a:p>
          <a:p>
            <a:r>
              <a:rPr lang="cs-CZ" sz="2400" dirty="0"/>
              <a:t>     různými bakteriálními druhy</a:t>
            </a:r>
          </a:p>
          <a:p>
            <a:pPr marL="800100" lvl="1" indent="-34290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67113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859065"/>
            <a:ext cx="931960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  <a:p>
            <a:endParaRPr lang="cs-CZ" sz="32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urychlují pasáž tráveniny zažívacím traktem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pravděpodobnost osídlení parazity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dočasně váží složky potravy lipidy, cukry, žlučové kyseliny, kationty, </a:t>
            </a:r>
          </a:p>
          <a:p>
            <a:r>
              <a:rPr lang="cs-CZ" sz="2400" dirty="0"/>
              <a:t>     toxické látky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zvyšují pocit plnosti, jsou prevencí zácpy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</a:t>
            </a:r>
            <a:r>
              <a:rPr lang="cs-CZ" sz="2400" b="1" dirty="0"/>
              <a:t>glykemickou křivku</a:t>
            </a:r>
            <a:r>
              <a:rPr lang="cs-CZ" sz="2400" dirty="0"/>
              <a:t> (redukce a prevence </a:t>
            </a:r>
            <a:r>
              <a:rPr lang="cs-CZ" sz="2400" i="1" dirty="0"/>
              <a:t>hyperglykémie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i="1" dirty="0" err="1"/>
              <a:t>hyperinzulinémie</a:t>
            </a:r>
            <a:r>
              <a:rPr lang="cs-CZ" sz="2400" dirty="0"/>
              <a:t>, tj. diabetu II. typu)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podporují růst </a:t>
            </a:r>
            <a:r>
              <a:rPr lang="cs-CZ" sz="2400" dirty="0" err="1"/>
              <a:t>probiotik</a:t>
            </a:r>
            <a:r>
              <a:rPr lang="cs-CZ" sz="2400" dirty="0"/>
              <a:t> a tím pozitivně ovlivňují zdraví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 podpořena tvorba střevní ochranné </a:t>
            </a:r>
            <a:r>
              <a:rPr lang="cs-CZ" sz="2400" dirty="0" err="1"/>
              <a:t>mukózy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podle některých studií tímto dochází ke </a:t>
            </a:r>
            <a:r>
              <a:rPr lang="cs-CZ" sz="2400" b="1" dirty="0"/>
              <a:t>stimulaci imunitního systému </a:t>
            </a:r>
          </a:p>
          <a:p>
            <a:r>
              <a:rPr lang="cs-CZ" sz="2400" b="1" dirty="0"/>
              <a:t>     proti nádorům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814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772816"/>
            <a:ext cx="859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u="sng" dirty="0"/>
              <a:t>komplexní polysacharidy </a:t>
            </a:r>
            <a:r>
              <a:rPr lang="cs-CZ" sz="2400" dirty="0"/>
              <a:t>fermentovány rody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i="1" dirty="0"/>
              <a:t>., Clostridium </a:t>
            </a:r>
            <a:r>
              <a:rPr lang="cs-CZ" sz="2400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glykolytické   bakterie </a:t>
            </a:r>
            <a:r>
              <a:rPr lang="cs-CZ" sz="2400" dirty="0"/>
              <a:t>(</a:t>
            </a:r>
            <a:r>
              <a:rPr lang="cs-CZ" sz="2400" i="1" dirty="0" err="1"/>
              <a:t>Lactobacillus</a:t>
            </a:r>
            <a:r>
              <a:rPr lang="cs-CZ" sz="2400" i="1" dirty="0"/>
              <a:t>, </a:t>
            </a:r>
            <a:r>
              <a:rPr lang="cs-CZ" sz="2400" i="1" dirty="0" err="1"/>
              <a:t>Escherichia</a:t>
            </a:r>
            <a:r>
              <a:rPr lang="cs-CZ" sz="2400" i="1" dirty="0"/>
              <a:t>, </a:t>
            </a:r>
            <a:r>
              <a:rPr lang="cs-CZ" sz="2400" i="1" dirty="0" err="1"/>
              <a:t>Enterococcus</a:t>
            </a:r>
            <a:r>
              <a:rPr lang="cs-CZ" sz="2400" dirty="0"/>
              <a:t>)</a:t>
            </a:r>
          </a:p>
          <a:p>
            <a:r>
              <a:rPr lang="cs-CZ" sz="2400" dirty="0"/>
              <a:t>     rostou na jednodušších cukrech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hlavní produkt fermentace </a:t>
            </a:r>
            <a:r>
              <a:rPr lang="cs-CZ" sz="2400" dirty="0"/>
              <a:t>- jednoduché mastné kyseliny (</a:t>
            </a:r>
            <a:r>
              <a:rPr lang="cs-CZ" sz="2400" dirty="0" err="1"/>
              <a:t>SCFAs</a:t>
            </a:r>
            <a:r>
              <a:rPr lang="cs-CZ" sz="2400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butyrát – primární zdroj energie pro buňky epitelu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propionát – syntéza cholesterolu v játrech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acetát – hepatická </a:t>
            </a:r>
            <a:r>
              <a:rPr lang="cs-CZ" sz="2400" dirty="0" err="1"/>
              <a:t>lipogenese</a:t>
            </a:r>
            <a:r>
              <a:rPr lang="cs-CZ" sz="2400" dirty="0"/>
              <a:t> a ATP ve svalech</a:t>
            </a:r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snižují pH – antagonismus proti patogenům (antimikrobiální </a:t>
            </a:r>
          </a:p>
          <a:p>
            <a:pPr lvl="1"/>
            <a:r>
              <a:rPr lang="cs-CZ" sz="2400" dirty="0"/>
              <a:t>     aktivita)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15816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890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5922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 ne-karbohydrátové sloučeniny dnes považovány za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polyfenoly</a:t>
            </a:r>
            <a:r>
              <a:rPr lang="cs-CZ" sz="2400" dirty="0"/>
              <a:t>, minerály, vitamíny – modulují </a:t>
            </a:r>
            <a:r>
              <a:rPr lang="cs-CZ" sz="2400" dirty="0" err="1"/>
              <a:t>mikrobiotu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dirty="0" err="1"/>
              <a:t>resveratrol</a:t>
            </a:r>
            <a:r>
              <a:rPr lang="cs-CZ" sz="2400" dirty="0"/>
              <a:t> (červené víno) – více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Bifidobact</a:t>
            </a:r>
            <a:r>
              <a:rPr lang="cs-CZ" sz="2400" dirty="0" err="1"/>
              <a:t>erium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95% </a:t>
            </a:r>
            <a:r>
              <a:rPr lang="cs-CZ" sz="2400" dirty="0" err="1"/>
              <a:t>polyfenolů</a:t>
            </a:r>
            <a:r>
              <a:rPr lang="cs-CZ" sz="2400" dirty="0"/>
              <a:t> dorazí do tlustého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Ca doplňky -  modulují </a:t>
            </a:r>
            <a:r>
              <a:rPr lang="cs-CZ" sz="2400" dirty="0" err="1"/>
              <a:t>mikrobiotu</a:t>
            </a:r>
            <a:r>
              <a:rPr lang="cs-CZ" sz="2400" dirty="0"/>
              <a:t> u obézních myší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riboflavin, cystein – nové </a:t>
            </a:r>
            <a:r>
              <a:rPr lang="cs-CZ" sz="2400" dirty="0" err="1"/>
              <a:t>prebiotikum</a:t>
            </a:r>
            <a:r>
              <a:rPr lang="cs-CZ" sz="2400" dirty="0"/>
              <a:t>?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striktně anaerobní bakterie (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r>
              <a:rPr lang="cs-CZ" sz="2400" i="1" dirty="0"/>
              <a:t>,</a:t>
            </a:r>
          </a:p>
          <a:p>
            <a:pPr lvl="2"/>
            <a:r>
              <a:rPr lang="cs-CZ" sz="2400" i="1" dirty="0"/>
              <a:t>     </a:t>
            </a:r>
            <a:r>
              <a:rPr lang="cs-CZ" sz="2400" i="1" dirty="0" err="1"/>
              <a:t>Roseburia</a:t>
            </a:r>
            <a:r>
              <a:rPr lang="cs-CZ" sz="2400" dirty="0"/>
              <a:t>) může ochránit proti kyslíku – zvl. v mukózní</a:t>
            </a:r>
          </a:p>
          <a:p>
            <a:pPr lvl="2"/>
            <a:r>
              <a:rPr lang="cs-CZ" sz="2400" dirty="0"/>
              <a:t>     vrstvě sliznice (kyslík z krve)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7" y="2862885"/>
            <a:ext cx="2217635" cy="1276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485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4048" y="1340768"/>
            <a:ext cx="42482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Pokusy s riboflavinem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zvýšil výskyt </a:t>
            </a:r>
            <a:r>
              <a:rPr lang="cs-CZ" sz="2400" i="1" dirty="0" err="1"/>
              <a:t>Faecalibacterium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produkce protizánětlivých</a:t>
            </a:r>
          </a:p>
          <a:p>
            <a:r>
              <a:rPr lang="cs-CZ" sz="2400" dirty="0"/>
              <a:t>     peptidů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IBD  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sz="2400" dirty="0"/>
          </a:p>
          <a:p>
            <a:r>
              <a:rPr lang="cs-CZ" sz="2400" dirty="0"/>
              <a:t>     - nízké počty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tlusté střevo tedy nejen</a:t>
            </a:r>
          </a:p>
          <a:p>
            <a:r>
              <a:rPr lang="cs-CZ" sz="2400" dirty="0"/>
              <a:t>     absorpce vody, minerálů a</a:t>
            </a:r>
          </a:p>
          <a:p>
            <a:r>
              <a:rPr lang="cs-CZ" sz="2400" dirty="0"/>
              <a:t>     zpracování nestrávené</a:t>
            </a:r>
          </a:p>
          <a:p>
            <a:r>
              <a:rPr lang="cs-CZ" sz="2400" dirty="0"/>
              <a:t>     potravy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mikrobiom</a:t>
            </a:r>
            <a:r>
              <a:rPr lang="cs-CZ" sz="2400" dirty="0"/>
              <a:t> ovlivňuje</a:t>
            </a:r>
          </a:p>
          <a:p>
            <a:r>
              <a:rPr lang="cs-CZ" sz="2400" dirty="0"/>
              <a:t>     fyziologii hostitele,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797152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Co tedy vlastně jsme?!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2301"/>
            <a:ext cx="8445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Celkový poměr lidských a bakteriálních buněk je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1 : 1-10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150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2562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7361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mikrobi v potravinách – možnosti: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a mikrobi v ní nezpůsobí žádné výrazné změny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je probiotická - ...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obsahuje patogeny – </a:t>
            </a:r>
            <a:r>
              <a:rPr lang="cs-CZ" sz="2400" dirty="0" err="1"/>
              <a:t>dysbióza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vývoj </a:t>
            </a:r>
            <a:r>
              <a:rPr lang="cs-CZ" sz="2400" dirty="0" err="1"/>
              <a:t>mikrobiomu</a:t>
            </a:r>
            <a:r>
              <a:rPr lang="cs-CZ" sz="2400" dirty="0"/>
              <a:t> ovlivněn způsobem porodu, výživou, genetikou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transfer mikrobů z matky na dítě kojením (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komenzálové (</a:t>
            </a:r>
            <a:r>
              <a:rPr lang="cs-CZ" sz="2400" i="1" dirty="0" err="1"/>
              <a:t>Bifidobacterium</a:t>
            </a:r>
            <a:r>
              <a:rPr lang="cs-CZ" sz="2400" dirty="0"/>
              <a:t>) – prevence kolonizace patogeny –</a:t>
            </a:r>
          </a:p>
          <a:p>
            <a:r>
              <a:rPr lang="cs-CZ" sz="2400" dirty="0"/>
              <a:t>     - </a:t>
            </a:r>
            <a:r>
              <a:rPr lang="cs-CZ" sz="2400" i="1" dirty="0" err="1"/>
              <a:t>Listeria</a:t>
            </a:r>
            <a:r>
              <a:rPr lang="cs-CZ" sz="2400" i="1" dirty="0"/>
              <a:t>, </a:t>
            </a:r>
            <a:r>
              <a:rPr lang="cs-CZ" sz="2400" i="1" dirty="0" err="1"/>
              <a:t>Campylobacter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čase se tento ekologický systém stane sekundárním imunitním </a:t>
            </a:r>
          </a:p>
          <a:p>
            <a:r>
              <a:rPr lang="cs-CZ" sz="2400" dirty="0"/>
              <a:t>     systémem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se snížením diverzity mikrobiální komunita se sníží i stabilita </a:t>
            </a:r>
          </a:p>
          <a:p>
            <a:r>
              <a:rPr lang="cs-CZ" sz="2400" dirty="0"/>
              <a:t>     systému – systém je citlivější k invazivním druhům (</a:t>
            </a:r>
            <a:r>
              <a:rPr lang="cs-CZ" sz="2400" dirty="0" err="1"/>
              <a:t>patogeni</a:t>
            </a:r>
            <a:r>
              <a:rPr lang="cs-CZ" sz="2400" dirty="0"/>
              <a:t>)</a:t>
            </a:r>
          </a:p>
          <a:p>
            <a:r>
              <a:rPr lang="cs-CZ" sz="2400" dirty="0"/>
              <a:t>-    snížení diverzity spojeno se „západní dietou“ </a:t>
            </a:r>
          </a:p>
        </p:txBody>
      </p:sp>
    </p:spTree>
    <p:extLst>
      <p:ext uri="{BB962C8B-B14F-4D97-AF65-F5344CB8AC3E}">
        <p14:creationId xmlns:p14="http://schemas.microsoft.com/office/powerpoint/2010/main" val="3213102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0554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213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probiotické organismy stejně četné jako patogenní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vyvinuly se spolu s člověkem v mnoha potravinách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jejich pozitivní vliv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sekundární metabolity stimulující rozvoj jiných užitečných </a:t>
            </a:r>
          </a:p>
          <a:p>
            <a:pPr lvl="1"/>
            <a:r>
              <a:rPr lang="cs-CZ" sz="2400" dirty="0"/>
              <a:t>     organismů – </a:t>
            </a:r>
            <a:r>
              <a:rPr lang="cs-CZ" sz="2400" dirty="0" err="1"/>
              <a:t>kompetice</a:t>
            </a:r>
            <a:r>
              <a:rPr lang="cs-CZ" sz="2400" dirty="0"/>
              <a:t> s patogeny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61148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526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významná komensální LAB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3-6% mikroflóry dospělého člověka – později snižování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přítomnost této bakterie a dalších LAB zabraňuje infekci </a:t>
            </a:r>
          </a:p>
          <a:p>
            <a:r>
              <a:rPr lang="cs-CZ" sz="2400" dirty="0"/>
              <a:t>     </a:t>
            </a:r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stimuluje imunitní buňky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negativním karcinogenním škodám na DNA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a léčí akutní průjmy u dětí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léčí intoleranci laktózy</a:t>
            </a:r>
          </a:p>
        </p:txBody>
      </p:sp>
    </p:spTree>
    <p:extLst>
      <p:ext uri="{BB962C8B-B14F-4D97-AF65-F5344CB8AC3E}">
        <p14:creationId xmlns:p14="http://schemas.microsoft.com/office/powerpoint/2010/main" val="3362066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2153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r>
              <a:rPr lang="cs-CZ" sz="2400" i="1" dirty="0"/>
              <a:t>-    C. </a:t>
            </a:r>
            <a:r>
              <a:rPr lang="cs-CZ" sz="2400" i="1" dirty="0" err="1"/>
              <a:t>jejuni</a:t>
            </a:r>
            <a:r>
              <a:rPr lang="cs-CZ" sz="2400" i="1" dirty="0"/>
              <a:t> – </a:t>
            </a:r>
            <a:r>
              <a:rPr lang="cs-CZ" sz="2400" dirty="0"/>
              <a:t>G- - průjmy, gastroenteritidy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kontaminant drůbeže a migrujících ptáků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nepasterizované mléko, hovězí dobytek, vepřové (párky), voda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-    G+ sporogenní, toxigenní bakterie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drůbež, hovězí i vepřové maso, konzervované potraviny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perfringens</a:t>
            </a:r>
            <a:r>
              <a:rPr lang="cs-CZ" sz="2400" i="1" dirty="0"/>
              <a:t> </a:t>
            </a:r>
            <a:r>
              <a:rPr lang="cs-CZ" sz="2400" dirty="0"/>
              <a:t>– kontaminuje dobytek i maso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ze vzorku 50 zdravých zvířat bylo 76% hovězího dobytku,</a:t>
            </a:r>
          </a:p>
          <a:p>
            <a:pPr lvl="1"/>
            <a:r>
              <a:rPr lang="cs-CZ" sz="2400" dirty="0"/>
              <a:t>     44% prasat a 80% kuřat kontaminováno – značná část </a:t>
            </a:r>
          </a:p>
          <a:p>
            <a:pPr lvl="1"/>
            <a:r>
              <a:rPr lang="cs-CZ" sz="2400" dirty="0"/>
              <a:t>     dokonce enterotoxin produkujícími kmeny</a:t>
            </a:r>
          </a:p>
          <a:p>
            <a:pPr lvl="1"/>
            <a:r>
              <a:rPr lang="cs-CZ" sz="2400" dirty="0"/>
              <a:t>-    vzorky masa dopadly ještě hůř (kolem 90%)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jsou vážný problém </a:t>
            </a:r>
            <a:r>
              <a:rPr lang="cs-CZ" sz="2400" dirty="0" err="1"/>
              <a:t>clostridiové</a:t>
            </a:r>
            <a:r>
              <a:rPr lang="cs-CZ" sz="2400" dirty="0"/>
              <a:t> kontaminace</a:t>
            </a:r>
          </a:p>
        </p:txBody>
      </p:sp>
    </p:spTree>
    <p:extLst>
      <p:ext uri="{BB962C8B-B14F-4D97-AF65-F5344CB8AC3E}">
        <p14:creationId xmlns:p14="http://schemas.microsoft.com/office/powerpoint/2010/main" val="33685364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40768"/>
            <a:ext cx="89375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Escherichia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žádoucí mikrob, ale někdy také patogen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změna z přítele na </a:t>
            </a:r>
            <a:r>
              <a:rPr lang="cs-CZ" sz="2400" dirty="0" err="1"/>
              <a:t>patogena</a:t>
            </a:r>
            <a:r>
              <a:rPr lang="cs-CZ" sz="2400" dirty="0"/>
              <a:t> – horizontální  transfer genů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diarrheagenické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enteropatogenní</a:t>
            </a:r>
            <a:r>
              <a:rPr lang="cs-CZ" sz="2400" dirty="0"/>
              <a:t>, </a:t>
            </a:r>
            <a:r>
              <a:rPr lang="cs-CZ" sz="2400" dirty="0" err="1"/>
              <a:t>enterotoxigenní</a:t>
            </a:r>
            <a:r>
              <a:rPr lang="cs-CZ" sz="2400" dirty="0"/>
              <a:t>,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enteroinvazivní</a:t>
            </a:r>
            <a:r>
              <a:rPr lang="cs-CZ" sz="2400" dirty="0"/>
              <a:t>, </a:t>
            </a:r>
            <a:r>
              <a:rPr lang="cs-CZ" sz="2400" dirty="0" err="1"/>
              <a:t>enterohemorhagický</a:t>
            </a:r>
            <a:r>
              <a:rPr lang="cs-CZ" sz="2400" dirty="0"/>
              <a:t>, </a:t>
            </a:r>
            <a:r>
              <a:rPr lang="cs-CZ" sz="2400" dirty="0" err="1"/>
              <a:t>enteroagresivní</a:t>
            </a:r>
            <a:r>
              <a:rPr lang="cs-CZ" sz="2400" dirty="0"/>
              <a:t> a 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difůzně</a:t>
            </a:r>
            <a:r>
              <a:rPr lang="cs-CZ" sz="2400" dirty="0"/>
              <a:t> adherentní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extraintestinální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uropatogenní</a:t>
            </a:r>
            <a:r>
              <a:rPr lang="cs-CZ" sz="2400" dirty="0"/>
              <a:t> kmeny a kmeny </a:t>
            </a:r>
          </a:p>
          <a:p>
            <a:pPr lvl="1"/>
            <a:r>
              <a:rPr lang="cs-CZ" sz="2400" dirty="0"/>
              <a:t>     způsobující neonatální </a:t>
            </a:r>
            <a:r>
              <a:rPr lang="cs-CZ" sz="2400" dirty="0" err="1"/>
              <a:t>meningitídu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 rozvinutých zemích závažné jen </a:t>
            </a:r>
            <a:r>
              <a:rPr lang="cs-CZ" sz="2400" dirty="0" err="1"/>
              <a:t>enteroinvazivní</a:t>
            </a:r>
            <a:r>
              <a:rPr lang="cs-CZ" sz="2400" dirty="0"/>
              <a:t> a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enterohemorhagické</a:t>
            </a:r>
            <a:r>
              <a:rPr lang="cs-CZ" sz="2400" dirty="0"/>
              <a:t> kmeny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O157:H7 – přežije v mnoha hostitelích i prostředích – pH2, desikace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LAB a </a:t>
            </a:r>
            <a:r>
              <a:rPr lang="cs-CZ" sz="2400" i="1" dirty="0" err="1"/>
              <a:t>Enterococcus</a:t>
            </a:r>
            <a:r>
              <a:rPr lang="cs-CZ" sz="2400" i="1" dirty="0"/>
              <a:t> </a:t>
            </a:r>
            <a:r>
              <a:rPr lang="cs-CZ" sz="2400" i="1" dirty="0" err="1"/>
              <a:t>faecalis</a:t>
            </a:r>
            <a:r>
              <a:rPr lang="cs-CZ" sz="2400" i="1" dirty="0"/>
              <a:t> </a:t>
            </a:r>
            <a:r>
              <a:rPr lang="cs-CZ" sz="2400" dirty="0"/>
              <a:t>– snížili </a:t>
            </a:r>
            <a:r>
              <a:rPr lang="cs-CZ" sz="2400" dirty="0" err="1"/>
              <a:t>cfu</a:t>
            </a:r>
            <a:r>
              <a:rPr lang="cs-CZ" sz="2400" dirty="0"/>
              <a:t> ve výkalech zvířat o 2-4 řády</a:t>
            </a:r>
          </a:p>
        </p:txBody>
      </p:sp>
    </p:spTree>
    <p:extLst>
      <p:ext uri="{BB962C8B-B14F-4D97-AF65-F5344CB8AC3E}">
        <p14:creationId xmlns:p14="http://schemas.microsoft.com/office/powerpoint/2010/main" val="131398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32656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5487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L. </a:t>
            </a:r>
            <a:r>
              <a:rPr lang="cs-CZ" sz="2400" i="1" dirty="0" err="1"/>
              <a:t>monocytogenes</a:t>
            </a:r>
            <a:r>
              <a:rPr lang="cs-CZ" sz="2400" i="1" dirty="0"/>
              <a:t> </a:t>
            </a:r>
            <a:r>
              <a:rPr lang="cs-CZ" sz="2400" dirty="0"/>
              <a:t>– G+ tyčka fakultativně anaerobní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gastroenteritidy u zdravých jedinců, meningitidy u </a:t>
            </a:r>
            <a:r>
              <a:rPr lang="cs-CZ" sz="2400" dirty="0" err="1"/>
              <a:t>imonokompr</a:t>
            </a:r>
            <a:r>
              <a:rPr lang="cs-CZ" sz="2400" dirty="0"/>
              <a:t>.,</a:t>
            </a:r>
          </a:p>
          <a:p>
            <a:r>
              <a:rPr lang="cs-CZ" sz="2400" dirty="0"/>
              <a:t>     potraty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mortalita – 20-30% 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nachází se a přežívá v mnoha prostředích – rezistentní </a:t>
            </a:r>
            <a:r>
              <a:rPr lang="cs-CZ" sz="2400" dirty="0" err="1"/>
              <a:t>biofilm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dá se omezit pomocí LAB, kvasinek a dalších bakterií (změna pH,</a:t>
            </a:r>
          </a:p>
          <a:p>
            <a:r>
              <a:rPr lang="cs-CZ" sz="2400" dirty="0"/>
              <a:t>     antimikrobiální enzymy, </a:t>
            </a:r>
            <a:r>
              <a:rPr lang="cs-CZ" sz="2400" dirty="0" err="1"/>
              <a:t>kompetice</a:t>
            </a:r>
            <a:r>
              <a:rPr lang="cs-CZ" sz="2400" dirty="0"/>
              <a:t>, bakteriociny)</a:t>
            </a:r>
          </a:p>
          <a:p>
            <a:endParaRPr lang="cs-CZ" sz="2400" dirty="0"/>
          </a:p>
          <a:p>
            <a:r>
              <a:rPr lang="cs-CZ" sz="2400" i="1" dirty="0" err="1"/>
              <a:t>Staphylococcus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G-, f. anaerobní, MRSA – 1961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– otravy potravou – nemoc během 2-8 hodin</a:t>
            </a:r>
          </a:p>
        </p:txBody>
      </p:sp>
    </p:spTree>
    <p:extLst>
      <p:ext uri="{BB962C8B-B14F-4D97-AF65-F5344CB8AC3E}">
        <p14:creationId xmlns:p14="http://schemas.microsoft.com/office/powerpoint/2010/main" val="1965226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548680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5050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LAB – bakterie mléčného kvašení - </a:t>
            </a:r>
            <a:r>
              <a:rPr lang="cs-CZ" sz="2400" i="1" dirty="0" err="1"/>
              <a:t>Firmicutes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ústa, vagina, zažívací trakt, mukózní povrchy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také běžně v prostředí - rozšíření pomohl i člověk – domestikace</a:t>
            </a:r>
          </a:p>
          <a:p>
            <a:r>
              <a:rPr lang="cs-CZ" sz="2400" dirty="0"/>
              <a:t>     zvířat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kromě </a:t>
            </a:r>
            <a:r>
              <a:rPr lang="cs-CZ" sz="2400" dirty="0" err="1"/>
              <a:t>kys</a:t>
            </a:r>
            <a:r>
              <a:rPr lang="cs-CZ" sz="2400" dirty="0"/>
              <a:t>. mléčné i řada sekundárních (</a:t>
            </a:r>
            <a:r>
              <a:rPr lang="cs-CZ" sz="2400" dirty="0" err="1"/>
              <a:t>antimikrob</a:t>
            </a:r>
            <a:r>
              <a:rPr lang="cs-CZ" sz="2400" dirty="0"/>
              <a:t>.) metabolitů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bakteriociny, antimikrobiální </a:t>
            </a:r>
            <a:r>
              <a:rPr lang="cs-CZ" sz="2400" dirty="0" err="1"/>
              <a:t>org</a:t>
            </a:r>
            <a:r>
              <a:rPr lang="cs-CZ" sz="2400" dirty="0"/>
              <a:t>. kyseliny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zabraňují kolonizaci patogeny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přirozené </a:t>
            </a:r>
            <a:r>
              <a:rPr lang="cs-CZ" sz="2400" dirty="0" err="1"/>
              <a:t>konzervanty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inhibice </a:t>
            </a:r>
            <a:r>
              <a:rPr lang="cs-CZ" sz="2400" i="1" dirty="0"/>
              <a:t>S. </a:t>
            </a:r>
            <a:r>
              <a:rPr lang="cs-CZ" sz="2400" i="1" dirty="0" err="1"/>
              <a:t>enteritidis</a:t>
            </a:r>
            <a:r>
              <a:rPr lang="cs-CZ" sz="2400" i="1" dirty="0"/>
              <a:t> </a:t>
            </a:r>
            <a:r>
              <a:rPr lang="cs-CZ" sz="2400" dirty="0"/>
              <a:t>(i </a:t>
            </a:r>
            <a:r>
              <a:rPr lang="cs-CZ" sz="2400" dirty="0" err="1"/>
              <a:t>kompeticí</a:t>
            </a:r>
            <a:r>
              <a:rPr lang="cs-CZ" sz="2400" dirty="0"/>
              <a:t> o </a:t>
            </a:r>
            <a:r>
              <a:rPr lang="cs-CZ" sz="2400" dirty="0" err="1"/>
              <a:t>laktulózu</a:t>
            </a:r>
            <a:r>
              <a:rPr lang="cs-CZ" sz="2400" dirty="0"/>
              <a:t>  a Ca) - v mléč. výr.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přítomné i v mateřském mléce – i imunokompetentní buňky</a:t>
            </a:r>
          </a:p>
          <a:p>
            <a:pPr marL="342900" indent="-342900">
              <a:buFontTx/>
              <a:buChar char="-"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817829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79617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se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40010546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8592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2014 – 1,9 </a:t>
            </a:r>
            <a:r>
              <a:rPr lang="cs-CZ" sz="2400" dirty="0" err="1"/>
              <a:t>mld</a:t>
            </a:r>
            <a:r>
              <a:rPr lang="cs-CZ" sz="2400" dirty="0"/>
              <a:t> lidí s nadváhou, z toho 600 mil obézních (2016-650)</a:t>
            </a:r>
          </a:p>
          <a:p>
            <a:r>
              <a:rPr lang="cs-CZ" sz="2400" dirty="0"/>
              <a:t>-   od r.1975 se obezita ztrojnásobila</a:t>
            </a:r>
          </a:p>
          <a:p>
            <a:r>
              <a:rPr lang="cs-CZ" sz="2400" dirty="0"/>
              <a:t>-   2016 -</a:t>
            </a:r>
            <a:r>
              <a:rPr lang="en-US" sz="2400" dirty="0"/>
              <a:t>39% </a:t>
            </a:r>
            <a:r>
              <a:rPr lang="cs-CZ" sz="2400" dirty="0"/>
              <a:t>- nadváha</a:t>
            </a:r>
            <a:r>
              <a:rPr lang="en-US" sz="2400" dirty="0"/>
              <a:t>, 13% </a:t>
            </a:r>
            <a:r>
              <a:rPr lang="cs-CZ" sz="2400" dirty="0"/>
              <a:t>obezita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většina lidí žije v zemích, kde nadváha a obezita zabíjí více lidí než</a:t>
            </a:r>
          </a:p>
          <a:p>
            <a:r>
              <a:rPr lang="cs-CZ" sz="2400" dirty="0"/>
              <a:t>     podvýživa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2016 	- </a:t>
            </a:r>
            <a:r>
              <a:rPr lang="en-US" sz="2400" dirty="0"/>
              <a:t>41 mil</a:t>
            </a:r>
            <a:r>
              <a:rPr lang="cs-CZ" sz="2400" dirty="0" err="1"/>
              <a:t>iónů</a:t>
            </a:r>
            <a:r>
              <a:rPr lang="cs-CZ" sz="2400" dirty="0"/>
              <a:t> dětí do 5 let – nadváha, nebo obezita</a:t>
            </a:r>
          </a:p>
          <a:p>
            <a:pPr lvl="4"/>
            <a:r>
              <a:rPr lang="cs-CZ" sz="2400" dirty="0"/>
              <a:t>- přes </a:t>
            </a:r>
            <a:r>
              <a:rPr lang="en-US" sz="2400" dirty="0"/>
              <a:t>340 mil</a:t>
            </a:r>
            <a:r>
              <a:rPr lang="cs-CZ" sz="2400" dirty="0" err="1"/>
              <a:t>iónů</a:t>
            </a:r>
            <a:r>
              <a:rPr lang="cs-CZ" sz="2400" dirty="0"/>
              <a:t> ve věku 15</a:t>
            </a:r>
            <a:r>
              <a:rPr lang="en-US" sz="2400" dirty="0"/>
              <a:t>-19</a:t>
            </a:r>
          </a:p>
          <a:p>
            <a:endParaRPr lang="cs-CZ" sz="2400" dirty="0"/>
          </a:p>
          <a:p>
            <a:r>
              <a:rPr lang="cs-CZ" sz="2400" dirty="0"/>
              <a:t>-   o</a:t>
            </a:r>
            <a:r>
              <a:rPr lang="en-US" sz="2400" dirty="0"/>
              <a:t>be</a:t>
            </a:r>
            <a:r>
              <a:rPr lang="cs-CZ" sz="2400" dirty="0" err="1"/>
              <a:t>zitě</a:t>
            </a:r>
            <a:r>
              <a:rPr lang="cs-CZ" sz="2400" dirty="0"/>
              <a:t> se dá zabránit (prevence)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74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90"/>
            <a:ext cx="4245423" cy="43513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927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Převládající bakteriální druhy na různých částech těla </a:t>
            </a:r>
          </a:p>
          <a:p>
            <a:r>
              <a:rPr lang="cs-CZ" sz="3200" b="1" dirty="0"/>
              <a:t>                               dospělého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71405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Kůže a sliznice každého člověka jsou brzy po narození kolonizovány rozmanitou mikroflórou. </a:t>
            </a:r>
          </a:p>
          <a:p>
            <a:r>
              <a:rPr lang="cs-CZ" sz="2000" dirty="0"/>
              <a:t>Lidské tělo, které obsahuje kolem 10</a:t>
            </a:r>
            <a:r>
              <a:rPr lang="cs-CZ" sz="2000" baseline="30000" dirty="0"/>
              <a:t>13 </a:t>
            </a:r>
            <a:r>
              <a:rPr lang="cs-CZ" sz="2000" dirty="0"/>
              <a:t>buněk, běžně hostí kolem 10</a:t>
            </a:r>
            <a:r>
              <a:rPr lang="cs-CZ" sz="2000" baseline="30000" dirty="0"/>
              <a:t>14 </a:t>
            </a:r>
            <a:r>
              <a:rPr lang="cs-CZ" sz="2000" dirty="0"/>
              <a:t>buněk bakterií. Tyto bakterie tvoří </a:t>
            </a:r>
            <a:r>
              <a:rPr lang="cs-CZ" sz="2000" dirty="0">
                <a:solidFill>
                  <a:srgbClr val="FF0000"/>
                </a:solidFill>
              </a:rPr>
              <a:t>normální mikroflóru </a:t>
            </a:r>
            <a:r>
              <a:rPr lang="cs-CZ" sz="2000" dirty="0"/>
              <a:t>těla. </a:t>
            </a:r>
          </a:p>
          <a:p>
            <a:r>
              <a:rPr lang="en-US" sz="2000" dirty="0">
                <a:hlinkClick r:id="rId3"/>
              </a:rPr>
              <a:t>Normal Flora - Medical Microbiology - NCBI Bookshelf</a:t>
            </a:r>
            <a:endParaRPr lang="en-US" sz="2000" dirty="0"/>
          </a:p>
          <a:p>
            <a:r>
              <a:rPr lang="en-US" sz="2000" i="1" dirty="0"/>
              <a:t>https://www.ncbi.nlm.nih.gov/books/NBK7617/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55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72816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od počátku tohoto století je </a:t>
            </a:r>
            <a:r>
              <a:rPr lang="cs-CZ" sz="2400" dirty="0" err="1"/>
              <a:t>mikrobiota</a:t>
            </a:r>
            <a:r>
              <a:rPr lang="cs-CZ" sz="2400" dirty="0"/>
              <a:t> zažívacího traktu (gut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microbiota</a:t>
            </a:r>
            <a:r>
              <a:rPr lang="cs-CZ" sz="2400" dirty="0"/>
              <a:t> – GM) považována za významný faktor patogeneze </a:t>
            </a:r>
          </a:p>
          <a:p>
            <a:r>
              <a:rPr lang="cs-CZ" sz="2400" dirty="0"/>
              <a:t>     metabolických nemocí a obezity (metabolické dráhy, jejich vliv </a:t>
            </a:r>
          </a:p>
          <a:p>
            <a:r>
              <a:rPr lang="cs-CZ" sz="2400" dirty="0"/>
              <a:t>     na imunitní systém a odezvy na impulzy z prostředí – strava,….)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se významně podílí na trávení a absorpci živin i na celkové</a:t>
            </a:r>
          </a:p>
          <a:p>
            <a:r>
              <a:rPr lang="cs-CZ" sz="2400" dirty="0"/>
              <a:t>     energetické bilanci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složení GM ovlivňováno dietou, životním stylem a prostředím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3723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72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23945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9237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GM obézních jedinců vykazuje </a:t>
            </a:r>
            <a:r>
              <a:rPr lang="cs-CZ" sz="2400" u="sng" dirty="0"/>
              <a:t>zvláštní metabolismus uhlovodíků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a tuků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je schopen trávit lidskými enzymy nestravitelné polysacharidy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výsledkem je energie</a:t>
            </a:r>
            <a:r>
              <a:rPr lang="cs-CZ" sz="2400" dirty="0"/>
              <a:t>, </a:t>
            </a:r>
            <a:r>
              <a:rPr lang="cs-CZ" sz="2400" u="sng" dirty="0" err="1"/>
              <a:t>SCFAs</a:t>
            </a:r>
            <a:r>
              <a:rPr lang="cs-CZ" sz="2400" dirty="0"/>
              <a:t> – ty zase ovlivňují metabolismus</a:t>
            </a:r>
          </a:p>
          <a:p>
            <a:r>
              <a:rPr lang="cs-CZ" sz="2400" dirty="0"/>
              <a:t>     glukózy, cholesterolu a tuků v různých tkáních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západní dieta (moc tuků) redukuje </a:t>
            </a:r>
            <a:r>
              <a:rPr lang="cs-CZ" sz="2400" i="1" dirty="0" err="1"/>
              <a:t>Bacteroides</a:t>
            </a:r>
            <a:r>
              <a:rPr lang="cs-CZ" sz="2400" dirty="0"/>
              <a:t> a zvyšuje </a:t>
            </a:r>
            <a:r>
              <a:rPr lang="cs-CZ" sz="2400" i="1" dirty="0" err="1"/>
              <a:t>Firmicutes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i="1" dirty="0" err="1"/>
              <a:t>Prevotellaceae</a:t>
            </a:r>
            <a:r>
              <a:rPr lang="cs-CZ" sz="2400" dirty="0"/>
              <a:t> (produkce H) a </a:t>
            </a:r>
            <a:r>
              <a:rPr lang="cs-CZ" sz="2400" dirty="0" err="1"/>
              <a:t>archea</a:t>
            </a:r>
            <a:r>
              <a:rPr lang="cs-CZ" sz="2400" dirty="0"/>
              <a:t> hojné u obézních jedinců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transfer H mezi bakteriemi a </a:t>
            </a:r>
            <a:r>
              <a:rPr lang="cs-CZ" sz="2400" dirty="0" err="1"/>
              <a:t>archeemi</a:t>
            </a:r>
            <a:r>
              <a:rPr lang="cs-CZ" sz="2400" dirty="0"/>
              <a:t> může zvýšit příjem </a:t>
            </a:r>
          </a:p>
          <a:p>
            <a:pPr lvl="1"/>
            <a:r>
              <a:rPr lang="cs-CZ" sz="2400" dirty="0"/>
              <a:t>     energie v GIT (</a:t>
            </a:r>
            <a:r>
              <a:rPr lang="cs-CZ" altLang="cs-CZ" sz="2400" i="1" dirty="0" err="1"/>
              <a:t>Methanobrevibacter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smithii</a:t>
            </a:r>
            <a:r>
              <a:rPr lang="cs-CZ" altLang="cs-CZ" sz="2400" i="1" dirty="0"/>
              <a:t>)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aktivuje žlučové kyseliny a zúčastní se jejich regulace a </a:t>
            </a:r>
            <a:r>
              <a:rPr lang="cs-CZ" sz="2400" dirty="0" err="1"/>
              <a:t>metabol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žlučové kyseliny pomáhají absorpci lipidů</a:t>
            </a:r>
          </a:p>
        </p:txBody>
      </p:sp>
    </p:spTree>
    <p:extLst>
      <p:ext uri="{BB962C8B-B14F-4D97-AF65-F5344CB8AC3E}">
        <p14:creationId xmlns:p14="http://schemas.microsoft.com/office/powerpoint/2010/main" val="12379202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88640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82870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cca 40% genů GM je společných pro všechny jedince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udržování energetické homeostáze vyžaduje přísnou regulaci </a:t>
            </a:r>
          </a:p>
          <a:p>
            <a:r>
              <a:rPr lang="cs-CZ" sz="2400" dirty="0"/>
              <a:t>     množství zkonzumované a přijaté energie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obezita spojena se </a:t>
            </a:r>
            <a:r>
              <a:rPr lang="cs-CZ" sz="2400" dirty="0"/>
              <a:t>změnou stylu života, potravou bohatou na</a:t>
            </a:r>
          </a:p>
          <a:p>
            <a:r>
              <a:rPr lang="cs-CZ" sz="2400" dirty="0"/>
              <a:t>     kalorie, ale i změnou GM</a:t>
            </a:r>
          </a:p>
          <a:p>
            <a:pPr marL="342900" indent="-342900">
              <a:buFontTx/>
              <a:buChar char="-"/>
            </a:pPr>
            <a:r>
              <a:rPr lang="cs-CZ" sz="2400" u="sng" dirty="0" err="1"/>
              <a:t>germ</a:t>
            </a:r>
            <a:r>
              <a:rPr lang="cs-CZ" sz="2400" u="sng" dirty="0"/>
              <a:t>-free myši </a:t>
            </a:r>
            <a:r>
              <a:rPr lang="cs-CZ" sz="2400" dirty="0"/>
              <a:t>nevykazují obezitu spojenou s dietou bohatou</a:t>
            </a:r>
          </a:p>
          <a:p>
            <a:r>
              <a:rPr lang="cs-CZ" sz="2400" dirty="0"/>
              <a:t>      na tuky -  intestinální </a:t>
            </a:r>
            <a:r>
              <a:rPr lang="cs-CZ" sz="2400" dirty="0" err="1"/>
              <a:t>SCFAs</a:t>
            </a:r>
            <a:r>
              <a:rPr lang="cs-CZ" sz="2400" dirty="0"/>
              <a:t> redukovány, kalorie ztráceny močí</a:t>
            </a:r>
          </a:p>
          <a:p>
            <a:r>
              <a:rPr lang="cs-CZ" sz="2400" dirty="0"/>
              <a:t>      a výkaly  - </a:t>
            </a:r>
            <a:r>
              <a:rPr lang="cs-CZ" sz="2400" u="sng" dirty="0"/>
              <a:t>účinnost využití energie </a:t>
            </a:r>
            <a:r>
              <a:rPr lang="cs-CZ" sz="2400" dirty="0"/>
              <a:t>ze zkonzumované potravy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u="sng" dirty="0"/>
              <a:t>normální myši </a:t>
            </a:r>
            <a:r>
              <a:rPr lang="cs-CZ" sz="2400" dirty="0"/>
              <a:t>- konjugovaná </a:t>
            </a:r>
            <a:r>
              <a:rPr lang="cs-CZ" sz="2400" u="sng" dirty="0" err="1"/>
              <a:t>linolenová</a:t>
            </a:r>
            <a:r>
              <a:rPr lang="cs-CZ" sz="2400" u="sng" dirty="0"/>
              <a:t> kyselina </a:t>
            </a:r>
            <a:r>
              <a:rPr lang="cs-CZ" sz="2400" dirty="0"/>
              <a:t>zrychluje </a:t>
            </a:r>
          </a:p>
          <a:p>
            <a:r>
              <a:rPr lang="cs-CZ" sz="2400" dirty="0"/>
              <a:t>     jejich metabolismus   (</a:t>
            </a:r>
            <a:r>
              <a:rPr lang="cs-CZ" sz="2400" dirty="0" err="1"/>
              <a:t>prebiotikum</a:t>
            </a:r>
            <a:r>
              <a:rPr lang="cs-CZ" sz="2400" dirty="0"/>
              <a:t> – odbourávání tuků)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rhamnosus</a:t>
            </a:r>
            <a:r>
              <a:rPr lang="cs-CZ" sz="2400" i="1" dirty="0"/>
              <a:t> </a:t>
            </a:r>
            <a:r>
              <a:rPr lang="cs-CZ" sz="2400" dirty="0"/>
              <a:t>ji produkuje a pomáhá udržet váhu </a:t>
            </a:r>
          </a:p>
          <a:p>
            <a:r>
              <a:rPr lang="cs-CZ" sz="2400" dirty="0"/>
              <a:t>     myší i na dietě s vysokým podílem tuků</a:t>
            </a:r>
          </a:p>
          <a:p>
            <a:r>
              <a:rPr lang="cs-CZ" sz="2400" dirty="0"/>
              <a:t>-    podobně působí </a:t>
            </a:r>
            <a:r>
              <a:rPr lang="cs-CZ" sz="2400" i="1" dirty="0"/>
              <a:t>E. coli</a:t>
            </a:r>
            <a:r>
              <a:rPr lang="cs-CZ" sz="2400" dirty="0"/>
              <a:t>, naopak (zvýšení váhy) </a:t>
            </a:r>
            <a:r>
              <a:rPr lang="cs-CZ" sz="2400" i="1" dirty="0" err="1"/>
              <a:t>Lbc</a:t>
            </a:r>
            <a:r>
              <a:rPr lang="cs-CZ" sz="2400" i="1" dirty="0"/>
              <a:t>. </a:t>
            </a:r>
            <a:r>
              <a:rPr lang="cs-CZ" sz="2400" i="1" dirty="0" err="1"/>
              <a:t>reuteri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90914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19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obezita je spojována i se </a:t>
            </a:r>
            <a:r>
              <a:rPr lang="cs-CZ" sz="2400" u="sng" dirty="0"/>
              <a:t>zvýšeným rizikem rakoviny </a:t>
            </a:r>
            <a:r>
              <a:rPr lang="cs-CZ" sz="2400" dirty="0"/>
              <a:t>– děloha, </a:t>
            </a:r>
          </a:p>
          <a:p>
            <a:r>
              <a:rPr lang="cs-CZ" sz="2400" dirty="0"/>
              <a:t>     prsu, děložní čípek, vaječníků, tlustého střeva, konečníku, jícen, </a:t>
            </a:r>
          </a:p>
          <a:p>
            <a:r>
              <a:rPr lang="cs-CZ" sz="2400" dirty="0"/>
              <a:t>     ledvin, slinivky, prostaty, hematologické problémy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zvýšená mortalita pacientů </a:t>
            </a:r>
            <a:r>
              <a:rPr lang="cs-CZ" sz="2400" dirty="0"/>
              <a:t>trpících rakovinou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</a:t>
            </a:r>
            <a:r>
              <a:rPr lang="cs-CZ" sz="2400" u="sng" dirty="0"/>
              <a:t>prevence</a:t>
            </a:r>
            <a:r>
              <a:rPr lang="cs-CZ" sz="2400" dirty="0"/>
              <a:t> obezity/rakoviny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u gravidních myší v </a:t>
            </a:r>
            <a:r>
              <a:rPr lang="cs-CZ" sz="2400" u="sng" dirty="0" err="1"/>
              <a:t>mezenterické</a:t>
            </a:r>
            <a:r>
              <a:rPr lang="cs-CZ" sz="2400" u="sng" dirty="0"/>
              <a:t> lymfě </a:t>
            </a:r>
            <a:r>
              <a:rPr lang="cs-CZ" sz="2400" dirty="0"/>
              <a:t>– do plodu?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způsobu porodu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vaginální porod – mikroflóra zažívacího traktu – </a:t>
            </a:r>
            <a:r>
              <a:rPr lang="cs-CZ" sz="2400" i="1" dirty="0" err="1"/>
              <a:t>Lactobacillus</a:t>
            </a:r>
            <a:r>
              <a:rPr lang="cs-CZ" sz="2400" i="1" dirty="0"/>
              <a:t>,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Sneathia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císařský řez – </a:t>
            </a:r>
            <a:r>
              <a:rPr lang="cs-CZ" sz="2400" i="1" dirty="0" err="1"/>
              <a:t>Staphylococcus</a:t>
            </a:r>
            <a:r>
              <a:rPr lang="cs-CZ" sz="2400" i="1" dirty="0"/>
              <a:t>, </a:t>
            </a:r>
            <a:r>
              <a:rPr lang="cs-CZ" sz="2400" i="1" dirty="0" err="1"/>
              <a:t>Corynebacterium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dirty="0"/>
              <a:t>– kožní mikroflóra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výživy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kojené děti – dominance </a:t>
            </a:r>
            <a:r>
              <a:rPr lang="cs-CZ" sz="2400" i="1" dirty="0" err="1"/>
              <a:t>Bacteroidetes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umělá výživa – dominance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788389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6375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8205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výskyt obezity koresponduje s „výskytem“ </a:t>
            </a:r>
            <a:r>
              <a:rPr lang="cs-CZ" sz="2400" u="sng" dirty="0"/>
              <a:t>polotovarů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negativní dopad konzervačních prostředků a emulgátorů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prebiotika</a:t>
            </a:r>
            <a:r>
              <a:rPr lang="cs-CZ" sz="2400" dirty="0"/>
              <a:t> -  podpora růstu prospěšných bakterií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zpomalení ukládání tuků indukcí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hormonů ovlivňujících apetit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enzymů ovlivňujících </a:t>
            </a:r>
            <a:r>
              <a:rPr lang="cs-CZ" sz="2400" dirty="0" err="1"/>
              <a:t>lipogenezi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mohou snížit ukládání tuků </a:t>
            </a:r>
            <a:r>
              <a:rPr lang="cs-CZ" sz="2400" dirty="0" err="1"/>
              <a:t>dekonjugací</a:t>
            </a:r>
            <a:r>
              <a:rPr lang="cs-CZ" sz="2400" dirty="0"/>
              <a:t> žlučových kyselin,</a:t>
            </a:r>
          </a:p>
          <a:p>
            <a:pPr lvl="1"/>
            <a:r>
              <a:rPr lang="cs-CZ" sz="2400" dirty="0"/>
              <a:t>     které jsou méně účinné v absorpci tuků z potravy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antibiotická eradikace 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i="1" dirty="0"/>
              <a:t> </a:t>
            </a:r>
            <a:r>
              <a:rPr lang="cs-CZ" sz="2400" dirty="0"/>
              <a:t>– zvýšení obezity</a:t>
            </a:r>
          </a:p>
        </p:txBody>
      </p:sp>
    </p:spTree>
    <p:extLst>
      <p:ext uri="{BB962C8B-B14F-4D97-AF65-F5344CB8AC3E}">
        <p14:creationId xmlns:p14="http://schemas.microsoft.com/office/powerpoint/2010/main" val="3362049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721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Obezita je pravděpodobně spojena s: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zvýšeným výskytem bakterií kmene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Actinobacteria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sníženou četností kmene </a:t>
            </a:r>
            <a:r>
              <a:rPr lang="cs-CZ" sz="2400" i="1" dirty="0" err="1"/>
              <a:t>Bacteroidetes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r>
              <a:rPr lang="cs-CZ" sz="2400" i="1" dirty="0"/>
              <a:t> </a:t>
            </a:r>
          </a:p>
          <a:p>
            <a:r>
              <a:rPr lang="cs-CZ" sz="2400" i="1" dirty="0"/>
              <a:t>     </a:t>
            </a:r>
            <a:r>
              <a:rPr lang="cs-CZ" sz="2400" dirty="0"/>
              <a:t>a bakterie 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přenos obezity </a:t>
            </a:r>
            <a:r>
              <a:rPr lang="cs-CZ" sz="2400" b="1" dirty="0"/>
              <a:t>fekální transplantací </a:t>
            </a:r>
            <a:r>
              <a:rPr lang="cs-CZ" sz="2400" dirty="0"/>
              <a:t>při léčbě </a:t>
            </a:r>
            <a:r>
              <a:rPr lang="cs-CZ" sz="2400" i="1" dirty="0"/>
              <a:t>C.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obézní jedinci měli bohatou mikroflóru (snížená </a:t>
            </a:r>
            <a:r>
              <a:rPr lang="cs-CZ" sz="2400" dirty="0" err="1"/>
              <a:t>metabol</a:t>
            </a:r>
            <a:r>
              <a:rPr lang="cs-CZ" sz="2400" dirty="0"/>
              <a:t>. aktivita)</a:t>
            </a:r>
          </a:p>
        </p:txBody>
      </p:sp>
    </p:spTree>
    <p:extLst>
      <p:ext uri="{BB962C8B-B14F-4D97-AF65-F5344CB8AC3E}">
        <p14:creationId xmlns:p14="http://schemas.microsoft.com/office/powerpoint/2010/main" val="40281101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9603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ze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1086773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2696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71800" y="2723436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Co jsou to antibiotika?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Proč jsou produkovány?</a:t>
            </a:r>
          </a:p>
        </p:txBody>
      </p:sp>
    </p:spTree>
    <p:extLst>
      <p:ext uri="{BB962C8B-B14F-4D97-AF65-F5344CB8AC3E}">
        <p14:creationId xmlns:p14="http://schemas.microsoft.com/office/powerpoint/2010/main" val="37670187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332656"/>
            <a:ext cx="6750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7704" y="1772816"/>
            <a:ext cx="56961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Opravdu jen zabíjení?!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Jde to přirozeném prostředí?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Vyředění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Absorpce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Otázka dostatečné koncentrace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 k čemu je vlastně mikrobi produkují?!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Nejprve pár slov k rezistenci</a:t>
            </a:r>
          </a:p>
        </p:txBody>
      </p:sp>
    </p:spTree>
    <p:extLst>
      <p:ext uri="{BB962C8B-B14F-4D97-AF65-F5344CB8AC3E}">
        <p14:creationId xmlns:p14="http://schemas.microsoft.com/office/powerpoint/2010/main" val="11889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74091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               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Normální flóra </a:t>
            </a:r>
            <a:r>
              <a:rPr lang="cs-CZ" sz="2400" b="1" dirty="0">
                <a:solidFill>
                  <a:schemeClr val="tx2"/>
                </a:solidFill>
              </a:rPr>
              <a:t>ovlivňuje</a:t>
            </a:r>
            <a:r>
              <a:rPr lang="cs-CZ" sz="2400" b="1" dirty="0"/>
              <a:t> anatomii, fyziologii, citlivost k patogenům </a:t>
            </a:r>
          </a:p>
          <a:p>
            <a:r>
              <a:rPr lang="cs-CZ" sz="2400" b="1" dirty="0"/>
              <a:t>a morbiditu hostitele.</a:t>
            </a:r>
          </a:p>
          <a:p>
            <a:endParaRPr lang="cs-CZ" sz="2400" b="1" dirty="0"/>
          </a:p>
          <a:p>
            <a:r>
              <a:rPr lang="cs-CZ" sz="2400" b="1" dirty="0"/>
              <a:t>Normální </a:t>
            </a:r>
            <a:r>
              <a:rPr lang="cs-CZ" sz="2400" b="1" dirty="0" err="1"/>
              <a:t>mikrobiota</a:t>
            </a:r>
            <a:r>
              <a:rPr lang="cs-CZ" sz="2400" b="1" dirty="0"/>
              <a:t> je relativně </a:t>
            </a:r>
            <a:r>
              <a:rPr lang="cs-CZ" sz="2400" b="1" dirty="0">
                <a:solidFill>
                  <a:schemeClr val="tx2"/>
                </a:solidFill>
              </a:rPr>
              <a:t>stabilní</a:t>
            </a:r>
            <a:r>
              <a:rPr lang="cs-CZ" sz="2400" b="1" dirty="0"/>
              <a:t>, určité rody osídlují </a:t>
            </a:r>
          </a:p>
          <a:p>
            <a:r>
              <a:rPr lang="cs-CZ" sz="2400" b="1" dirty="0"/>
              <a:t>různé oblasti těla během určitých období života člověka.</a:t>
            </a:r>
          </a:p>
          <a:p>
            <a:endParaRPr lang="cs-CZ" sz="2400" b="1" dirty="0"/>
          </a:p>
          <a:p>
            <a:r>
              <a:rPr lang="cs-CZ" sz="2400" b="1" dirty="0"/>
              <a:t>Tři vývojové změny u lidí:  </a:t>
            </a:r>
            <a:r>
              <a:rPr lang="cs-CZ" sz="2400" dirty="0"/>
              <a:t>odstavení, </a:t>
            </a:r>
            <a:r>
              <a:rPr lang="en-GB" sz="2400" dirty="0"/>
              <a:t> </a:t>
            </a:r>
            <a:r>
              <a:rPr lang="cs-CZ" sz="2400" dirty="0"/>
              <a:t>prořezávání zubů, počátek </a:t>
            </a:r>
          </a:p>
          <a:p>
            <a:r>
              <a:rPr lang="cs-CZ" sz="2400" dirty="0"/>
              <a:t>a konec funkce vaječníků</a:t>
            </a:r>
            <a:endParaRPr lang="en-GB" sz="2400" b="1" dirty="0"/>
          </a:p>
          <a:p>
            <a:endParaRPr lang="cs-CZ" sz="2400" b="1" dirty="0"/>
          </a:p>
          <a:p>
            <a:r>
              <a:rPr lang="cs-CZ" sz="2400" b="1" dirty="0"/>
              <a:t>Ačkoliv většina představitelů </a:t>
            </a:r>
            <a:r>
              <a:rPr lang="cs-CZ" sz="2400" b="1" dirty="0" err="1"/>
              <a:t>mikrobioty</a:t>
            </a:r>
            <a:r>
              <a:rPr lang="cs-CZ" sz="2400" b="1" dirty="0"/>
              <a:t> osidlující kůži, nehty, oči, </a:t>
            </a:r>
          </a:p>
          <a:p>
            <a:r>
              <a:rPr lang="cs-CZ" sz="2400" b="1" dirty="0" err="1"/>
              <a:t>orofarynx</a:t>
            </a:r>
            <a:r>
              <a:rPr lang="cs-CZ" sz="2400" b="1" dirty="0"/>
              <a:t>, genitálie a gastrointestinální trakt je u zdravých jedinců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neškodná, </a:t>
            </a:r>
            <a:r>
              <a:rPr lang="cs-CZ" sz="2400" b="1" dirty="0"/>
              <a:t>u </a:t>
            </a:r>
            <a:r>
              <a:rPr lang="cs-CZ" sz="2400" b="1" dirty="0" err="1"/>
              <a:t>imunokompromitovaných</a:t>
            </a:r>
            <a:r>
              <a:rPr lang="cs-CZ" sz="2400" b="1" dirty="0"/>
              <a:t> hostitelů mohou často </a:t>
            </a:r>
          </a:p>
          <a:p>
            <a:r>
              <a:rPr lang="cs-CZ" sz="2400" b="1" dirty="0"/>
              <a:t>způsobit </a:t>
            </a:r>
            <a:r>
              <a:rPr lang="cs-CZ" sz="2400" b="1" dirty="0">
                <a:solidFill>
                  <a:schemeClr val="tx2"/>
                </a:solidFill>
              </a:rPr>
              <a:t>nemoci.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1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77" y="1628800"/>
            <a:ext cx="6211167" cy="49917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62179" y="404664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2620" y="1167135"/>
            <a:ext cx="50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Beta-</a:t>
            </a:r>
            <a:r>
              <a:rPr lang="cs-CZ" sz="2400" b="1" dirty="0" err="1"/>
              <a:t>laktamové</a:t>
            </a:r>
            <a:r>
              <a:rPr lang="cs-CZ" sz="2400" b="1" dirty="0"/>
              <a:t> antibiotikum a buňka</a:t>
            </a:r>
          </a:p>
        </p:txBody>
      </p:sp>
    </p:spTree>
    <p:extLst>
      <p:ext uri="{BB962C8B-B14F-4D97-AF65-F5344CB8AC3E}">
        <p14:creationId xmlns:p14="http://schemas.microsoft.com/office/powerpoint/2010/main" val="25501419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207"/>
            <a:ext cx="6115904" cy="510611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8665" y="332656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změna cílového místa</a:t>
            </a:r>
          </a:p>
        </p:txBody>
      </p:sp>
    </p:spTree>
    <p:extLst>
      <p:ext uri="{BB962C8B-B14F-4D97-AF65-F5344CB8AC3E}">
        <p14:creationId xmlns:p14="http://schemas.microsoft.com/office/powerpoint/2010/main" val="32787898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9179"/>
            <a:ext cx="6134956" cy="530616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04664"/>
            <a:ext cx="903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interakce s antibiotikem</a:t>
            </a:r>
          </a:p>
        </p:txBody>
      </p:sp>
    </p:spTree>
    <p:extLst>
      <p:ext uri="{BB962C8B-B14F-4D97-AF65-F5344CB8AC3E}">
        <p14:creationId xmlns:p14="http://schemas.microsoft.com/office/powerpoint/2010/main" val="19072179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9737" y="260648"/>
            <a:ext cx="5922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</a:t>
            </a:r>
            <a:r>
              <a:rPr lang="cs-CZ" sz="3200" b="1" dirty="0" err="1"/>
              <a:t>efflux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9439"/>
            <a:ext cx="5019786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59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89050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ročně 25 tis. lidí v Evropě zemře na infekce </a:t>
            </a:r>
            <a:r>
              <a:rPr lang="cs-CZ" sz="2400" dirty="0" err="1"/>
              <a:t>multirezistentními</a:t>
            </a:r>
            <a:r>
              <a:rPr lang="cs-CZ" sz="2400" dirty="0"/>
              <a:t> </a:t>
            </a:r>
          </a:p>
          <a:p>
            <a:r>
              <a:rPr lang="cs-CZ" sz="2400" dirty="0"/>
              <a:t>     kmeny bakterií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 vývoji málo nových antibiotik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nthropocentric</a:t>
            </a:r>
            <a:r>
              <a:rPr lang="cs-CZ" sz="2400" dirty="0" err="1"/>
              <a:t>ký</a:t>
            </a:r>
            <a:r>
              <a:rPr lang="cs-CZ" sz="2400" dirty="0"/>
              <a:t> pohled na svět (objev penicilínu       rezistence)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β-Lactams - enzymatic</a:t>
            </a:r>
            <a:r>
              <a:rPr lang="cs-CZ" sz="2400" dirty="0" err="1"/>
              <a:t>ká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cs-CZ" sz="2400" dirty="0"/>
              <a:t>k</a:t>
            </a:r>
            <a:r>
              <a:rPr lang="en-GB" sz="2400" dirty="0" err="1"/>
              <a:t>tiva</a:t>
            </a:r>
            <a:r>
              <a:rPr lang="cs-CZ" sz="2400" dirty="0" err="1"/>
              <a:t>ce</a:t>
            </a:r>
            <a:r>
              <a:rPr lang="cs-CZ" sz="2400" dirty="0"/>
              <a:t> štěpením </a:t>
            </a:r>
            <a:r>
              <a:rPr lang="en-GB" sz="2400" dirty="0"/>
              <a:t>β –la</a:t>
            </a:r>
            <a:r>
              <a:rPr lang="cs-CZ" sz="2400" dirty="0"/>
              <a:t>k</a:t>
            </a:r>
            <a:r>
              <a:rPr lang="en-GB" sz="2400" dirty="0"/>
              <a:t>tam</a:t>
            </a:r>
            <a:r>
              <a:rPr lang="cs-CZ" sz="2400" dirty="0" err="1"/>
              <a:t>ázami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původ těchto enzymů – před 2 miliardami let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mikrobi i v nedotčených prostředích mají mnoho genů rezistence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antibiotika se vyvinula jako další způsob vnitro- a mezidruhové  </a:t>
            </a:r>
          </a:p>
          <a:p>
            <a:r>
              <a:rPr lang="cs-CZ" sz="2400" dirty="0"/>
              <a:t>     komunikace v různých ekosystémech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komunikace subklinickými koncentracemi antibiotik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výsledkem je adaptativní fenotypová a genotypová odezva mikrobů</a:t>
            </a:r>
          </a:p>
          <a:p>
            <a:r>
              <a:rPr lang="cs-CZ" sz="2400" dirty="0"/>
              <a:t>     i ostatních členů komunity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2192" y="260648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876256" y="27809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190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496973"/>
            <a:ext cx="92717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u="sng" dirty="0"/>
              <a:t>pre-antibiotic</a:t>
            </a:r>
            <a:r>
              <a:rPr lang="cs-CZ" sz="2400" u="sng" dirty="0" err="1"/>
              <a:t>ká</a:t>
            </a:r>
            <a:r>
              <a:rPr lang="cs-CZ" sz="2400" u="sng" dirty="0"/>
              <a:t> doba </a:t>
            </a:r>
            <a:r>
              <a:rPr lang="cs-CZ" sz="2400" dirty="0"/>
              <a:t>– </a:t>
            </a:r>
            <a:r>
              <a:rPr lang="en-GB" sz="2400" dirty="0"/>
              <a:t>diver</a:t>
            </a:r>
            <a:r>
              <a:rPr lang="cs-CZ" sz="2400" dirty="0"/>
              <a:t>z</a:t>
            </a:r>
            <a:r>
              <a:rPr lang="en-GB" sz="2400" dirty="0" err="1"/>
              <a:t>ifi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v přirozených ekosystémech</a:t>
            </a:r>
          </a:p>
          <a:p>
            <a:r>
              <a:rPr lang="cs-CZ" sz="2400" dirty="0"/>
              <a:t>     (včetně vývoje rezistence) především duplikacemi a mutacemi </a:t>
            </a:r>
          </a:p>
          <a:p>
            <a:r>
              <a:rPr lang="cs-CZ" sz="2400" dirty="0"/>
              <a:t>     s malým přispěním horizontálního přenosu genů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posledních 70 let - obrovská produkce a využívání antibiotik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klinická a veterinární medicína, zemědělství, zahradnictví, akvakultury 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nejdůležitějším způsobem přenosu genů rezistence k antibiotikům </a:t>
            </a:r>
          </a:p>
          <a:p>
            <a:r>
              <a:rPr lang="cs-CZ" sz="2400" dirty="0"/>
              <a:t>     se v současné době stal </a:t>
            </a:r>
            <a:r>
              <a:rPr lang="cs-CZ" sz="2400" u="sng" dirty="0"/>
              <a:t>horizontálním přenosem genů (</a:t>
            </a:r>
            <a:r>
              <a:rPr lang="cs-CZ" sz="2400" dirty="0"/>
              <a:t>především </a:t>
            </a:r>
          </a:p>
          <a:p>
            <a:r>
              <a:rPr lang="cs-CZ" sz="2400" dirty="0"/>
              <a:t>     mobilními genetickými elementy) z často velmi </a:t>
            </a:r>
            <a:r>
              <a:rPr lang="cs-CZ" sz="2400" u="sng" dirty="0"/>
              <a:t>taxonomicky 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vzdálených</a:t>
            </a:r>
            <a:r>
              <a:rPr lang="cs-CZ" sz="2400" dirty="0"/>
              <a:t> bakterií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-    jak by byly geny rezistence udržovány v prostředí, jestliže by jedinou </a:t>
            </a:r>
          </a:p>
          <a:p>
            <a:r>
              <a:rPr lang="cs-CZ" sz="2400" dirty="0"/>
              <a:t>     jejich funkcí byla ochrana </a:t>
            </a:r>
            <a:r>
              <a:rPr lang="cs-CZ" sz="2400" u="sng" dirty="0"/>
              <a:t>proti letální </a:t>
            </a:r>
            <a:r>
              <a:rPr lang="cs-CZ" sz="2400" dirty="0"/>
              <a:t>koncentraci antibiotik?!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2656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</p:spTree>
    <p:extLst>
      <p:ext uri="{BB962C8B-B14F-4D97-AF65-F5344CB8AC3E}">
        <p14:creationId xmlns:p14="http://schemas.microsoft.com/office/powerpoint/2010/main" val="30445063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404664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747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více než </a:t>
            </a:r>
            <a:r>
              <a:rPr lang="en-GB" sz="2400" dirty="0"/>
              <a:t>60%  </a:t>
            </a:r>
            <a:r>
              <a:rPr lang="en-GB" sz="2400" i="1" dirty="0" err="1"/>
              <a:t>Enterobacteriaceae</a:t>
            </a:r>
            <a:r>
              <a:rPr lang="en-GB" sz="2400" i="1" dirty="0"/>
              <a:t> </a:t>
            </a:r>
            <a:r>
              <a:rPr lang="cs-CZ" sz="2400" dirty="0"/>
              <a:t>z nenarušených sladkovodních</a:t>
            </a:r>
          </a:p>
          <a:p>
            <a:r>
              <a:rPr lang="cs-CZ" sz="2400" dirty="0"/>
              <a:t>     prostředí mělo geny rezistence k mnoha antibiotikům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některé půdní bakterie mohou využívat antibiotika jako jediný</a:t>
            </a:r>
          </a:p>
          <a:p>
            <a:r>
              <a:rPr lang="cs-CZ" sz="2400" dirty="0"/>
              <a:t>     zdroj C </a:t>
            </a:r>
          </a:p>
          <a:p>
            <a:r>
              <a:rPr lang="cs-CZ" sz="2400" dirty="0"/>
              <a:t>-    určité kmeny fluorescentních pseudomonád kolonizující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eutrofická</a:t>
            </a:r>
            <a:r>
              <a:rPr lang="cs-CZ" sz="2400" dirty="0"/>
              <a:t> prostředí (rhizosféra) jsou schopné potlačit růst </a:t>
            </a:r>
          </a:p>
          <a:p>
            <a:r>
              <a:rPr lang="cs-CZ" sz="2400" dirty="0"/>
              <a:t>     půdních patogenů – produkce </a:t>
            </a:r>
            <a:r>
              <a:rPr lang="en-GB" sz="2400" dirty="0" err="1"/>
              <a:t>phenazines</a:t>
            </a:r>
            <a:r>
              <a:rPr lang="en-GB" sz="2400" dirty="0"/>
              <a:t>, </a:t>
            </a:r>
            <a:r>
              <a:rPr lang="en-GB" sz="2400" dirty="0" err="1"/>
              <a:t>phloroglucinols</a:t>
            </a:r>
            <a:r>
              <a:rPr lang="en-GB" sz="2400" dirty="0"/>
              <a:t>, </a:t>
            </a:r>
          </a:p>
          <a:p>
            <a:r>
              <a:rPr lang="en-GB" sz="2400" dirty="0"/>
              <a:t>     </a:t>
            </a:r>
            <a:r>
              <a:rPr lang="en-GB" sz="2400" dirty="0" err="1"/>
              <a:t>pyoluteorin</a:t>
            </a:r>
            <a:r>
              <a:rPr lang="en-GB" sz="2400" dirty="0"/>
              <a:t>, </a:t>
            </a:r>
            <a:r>
              <a:rPr lang="en-GB" sz="2400" dirty="0" err="1"/>
              <a:t>pyrrolnitrin</a:t>
            </a:r>
            <a:r>
              <a:rPr lang="en-GB" sz="2400" dirty="0"/>
              <a:t>, cyclic </a:t>
            </a:r>
            <a:r>
              <a:rPr lang="en-GB" sz="2400" dirty="0" err="1"/>
              <a:t>lipopeptides</a:t>
            </a:r>
            <a:r>
              <a:rPr lang="en-GB" sz="2400" dirty="0"/>
              <a:t> a hydrogen cyanide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koncentrace </a:t>
            </a:r>
            <a:r>
              <a:rPr lang="en-GB" sz="2400" dirty="0" err="1"/>
              <a:t>antibioti</a:t>
            </a:r>
            <a:r>
              <a:rPr lang="cs-CZ" sz="2400" dirty="0"/>
              <a:t>k v </a:t>
            </a:r>
            <a:r>
              <a:rPr lang="en-GB" sz="2400" dirty="0" err="1"/>
              <a:t>oligotro</a:t>
            </a:r>
            <a:r>
              <a:rPr lang="cs-CZ" sz="2400" dirty="0" err="1"/>
              <a:t>fních</a:t>
            </a:r>
            <a:r>
              <a:rPr lang="en-GB" sz="2400" dirty="0"/>
              <a:t> </a:t>
            </a:r>
            <a:r>
              <a:rPr lang="cs-CZ" sz="2400" dirty="0"/>
              <a:t>prostředích příliš nízká </a:t>
            </a:r>
          </a:p>
          <a:p>
            <a:r>
              <a:rPr lang="cs-CZ" sz="2400" dirty="0"/>
              <a:t>     (není letální) – spíše signální nebo regulační role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molekuly „</a:t>
            </a:r>
            <a:r>
              <a:rPr lang="en-GB" sz="2400" dirty="0">
                <a:solidFill>
                  <a:srgbClr val="FF0000"/>
                </a:solidFill>
              </a:rPr>
              <a:t>quorum-sensing</a:t>
            </a:r>
            <a:r>
              <a:rPr lang="cs-CZ" sz="2400" dirty="0"/>
              <a:t>“ – </a:t>
            </a:r>
            <a:r>
              <a:rPr lang="en-GB" sz="2400" dirty="0" err="1"/>
              <a:t>ini</a:t>
            </a:r>
            <a:r>
              <a:rPr lang="cs-CZ" sz="2400" dirty="0"/>
              <a:t>c</a:t>
            </a:r>
            <a:r>
              <a:rPr lang="en-GB" sz="2400" dirty="0" err="1"/>
              <a:t>ia</a:t>
            </a:r>
            <a:r>
              <a:rPr lang="cs-CZ" sz="2400" dirty="0"/>
              <a:t>c</a:t>
            </a:r>
            <a:r>
              <a:rPr lang="en-GB" sz="2400" dirty="0"/>
              <a:t>e</a:t>
            </a:r>
            <a:r>
              <a:rPr lang="cs-CZ" sz="2400" dirty="0"/>
              <a:t> souhrnu metabolických</a:t>
            </a:r>
          </a:p>
          <a:p>
            <a:r>
              <a:rPr lang="cs-CZ" sz="2400" dirty="0"/>
              <a:t>     změn v komunitě –</a:t>
            </a:r>
            <a:r>
              <a:rPr lang="en-GB" sz="2400" dirty="0"/>
              <a:t> </a:t>
            </a:r>
            <a:r>
              <a:rPr lang="cs-CZ" sz="2400" dirty="0"/>
              <a:t>diferenciace, syntéza sekundárních metabolitů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nízká koncentrace </a:t>
            </a:r>
            <a:r>
              <a:rPr lang="en-GB" sz="2400" dirty="0" err="1"/>
              <a:t>antibioti</a:t>
            </a:r>
            <a:r>
              <a:rPr lang="cs-CZ" sz="2400" dirty="0"/>
              <a:t>k – reguluje specifický soubor</a:t>
            </a:r>
            <a:r>
              <a:rPr lang="en-GB" sz="2400" dirty="0"/>
              <a:t> gen</a:t>
            </a:r>
            <a:r>
              <a:rPr lang="cs-CZ" sz="2400" dirty="0"/>
              <a:t>ů </a:t>
            </a:r>
          </a:p>
          <a:p>
            <a:r>
              <a:rPr lang="cs-CZ" sz="2400" dirty="0"/>
              <a:t>     v cílových bakteriích, zvyšující se koncentrace spouští stresovou</a:t>
            </a:r>
          </a:p>
          <a:p>
            <a:r>
              <a:rPr lang="cs-CZ" sz="2400" dirty="0"/>
              <a:t>     odezvu a ještě vyšší </a:t>
            </a:r>
            <a:r>
              <a:rPr lang="cs-CZ" sz="2400" dirty="0" err="1"/>
              <a:t>ko</a:t>
            </a:r>
            <a:r>
              <a:rPr lang="en-GB" sz="2400" dirty="0" err="1"/>
              <a:t>ncentra</a:t>
            </a:r>
            <a:r>
              <a:rPr lang="cs-CZ" sz="2400" dirty="0" err="1"/>
              <a:t>ce</a:t>
            </a:r>
            <a:r>
              <a:rPr lang="cs-CZ" sz="2400" dirty="0"/>
              <a:t> je už </a:t>
            </a:r>
            <a:r>
              <a:rPr lang="en-GB" sz="2400" dirty="0"/>
              <a:t>let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6609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251937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1124744"/>
            <a:ext cx="93265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</a:rPr>
              <a:t>alergie a astma </a:t>
            </a:r>
            <a:r>
              <a:rPr lang="cs-CZ" sz="2400" dirty="0"/>
              <a:t>– výsledek </a:t>
            </a:r>
            <a:r>
              <a:rPr lang="cs-CZ" sz="2400" u="sng" dirty="0"/>
              <a:t>omezené expozice </a:t>
            </a:r>
            <a:r>
              <a:rPr lang="cs-CZ" sz="2400" dirty="0"/>
              <a:t>environmentálním </a:t>
            </a:r>
          </a:p>
          <a:p>
            <a:r>
              <a:rPr lang="cs-CZ" sz="2400" dirty="0"/>
              <a:t>     </a:t>
            </a:r>
            <a:r>
              <a:rPr lang="en-GB" sz="2400" dirty="0"/>
              <a:t>antigen</a:t>
            </a:r>
            <a:r>
              <a:rPr lang="cs-CZ" sz="2400" dirty="0" err="1"/>
              <a:t>ům</a:t>
            </a:r>
            <a:r>
              <a:rPr lang="cs-CZ" sz="2400" dirty="0"/>
              <a:t> v </a:t>
            </a:r>
            <a:r>
              <a:rPr lang="en-GB" sz="2400" dirty="0"/>
              <a:t>modern</a:t>
            </a:r>
            <a:r>
              <a:rPr lang="cs-CZ" sz="2400" dirty="0" err="1"/>
              <a:t>ím</a:t>
            </a:r>
            <a:r>
              <a:rPr lang="cs-CZ" sz="2400" dirty="0"/>
              <a:t> světě</a:t>
            </a:r>
            <a:r>
              <a:rPr lang="en-GB" sz="2400" dirty="0"/>
              <a:t> (Strachan, 1989)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lidí vystavení environmentálním bakteriím </a:t>
            </a:r>
            <a:r>
              <a:rPr lang="en-GB" sz="2400" dirty="0" err="1"/>
              <a:t>synte</a:t>
            </a:r>
            <a:r>
              <a:rPr lang="cs-CZ" sz="2400" dirty="0"/>
              <a:t>t</a:t>
            </a:r>
            <a:r>
              <a:rPr lang="en-GB" sz="2400" dirty="0" err="1"/>
              <a:t>iz</a:t>
            </a:r>
            <a:r>
              <a:rPr lang="cs-CZ" sz="2400" dirty="0" err="1"/>
              <a:t>ujícím</a:t>
            </a:r>
            <a:r>
              <a:rPr lang="cs-CZ" sz="2400" dirty="0"/>
              <a:t> množství</a:t>
            </a:r>
          </a:p>
          <a:p>
            <a:r>
              <a:rPr lang="cs-CZ" sz="2400" dirty="0"/>
              <a:t>     metabolitů včetně QS molekul a antibiotik se možná vyvinulo v </a:t>
            </a:r>
          </a:p>
          <a:p>
            <a:r>
              <a:rPr lang="cs-CZ" sz="2400" dirty="0"/>
              <a:t>     klíčový faktor nezbytný pro řádný </a:t>
            </a:r>
            <a:r>
              <a:rPr lang="cs-CZ" sz="2400" u="sng" dirty="0"/>
              <a:t>vývoj imunitního systému </a:t>
            </a:r>
          </a:p>
          <a:p>
            <a:r>
              <a:rPr lang="cs-CZ" sz="2400" dirty="0"/>
              <a:t>-    pozitivní vliv </a:t>
            </a:r>
            <a:r>
              <a:rPr lang="cs-CZ" sz="2400" u="sng" dirty="0" err="1"/>
              <a:t>subinhibitorních</a:t>
            </a:r>
            <a:r>
              <a:rPr lang="cs-CZ" sz="2400" u="sng" dirty="0"/>
              <a:t> koncentrací </a:t>
            </a:r>
            <a:r>
              <a:rPr lang="en-GB" sz="2400" dirty="0" err="1"/>
              <a:t>antibioti</a:t>
            </a:r>
            <a:r>
              <a:rPr lang="cs-CZ" sz="2400" dirty="0"/>
              <a:t>k (snížená m</a:t>
            </a:r>
            <a:r>
              <a:rPr lang="en-GB" sz="2400" dirty="0" err="1"/>
              <a:t>ortalit</a:t>
            </a:r>
            <a:r>
              <a:rPr lang="cs-CZ" sz="2400" dirty="0"/>
              <a:t>a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 </a:t>
            </a:r>
            <a:r>
              <a:rPr lang="en-GB" sz="2400" dirty="0"/>
              <a:t>a </a:t>
            </a:r>
            <a:r>
              <a:rPr lang="en-GB" sz="2400" dirty="0" err="1"/>
              <a:t>morbidit</a:t>
            </a:r>
            <a:r>
              <a:rPr lang="cs-CZ" sz="2400" dirty="0"/>
              <a:t>a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 err="1"/>
              <a:t>redu</a:t>
            </a:r>
            <a:r>
              <a:rPr lang="cs-CZ" sz="2400" dirty="0"/>
              <a:t>kované</a:t>
            </a:r>
            <a:r>
              <a:rPr lang="en-GB" sz="2400" dirty="0"/>
              <a:t> sub</a:t>
            </a:r>
            <a:r>
              <a:rPr lang="cs-CZ" sz="2400" dirty="0"/>
              <a:t>k</a:t>
            </a:r>
            <a:r>
              <a:rPr lang="en-GB" sz="2400" dirty="0" err="1"/>
              <a:t>linic</a:t>
            </a:r>
            <a:r>
              <a:rPr lang="cs-CZ" sz="2400" dirty="0" err="1"/>
              <a:t>ké</a:t>
            </a:r>
            <a:r>
              <a:rPr lang="cs-CZ" sz="2400" dirty="0"/>
              <a:t> nemoci, zlepšení zdraví </a:t>
            </a:r>
            <a:r>
              <a:rPr lang="en-GB" sz="2400" dirty="0"/>
              <a:t>a</a:t>
            </a:r>
            <a:r>
              <a:rPr lang="cs-CZ" sz="2400" dirty="0"/>
              <a:t> vyšší</a:t>
            </a:r>
          </a:p>
          <a:p>
            <a:r>
              <a:rPr lang="cs-CZ" sz="2400" dirty="0"/>
              <a:t>     účinnost konverze stravy u zvířat)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ntibioti</a:t>
            </a:r>
            <a:r>
              <a:rPr lang="cs-CZ" sz="2400" dirty="0" err="1"/>
              <a:t>ka</a:t>
            </a:r>
            <a:r>
              <a:rPr lang="cs-CZ" sz="2400" dirty="0"/>
              <a:t> mohou mít </a:t>
            </a:r>
            <a:r>
              <a:rPr lang="cs-CZ" sz="2400" u="sng" dirty="0"/>
              <a:t>signální funkci stimulující horizontální transfer</a:t>
            </a:r>
            <a:r>
              <a:rPr lang="cs-CZ" sz="2400" dirty="0"/>
              <a:t> </a:t>
            </a:r>
          </a:p>
          <a:p>
            <a:r>
              <a:rPr lang="cs-CZ" sz="2400" dirty="0"/>
              <a:t>     genů v mikrobiálních ekosystémech ovlivňující  genetickou variabilitu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mikrobioty</a:t>
            </a:r>
            <a:r>
              <a:rPr lang="cs-CZ" sz="2400" dirty="0"/>
              <a:t> všeobecně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nemáme žádné znalosti o environmentálních koncentracích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</a:t>
            </a:r>
            <a:r>
              <a:rPr lang="cs-CZ" sz="2400" dirty="0" err="1"/>
              <a:t>ic</a:t>
            </a:r>
            <a:r>
              <a:rPr lang="cs-CZ" sz="2400" dirty="0"/>
              <a:t> nevíme o účinku </a:t>
            </a:r>
            <a:r>
              <a:rPr lang="en-GB" sz="2400" dirty="0" err="1"/>
              <a:t>subinhibitor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koncentrací </a:t>
            </a:r>
            <a:r>
              <a:rPr lang="en-GB" sz="2400" dirty="0" err="1"/>
              <a:t>antibioti</a:t>
            </a:r>
            <a:r>
              <a:rPr lang="cs-CZ" sz="2400" dirty="0"/>
              <a:t>k na </a:t>
            </a:r>
            <a:r>
              <a:rPr lang="cs-CZ" sz="2400" dirty="0" err="1"/>
              <a:t>archea</a:t>
            </a:r>
            <a:r>
              <a:rPr lang="cs-CZ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6621602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42007" y="404664"/>
            <a:ext cx="276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727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US" sz="2400" dirty="0" err="1"/>
              <a:t>testováno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západě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20. a 30. </a:t>
            </a:r>
            <a:r>
              <a:rPr lang="en-US" sz="2400" dirty="0" err="1"/>
              <a:t>letech</a:t>
            </a:r>
            <a:r>
              <a:rPr lang="en-US" sz="2400" dirty="0"/>
              <a:t> </a:t>
            </a:r>
            <a:r>
              <a:rPr lang="en-US" sz="2400" dirty="0" err="1"/>
              <a:t>minulého</a:t>
            </a:r>
            <a:r>
              <a:rPr lang="en-US" sz="2400" dirty="0"/>
              <a:t> </a:t>
            </a:r>
            <a:r>
              <a:rPr lang="en-US" sz="2400" dirty="0" err="1"/>
              <a:t>století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</a:t>
            </a:r>
            <a:r>
              <a:rPr lang="en-US" sz="2400" dirty="0" err="1"/>
              <a:t>později</a:t>
            </a:r>
            <a:r>
              <a:rPr lang="en-US" sz="2400" dirty="0"/>
              <a:t> </a:t>
            </a:r>
            <a:r>
              <a:rPr lang="en-US" sz="2400" dirty="0" err="1"/>
              <a:t>především</a:t>
            </a:r>
            <a:r>
              <a:rPr lang="en-US" sz="2400" dirty="0"/>
              <a:t> v </a:t>
            </a:r>
            <a:r>
              <a:rPr lang="en-US" sz="2400" dirty="0" err="1"/>
              <a:t>bývalém</a:t>
            </a:r>
            <a:r>
              <a:rPr lang="en-US" sz="2400" dirty="0"/>
              <a:t> </a:t>
            </a:r>
            <a:r>
              <a:rPr lang="en-US" sz="2400" dirty="0" err="1"/>
              <a:t>Sovětském</a:t>
            </a:r>
            <a:r>
              <a:rPr lang="en-US" sz="2400" dirty="0"/>
              <a:t> </a:t>
            </a:r>
            <a:r>
              <a:rPr lang="en-US" sz="2400" dirty="0" err="1"/>
              <a:t>svazu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082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942165"/>
            <a:ext cx="9180512" cy="32587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1720" y="476672"/>
            <a:ext cx="516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vs. antibiotika</a:t>
            </a:r>
          </a:p>
        </p:txBody>
      </p:sp>
    </p:spTree>
    <p:extLst>
      <p:ext uri="{BB962C8B-B14F-4D97-AF65-F5344CB8AC3E}">
        <p14:creationId xmlns:p14="http://schemas.microsoft.com/office/powerpoint/2010/main" val="24410137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34779</TotalTime>
  <Words>7537</Words>
  <Application>Microsoft Office PowerPoint</Application>
  <PresentationFormat>Předvádění na obrazovce (4:3)</PresentationFormat>
  <Paragraphs>1086</Paragraphs>
  <Slides>106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0" baseType="lpstr">
      <vt:lpstr>Arial</vt:lpstr>
      <vt:lpstr>Calibri</vt:lpstr>
      <vt:lpstr>Wingdings</vt:lpstr>
      <vt:lpstr>Motiv systému Office</vt:lpstr>
      <vt:lpstr>Prezentace aplikace PowerPoint</vt:lpstr>
      <vt:lpstr>Pár slov úvodem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Krsek</cp:lastModifiedBy>
  <cp:revision>278</cp:revision>
  <dcterms:created xsi:type="dcterms:W3CDTF">2017-02-19T16:50:36Z</dcterms:created>
  <dcterms:modified xsi:type="dcterms:W3CDTF">2021-03-17T10:04:41Z</dcterms:modified>
</cp:coreProperties>
</file>