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5" d="100"/>
          <a:sy n="85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50EC6-6749-4158-9E3A-D8D0226C2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B25B64-6C1E-449F-B32A-8EB9C8E48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674454-6BF0-43BD-8ABB-C1E1603A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B2C0B3-BF99-4261-B24B-79415BE3A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40720A-6CB8-4D47-B5E6-C7A051B2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89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A72C5-B1E0-48A4-B374-152787A57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DBCA1D-B2EC-4B0E-A915-68C519CF2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C17E91-89E5-4229-A41F-CB9C76BE8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DE7B13-EE19-4289-A456-1ED4244C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709E92-5E2A-4394-BB3F-FF058D680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25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0595F17-AD21-48E9-94F2-FCA849BBE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6AC521-7C6C-4A35-A8E0-A16EC5F70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DD8AD-70CA-4DC7-B247-1552E5029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13DBA6-4E12-4C2B-B293-D6D881D1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E17CFD-5F94-4D32-9E73-465F2CEC9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17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8B3C3-C52A-42F8-A858-E11E2201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A1FECB-62BA-4029-B6A1-59AA67E2B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687F79-0943-42B2-98EA-9D6400F0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13680B-CDAD-4803-8305-6C1F7BBE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8B9CC2-63FE-453C-9617-2EEA8F0D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41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68878-1CBD-4EC8-8F45-F33662292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5E0851-E0F9-4917-9CF5-D8F61850D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31F1AB-9443-49B4-9343-032D7A2B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651825-AF30-413D-9691-EE5C3AA2E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8DF742-1F0E-43EB-9E24-E79056D2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52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B476D-5C6D-4918-80BD-DA0A02603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E8F232-C24F-40D2-8AB2-2C1AFC9B6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E96587-F182-4DAA-95AF-02D4C6EBE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C33120-0699-4FE2-B9B6-DA6A01567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47168C-3B56-4744-9E8E-0F69B4C90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503741-3DC1-4243-A64F-DAEBDC15E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07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3B1D9-F778-46AE-B5C0-5673AA34B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E1FAF5-C4B3-4B9A-A7BC-9528B18CB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CB9599-DA4C-40BB-ADB6-BA11E297A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029926B-519C-43BA-9484-4594E71F81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01530BC-76DB-4599-89FD-64EDAAB54E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E5E0E07-4504-4DC7-99B8-3F04936D0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A7AE4F9-98C9-4A61-B149-230DE2681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5CC382-114C-439C-8C3D-489CEEF77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52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8908CC-56C5-4EE2-B115-09FFDBE91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492ACF-EE9C-45A6-BAFE-043C1428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3C1DC77-13EB-4969-AC76-D6D7A8B86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A2BF14-F2D7-44B9-99F3-B152C30F0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61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DC687A6-3E01-48C2-9E00-AD2A0F713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185069-6AF7-4FBB-BE33-AAB600971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EB1D32-07D0-454A-ABAE-8B891227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050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9CD1D1-B4E7-4FBC-8333-53F9ACA29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C6870B-266B-4C8D-925B-89736B309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B10D84-CEDF-47B1-919C-4B867E717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ADEFAF-0858-435E-B048-B927F1A54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9C555A-ED6B-4CD9-BDA9-6D55E58B8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171940-AF4A-4461-A212-32DF07138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71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0017F-A32E-482D-88F1-5D4DDCAFF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57F61D2-327E-48B0-8F09-915AEF0C09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4D13555-D9CC-466C-AF28-8400A94CA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D65C77-6C49-4F7D-9AB9-E292C396D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DE1DCA-57EC-4CCA-866A-6285F0D6B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4C6BA6-5F9D-416F-9851-87F974CDE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0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7712B33-21B2-46DF-8E5B-0DC6CE2CB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2DE14F-589E-48C0-B361-0D16FBB1D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070544-1681-451A-9D9A-2D0C680CD2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EB73-849C-4107-951E-24BB8B290264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769E11-EAD0-4677-AA3A-848BA53E4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A22749-AAC9-46BF-B6CF-2C1CA5A56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C4FEE-CE79-4884-86C9-F06517E5B9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0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09741-FB41-435E-A7AF-4F6BD062C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3661"/>
            <a:ext cx="9144000" cy="1655761"/>
          </a:xfrm>
        </p:spPr>
        <p:txBody>
          <a:bodyPr>
            <a:normAutofit fontScale="90000"/>
          </a:bodyPr>
          <a:lstStyle/>
          <a:p>
            <a:r>
              <a:rPr lang="cs-CZ" dirty="0"/>
              <a:t>Index kotník – paže</a:t>
            </a:r>
            <a:br>
              <a:rPr lang="cs-CZ" dirty="0"/>
            </a:br>
            <a:r>
              <a:rPr lang="cs-CZ" dirty="0" err="1"/>
              <a:t>ankle-brachial</a:t>
            </a:r>
            <a:r>
              <a:rPr lang="cs-CZ" dirty="0"/>
              <a:t> index (ABI)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F867C0A-BF8A-4186-BAD4-712E235BB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2009422"/>
            <a:ext cx="11356622" cy="4639734"/>
          </a:xfrm>
        </p:spPr>
        <p:txBody>
          <a:bodyPr>
            <a:normAutofit fontScale="92500" lnSpcReduction="10000"/>
          </a:bodyPr>
          <a:lstStyle/>
          <a:p>
            <a:pPr algn="l"/>
            <a:endParaRPr lang="cs-CZ" sz="2000" dirty="0"/>
          </a:p>
          <a:p>
            <a:pPr algn="l"/>
            <a:r>
              <a:rPr lang="cs-CZ" sz="1800" b="1" dirty="0"/>
              <a:t>Klíčová slova</a:t>
            </a:r>
            <a:r>
              <a:rPr lang="cs-CZ" sz="1800" dirty="0"/>
              <a:t>: krevní tlak, definice systolického a diastolického tlaku, princip oscilometrického měření</a:t>
            </a:r>
          </a:p>
          <a:p>
            <a:pPr algn="l"/>
            <a:r>
              <a:rPr lang="cs-CZ" sz="1800" b="1" dirty="0"/>
              <a:t>Fyziologický předpoklad</a:t>
            </a:r>
            <a:r>
              <a:rPr lang="cs-CZ" sz="1800" dirty="0"/>
              <a:t>: V poloze vleže má krevní tlak ve všech arteriích stejnou hodnotu</a:t>
            </a:r>
          </a:p>
          <a:p>
            <a:pPr algn="l"/>
            <a:r>
              <a:rPr lang="cs-CZ" sz="1800" b="1" dirty="0"/>
              <a:t>Princip měření</a:t>
            </a:r>
            <a:r>
              <a:rPr lang="cs-CZ" sz="1800" dirty="0"/>
              <a:t>: oscilometricky</a:t>
            </a:r>
          </a:p>
          <a:p>
            <a:pPr algn="l"/>
            <a:r>
              <a:rPr lang="cs-CZ" sz="1800" b="1" dirty="0"/>
              <a:t>Postup práce</a:t>
            </a:r>
            <a:r>
              <a:rPr lang="cs-CZ" sz="1800" dirty="0"/>
              <a:t>:</a:t>
            </a:r>
          </a:p>
          <a:p>
            <a:pPr algn="l"/>
            <a:r>
              <a:rPr lang="cs-CZ" sz="1800" dirty="0"/>
              <a:t>Přiložíme manžetu jednoho přístroje na pravou paži, druhého přístroje na levou nohu nad kotníkem (zelený proužek či šipku na manžetě orientovat směrem k </a:t>
            </a:r>
            <a:r>
              <a:rPr lang="cs-CZ" sz="1800" dirty="0" err="1">
                <a:effectLst/>
                <a:ea typeface="Calibri" panose="020F0502020204030204" pitchFamily="34" charset="0"/>
              </a:rPr>
              <a:t>a.tibialis</a:t>
            </a:r>
            <a:r>
              <a:rPr lang="cs-CZ" sz="1800" dirty="0">
                <a:effectLst/>
                <a:ea typeface="Calibri" panose="020F0502020204030204" pitchFamily="34" charset="0"/>
              </a:rPr>
              <a:t> </a:t>
            </a:r>
            <a:r>
              <a:rPr lang="cs-CZ" sz="1800" dirty="0" err="1">
                <a:effectLst/>
                <a:ea typeface="Calibri" panose="020F0502020204030204" pitchFamily="34" charset="0"/>
              </a:rPr>
              <a:t>posterior</a:t>
            </a:r>
            <a:r>
              <a:rPr lang="cs-CZ" sz="1800" dirty="0">
                <a:effectLst/>
                <a:ea typeface="Calibri" panose="020F0502020204030204" pitchFamily="34" charset="0"/>
              </a:rPr>
              <a:t> za vnitřním kotníkem) </a:t>
            </a:r>
            <a:r>
              <a:rPr lang="cs-CZ" sz="1800" dirty="0"/>
              <a:t>– a pokud možno ve stejný čas provedeme měření – zaznamenáme výsledky</a:t>
            </a:r>
          </a:p>
          <a:p>
            <a:pPr algn="l"/>
            <a:r>
              <a:rPr lang="cs-CZ" sz="1800" dirty="0"/>
              <a:t>Totéž provedeme v následujících místech: pravá paže – pravý kotník, levá paže – pravý kotník, levá paže – levý kotník</a:t>
            </a:r>
          </a:p>
          <a:p>
            <a:pPr algn="l"/>
            <a:r>
              <a:rPr lang="cs-CZ" sz="1800" u="sng" dirty="0"/>
              <a:t>Výpočet indexu</a:t>
            </a:r>
            <a:r>
              <a:rPr lang="cs-CZ" sz="1800" dirty="0"/>
              <a:t>: dáváme vždy do poměru systolický krevní tlak naměřený na paži (ten vyšší ze dvou měření) a systolický krevní tlak naměřený v oblasti kotníků (ten vyšší z obou měření), zvlášť pro pravou i levou končetinu</a:t>
            </a:r>
          </a:p>
          <a:p>
            <a:pPr algn="l"/>
            <a:r>
              <a:rPr lang="cs-CZ" sz="1800" u="sng" dirty="0"/>
              <a:t>Klinická poznámka</a:t>
            </a:r>
            <a:r>
              <a:rPr lang="cs-CZ" sz="1800" dirty="0"/>
              <a:t>: v praxi se stanovení tohoto indexu určuje mnohem přesnější ultrazvukovou metodou. Hodnota pod 0,9 může být náznakem ischemické choroby dolních končetin, kritická je hodnota 0,6. Hodnota vyšší než 1,3 – naznačuje nekompresibilní cévy v důsledku kalcifikace.</a:t>
            </a:r>
          </a:p>
          <a:p>
            <a:pPr algn="l"/>
            <a:r>
              <a:rPr lang="cs-CZ" sz="1800" dirty="0"/>
              <a:t>Při interpretaci naměřených hodnot vezměte do úvahy, že krevní tlak neustále v čase kolísá a vaše metoda měření má chybu   +/- 3-5 </a:t>
            </a:r>
            <a:r>
              <a:rPr lang="cs-CZ" sz="1800" dirty="0" err="1"/>
              <a:t>mmHg</a:t>
            </a:r>
            <a:r>
              <a:rPr lang="cs-CZ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121355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223</Words>
  <Application>Microsoft Office PowerPoint</Application>
  <PresentationFormat>Širokoúhlá obrazovka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Index kotník – paže ankle-brachial index (ABI)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 kotník – paže ankle-brachial index (ABI)</dc:title>
  <dc:creator>Zuzana Nováková</dc:creator>
  <cp:lastModifiedBy>Zuzana Nováková</cp:lastModifiedBy>
  <cp:revision>7</cp:revision>
  <dcterms:created xsi:type="dcterms:W3CDTF">2023-03-06T06:10:04Z</dcterms:created>
  <dcterms:modified xsi:type="dcterms:W3CDTF">2023-03-06T07:12:18Z</dcterms:modified>
</cp:coreProperties>
</file>