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7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24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48DAB74-F393-4829-83EA-1B6204413020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5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2AEC1A3-1193-4D61-AD94-D93E83AF041B}" type="slidenum">
              <a:rPr lang="cs-CZ" sz="1200">
                <a:latin typeface="Arial"/>
              </a:rPr>
              <a:t>17</a:t>
            </a:fld>
            <a:endParaRPr/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16CD0523-57CC-4AB9-B507-AA3E77D9342C}" type="slidenum">
              <a:rPr lang="cs-CZ" sz="1200">
                <a:latin typeface="Arial"/>
              </a:rPr>
              <a:t>38</a:t>
            </a:fld>
            <a:endParaRPr/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r>
              <a:rPr lang="cs-CZ" sz="2000">
                <a:latin typeface="Arial"/>
              </a:rPr>
              <a:t>Automatický dilutor fy Hamilton používaný v kapalinové chromatografii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3" name="Obrázek 42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4" name="Obrázek 4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5" name="Obrázek 8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6" name="Obrázek 85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27" name="Obrázek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8" name="Obrázek 12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69" name="Obrázek 168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70" name="Obrázek 16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12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2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3" name="Line 4"/>
          <p:cNvSpPr/>
          <p:nvPr/>
        </p:nvSpPr>
        <p:spPr>
          <a:xfrm>
            <a:off x="1447560" y="2514600"/>
            <a:ext cx="72392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4" name="CustomShape 5"/>
          <p:cNvSpPr/>
          <p:nvPr/>
        </p:nvSpPr>
        <p:spPr>
          <a:xfrm>
            <a:off x="-2514600" y="1371600"/>
            <a:ext cx="3657240" cy="365724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5" name="CustomShape 6"/>
          <p:cNvSpPr/>
          <p:nvPr/>
        </p:nvSpPr>
        <p:spPr>
          <a:xfrm>
            <a:off x="-3222720" y="304920"/>
            <a:ext cx="4038120" cy="403812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4000">
                <a:solidFill>
                  <a:srgbClr val="006666"/>
                </a:solidFill>
                <a:latin typeface="Arial"/>
              </a:rPr>
              <a:t>Klikněte pro úpravu formátu textu nadpisuKlepnutím lze upravit styl předlohy nadpisů.</a:t>
            </a:r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8" name="PlaceHolder 9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46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47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Šestá úroveň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Sedmá úroveňUpravte styly předlohy textu.</a:t>
            </a:r>
            <a:endParaRPr/>
          </a:p>
          <a:p>
            <a:pPr lvl="1">
              <a:lnSpc>
                <a:spcPct val="100000"/>
              </a:lnSpc>
              <a:buSzPct val="70000"/>
              <a:buFont typeface="Wingdings" charset="2"/>
              <a:buChar char="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Druhá úroveň</a:t>
            </a:r>
            <a:endParaRPr/>
          </a:p>
          <a:p>
            <a:pPr lvl="2">
              <a:lnSpc>
                <a:spcPct val="100000"/>
              </a:lnSpc>
              <a:buSzPct val="65000"/>
              <a:buFont typeface="Wingdings" charset="2"/>
              <a:buChar char=""/>
            </a:pPr>
            <a:r>
              <a:rPr lang="cs-CZ" sz="2200">
                <a:solidFill>
                  <a:srgbClr val="000000"/>
                </a:solidFill>
                <a:latin typeface="Verdana"/>
              </a:rPr>
              <a:t>Třetí úroveň</a:t>
            </a:r>
            <a:endParaRPr/>
          </a:p>
          <a:p>
            <a:pPr lvl="3">
              <a:lnSpc>
                <a:spcPct val="100000"/>
              </a:lnSpc>
              <a:buSzPct val="70000"/>
              <a:buFont typeface="Wingdings" charset="2"/>
              <a:buChar char="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Čtvrtá úroveň</a:t>
            </a:r>
            <a:endParaRPr/>
          </a:p>
          <a:p>
            <a:pPr lvl="4">
              <a:lnSpc>
                <a:spcPct val="100000"/>
              </a:lnSpc>
              <a:buSzPct val="60000"/>
              <a:buFont typeface="Wingdings" charset="2"/>
              <a:buChar char="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Pátá úroveň</a:t>
            </a:r>
            <a:endParaRPr/>
          </a:p>
        </p:txBody>
      </p:sp>
      <p:sp>
        <p:nvSpPr>
          <p:cNvPr id="50" name="PlaceHolder 6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1" name="PlaceHolder 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PlaceHolder 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C929A368-A0FF-482C-8BC8-111260C13756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88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89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8FF69120-6559-41A6-9570-49867DAAED66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93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3600">
                <a:latin typeface="Verdana"/>
              </a:rPr>
              <a:t>Klikněte pro úpravu formátu textu nadpisu</a:t>
            </a:r>
            <a:endParaRPr/>
          </a:p>
        </p:txBody>
      </p:sp>
      <p:sp>
        <p:nvSpPr>
          <p:cNvPr id="94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130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131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132" name="PlaceHolder 4"/>
          <p:cNvSpPr>
            <a:spLocks noGrp="1"/>
          </p:cNvSpPr>
          <p:nvPr>
            <p:ph type="title"/>
          </p:nvPr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133" name="PlaceHolder 5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4" name="PlaceHolder 6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5" name="PlaceHolder 7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600D57F5-AAD3-4D3C-8380-F14BDBAA72A2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136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Laboratorní pomůcky a zařízení</a:t>
            </a:r>
            <a:r>
              <a:rPr lang="cs-CZ" sz="3600" b="1">
                <a:solidFill>
                  <a:srgbClr val="FF9900"/>
                </a:solidFill>
                <a:latin typeface="Arial"/>
              </a:rPr>
              <a:t>
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Značky na laboratorním skle</a:t>
            </a:r>
            <a:endParaRPr/>
          </a:p>
        </p:txBody>
      </p:sp>
      <p:pic>
        <p:nvPicPr>
          <p:cNvPr id="2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360" y="4221000"/>
            <a:ext cx="4535280" cy="1895040"/>
          </a:xfrm>
          <a:prstGeom prst="rect">
            <a:avLst/>
          </a:prstGeom>
          <a:ln>
            <a:noFill/>
          </a:ln>
        </p:spPr>
      </p:pic>
      <p:pic>
        <p:nvPicPr>
          <p:cNvPr id="20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1773360"/>
            <a:ext cx="4750920" cy="2160360"/>
          </a:xfrm>
          <a:prstGeom prst="rect">
            <a:avLst/>
          </a:prstGeom>
          <a:ln>
            <a:noFill/>
          </a:ln>
        </p:spPr>
      </p:pic>
      <p:pic>
        <p:nvPicPr>
          <p:cNvPr id="203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4000" y="4005360"/>
            <a:ext cx="3504960" cy="285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Postup práce s odměrnou baňkou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Do baňky nejprve vpravíme ředěnou látku, v závislosti na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její formě: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ve formě roztoku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(pipetou). Pro přesnou práci se vyžaduje, aby roztok byl napipetován přímo pod rysku na hrdle odměrné baňky (kapičky ulpělé nad ryskou zkreslují celkový objem roztoku odměřeného baňkou).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pevnou látku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- 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nejprve rozpustíme látku v menším objemu kapaliny, teprve pak baňku doplníme po rysku.</a:t>
            </a:r>
            <a:endParaRPr/>
          </a:p>
          <a:p>
            <a:pPr>
              <a:lnSpc>
                <a:spcPct val="8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    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Když je pevná látka zcela rozpuštěná, velmi opatrně doplníme rozpouštědlo tak, aby se dolní okraj menisku dotýkal rysky. Poslední kapky rozpouštědla přidáváme jednotlivě, buď pipetou, nebo ze střičky. Nesmíme přelít.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429228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0" y="4221000"/>
            <a:ext cx="9143640" cy="252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Pozor: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Odměrné válce slouží výhradně k odměřování objemů kapalin.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Ředění, rozpouštění a mísení látek se v nich zásadně neprovádí. Svojí konstrukcí k tomu nejsou určeny.
Válec by měl být zaplněn mezi 60 % a 90 % svého objemu. Při plnění je třeba dbát na to, aby odměřovaná chemikálie nestékala po vnějších stěnách válce. U velkých odměrných válců toto nebezpečí nehrozí, u menších je vhodné k plnění použit nálevku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Nádob kalibrovaných na vylití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správný objem kapaliny lze  získat až po jejím vylití z nádoby.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Vzhledem k tomu, že na stěnách nádob vždy ulpí zbytky kapaliny, stanovuje se u nich takzvaná </a:t>
            </a:r>
            <a:r>
              <a:rPr lang="cs-CZ" sz="2500" b="1" i="1">
                <a:solidFill>
                  <a:srgbClr val="000000"/>
                </a:solidFill>
                <a:latin typeface="Verdana"/>
              </a:rPr>
              <a:t>výtoková doba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.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Ta udává, jak dlouho z nádoby vytéká kapalina započítaná do odměřovaného objemu. Kapalina, která po uplynutí výtokové doby zůstala na stěnách, je nadbytečná a při kalibraci se počítá s tím, že v nádobě zůstane.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Výtoková doba – skleněné pipety</a:t>
            </a:r>
            <a:endParaRPr/>
          </a:p>
        </p:txBody>
      </p:sp>
      <p:pic>
        <p:nvPicPr>
          <p:cNvPr id="21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2924280"/>
            <a:ext cx="3852720" cy="3600000"/>
          </a:xfrm>
          <a:prstGeom prst="rect">
            <a:avLst/>
          </a:prstGeom>
          <a:ln>
            <a:noFill/>
          </a:ln>
        </p:spPr>
      </p:pic>
      <p:pic>
        <p:nvPicPr>
          <p:cNvPr id="21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67280" y="4941720"/>
            <a:ext cx="2518920" cy="169992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250920" y="1413000"/>
            <a:ext cx="8892720" cy="100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Aby vytekla i kapalina pomalu stékající po vnitřních stěnách, je třeba vyčkat ještě cca 7 sekund i když se pipeta jeví již prázdná.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U některých pipet bývá výtoková doba poznačena na stěně pipety. </a:t>
            </a:r>
            <a:endParaRPr/>
          </a:p>
        </p:txBody>
      </p:sp>
      <p:pic>
        <p:nvPicPr>
          <p:cNvPr id="214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867280" y="2852640"/>
            <a:ext cx="2323800" cy="194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Pipetování</a:t>
            </a:r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Pozor: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při pipetování agresivních látek ústy, hrozí nejen nepezpečí požití jedů, ale nebezpečné výpary některých látek mohou natrvalo poznamenat chrup. Při pipetování škodlivých látek je proto nutné používat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speciální balónky, pipetovací nádstavce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21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613400"/>
            <a:ext cx="2555640" cy="22442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1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437000"/>
            <a:ext cx="2104560" cy="2420640"/>
          </a:xfrm>
          <a:prstGeom prst="rect">
            <a:avLst/>
          </a:prstGeom>
          <a:ln>
            <a:noFill/>
          </a:ln>
        </p:spPr>
      </p:pic>
      <p:pic>
        <p:nvPicPr>
          <p:cNvPr id="21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360" y="4365720"/>
            <a:ext cx="2771280" cy="249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280" cy="68576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221" name="CustomShape 1"/>
          <p:cNvSpPr/>
          <p:nvPr/>
        </p:nvSpPr>
        <p:spPr>
          <a:xfrm>
            <a:off x="4500720" y="0"/>
            <a:ext cx="278100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balónku vytvoříme nasávací podtlak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2" name="CustomShape 2"/>
          <p:cNvSpPr/>
          <p:nvPr/>
        </p:nvSpPr>
        <p:spPr>
          <a:xfrm>
            <a:off x="2556000" y="2133720"/>
            <a:ext cx="297144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pipetu napouštíme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3" name="CustomShape 3"/>
          <p:cNvSpPr/>
          <p:nvPr/>
        </p:nvSpPr>
        <p:spPr>
          <a:xfrm>
            <a:off x="2627280" y="4797360"/>
            <a:ext cx="273168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 pipetu vypouštíme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4" name="Line 4"/>
          <p:cNvSpPr/>
          <p:nvPr/>
        </p:nvSpPr>
        <p:spPr>
          <a:xfrm flipV="1">
            <a:off x="5076720" y="2060280"/>
            <a:ext cx="0" cy="432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5" name="CustomShape 5"/>
          <p:cNvSpPr/>
          <p:nvPr/>
        </p:nvSpPr>
        <p:spPr>
          <a:xfrm>
            <a:off x="1258920" y="2421000"/>
            <a:ext cx="1368000" cy="86328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6" name="CustomShape 6"/>
          <p:cNvSpPr/>
          <p:nvPr/>
        </p:nvSpPr>
        <p:spPr>
          <a:xfrm>
            <a:off x="2843280" y="3429000"/>
            <a:ext cx="936360" cy="12967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7" name="Line 7"/>
          <p:cNvSpPr/>
          <p:nvPr/>
        </p:nvSpPr>
        <p:spPr>
          <a:xfrm>
            <a:off x="5076720" y="4797360"/>
            <a:ext cx="0" cy="2887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8" name="Line 8"/>
          <p:cNvSpPr/>
          <p:nvPr/>
        </p:nvSpPr>
        <p:spPr>
          <a:xfrm flipH="1">
            <a:off x="3348000" y="260280"/>
            <a:ext cx="107928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370160" y="301680"/>
            <a:ext cx="7313400" cy="4456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Bezpečnostní nádstavec</a:t>
            </a:r>
            <a:endParaRPr/>
          </a:p>
        </p:txBody>
      </p:sp>
      <p:pic>
        <p:nvPicPr>
          <p:cNvPr id="23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9143640" cy="5805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31" name="CustomShape 2"/>
          <p:cNvSpPr/>
          <p:nvPr/>
        </p:nvSpPr>
        <p:spPr>
          <a:xfrm>
            <a:off x="2987640" y="3573360"/>
            <a:ext cx="1657080" cy="1307160"/>
          </a:xfrm>
          <a:prstGeom prst="rect">
            <a:avLst/>
          </a:prstGeom>
          <a:noFill/>
          <a:ln w="19080">
            <a:solidFill>
              <a:srgbClr val="FFFFFF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1600" b="1">
                <a:solidFill>
                  <a:srgbClr val="000000"/>
                </a:solidFill>
                <a:latin typeface="Arial"/>
              </a:rPr>
              <a:t>Tlačítkem</a:t>
            </a:r>
            <a:r>
              <a:rPr lang="cs-CZ" sz="1600" b="1" u="sng">
                <a:solidFill>
                  <a:srgbClr val="000000"/>
                </a:solidFill>
                <a:latin typeface="Arial"/>
              </a:rPr>
              <a:t> out</a:t>
            </a:r>
            <a:r>
              <a:rPr lang="cs-CZ" sz="1600" b="1">
                <a:solidFill>
                  <a:srgbClr val="000000"/>
                </a:solidFill>
                <a:latin typeface="Arial"/>
              </a:rPr>
              <a:t> tekutinu z pipety vypouštíme</a:t>
            </a:r>
            <a:endParaRPr/>
          </a:p>
        </p:txBody>
      </p:sp>
      <p:sp>
        <p:nvSpPr>
          <p:cNvPr id="232" name="CustomShape 3"/>
          <p:cNvSpPr/>
          <p:nvPr/>
        </p:nvSpPr>
        <p:spPr>
          <a:xfrm>
            <a:off x="6156360" y="2708280"/>
            <a:ext cx="181584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Tlačítkem </a:t>
            </a:r>
            <a:r>
              <a:rPr lang="cs-CZ" b="1" u="sng">
                <a:solidFill>
                  <a:srgbClr val="000000"/>
                </a:solidFill>
                <a:latin typeface="Arial"/>
              </a:rPr>
              <a:t>pump</a:t>
            </a:r>
            <a:r>
              <a:rPr lang="cs-CZ" b="1">
                <a:solidFill>
                  <a:srgbClr val="000000"/>
                </a:solidFill>
                <a:latin typeface="Arial"/>
              </a:rPr>
              <a:t> tekutinu nasáváme do pipety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3300">
                <a:solidFill>
                  <a:srgbClr val="000000"/>
                </a:solidFill>
                <a:latin typeface="Verdana"/>
              </a:rPr>
              <a:t>Automatické pístové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nasátí a dávkování objemu zajišťuje pohyb teflonového pístu,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přesné pipetování objemu v rozsahu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0,1 μl po 5 000 μl,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k pipetování se používají jednorázové vyměnitelné špičky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nastavitelným objemem (20-200 µl, 100 – 1000 µl….)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fixním objemem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Osmikanálové pipety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235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372360" y="4653000"/>
            <a:ext cx="2771280" cy="220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19720" y="1052640"/>
            <a:ext cx="2923920" cy="5805000"/>
          </a:xfrm>
          <a:prstGeom prst="rect">
            <a:avLst/>
          </a:prstGeom>
          <a:ln>
            <a:noFill/>
          </a:ln>
        </p:spPr>
      </p:pic>
      <p:pic>
        <p:nvPicPr>
          <p:cNvPr id="23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2714400" cy="58050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116000" y="549360"/>
            <a:ext cx="40320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Nastavitelná pipeta</a:t>
            </a:r>
            <a:endParaRPr/>
          </a:p>
        </p:txBody>
      </p:sp>
      <p:sp>
        <p:nvSpPr>
          <p:cNvPr id="239" name="CustomShape 2"/>
          <p:cNvSpPr/>
          <p:nvPr/>
        </p:nvSpPr>
        <p:spPr>
          <a:xfrm>
            <a:off x="5796720" y="549360"/>
            <a:ext cx="315576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Pipety s fixním objemem</a:t>
            </a:r>
            <a:endParaRPr/>
          </a:p>
        </p:txBody>
      </p:sp>
      <p:pic>
        <p:nvPicPr>
          <p:cNvPr id="240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548080" y="1125360"/>
            <a:ext cx="4047840" cy="573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Základní laboratorní technika</a:t>
            </a:r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Patří k základnímu vybavení laboratoře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Její použití je jednoduché, ale vyžaduje dodržování stanovených pracovních postupů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Při provádění automatizovaných metod je její použití minimální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Nezbytné je při provádění speciálních analýz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79280" y="0"/>
            <a:ext cx="8229240" cy="90756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Druhy pipet</a:t>
            </a:r>
            <a:endParaRPr/>
          </a:p>
        </p:txBody>
      </p:sp>
      <p:pic>
        <p:nvPicPr>
          <p:cNvPr id="24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9640" y="907920"/>
            <a:ext cx="3774600" cy="5805000"/>
          </a:xfrm>
          <a:prstGeom prst="rect">
            <a:avLst/>
          </a:prstGeom>
          <a:ln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179280" y="1700280"/>
            <a:ext cx="27223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Osmikanálová pipeta</a:t>
            </a:r>
            <a:endParaRPr/>
          </a:p>
        </p:txBody>
      </p:sp>
      <p:pic>
        <p:nvPicPr>
          <p:cNvPr id="244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3645000"/>
            <a:ext cx="4176360" cy="282852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692960" y="3063960"/>
            <a:ext cx="27964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Mikrotitrační destička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jsou určené k pipetování malého objemu roztoků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kalibrace na vylití - ve špičce může zůstat minimální objem kapaliny. Nesnažte se jej za každou cenu z pipety dostat, hovoří se o tzv. mrtvém objemu.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spodním konci mají odnímatelnou špičku a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horním konci dvoupolohový ovladač (určený k nasávání a vypouštění roztoků).</a:t>
            </a:r>
            <a:endParaRPr/>
          </a:p>
        </p:txBody>
      </p:sp>
      <p:pic>
        <p:nvPicPr>
          <p:cNvPr id="248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581360"/>
            <a:ext cx="2552400" cy="278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50" name="CustomShape 2"/>
          <p:cNvSpPr/>
          <p:nvPr/>
        </p:nvSpPr>
        <p:spPr>
          <a:xfrm>
            <a:off x="395280" y="1628640"/>
            <a:ext cx="8280000" cy="44787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i="1">
                <a:solidFill>
                  <a:srgbClr val="000000"/>
                </a:solidFill>
                <a:latin typeface="Arial"/>
              </a:rPr>
              <a:t>Samotná pipeta by se NIKDY neměla dostat do přímého kontaktu s pracovním roztokem</a:t>
            </a:r>
            <a:r>
              <a:rPr lang="cs-CZ" sz="2400">
                <a:solidFill>
                  <a:srgbClr val="000000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nenasávejte tekutinu do pipety bez odpovídající špičky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Kapalina NESMÍ vtéci do pipety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neotáčejte pipetu špičkou vzhůru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nepokládejte na stůl pipetu se špičkou, ve které je kapalina nebo její zbytek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68360" y="1690920"/>
            <a:ext cx="8351640" cy="406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4428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Ovladač  stlačíme do polohy „1“ (špička je ve vzduchu), ponoříme několik milimetrů pod hladinu roztoku a pomalu pustíme. Při nasávání špičku stále udržujeme pod hladinou. Po úplném uvolnění vytahujeme špičku po stěně nádoby (zbavíme se mikrokapek na vnější straně špičky).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Špičku umístíme na stěnu nádoby kam chceme pipetovanou látku přidat, několik milimetrů nad hladinou 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Vypustíme roztok stlačením ovladače do polohy „1“, počkáme asi 1 s a pak stlačíme až do polohy „2“. Za stálého držení ovladače vyjmeme špičku.</a:t>
            </a:r>
            <a:endParaRPr/>
          </a:p>
        </p:txBody>
      </p:sp>
      <p:sp>
        <p:nvSpPr>
          <p:cNvPr id="252" name="TextShape 2"/>
          <p:cNvSpPr txBox="1"/>
          <p:nvPr/>
        </p:nvSpPr>
        <p:spPr>
          <a:xfrm>
            <a:off x="0" y="301680"/>
            <a:ext cx="86832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–přímé pipetování </a:t>
            </a:r>
            <a:endParaRPr/>
          </a:p>
        </p:txBody>
      </p:sp>
      <p:pic>
        <p:nvPicPr>
          <p:cNvPr id="253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0"/>
            <a:ext cx="4716000" cy="1699920"/>
          </a:xfrm>
          <a:prstGeom prst="rect">
            <a:avLst/>
          </a:prstGeom>
          <a:ln>
            <a:noFill/>
          </a:ln>
        </p:spPr>
      </p:pic>
      <p:pic>
        <p:nvPicPr>
          <p:cNvPr id="254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6480000" y="5400000"/>
            <a:ext cx="2663640" cy="14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250920" y="301680"/>
            <a:ext cx="843228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–reverzní pipetování</a:t>
            </a:r>
            <a:endParaRPr/>
          </a:p>
        </p:txBody>
      </p:sp>
      <p:sp>
        <p:nvSpPr>
          <p:cNvPr id="256" name="TextShape 2"/>
          <p:cNvSpPr txBox="1"/>
          <p:nvPr/>
        </p:nvSpPr>
        <p:spPr>
          <a:xfrm>
            <a:off x="468360" y="155736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Stiskněte tlačítko až do 2. polohy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Ponořte špičku dávkovače asi 2–3 mm pod hladinu roztoku. Pomalu povolujte píst za současného nasátí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Pomalu vytáhněte špičku z kapaliny a odstraňte kapky ulpělé na vnější stěně špičky dotekem špičky o okraj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Při vytlačování daného objemu kapaliny držte špičku v mírném úhlu proti stěně nádoby těsně nad roztokem, který v ní již je, a pomalu plynule stiskněte palcem tlačítko ovladače do 1.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Držte tlačítko ovladače zmáčknuté v této poloze a vytáhněte špičku z nádoby ven. Špičku se zbývajícím objemem roztoku vyhodďte </a:t>
            </a:r>
            <a:endParaRPr/>
          </a:p>
        </p:txBody>
      </p:sp>
      <p:pic>
        <p:nvPicPr>
          <p:cNvPr id="25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-171360"/>
            <a:ext cx="4355640" cy="1844280"/>
          </a:xfrm>
          <a:prstGeom prst="rect">
            <a:avLst/>
          </a:prstGeom>
          <a:ln>
            <a:noFill/>
          </a:ln>
        </p:spPr>
      </p:pic>
      <p:pic>
        <p:nvPicPr>
          <p:cNvPr id="25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4869000"/>
            <a:ext cx="2087280" cy="1988640"/>
          </a:xfrm>
          <a:prstGeom prst="rect">
            <a:avLst/>
          </a:prstGeom>
          <a:ln>
            <a:noFill/>
          </a:ln>
        </p:spPr>
      </p:pic>
      <p:pic>
        <p:nvPicPr>
          <p:cNvPr id="25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7094520" y="4797360"/>
            <a:ext cx="2049120" cy="2060280"/>
          </a:xfrm>
          <a:prstGeom prst="rect">
            <a:avLst/>
          </a:prstGeom>
          <a:ln>
            <a:noFill/>
          </a:ln>
        </p:spPr>
      </p:pic>
      <p:pic>
        <p:nvPicPr>
          <p:cNvPr id="260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067280" y="4797360"/>
            <a:ext cx="2122200" cy="206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324000" y="2602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Pipetování
heterogenních vzorků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1116000" y="2349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tlačítko do první polohy a ponořte špičku dávkovače asi 2–3 mm pod hladinu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povolujte píst za současného nasávání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vytáhněte špičku z kapaliny a odstraňte kapky roztoku ulpělé na vnější stěně špičky vytažením špičky podél stěny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Ponořte špičku dávkovače do cílového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ovládací tlačítko do první polohy a pak ho pomalu povolte do původní polohy. Tím dojde k nasátí roztoku do špičky. Špičku nevyndávejte z roztoku a opakujte tento krok, dokud vnitřní stěna špičky není čistá.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 stěně povytáhněte špičku nad hladinu roztoku a vyprázdněte ji stiskem tlačítka ovladače do druhé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Podržte tlačítko ovladače zmáčknuté a vytáhněte špičku z nádoby podél stěny ven a pak povolte tlačítko ovladače. </a:t>
            </a:r>
            <a:endParaRPr/>
          </a:p>
          <a:p>
            <a:pPr>
              <a:lnSpc>
                <a:spcPct val="8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3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64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0"/>
            <a:ext cx="4355640" cy="2376000"/>
          </a:xfrm>
          <a:prstGeom prst="rect">
            <a:avLst/>
          </a:prstGeom>
          <a:ln>
            <a:noFill/>
          </a:ln>
        </p:spPr>
      </p:pic>
      <p:sp>
        <p:nvSpPr>
          <p:cNvPr id="265" name="CustomShape 4"/>
          <p:cNvSpPr/>
          <p:nvPr/>
        </p:nvSpPr>
        <p:spPr>
          <a:xfrm>
            <a:off x="231840" y="1500120"/>
            <a:ext cx="183960" cy="3664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Opakované 
pipetování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1258920" y="274320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Tento způsob pipetování je určen pro opakované pipetování stejného objemu, např. pro přidávání činidla do série zkumavek nebo do jamek v mikrotitrační destičce.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Jedná se vlastně o opakující se reverzní pipetování. Po nasátí kapaliny do špičky se opakují kroky 2 až 4. </a:t>
            </a:r>
            <a:endParaRPr/>
          </a:p>
        </p:txBody>
      </p:sp>
      <p:sp>
        <p:nvSpPr>
          <p:cNvPr id="268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9" name="CustomShape 4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70" name="CustomShape 5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71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404640"/>
            <a:ext cx="4716000" cy="216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Všechny pipety musí být testovány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náhodné chyby - CV)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správnost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systematické chyby - BIAS) v deklarovaných časových intervalech.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Pro každou pipetu musí být uvedeno na záznamu datum testování a výsledky, to jest přesnost definovaná jako variační koeficient (% CV) a správnost (% BIAS).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0" y="1628640"/>
            <a:ext cx="9143640" cy="504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>
                <a:solidFill>
                  <a:srgbClr val="000000"/>
                </a:solidFill>
                <a:latin typeface="Verdana"/>
              </a:rPr>
              <a:t>Pracovní postup: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Zjistit teplotu použité destilované vody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Předvážit čistou, suchou kádinku (50ml)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Do kádinky napipetovat vždy novou špičkou deklarovaný objem pipety, hodnotu hmotnosti odečíst, zaznamenat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Postup dle bodu c)zopakovat 11x (t.j. získáme 12 hodnot)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průměrnou hodnotu hmotnosti pipetovaného objemu, směrodatnou odchylku (SD) a variační koeficient (VK)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objem vody dávkované danou pipetou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     V=  průměrná hmotnost / hustota vody při dané teplotě (hustota vody se odečte  z tabulky)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správnost pipetovaného objemu (výpočet BIAS)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Bias (%)= [(průměrná zjištěná hodnota objemu – deklarovaná hodnota)/deklar.hodnota x100]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7" name="TextShape 2"/>
          <p:cNvSpPr txBox="1"/>
          <p:nvPr/>
        </p:nvSpPr>
        <p:spPr>
          <a:xfrm>
            <a:off x="53964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Vyhodnocení pro pipetu s objemem 100ul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Vyhovuje: VK &lt; 2%, Bias &lt;2%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Pokud překročí kterákoliv hodnota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uvedený limit není možné pipetu používat.</a:t>
            </a:r>
            <a:endParaRPr/>
          </a:p>
        </p:txBody>
      </p:sp>
      <p:pic>
        <p:nvPicPr>
          <p:cNvPr id="27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680" y="2173320"/>
            <a:ext cx="2857320" cy="468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odměrné sklo</a:t>
            </a:r>
            <a:endParaRPr/>
          </a:p>
        </p:txBody>
      </p:sp>
      <p:sp>
        <p:nvSpPr>
          <p:cNvPr id="18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slouží k odměřování objemů kapalin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má vysokou odolnost vůči kyselinám a zásadám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podle způsobu dělení (</a:t>
            </a:r>
            <a:r>
              <a:rPr lang="cs-CZ" sz="2900" i="1">
                <a:solidFill>
                  <a:srgbClr val="000000"/>
                </a:solidFill>
                <a:latin typeface="Verdana"/>
              </a:rPr>
              <a:t>graduace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) lze rozdělit sklo: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dělené odměrné sklo, nedělené odměrné sklo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 dispenzory</a:t>
            </a:r>
            <a:endParaRPr/>
          </a:p>
        </p:txBody>
      </p:sp>
      <p:sp>
        <p:nvSpPr>
          <p:cNvPr id="280" name="TextShape 2"/>
          <p:cNvSpPr txBox="1"/>
          <p:nvPr/>
        </p:nvSpPr>
        <p:spPr>
          <a:xfrm>
            <a:off x="468360" y="170028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opakované dávkování větších objemů činidel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Princip: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 vyzvednutím pístu nasaje požadovaná kapalina a opakovaným stisknutím se postupně dávkuje nastavený objem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vhodné při dávkování velkých sérií objemů vzorků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univerzální na všechny typy šroubení láhví, dodávájí se pro objemy od 0,50 - 2,50 ml až po 20,0 - 100 ml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        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210440" y="0"/>
            <a:ext cx="1933200" cy="177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dispenzory</a:t>
            </a:r>
            <a:endParaRPr/>
          </a:p>
        </p:txBody>
      </p:sp>
      <p:pic>
        <p:nvPicPr>
          <p:cNvPr id="28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4000" y="1557360"/>
            <a:ext cx="1780920" cy="3952440"/>
          </a:xfrm>
          <a:prstGeom prst="rect">
            <a:avLst/>
          </a:prstGeom>
          <a:ln>
            <a:noFill/>
          </a:ln>
        </p:spPr>
      </p:pic>
      <p:pic>
        <p:nvPicPr>
          <p:cNvPr id="28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627280" y="2133720"/>
            <a:ext cx="2133360" cy="3311280"/>
          </a:xfrm>
          <a:prstGeom prst="rect">
            <a:avLst/>
          </a:prstGeom>
          <a:ln>
            <a:noFill/>
          </a:ln>
        </p:spPr>
      </p:pic>
      <p:pic>
        <p:nvPicPr>
          <p:cNvPr id="285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7640" y="4508640"/>
            <a:ext cx="2088720" cy="1942920"/>
          </a:xfrm>
          <a:prstGeom prst="rect">
            <a:avLst/>
          </a:prstGeom>
          <a:ln>
            <a:noFill/>
          </a:ln>
        </p:spPr>
      </p:pic>
      <p:pic>
        <p:nvPicPr>
          <p:cNvPr id="286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076720" y="1700280"/>
            <a:ext cx="1914120" cy="230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8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Fy Hamilton představuje světovou špičku, její dávkovače a pipetory se používají ve všech automatických analyzátorech,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přesné dávkování velmi malých objemů, při provádění stopových analýz, v plynové a kapalinové chromatografii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Dávkování velmi malých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objemů od desetin mikrolitrů,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velmi nízká spotřeba vzorku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9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4191120"/>
            <a:ext cx="2768400" cy="266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Hamilton</a:t>
            </a:r>
            <a:endParaRPr/>
          </a:p>
        </p:txBody>
      </p:sp>
      <p:sp>
        <p:nvSpPr>
          <p:cNvPr id="29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2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227640" y="0"/>
            <a:ext cx="2916000" cy="6668640"/>
          </a:xfrm>
          <a:prstGeom prst="rect">
            <a:avLst/>
          </a:prstGeom>
          <a:ln>
            <a:noFill/>
          </a:ln>
        </p:spPr>
      </p:pic>
      <p:pic>
        <p:nvPicPr>
          <p:cNvPr id="293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280" y="1484280"/>
            <a:ext cx="5905080" cy="469224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3203640" y="2133720"/>
            <a:ext cx="1296720" cy="93456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95" name="Line 4"/>
          <p:cNvSpPr/>
          <p:nvPr/>
        </p:nvSpPr>
        <p:spPr>
          <a:xfrm>
            <a:off x="4859280" y="2636640"/>
            <a:ext cx="172872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9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8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42920" y="1557360"/>
            <a:ext cx="7705440" cy="498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8360" y="1500120"/>
            <a:ext cx="8351640" cy="495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nabízí možnost ředění v poměru až 1:50 000 v jednom kroku. Tím se značně snižuje doba zpracování vzorků a spotřeba používaných roztoků.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Diluent promývá hadičky mezi jednotlivými vzorky, čímž se minimalizuje možnost jejich vzájemné kontaminace. </a:t>
            </a:r>
            <a:endParaRPr/>
          </a:p>
          <a:p>
            <a:pPr>
              <a:lnSpc>
                <a:spcPct val="9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 ideálním zařízením pro tyto analytické techniky: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Atomová absorpční spektrometrie (AAS)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Plazmová spektroskopie (ICP)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Liquid Scintillation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Kapalinová chromatografie (HPLC)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Plynová chromatografie (GC) 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2760" y="333360"/>
            <a:ext cx="8178480" cy="58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640" y="0"/>
            <a:ext cx="51350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7920"/>
            <a:ext cx="9143640" cy="351108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324000" y="5157720"/>
            <a:ext cx="8335440" cy="146196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Krok 1:</a:t>
            </a:r>
            <a:r>
              <a:rPr lang="cs-CZ">
                <a:solidFill>
                  <a:srgbClr val="000000"/>
                </a:solidFill>
                <a:latin typeface="Arial"/>
              </a:rPr>
              <a:t> Levá stříkačka se naplní naprogramovaným množstvím rozpouštědla (ředidla) ze zásobníku.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2:</a:t>
            </a:r>
            <a:r>
              <a:rPr lang="cs-CZ">
                <a:solidFill>
                  <a:srgbClr val="000000"/>
                </a:solidFill>
                <a:latin typeface="Arial"/>
              </a:rPr>
              <a:t> Pomocí pravé stříkačky se nasaje do koncové části ruční sondy naprogramované množství koncentrovaného vzorku.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3:</a:t>
            </a:r>
            <a:r>
              <a:rPr lang="cs-CZ">
                <a:solidFill>
                  <a:srgbClr val="000000"/>
                </a:solidFill>
                <a:latin typeface="Arial"/>
              </a:rPr>
              <a:t> Do vialky se nadávkuje patřičné množství vzorku i rozpouštědla. </a:t>
            </a:r>
            <a:endParaRPr/>
          </a:p>
        </p:txBody>
      </p:sp>
      <p:sp>
        <p:nvSpPr>
          <p:cNvPr id="310" name="CustomShape 2"/>
          <p:cNvSpPr/>
          <p:nvPr/>
        </p:nvSpPr>
        <p:spPr>
          <a:xfrm>
            <a:off x="684360" y="0"/>
            <a:ext cx="7630920" cy="45612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Funkce automatického programovatelného dilutoru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Dělené odměrné sklo- 
Kádinky</a:t>
            </a:r>
            <a:endParaRPr/>
          </a:p>
        </p:txBody>
      </p:sp>
      <p:sp>
        <p:nvSpPr>
          <p:cNvPr id="1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jako reakční nádoby, nádoby ke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krátkodobému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uchovávání chemických látek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apod. Údaj s objemovou stupnicí je velmi nepřesný a postačuje pouze pro nejhrubší orientaci.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Pro odměření objemu kapaliny kádinku téměř nikdy nepoužíváme.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Většinou jsou skleněné (často Pyrex) nebo plastové. Kádinky určené pro práci s agresivními žíravinami mohou být vyrobeny z Teflonu nebo jiných materiálů odolných vůči korozi.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0"/>
            <a:ext cx="3058920" cy="162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2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Požadavky, kladené na váhy v chemické laboratoři, jsou poměrně vysoké. Vyžaduje se, aby váhy měly dostatečnou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váživost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, byly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co nejpřesnější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a aby vážení bylo rychlé a pohodlné.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zvýšená váživost vah je na úkor jejich</a:t>
            </a:r>
            <a:r>
              <a:rPr lang="cs-CZ" sz="330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přesnosti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Vážení se uplatňuje při přípravě standardů pro speciální analýzy</a:t>
            </a:r>
            <a:endParaRPr/>
          </a:p>
          <a:p>
            <a:pPr>
              <a:lnSpc>
                <a:spcPct val="8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Typy vah (dle přesnosti vážení):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Vysvětlení základních termínů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Váživost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dovolené zatížení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Přesnost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nejmenší rozdíl hmotnosti, který můžeme vahami zaručit.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Nulová poloha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poloha vahadla u nezatížených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Citlivost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poměr mezi výchylkou ukazatele z nulové polohy v dílcích stupnice a malým závažím, kterým je způsobena.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váhy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zpravidla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0,01 g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váživostí 200 g,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předvážení před vážením na analytických váhách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nejpřesnější používané váhy, vážící nejčastěji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 na 0,0001 g a váživostí do 200 g.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při zvláště přesné chemické práci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Pokyny k vážení
</a:t>
            </a:r>
            <a:endParaRPr/>
          </a:p>
        </p:txBody>
      </p:sp>
      <p:sp>
        <p:nvSpPr>
          <p:cNvPr id="31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Pro veškeré vážení platí pravidlo, že chemikálie nesmí přijít do přímého styku s miskami vah. K odvažování látek používáme vhodné nádobky. Hmotnost váženého předmětu nesmí přesahovat váživost vah, jinak by mohlo dojí k poškození až zničení vah.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Před vlastním zvážením předmětu na analytických vahách je výhodné zjistit si předběžně jeho hmotnost pomocí předvážek.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Dbáme, abychom váhy nepotřísnili váženou látkou. Na misku vah klademe jen předměty zcela čisté a suché. Jejich teplota musí souhlasit s teplotou vah. Veškeré manipulace s chemikáliemi (přidávání nebo ubírání) se musí provádět zásadně mimo váhy. Lehké, práškovité látky navažujeme tak, aby se nemohly rozprášit.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Laboratorní váhy 
</a:t>
            </a:r>
            <a:endParaRPr/>
          </a:p>
        </p:txBody>
      </p:sp>
      <p:sp>
        <p:nvSpPr>
          <p:cNvPr id="320" name="CustomShape 2"/>
          <p:cNvSpPr/>
          <p:nvPr/>
        </p:nvSpPr>
        <p:spPr>
          <a:xfrm>
            <a:off x="539640" y="1914120"/>
            <a:ext cx="8353080" cy="411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Než přistoupíme k vlastnímu vážení, musíme se vždy přesvědčit, zda váhy správně fungují, a to přinejmenším kontrolou nulové polohy.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Přesnost a spolehlivost výsledků vážení je zajištěna pomocí interní automatické kalibrace, která je spouštěna periodický ve stanoveném intervalu, a také při změně teploty.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Externí kalibrace vah je prováděna akreditovanou laboratoří nejméně 1xročně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360" y="1341360"/>
            <a:ext cx="4044600" cy="4824000"/>
          </a:xfrm>
          <a:prstGeom prst="rect">
            <a:avLst/>
          </a:prstGeom>
          <a:ln>
            <a:noFill/>
          </a:ln>
        </p:spPr>
      </p:pic>
      <p:pic>
        <p:nvPicPr>
          <p:cNvPr id="322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95280" y="2565360"/>
            <a:ext cx="4241520" cy="390168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904320" y="1916280"/>
            <a:ext cx="166716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předvážky</a:t>
            </a:r>
            <a:endParaRPr/>
          </a:p>
        </p:txBody>
      </p:sp>
      <p:sp>
        <p:nvSpPr>
          <p:cNvPr id="324" name="CustomShape 2"/>
          <p:cNvSpPr/>
          <p:nvPr/>
        </p:nvSpPr>
        <p:spPr>
          <a:xfrm>
            <a:off x="5298120" y="619200"/>
            <a:ext cx="247788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Základní dělící metoda, která slouží k rozdělení vzorku v závislosti na hustotě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 důsledku odstředění dochází k: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sraženin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buněk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Zahuštění bílkovin (moč, likvor)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Dělení směsi nemísitelných kapalin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8" name="TextShape 2"/>
          <p:cNvSpPr txBox="1"/>
          <p:nvPr/>
        </p:nvSpPr>
        <p:spPr>
          <a:xfrm>
            <a:off x="118728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Vliv gravitace (sedimentace) je nahrazen použitím centrifugy, ve které se zkumavky pohybují v rotoru po kruhové dráze.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Působí tak na ně odstředivá síla, která je tím větší, čím vyšší je rychlost a delší dráha po které se zkumavky pohybují.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Tato síla závisí na poloměru rotoru a na rychlosti se kterou se rotor otáčí.</a:t>
            </a:r>
            <a:endParaRPr/>
          </a:p>
          <a:p>
            <a:pPr algn="ctr"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  <a:latin typeface="Verdana"/>
              </a:rPr>
              <a:t>F= mrω</a:t>
            </a:r>
            <a:r>
              <a:rPr lang="cs-CZ" sz="28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F-centrifugační síla, r –poloměr rotoru, ω</a:t>
            </a:r>
            <a:r>
              <a:rPr lang="cs-CZ" sz="21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– úhlová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rychlost (2пf, f-frekvence otáček)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Centrifugační síla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F= m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>
              <a:lnSpc>
                <a:spcPct val="100000"/>
              </a:lnSpc>
            </a:pPr>
            <a:r>
              <a:rPr lang="cs-CZ" sz="1900">
                <a:solidFill>
                  <a:srgbClr val="000000"/>
                </a:solidFill>
                <a:latin typeface="Verdana"/>
              </a:rPr>
              <a:t>F-centrifugační síla, m-hmotnost částice,r –poloměr rotoru, ω</a:t>
            </a:r>
            <a:r>
              <a:rPr lang="cs-CZ" sz="19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1900">
                <a:solidFill>
                  <a:srgbClr val="000000"/>
                </a:solidFill>
                <a:latin typeface="Verdana"/>
              </a:rPr>
              <a:t>– úhlová rychlost (2пf, f-frekvence otáček)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Relativní centrifugační síla-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vyjadřuje poměr mezi centrifugačním a tíhovým zrychlením (kolikrát se při centrifugaci znásobí tíha částic)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R=r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/g</a:t>
            </a:r>
            <a:endParaRPr/>
          </a:p>
          <a:p>
            <a:pPr>
              <a:lnSpc>
                <a:spcPct val="10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g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- tíhové zrychlení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700280"/>
            <a:ext cx="5651280" cy="4806720"/>
          </a:xfrm>
          <a:prstGeom prst="rect">
            <a:avLst/>
          </a:prstGeom>
          <a:ln>
            <a:noFill/>
          </a:ln>
        </p:spPr>
      </p:pic>
      <p:sp>
        <p:nvSpPr>
          <p:cNvPr id="33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</a:t>
            </a:r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5940360" y="2219400"/>
            <a:ext cx="2879280" cy="1918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Oddělení krevních elementů od plazmy, resp. krevní sraženiny od séra</a:t>
            </a:r>
            <a:endParaRPr/>
          </a:p>
        </p:txBody>
      </p:sp>
      <p:sp>
        <p:nvSpPr>
          <p:cNvPr id="334" name="CustomShape 3"/>
          <p:cNvSpPr/>
          <p:nvPr/>
        </p:nvSpPr>
        <p:spPr>
          <a:xfrm>
            <a:off x="1403640" y="2637000"/>
            <a:ext cx="1043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plazma</a:t>
            </a:r>
            <a:endParaRPr/>
          </a:p>
        </p:txBody>
      </p:sp>
      <p:sp>
        <p:nvSpPr>
          <p:cNvPr id="335" name="CustomShape 4"/>
          <p:cNvSpPr/>
          <p:nvPr/>
        </p:nvSpPr>
        <p:spPr>
          <a:xfrm>
            <a:off x="3851640" y="1700280"/>
            <a:ext cx="944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sérum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Dělené odměrné sklo – </a:t>
            </a:r>
            <a:r>
              <a:rPr lang="cs-CZ" sz="2500">
                <a:solidFill>
                  <a:srgbClr val="006666"/>
                </a:solidFill>
                <a:latin typeface="Arial"/>
              </a:rPr>
              <a:t>odměrné válce, dělené pipety
</a:t>
            </a:r>
            <a:endParaRPr/>
          </a:p>
        </p:txBody>
      </p:sp>
      <p:pic>
        <p:nvPicPr>
          <p:cNvPr id="1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68360" y="1844640"/>
            <a:ext cx="1495080" cy="3962160"/>
          </a:xfrm>
          <a:prstGeom prst="rect">
            <a:avLst/>
          </a:prstGeom>
          <a:ln>
            <a:noFill/>
          </a:ln>
        </p:spPr>
      </p:pic>
      <p:pic>
        <p:nvPicPr>
          <p:cNvPr id="18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2060640"/>
            <a:ext cx="2885760" cy="335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– zakoncentrování biol. materiálu</a:t>
            </a:r>
            <a:endParaRPr/>
          </a:p>
        </p:txBody>
      </p:sp>
      <p:pic>
        <p:nvPicPr>
          <p:cNvPr id="33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000" y="1773360"/>
            <a:ext cx="4463640" cy="4819320"/>
          </a:xfrm>
          <a:prstGeom prst="rect">
            <a:avLst/>
          </a:prstGeom>
          <a:ln>
            <a:noFill/>
          </a:ln>
        </p:spPr>
      </p:pic>
      <p:sp>
        <p:nvSpPr>
          <p:cNvPr id="338" name="CustomShape 2"/>
          <p:cNvSpPr/>
          <p:nvPr/>
        </p:nvSpPr>
        <p:spPr>
          <a:xfrm>
            <a:off x="5849640" y="1982880"/>
            <a:ext cx="315900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Koncentrační zkumavky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VIVASPIN (Santorius)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Centrifuga s výkyvným rotorem</a:t>
            </a:r>
            <a:endParaRPr/>
          </a:p>
        </p:txBody>
      </p:sp>
      <p:pic>
        <p:nvPicPr>
          <p:cNvPr id="34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16280"/>
            <a:ext cx="3960360" cy="424764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4067280" y="1628640"/>
            <a:ext cx="4752720" cy="338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Výkyvný rotor pojme až 32 zkumavek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Dovoluje až 4400 ot./min, s odstředivou silou 2 800 × g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Rozjezd na plné otáčky s plnou zátěží do 26 sekund,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brždění do 19 sekund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Verdana"/>
              </a:rPr>
              <a:t>Verze RH: </a:t>
            </a:r>
            <a:r>
              <a:rPr lang="cs-CZ" b="1">
                <a:solidFill>
                  <a:srgbClr val="000000"/>
                </a:solidFill>
                <a:latin typeface="Verdana"/>
              </a:rPr>
              <a:t>vyhřívání</a:t>
            </a:r>
            <a:r>
              <a:rPr lang="cs-CZ">
                <a:solidFill>
                  <a:srgbClr val="000000"/>
                </a:solidFill>
                <a:latin typeface="Verdana"/>
              </a:rPr>
              <a:t> a </a:t>
            </a:r>
            <a:r>
              <a:rPr lang="cs-CZ" b="1">
                <a:solidFill>
                  <a:srgbClr val="000000"/>
                </a:solidFill>
                <a:latin typeface="Verdana"/>
              </a:rPr>
              <a:t>chlazení</a:t>
            </a:r>
            <a:r>
              <a:rPr lang="cs-CZ">
                <a:solidFill>
                  <a:srgbClr val="000000"/>
                </a:solidFill>
                <a:latin typeface="Verdana"/>
              </a:rPr>
              <a:t> umožňuje přesně stanovit teplotní podmínky v rozpětí −9 až +42 °C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Centrifuga s úhlovým rotorem</a:t>
            </a:r>
            <a:endParaRPr/>
          </a:p>
        </p:txBody>
      </p:sp>
      <p:pic>
        <p:nvPicPr>
          <p:cNvPr id="34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724280"/>
            <a:ext cx="2447640" cy="1933200"/>
          </a:xfrm>
          <a:prstGeom prst="rect">
            <a:avLst/>
          </a:prstGeom>
          <a:ln>
            <a:noFill/>
          </a:ln>
        </p:spPr>
      </p:pic>
      <p:pic>
        <p:nvPicPr>
          <p:cNvPr id="34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50920" y="1413000"/>
            <a:ext cx="3358800" cy="3444480"/>
          </a:xfrm>
          <a:prstGeom prst="rect">
            <a:avLst/>
          </a:prstGeom>
          <a:ln>
            <a:noFill/>
          </a:ln>
        </p:spPr>
      </p:pic>
      <p:sp>
        <p:nvSpPr>
          <p:cNvPr id="345" name="CustomShape 2"/>
          <p:cNvSpPr/>
          <p:nvPr/>
        </p:nvSpPr>
        <p:spPr>
          <a:xfrm>
            <a:off x="3635280" y="1557360"/>
            <a:ext cx="5257440" cy="5210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Specifikace: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maximální otáčky u úhlového rotoru - 17.500 rpm, 30.130 x g  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akcelerace do maximálních otáček a brzdění při plném osazení zkumavek do 25 sekund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možnost použití adaptérů pro zkumavky 0,5 ml, 0,4 ml a 0,2 ml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všechny rotory odolný vůči chemikáliím, autoklávovatelné  při 121°C, 20 minut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automatický přepočet rpm/RCF stisknutím tlačítka 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 dispozici celkem 8 rotorů,</a:t>
            </a:r>
            <a:r>
              <a:rPr lang="cs-CZ" sz="24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620640"/>
            <a:ext cx="9737280" cy="51876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TextShape 2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Ultracentrifuga</a:t>
            </a:r>
            <a:endParaRPr/>
          </a:p>
        </p:txBody>
      </p:sp>
      <p:pic>
        <p:nvPicPr>
          <p:cNvPr id="348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00280"/>
            <a:ext cx="4032000" cy="413352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4246560" y="1628640"/>
            <a:ext cx="4897080" cy="49683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Rozsáhlé příslušenství, umožňující centrifugovat objemy od 0,2 do 30 ml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Rozsah nastavení teploty: 0 až +40°C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Automatické rozpoznávání rotorů, imbalanční detektor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Programování otáček/g, akcelerace, decelerace, času centrifugace, teploty, integrálu 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9 akceleračních a 9 deceleračních stupňů,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Výkyvné rotory (3 typy):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S55-S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4 x 2,2 ml, 55000 ot./min (258826 x g)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Úhlové rotory (13 typů):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S150-AT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8 x 2 ml, 150000 ot./min (899744 x g)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Cytocentrifugy</a:t>
            </a:r>
            <a:endParaRPr/>
          </a:p>
        </p:txBody>
      </p:sp>
      <p:pic>
        <p:nvPicPr>
          <p:cNvPr id="35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628640"/>
            <a:ext cx="3333240" cy="1723680"/>
          </a:xfrm>
          <a:prstGeom prst="rect">
            <a:avLst/>
          </a:prstGeom>
          <a:ln>
            <a:noFill/>
          </a:ln>
        </p:spPr>
      </p:pic>
      <p:pic>
        <p:nvPicPr>
          <p:cNvPr id="352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300720" y="2637000"/>
            <a:ext cx="2842920" cy="3141360"/>
          </a:xfrm>
          <a:prstGeom prst="rect">
            <a:avLst/>
          </a:prstGeom>
          <a:ln>
            <a:noFill/>
          </a:ln>
        </p:spPr>
      </p:pic>
      <p:pic>
        <p:nvPicPr>
          <p:cNvPr id="353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689280"/>
            <a:ext cx="3300120" cy="3168360"/>
          </a:xfrm>
          <a:prstGeom prst="rect">
            <a:avLst/>
          </a:prstGeom>
          <a:ln>
            <a:noFill/>
          </a:ln>
        </p:spPr>
      </p:pic>
      <p:pic>
        <p:nvPicPr>
          <p:cNvPr id="354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3708360" y="2060640"/>
            <a:ext cx="1228320" cy="1352160"/>
          </a:xfrm>
          <a:prstGeom prst="rect">
            <a:avLst/>
          </a:prstGeom>
          <a:ln>
            <a:noFill/>
          </a:ln>
        </p:spPr>
      </p:pic>
      <p:pic>
        <p:nvPicPr>
          <p:cNvPr id="355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635280" y="3213000"/>
            <a:ext cx="2352240" cy="99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Míchačky a třepačky</a:t>
            </a:r>
            <a:endParaRPr/>
          </a:p>
        </p:txBody>
      </p:sp>
      <p:sp>
        <p:nvSpPr>
          <p:cNvPr id="35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k urychlení rozpouštění substancí při přípravě roztoků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promíchání obsahu zkumavky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K důkladnému šetrnému promíchání biologického materiálu (krev, mozkomíšní mok, moč)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Druhy: třepačka s vibračním pohybem, vibrační třepačka s excentrickým pohybem gumového lůžka (vortex), rotační míchačka s kývavým pohybem…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684360" y="549360"/>
            <a:ext cx="26665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Míchačka s ohřevem</a:t>
            </a:r>
            <a:endParaRPr/>
          </a:p>
        </p:txBody>
      </p:sp>
      <p:sp>
        <p:nvSpPr>
          <p:cNvPr id="359" name="CustomShape 2"/>
          <p:cNvSpPr/>
          <p:nvPr/>
        </p:nvSpPr>
        <p:spPr>
          <a:xfrm>
            <a:off x="6444720" y="333360"/>
            <a:ext cx="943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vortex</a:t>
            </a:r>
            <a:endParaRPr/>
          </a:p>
        </p:txBody>
      </p:sp>
      <p:sp>
        <p:nvSpPr>
          <p:cNvPr id="360" name="CustomShape 3"/>
          <p:cNvSpPr/>
          <p:nvPr/>
        </p:nvSpPr>
        <p:spPr>
          <a:xfrm>
            <a:off x="3780000" y="6165720"/>
            <a:ext cx="1299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</a:t>
            </a:r>
            <a:endParaRPr/>
          </a:p>
        </p:txBody>
      </p:sp>
      <p:pic>
        <p:nvPicPr>
          <p:cNvPr id="36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125360"/>
            <a:ext cx="2725200" cy="3673080"/>
          </a:xfrm>
          <a:prstGeom prst="rect">
            <a:avLst/>
          </a:prstGeom>
          <a:ln>
            <a:noFill/>
          </a:ln>
        </p:spPr>
      </p:pic>
      <p:pic>
        <p:nvPicPr>
          <p:cNvPr id="36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843280" y="3068640"/>
            <a:ext cx="3057120" cy="3152520"/>
          </a:xfrm>
          <a:prstGeom prst="rect">
            <a:avLst/>
          </a:prstGeom>
          <a:ln>
            <a:noFill/>
          </a:ln>
        </p:spPr>
      </p:pic>
      <p:pic>
        <p:nvPicPr>
          <p:cNvPr id="36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360" y="765000"/>
            <a:ext cx="2076120" cy="2409480"/>
          </a:xfrm>
          <a:prstGeom prst="rect">
            <a:avLst/>
          </a:prstGeom>
          <a:ln>
            <a:noFill/>
          </a:ln>
        </p:spPr>
      </p:pic>
      <p:pic>
        <p:nvPicPr>
          <p:cNvPr id="36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588000" y="836640"/>
            <a:ext cx="2295000" cy="218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279080" y="163440"/>
            <a:ext cx="2343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Rotační míchačka</a:t>
            </a:r>
            <a:endParaRPr/>
          </a:p>
        </p:txBody>
      </p:sp>
      <p:pic>
        <p:nvPicPr>
          <p:cNvPr id="36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280" y="692280"/>
            <a:ext cx="4070160" cy="2728440"/>
          </a:xfrm>
          <a:prstGeom prst="rect">
            <a:avLst/>
          </a:prstGeom>
          <a:ln>
            <a:noFill/>
          </a:ln>
        </p:spPr>
      </p:pic>
      <p:pic>
        <p:nvPicPr>
          <p:cNvPr id="36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1280" y="4365720"/>
            <a:ext cx="2592000" cy="2155320"/>
          </a:xfrm>
          <a:prstGeom prst="rect">
            <a:avLst/>
          </a:prstGeom>
          <a:ln>
            <a:noFill/>
          </a:ln>
        </p:spPr>
      </p:pic>
      <p:sp>
        <p:nvSpPr>
          <p:cNvPr id="368" name="CustomShape 2"/>
          <p:cNvSpPr/>
          <p:nvPr/>
        </p:nvSpPr>
        <p:spPr>
          <a:xfrm>
            <a:off x="244440" y="3860640"/>
            <a:ext cx="3886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Orbitální třepačka na destičky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36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443640" y="4724280"/>
            <a:ext cx="1980720" cy="1742760"/>
          </a:xfrm>
          <a:prstGeom prst="rect">
            <a:avLst/>
          </a:prstGeom>
          <a:ln>
            <a:noFill/>
          </a:ln>
        </p:spPr>
      </p:pic>
      <p:sp>
        <p:nvSpPr>
          <p:cNvPr id="370" name="CustomShape 3"/>
          <p:cNvSpPr/>
          <p:nvPr/>
        </p:nvSpPr>
        <p:spPr>
          <a:xfrm>
            <a:off x="5796360" y="3860640"/>
            <a:ext cx="27658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 na stojánky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975600" y="549360"/>
            <a:ext cx="575280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8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sp>
        <p:nvSpPr>
          <p:cNvPr id="372" name="CustomShape 2"/>
          <p:cNvSpPr/>
          <p:nvPr/>
        </p:nvSpPr>
        <p:spPr>
          <a:xfrm>
            <a:off x="298080" y="4503600"/>
            <a:ext cx="405504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Suchá lázeň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teplotní rozsah: +5 °C až 150 °C </a:t>
            </a:r>
            <a:endParaRPr/>
          </a:p>
        </p:txBody>
      </p:sp>
      <p:pic>
        <p:nvPicPr>
          <p:cNvPr id="373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755640" y="2349360"/>
            <a:ext cx="2781000" cy="2057040"/>
          </a:xfrm>
          <a:prstGeom prst="rect">
            <a:avLst/>
          </a:prstGeom>
          <a:ln>
            <a:noFill/>
          </a:ln>
        </p:spPr>
      </p:pic>
      <p:pic>
        <p:nvPicPr>
          <p:cNvPr id="374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2060640"/>
            <a:ext cx="2771280" cy="2495160"/>
          </a:xfrm>
          <a:prstGeom prst="rect">
            <a:avLst/>
          </a:prstGeom>
          <a:ln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4640760" y="4508640"/>
            <a:ext cx="42242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Kompaktní inkubátor s třepačkou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60°C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rychlost třepání: 30 - 300 rpm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pic>
        <p:nvPicPr>
          <p:cNvPr id="37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84360" y="1700280"/>
            <a:ext cx="4105080" cy="2885760"/>
          </a:xfrm>
          <a:prstGeom prst="rect">
            <a:avLst/>
          </a:prstGeom>
          <a:ln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1459440" y="4791240"/>
            <a:ext cx="57848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Vodní lázeň – objem  2, 4, 8, 12 L,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100°C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modely 8 a 12 L mají drén na vypouštění vody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Nedělené sklo: odměrné baňky,
nedělené pipety</a:t>
            </a:r>
            <a:endParaRPr/>
          </a:p>
        </p:txBody>
      </p:sp>
      <p:sp>
        <p:nvSpPr>
          <p:cNvPr id="189" name="TextShape 2"/>
          <p:cNvSpPr txBox="1"/>
          <p:nvPr/>
        </p:nvSpPr>
        <p:spPr>
          <a:xfrm>
            <a:off x="1370160" y="2311560"/>
            <a:ext cx="5194080" cy="36302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773360"/>
            <a:ext cx="5113080" cy="4544640"/>
          </a:xfrm>
          <a:prstGeom prst="rect">
            <a:avLst/>
          </a:prstGeom>
          <a:ln>
            <a:noFill/>
          </a:ln>
        </p:spPr>
      </p:pic>
      <p:pic>
        <p:nvPicPr>
          <p:cNvPr id="191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1413000"/>
            <a:ext cx="3619080" cy="520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Laboratorní teploměry patří mezi základní pracovní měřidla, která stejně jako pipety podléhají zvláštnímu režimu kalibrace a pravidelných kontrol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Rtuťové teploměry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objemová změna rtuti v závislosti na teplotě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Elektrické snímače teploty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využívají vlastnosti kovů a polovodičů, u kterých se elektrický odpor mění s teplotou. Používají se zejména měděné, niklové a platinové vodiče, které vykazují největší přesnost a stabilitu.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Elektrická teplotní čidla –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jejich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výhodou je možnost převedení signálu do digitální podoby a další elektronické zpracování, což umožňuje soustavné monitorování teploty pomocí počítačového programu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důležité je dodržování doporučeného teplotního režimu při skladování BM nebo reagenčních souprav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Běžné je používání elektronických monitorovacích systémů, kde na centrálním monitoru jsou zobrazeny aktuální informace hodnot z teplotních čidel a systém signalizuje akusticky a graficky překročení povolených teplot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44560" y="633240"/>
            <a:ext cx="7454520" cy="559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059280" y="260280"/>
            <a:ext cx="649080" cy="504360"/>
          </a:xfrm>
          <a:prstGeom prst="ellipse">
            <a:avLst/>
          </a:prstGeom>
          <a:solidFill>
            <a:srgbClr val="FFFFFF"/>
          </a:solidFill>
          <a:ln w="38160">
            <a:solidFill>
              <a:srgbClr val="3333CC"/>
            </a:solidFill>
            <a:round/>
          </a:ln>
        </p:spPr>
      </p:sp>
      <p:pic>
        <p:nvPicPr>
          <p:cNvPr id="3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63640" y="0"/>
            <a:ext cx="5063760" cy="6857640"/>
          </a:xfrm>
          <a:prstGeom prst="rect">
            <a:avLst/>
          </a:prstGeom>
          <a:ln>
            <a:noFill/>
          </a:ln>
        </p:spPr>
      </p:pic>
      <p:sp>
        <p:nvSpPr>
          <p:cNvPr id="387" name="CustomShape 2"/>
          <p:cNvSpPr/>
          <p:nvPr/>
        </p:nvSpPr>
        <p:spPr>
          <a:xfrm>
            <a:off x="118800" y="290520"/>
            <a:ext cx="16761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displej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digit.teploměru</a:t>
            </a:r>
            <a:endParaRPr/>
          </a:p>
        </p:txBody>
      </p:sp>
      <p:sp>
        <p:nvSpPr>
          <p:cNvPr id="388" name="CustomShape 3"/>
          <p:cNvSpPr/>
          <p:nvPr/>
        </p:nvSpPr>
        <p:spPr>
          <a:xfrm>
            <a:off x="0" y="1989000"/>
            <a:ext cx="183960" cy="36648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CustomShape 4"/>
          <p:cNvSpPr/>
          <p:nvPr/>
        </p:nvSpPr>
        <p:spPr>
          <a:xfrm>
            <a:off x="-73080" y="2060640"/>
            <a:ext cx="19170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větrák pro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nucenou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cirkulaci vzduchu</a:t>
            </a:r>
            <a:endParaRPr/>
          </a:p>
        </p:txBody>
      </p:sp>
      <p:sp>
        <p:nvSpPr>
          <p:cNvPr id="390" name="CustomShape 5"/>
          <p:cNvSpPr/>
          <p:nvPr/>
        </p:nvSpPr>
        <p:spPr>
          <a:xfrm>
            <a:off x="2941560" y="150840"/>
            <a:ext cx="863280" cy="79164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  <p:sp>
        <p:nvSpPr>
          <p:cNvPr id="391" name="CustomShape 6"/>
          <p:cNvSpPr/>
          <p:nvPr/>
        </p:nvSpPr>
        <p:spPr>
          <a:xfrm>
            <a:off x="3492360" y="1700280"/>
            <a:ext cx="1439640" cy="129492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1442880" y="985680"/>
            <a:ext cx="7238520" cy="1444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4000">
                <a:solidFill>
                  <a:srgbClr val="006666"/>
                </a:solidFill>
                <a:latin typeface="Arial"/>
              </a:rPr>
              <a:t>Děkuji za pozornost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522900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0" y="5392800"/>
            <a:ext cx="9143640" cy="146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Odměrné sklo nelze vystavovat vyšším teplotám než 80°C až 100 °C. Baňky se vlivem tepla roztahují a návrat do původního objemu je velmi pomalý, někdy zůstanou deformované navždy. Odměrné sklo se proto nesmí sušit ve vyhřívaných sušárnách. Ohřívat kapalinu v odměrné baňce na kahanu nebo na elektrickém ohřívači je také zcela nepřípustné.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Správné určení objemu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Odměrné nádoby jsou kalibrovány na odečítání tzv. spodního okraje menisku.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meniskem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je nazýváno obloukovité prohnutí kapaliny, které vzniká na rozhraní kapaliny, stěny nádoby a vzduchu vlivem mezipovrchového napětí.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Při odečítání se musí oko pozorovatele nacházet na úrovni spodního okraje menisku</a:t>
            </a:r>
            <a:endParaRPr/>
          </a:p>
        </p:txBody>
      </p:sp>
      <p:pic>
        <p:nvPicPr>
          <p:cNvPr id="19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032000" y="4320000"/>
            <a:ext cx="5034960" cy="251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Písmenné značky na laboratorním skle</a:t>
            </a:r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udávají podmínky, za kterých lze s odměrnou nádobou pracovat s přesností, na kterou je vyrobena.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Teplotní údaj-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vymezuje teplotu, kterou by měla mít odměřovaná kapalina Je to nejčastěji 20 °C. Pro běžné operace se připouštějí odchylky kolem 5 °C.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Objem odměrné nádoby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obvykle se udává v cm3 (= ml)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Nádoby na dolití a na vylití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9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44360" y="4896000"/>
            <a:ext cx="2699640" cy="184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2799</Words>
  <Application>Microsoft Office PowerPoint</Application>
  <PresentationFormat>Předvádění na obrazovce (4:3)</PresentationFormat>
  <Paragraphs>281</Paragraphs>
  <Slides>65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65</vt:i4>
      </vt:variant>
    </vt:vector>
  </HeadingPairs>
  <TitlesOfParts>
    <vt:vector size="75" baseType="lpstr">
      <vt:lpstr>Arial</vt:lpstr>
      <vt:lpstr>DejaVu Sans</vt:lpstr>
      <vt:lpstr>StarSymbol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Wiewiorka</dc:creator>
  <cp:lastModifiedBy>Wiewiorka Ondřej</cp:lastModifiedBy>
  <cp:revision>1</cp:revision>
  <dcterms:modified xsi:type="dcterms:W3CDTF">2023-02-13T13:41:09Z</dcterms:modified>
</cp:coreProperties>
</file>