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60" r:id="rId4"/>
    <p:sldId id="259" r:id="rId5"/>
    <p:sldId id="258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2" r:id="rId17"/>
    <p:sldId id="274" r:id="rId18"/>
    <p:sldId id="275" r:id="rId19"/>
    <p:sldId id="276" r:id="rId20"/>
    <p:sldId id="277" r:id="rId21"/>
    <p:sldId id="313" r:id="rId22"/>
    <p:sldId id="314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1" r:id="rId37"/>
    <p:sldId id="293" r:id="rId38"/>
    <p:sldId id="294" r:id="rId39"/>
    <p:sldId id="295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5" r:id="rId5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0033"/>
    <a:srgbClr val="D60093"/>
    <a:srgbClr val="FFCCFF"/>
    <a:srgbClr val="FFDDFF"/>
    <a:srgbClr val="E6E6E6"/>
    <a:srgbClr val="FFFFCC"/>
    <a:srgbClr val="FF99FF"/>
    <a:srgbClr val="F57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oslava Bendová" userId="3a50e04991f873d3" providerId="LiveId" clId="{C2CCDF60-94F0-46CD-86B7-0554BAD0BB86}"/>
    <pc:docChg chg="custSel addSld modSld">
      <pc:chgData name="Miroslava Bendová" userId="3a50e04991f873d3" providerId="LiveId" clId="{C2CCDF60-94F0-46CD-86B7-0554BAD0BB86}" dt="2023-02-09T21:44:56.569" v="720" actId="20577"/>
      <pc:docMkLst>
        <pc:docMk/>
      </pc:docMkLst>
      <pc:sldChg chg="modSp mod">
        <pc:chgData name="Miroslava Bendová" userId="3a50e04991f873d3" providerId="LiveId" clId="{C2CCDF60-94F0-46CD-86B7-0554BAD0BB86}" dt="2023-02-09T16:24:48.893" v="36" actId="20577"/>
        <pc:sldMkLst>
          <pc:docMk/>
          <pc:sldMk cId="2698622511" sldId="256"/>
        </pc:sldMkLst>
        <pc:spChg chg="mod">
          <ac:chgData name="Miroslava Bendová" userId="3a50e04991f873d3" providerId="LiveId" clId="{C2CCDF60-94F0-46CD-86B7-0554BAD0BB86}" dt="2023-02-09T16:24:48.893" v="36" actId="20577"/>
          <ac:spMkLst>
            <pc:docMk/>
            <pc:sldMk cId="2698622511" sldId="256"/>
            <ac:spMk id="3" creationId="{00000000-0000-0000-0000-000000000000}"/>
          </ac:spMkLst>
        </pc:spChg>
      </pc:sldChg>
      <pc:sldChg chg="modSp mod">
        <pc:chgData name="Miroslava Bendová" userId="3a50e04991f873d3" providerId="LiveId" clId="{C2CCDF60-94F0-46CD-86B7-0554BAD0BB86}" dt="2023-02-09T21:42:21.132" v="690" actId="20577"/>
        <pc:sldMkLst>
          <pc:docMk/>
          <pc:sldMk cId="1149062356" sldId="306"/>
        </pc:sldMkLst>
        <pc:graphicFrameChg chg="modGraphic">
          <ac:chgData name="Miroslava Bendová" userId="3a50e04991f873d3" providerId="LiveId" clId="{C2CCDF60-94F0-46CD-86B7-0554BAD0BB86}" dt="2023-02-09T21:42:21.132" v="690" actId="20577"/>
          <ac:graphicFrameMkLst>
            <pc:docMk/>
            <pc:sldMk cId="1149062356" sldId="306"/>
            <ac:graphicFrameMk id="4" creationId="{00000000-0000-0000-0000-000000000000}"/>
          </ac:graphicFrameMkLst>
        </pc:graphicFrameChg>
      </pc:sldChg>
      <pc:sldChg chg="modSp new mod">
        <pc:chgData name="Miroslava Bendová" userId="3a50e04991f873d3" providerId="LiveId" clId="{C2CCDF60-94F0-46CD-86B7-0554BAD0BB86}" dt="2023-02-09T21:38:12.452" v="639" actId="20577"/>
        <pc:sldMkLst>
          <pc:docMk/>
          <pc:sldMk cId="3245814418" sldId="313"/>
        </pc:sldMkLst>
        <pc:spChg chg="mod">
          <ac:chgData name="Miroslava Bendová" userId="3a50e04991f873d3" providerId="LiveId" clId="{C2CCDF60-94F0-46CD-86B7-0554BAD0BB86}" dt="2023-02-09T21:37:49.733" v="627" actId="115"/>
          <ac:spMkLst>
            <pc:docMk/>
            <pc:sldMk cId="3245814418" sldId="313"/>
            <ac:spMk id="2" creationId="{1623E632-FEFA-2992-2DB2-902165E44181}"/>
          </ac:spMkLst>
        </pc:spChg>
        <pc:spChg chg="mod">
          <ac:chgData name="Miroslava Bendová" userId="3a50e04991f873d3" providerId="LiveId" clId="{C2CCDF60-94F0-46CD-86B7-0554BAD0BB86}" dt="2023-02-09T21:12:12.116" v="342" actId="207"/>
          <ac:spMkLst>
            <pc:docMk/>
            <pc:sldMk cId="3245814418" sldId="313"/>
            <ac:spMk id="3" creationId="{3A02AEB9-0F54-D1CF-2289-03E993CFBB4A}"/>
          </ac:spMkLst>
        </pc:spChg>
        <pc:spChg chg="mod">
          <ac:chgData name="Miroslava Bendová" userId="3a50e04991f873d3" providerId="LiveId" clId="{C2CCDF60-94F0-46CD-86B7-0554BAD0BB86}" dt="2023-02-09T21:38:12.452" v="639" actId="20577"/>
          <ac:spMkLst>
            <pc:docMk/>
            <pc:sldMk cId="3245814418" sldId="313"/>
            <ac:spMk id="4" creationId="{5176A653-8B89-827B-1464-D2E7E38C6868}"/>
          </ac:spMkLst>
        </pc:spChg>
      </pc:sldChg>
      <pc:sldChg chg="modSp new mod">
        <pc:chgData name="Miroslava Bendová" userId="3a50e04991f873d3" providerId="LiveId" clId="{C2CCDF60-94F0-46CD-86B7-0554BAD0BB86}" dt="2023-02-09T21:37:32.362" v="626" actId="20577"/>
        <pc:sldMkLst>
          <pc:docMk/>
          <pc:sldMk cId="652461210" sldId="314"/>
        </pc:sldMkLst>
        <pc:spChg chg="mod">
          <ac:chgData name="Miroslava Bendová" userId="3a50e04991f873d3" providerId="LiveId" clId="{C2CCDF60-94F0-46CD-86B7-0554BAD0BB86}" dt="2023-02-09T21:36:53.486" v="615" actId="115"/>
          <ac:spMkLst>
            <pc:docMk/>
            <pc:sldMk cId="652461210" sldId="314"/>
            <ac:spMk id="2" creationId="{693C60CF-F1D4-A00D-574A-C67073D9BC02}"/>
          </ac:spMkLst>
        </pc:spChg>
        <pc:spChg chg="mod">
          <ac:chgData name="Miroslava Bendová" userId="3a50e04991f873d3" providerId="LiveId" clId="{C2CCDF60-94F0-46CD-86B7-0554BAD0BB86}" dt="2023-02-09T21:36:44.480" v="614" actId="207"/>
          <ac:spMkLst>
            <pc:docMk/>
            <pc:sldMk cId="652461210" sldId="314"/>
            <ac:spMk id="3" creationId="{E229DA53-A639-2225-A9FA-18DC45B39B4C}"/>
          </ac:spMkLst>
        </pc:spChg>
        <pc:spChg chg="mod">
          <ac:chgData name="Miroslava Bendová" userId="3a50e04991f873d3" providerId="LiveId" clId="{C2CCDF60-94F0-46CD-86B7-0554BAD0BB86}" dt="2023-02-09T21:37:32.362" v="626" actId="20577"/>
          <ac:spMkLst>
            <pc:docMk/>
            <pc:sldMk cId="652461210" sldId="314"/>
            <ac:spMk id="4" creationId="{6D5BA4DD-0F60-0AE3-80DE-0A34149E1B59}"/>
          </ac:spMkLst>
        </pc:spChg>
      </pc:sldChg>
      <pc:sldChg chg="modSp new mod">
        <pc:chgData name="Miroslava Bendová" userId="3a50e04991f873d3" providerId="LiveId" clId="{C2CCDF60-94F0-46CD-86B7-0554BAD0BB86}" dt="2023-02-09T21:44:56.569" v="720" actId="20577"/>
        <pc:sldMkLst>
          <pc:docMk/>
          <pc:sldMk cId="72610811" sldId="315"/>
        </pc:sldMkLst>
        <pc:spChg chg="mod">
          <ac:chgData name="Miroslava Bendová" userId="3a50e04991f873d3" providerId="LiveId" clId="{C2CCDF60-94F0-46CD-86B7-0554BAD0BB86}" dt="2023-02-09T21:44:56.569" v="720" actId="20577"/>
          <ac:spMkLst>
            <pc:docMk/>
            <pc:sldMk cId="72610811" sldId="315"/>
            <ac:spMk id="2" creationId="{E07BA79C-E277-7842-D70D-4B83E671785E}"/>
          </ac:spMkLst>
        </pc:spChg>
        <pc:spChg chg="mod">
          <ac:chgData name="Miroslava Bendová" userId="3a50e04991f873d3" providerId="LiveId" clId="{C2CCDF60-94F0-46CD-86B7-0554BAD0BB86}" dt="2023-02-09T21:44:47.461" v="717" actId="14100"/>
          <ac:spMkLst>
            <pc:docMk/>
            <pc:sldMk cId="72610811" sldId="315"/>
            <ac:spMk id="3" creationId="{81D1B73C-D292-CC71-578D-ADA789A419A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D358E-3DF3-48AA-87A5-94FC2D3C00A0}" type="datetimeFigureOut">
              <a:rPr lang="cs-CZ" smtClean="0"/>
              <a:t>09.02.2023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BFBF3-1139-43C8-A7C0-AE50B03224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21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09.02.2023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07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09.02.2023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26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09.02.2023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93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09.02.2023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99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09.02.2023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77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09.02.2023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2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09.02.2023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06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09.02.2023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0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09.02.2023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8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09.02.2023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18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09.02.2023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96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B057-70C7-44D4-AA69-B58331E198EC}" type="datetimeFigureOut">
              <a:rPr lang="cs-CZ" smtClean="0"/>
              <a:t>09.02.2023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29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880319"/>
          </a:xfrm>
          <a:solidFill>
            <a:srgbClr val="FFCCFF"/>
          </a:solidFill>
          <a:ln w="38100">
            <a:solidFill>
              <a:srgbClr val="D60093"/>
            </a:solidFill>
          </a:ln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Základy farmakokinetiky</a:t>
            </a:r>
            <a:br>
              <a:rPr lang="cs-CZ" sz="4000" b="1" dirty="0">
                <a:latin typeface="+mn-lt"/>
              </a:rPr>
            </a:br>
            <a:r>
              <a:rPr lang="cs-CZ" sz="4000" b="1" dirty="0">
                <a:latin typeface="+mn-lt"/>
              </a:rPr>
              <a:t>Základy farmakodynamiky</a:t>
            </a:r>
            <a:br>
              <a:rPr lang="cs-CZ" sz="4000" b="1" dirty="0">
                <a:latin typeface="+mn-lt"/>
              </a:rPr>
            </a:br>
            <a:r>
              <a:rPr lang="cs-CZ" sz="4000" b="1" dirty="0">
                <a:latin typeface="+mn-lt"/>
              </a:rPr>
              <a:t>Terapeutické monitorování hladin léčiv a metody stanovení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63888" y="5013176"/>
            <a:ext cx="5472608" cy="115212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Mgr. Miroslava Bendová</a:t>
            </a:r>
          </a:p>
          <a:p>
            <a:r>
              <a:rPr lang="cs-CZ" sz="2000" dirty="0">
                <a:solidFill>
                  <a:schemeClr val="tx1"/>
                </a:solidFill>
              </a:rPr>
              <a:t>Úsek klinické farmacie NL FN Brno</a:t>
            </a:r>
          </a:p>
          <a:p>
            <a:r>
              <a:rPr lang="cs-CZ" sz="2000" dirty="0">
                <a:solidFill>
                  <a:schemeClr val="tx1"/>
                </a:solidFill>
              </a:rPr>
              <a:t>bendova.miroslava@fnbrno.cz</a:t>
            </a:r>
          </a:p>
        </p:txBody>
      </p:sp>
    </p:spTree>
    <p:extLst>
      <p:ext uri="{BB962C8B-B14F-4D97-AF65-F5344CB8AC3E}">
        <p14:creationId xmlns:p14="http://schemas.microsoft.com/office/powerpoint/2010/main" val="2698622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2. Distribuce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= proces, kdy je léčivo transportováno reverzibilně z krevního řečiště do orgánů a tkání, jakmile koncentrace léčiva v plazmě stoupla. A naopak , transport léčiva z tkání, jakmile koncentrace léčiva v plazmě klesla.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Probíhá tak dlouho, dokud není dosaženo rovnovážného stavu mezi </a:t>
            </a:r>
            <a:r>
              <a:rPr lang="cs-CZ" sz="2000" dirty="0" err="1"/>
              <a:t>kompartmenty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Dominantní – pasivní difúze neionizovaných látek skrz membrány</a:t>
            </a:r>
          </a:p>
        </p:txBody>
      </p:sp>
      <p:pic>
        <p:nvPicPr>
          <p:cNvPr id="4098" name="Picture 2" descr="C:\Users\Libor\Desktop\20160117_13424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saturation sat="180000"/>
                    </a14:imgEffect>
                    <a14:imgEffect>
                      <a14:brightnessContrast bright="19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21515" r="21460" b="17473"/>
          <a:stretch/>
        </p:blipFill>
        <p:spPr bwMode="auto">
          <a:xfrm>
            <a:off x="4716016" y="1340768"/>
            <a:ext cx="4248471" cy="48965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659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2400" b="1" u="sng" dirty="0"/>
              <a:t>Distribuční prostory farmak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Celkový obsah vody v organismu kolísá :  50-75%</a:t>
            </a:r>
          </a:p>
          <a:p>
            <a:pPr marL="0" indent="0">
              <a:buNone/>
            </a:pPr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Extracelulární tekutina </a:t>
            </a:r>
            <a:r>
              <a:rPr lang="cs-CZ" sz="2000" dirty="0"/>
              <a:t>(plazma + </a:t>
            </a:r>
            <a:r>
              <a:rPr lang="cs-CZ" sz="2000" dirty="0" err="1"/>
              <a:t>intersticium</a:t>
            </a:r>
            <a:r>
              <a:rPr lang="cs-CZ" sz="2000" dirty="0"/>
              <a:t> + lymfa)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Intracelulární tekutina </a:t>
            </a:r>
            <a:r>
              <a:rPr lang="cs-CZ" sz="2000" dirty="0"/>
              <a:t>– všechny buňky v těle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err="1"/>
              <a:t>Transcelulární</a:t>
            </a:r>
            <a:r>
              <a:rPr lang="cs-CZ" sz="2000" b="1" dirty="0"/>
              <a:t> tekutina </a:t>
            </a:r>
            <a:r>
              <a:rPr lang="cs-CZ" sz="2000" dirty="0"/>
              <a:t>– cerebrospinální, nitrooční peritoneální, pleurální, synoviální, trávicí sekrety, plod</a:t>
            </a:r>
          </a:p>
          <a:p>
            <a:pPr marL="457200" indent="-457200">
              <a:buFont typeface="+mj-lt"/>
              <a:buAutoNum type="arabicPeriod"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712282"/>
              </p:ext>
            </p:extLst>
          </p:nvPr>
        </p:nvGraphicFramePr>
        <p:xfrm>
          <a:off x="1475656" y="3717032"/>
          <a:ext cx="6096000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cs-CZ" dirty="0"/>
                        <a:t>Prostor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Podíl na tělesné hmotnosti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cs-CZ" dirty="0"/>
                        <a:t>Objem krevní plazmy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cca 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cs-CZ" dirty="0"/>
                        <a:t>Intersticiální prostor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cca 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cs-CZ" dirty="0"/>
                        <a:t>Intracelulární prostor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cca 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864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3610744" cy="5073427"/>
          </a:xfrm>
        </p:spPr>
        <p:txBody>
          <a:bodyPr>
            <a:normAutofit/>
          </a:bodyPr>
          <a:lstStyle/>
          <a:p>
            <a:r>
              <a:rPr lang="cs-CZ" sz="2000" dirty="0"/>
              <a:t>Po </a:t>
            </a:r>
            <a:r>
              <a:rPr lang="cs-CZ" sz="2000" dirty="0" err="1"/>
              <a:t>i.v</a:t>
            </a:r>
            <a:r>
              <a:rPr lang="cs-CZ" sz="2000" dirty="0"/>
              <a:t>. podání  je v plazmě vysoká koncentrace léčiva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→ léčivo může rychle vstupovat do dobře </a:t>
            </a:r>
            <a:r>
              <a:rPr lang="cs-CZ" sz="2000" dirty="0" err="1"/>
              <a:t>perfundovaných</a:t>
            </a:r>
            <a:r>
              <a:rPr lang="cs-CZ" sz="2000" dirty="0"/>
              <a:t> tkání, jako je mozek, játra a plíce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Tento děj může být tak rychlý, že tyto tkáně získají rovnováhu s plazmou okamžitě  → reprezentují centrální </a:t>
            </a:r>
            <a:r>
              <a:rPr lang="cs-CZ" sz="2000" dirty="0" err="1"/>
              <a:t>kompartment</a:t>
            </a:r>
            <a:endParaRPr lang="cs-CZ" sz="20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399501"/>
              </p:ext>
            </p:extLst>
          </p:nvPr>
        </p:nvGraphicFramePr>
        <p:xfrm>
          <a:off x="4427984" y="1090712"/>
          <a:ext cx="4038600" cy="508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cs-CZ" dirty="0"/>
                        <a:t>Relativní orgánová </a:t>
                      </a:r>
                      <a:r>
                        <a:rPr lang="cs-CZ" dirty="0" err="1"/>
                        <a:t>perfúze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Orgán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Poměr</a:t>
                      </a:r>
                      <a:r>
                        <a:rPr lang="cs-CZ" baseline="0" dirty="0"/>
                        <a:t> </a:t>
                      </a:r>
                      <a:r>
                        <a:rPr lang="cs-CZ" dirty="0"/>
                        <a:t>kardiálního výdeje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cs-CZ" dirty="0"/>
                        <a:t>Dobře </a:t>
                      </a:r>
                      <a:r>
                        <a:rPr lang="cs-CZ" dirty="0" err="1"/>
                        <a:t>perfundované</a:t>
                      </a:r>
                      <a:r>
                        <a:rPr lang="cs-CZ" dirty="0"/>
                        <a:t> orgány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Plíce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Ledviny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Játra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Mozek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cs-CZ" dirty="0"/>
                        <a:t>Slabě </a:t>
                      </a:r>
                      <a:r>
                        <a:rPr lang="cs-CZ" dirty="0" err="1"/>
                        <a:t>perfundované</a:t>
                      </a:r>
                      <a:r>
                        <a:rPr lang="cs-CZ" dirty="0"/>
                        <a:t> orgány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Kůže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Kosterní svaly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kosti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Tuková tkáň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13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3610744" cy="5760640"/>
          </a:xfrm>
        </p:spPr>
        <p:txBody>
          <a:bodyPr>
            <a:normAutofit/>
          </a:bodyPr>
          <a:lstStyle/>
          <a:p>
            <a:r>
              <a:rPr lang="cs-CZ" sz="2000" dirty="0"/>
              <a:t>Schéma redistribuce léčiv mezi tkáněmi</a:t>
            </a:r>
          </a:p>
          <a:p>
            <a:endParaRPr lang="cs-CZ" sz="2000" dirty="0"/>
          </a:p>
          <a:p>
            <a:pPr lvl="1"/>
            <a:r>
              <a:rPr lang="cs-CZ" sz="1600" dirty="0"/>
              <a:t>Iniciální pokles plazmatické koncentrace po </a:t>
            </a:r>
            <a:r>
              <a:rPr lang="cs-CZ" sz="1600" dirty="0" err="1"/>
              <a:t>i.v</a:t>
            </a:r>
            <a:r>
              <a:rPr lang="cs-CZ" sz="1600" dirty="0"/>
              <a:t>. podání je v důsledku vychytávání léčiv dobře </a:t>
            </a:r>
            <a:r>
              <a:rPr lang="cs-CZ" sz="1600" dirty="0" err="1"/>
              <a:t>perfundovanými</a:t>
            </a:r>
            <a:r>
              <a:rPr lang="cs-CZ" sz="1600" dirty="0"/>
              <a:t> tkáněmi, je rychle dosaženo rovnováhy (bod A)</a:t>
            </a:r>
          </a:p>
          <a:p>
            <a:pPr lvl="1"/>
            <a:r>
              <a:rPr lang="cs-CZ" sz="1600" dirty="0"/>
              <a:t>Mezi body A </a:t>
            </a:r>
            <a:r>
              <a:rPr lang="cs-CZ" sz="1600" dirty="0" err="1"/>
              <a:t>a</a:t>
            </a:r>
            <a:r>
              <a:rPr lang="cs-CZ" sz="1600" dirty="0"/>
              <a:t> B léčivo kontinuálně vstupuje  do slabě prokrvených tkání, což vyústí v poklesu koncentrací jak v plazmě, tak dobře prokrvených tkání</a:t>
            </a:r>
          </a:p>
          <a:p>
            <a:pPr lvl="1"/>
            <a:r>
              <a:rPr lang="cs-CZ" sz="1600" dirty="0"/>
              <a:t>V bodě B jsou všechny tkáně v rovnováze + navíc eliminační fáze → další pokles  z bodu B (ve všech tkáních)</a:t>
            </a:r>
          </a:p>
        </p:txBody>
      </p:sp>
      <p:pic>
        <p:nvPicPr>
          <p:cNvPr id="5125" name="Picture 5" descr="C:\Users\Libor\Desktop\20160117_13433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colorTemperature colorTemp="5125"/>
                    </a14:imgEffect>
                    <a14:imgEffect>
                      <a14:saturation sat="400000"/>
                    </a14:imgEffect>
                    <a14:imgEffect>
                      <a14:brightnessContrast bright="5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34" t="10681" r="18077" b="17183"/>
          <a:stretch/>
        </p:blipFill>
        <p:spPr bwMode="auto">
          <a:xfrm>
            <a:off x="4644008" y="908720"/>
            <a:ext cx="4248472" cy="525658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>
                <a:lumMod val="40000"/>
                <a:lumOff val="60000"/>
                <a:alpha val="7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530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cs-CZ" sz="2000" b="1" dirty="0"/>
              <a:t>Vazba léčiv na plazmatické proteiny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r>
              <a:rPr lang="cs-CZ" sz="2000" b="1" dirty="0"/>
              <a:t>Albumin </a:t>
            </a:r>
            <a:r>
              <a:rPr lang="cs-CZ" sz="2000" dirty="0"/>
              <a:t>– váže kyselé a neutrální látky</a:t>
            </a:r>
          </a:p>
          <a:p>
            <a:r>
              <a:rPr lang="el-GR" sz="2000" b="1" dirty="0"/>
              <a:t>α</a:t>
            </a:r>
            <a:r>
              <a:rPr lang="cs-CZ" sz="1200" b="1" dirty="0"/>
              <a:t>1 </a:t>
            </a:r>
            <a:r>
              <a:rPr lang="cs-CZ" sz="2000" b="1" dirty="0"/>
              <a:t>– kyselý glykoprotein </a:t>
            </a:r>
            <a:r>
              <a:rPr lang="cs-CZ" sz="2000" dirty="0"/>
              <a:t>-  váže zásadité a neutrální látky</a:t>
            </a:r>
          </a:p>
          <a:p>
            <a:endParaRPr lang="cs-CZ" sz="2000" dirty="0"/>
          </a:p>
          <a:p>
            <a:r>
              <a:rPr lang="cs-CZ" sz="2000" dirty="0"/>
              <a:t>Vazba na plazmatické proteiny </a:t>
            </a:r>
          </a:p>
          <a:p>
            <a:pPr lvl="1"/>
            <a:r>
              <a:rPr lang="cs-CZ" sz="1600" dirty="0"/>
              <a:t>Reverzibilní – u většiny léčiv</a:t>
            </a:r>
          </a:p>
          <a:p>
            <a:pPr lvl="1"/>
            <a:r>
              <a:rPr lang="cs-CZ" sz="1600" dirty="0"/>
              <a:t>Ireverzibilní – léčiva se váží kovalentně, např. paracetamol při intoxikaci</a:t>
            </a:r>
          </a:p>
          <a:p>
            <a:pPr lvl="1"/>
            <a:endParaRPr lang="cs-CZ" sz="1600" dirty="0"/>
          </a:p>
          <a:p>
            <a:pPr marL="400050"/>
            <a:r>
              <a:rPr lang="cs-CZ" sz="2000" dirty="0"/>
              <a:t>Plazmatické proteiny jsou transportéry pro většinu léčiv</a:t>
            </a:r>
          </a:p>
          <a:p>
            <a:pPr marL="400050"/>
            <a:r>
              <a:rPr 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Pouze volná frakce léčiva (nevázaná) má terapeutický účinek, ale na druhé straně pouze volná frakce vykazuje nežádoucí účinek</a:t>
            </a:r>
          </a:p>
          <a:p>
            <a:pPr marL="400050"/>
            <a:r>
              <a:rPr lang="cs-CZ" sz="2000" dirty="0"/>
              <a:t>Vazba léčiva na proteiny nevyústí v žádný farmakologický efekt, ale bude měnit volnou koncentraci léčiva v plazmě</a:t>
            </a:r>
          </a:p>
          <a:p>
            <a:pPr marL="400050"/>
            <a:r>
              <a:rPr lang="cs-CZ" sz="2000" dirty="0"/>
              <a:t>Plazmatické proteiny mohou sloužit jako depa, rychle uvolní zásobní léčivo, když jeho plazmatická koncentrace klesne</a:t>
            </a:r>
          </a:p>
          <a:p>
            <a:pPr marL="400050"/>
            <a:r>
              <a:rPr 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v hladinách plazmatických proteinů – změny volných frakcí léčiv – nutné reagovat úpravou dávky, dávkovacího intervalu!!!</a:t>
            </a:r>
          </a:p>
          <a:p>
            <a:pPr marL="400050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13659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4082"/>
          </a:xfrm>
        </p:spPr>
        <p:txBody>
          <a:bodyPr>
            <a:normAutofit/>
          </a:bodyPr>
          <a:lstStyle/>
          <a:p>
            <a:r>
              <a:rPr lang="cs-CZ" sz="2000" dirty="0"/>
              <a:t>Příklady léčiv, které se extenzivně váží na plazmatické proteiny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987766"/>
              </p:ext>
            </p:extLst>
          </p:nvPr>
        </p:nvGraphicFramePr>
        <p:xfrm>
          <a:off x="1331640" y="1268760"/>
          <a:ext cx="6624736" cy="488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Vazba na albumin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Vazba na </a:t>
                      </a:r>
                      <a:r>
                        <a:rPr lang="el-GR" b="1" dirty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1 – kyselý glykoprotein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/>
                        <a:t>Furosemid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/>
                        <a:t>Propranolol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Ibuprofen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Lidokain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/>
                        <a:t>Indometacin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/>
                        <a:t>Trimekain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/>
                        <a:t>Fenytoin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/>
                        <a:t>Tricyklická</a:t>
                      </a:r>
                      <a:r>
                        <a:rPr lang="cs-CZ" b="1" dirty="0"/>
                        <a:t> antidepresiva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Kyselina </a:t>
                      </a:r>
                      <a:r>
                        <a:rPr lang="cs-CZ" b="1" dirty="0" err="1"/>
                        <a:t>valproová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/>
                        <a:t>Propranolol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/>
                        <a:t>Warfarin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/>
                        <a:t>Amiodaron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/>
                        <a:t>Levothyroxin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ATB – </a:t>
                      </a:r>
                      <a:r>
                        <a:rPr lang="cs-CZ" b="1" dirty="0" err="1"/>
                        <a:t>ceftriaxon</a:t>
                      </a:r>
                      <a:r>
                        <a:rPr lang="cs-CZ" b="1" dirty="0"/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438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59216" cy="70609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2400" b="1" dirty="0"/>
              <a:t>FAKTORY OVLIVŇUJÍCÍ VAZBU LÉČIV NA ALBUMIN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230150"/>
              </p:ext>
            </p:extLst>
          </p:nvPr>
        </p:nvGraphicFramePr>
        <p:xfrm>
          <a:off x="899592" y="1916832"/>
          <a:ext cx="7632849" cy="3729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183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solidFill>
                            <a:schemeClr val="tx1"/>
                          </a:solidFill>
                        </a:rPr>
                        <a:t>Hypoalbuminémie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9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Vliv endogenních látek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9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Vliv exogenních látek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7864"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Jaterní onemocnění</a:t>
                      </a:r>
                    </a:p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Nefrotický syndrom</a:t>
                      </a:r>
                    </a:p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Těhotenství</a:t>
                      </a:r>
                    </a:p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Cystická</a:t>
                      </a:r>
                      <a:r>
                        <a:rPr lang="cs-CZ" sz="2000" b="1" baseline="0" dirty="0">
                          <a:solidFill>
                            <a:schemeClr val="tx1"/>
                          </a:solidFill>
                        </a:rPr>
                        <a:t> fibróza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Popáleniny,</a:t>
                      </a:r>
                      <a:r>
                        <a:rPr lang="cs-CZ" sz="2000" b="1" baseline="0" dirty="0">
                          <a:solidFill>
                            <a:schemeClr val="tx1"/>
                          </a:solidFill>
                        </a:rPr>
                        <a:t> trauma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Malnutrice</a:t>
                      </a:r>
                    </a:p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Starší &gt; 65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2000" b="1" dirty="0" err="1">
                          <a:solidFill>
                            <a:schemeClr val="tx1"/>
                          </a:solidFill>
                        </a:rPr>
                        <a:t>Hyperbilirubinémie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Hepatitida</a:t>
                      </a:r>
                    </a:p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Jaterní onemocnění</a:t>
                      </a:r>
                    </a:p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Renální dysfunkce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Lékové interakce, léčiva</a:t>
                      </a:r>
                      <a:r>
                        <a:rPr lang="cs-CZ" sz="2000" b="1" baseline="0" dirty="0">
                          <a:solidFill>
                            <a:schemeClr val="tx1"/>
                          </a:solidFill>
                        </a:rPr>
                        <a:t> s vysokou vazbou na albumin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2426968" y="6049893"/>
            <a:ext cx="662473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			</a:t>
            </a:r>
            <a:r>
              <a:rPr lang="cs-CZ" sz="1600" dirty="0"/>
              <a:t>Bauer L. </a:t>
            </a:r>
            <a:r>
              <a:rPr lang="cs-CZ" sz="1600" dirty="0" err="1"/>
              <a:t>Valproic</a:t>
            </a:r>
            <a:r>
              <a:rPr lang="cs-CZ" sz="1600" dirty="0"/>
              <a:t> Acid. </a:t>
            </a:r>
            <a:r>
              <a:rPr lang="cs-CZ" sz="1600" dirty="0" err="1"/>
              <a:t>Applied</a:t>
            </a:r>
            <a:r>
              <a:rPr lang="cs-CZ" sz="1600" dirty="0"/>
              <a:t> </a:t>
            </a:r>
            <a:r>
              <a:rPr lang="cs-CZ" sz="1600" dirty="0" err="1"/>
              <a:t>Clinical</a:t>
            </a:r>
            <a:r>
              <a:rPr lang="cs-CZ" sz="1600" dirty="0"/>
              <a:t> 				</a:t>
            </a:r>
            <a:r>
              <a:rPr lang="cs-CZ" sz="1600" dirty="0" err="1"/>
              <a:t>Pharmacokinetics</a:t>
            </a:r>
            <a:r>
              <a:rPr lang="cs-CZ" sz="1600" dirty="0"/>
              <a:t>. 2014</a:t>
            </a:r>
          </a:p>
        </p:txBody>
      </p:sp>
    </p:spTree>
    <p:extLst>
      <p:ext uri="{BB962C8B-B14F-4D97-AF65-F5344CB8AC3E}">
        <p14:creationId xmlns:p14="http://schemas.microsoft.com/office/powerpoint/2010/main" val="555509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3. Metabolismus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cs-CZ" sz="2000" dirty="0"/>
              <a:t>Užitečnou vlastností většiny léčiv – </a:t>
            </a:r>
            <a:r>
              <a:rPr lang="cs-CZ" sz="2000" b="1" dirty="0" err="1"/>
              <a:t>lipofilita</a:t>
            </a:r>
            <a:r>
              <a:rPr lang="cs-CZ" sz="2000" b="1" dirty="0"/>
              <a:t> </a:t>
            </a:r>
            <a:r>
              <a:rPr lang="cs-CZ" sz="2000" dirty="0"/>
              <a:t>– umožňuje přestup přes lipidové bariéry, proto mohou být léčiva podávaná </a:t>
            </a:r>
            <a:r>
              <a:rPr lang="cs-CZ" sz="2000" dirty="0" err="1"/>
              <a:t>p.o</a:t>
            </a:r>
            <a:r>
              <a:rPr lang="cs-CZ" sz="2000" dirty="0"/>
              <a:t>.</a:t>
            </a:r>
          </a:p>
          <a:p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Metabolismus je nezbytný pro eliminaci 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</a:rPr>
              <a:t>liposolubilních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 léčiv z organismu, protože umožní přeměnu lipofilních léčiv (které se po eliminaci do moči 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</a:rPr>
              <a:t>reabsorbovaly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 tubuly zpět do 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</a:rPr>
              <a:t>org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.) na 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</a:rPr>
              <a:t>hydrosolubilní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 léčiva (rychlá eliminace do močí, většinou aniontovými transportéry)</a:t>
            </a:r>
          </a:p>
          <a:p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000" dirty="0"/>
              <a:t>Skrz metabolismus jsou produkovány nové chemické látky, které mohou vykazovat rozdílné farmakologické účinky než podaná mateřská látka:</a:t>
            </a:r>
          </a:p>
          <a:p>
            <a:pPr lvl="1"/>
            <a:r>
              <a:rPr lang="cs-CZ" sz="1600" dirty="0"/>
              <a:t>Snížení biologické aktivity</a:t>
            </a:r>
          </a:p>
          <a:p>
            <a:pPr lvl="1"/>
            <a:r>
              <a:rPr lang="cs-CZ" sz="1600" dirty="0"/>
              <a:t>Zvýšení biologické aktivity</a:t>
            </a:r>
          </a:p>
          <a:p>
            <a:pPr lvl="1"/>
            <a:r>
              <a:rPr lang="cs-CZ" sz="1600" dirty="0"/>
              <a:t>Změna v přirozené aktivitě (vznikají odlišné farmakologické/</a:t>
            </a:r>
            <a:r>
              <a:rPr lang="cs-CZ" sz="1600" dirty="0" err="1"/>
              <a:t>toxick</a:t>
            </a:r>
            <a:r>
              <a:rPr lang="cs-CZ" sz="1600" dirty="0"/>
              <a:t>. Látky)</a:t>
            </a:r>
          </a:p>
          <a:p>
            <a:pPr lvl="1"/>
            <a:endParaRPr lang="cs-CZ" sz="1600" dirty="0"/>
          </a:p>
          <a:p>
            <a:r>
              <a:rPr lang="cs-CZ" sz="2000" u="sng" dirty="0"/>
              <a:t>Základní dělení</a:t>
            </a:r>
            <a:r>
              <a:rPr lang="cs-CZ" sz="2000" dirty="0"/>
              <a:t>: </a:t>
            </a:r>
            <a:r>
              <a:rPr lang="cs-CZ" sz="2000" b="1" dirty="0"/>
              <a:t>1.fáze </a:t>
            </a:r>
            <a:r>
              <a:rPr lang="cs-CZ" sz="2000" dirty="0"/>
              <a:t>a </a:t>
            </a:r>
            <a:r>
              <a:rPr lang="cs-CZ" sz="2000" b="1" dirty="0"/>
              <a:t>2.fáze metabolismu</a:t>
            </a:r>
          </a:p>
          <a:p>
            <a:pPr lvl="1"/>
            <a:r>
              <a:rPr lang="cs-CZ" sz="1600" dirty="0"/>
              <a:t>Většina léčiv prochází oběma fázemi, ale některá mohou podstupovat pouze jednou fází, některá léčiva se eliminují nezměněna!!!</a:t>
            </a:r>
          </a:p>
          <a:p>
            <a:pPr lvl="1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15241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20680"/>
          </a:xfrm>
        </p:spPr>
        <p:txBody>
          <a:bodyPr>
            <a:normAutofit/>
          </a:bodyPr>
          <a:lstStyle/>
          <a:p>
            <a:r>
              <a:rPr lang="cs-CZ" sz="2000" dirty="0"/>
              <a:t>Metabolizmus léčiv – 2 fáze: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u="sng" dirty="0"/>
              <a:t>1.fáze</a:t>
            </a:r>
            <a:r>
              <a:rPr lang="cs-CZ" sz="2000" u="sng" dirty="0"/>
              <a:t> 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cs-CZ" sz="2000" dirty="0"/>
              <a:t>Někdy nazývaná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PREKONJUGAČNÍ</a:t>
            </a:r>
            <a:r>
              <a:rPr lang="cs-CZ" sz="2000" dirty="0"/>
              <a:t> (její metabolity jsou vhodné substráty pro konjugační reakce)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cs-CZ" sz="2000" dirty="0"/>
              <a:t>Zahrnuje:  </a:t>
            </a:r>
            <a:r>
              <a:rPr lang="cs-CZ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oxidaci</a:t>
            </a:r>
            <a:r>
              <a:rPr 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redukci</a:t>
            </a:r>
            <a:r>
              <a:rPr 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hydrolýzu</a:t>
            </a:r>
            <a:r>
              <a:rPr 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/>
              <a:t>(mohou probíhat i paralelně)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srgbClr val="FF0000"/>
                </a:solidFill>
              </a:rPr>
              <a:t>Přeměňují léčiva na polárnější metabolity schopné eliminace nebo následné reakce ve fázi 2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b="1" u="sng" dirty="0"/>
          </a:p>
          <a:p>
            <a:pPr marL="0" indent="0">
              <a:buNone/>
            </a:pPr>
            <a:r>
              <a:rPr lang="cs-CZ" sz="2000" b="1" u="sng" dirty="0"/>
              <a:t>2. Fáze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KONJUGAČNÍ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cs-CZ" sz="2000" dirty="0"/>
              <a:t>Zahrnuje: </a:t>
            </a:r>
            <a:r>
              <a:rPr lang="cs-CZ" sz="20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glukuronidaci</a:t>
            </a:r>
            <a:r>
              <a:rPr 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sulfataci</a:t>
            </a:r>
            <a:r>
              <a:rPr 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metylac</a:t>
            </a:r>
            <a:r>
              <a:rPr 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i, </a:t>
            </a:r>
            <a:r>
              <a:rPr lang="cs-CZ" sz="20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</a:t>
            </a:r>
            <a:r>
              <a:rPr lang="cs-CZ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acid konjugaci, </a:t>
            </a:r>
            <a:r>
              <a:rPr lang="cs-CZ" sz="20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glutathion</a:t>
            </a:r>
            <a:r>
              <a:rPr lang="cs-CZ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konjugaci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srgbClr val="FF0000"/>
                </a:solidFill>
              </a:rPr>
              <a:t>Výsledkem je polární látka transportovaná z buněk do extracelulárního prostoru a eliminována žlučí, močí či konvertována na další látky</a:t>
            </a:r>
          </a:p>
        </p:txBody>
      </p:sp>
    </p:spTree>
    <p:extLst>
      <p:ext uri="{BB962C8B-B14F-4D97-AF65-F5344CB8AC3E}">
        <p14:creationId xmlns:p14="http://schemas.microsoft.com/office/powerpoint/2010/main" val="2992439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872208"/>
          </a:xfrm>
        </p:spPr>
        <p:txBody>
          <a:bodyPr>
            <a:normAutofit fontScale="90000"/>
          </a:bodyPr>
          <a:lstStyle/>
          <a:p>
            <a:pPr algn="l"/>
            <a:r>
              <a:rPr lang="cs-CZ" sz="2200" b="1" dirty="0">
                <a:solidFill>
                  <a:srgbClr val="7030A0"/>
                </a:solidFill>
              </a:rPr>
              <a:t>Cytochrom P450 </a:t>
            </a:r>
            <a:r>
              <a:rPr lang="cs-CZ" sz="2000" dirty="0"/>
              <a:t>je </a:t>
            </a:r>
            <a:r>
              <a:rPr lang="cs-CZ" sz="2000" dirty="0" err="1"/>
              <a:t>superrodina</a:t>
            </a:r>
            <a:r>
              <a:rPr lang="cs-CZ" sz="2000" dirty="0"/>
              <a:t> membránově vázaných </a:t>
            </a:r>
            <a:r>
              <a:rPr lang="cs-CZ" sz="2000" dirty="0" err="1"/>
              <a:t>hemoproteinových</a:t>
            </a:r>
            <a:r>
              <a:rPr lang="cs-CZ" sz="2000" dirty="0"/>
              <a:t> enzymů, lokalizovaných na hladkém endoplazmatickém retikulu v buňkách.</a:t>
            </a:r>
            <a:br>
              <a:rPr lang="cs-CZ" sz="2000" dirty="0"/>
            </a:br>
            <a:r>
              <a:rPr lang="cs-CZ" sz="2000" dirty="0"/>
              <a:t>V největší míře je lokalizován v játrech.</a:t>
            </a:r>
            <a:br>
              <a:rPr lang="cs-CZ" sz="2000" dirty="0"/>
            </a:br>
            <a:br>
              <a:rPr lang="cs-CZ" sz="2000" dirty="0"/>
            </a:br>
            <a:r>
              <a:rPr lang="cs-CZ" sz="2000" b="1" dirty="0"/>
              <a:t>CYP 450 – součástí oxidačních reakcí</a:t>
            </a:r>
            <a:br>
              <a:rPr lang="cs-CZ" sz="2000" b="1" dirty="0"/>
            </a:br>
            <a:r>
              <a:rPr lang="cs-CZ" sz="2000" dirty="0"/>
              <a:t>CYP P450 – rodina CYP 1-4</a:t>
            </a:r>
            <a:br>
              <a:rPr lang="cs-CZ" sz="2000" dirty="0"/>
            </a:br>
            <a:r>
              <a:rPr lang="cs-CZ" sz="2000" b="1" dirty="0" err="1"/>
              <a:t>Isoenzymy</a:t>
            </a:r>
            <a:r>
              <a:rPr lang="cs-CZ" sz="2000" b="1" dirty="0"/>
              <a:t> – CYP3A4, 2D6, 2C9, 2C19, 1A2,…</a:t>
            </a:r>
            <a:br>
              <a:rPr lang="cs-CZ" sz="2000" b="1" dirty="0"/>
            </a:br>
            <a:br>
              <a:rPr lang="cs-CZ" sz="2000" b="1" dirty="0"/>
            </a:br>
            <a:endParaRPr lang="cs-CZ" sz="2000" b="1" dirty="0"/>
          </a:p>
        </p:txBody>
      </p:sp>
      <p:pic>
        <p:nvPicPr>
          <p:cNvPr id="1026" name="Picture 2" descr="C:\Users\Libor\Desktop\20160119_213526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7000"/>
                    </a14:imgEffect>
                    <a14:imgEffect>
                      <a14:colorTemperature colorTemp="4875"/>
                    </a14:imgEffect>
                    <a14:imgEffect>
                      <a14:saturation sat="140000"/>
                    </a14:imgEffect>
                    <a14:imgEffect>
                      <a14:brightnessContrast bright="1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99" t="8067" r="11969" b="38315"/>
          <a:stretch/>
        </p:blipFill>
        <p:spPr bwMode="auto">
          <a:xfrm>
            <a:off x="1115616" y="2924944"/>
            <a:ext cx="748883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97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txBody>
          <a:bodyPr>
            <a:normAutofit/>
          </a:bodyPr>
          <a:lstStyle/>
          <a:p>
            <a:r>
              <a:rPr lang="cs-CZ" sz="2000" dirty="0"/>
              <a:t>Cílem farmakoterapie je dosažení požadovaného léčebného účinku s minimem rozvoje nežádoucích účinků</a:t>
            </a:r>
          </a:p>
          <a:p>
            <a:endParaRPr lang="cs-CZ" sz="2000" dirty="0"/>
          </a:p>
          <a:p>
            <a:r>
              <a:rPr lang="cs-CZ" sz="2000" dirty="0"/>
              <a:t>Při výběru optimální farmakoterapie pro pacienta je důležitá nejen volba léčiva, ale i dávka léčiva (klinické zkoušení léčiv, </a:t>
            </a:r>
            <a:r>
              <a:rPr lang="cs-CZ" sz="2000" dirty="0" err="1"/>
              <a:t>bioekvivalenční</a:t>
            </a:r>
            <a:r>
              <a:rPr lang="cs-CZ" sz="2000" dirty="0"/>
              <a:t> studie)</a:t>
            </a:r>
          </a:p>
          <a:p>
            <a:endParaRPr lang="cs-CZ" sz="2000" dirty="0"/>
          </a:p>
          <a:p>
            <a:r>
              <a:rPr lang="cs-CZ" sz="2000" dirty="0"/>
              <a:t>Racionální přístup kombinuje  principy farmakokinetiky s farmakodynamikou.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>
                <a:solidFill>
                  <a:srgbClr val="D60093"/>
                </a:solidFill>
              </a:rPr>
              <a:t>FARMAKOKINETIKA</a:t>
            </a:r>
          </a:p>
          <a:p>
            <a:r>
              <a:rPr lang="cs-CZ" sz="2000" b="1" dirty="0"/>
              <a:t>Popisuje průběh léčiva v organizmu v průběhu času</a:t>
            </a:r>
          </a:p>
          <a:p>
            <a:r>
              <a:rPr lang="cs-CZ" sz="2000" b="1" dirty="0"/>
              <a:t>Zabývá se tím, co organismus dělá s léčivem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>
                <a:solidFill>
                  <a:srgbClr val="D60093"/>
                </a:solidFill>
              </a:rPr>
              <a:t>FARMAKODYNAMIKA</a:t>
            </a:r>
          </a:p>
          <a:p>
            <a:r>
              <a:rPr lang="cs-CZ" sz="2000" b="1" dirty="0"/>
              <a:t>Studuje co léčivo dělá s organizmem,</a:t>
            </a:r>
          </a:p>
          <a:p>
            <a:r>
              <a:rPr lang="cs-CZ" sz="2000" b="1" dirty="0"/>
              <a:t>Zabývá se mechanismem působení léčiv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30124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34082"/>
          </a:xfrm>
        </p:spPr>
        <p:txBody>
          <a:bodyPr>
            <a:normAutofit/>
          </a:bodyPr>
          <a:lstStyle/>
          <a:p>
            <a:r>
              <a:rPr lang="cs-CZ" sz="2000" b="1" dirty="0"/>
              <a:t>Substráty/ inhibitory/induktory CYP450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256573"/>
              </p:ext>
            </p:extLst>
          </p:nvPr>
        </p:nvGraphicFramePr>
        <p:xfrm>
          <a:off x="457200" y="1600200"/>
          <a:ext cx="8229600" cy="4333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2656">
                <a:tc>
                  <a:txBody>
                    <a:bodyPr/>
                    <a:lstStyle/>
                    <a:p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Isoenzym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Substrát enzymu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Inhibitor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Induktor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406">
                <a:tc>
                  <a:txBody>
                    <a:bodyPr/>
                    <a:lstStyle/>
                    <a:p>
                      <a:r>
                        <a:rPr lang="cs-CZ" b="1" dirty="0"/>
                        <a:t>CYP 1A2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paracetamol,</a:t>
                      </a:r>
                      <a:r>
                        <a:rPr lang="cs-CZ" baseline="0" dirty="0"/>
                        <a:t> </a:t>
                      </a:r>
                      <a:r>
                        <a:rPr lang="cs-CZ" dirty="0"/>
                        <a:t>kofein, </a:t>
                      </a:r>
                      <a:r>
                        <a:rPr lang="cs-CZ" dirty="0" err="1"/>
                        <a:t>theofylin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klaritromycin</a:t>
                      </a:r>
                      <a:r>
                        <a:rPr lang="cs-CZ" dirty="0"/>
                        <a:t>,</a:t>
                      </a:r>
                    </a:p>
                    <a:p>
                      <a:r>
                        <a:rPr lang="cs-CZ" dirty="0"/>
                        <a:t>grapefruit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cigaretový kouř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406">
                <a:tc>
                  <a:txBody>
                    <a:bodyPr/>
                    <a:lstStyle/>
                    <a:p>
                      <a:r>
                        <a:rPr lang="cs-CZ" b="1" dirty="0"/>
                        <a:t>CYP 2C9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diclofenak</a:t>
                      </a:r>
                      <a:r>
                        <a:rPr lang="cs-CZ" dirty="0"/>
                        <a:t>, ibuprofen, </a:t>
                      </a:r>
                      <a:r>
                        <a:rPr lang="cs-CZ" dirty="0" err="1"/>
                        <a:t>warfarin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amiodaron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flukonazol</a:t>
                      </a:r>
                      <a:r>
                        <a:rPr lang="cs-CZ" dirty="0"/>
                        <a:t>, fluoxetin, </a:t>
                      </a:r>
                      <a:r>
                        <a:rPr lang="cs-CZ" dirty="0" err="1"/>
                        <a:t>kys</a:t>
                      </a:r>
                      <a:r>
                        <a:rPr lang="cs-CZ" dirty="0"/>
                        <a:t>. </a:t>
                      </a:r>
                      <a:r>
                        <a:rPr lang="cs-CZ" dirty="0" err="1"/>
                        <a:t>valproová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karbamazepin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dexametason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rifampicin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406">
                <a:tc>
                  <a:txBody>
                    <a:bodyPr/>
                    <a:lstStyle/>
                    <a:p>
                      <a:r>
                        <a:rPr lang="cs-CZ" b="1" dirty="0"/>
                        <a:t>CYP 2D6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metoprolol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bisoprolol</a:t>
                      </a:r>
                      <a:r>
                        <a:rPr lang="cs-CZ" dirty="0"/>
                        <a:t>, SSRI,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ondansetron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amiodaron</a:t>
                      </a:r>
                      <a:r>
                        <a:rPr lang="cs-CZ" dirty="0"/>
                        <a:t>, fluoxetin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karbamazepin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fenytoin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rifampicin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3406">
                <a:tc>
                  <a:txBody>
                    <a:bodyPr/>
                    <a:lstStyle/>
                    <a:p>
                      <a:r>
                        <a:rPr lang="cs-CZ" b="1" dirty="0"/>
                        <a:t>CYP 3A4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amiodaron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karbamazepin</a:t>
                      </a:r>
                      <a:r>
                        <a:rPr lang="cs-CZ" dirty="0"/>
                        <a:t>, midazolam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amiodaron</a:t>
                      </a:r>
                      <a:r>
                        <a:rPr lang="cs-CZ" dirty="0"/>
                        <a:t>, grapefruit, </a:t>
                      </a:r>
                      <a:r>
                        <a:rPr lang="cs-CZ" dirty="0" err="1"/>
                        <a:t>klaritromycin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karbamazepin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fenytoin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rifampicin</a:t>
                      </a:r>
                      <a:endParaRPr lang="cs-CZ" dirty="0"/>
                    </a:p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271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23E632-FEFA-2992-2DB2-902165E44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00B050"/>
                </a:solidFill>
              </a:rPr>
              <a:t>Přírodní látky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02AEB9-0F54-D1CF-2289-03E993CFB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Inhibitory 3A4  -</a:t>
            </a:r>
            <a:r>
              <a:rPr lang="cs-CZ" dirty="0">
                <a:solidFill>
                  <a:srgbClr val="FF0066"/>
                </a:solidFill>
              </a:rPr>
              <a:t>česnek, grapefruit, zelený čaj</a:t>
            </a:r>
          </a:p>
          <a:p>
            <a:endParaRPr lang="cs-CZ" dirty="0"/>
          </a:p>
          <a:p>
            <a:r>
              <a:rPr lang="cs-CZ" dirty="0"/>
              <a:t>Induktory 3A4 – </a:t>
            </a:r>
            <a:r>
              <a:rPr lang="cs-CZ" dirty="0">
                <a:solidFill>
                  <a:srgbClr val="FF0066"/>
                </a:solidFill>
              </a:rPr>
              <a:t>česnek</a:t>
            </a:r>
            <a:r>
              <a:rPr lang="cs-CZ" dirty="0"/>
              <a:t>,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třezalka</a:t>
            </a:r>
            <a:r>
              <a:rPr lang="cs-CZ" dirty="0"/>
              <a:t>,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                                 Ginkgo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biloba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, ženšen, šalvěj</a:t>
            </a: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176A653-8B89-827B-1464-D2E7E38C6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Suchopár J.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5814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C60CF-F1D4-A00D-574A-C67073D9B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FF0000"/>
                </a:solidFill>
              </a:rPr>
              <a:t>Pozor na nadměrná množství</a:t>
            </a:r>
            <a:r>
              <a:rPr lang="cs-CZ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29DA53-A639-2225-A9FA-18DC45B39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92D050"/>
                </a:solidFill>
              </a:rPr>
              <a:t>Celer, petržel, heřmánek </a:t>
            </a:r>
            <a:r>
              <a:rPr lang="cs-CZ" dirty="0"/>
              <a:t>– inhibice 1A2</a:t>
            </a:r>
          </a:p>
          <a:p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Silymarin</a:t>
            </a:r>
            <a:r>
              <a:rPr lang="cs-CZ" dirty="0"/>
              <a:t> – inhibice OATP1B1</a:t>
            </a:r>
          </a:p>
          <a:p>
            <a:r>
              <a:rPr lang="cs-CZ" dirty="0">
                <a:solidFill>
                  <a:srgbClr val="FFFF00"/>
                </a:solidFill>
              </a:rPr>
              <a:t>Citrusy</a:t>
            </a:r>
          </a:p>
          <a:p>
            <a:r>
              <a:rPr lang="cs-CZ" dirty="0" err="1">
                <a:solidFill>
                  <a:srgbClr val="FF0000"/>
                </a:solidFill>
              </a:rPr>
              <a:t>Resveratrol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inhibice 3A4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Skořice </a:t>
            </a:r>
            <a:r>
              <a:rPr lang="cs-CZ" dirty="0"/>
              <a:t>– inhibitor 2A6</a:t>
            </a:r>
          </a:p>
          <a:p>
            <a:r>
              <a:rPr lang="cs-CZ" dirty="0"/>
              <a:t>Pepř černý – inhibice 3A4</a:t>
            </a:r>
          </a:p>
          <a:p>
            <a:r>
              <a:rPr lang="cs-CZ" dirty="0">
                <a:solidFill>
                  <a:srgbClr val="FFC000"/>
                </a:solidFill>
              </a:rPr>
              <a:t>Zázvor</a:t>
            </a:r>
            <a:r>
              <a:rPr lang="cs-CZ" dirty="0"/>
              <a:t>- inhibice 3A4, 2C9 (</a:t>
            </a:r>
            <a:r>
              <a:rPr lang="cs-CZ" dirty="0" err="1"/>
              <a:t>warfarin</a:t>
            </a:r>
            <a:r>
              <a:rPr lang="cs-CZ" dirty="0"/>
              <a:t>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5BA4DD-0F60-0AE3-80DE-0A34149E1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Suchopar J.</a:t>
            </a:r>
          </a:p>
        </p:txBody>
      </p:sp>
    </p:spTree>
    <p:extLst>
      <p:ext uri="{BB962C8B-B14F-4D97-AF65-F5344CB8AC3E}">
        <p14:creationId xmlns:p14="http://schemas.microsoft.com/office/powerpoint/2010/main" val="652461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4. Eliminace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Hlavní eliminační cesty: </a:t>
            </a:r>
            <a:r>
              <a:rPr lang="cs-CZ" sz="2000" b="1" dirty="0"/>
              <a:t>moč, žluč</a:t>
            </a:r>
          </a:p>
          <a:p>
            <a:endParaRPr lang="cs-CZ" sz="2000" dirty="0"/>
          </a:p>
          <a:p>
            <a:pPr marL="457200" indent="-457200">
              <a:buAutoNum type="arabicPeriod"/>
            </a:pPr>
            <a:r>
              <a:rPr lang="cs-CZ" sz="2000" b="1" dirty="0"/>
              <a:t>Exkrece močí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cs-CZ" sz="2000" dirty="0"/>
              <a:t>Zahrnuje 3 procesy: </a:t>
            </a:r>
            <a:r>
              <a:rPr lang="cs-CZ" sz="2000" b="1" dirty="0">
                <a:solidFill>
                  <a:srgbClr val="990033"/>
                </a:solidFill>
              </a:rPr>
              <a:t>glomerulární filtraci, reabsorpci, tubulární sekreci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0066"/>
                </a:solidFill>
              </a:rPr>
              <a:t>   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0066"/>
                </a:solidFill>
              </a:rPr>
              <a:t>             </a:t>
            </a:r>
            <a:r>
              <a:rPr lang="cs-CZ" sz="2000" u="sng" dirty="0">
                <a:solidFill>
                  <a:srgbClr val="FF0066"/>
                </a:solidFill>
              </a:rPr>
              <a:t>Totální exkrece = GF + TS – reabsorpce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 typeface="Calibri" panose="020F0502020204030204" pitchFamily="34" charset="0"/>
              <a:buChar char="–"/>
            </a:pPr>
            <a:r>
              <a:rPr lang="cs-CZ" sz="2000" b="1" dirty="0">
                <a:solidFill>
                  <a:srgbClr val="990033"/>
                </a:solidFill>
              </a:rPr>
              <a:t>GF</a:t>
            </a:r>
            <a:r>
              <a:rPr lang="cs-CZ" sz="2000" dirty="0"/>
              <a:t> – všechny molekuly menší než 20kDa , filtrace přes póry v membráně, glomerulární </a:t>
            </a:r>
            <a:r>
              <a:rPr lang="cs-CZ" sz="2000" dirty="0" err="1"/>
              <a:t>fitrát</a:t>
            </a:r>
            <a:r>
              <a:rPr lang="cs-CZ" sz="2000" dirty="0"/>
              <a:t> obsahuje kolem 20% objemu plazmy, proto 20% všech </a:t>
            </a:r>
            <a:r>
              <a:rPr lang="cs-CZ" sz="2000" dirty="0" err="1"/>
              <a:t>hydrosolubilních</a:t>
            </a:r>
            <a:r>
              <a:rPr lang="cs-CZ" sz="2000" dirty="0"/>
              <a:t> nízkomolekulárních léčiv vstupuje do filtrátu. Pouze volné léčivo, nevázané na plazmatické proteiny</a:t>
            </a:r>
          </a:p>
          <a:p>
            <a:pPr>
              <a:buFont typeface="Calibri" panose="020F0502020204030204" pitchFamily="34" charset="0"/>
              <a:buChar char="–"/>
            </a:pPr>
            <a:endParaRPr lang="cs-CZ" sz="2000" dirty="0"/>
          </a:p>
          <a:p>
            <a:pPr>
              <a:buFont typeface="Calibri" panose="020F0502020204030204" pitchFamily="34" charset="0"/>
              <a:buChar char="–"/>
            </a:pPr>
            <a:r>
              <a:rPr lang="cs-CZ" sz="2000" b="1" dirty="0">
                <a:solidFill>
                  <a:srgbClr val="990033"/>
                </a:solidFill>
              </a:rPr>
              <a:t>Reabsorpce</a:t>
            </a:r>
            <a:r>
              <a:rPr lang="cs-CZ" sz="2000" dirty="0"/>
              <a:t> – pouze malá část léčiv, lipofilních</a:t>
            </a:r>
          </a:p>
          <a:p>
            <a:pPr>
              <a:buFont typeface="Calibri" panose="020F0502020204030204" pitchFamily="34" charset="0"/>
              <a:buChar char="–"/>
            </a:pPr>
            <a:endParaRPr lang="cs-CZ" sz="2000" dirty="0"/>
          </a:p>
          <a:p>
            <a:pPr>
              <a:buFont typeface="Calibri" panose="020F0502020204030204" pitchFamily="34" charset="0"/>
              <a:buChar char="–"/>
            </a:pPr>
            <a:r>
              <a:rPr lang="cs-CZ" sz="2000" b="1" dirty="0">
                <a:solidFill>
                  <a:srgbClr val="990033"/>
                </a:solidFill>
              </a:rPr>
              <a:t>Tubulární sekrece </a:t>
            </a:r>
            <a:r>
              <a:rPr lang="cs-CZ" sz="2000" dirty="0"/>
              <a:t>– pomocí sekrečních transportérů, zejména metabolity ve formě </a:t>
            </a:r>
            <a:r>
              <a:rPr lang="cs-CZ" sz="2000" dirty="0" err="1"/>
              <a:t>glukuronidačních</a:t>
            </a:r>
            <a:r>
              <a:rPr lang="cs-CZ" sz="2000" dirty="0"/>
              <a:t>, sulfatačních konjugátů</a:t>
            </a:r>
          </a:p>
          <a:p>
            <a:pPr marL="0" indent="0">
              <a:buNone/>
            </a:pPr>
            <a:r>
              <a:rPr lang="cs-CZ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34383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2. Exkrece žlučí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cs-CZ" sz="2000" dirty="0"/>
              <a:t>Primární eliminační cesta větších molekul (&gt;500 Da)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cs-CZ" sz="2000" dirty="0"/>
              <a:t>Konjugace s </a:t>
            </a:r>
            <a:r>
              <a:rPr lang="cs-CZ" sz="2000" dirty="0" err="1"/>
              <a:t>glukuronovou</a:t>
            </a:r>
            <a:r>
              <a:rPr lang="cs-CZ" sz="2000" dirty="0"/>
              <a:t> kyselinou zvyšuje molekulovou hmotnost substrátu téměř o 200 Da!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cs-CZ" sz="2000" dirty="0"/>
              <a:t>Eliminační cesta: játra → žluč → tenké střevo → kolon → </a:t>
            </a:r>
            <a:r>
              <a:rPr lang="cs-CZ" sz="2000" dirty="0" err="1"/>
              <a:t>rectum</a:t>
            </a:r>
            <a:endParaRPr lang="cs-CZ" sz="2000" dirty="0"/>
          </a:p>
          <a:p>
            <a:pPr>
              <a:buFont typeface="Calibri" panose="020F0502020204030204" pitchFamily="34" charset="0"/>
              <a:buChar char="–"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ENTEROHEPATÁLNÍ OBĚH:</a:t>
            </a:r>
          </a:p>
          <a:p>
            <a:r>
              <a:rPr lang="cs-CZ" sz="2000" dirty="0"/>
              <a:t>Pouze některá léčiva eliminovaná žlučí</a:t>
            </a:r>
          </a:p>
          <a:p>
            <a:r>
              <a:rPr lang="cs-CZ" sz="2000" dirty="0"/>
              <a:t>V kolon (prostřednictvím bakteriální hydrolýzy) může docházet k reabsorpci léčiv, vstupovat do portální žíly, játra, (systémová cirkulace), žluč</a:t>
            </a:r>
          </a:p>
        </p:txBody>
      </p:sp>
    </p:spTree>
    <p:extLst>
      <p:ext uri="{BB962C8B-B14F-4D97-AF65-F5344CB8AC3E}">
        <p14:creationId xmlns:p14="http://schemas.microsoft.com/office/powerpoint/2010/main" val="1546505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FFCCFF"/>
          </a:solidFill>
        </p:spPr>
        <p:txBody>
          <a:bodyPr>
            <a:normAutofit/>
          </a:bodyPr>
          <a:lstStyle/>
          <a:p>
            <a:r>
              <a:rPr lang="cs-CZ" sz="2800" dirty="0"/>
              <a:t>APLIKOVANÁ FARMAKOKINETIKA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KLINICKÁ FARMAKOKINETIKA – využívá poznatky experimentální farmakokinetiky k tomu, aby bylo možné kvalifikovaně odhadnout změny absorpce, eliminace, distribuce léčiva u konkrétního pacienta a dále k odhadu chování léčiva v </a:t>
            </a:r>
            <a:r>
              <a:rPr lang="cs-CZ" sz="2000" dirty="0" err="1"/>
              <a:t>organismua</a:t>
            </a:r>
            <a:r>
              <a:rPr lang="cs-CZ" sz="2000" dirty="0"/>
              <a:t> optimálního dávkovacího schématu.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Cílem klinické farmakokinetiky  je především racionalizovat terapii u konkrétního pacienta.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Farmakokinetické parametry léčiv se u konkrétního pacienta mohou lišit a znalost aplikované farmakokinetiky nám dává možnost tyto změny odhadnout.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Je nutné znát základy obecné a aplikované farmakokinetiky, tak je možné používat klinickou farmakokinetiky v praxi</a:t>
            </a:r>
          </a:p>
        </p:txBody>
      </p:sp>
    </p:spTree>
    <p:extLst>
      <p:ext uri="{BB962C8B-B14F-4D97-AF65-F5344CB8AC3E}">
        <p14:creationId xmlns:p14="http://schemas.microsoft.com/office/powerpoint/2010/main" val="1579322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34082"/>
          </a:xfrm>
          <a:solidFill>
            <a:srgbClr val="FFCCFF"/>
          </a:solidFill>
        </p:spPr>
        <p:txBody>
          <a:bodyPr>
            <a:normAutofit/>
          </a:bodyPr>
          <a:lstStyle/>
          <a:p>
            <a:r>
              <a:rPr lang="cs-CZ" sz="2400" dirty="0"/>
              <a:t>ZÁKLADNÍ PARAMETRY APLIKOVANÉ FARMAKOKINETIKY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89451"/>
          </a:xfrm>
        </p:spPr>
        <p:txBody>
          <a:bodyPr>
            <a:normAutofit/>
          </a:bodyPr>
          <a:lstStyle/>
          <a:p>
            <a:r>
              <a:rPr lang="cs-CZ" sz="2000" b="1" dirty="0"/>
              <a:t>Biologická dostupnost F (%)</a:t>
            </a:r>
          </a:p>
          <a:p>
            <a:r>
              <a:rPr lang="cs-CZ" sz="2000" b="1" dirty="0"/>
              <a:t>Vazba na plazmatické bílkoviny (%)</a:t>
            </a:r>
          </a:p>
          <a:p>
            <a:r>
              <a:rPr lang="cs-CZ" sz="2000" b="1" dirty="0" err="1"/>
              <a:t>Clearance</a:t>
            </a:r>
            <a:r>
              <a:rPr lang="cs-CZ" sz="2000" b="1" dirty="0"/>
              <a:t> (ml/min)</a:t>
            </a:r>
          </a:p>
          <a:p>
            <a:r>
              <a:rPr lang="cs-CZ" sz="2000" b="1" dirty="0"/>
              <a:t>Distribuční objem </a:t>
            </a:r>
            <a:r>
              <a:rPr lang="cs-CZ" sz="2000" b="1" dirty="0" err="1"/>
              <a:t>V</a:t>
            </a:r>
            <a:r>
              <a:rPr lang="cs-CZ" sz="1200" b="1" dirty="0" err="1"/>
              <a:t>d</a:t>
            </a:r>
            <a:r>
              <a:rPr lang="cs-CZ" sz="2000" b="1" dirty="0"/>
              <a:t> (L/kg)</a:t>
            </a:r>
          </a:p>
          <a:p>
            <a:r>
              <a:rPr lang="cs-CZ" sz="2000" b="1" dirty="0"/>
              <a:t>Biologický poločas T</a:t>
            </a:r>
            <a:r>
              <a:rPr lang="cs-CZ" sz="1200" b="1" dirty="0"/>
              <a:t>1/2 </a:t>
            </a:r>
            <a:r>
              <a:rPr lang="cs-CZ" sz="2000" b="1" dirty="0"/>
              <a:t>(hod., min.)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435827"/>
              </p:ext>
            </p:extLst>
          </p:nvPr>
        </p:nvGraphicFramePr>
        <p:xfrm>
          <a:off x="467545" y="3140967"/>
          <a:ext cx="8136903" cy="3265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9521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Léčivá látka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F (%)</a:t>
                      </a:r>
                    </a:p>
                    <a:p>
                      <a:pPr algn="ctr"/>
                      <a:r>
                        <a:rPr lang="cs-CZ" b="0" dirty="0" err="1">
                          <a:solidFill>
                            <a:schemeClr val="tx1"/>
                          </a:solidFill>
                        </a:rPr>
                        <a:t>p.o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Vazba na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</a:rPr>
                        <a:t> bílkoviny (%)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err="1">
                          <a:solidFill>
                            <a:schemeClr val="tx1"/>
                          </a:solidFill>
                        </a:rPr>
                        <a:t>Clearance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 (ml/min)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cs-CZ" sz="1400" b="0" dirty="0" err="1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</a:rPr>
                        <a:t> (L/kg)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</a:rPr>
                        <a:t>1/2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 (hod.)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540">
                <a:tc>
                  <a:txBody>
                    <a:bodyPr/>
                    <a:lstStyle/>
                    <a:p>
                      <a:r>
                        <a:rPr lang="cs-CZ" b="1" dirty="0"/>
                        <a:t>Amikacin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0 - 11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1,4</a:t>
                      </a:r>
                      <a:r>
                        <a:rPr lang="cs-CZ" baseline="0" dirty="0"/>
                        <a:t> – 2,3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636">
                <a:tc>
                  <a:txBody>
                    <a:bodyPr/>
                    <a:lstStyle/>
                    <a:p>
                      <a:r>
                        <a:rPr lang="cs-CZ" b="1" dirty="0"/>
                        <a:t>Diazepam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90</a:t>
                      </a:r>
                      <a:r>
                        <a:rPr lang="cs-CZ" baseline="0" dirty="0"/>
                        <a:t> - 100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Mateřská</a:t>
                      </a:r>
                      <a:r>
                        <a:rPr lang="cs-CZ" sz="1600" baseline="0" dirty="0"/>
                        <a:t> látka: 33-45,</a:t>
                      </a:r>
                    </a:p>
                    <a:p>
                      <a:pPr algn="ctr"/>
                      <a:r>
                        <a:rPr lang="cs-CZ" sz="1600" baseline="0" dirty="0" err="1"/>
                        <a:t>desmetyldiazepam</a:t>
                      </a:r>
                      <a:r>
                        <a:rPr lang="cs-CZ" sz="1600" baseline="0" dirty="0"/>
                        <a:t> 152-174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540">
                <a:tc>
                  <a:txBody>
                    <a:bodyPr/>
                    <a:lstStyle/>
                    <a:p>
                      <a:r>
                        <a:rPr lang="cs-CZ" b="1" dirty="0"/>
                        <a:t>Digoxin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36</a:t>
                      </a:r>
                      <a:r>
                        <a:rPr lang="cs-CZ" baseline="0" dirty="0"/>
                        <a:t> - 48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998">
                <a:tc>
                  <a:txBody>
                    <a:bodyPr/>
                    <a:lstStyle/>
                    <a:p>
                      <a:r>
                        <a:rPr lang="cs-CZ" b="1" dirty="0" err="1"/>
                        <a:t>Warfarin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3,21</a:t>
                      </a:r>
                      <a:r>
                        <a:rPr lang="cs-CZ" sz="1400" dirty="0"/>
                        <a:t> (exkrece</a:t>
                      </a:r>
                      <a:r>
                        <a:rPr lang="cs-CZ" sz="1400" baseline="0" dirty="0"/>
                        <a:t> močí, 92% jako metabolity</a:t>
                      </a:r>
                      <a:r>
                        <a:rPr lang="cs-CZ" baseline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</a:t>
                      </a:r>
                      <a:r>
                        <a:rPr lang="cs-CZ" baseline="0" dirty="0"/>
                        <a:t> - 60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038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899209"/>
              </p:ext>
            </p:extLst>
          </p:nvPr>
        </p:nvGraphicFramePr>
        <p:xfrm>
          <a:off x="395536" y="116632"/>
          <a:ext cx="8280920" cy="6541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5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0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Biologická dostupnost F (%)</a:t>
                      </a:r>
                    </a:p>
                    <a:p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Podíl léčiva, který dosáhl systémové cirkulace (%),  popř. bezrozměrné číslo 0-1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. Charakterizuje, jaká část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</a:rPr>
                        <a:t> léčiva aplikovaného mimo krevní </a:t>
                      </a:r>
                      <a:r>
                        <a:rPr lang="cs-CZ" b="0" baseline="0" dirty="0" err="1">
                          <a:solidFill>
                            <a:schemeClr val="tx1"/>
                          </a:solidFill>
                        </a:rPr>
                        <a:t>řečisště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</a:rPr>
                        <a:t> dosáhne centrálního </a:t>
                      </a:r>
                      <a:r>
                        <a:rPr lang="cs-CZ" b="0" baseline="0" dirty="0" err="1">
                          <a:solidFill>
                            <a:schemeClr val="tx1"/>
                          </a:solidFill>
                        </a:rPr>
                        <a:t>kompartmentu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cs-CZ" b="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b="0" u="sng" baseline="0" dirty="0">
                          <a:solidFill>
                            <a:schemeClr val="tx1"/>
                          </a:solidFill>
                        </a:rPr>
                        <a:t>Využití: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="1" baseline="0" dirty="0">
                          <a:solidFill>
                            <a:srgbClr val="990033"/>
                          </a:solidFill>
                        </a:rPr>
                        <a:t>výpočet dávky, která se z místa aplikace skutečně dostane do systémové regulace  </a:t>
                      </a:r>
                      <a:r>
                        <a:rPr lang="cs-CZ" b="1" baseline="0" dirty="0" err="1">
                          <a:solidFill>
                            <a:srgbClr val="990033"/>
                          </a:solidFill>
                        </a:rPr>
                        <a:t>Dreal</a:t>
                      </a:r>
                      <a:r>
                        <a:rPr lang="cs-CZ" b="1" baseline="0" dirty="0">
                          <a:solidFill>
                            <a:srgbClr val="990033"/>
                          </a:solidFill>
                        </a:rPr>
                        <a:t> = </a:t>
                      </a:r>
                      <a:r>
                        <a:rPr lang="cs-CZ" b="1" baseline="0" dirty="0" err="1">
                          <a:solidFill>
                            <a:srgbClr val="990033"/>
                          </a:solidFill>
                        </a:rPr>
                        <a:t>FxD</a:t>
                      </a:r>
                      <a:endParaRPr lang="cs-CZ" b="1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5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err="1"/>
                        <a:t>Clearance</a:t>
                      </a:r>
                      <a:r>
                        <a:rPr lang="cs-CZ" sz="1800" b="1" dirty="0"/>
                        <a:t> (ml/min)</a:t>
                      </a:r>
                    </a:p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Objem plazmy, který</a:t>
                      </a:r>
                      <a:r>
                        <a:rPr lang="cs-CZ" b="1" baseline="0" dirty="0"/>
                        <a:t> se za časovou jednotku očistil od účinné látky. </a:t>
                      </a:r>
                      <a:r>
                        <a:rPr lang="cs-CZ" baseline="0" dirty="0" err="1"/>
                        <a:t>Clearance</a:t>
                      </a:r>
                      <a:r>
                        <a:rPr lang="cs-CZ" baseline="0" dirty="0"/>
                        <a:t> charakterizuje výkonnost eliminačních orgánů.</a:t>
                      </a:r>
                    </a:p>
                    <a:p>
                      <a:endParaRPr lang="cs-CZ" baseline="0" dirty="0"/>
                    </a:p>
                    <a:p>
                      <a:r>
                        <a:rPr lang="cs-CZ" u="sng" baseline="0" dirty="0"/>
                        <a:t>Využití</a:t>
                      </a:r>
                      <a:r>
                        <a:rPr lang="cs-CZ" baseline="0" dirty="0"/>
                        <a:t>: </a:t>
                      </a:r>
                      <a:r>
                        <a:rPr lang="cs-CZ" b="1" baseline="0" dirty="0">
                          <a:solidFill>
                            <a:srgbClr val="990033"/>
                          </a:solidFill>
                        </a:rPr>
                        <a:t>výpočet udržovací dávky léčiva:  D = </a:t>
                      </a:r>
                      <a:r>
                        <a:rPr lang="cs-CZ" b="1" baseline="0" dirty="0" err="1">
                          <a:solidFill>
                            <a:srgbClr val="990033"/>
                          </a:solidFill>
                        </a:rPr>
                        <a:t>c</a:t>
                      </a:r>
                      <a:r>
                        <a:rPr lang="cs-CZ" sz="1200" b="1" baseline="0" dirty="0" err="1">
                          <a:solidFill>
                            <a:srgbClr val="990033"/>
                          </a:solidFill>
                        </a:rPr>
                        <a:t>ss</a:t>
                      </a:r>
                      <a:r>
                        <a:rPr lang="cs-CZ" b="1" baseline="0" dirty="0">
                          <a:solidFill>
                            <a:srgbClr val="990033"/>
                          </a:solidFill>
                        </a:rPr>
                        <a:t> x </a:t>
                      </a:r>
                      <a:r>
                        <a:rPr lang="cs-CZ" b="1" baseline="0" dirty="0" err="1">
                          <a:solidFill>
                            <a:srgbClr val="990033"/>
                          </a:solidFill>
                        </a:rPr>
                        <a:t>Clearance</a:t>
                      </a:r>
                      <a:endParaRPr lang="cs-CZ" b="1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0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/>
                        <a:t>Distribuční objem </a:t>
                      </a:r>
                      <a:r>
                        <a:rPr lang="cs-CZ" sz="1800" b="1" dirty="0" err="1"/>
                        <a:t>V</a:t>
                      </a:r>
                      <a:r>
                        <a:rPr lang="cs-CZ" sz="1100" b="1" dirty="0" err="1"/>
                        <a:t>d</a:t>
                      </a:r>
                      <a:r>
                        <a:rPr lang="cs-CZ" sz="1800" b="1" dirty="0"/>
                        <a:t> (L/kg)</a:t>
                      </a:r>
                    </a:p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Fiktivní veličina, teoretický</a:t>
                      </a:r>
                      <a:r>
                        <a:rPr lang="cs-CZ" b="1" baseline="0" dirty="0"/>
                        <a:t> prostor, do kterého se lék po podání rozptýlí v určité zjištěné koncentraci. </a:t>
                      </a:r>
                    </a:p>
                    <a:p>
                      <a:r>
                        <a:rPr lang="cs-CZ" baseline="0" dirty="0" err="1"/>
                        <a:t>Vd</a:t>
                      </a:r>
                      <a:r>
                        <a:rPr lang="cs-CZ" baseline="0" dirty="0"/>
                        <a:t> vyjadřuje vztah mezi velikostí dávky a dosaženou koncentrací v plazmě.  </a:t>
                      </a:r>
                      <a:r>
                        <a:rPr lang="cs-CZ" baseline="0" dirty="0" err="1"/>
                        <a:t>Vd</a:t>
                      </a:r>
                      <a:r>
                        <a:rPr lang="cs-CZ" baseline="0" dirty="0"/>
                        <a:t> = D/</a:t>
                      </a:r>
                      <a:r>
                        <a:rPr lang="cs-CZ" baseline="0" dirty="0" err="1"/>
                        <a:t>cmax</a:t>
                      </a:r>
                      <a:r>
                        <a:rPr lang="cs-CZ" baseline="0" dirty="0"/>
                        <a:t> </a:t>
                      </a:r>
                    </a:p>
                    <a:p>
                      <a:r>
                        <a:rPr lang="cs-CZ" u="sng" baseline="0" dirty="0"/>
                        <a:t>Využití:</a:t>
                      </a:r>
                      <a:r>
                        <a:rPr lang="cs-CZ" baseline="0" dirty="0"/>
                        <a:t> </a:t>
                      </a:r>
                      <a:r>
                        <a:rPr lang="cs-CZ" b="1" baseline="0" dirty="0">
                          <a:solidFill>
                            <a:srgbClr val="990033"/>
                          </a:solidFill>
                        </a:rPr>
                        <a:t>výpočet nasycovací (úvodní dávky).  </a:t>
                      </a:r>
                      <a:r>
                        <a:rPr lang="cs-CZ" baseline="0" dirty="0"/>
                        <a:t>Velikost </a:t>
                      </a:r>
                      <a:r>
                        <a:rPr lang="cs-CZ" baseline="0" dirty="0" err="1"/>
                        <a:t>Vd</a:t>
                      </a:r>
                      <a:r>
                        <a:rPr lang="cs-CZ" baseline="0" dirty="0"/>
                        <a:t> je nepřímo </a:t>
                      </a:r>
                      <a:r>
                        <a:rPr lang="cs-CZ" baseline="0" dirty="0" err="1"/>
                        <a:t>závisla</a:t>
                      </a:r>
                      <a:r>
                        <a:rPr lang="cs-CZ" baseline="0" dirty="0"/>
                        <a:t> na vazbě na plazmatické bílkoviny.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0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/>
                        <a:t>Biologický poločas T</a:t>
                      </a:r>
                      <a:r>
                        <a:rPr lang="cs-CZ" sz="1100" b="1" dirty="0"/>
                        <a:t>1/2 </a:t>
                      </a:r>
                      <a:r>
                        <a:rPr lang="cs-CZ" sz="1800" b="1" dirty="0"/>
                        <a:t>(hod., min.)</a:t>
                      </a:r>
                    </a:p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Doba, za kterou klesne koncentrace léku v plazmě na polovinu.</a:t>
                      </a:r>
                      <a:r>
                        <a:rPr lang="cs-CZ" b="1" baseline="0" dirty="0"/>
                        <a:t> Za 5 T1/2 se vyloučí z </a:t>
                      </a:r>
                      <a:r>
                        <a:rPr lang="cs-CZ" b="1" baseline="0" dirty="0" err="1"/>
                        <a:t>org</a:t>
                      </a:r>
                      <a:r>
                        <a:rPr lang="cs-CZ" b="1" baseline="0" dirty="0"/>
                        <a:t>. prakticky veškerý lék.</a:t>
                      </a:r>
                    </a:p>
                    <a:p>
                      <a:r>
                        <a:rPr lang="cs-CZ" baseline="0" dirty="0"/>
                        <a:t>Velikost T1/2 je závislá na </a:t>
                      </a:r>
                      <a:r>
                        <a:rPr lang="cs-CZ" baseline="0" dirty="0" err="1"/>
                        <a:t>clearance</a:t>
                      </a:r>
                      <a:r>
                        <a:rPr lang="cs-CZ" baseline="0" dirty="0"/>
                        <a:t> + </a:t>
                      </a:r>
                      <a:r>
                        <a:rPr lang="cs-CZ" baseline="0" dirty="0" err="1"/>
                        <a:t>Vd</a:t>
                      </a:r>
                      <a:r>
                        <a:rPr lang="cs-CZ" baseline="0" dirty="0"/>
                        <a:t>: T1/2 = </a:t>
                      </a:r>
                      <a:r>
                        <a:rPr lang="cs-CZ" baseline="0" dirty="0" err="1"/>
                        <a:t>Vd</a:t>
                      </a:r>
                      <a:r>
                        <a:rPr lang="cs-CZ" baseline="0" dirty="0"/>
                        <a:t>/</a:t>
                      </a:r>
                      <a:r>
                        <a:rPr lang="cs-CZ" baseline="0" dirty="0" err="1"/>
                        <a:t>Clear</a:t>
                      </a:r>
                      <a:r>
                        <a:rPr lang="cs-CZ" baseline="0" dirty="0"/>
                        <a:t>.</a:t>
                      </a:r>
                    </a:p>
                    <a:p>
                      <a:endParaRPr lang="cs-CZ" baseline="0" dirty="0"/>
                    </a:p>
                    <a:p>
                      <a:r>
                        <a:rPr lang="cs-CZ" u="sng" baseline="0" dirty="0"/>
                        <a:t>Využití:</a:t>
                      </a:r>
                      <a:r>
                        <a:rPr lang="cs-CZ" baseline="0" dirty="0"/>
                        <a:t>  </a:t>
                      </a:r>
                      <a:r>
                        <a:rPr lang="cs-CZ" b="1" baseline="0" dirty="0">
                          <a:solidFill>
                            <a:srgbClr val="990033"/>
                          </a:solidFill>
                        </a:rPr>
                        <a:t>Odhad doby nutný k vyloučení léku</a:t>
                      </a:r>
                    </a:p>
                    <a:p>
                      <a:r>
                        <a:rPr lang="cs-CZ" b="1" baseline="0" dirty="0">
                          <a:solidFill>
                            <a:srgbClr val="990033"/>
                          </a:solidFill>
                        </a:rPr>
                        <a:t>                Odhad doby nutný k dosažení rovnovážné </a:t>
                      </a:r>
                      <a:r>
                        <a:rPr lang="cs-CZ" b="1" baseline="0" dirty="0" err="1">
                          <a:solidFill>
                            <a:srgbClr val="990033"/>
                          </a:solidFill>
                        </a:rPr>
                        <a:t>konc.léku</a:t>
                      </a:r>
                      <a:endParaRPr lang="cs-CZ" b="1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275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562074"/>
          </a:xfrm>
        </p:spPr>
        <p:txBody>
          <a:bodyPr>
            <a:normAutofit/>
          </a:bodyPr>
          <a:lstStyle/>
          <a:p>
            <a:r>
              <a:rPr lang="cs-CZ" sz="2400" b="1" dirty="0"/>
              <a:t>Distribuční objem (Vd)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92500" lnSpcReduction="20000"/>
          </a:bodyPr>
          <a:lstStyle/>
          <a:p>
            <a:r>
              <a:rPr lang="cs-CZ" sz="1800" dirty="0"/>
              <a:t>Zdánlivý prostor, distribuce léčiva jak v cirkulaci, tak i ve tkáních</a:t>
            </a:r>
          </a:p>
          <a:p>
            <a:r>
              <a:rPr lang="cs-CZ" sz="1800" dirty="0"/>
              <a:t>1. parametr pro určení koncentrace léčiva </a:t>
            </a:r>
          </a:p>
          <a:p>
            <a:r>
              <a:rPr lang="cs-CZ" sz="1800" dirty="0"/>
              <a:t>Určuje nárazovou dávku (LD) </a:t>
            </a:r>
          </a:p>
          <a:p>
            <a:endParaRPr lang="cs-CZ" sz="1800" dirty="0"/>
          </a:p>
          <a:p>
            <a:r>
              <a:rPr lang="cs-CZ" sz="1800" dirty="0"/>
              <a:t>Změny V</a:t>
            </a:r>
            <a:r>
              <a:rPr lang="cs-CZ" sz="1100" dirty="0"/>
              <a:t>d  </a:t>
            </a:r>
            <a:r>
              <a:rPr lang="cs-CZ" sz="2000" dirty="0"/>
              <a:t>např. při sepsi, hypalbuminémii, dehydrataci, LI,…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              intravaskulární prostor   Vd  5-7 L</a:t>
            </a:r>
          </a:p>
          <a:p>
            <a:pPr marL="0" indent="0">
              <a:buNone/>
            </a:pPr>
            <a:r>
              <a:rPr lang="cs-CZ" sz="2000" dirty="0"/>
              <a:t>                            extracelulární prostor     Vd  10-20 L</a:t>
            </a:r>
          </a:p>
          <a:p>
            <a:pPr marL="0" indent="0">
              <a:buNone/>
            </a:pPr>
            <a:r>
              <a:rPr lang="cs-CZ" sz="2000" dirty="0"/>
              <a:t>                            intracelulární prostor      Vd     &gt; 50 L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r>
              <a:rPr lang="cs-CZ" sz="2000" u="sng" dirty="0"/>
              <a:t>Využití Vd: </a:t>
            </a:r>
          </a:p>
          <a:p>
            <a:pPr marL="0" indent="0">
              <a:buNone/>
            </a:pPr>
            <a:endParaRPr lang="cs-CZ" sz="2000" u="sng" dirty="0"/>
          </a:p>
          <a:p>
            <a:pPr lvl="1" indent="-342900">
              <a:buFont typeface="+mj-lt"/>
              <a:buAutoNum type="arabicPeriod"/>
            </a:pPr>
            <a:r>
              <a:rPr lang="cs-CZ" sz="1900" dirty="0">
                <a:solidFill>
                  <a:srgbClr val="990033"/>
                </a:solidFill>
              </a:rPr>
              <a:t>Výpočet nasycovací dávky  - nasycovací dávku volíme u těch léčiv, u kterých opakované podávání udržovacích dávek vede k dosažení css za velmi dlouhou dobu</a:t>
            </a:r>
          </a:p>
          <a:p>
            <a:pPr lvl="1" indent="-342900">
              <a:buFont typeface="+mj-lt"/>
              <a:buAutoNum type="arabicPeriod"/>
            </a:pPr>
            <a:endParaRPr lang="cs-CZ" sz="1900" dirty="0">
              <a:solidFill>
                <a:srgbClr val="990033"/>
              </a:solidFill>
            </a:endParaRPr>
          </a:p>
          <a:p>
            <a:pPr lvl="1" indent="-342900">
              <a:buFont typeface="+mj-lt"/>
              <a:buAutoNum type="arabicPeriod"/>
            </a:pPr>
            <a:r>
              <a:rPr lang="cs-CZ" sz="1900" dirty="0">
                <a:solidFill>
                  <a:srgbClr val="990033"/>
                </a:solidFill>
              </a:rPr>
              <a:t>Pro posouzení velikosti distribučního prostoru  (léčivo distribuováno intra, extracelulárně, intravaskulárně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-1163782" y="2576945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72947"/>
              </p:ext>
            </p:extLst>
          </p:nvPr>
        </p:nvGraphicFramePr>
        <p:xfrm>
          <a:off x="1835696" y="2492896"/>
          <a:ext cx="4530436" cy="1214652"/>
        </p:xfrm>
        <a:graphic>
          <a:graphicData uri="http://schemas.openxmlformats.org/drawingml/2006/table">
            <a:tbl>
              <a:tblPr/>
              <a:tblGrid>
                <a:gridCol w="4530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46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434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418058"/>
          </a:xfrm>
        </p:spPr>
        <p:txBody>
          <a:bodyPr>
            <a:noAutofit/>
          </a:bodyPr>
          <a:lstStyle/>
          <a:p>
            <a:r>
              <a:rPr lang="cs-CZ" sz="2400" b="1" dirty="0"/>
              <a:t>V</a:t>
            </a:r>
            <a:r>
              <a:rPr lang="cs-CZ" sz="1600" b="1" dirty="0"/>
              <a:t>d</a:t>
            </a:r>
            <a:r>
              <a:rPr lang="cs-CZ" sz="2400" b="1" dirty="0"/>
              <a:t> u hydrofilních x lipofilních léčiv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764704"/>
            <a:ext cx="8291264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/>
              <a:t>Hydrofilní léčiva</a:t>
            </a:r>
          </a:p>
          <a:p>
            <a:r>
              <a:rPr lang="cs-CZ" sz="2000" dirty="0"/>
              <a:t>Mají V</a:t>
            </a:r>
            <a:r>
              <a:rPr lang="cs-CZ" sz="1400" dirty="0"/>
              <a:t>d</a:t>
            </a:r>
            <a:r>
              <a:rPr lang="cs-CZ" sz="2000" dirty="0"/>
              <a:t> , který dobře odpovídá IBW a lepších výsledků dosáhneme při dávkování na 1 kg IBW a to i u obézních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Lipofilní léčiva</a:t>
            </a:r>
          </a:p>
          <a:p>
            <a:r>
              <a:rPr lang="cs-CZ" sz="2000" dirty="0"/>
              <a:t>V</a:t>
            </a:r>
            <a:r>
              <a:rPr lang="cs-CZ" sz="1400" dirty="0"/>
              <a:t>d</a:t>
            </a:r>
            <a:r>
              <a:rPr lang="cs-CZ" sz="2000" dirty="0"/>
              <a:t> spíše odpovídá celkové tělesné hmotnosti (př. </a:t>
            </a:r>
            <a:r>
              <a:rPr lang="cs-CZ" sz="2000" dirty="0" err="1"/>
              <a:t>propofol</a:t>
            </a:r>
            <a:r>
              <a:rPr lang="cs-CZ" sz="2000" dirty="0"/>
              <a:t>). Tato dávka u velmi obézních může být neúměrně vysoká → nesmí být podávána opakovaně, protože eliminační funkce ledvin a jater neodpovídá u obézních osob tělesným proporcím!!!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Př. AMG (distribuce do ECT)</a:t>
            </a:r>
          </a:p>
          <a:p>
            <a:pPr marL="0" indent="0">
              <a:buNone/>
            </a:pPr>
            <a:r>
              <a:rPr lang="cs-CZ" sz="2000" dirty="0"/>
              <a:t>+ u obézních je distribuce do tukové tkáně u hydrofilních léčiv až  40%</a:t>
            </a:r>
          </a:p>
          <a:p>
            <a:pPr marL="0" indent="0">
              <a:buNone/>
            </a:pPr>
            <a:r>
              <a:rPr lang="cs-CZ" sz="2000" dirty="0"/>
              <a:t>→ propočet dávky dle korigované hmotnosti (ABW):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                </a:t>
            </a:r>
            <a:r>
              <a:rPr lang="cs-CZ" sz="2000" u="sng" dirty="0"/>
              <a:t> ABW = 0,4 x (tělesná hmotnost – IBW) + 1 x IBW</a:t>
            </a:r>
          </a:p>
          <a:p>
            <a:pPr marL="0" indent="0">
              <a:buNone/>
            </a:pPr>
            <a:endParaRPr lang="cs-CZ" sz="2000" u="sng" dirty="0"/>
          </a:p>
          <a:p>
            <a:pPr marL="0" indent="0">
              <a:buNone/>
            </a:pPr>
            <a:r>
              <a:rPr lang="cs-CZ" sz="2000" dirty="0"/>
              <a:t>→ u neobézních počítat s IBW, u obézních s ABW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-290945" y="5098473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-2258291" y="2701636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83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2800" dirty="0"/>
              <a:t>Farmakologie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980728"/>
            <a:ext cx="4040188" cy="720080"/>
          </a:xfrm>
        </p:spPr>
        <p:txBody>
          <a:bodyPr>
            <a:normAutofit lnSpcReduction="10000"/>
          </a:bodyPr>
          <a:lstStyle/>
          <a:p>
            <a:r>
              <a:rPr lang="cs-CZ" sz="2000" dirty="0">
                <a:solidFill>
                  <a:srgbClr val="D60093"/>
                </a:solidFill>
              </a:rPr>
              <a:t>FARMAKODYNAMIKA</a:t>
            </a:r>
          </a:p>
          <a:p>
            <a:r>
              <a:rPr lang="cs-CZ" sz="2000" dirty="0"/>
              <a:t>Specifická k léčivu, lékové skupině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51520" y="2276872"/>
            <a:ext cx="4042792" cy="4392488"/>
          </a:xfrm>
          <a:solidFill>
            <a:srgbClr val="FFCCFF"/>
          </a:solidFill>
        </p:spPr>
        <p:txBody>
          <a:bodyPr>
            <a:normAutofit/>
          </a:bodyPr>
          <a:lstStyle/>
          <a:p>
            <a:r>
              <a:rPr lang="cs-CZ" sz="2000" dirty="0" err="1"/>
              <a:t>Inetrakce</a:t>
            </a:r>
            <a:r>
              <a:rPr lang="cs-CZ" sz="2000" dirty="0"/>
              <a:t> s buněčnými komponenty, např. s receptorem, cílové místo</a:t>
            </a:r>
          </a:p>
          <a:p>
            <a:r>
              <a:rPr lang="cs-CZ" sz="2000" dirty="0"/>
              <a:t>Působení léčiva v cílovém místě účinku</a:t>
            </a:r>
          </a:p>
          <a:p>
            <a:r>
              <a:rPr lang="cs-CZ" sz="2000" dirty="0"/>
              <a:t>Vztah mezi koncentrací léku a jeho účinkem</a:t>
            </a:r>
          </a:p>
          <a:p>
            <a:r>
              <a:rPr lang="cs-CZ" sz="2000" dirty="0"/>
              <a:t>Redukce nežádoucích symptomů</a:t>
            </a:r>
          </a:p>
          <a:p>
            <a:r>
              <a:rPr lang="cs-CZ" sz="2000" dirty="0"/>
              <a:t>Modifikace progrese onemocnění</a:t>
            </a:r>
          </a:p>
          <a:p>
            <a:r>
              <a:rPr lang="cs-CZ" sz="2000" dirty="0"/>
              <a:t>Nežádoucí účinky</a:t>
            </a:r>
          </a:p>
          <a:p>
            <a:r>
              <a:rPr lang="cs-CZ" sz="2000" dirty="0"/>
              <a:t>Lékové interakce</a:t>
            </a:r>
          </a:p>
          <a:p>
            <a:r>
              <a:rPr lang="cs-CZ" sz="2000" dirty="0"/>
              <a:t>Inter- a intra-individuální rozdíly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04048" y="983104"/>
            <a:ext cx="4041775" cy="720080"/>
          </a:xfrm>
        </p:spPr>
        <p:txBody>
          <a:bodyPr>
            <a:normAutofit lnSpcReduction="10000"/>
          </a:bodyPr>
          <a:lstStyle/>
          <a:p>
            <a:r>
              <a:rPr lang="cs-CZ" sz="2000" dirty="0">
                <a:solidFill>
                  <a:srgbClr val="D60093"/>
                </a:solidFill>
              </a:rPr>
              <a:t>FARMAKOKINETIKA</a:t>
            </a:r>
          </a:p>
          <a:p>
            <a:r>
              <a:rPr lang="cs-CZ" sz="2000" dirty="0"/>
              <a:t>Nespecifická, obecné procesy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88024" y="2321496"/>
            <a:ext cx="4041775" cy="4347864"/>
          </a:xfrm>
          <a:solidFill>
            <a:srgbClr val="FFCCFF"/>
          </a:solidFill>
        </p:spPr>
        <p:txBody>
          <a:bodyPr>
            <a:normAutofit/>
          </a:bodyPr>
          <a:lstStyle/>
          <a:p>
            <a:r>
              <a:rPr lang="cs-CZ" sz="2000" dirty="0"/>
              <a:t>Absorpce z místa podání</a:t>
            </a:r>
          </a:p>
          <a:p>
            <a:r>
              <a:rPr lang="cs-CZ" sz="2000" dirty="0"/>
              <a:t>Doručení léčiva do místa účinku</a:t>
            </a:r>
          </a:p>
          <a:p>
            <a:r>
              <a:rPr lang="cs-CZ" sz="2000" dirty="0"/>
              <a:t>Eliminace z organizmu</a:t>
            </a:r>
          </a:p>
          <a:p>
            <a:r>
              <a:rPr lang="cs-CZ" sz="2000" dirty="0"/>
              <a:t>Trvání účinku</a:t>
            </a:r>
          </a:p>
          <a:p>
            <a:r>
              <a:rPr lang="cs-CZ" sz="2000" dirty="0"/>
              <a:t>Akumulace léčiva po opakovaném podávání</a:t>
            </a:r>
          </a:p>
          <a:p>
            <a:r>
              <a:rPr lang="cs-CZ" sz="2000" dirty="0"/>
              <a:t>Lékové interakce</a:t>
            </a:r>
          </a:p>
          <a:p>
            <a:r>
              <a:rPr lang="cs-CZ" sz="2000" dirty="0"/>
              <a:t>Inter- a intra-individuální rozdíly</a:t>
            </a:r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</p:txBody>
      </p:sp>
      <p:sp>
        <p:nvSpPr>
          <p:cNvPr id="7" name="Šipka dolů 6"/>
          <p:cNvSpPr/>
          <p:nvPr/>
        </p:nvSpPr>
        <p:spPr>
          <a:xfrm>
            <a:off x="2091110" y="1703184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6304335" y="1705560"/>
            <a:ext cx="288032" cy="5016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028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Kompartmentové modely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= fiktivní modely distribuce léčiv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u="sng" dirty="0">
                <a:solidFill>
                  <a:srgbClr val="C00000"/>
                </a:solidFill>
              </a:rPr>
              <a:t>1 kompartment </a:t>
            </a:r>
            <a:r>
              <a:rPr lang="cs-CZ" sz="2000" dirty="0"/>
              <a:t>– léčivo po </a:t>
            </a:r>
            <a:r>
              <a:rPr lang="cs-CZ" sz="2000" dirty="0" err="1"/>
              <a:t>i.v</a:t>
            </a:r>
            <a:r>
              <a:rPr lang="cs-CZ" sz="2000" dirty="0"/>
              <a:t>. podání vykazuje lineární pokles koncentrace. Okamžitá distribuce léčiva z centrálního kompartmentu do periferního. Odběr </a:t>
            </a:r>
            <a:r>
              <a:rPr lang="cs-CZ" sz="2000" dirty="0" err="1"/>
              <a:t>c</a:t>
            </a:r>
            <a:r>
              <a:rPr lang="cs-CZ" sz="1200" dirty="0" err="1"/>
              <a:t>max</a:t>
            </a:r>
            <a:r>
              <a:rPr lang="cs-CZ" sz="2000" dirty="0"/>
              <a:t> pro TDM můžeme provést ihned po podání léčiva</a:t>
            </a:r>
          </a:p>
          <a:p>
            <a:pPr marL="0" indent="0">
              <a:buNone/>
            </a:pPr>
            <a:r>
              <a:rPr lang="cs-CZ" sz="2000" dirty="0"/>
              <a:t>             (př. theofylin distribuční fáze 10 min.</a:t>
            </a:r>
          </a:p>
          <a:p>
            <a:pPr marL="0" indent="0">
              <a:buNone/>
            </a:pPr>
            <a:r>
              <a:rPr lang="cs-CZ" sz="2000" dirty="0"/>
              <a:t>              AMG – závislost na délce infuze)</a:t>
            </a:r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r>
              <a:rPr lang="cs-CZ" sz="2000" b="1" u="sng" dirty="0">
                <a:solidFill>
                  <a:srgbClr val="C00000"/>
                </a:solidFill>
              </a:rPr>
              <a:t>2 kompartment </a:t>
            </a:r>
            <a:r>
              <a:rPr lang="cs-CZ" sz="2000" dirty="0"/>
              <a:t>– léčivo po podání opouští krevní řečiště, je distribuováno a eliminováno. Hladiny pro TDM je nutno vždy odebírat v eliminační fázi, kdy je již nastolena rovnováha mezi krví a tkáněmi </a:t>
            </a:r>
          </a:p>
          <a:p>
            <a:pPr marL="0" indent="0">
              <a:buNone/>
            </a:pPr>
            <a:r>
              <a:rPr lang="cs-CZ" sz="2000" dirty="0"/>
              <a:t>                 (př. digoxin – odběr za 8 hod. po podání</a:t>
            </a:r>
          </a:p>
          <a:p>
            <a:pPr marL="0" indent="0">
              <a:buNone/>
            </a:pPr>
            <a:r>
              <a:rPr lang="cs-CZ" sz="2000" dirty="0"/>
              <a:t>                         </a:t>
            </a:r>
            <a:r>
              <a:rPr lang="cs-CZ" sz="2000" dirty="0" err="1"/>
              <a:t>vankomycin</a:t>
            </a:r>
            <a:r>
              <a:rPr lang="cs-CZ" sz="2000" dirty="0"/>
              <a:t> – distribuční fáze 1-2 h.)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91270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04856" cy="576064"/>
          </a:xfrm>
        </p:spPr>
        <p:txBody>
          <a:bodyPr>
            <a:normAutofit/>
          </a:bodyPr>
          <a:lstStyle/>
          <a:p>
            <a:r>
              <a:rPr lang="cs-CZ" sz="2400" dirty="0"/>
              <a:t>Lineární x nelineární FK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7606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Lineární farmakokinetika</a:t>
            </a:r>
          </a:p>
          <a:p>
            <a:pPr marL="457200" indent="-457200">
              <a:buFont typeface="+mj-lt"/>
              <a:buAutoNum type="arabicPeriod"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 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457200" indent="-457200">
              <a:buFont typeface="+mj-lt"/>
              <a:buAutoNum type="arabicPeriod" startAt="2"/>
            </a:pPr>
            <a:r>
              <a:rPr 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Nelineární farmakokinetika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83968" y="1268760"/>
            <a:ext cx="4402832" cy="5472608"/>
          </a:xfrm>
        </p:spPr>
        <p:txBody>
          <a:bodyPr>
            <a:normAutofit/>
          </a:bodyPr>
          <a:lstStyle/>
          <a:p>
            <a:r>
              <a:rPr lang="cs-CZ" sz="1600" dirty="0"/>
              <a:t>Koncentrace léčiva stoupá </a:t>
            </a:r>
          </a:p>
          <a:p>
            <a:r>
              <a:rPr lang="cs-CZ" sz="1600" dirty="0"/>
              <a:t> steady-state – stav, kdy rychlost přívodu se rovná rychlosti eliminace</a:t>
            </a:r>
          </a:p>
          <a:p>
            <a:r>
              <a:rPr lang="cs-CZ" sz="1600" dirty="0"/>
              <a:t>Steady-state……. Za 4-5 T</a:t>
            </a:r>
            <a:r>
              <a:rPr lang="cs-CZ" sz="1200" dirty="0"/>
              <a:t>1/2</a:t>
            </a:r>
          </a:p>
          <a:p>
            <a:r>
              <a:rPr lang="cs-CZ" sz="1600" dirty="0"/>
              <a:t>C</a:t>
            </a:r>
            <a:r>
              <a:rPr lang="cs-CZ" sz="1200" dirty="0"/>
              <a:t>ss</a:t>
            </a:r>
            <a:r>
              <a:rPr lang="cs-CZ" sz="1600" dirty="0"/>
              <a:t> = 10µg/ml, dávka 100mg/h, jestliže zvýšíme dávku na 150mg/h, zvýší se c</a:t>
            </a:r>
            <a:r>
              <a:rPr lang="cs-CZ" sz="1200" dirty="0"/>
              <a:t>ss</a:t>
            </a:r>
            <a:r>
              <a:rPr lang="cs-CZ" sz="1600" dirty="0"/>
              <a:t> na 15µg/ml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Koncentrace se mění disproporcionálně ve vztahu  k velikosti dávky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600" dirty="0"/>
              <a:t>Př. fenytoin – v určitém okamžiku saturace mtb. enzymů →prudký vzestup koncentrace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600" dirty="0"/>
              <a:t>Pokles koncentrace – změny ve vazbě na B (kys. valproová), autoindukce (karbamazepin) → úprava dávek velmi složitá, nutno titrovat, monitorovat</a:t>
            </a:r>
          </a:p>
          <a:p>
            <a:pPr marL="457200" indent="-457200">
              <a:buFont typeface="+mj-lt"/>
              <a:buAutoNum type="arabicPeriod"/>
            </a:pPr>
            <a:endParaRPr lang="cs-CZ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25144"/>
            <a:ext cx="266429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5" y="1412776"/>
            <a:ext cx="280831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198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65861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/>
              <a:t>ZÁKLADY FARMAKODYNAMIKY</a:t>
            </a:r>
          </a:p>
        </p:txBody>
      </p:sp>
    </p:spTree>
    <p:extLst>
      <p:ext uri="{BB962C8B-B14F-4D97-AF65-F5344CB8AC3E}">
        <p14:creationId xmlns:p14="http://schemas.microsoft.com/office/powerpoint/2010/main" val="4028877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Farmakodynamiku lze definovat jako studium většinou biochemických a fyziologických, ale i jiných účinků léčiv a mechanismem účinku těchto léčiv, tedy sledování toho „ </a:t>
            </a:r>
            <a:r>
              <a:rPr lang="cs-CZ" sz="2000" u="sng" dirty="0"/>
              <a:t>co léčivo dělá s organismem</a:t>
            </a:r>
            <a:r>
              <a:rPr lang="cs-CZ" sz="2000" dirty="0"/>
              <a:t>“.</a:t>
            </a:r>
          </a:p>
          <a:p>
            <a:endParaRPr lang="cs-CZ" sz="2000" dirty="0"/>
          </a:p>
          <a:p>
            <a:r>
              <a:rPr lang="cs-CZ" sz="2000" u="sng" dirty="0"/>
              <a:t>Obecná farmakodynamika </a:t>
            </a:r>
            <a:r>
              <a:rPr lang="cs-CZ" sz="2000" dirty="0"/>
              <a:t>– zabývá se studiem a popisem obecně platných zákonitostí týkajících se účinků léčiv a jejich mechanismů</a:t>
            </a:r>
          </a:p>
          <a:p>
            <a:endParaRPr lang="cs-CZ" sz="2000" dirty="0"/>
          </a:p>
          <a:p>
            <a:r>
              <a:rPr lang="cs-CZ" sz="2000" u="sng" dirty="0"/>
              <a:t>Speciální farmakodynamika </a:t>
            </a:r>
            <a:r>
              <a:rPr lang="cs-CZ" sz="2000" dirty="0"/>
              <a:t>– zabývá se  studiem a popisem účinků a jejich mechanismů u konkrétních skupin léčiv nebo u jednotlivých léčiv.</a:t>
            </a:r>
          </a:p>
          <a:p>
            <a:endParaRPr lang="cs-CZ" sz="2000" dirty="0"/>
          </a:p>
          <a:p>
            <a:r>
              <a:rPr lang="cs-CZ" sz="2000" dirty="0"/>
              <a:t>Farmakodynamika je považována za základ farmakologie, ale nutno pamatovat, že účinnost léčiva závisí ve značné míře i na její farmakokinetice.</a:t>
            </a:r>
          </a:p>
          <a:p>
            <a:endParaRPr lang="cs-CZ" sz="2000" dirty="0"/>
          </a:p>
          <a:p>
            <a:r>
              <a:rPr lang="cs-CZ" sz="2000" dirty="0"/>
              <a:t>Účinky léčiv jsou dány především specifickými interakcemi látek s biologickými systémy, které  lze označit – receptorové mechanismy. </a:t>
            </a:r>
          </a:p>
          <a:p>
            <a:endParaRPr lang="cs-CZ" sz="2000" dirty="0"/>
          </a:p>
          <a:p>
            <a:r>
              <a:rPr lang="cs-CZ" sz="2000" dirty="0"/>
              <a:t>Použití některých látek, př. rentgenově kontrastní látky, trávicí enzymy, osmoticky aktivní látky – je podmíněno pouze využitím jejich fyzikálně-</a:t>
            </a:r>
            <a:r>
              <a:rPr lang="cs-CZ" sz="2000" dirty="0" err="1"/>
              <a:t>chem</a:t>
            </a:r>
            <a:r>
              <a:rPr lang="cs-CZ" sz="2000" dirty="0"/>
              <a:t>. vlastností.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23600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120680" cy="56207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cs-CZ" sz="2000" dirty="0"/>
              <a:t>Léčivo se musí v organismu navázat na reakčního partnera, aby vyvolala účinek. Vazebný partner = </a:t>
            </a:r>
            <a:r>
              <a:rPr lang="cs-CZ" sz="2000" b="1" dirty="0"/>
              <a:t>RECEPTOR  = proteinová makromolekula</a:t>
            </a:r>
            <a:r>
              <a:rPr lang="cs-CZ" sz="2000" dirty="0"/>
              <a:t>, lokalizovaná v buněčné membráně nebo v buňce (cytosol, jádro).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/>
              <a:t>LIGAND</a:t>
            </a:r>
            <a:r>
              <a:rPr lang="cs-CZ" sz="2000" dirty="0"/>
              <a:t> = látka interagující s receptory (endogenní látky – hormony, růstové faktory, exogenní látky – léčiva)</a:t>
            </a:r>
          </a:p>
          <a:p>
            <a:endParaRPr lang="cs-CZ" sz="2000" dirty="0"/>
          </a:p>
          <a:p>
            <a:r>
              <a:rPr lang="cs-CZ" sz="2000" dirty="0"/>
              <a:t>Obecná představa tohoto mechanismu – </a:t>
            </a:r>
            <a:r>
              <a:rPr lang="cs-CZ" sz="2000" dirty="0" err="1"/>
              <a:t>schématicky</a:t>
            </a:r>
            <a:r>
              <a:rPr lang="cs-CZ" sz="2000" dirty="0"/>
              <a:t>: </a:t>
            </a:r>
          </a:p>
          <a:p>
            <a:pPr marL="0" indent="0">
              <a:buNone/>
            </a:pPr>
            <a:r>
              <a:rPr lang="cs-CZ" sz="2000" dirty="0"/>
              <a:t>                            R + L ↔ RL → X → Y → Z → účinek</a:t>
            </a:r>
          </a:p>
          <a:p>
            <a:pPr marL="0" indent="0">
              <a:buNone/>
            </a:pPr>
            <a:r>
              <a:rPr lang="cs-CZ" sz="2000" dirty="0"/>
              <a:t>X,Y,Z….řada </a:t>
            </a:r>
            <a:r>
              <a:rPr lang="cs-CZ" sz="2000" dirty="0" err="1"/>
              <a:t>biochem</a:t>
            </a:r>
            <a:r>
              <a:rPr lang="cs-CZ" sz="2000" dirty="0"/>
              <a:t>. a fyziolog. změn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Receptory jsou spřažené s tzv. </a:t>
            </a:r>
            <a:r>
              <a:rPr lang="cs-CZ" sz="2000" b="1" dirty="0"/>
              <a:t>EFEKTOROVÝMI SYSTÉMY  </a:t>
            </a:r>
            <a:r>
              <a:rPr lang="cs-CZ" sz="2000" dirty="0"/>
              <a:t>(= komplex buněčných látek) -  jsou aktivovány při obsazení receptoru určitou látkou a zajišťují přenos signálu a jeho transformaci na účinek.</a:t>
            </a:r>
          </a:p>
        </p:txBody>
      </p:sp>
    </p:spTree>
    <p:extLst>
      <p:ext uri="{BB962C8B-B14F-4D97-AF65-F5344CB8AC3E}">
        <p14:creationId xmlns:p14="http://schemas.microsoft.com/office/powerpoint/2010/main" val="1783315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accent4">
                    <a:lumMod val="75000"/>
                  </a:schemeClr>
                </a:solidFill>
              </a:rPr>
              <a:t>Přenos signálu cytoplazmatickými receptory</a:t>
            </a:r>
          </a:p>
          <a:p>
            <a:pPr lvl="1"/>
            <a:r>
              <a:rPr lang="cs-CZ" sz="1600" dirty="0"/>
              <a:t>Některé látky (endogenní i exogenní) jsou velmi lipofilní, takže relativně snadno prostupují plazmatickou membránou do nitra buňky, kde se vážou na specifické cytoplazmatické nebo jaderné receptory.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Tyto receptory jsou obsazovány např. glukokortikoidy, </a:t>
            </a:r>
            <a:r>
              <a:rPr lang="cs-CZ" sz="1600" dirty="0" err="1"/>
              <a:t>mineralokortikoidy</a:t>
            </a:r>
            <a:r>
              <a:rPr lang="cs-CZ" sz="1600" dirty="0"/>
              <a:t>, pohlavními hormony, vitaminem D, hormony štítné žlázy. Jejich společným rysem je dlouhodobé působení, které nastává s určitou latencí a trvá hodiny až dny, což je podmíněno tím, že tyto látky stimulují transkripci genu v jádře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>
                <a:solidFill>
                  <a:schemeClr val="accent4">
                    <a:lumMod val="75000"/>
                  </a:schemeClr>
                </a:solidFill>
              </a:rPr>
              <a:t>Přenos signálu membránovými receptory</a:t>
            </a:r>
          </a:p>
          <a:p>
            <a:pPr lvl="1"/>
            <a:r>
              <a:rPr lang="cs-CZ" sz="1600" dirty="0"/>
              <a:t>Velká část látek (hormony, neurotransmitery, exogenní léčiva) reaguje s receptory umístěnými v plazmatické membráně. </a:t>
            </a:r>
          </a:p>
          <a:p>
            <a:pPr lvl="1"/>
            <a:r>
              <a:rPr lang="cs-CZ" sz="1600" dirty="0"/>
              <a:t>V důsledku aktivace těchto receptorů dochází k aktivaci efektorových systémů, což vede k tvorbě nitrobuněčných signálů (tzv. druhých poslů) nebo nahromadění některých iontů (Ca2+) zodpovědných za konečné fyziologické a farmakologické účinky.</a:t>
            </a:r>
          </a:p>
        </p:txBody>
      </p:sp>
    </p:spTree>
    <p:extLst>
      <p:ext uri="{BB962C8B-B14F-4D97-AF65-F5344CB8AC3E}">
        <p14:creationId xmlns:p14="http://schemas.microsoft.com/office/powerpoint/2010/main" val="11940052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Receptory mají 2 podstatné vlastnosti:</a:t>
            </a:r>
          </a:p>
          <a:p>
            <a:pPr marL="0" indent="0">
              <a:buNone/>
            </a:pPr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Nesou specifické  vazebné místo, které umožňuje navázat pouze určitý neurotransmiter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Po vazbě </a:t>
            </a:r>
            <a:r>
              <a:rPr lang="cs-CZ" sz="2000" dirty="0" err="1"/>
              <a:t>transmiteru</a:t>
            </a:r>
            <a:r>
              <a:rPr lang="cs-CZ" sz="2000" dirty="0"/>
              <a:t> receptor změní konformaci, popř. funkční stav receptorového proteinu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Z hlediska stavby receptorového proteinu a transdukce signálu se dají rozlišit 4 typy receptorů</a:t>
            </a:r>
            <a:r>
              <a:rPr lang="cs-CZ" sz="2000" dirty="0"/>
              <a:t>: </a:t>
            </a:r>
          </a:p>
          <a:p>
            <a:pPr marL="0" indent="0">
              <a:buNone/>
            </a:pPr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Iontové kanály řízené ligandem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Receptory spřažené s G-proteinem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Receptory s enzymovou aktivitou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Receptory regulující transkripci DNA</a:t>
            </a:r>
          </a:p>
        </p:txBody>
      </p:sp>
    </p:spTree>
    <p:extLst>
      <p:ext uri="{BB962C8B-B14F-4D97-AF65-F5344CB8AC3E}">
        <p14:creationId xmlns:p14="http://schemas.microsoft.com/office/powerpoint/2010/main" val="4046070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008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2000" dirty="0"/>
              <a:t>1. Receptory spřažené s iontovými kanály - </a:t>
            </a:r>
            <a:r>
              <a:rPr lang="cs-CZ" sz="2000" b="1" dirty="0"/>
              <a:t>receptor je přímo spřažen s efektorem, kterým je iontový kanál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4860032" cy="5760640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Př. </a:t>
            </a:r>
            <a:r>
              <a:rPr lang="cs-CZ" sz="2000" b="1" dirty="0"/>
              <a:t>Nikotinový </a:t>
            </a:r>
            <a:r>
              <a:rPr lang="cs-CZ" sz="2000" b="1" dirty="0" err="1"/>
              <a:t>cholinergní</a:t>
            </a:r>
            <a:r>
              <a:rPr lang="cs-CZ" sz="2000" b="1" dirty="0"/>
              <a:t> receptor </a:t>
            </a:r>
            <a:r>
              <a:rPr lang="cs-CZ" sz="2000" dirty="0"/>
              <a:t>na motorické ploténce kosterního svalu</a:t>
            </a:r>
          </a:p>
          <a:p>
            <a:pPr lvl="1"/>
            <a:r>
              <a:rPr lang="cs-CZ" sz="1600" dirty="0"/>
              <a:t>Je </a:t>
            </a:r>
            <a:r>
              <a:rPr lang="cs-CZ" sz="1600" dirty="0" err="1"/>
              <a:t>pentamer</a:t>
            </a:r>
            <a:r>
              <a:rPr lang="cs-CZ" sz="1600" dirty="0"/>
              <a:t> ve </a:t>
            </a:r>
            <a:r>
              <a:rPr lang="cs-CZ" sz="1600" dirty="0" err="1"/>
              <a:t>fosfolipidové</a:t>
            </a:r>
            <a:r>
              <a:rPr lang="cs-CZ" sz="1600" dirty="0"/>
              <a:t> membráně , složený ze 4 podjednotek </a:t>
            </a:r>
          </a:p>
          <a:p>
            <a:pPr lvl="1"/>
            <a:r>
              <a:rPr lang="cs-CZ" sz="1600" dirty="0"/>
              <a:t>Středem </a:t>
            </a:r>
            <a:r>
              <a:rPr lang="cs-CZ" sz="1600" dirty="0" err="1"/>
              <a:t>pentameru</a:t>
            </a:r>
            <a:r>
              <a:rPr lang="cs-CZ" sz="1600" dirty="0"/>
              <a:t> probíhá </a:t>
            </a:r>
            <a:r>
              <a:rPr lang="cs-CZ" sz="1600" dirty="0" err="1"/>
              <a:t>transmembránový</a:t>
            </a:r>
            <a:r>
              <a:rPr lang="cs-CZ" sz="1600" dirty="0"/>
              <a:t> kanál</a:t>
            </a:r>
          </a:p>
          <a:p>
            <a:pPr lvl="1"/>
            <a:r>
              <a:rPr lang="cs-CZ" sz="1600" dirty="0"/>
              <a:t>Po uvolnění Ach ze zakončení motorického nervu a po obsazení 2 podjednotek </a:t>
            </a:r>
            <a:r>
              <a:rPr lang="el-GR" sz="1600" dirty="0"/>
              <a:t>α</a:t>
            </a:r>
            <a:r>
              <a:rPr lang="cs-CZ" sz="1600" dirty="0"/>
              <a:t>  se  otevře iontová kanál. </a:t>
            </a:r>
          </a:p>
          <a:p>
            <a:pPr lvl="1"/>
            <a:r>
              <a:rPr lang="cs-CZ" sz="1600" dirty="0"/>
              <a:t>Na+ proudí do buňky, K+ ven z buňky</a:t>
            </a:r>
          </a:p>
          <a:p>
            <a:pPr lvl="1"/>
            <a:r>
              <a:rPr lang="cs-CZ" sz="1600" dirty="0"/>
              <a:t>Funkčně rozhodující je </a:t>
            </a:r>
            <a:r>
              <a:rPr lang="cs-CZ" sz="1600" dirty="0" err="1"/>
              <a:t>influx</a:t>
            </a:r>
            <a:r>
              <a:rPr lang="cs-CZ" sz="1600" dirty="0"/>
              <a:t> Na+: způsobí depolarizaci nervosvalové ploténky → akční potenciál a jeho šíření. </a:t>
            </a:r>
          </a:p>
          <a:p>
            <a:pPr lvl="1"/>
            <a:r>
              <a:rPr lang="cs-CZ" sz="1600" dirty="0"/>
              <a:t>Vzniká excitační potenciál na nervosvalové ploténce</a:t>
            </a:r>
          </a:p>
          <a:p>
            <a:pPr lvl="1"/>
            <a:r>
              <a:rPr lang="cs-CZ" sz="1600" dirty="0"/>
              <a:t>K otevření iontových kanálů dojde teprve po navázání 2 molekul Ach.</a:t>
            </a:r>
          </a:p>
          <a:p>
            <a:r>
              <a:rPr lang="cs-CZ" sz="2000" dirty="0"/>
              <a:t>Př. </a:t>
            </a:r>
            <a:r>
              <a:rPr lang="cs-CZ" sz="2000" b="1" dirty="0"/>
              <a:t>GABA interakcí s GABA</a:t>
            </a:r>
            <a:r>
              <a:rPr lang="cs-CZ" sz="1300" b="1" dirty="0"/>
              <a:t>A</a:t>
            </a:r>
            <a:r>
              <a:rPr lang="cs-CZ" sz="2000" b="1" dirty="0"/>
              <a:t>-receptorem </a:t>
            </a:r>
            <a:r>
              <a:rPr lang="cs-CZ" sz="2000" dirty="0"/>
              <a:t>– vytváří iontový kanál pro Cl¯. GABA zvyšuje průnik Cl¯ do buňky → </a:t>
            </a:r>
            <a:r>
              <a:rPr lang="cs-CZ" sz="2000" dirty="0" err="1"/>
              <a:t>hyperpolarizace</a:t>
            </a:r>
            <a:r>
              <a:rPr lang="cs-CZ" sz="2000" dirty="0"/>
              <a:t> → vznik inhibičního postsynaptického potenciálu</a:t>
            </a:r>
          </a:p>
        </p:txBody>
      </p:sp>
      <p:pic>
        <p:nvPicPr>
          <p:cNvPr id="2050" name="Picture 2" descr="C:\Users\Libor\Desktop\20160124_100839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saturation sat="160000"/>
                    </a14:imgEffect>
                    <a14:imgEffect>
                      <a14:brightnessContrast bright="16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62" t="21585" r="17065" b="13532"/>
          <a:stretch/>
        </p:blipFill>
        <p:spPr bwMode="auto">
          <a:xfrm>
            <a:off x="4932040" y="1700808"/>
            <a:ext cx="388843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310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60840" cy="49006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2000" b="1" dirty="0"/>
              <a:t>2. Receptory spřažené s  G-proteinem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8291264" cy="3672408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/>
              <a:t>Tato skupina zahrnuje velké množství receptorů, např. receptory pro noradrenalin, adrenalin, dopamin, histaminové receptory, muskarinové, </a:t>
            </a:r>
            <a:r>
              <a:rPr lang="cs-CZ" sz="2000" dirty="0" err="1"/>
              <a:t>cholinergní</a:t>
            </a:r>
            <a:r>
              <a:rPr lang="cs-CZ" sz="2000" dirty="0"/>
              <a:t> , </a:t>
            </a:r>
            <a:r>
              <a:rPr lang="cs-CZ" sz="2000" dirty="0" err="1"/>
              <a:t>opioidní</a:t>
            </a:r>
            <a:r>
              <a:rPr lang="cs-CZ" sz="2000" dirty="0"/>
              <a:t> receptory</a:t>
            </a:r>
          </a:p>
          <a:p>
            <a:r>
              <a:rPr lang="cs-CZ" sz="2000" dirty="0"/>
              <a:t>Ve formě </a:t>
            </a:r>
            <a:r>
              <a:rPr lang="el-GR" sz="2000" dirty="0"/>
              <a:t>α</a:t>
            </a:r>
            <a:r>
              <a:rPr lang="cs-CZ" sz="2000" dirty="0"/>
              <a:t>-šroubovice 7x prochází </a:t>
            </a:r>
            <a:r>
              <a:rPr lang="cs-CZ" sz="2000" dirty="0" err="1"/>
              <a:t>fosfolip</a:t>
            </a:r>
            <a:r>
              <a:rPr lang="cs-CZ" sz="2000" dirty="0"/>
              <a:t>. matrix. Je zde umístěno vazebné místo pro </a:t>
            </a:r>
            <a:r>
              <a:rPr lang="cs-CZ" sz="2000" dirty="0" err="1"/>
              <a:t>transmiter</a:t>
            </a:r>
            <a:endParaRPr lang="cs-CZ" sz="2000" dirty="0"/>
          </a:p>
          <a:p>
            <a:r>
              <a:rPr lang="cs-CZ" sz="2000" dirty="0"/>
              <a:t>Transdukci signálu zajišťuje – </a:t>
            </a:r>
            <a:r>
              <a:rPr lang="cs-CZ" sz="2200" b="1" dirty="0">
                <a:solidFill>
                  <a:srgbClr val="C00000"/>
                </a:solidFill>
              </a:rPr>
              <a:t>G-protein</a:t>
            </a:r>
          </a:p>
          <a:p>
            <a:pPr lvl="1"/>
            <a:r>
              <a:rPr lang="cs-CZ" sz="1600" dirty="0"/>
              <a:t>Skládá se ze 3 podjednotek, za klidového stavu je na </a:t>
            </a:r>
            <a:r>
              <a:rPr lang="el-GR" sz="1600" dirty="0"/>
              <a:t>α</a:t>
            </a:r>
            <a:r>
              <a:rPr lang="cs-CZ" sz="1600" dirty="0"/>
              <a:t>-podjednotku vázán GDP. </a:t>
            </a:r>
          </a:p>
          <a:p>
            <a:pPr lvl="1"/>
            <a:r>
              <a:rPr lang="cs-CZ" sz="1600" dirty="0"/>
              <a:t>Navázání </a:t>
            </a:r>
            <a:r>
              <a:rPr lang="cs-CZ" sz="1600" dirty="0" err="1"/>
              <a:t>transmiteru</a:t>
            </a:r>
            <a:r>
              <a:rPr lang="cs-CZ" sz="1600" dirty="0"/>
              <a:t> → GDP se uvolní a naváže se GTP</a:t>
            </a:r>
          </a:p>
          <a:p>
            <a:pPr lvl="1"/>
            <a:r>
              <a:rPr lang="cs-CZ" sz="1600" dirty="0"/>
              <a:t>α-podjednotka se uvolní od ostatních podjednotek a dostane se do styku s efektorovým proteinem a změní jeho funkční stav</a:t>
            </a:r>
          </a:p>
          <a:p>
            <a:pPr lvl="1"/>
            <a:r>
              <a:rPr lang="cs-CZ" sz="1600" dirty="0"/>
              <a:t>α-podjednotka má také </a:t>
            </a:r>
            <a:r>
              <a:rPr lang="cs-CZ" sz="1600" dirty="0" err="1"/>
              <a:t>GTPázovou</a:t>
            </a:r>
            <a:r>
              <a:rPr lang="cs-CZ" sz="1600" dirty="0"/>
              <a:t> aktivitu (oddělení 1 fosfátové skupiny a vzniká opět GDP). Nato se </a:t>
            </a:r>
            <a:r>
              <a:rPr lang="el-GR" sz="1600" dirty="0"/>
              <a:t>α</a:t>
            </a:r>
            <a:r>
              <a:rPr lang="cs-CZ" sz="1600" dirty="0"/>
              <a:t>-</a:t>
            </a:r>
            <a:r>
              <a:rPr lang="cs-CZ" sz="1600" dirty="0" err="1"/>
              <a:t>podjenotka</a:t>
            </a:r>
            <a:r>
              <a:rPr lang="cs-CZ" sz="1600" dirty="0"/>
              <a:t> uvolní od efektorového proteinu a naváže opět spojení s podjednotkami ß a ɤ. Situace se vrací do původního stavu.</a:t>
            </a:r>
          </a:p>
          <a:p>
            <a:pPr lvl="1"/>
            <a:endParaRPr lang="cs-CZ" sz="1600" dirty="0"/>
          </a:p>
        </p:txBody>
      </p:sp>
      <p:pic>
        <p:nvPicPr>
          <p:cNvPr id="3074" name="Picture 2" descr="C:\Users\Libor\Desktop\20160124_10090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20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2" t="23387" r="1183" b="32006"/>
          <a:stretch/>
        </p:blipFill>
        <p:spPr bwMode="auto">
          <a:xfrm>
            <a:off x="611560" y="4221088"/>
            <a:ext cx="820891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8175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784976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Efektorové proteiny:</a:t>
            </a:r>
          </a:p>
          <a:p>
            <a:r>
              <a:rPr lang="cs-CZ" sz="2000" u="sng" dirty="0">
                <a:solidFill>
                  <a:srgbClr val="D60093"/>
                </a:solidFill>
              </a:rPr>
              <a:t>ADENYLÁTCYKLÁZA </a:t>
            </a:r>
          </a:p>
          <a:p>
            <a:pPr lvl="1"/>
            <a:r>
              <a:rPr lang="cs-CZ" sz="1600" dirty="0"/>
              <a:t>Může být aktivována pomocí G-proteinů stimulačních nebo inhibována (G-proteiny inhibiční)</a:t>
            </a:r>
          </a:p>
          <a:p>
            <a:pPr lvl="1"/>
            <a:r>
              <a:rPr lang="cs-CZ" sz="1600" dirty="0"/>
              <a:t>V dalších kaskádách </a:t>
            </a:r>
            <a:r>
              <a:rPr lang="cs-CZ" sz="1600" dirty="0" err="1"/>
              <a:t>půsoní</a:t>
            </a:r>
            <a:r>
              <a:rPr lang="cs-CZ" sz="1600" dirty="0"/>
              <a:t> </a:t>
            </a:r>
            <a:r>
              <a:rPr lang="cs-CZ" sz="1600" dirty="0" err="1"/>
              <a:t>adenylátcyklaza</a:t>
            </a:r>
            <a:r>
              <a:rPr lang="cs-CZ" sz="1600" dirty="0"/>
              <a:t> prostřednictvím </a:t>
            </a:r>
            <a:r>
              <a:rPr lang="cs-CZ" sz="1600" dirty="0" err="1"/>
              <a:t>cAMP</a:t>
            </a:r>
            <a:r>
              <a:rPr lang="cs-CZ" sz="1600" dirty="0"/>
              <a:t> a </a:t>
            </a:r>
            <a:r>
              <a:rPr lang="cs-CZ" sz="1600" dirty="0" err="1"/>
              <a:t>proteinkinázy</a:t>
            </a:r>
            <a:r>
              <a:rPr lang="cs-CZ" sz="1600" dirty="0"/>
              <a:t> A</a:t>
            </a:r>
          </a:p>
          <a:p>
            <a:pPr lvl="1"/>
            <a:r>
              <a:rPr lang="cs-CZ" sz="1600" dirty="0"/>
              <a:t>Katalyzuje  tvorbu </a:t>
            </a:r>
            <a:r>
              <a:rPr lang="cs-CZ" sz="1600" dirty="0" err="1"/>
              <a:t>cAMP</a:t>
            </a:r>
            <a:r>
              <a:rPr lang="cs-CZ" sz="1600" dirty="0"/>
              <a:t> = intracelulární messenger</a:t>
            </a:r>
          </a:p>
          <a:p>
            <a:pPr lvl="1"/>
            <a:r>
              <a:rPr lang="cs-CZ" sz="1600" dirty="0" err="1"/>
              <a:t>cAMP</a:t>
            </a:r>
            <a:r>
              <a:rPr lang="cs-CZ" sz="1600" dirty="0"/>
              <a:t> působí na </a:t>
            </a:r>
            <a:r>
              <a:rPr lang="cs-CZ" sz="1600" dirty="0" err="1"/>
              <a:t>proteinkiázu</a:t>
            </a:r>
            <a:r>
              <a:rPr lang="cs-CZ" sz="1600" dirty="0"/>
              <a:t> A </a:t>
            </a:r>
            <a:r>
              <a:rPr lang="cs-CZ" sz="1600" dirty="0" err="1"/>
              <a:t>a</a:t>
            </a:r>
            <a:r>
              <a:rPr lang="cs-CZ" sz="1600" dirty="0"/>
              <a:t> ta dále </a:t>
            </a:r>
            <a:r>
              <a:rPr lang="cs-CZ" sz="1600" dirty="0" err="1"/>
              <a:t>fosforyluje</a:t>
            </a:r>
            <a:r>
              <a:rPr lang="cs-CZ" sz="1600" dirty="0"/>
              <a:t> určité proteiny a mění jejich aktivitu</a:t>
            </a:r>
          </a:p>
          <a:p>
            <a:pPr lvl="1"/>
            <a:endParaRPr lang="cs-CZ" sz="1600" dirty="0"/>
          </a:p>
          <a:p>
            <a:r>
              <a:rPr lang="cs-CZ" sz="2000" u="sng" dirty="0">
                <a:solidFill>
                  <a:srgbClr val="D60093"/>
                </a:solidFill>
              </a:rPr>
              <a:t>FOSFOLIPÁZA C</a:t>
            </a:r>
            <a:r>
              <a:rPr lang="cs-CZ" sz="2000" dirty="0">
                <a:solidFill>
                  <a:srgbClr val="D60093"/>
                </a:solidFill>
              </a:rPr>
              <a:t> </a:t>
            </a:r>
          </a:p>
          <a:p>
            <a:pPr lvl="1"/>
            <a:r>
              <a:rPr lang="cs-CZ" sz="1600" dirty="0"/>
              <a:t> uvolňuje IP3 = intracelulární </a:t>
            </a:r>
            <a:r>
              <a:rPr lang="cs-CZ" sz="1600" dirty="0" err="1"/>
              <a:t>messanger</a:t>
            </a:r>
            <a:r>
              <a:rPr lang="cs-CZ" sz="1600" dirty="0"/>
              <a:t> – stimuluje ER k výdeji kalciových iontů do cytosolu a zvyšuje tak sekreci žláz nebo tonus hladkých svalů (</a:t>
            </a:r>
            <a:r>
              <a:rPr lang="cs-CZ" sz="1600" dirty="0" err="1"/>
              <a:t>receptrory</a:t>
            </a:r>
            <a:r>
              <a:rPr lang="cs-CZ" sz="1600" dirty="0"/>
              <a:t> M3 – sekrece </a:t>
            </a:r>
            <a:r>
              <a:rPr lang="cs-CZ" sz="1600" dirty="0" err="1"/>
              <a:t>žláž</a:t>
            </a:r>
            <a:r>
              <a:rPr lang="cs-CZ" sz="1600" dirty="0"/>
              <a:t>, </a:t>
            </a:r>
            <a:r>
              <a:rPr lang="el-GR" sz="1600" dirty="0"/>
              <a:t>α</a:t>
            </a:r>
            <a:r>
              <a:rPr lang="cs-CZ" sz="1600" dirty="0"/>
              <a:t>1-receptory – zvyšují tonus hladkého svalstva</a:t>
            </a:r>
          </a:p>
          <a:p>
            <a:pPr lvl="1"/>
            <a:r>
              <a:rPr lang="cs-CZ" sz="1600" dirty="0"/>
              <a:t>Po odštěpení IP3 se uvolní </a:t>
            </a:r>
            <a:r>
              <a:rPr lang="cs-CZ" sz="1600" dirty="0" err="1"/>
              <a:t>diacylglycerol</a:t>
            </a:r>
            <a:r>
              <a:rPr lang="cs-CZ" sz="1600" dirty="0"/>
              <a:t> – aktivuje </a:t>
            </a:r>
            <a:r>
              <a:rPr lang="cs-CZ" sz="1600" dirty="0" err="1"/>
              <a:t>pretinkinázu</a:t>
            </a:r>
            <a:r>
              <a:rPr lang="cs-CZ" sz="1600" dirty="0"/>
              <a:t> C, který fosforylací funkčních proteinů ovlivňuje činnost buněk</a:t>
            </a:r>
          </a:p>
          <a:p>
            <a:pPr lvl="1"/>
            <a:endParaRPr lang="cs-CZ" sz="1600" dirty="0"/>
          </a:p>
          <a:p>
            <a:pPr marL="400050"/>
            <a:r>
              <a:rPr lang="cs-CZ" sz="2000" dirty="0"/>
              <a:t>Iontové kanály, zejména </a:t>
            </a:r>
            <a:r>
              <a:rPr lang="cs-CZ" sz="2000" u="sng" dirty="0"/>
              <a:t>protein kaliového kanálu v srdci</a:t>
            </a:r>
            <a:r>
              <a:rPr lang="cs-CZ" sz="2000" dirty="0"/>
              <a:t>, který se otevírá po stimulaci muskarinových M2-receptorů</a:t>
            </a:r>
          </a:p>
          <a:p>
            <a:pPr marL="400050"/>
            <a:endParaRPr lang="cs-CZ" sz="2000" dirty="0"/>
          </a:p>
          <a:p>
            <a:pPr marL="400050"/>
            <a:r>
              <a:rPr lang="cs-CZ" sz="2000" u="sng" dirty="0"/>
              <a:t>FOSFOLIPÁZA A2 – </a:t>
            </a:r>
            <a:r>
              <a:rPr lang="cs-CZ" sz="2000" dirty="0" err="1"/>
              <a:t>uvolňje</a:t>
            </a:r>
            <a:r>
              <a:rPr lang="cs-CZ" sz="2000" dirty="0"/>
              <a:t> </a:t>
            </a:r>
            <a:r>
              <a:rPr lang="cs-CZ" sz="2000" dirty="0" err="1"/>
              <a:t>kys</a:t>
            </a:r>
            <a:r>
              <a:rPr lang="cs-CZ" sz="2000" dirty="0"/>
              <a:t> arachidonovou pro syntézu prostaglandinů</a:t>
            </a:r>
          </a:p>
          <a:p>
            <a:pPr marL="400050"/>
            <a:endParaRPr lang="cs-CZ" sz="2000" dirty="0"/>
          </a:p>
          <a:p>
            <a:pPr marL="400050"/>
            <a:r>
              <a:rPr lang="cs-CZ" sz="2000" u="sng" dirty="0" err="1"/>
              <a:t>Guanylátcykláza</a:t>
            </a:r>
            <a:r>
              <a:rPr lang="cs-CZ" sz="2000" u="sng" dirty="0"/>
              <a:t> vytvářející </a:t>
            </a:r>
            <a:r>
              <a:rPr lang="cs-CZ" sz="2000" u="sng" dirty="0" err="1"/>
              <a:t>cGMP</a:t>
            </a:r>
            <a:r>
              <a:rPr lang="cs-CZ" sz="2000" dirty="0"/>
              <a:t>, které zase aktivuje proteinovou kinázu</a:t>
            </a:r>
          </a:p>
          <a:p>
            <a:pPr marL="400050"/>
            <a:endParaRPr lang="cs-CZ" sz="2000" dirty="0"/>
          </a:p>
          <a:p>
            <a:pPr marL="400050"/>
            <a:endParaRPr lang="cs-CZ" sz="2000" dirty="0"/>
          </a:p>
          <a:p>
            <a:pPr marL="400050"/>
            <a:endParaRPr lang="cs-CZ" sz="2000" dirty="0"/>
          </a:p>
          <a:p>
            <a:pPr marL="400050"/>
            <a:endParaRPr lang="cs-CZ" sz="2000" dirty="0"/>
          </a:p>
          <a:p>
            <a:pPr marL="400050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9744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363272" cy="216024"/>
          </a:xfrm>
        </p:spPr>
        <p:txBody>
          <a:bodyPr>
            <a:normAutofit fontScale="90000"/>
          </a:bodyPr>
          <a:lstStyle/>
          <a:p>
            <a:r>
              <a:rPr lang="cs-CZ" sz="3100" b="1" dirty="0"/>
              <a:t>Osud léčiva v organizmu</a:t>
            </a:r>
            <a:br>
              <a:rPr lang="cs-CZ" sz="3100" b="1" dirty="0"/>
            </a:br>
            <a:br>
              <a:rPr lang="cs-CZ" sz="2800" dirty="0"/>
            </a:br>
            <a:r>
              <a:rPr lang="cs-CZ" sz="1300" dirty="0"/>
              <a:t>Z přednášky Aplikovaná farmakokinetika, MUDr. J Šedivý, VFN Praha</a:t>
            </a:r>
            <a:br>
              <a:rPr lang="cs-CZ" sz="1300" dirty="0"/>
            </a:br>
            <a:br>
              <a:rPr lang="cs-CZ" sz="2800" dirty="0"/>
            </a:br>
            <a:endParaRPr lang="cs-CZ" sz="28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8" t="28894" r="20117" b="7762"/>
          <a:stretch/>
        </p:blipFill>
        <p:spPr bwMode="auto">
          <a:xfrm>
            <a:off x="899592" y="1340768"/>
            <a:ext cx="7848871" cy="475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627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00800" cy="63408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2000" b="1" dirty="0"/>
              <a:t>3. Receptory s enzymovou aktivitou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0" y="1124744"/>
            <a:ext cx="4497388" cy="532859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Př. Inzulinový receptor (a receptory pro různé růstové faktory)</a:t>
            </a:r>
          </a:p>
          <a:p>
            <a:pPr lvl="1"/>
            <a:r>
              <a:rPr lang="cs-CZ" dirty="0"/>
              <a:t>Jde o glykoprotein sestávající ze 2 podjednotek </a:t>
            </a:r>
            <a:r>
              <a:rPr lang="el-GR" dirty="0"/>
              <a:t>α</a:t>
            </a:r>
            <a:r>
              <a:rPr lang="cs-CZ" dirty="0"/>
              <a:t> a dvou ß</a:t>
            </a:r>
          </a:p>
          <a:p>
            <a:pPr lvl="1"/>
            <a:r>
              <a:rPr lang="cs-CZ" dirty="0"/>
              <a:t>Na extracelulárně </a:t>
            </a:r>
            <a:r>
              <a:rPr lang="cs-CZ" dirty="0" err="1"/>
              <a:t>lokaliz</a:t>
            </a:r>
            <a:r>
              <a:rPr lang="cs-CZ" dirty="0"/>
              <a:t>. </a:t>
            </a:r>
            <a:r>
              <a:rPr lang="el-GR" dirty="0"/>
              <a:t>α</a:t>
            </a:r>
            <a:r>
              <a:rPr lang="cs-CZ" dirty="0"/>
              <a:t> podjednotkách je vazebné místo pro inzulin </a:t>
            </a:r>
          </a:p>
          <a:p>
            <a:pPr lvl="1"/>
            <a:r>
              <a:rPr lang="cs-CZ" dirty="0"/>
              <a:t>Navázáním inzulinu se změní konformace intracelulárně uložených ß-podjednotek, což odstartuje </a:t>
            </a:r>
            <a:r>
              <a:rPr lang="cs-CZ" b="1" dirty="0" err="1"/>
              <a:t>tyrozinkinázovou</a:t>
            </a:r>
            <a:r>
              <a:rPr lang="cs-CZ" b="1" dirty="0"/>
              <a:t> aktivitu</a:t>
            </a:r>
          </a:p>
          <a:p>
            <a:pPr lvl="1"/>
            <a:r>
              <a:rPr lang="cs-CZ" dirty="0" err="1"/>
              <a:t>Tyrozinkináza</a:t>
            </a:r>
            <a:r>
              <a:rPr lang="cs-CZ" dirty="0"/>
              <a:t> katalyzuje fosforylaci ß-podjednotek (</a:t>
            </a:r>
            <a:r>
              <a:rPr lang="cs-CZ" dirty="0" err="1"/>
              <a:t>autofosforylace</a:t>
            </a:r>
            <a:r>
              <a:rPr lang="cs-CZ" dirty="0"/>
              <a:t>). Potom se </a:t>
            </a:r>
            <a:r>
              <a:rPr lang="cs-CZ" dirty="0" err="1"/>
              <a:t>fosforylují</a:t>
            </a:r>
            <a:r>
              <a:rPr lang="cs-CZ" dirty="0"/>
              <a:t> i další buněčné proteiny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/>
          <a:lstStyle/>
          <a:p>
            <a:r>
              <a:rPr lang="cs-CZ" dirty="0"/>
              <a:t>Inzulinový receptor</a:t>
            </a:r>
          </a:p>
        </p:txBody>
      </p:sp>
      <p:pic>
        <p:nvPicPr>
          <p:cNvPr id="7" name="Picture 2" descr="C:\Users\Libor\Desktop\20160124_100946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22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29" t="20220" r="20212" b="27513"/>
          <a:stretch/>
        </p:blipFill>
        <p:spPr bwMode="auto">
          <a:xfrm>
            <a:off x="4860032" y="2348880"/>
            <a:ext cx="4041775" cy="384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08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88832" cy="57606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2000" b="1" dirty="0"/>
              <a:t>4. Receptory regulující transkripci DNA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8363272" cy="2448272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/>
              <a:t>Od ostatních se liší svou lokalizací – </a:t>
            </a:r>
            <a:r>
              <a:rPr lang="cs-CZ" sz="2000" b="1" dirty="0"/>
              <a:t>cytosol nebo buněčné jádro</a:t>
            </a:r>
          </a:p>
          <a:p>
            <a:r>
              <a:rPr lang="cs-CZ" sz="2000" u="sng" dirty="0"/>
              <a:t>Ligand musí být dostatečně hydrofobní nebo musí využít některý transportní systém</a:t>
            </a:r>
          </a:p>
          <a:p>
            <a:r>
              <a:rPr lang="cs-CZ" sz="2000" dirty="0"/>
              <a:t>Receptory mají 2 specifická vazebná místa – jedno pro vazbu ligandu, druhé má schopnost připojit se k promotorové oblasti určitých genů</a:t>
            </a:r>
          </a:p>
          <a:p>
            <a:r>
              <a:rPr lang="cs-CZ" sz="2000" dirty="0"/>
              <a:t>Komplexy ligandu s receptorem figurují jako transkripční faktory a mohou stimulovat nebo inhibovat expresi genů. Změny exprese přenesou </a:t>
            </a:r>
            <a:r>
              <a:rPr lang="cs-CZ" sz="2000" dirty="0" err="1"/>
              <a:t>mRNA</a:t>
            </a:r>
            <a:r>
              <a:rPr lang="cs-CZ" sz="2000" dirty="0"/>
              <a:t> (transkripce) na syntézu proteinů na ribozomech (translace).</a:t>
            </a:r>
          </a:p>
          <a:p>
            <a:r>
              <a:rPr lang="cs-CZ" sz="2000" dirty="0"/>
              <a:t>Celý tento pochod je časové náročný (hodiny)</a:t>
            </a:r>
          </a:p>
        </p:txBody>
      </p:sp>
      <p:pic>
        <p:nvPicPr>
          <p:cNvPr id="5122" name="Picture 2" descr="C:\Users\Libor\Desktop\20160124_100954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brightnessContrast bright="29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8" t="12056" r="11038" b="27048"/>
          <a:stretch/>
        </p:blipFill>
        <p:spPr bwMode="auto">
          <a:xfrm>
            <a:off x="1115616" y="3429000"/>
            <a:ext cx="704483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305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cs-CZ" sz="2000" b="1" dirty="0"/>
              <a:t>Další (nereceptorové) mechanismy působení látek - příklady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r>
              <a:rPr lang="cs-CZ" sz="2000" b="1" u="sng" dirty="0"/>
              <a:t>Ovlivnění iontových kanálů</a:t>
            </a:r>
          </a:p>
          <a:p>
            <a:pPr lvl="1"/>
            <a:r>
              <a:rPr lang="cs-CZ" sz="1600" dirty="0"/>
              <a:t>Blokace sodíkových kanálů – lokální </a:t>
            </a:r>
            <a:r>
              <a:rPr lang="cs-CZ" sz="1600" dirty="0" err="1"/>
              <a:t>anstetika</a:t>
            </a:r>
            <a:endParaRPr lang="cs-CZ" sz="1600" dirty="0"/>
          </a:p>
          <a:p>
            <a:pPr lvl="1"/>
            <a:r>
              <a:rPr lang="cs-CZ" sz="1600" dirty="0"/>
              <a:t>Blokáda napěťově řízených vápníkových kanálů  - blokátory kalciových kanálů</a:t>
            </a:r>
          </a:p>
          <a:p>
            <a:pPr lvl="1"/>
            <a:r>
              <a:rPr lang="cs-CZ" sz="1600" dirty="0"/>
              <a:t>Průnik draslíkovými kanály – </a:t>
            </a:r>
            <a:r>
              <a:rPr lang="cs-CZ" sz="1600" dirty="0" err="1"/>
              <a:t>amtiarytmika</a:t>
            </a:r>
            <a:endParaRPr lang="cs-CZ" sz="1600" dirty="0"/>
          </a:p>
          <a:p>
            <a:r>
              <a:rPr lang="cs-CZ" sz="2000" b="1" u="sng" dirty="0"/>
              <a:t>Ovlivnění Naᶧ/Kᶧ -</a:t>
            </a:r>
            <a:r>
              <a:rPr lang="cs-CZ" sz="2000" b="1" u="sng" dirty="0" err="1"/>
              <a:t>ATPázy</a:t>
            </a:r>
            <a:endParaRPr lang="cs-CZ" sz="2000" b="1" u="sng" dirty="0"/>
          </a:p>
          <a:p>
            <a:pPr lvl="1"/>
            <a:r>
              <a:rPr lang="cs-CZ" sz="1600" dirty="0"/>
              <a:t>Blokáda srdečními glykosidy</a:t>
            </a:r>
          </a:p>
          <a:p>
            <a:r>
              <a:rPr lang="cs-CZ" sz="2000" b="1" u="sng" dirty="0"/>
              <a:t>Ovlivnění Naᶧ/Kᶧ/2Cl¯kotransportéru</a:t>
            </a:r>
          </a:p>
          <a:p>
            <a:pPr lvl="1"/>
            <a:r>
              <a:rPr lang="cs-CZ" sz="1600" dirty="0"/>
              <a:t>V </a:t>
            </a:r>
            <a:r>
              <a:rPr lang="cs-CZ" sz="1600" dirty="0" err="1"/>
              <a:t>Henleově</a:t>
            </a:r>
            <a:r>
              <a:rPr lang="cs-CZ" sz="1600" dirty="0"/>
              <a:t> kličce v ledvinách – </a:t>
            </a:r>
            <a:r>
              <a:rPr lang="cs-CZ" sz="1600" dirty="0" err="1"/>
              <a:t>furosemid</a:t>
            </a:r>
            <a:endParaRPr lang="cs-CZ" sz="1600" dirty="0"/>
          </a:p>
          <a:p>
            <a:r>
              <a:rPr lang="cs-CZ" sz="2000" b="1" u="sng" dirty="0"/>
              <a:t>Ovlivnění protonové pumpy v žaludku</a:t>
            </a:r>
          </a:p>
          <a:p>
            <a:pPr lvl="1"/>
            <a:r>
              <a:rPr lang="cs-CZ" sz="1600" dirty="0"/>
              <a:t>Inhibitory protonové pumpy – </a:t>
            </a:r>
            <a:r>
              <a:rPr lang="cs-CZ" sz="1600" dirty="0" err="1"/>
              <a:t>omeprazol</a:t>
            </a:r>
            <a:r>
              <a:rPr lang="cs-CZ" sz="1600" dirty="0"/>
              <a:t>, </a:t>
            </a:r>
            <a:r>
              <a:rPr lang="cs-CZ" sz="1600" dirty="0" err="1"/>
              <a:t>pantoprazol</a:t>
            </a:r>
            <a:r>
              <a:rPr lang="cs-CZ" sz="1600" dirty="0"/>
              <a:t>..</a:t>
            </a:r>
          </a:p>
          <a:p>
            <a:r>
              <a:rPr lang="cs-CZ" sz="2000" b="1" u="sng" dirty="0"/>
              <a:t>Zvýšení nabídky substrátu</a:t>
            </a:r>
          </a:p>
          <a:p>
            <a:pPr lvl="1"/>
            <a:r>
              <a:rPr lang="cs-CZ" sz="1600" dirty="0"/>
              <a:t>Podávání </a:t>
            </a:r>
            <a:r>
              <a:rPr lang="cs-CZ" sz="1600" dirty="0" err="1"/>
              <a:t>levodopy</a:t>
            </a:r>
            <a:r>
              <a:rPr lang="cs-CZ" sz="1600" dirty="0"/>
              <a:t>, z níž se v organismu vytváří dopamin – léčba </a:t>
            </a:r>
            <a:r>
              <a:rPr lang="cs-CZ" sz="1600" dirty="0" err="1"/>
              <a:t>parkinsonovy</a:t>
            </a:r>
            <a:r>
              <a:rPr lang="cs-CZ" sz="1600" dirty="0"/>
              <a:t> choroby</a:t>
            </a:r>
          </a:p>
          <a:p>
            <a:r>
              <a:rPr lang="cs-CZ" sz="2000" b="1" u="sng" dirty="0"/>
              <a:t>Blokáda degradace bioaktivní látky</a:t>
            </a:r>
          </a:p>
          <a:p>
            <a:pPr lvl="1"/>
            <a:r>
              <a:rPr lang="cs-CZ" sz="1600" dirty="0"/>
              <a:t>Inhibice </a:t>
            </a:r>
            <a:r>
              <a:rPr lang="cs-CZ" sz="1600" dirty="0" err="1"/>
              <a:t>acetylcholinesterázy</a:t>
            </a:r>
            <a:r>
              <a:rPr lang="cs-CZ" sz="1600" dirty="0"/>
              <a:t> selektivními inhibitory (</a:t>
            </a:r>
            <a:r>
              <a:rPr lang="cs-CZ" sz="1600" dirty="0" err="1"/>
              <a:t>neostigmin</a:t>
            </a:r>
            <a:r>
              <a:rPr lang="cs-CZ" sz="1600" dirty="0"/>
              <a:t>, </a:t>
            </a:r>
            <a:r>
              <a:rPr lang="cs-CZ" sz="1600" dirty="0" err="1"/>
              <a:t>pyridostigmin</a:t>
            </a:r>
            <a:r>
              <a:rPr lang="cs-CZ" sz="1600" dirty="0"/>
              <a:t>,..)</a:t>
            </a:r>
          </a:p>
          <a:p>
            <a:r>
              <a:rPr lang="cs-CZ" sz="2000" b="1" u="sng" dirty="0"/>
              <a:t>Působení antibiotik a chemoterapeutik</a:t>
            </a:r>
          </a:p>
          <a:p>
            <a:pPr lvl="1"/>
            <a:r>
              <a:rPr lang="cs-CZ" sz="1600" dirty="0"/>
              <a:t>Postihují metabolismus a funkci </a:t>
            </a:r>
            <a:r>
              <a:rPr lang="cs-CZ" sz="1600" dirty="0" err="1"/>
              <a:t>mikroorgaismů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894282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488832" cy="63408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cs-CZ" sz="2000" b="1" dirty="0"/>
              <a:t>Receptorové mechanismy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cs-CZ" sz="2000" b="1" u="sng" dirty="0">
                <a:solidFill>
                  <a:srgbClr val="C00000"/>
                </a:solidFill>
              </a:rPr>
              <a:t>AFINITA </a:t>
            </a:r>
          </a:p>
          <a:p>
            <a:pPr lvl="1"/>
            <a:r>
              <a:rPr lang="cs-CZ" sz="2000" dirty="0"/>
              <a:t>Charakterizuje schopnost látky vázat se při určité koncentraci na daný receptor</a:t>
            </a:r>
          </a:p>
          <a:p>
            <a:pPr marL="457200" lvl="1" indent="0">
              <a:buNone/>
            </a:pPr>
            <a:endParaRPr lang="cs-CZ" sz="2000" dirty="0"/>
          </a:p>
          <a:p>
            <a:r>
              <a:rPr lang="cs-CZ" sz="2000" b="1" u="sng" dirty="0">
                <a:solidFill>
                  <a:srgbClr val="C00000"/>
                </a:solidFill>
              </a:rPr>
              <a:t>VNITŘNÍ AKTIVITA</a:t>
            </a:r>
          </a:p>
          <a:p>
            <a:pPr lvl="1"/>
            <a:r>
              <a:rPr lang="cs-CZ" sz="2000" dirty="0"/>
              <a:t>Maximální agonistický účinek</a:t>
            </a:r>
          </a:p>
          <a:p>
            <a:pPr lvl="1"/>
            <a:r>
              <a:rPr lang="cs-CZ" sz="2000" dirty="0"/>
              <a:t>Vyjadřuje schopnost látky vyvolat na receptoru změny spouštějící příslušnou reakci a lze ji charakterizovat maximálním dosažitelným účinkem dané látky</a:t>
            </a:r>
          </a:p>
          <a:p>
            <a:pPr lvl="1"/>
            <a:r>
              <a:rPr lang="cs-CZ" sz="2000" dirty="0"/>
              <a:t>Její velikost se určuje arabskými číslicemi (max. účinnost = 1)</a:t>
            </a:r>
          </a:p>
          <a:p>
            <a:pPr lvl="1"/>
            <a:r>
              <a:rPr lang="cs-CZ" sz="2000" dirty="0"/>
              <a:t>Dle kvantitativních hodnot vnitřní aktivity se látky označují jako: </a:t>
            </a:r>
          </a:p>
          <a:p>
            <a:pPr marL="457200" lvl="1" indent="0">
              <a:buNone/>
            </a:pPr>
            <a:endParaRPr lang="cs-CZ" sz="1600" dirty="0"/>
          </a:p>
          <a:p>
            <a:pPr lvl="2"/>
            <a:r>
              <a:rPr lang="cs-CZ" sz="2000" b="1" dirty="0"/>
              <a:t>AGONISTA</a:t>
            </a:r>
          </a:p>
          <a:p>
            <a:pPr lvl="2"/>
            <a:r>
              <a:rPr lang="cs-CZ" sz="2000" b="1" dirty="0"/>
              <a:t>ANTAGONISTA</a:t>
            </a:r>
          </a:p>
          <a:p>
            <a:pPr lvl="2"/>
            <a:r>
              <a:rPr lang="cs-CZ" sz="2000" b="1" dirty="0"/>
              <a:t>PARCIÁLNÍ AGONISTA</a:t>
            </a:r>
          </a:p>
        </p:txBody>
      </p:sp>
    </p:spTree>
    <p:extLst>
      <p:ext uri="{BB962C8B-B14F-4D97-AF65-F5344CB8AC3E}">
        <p14:creationId xmlns:p14="http://schemas.microsoft.com/office/powerpoint/2010/main" val="9321741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/>
              <a:t>AGONISTÉ</a:t>
            </a:r>
          </a:p>
          <a:p>
            <a:r>
              <a:rPr lang="cs-CZ" sz="2000" dirty="0"/>
              <a:t>Jsou látky, které se vážou na receptor (mají vysokou afinitu a vysokou vnitřní aktivitu)</a:t>
            </a:r>
          </a:p>
          <a:p>
            <a:r>
              <a:rPr lang="cs-CZ" sz="2000" dirty="0"/>
              <a:t>Agonista s vnitřní aktivitou blízkou hodnotě 1 se označuje jako plný agonista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ANTAGONISTÉ</a:t>
            </a:r>
          </a:p>
          <a:p>
            <a:r>
              <a:rPr lang="cs-CZ" sz="2000" dirty="0"/>
              <a:t>Interagují s receptory a inhibují tím účinek agonistů, ale sami o sobě žádný vlastní účinek neiniciují</a:t>
            </a:r>
          </a:p>
          <a:p>
            <a:pPr marL="0" indent="0">
              <a:buNone/>
            </a:pPr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rgbClr val="990033"/>
                </a:solidFill>
              </a:rPr>
              <a:t>Kompetitivní antagonista </a:t>
            </a:r>
            <a:endParaRPr lang="cs-CZ" sz="1200" b="1" dirty="0">
              <a:solidFill>
                <a:srgbClr val="990033"/>
              </a:solidFill>
            </a:endParaRP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/>
              <a:t>Reversibilně se váže na stejné receptory jako agonista, ale neaktivuje je (mají vysokou afinitu , nemá vnitřní aktivitu)</a:t>
            </a: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/>
              <a:t>Blokuje v závislosti na koncentraci část receptorů, takže agonista ztrácí na účinnosti</a:t>
            </a: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/>
              <a:t>Vysoká koncentrace antagonisty účinky agonisty zcela blokuje a naopak</a:t>
            </a: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/>
              <a:t>Koncentrace agonisty, potřebná k vyvolání daného účinku v přítomnosti určité koncentrace </a:t>
            </a:r>
            <a:r>
              <a:rPr lang="cs-CZ" sz="1600" dirty="0" err="1"/>
              <a:t>kompetitiv</a:t>
            </a:r>
            <a:r>
              <a:rPr lang="cs-CZ" sz="1600" dirty="0"/>
              <a:t>. Antagonisty, je větší než koncentrace agonisty, která je potřebná k vyvolání téhož účinku v nepřítomnosti antagonisty</a:t>
            </a: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/>
              <a:t>Př. Acetylcholin – atropin , histamin - antihistaminika</a:t>
            </a:r>
          </a:p>
        </p:txBody>
      </p:sp>
    </p:spTree>
    <p:extLst>
      <p:ext uri="{BB962C8B-B14F-4D97-AF65-F5344CB8AC3E}">
        <p14:creationId xmlns:p14="http://schemas.microsoft.com/office/powerpoint/2010/main" val="4476038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cs-CZ" sz="2000" b="1" dirty="0">
                <a:solidFill>
                  <a:srgbClr val="990033"/>
                </a:solidFill>
              </a:rPr>
              <a:t>Nekompetitivní antagonista</a:t>
            </a: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/>
              <a:t>Ireversibilně se váže na stejný receptor jako agonisté</a:t>
            </a: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/>
              <a:t>Zvýšeným přívodem agonisty se antagonistický účinek nedá překonat</a:t>
            </a: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/>
              <a:t>Ireversibilní antagonisté snižují maximální efekt, jenž může agonista dosáhnout (ani vysoká koncentrace agonisty nemůže vyvolat odpověď srovnatelnou s předchozí maximální odpovědí</a:t>
            </a:r>
          </a:p>
          <a:p>
            <a:pPr marL="457200" indent="-457200">
              <a:buFont typeface="+mj-lt"/>
              <a:buAutoNum type="arabicPeriod" startAt="3"/>
            </a:pPr>
            <a:endParaRPr lang="cs-CZ" sz="2000" dirty="0"/>
          </a:p>
          <a:p>
            <a:pPr marL="457200" indent="-457200">
              <a:buFont typeface="+mj-lt"/>
              <a:buAutoNum type="arabicPeriod" startAt="3"/>
            </a:pPr>
            <a:r>
              <a:rPr lang="cs-CZ" sz="2000" b="1" dirty="0">
                <a:solidFill>
                  <a:srgbClr val="990033"/>
                </a:solidFill>
              </a:rPr>
              <a:t>Alosterický antagonismus</a:t>
            </a:r>
          </a:p>
          <a:p>
            <a:pPr marL="685800" lvl="1">
              <a:buFont typeface="Calibri" panose="020F0502020204030204" pitchFamily="34" charset="0"/>
              <a:buChar char="–"/>
            </a:pPr>
            <a:r>
              <a:rPr lang="cs-CZ" sz="1600" dirty="0"/>
              <a:t>Váže-li se antagonista v sousedství vlastní vazebné oblasti receptoru, může změnit specifickou sterickou konformaci receptorového proteinu natolik, že agonista mu již svým sterickým uspořádáním neodpovídá optimálně a že jeho účinnost je oslabena</a:t>
            </a:r>
          </a:p>
          <a:p>
            <a:pPr marL="400050" indent="-457200">
              <a:buFont typeface="+mj-lt"/>
              <a:buAutoNum type="arabicPeriod" startAt="4"/>
            </a:pPr>
            <a:endParaRPr lang="cs-CZ" sz="2000" dirty="0"/>
          </a:p>
          <a:p>
            <a:pPr marL="400050" indent="-457200">
              <a:buFont typeface="+mj-lt"/>
              <a:buAutoNum type="arabicPeriod" startAt="4"/>
            </a:pPr>
            <a:r>
              <a:rPr lang="cs-CZ" sz="2000" b="1" dirty="0">
                <a:solidFill>
                  <a:srgbClr val="990033"/>
                </a:solidFill>
              </a:rPr>
              <a:t>Funkční antagonismus</a:t>
            </a:r>
          </a:p>
          <a:p>
            <a:pPr marL="800100" lvl="1" indent="-457200"/>
            <a:r>
              <a:rPr lang="cs-CZ" sz="1600" dirty="0"/>
              <a:t>Agonista a antagonista působí na rozdílné cílové struktury, jejichž protichůdné účinky se však projevují na témže orgánu</a:t>
            </a:r>
          </a:p>
          <a:p>
            <a:pPr marL="400050" indent="-457200"/>
            <a:endParaRPr lang="cs-CZ" sz="2000" dirty="0"/>
          </a:p>
          <a:p>
            <a:pPr marL="400050" indent="-457200">
              <a:buFont typeface="+mj-lt"/>
              <a:buAutoNum type="arabicPeriod" startAt="5"/>
            </a:pPr>
            <a:r>
              <a:rPr lang="cs-CZ" sz="2000" b="1" dirty="0">
                <a:solidFill>
                  <a:srgbClr val="990033"/>
                </a:solidFill>
              </a:rPr>
              <a:t>Chemický antagonismus</a:t>
            </a:r>
          </a:p>
          <a:p>
            <a:pPr marL="800100" lvl="1" indent="-457200">
              <a:buFont typeface="Calibri" panose="020F0502020204030204" pitchFamily="34" charset="0"/>
              <a:buChar char="–"/>
            </a:pPr>
            <a:r>
              <a:rPr lang="cs-CZ" sz="1600" dirty="0"/>
              <a:t>Chemická reakce mezi zúčastněnými látkami: heparin/protamin</a:t>
            </a:r>
          </a:p>
        </p:txBody>
      </p:sp>
    </p:spTree>
    <p:extLst>
      <p:ext uri="{BB962C8B-B14F-4D97-AF65-F5344CB8AC3E}">
        <p14:creationId xmlns:p14="http://schemas.microsoft.com/office/powerpoint/2010/main" val="3901581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PARCIÁLNÍ AGONISTÉ</a:t>
            </a:r>
          </a:p>
          <a:p>
            <a:r>
              <a:rPr lang="cs-CZ" sz="2000" dirty="0"/>
              <a:t>Vyvolávají nižší odpověď při plném receptorovém obsazení než čistí agonisté</a:t>
            </a:r>
          </a:p>
          <a:p>
            <a:r>
              <a:rPr lang="cs-CZ" sz="2000" dirty="0"/>
              <a:t>Mají malý agonistický účinek (&gt;0 a &lt;1) při samostatném působení a při současném působení se silnějšími agonisty kompetitivně antagonizují jejich účinky</a:t>
            </a:r>
          </a:p>
          <a:p>
            <a:r>
              <a:rPr lang="cs-CZ" sz="2000" dirty="0"/>
              <a:t>Mají malou vnitřní aktivitu, ale afinita je vysoká</a:t>
            </a:r>
          </a:p>
        </p:txBody>
      </p:sp>
    </p:spTree>
    <p:extLst>
      <p:ext uri="{BB962C8B-B14F-4D97-AF65-F5344CB8AC3E}">
        <p14:creationId xmlns:p14="http://schemas.microsoft.com/office/powerpoint/2010/main" val="29057389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72819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b="1" dirty="0"/>
              <a:t>TERAPEUTICKÉ MONITOROVÁNÍ LÉČIV (TDM)</a:t>
            </a:r>
          </a:p>
        </p:txBody>
      </p:sp>
    </p:spTree>
    <p:extLst>
      <p:ext uri="{BB962C8B-B14F-4D97-AF65-F5344CB8AC3E}">
        <p14:creationId xmlns:p14="http://schemas.microsoft.com/office/powerpoint/2010/main" val="12734040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>
                <a:solidFill>
                  <a:srgbClr val="C00000"/>
                </a:solidFill>
              </a:rPr>
              <a:t>TDM je multidisciplinární obor </a:t>
            </a:r>
          </a:p>
          <a:p>
            <a:pPr lvl="1"/>
            <a:r>
              <a:rPr lang="cs-CZ" sz="1600" dirty="0"/>
              <a:t>Zahrnuje klinickou farmakologii a klinickou farmacii, klinickou biochemii, klinickou patologii, klinickou toxikologii, analytickou chemii a další odvětví medicíny</a:t>
            </a:r>
          </a:p>
          <a:p>
            <a:pPr lvl="1"/>
            <a:r>
              <a:rPr lang="cs-CZ" sz="1600" dirty="0">
                <a:solidFill>
                  <a:srgbClr val="C00000"/>
                </a:solidFill>
              </a:rPr>
              <a:t>Je to interdisciplinární obor</a:t>
            </a:r>
          </a:p>
          <a:p>
            <a:pPr lvl="1"/>
            <a:endParaRPr lang="cs-CZ" sz="1600" dirty="0">
              <a:solidFill>
                <a:srgbClr val="C00000"/>
              </a:solidFill>
            </a:endParaRPr>
          </a:p>
          <a:p>
            <a:r>
              <a:rPr lang="cs-CZ" sz="2000" dirty="0"/>
              <a:t>TDM = praktická aplikace farmakokinetických a farmakodynamických principů, jež </a:t>
            </a:r>
            <a:r>
              <a:rPr lang="cs-CZ" sz="2000" dirty="0">
                <a:solidFill>
                  <a:srgbClr val="FF0000"/>
                </a:solidFill>
              </a:rPr>
              <a:t>slouží k optimalizaci farmakoterapie u konkrétního pacienta</a:t>
            </a:r>
          </a:p>
          <a:p>
            <a:endParaRPr lang="cs-CZ" sz="2000" dirty="0"/>
          </a:p>
          <a:p>
            <a:r>
              <a:rPr lang="cs-CZ" sz="2000" dirty="0"/>
              <a:t>Při TDM se měří koncentrace léčiva (příp. jeho metabolitů) v krevních vzorcích pacienta odebraných v definované  časovém intervalu od poslední podané dávky léčiva.</a:t>
            </a:r>
          </a:p>
          <a:p>
            <a:r>
              <a:rPr lang="cs-CZ" sz="2000" dirty="0"/>
              <a:t>Na základě naměřených hodnot, při zvážení klinického stavu pacienta a s přihlédnutím k farmakokinetice léčiva se optimalizuje další dávkování léčiva tak, aby jeho účinnost a bezpečnost byla co nejvyšší.</a:t>
            </a:r>
          </a:p>
          <a:p>
            <a:endParaRPr lang="cs-CZ" sz="2000" dirty="0"/>
          </a:p>
          <a:p>
            <a:r>
              <a:rPr lang="cs-CZ" sz="2000" dirty="0">
                <a:solidFill>
                  <a:srgbClr val="FF0000"/>
                </a:solidFill>
              </a:rPr>
              <a:t>Cílem TDM je optimalizace dávkového režimu (= stanovení vhodné dávky a dávkového intervalu)</a:t>
            </a:r>
          </a:p>
          <a:p>
            <a:endParaRPr lang="cs-CZ" sz="2000" dirty="0"/>
          </a:p>
          <a:p>
            <a:r>
              <a:rPr lang="cs-CZ" sz="2000" dirty="0"/>
              <a:t>TDM je účinný </a:t>
            </a:r>
            <a:r>
              <a:rPr lang="cs-CZ" sz="2000" b="1" dirty="0"/>
              <a:t>nástroj nákladové efektivity</a:t>
            </a:r>
          </a:p>
          <a:p>
            <a:r>
              <a:rPr lang="cs-CZ" sz="2000" dirty="0"/>
              <a:t>Historie…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605387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cs-CZ" sz="2000" b="1" u="sng" dirty="0"/>
              <a:t>Možnosti klinického použití TDM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cs-CZ" sz="2000" b="1" dirty="0"/>
              <a:t>Indikace TDM není nutný pro všechna léčiva</a:t>
            </a:r>
          </a:p>
          <a:p>
            <a:r>
              <a:rPr lang="cs-CZ" sz="2000" dirty="0"/>
              <a:t>Existují však léčiva s tzv. </a:t>
            </a:r>
            <a:r>
              <a:rPr lang="cs-CZ" sz="2000" b="1" u="sng" dirty="0">
                <a:solidFill>
                  <a:schemeClr val="tx2">
                    <a:lumMod val="75000"/>
                  </a:schemeClr>
                </a:solidFill>
              </a:rPr>
              <a:t>úzkým terapeutickým rozmezím</a:t>
            </a:r>
            <a:r>
              <a:rPr lang="cs-CZ" sz="2000" dirty="0"/>
              <a:t>, u nichž je rozdíl mezi účinnou a toxickou koncentrací velmi úzký</a:t>
            </a:r>
          </a:p>
          <a:p>
            <a:pPr marL="0" indent="0">
              <a:buNone/>
            </a:pPr>
            <a:endParaRPr lang="cs-CZ" sz="2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02586"/>
              </p:ext>
            </p:extLst>
          </p:nvPr>
        </p:nvGraphicFramePr>
        <p:xfrm>
          <a:off x="1115616" y="2492896"/>
          <a:ext cx="7344816" cy="3916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2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antibiotika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chemeClr val="bg1"/>
                          </a:solidFill>
                        </a:rPr>
                        <a:t>amikacin</a:t>
                      </a:r>
                      <a:r>
                        <a:rPr lang="cs-CZ" b="1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cs-CZ" b="1" dirty="0" err="1">
                          <a:solidFill>
                            <a:schemeClr val="bg1"/>
                          </a:solidFill>
                        </a:rPr>
                        <a:t>gentamicin</a:t>
                      </a:r>
                      <a:r>
                        <a:rPr lang="cs-CZ" b="1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cs-CZ" b="1" dirty="0" err="1">
                          <a:solidFill>
                            <a:schemeClr val="bg1"/>
                          </a:solidFill>
                        </a:rPr>
                        <a:t>vankomycin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r>
                        <a:rPr lang="cs-CZ" dirty="0"/>
                        <a:t>antidepresiva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lithium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r>
                        <a:rPr lang="cs-CZ" dirty="0"/>
                        <a:t>antiepileptika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etosuximid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primidon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valproát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karbamazepin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fenytoin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lamotrigin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levetiracetam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r>
                        <a:rPr lang="cs-CZ" dirty="0" err="1"/>
                        <a:t>bronchodilatancia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err="1"/>
                        <a:t>theofylin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r>
                        <a:rPr lang="cs-CZ" dirty="0"/>
                        <a:t>cytostatika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methotrexat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busulfan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r>
                        <a:rPr lang="cs-CZ" dirty="0" err="1"/>
                        <a:t>imunosupresiva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cyklofosfamid, </a:t>
                      </a:r>
                      <a:r>
                        <a:rPr lang="cs-CZ" dirty="0" err="1"/>
                        <a:t>mykofenolát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sirolimus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takrolimus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r>
                        <a:rPr lang="cs-CZ" dirty="0"/>
                        <a:t>kardiotonika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digoxin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r>
                        <a:rPr lang="cs-CZ" dirty="0"/>
                        <a:t>antimykotika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vorikonazol</a:t>
                      </a:r>
                      <a:r>
                        <a:rPr lang="cs-CZ" dirty="0"/>
                        <a:t>,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posakonazol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06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sz="2800" b="1" u="sng" dirty="0">
                <a:solidFill>
                  <a:srgbClr val="D60093"/>
                </a:solidFill>
              </a:rPr>
              <a:t>FARMAKOKINETIKA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Obecné dělení farmakokinetiky do 4 základních procesů,  tzv. „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ADME</a:t>
            </a:r>
            <a:r>
              <a:rPr lang="cs-CZ" sz="2000" dirty="0"/>
              <a:t>“ :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cs-CZ" sz="2000" b="1" dirty="0"/>
              <a:t>bsorpce</a:t>
            </a:r>
            <a:r>
              <a:rPr lang="cs-CZ" sz="2000" dirty="0"/>
              <a:t> – 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transfer léčiva z místa podání do systémové cirkulace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cs-CZ" sz="2000" b="1" dirty="0"/>
              <a:t>istribuc</a:t>
            </a:r>
            <a:r>
              <a:rPr lang="cs-CZ" sz="2000" dirty="0"/>
              <a:t>e –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transfer léčiva ze systémové cirkulace do různých  	    	             orgánů/tkání  v organizmu</a:t>
            </a:r>
          </a:p>
          <a:p>
            <a:pPr marL="0" indent="0">
              <a:buNone/>
            </a:pPr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cs-CZ" sz="2000" b="1" dirty="0"/>
              <a:t>etabolismus </a:t>
            </a:r>
            <a:r>
              <a:rPr lang="cs-CZ" sz="2000" dirty="0"/>
              <a:t>– 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chemická modifikace léčiva v organizmu</a:t>
            </a:r>
          </a:p>
          <a:p>
            <a:pPr marL="0" indent="0">
              <a:buNone/>
            </a:pPr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cs-CZ" sz="2000" b="1" dirty="0"/>
              <a:t>xkrece</a:t>
            </a:r>
            <a:r>
              <a:rPr lang="cs-CZ" sz="2000" dirty="0"/>
              <a:t> 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– odstranění mateřské látky nebo jejího metabolitu z organismu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000" dirty="0"/>
          </a:p>
          <a:p>
            <a:r>
              <a:rPr lang="cs-CZ" sz="2000" dirty="0"/>
              <a:t>Metabolismus + exkrece – dohromady přispívají k eliminaci léčiva z </a:t>
            </a:r>
            <a:r>
              <a:rPr lang="cs-CZ" sz="2000" dirty="0" err="1"/>
              <a:t>oraganismu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548785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2400" b="1" u="sng" dirty="0"/>
              <a:t>Odběr vzorků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45435"/>
          </a:xfrm>
        </p:spPr>
        <p:txBody>
          <a:bodyPr>
            <a:normAutofit/>
          </a:bodyPr>
          <a:lstStyle/>
          <a:p>
            <a:r>
              <a:rPr lang="cs-CZ" sz="2000" dirty="0"/>
              <a:t>pro realizaci TDM potřebujeme vzorky biologického materiálu a nezbytné údaje o pacientovi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Vzorek – plazma, sérum, krev, slina, moč, mozkomíšní mok, žluč, peritoneální tekutina/dialyzát</a:t>
            </a:r>
          </a:p>
          <a:p>
            <a:endParaRPr lang="cs-CZ" sz="2000" dirty="0"/>
          </a:p>
          <a:p>
            <a:r>
              <a:rPr lang="cs-CZ" sz="2000" dirty="0"/>
              <a:t>Správně označené vzorky + neprodleně odeslat do laboratoře , zpracovat, analyzovat</a:t>
            </a:r>
          </a:p>
          <a:p>
            <a:endParaRPr lang="cs-CZ" sz="2000" dirty="0"/>
          </a:p>
          <a:p>
            <a:r>
              <a:rPr lang="cs-CZ" sz="2000" dirty="0"/>
              <a:t>Vzorky musí být odebrány ze správného místa, do správného kontejneru</a:t>
            </a:r>
          </a:p>
          <a:p>
            <a:endParaRPr lang="cs-CZ" sz="2000" dirty="0"/>
          </a:p>
          <a:p>
            <a:r>
              <a:rPr lang="cs-CZ" sz="2000" b="1" dirty="0"/>
              <a:t>Vzorek krve – odebrán z jiné žíly, než do které byl lék aplikován</a:t>
            </a:r>
          </a:p>
        </p:txBody>
      </p:sp>
    </p:spTree>
    <p:extLst>
      <p:ext uri="{BB962C8B-B14F-4D97-AF65-F5344CB8AC3E}">
        <p14:creationId xmlns:p14="http://schemas.microsoft.com/office/powerpoint/2010/main" val="8028754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2400" b="1" dirty="0"/>
              <a:t>Dle doby odběru vzorku od podání rozlišujeme: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Tzv. </a:t>
            </a:r>
            <a:r>
              <a:rPr lang="cs-CZ" sz="2000" b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trough</a:t>
            </a:r>
            <a:r>
              <a:rPr lang="cs-CZ" sz="2000" dirty="0"/>
              <a:t>  - </a:t>
            </a:r>
            <a:r>
              <a:rPr lang="cs-CZ" sz="2000" b="1" dirty="0"/>
              <a:t>vzorek odebraný bezprostředně před aplikací další dávky</a:t>
            </a:r>
          </a:p>
          <a:p>
            <a:pPr marL="0" indent="0">
              <a:buNone/>
            </a:pPr>
            <a:endParaRPr lang="cs-CZ" sz="2000" b="1" dirty="0"/>
          </a:p>
          <a:p>
            <a:r>
              <a:rPr lang="cs-CZ" sz="2000" dirty="0"/>
              <a:t>Tzv. </a:t>
            </a:r>
            <a:r>
              <a:rPr lang="cs-CZ" sz="2000" b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peak</a:t>
            </a:r>
            <a:r>
              <a:rPr lang="cs-CZ" sz="2000" u="sng" dirty="0"/>
              <a:t> </a:t>
            </a:r>
            <a:r>
              <a:rPr lang="cs-CZ" sz="2000" dirty="0"/>
              <a:t>– </a:t>
            </a:r>
            <a:r>
              <a:rPr lang="cs-CZ" sz="2000" b="1" dirty="0"/>
              <a:t>vzorek odebraný 30 min. – 2 hod. po ukončení infuze nebo 2 – 8 hod. po </a:t>
            </a:r>
            <a:r>
              <a:rPr lang="cs-CZ" sz="2000" b="1" dirty="0" err="1"/>
              <a:t>p.o</a:t>
            </a:r>
            <a:r>
              <a:rPr lang="cs-CZ" sz="2000" b="1" dirty="0"/>
              <a:t>. aplikaci</a:t>
            </a:r>
          </a:p>
          <a:p>
            <a:pPr marL="0" indent="0">
              <a:buNone/>
            </a:pPr>
            <a:endParaRPr lang="cs-CZ" sz="2000" b="1" dirty="0"/>
          </a:p>
          <a:p>
            <a:r>
              <a:rPr lang="cs-CZ" sz="2000" dirty="0"/>
              <a:t>Tzv. </a:t>
            </a:r>
            <a:r>
              <a:rPr lang="cs-CZ" sz="2000" b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random</a:t>
            </a:r>
            <a:r>
              <a:rPr lang="cs-CZ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/>
              <a:t>– vzorek odebraný kdykoliv (často naléhavý – k odhalení toxicity)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Většina léčiv – </a:t>
            </a:r>
            <a:r>
              <a:rPr lang="cs-CZ" sz="2000" dirty="0" err="1"/>
              <a:t>trough</a:t>
            </a:r>
            <a:r>
              <a:rPr lang="cs-CZ" sz="2000" dirty="0"/>
              <a:t> (popř. </a:t>
            </a:r>
            <a:r>
              <a:rPr lang="cs-CZ" sz="2000" dirty="0" err="1"/>
              <a:t>peak</a:t>
            </a:r>
            <a:r>
              <a:rPr lang="cs-CZ" sz="2000" dirty="0"/>
              <a:t>)</a:t>
            </a:r>
          </a:p>
          <a:p>
            <a:r>
              <a:rPr lang="cs-CZ" sz="2000" dirty="0" err="1"/>
              <a:t>Through</a:t>
            </a:r>
            <a:r>
              <a:rPr lang="cs-CZ" sz="2000" dirty="0"/>
              <a:t> – slouží jak k odhalení toxicity, tak ke zjištění nedostatečné optimální koncentrace</a:t>
            </a:r>
          </a:p>
          <a:p>
            <a:endParaRPr lang="cs-CZ" sz="2000" dirty="0"/>
          </a:p>
          <a:p>
            <a:r>
              <a:rPr lang="cs-CZ" sz="2000" dirty="0">
                <a:solidFill>
                  <a:srgbClr val="FF0000"/>
                </a:solidFill>
              </a:rPr>
              <a:t>Důležitý je čas odběru vzorku!!!</a:t>
            </a:r>
          </a:p>
        </p:txBody>
      </p:sp>
    </p:spTree>
    <p:extLst>
      <p:ext uri="{BB962C8B-B14F-4D97-AF65-F5344CB8AC3E}">
        <p14:creationId xmlns:p14="http://schemas.microsoft.com/office/powerpoint/2010/main" val="40141933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cs-CZ" sz="2400" u="sng" dirty="0"/>
              <a:t>Údaje nezbytné pro správnou interpretaci TDM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17443"/>
          </a:xfrm>
        </p:spPr>
        <p:txBody>
          <a:bodyPr>
            <a:normAutofit/>
          </a:bodyPr>
          <a:lstStyle/>
          <a:p>
            <a:r>
              <a:rPr lang="cs-CZ" sz="2000" dirty="0"/>
              <a:t>Identifikace subjektů (zařízení, žadatel)</a:t>
            </a:r>
          </a:p>
          <a:p>
            <a:r>
              <a:rPr lang="cs-CZ" sz="2000" dirty="0"/>
              <a:t> typ požadavku (urgence, důvod)</a:t>
            </a:r>
          </a:p>
          <a:p>
            <a:r>
              <a:rPr lang="cs-CZ" sz="2000" dirty="0"/>
              <a:t>Diagnóza/ problém</a:t>
            </a:r>
          </a:p>
          <a:p>
            <a:r>
              <a:rPr lang="cs-CZ" sz="2000" dirty="0"/>
              <a:t>Typ vzorku</a:t>
            </a:r>
          </a:p>
          <a:p>
            <a:r>
              <a:rPr lang="cs-CZ" sz="2000" dirty="0"/>
              <a:t>Datum </a:t>
            </a:r>
          </a:p>
          <a:p>
            <a:r>
              <a:rPr lang="cs-CZ" sz="2000" dirty="0"/>
              <a:t>Přesný čas odběru vzorku</a:t>
            </a:r>
          </a:p>
          <a:p>
            <a:r>
              <a:rPr lang="cs-CZ" sz="2000" dirty="0"/>
              <a:t>Hmotnost, výška, váha, pohlaví pacienta</a:t>
            </a:r>
          </a:p>
          <a:p>
            <a:r>
              <a:rPr lang="cs-CZ" sz="2000" dirty="0"/>
              <a:t>Současná léčba (stav nemoci)</a:t>
            </a:r>
          </a:p>
          <a:p>
            <a:r>
              <a:rPr lang="cs-CZ" sz="2000" dirty="0"/>
              <a:t>Schéma dávkování (aplikační cesta, dávka, dávkovací interval)</a:t>
            </a:r>
          </a:p>
          <a:p>
            <a:r>
              <a:rPr lang="cs-CZ" sz="2000" dirty="0"/>
              <a:t>Parametry renálních funkcí včetně dialýzy</a:t>
            </a:r>
          </a:p>
          <a:p>
            <a:r>
              <a:rPr lang="cs-CZ" sz="2000" dirty="0"/>
              <a:t>Současně aplikované léky</a:t>
            </a:r>
          </a:p>
        </p:txBody>
      </p:sp>
    </p:spTree>
    <p:extLst>
      <p:ext uri="{BB962C8B-B14F-4D97-AF65-F5344CB8AC3E}">
        <p14:creationId xmlns:p14="http://schemas.microsoft.com/office/powerpoint/2010/main" val="36451244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2400" b="1" dirty="0"/>
              <a:t>Metody analýz při TDM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01419"/>
          </a:xfrm>
        </p:spPr>
        <p:txBody>
          <a:bodyPr>
            <a:normAutofit/>
          </a:bodyPr>
          <a:lstStyle/>
          <a:p>
            <a:r>
              <a:rPr lang="cs-CZ" sz="2000" dirty="0"/>
              <a:t>Akreditované laboratoře</a:t>
            </a:r>
          </a:p>
          <a:p>
            <a:r>
              <a:rPr lang="cs-CZ" sz="2000" dirty="0"/>
              <a:t>Analytické metody pro zjištění plazmatických koncentrací léků musí být dostatečně citlivé, aby umožnily stanovení i minimální přítomnosti dané substance ve zvoleném vzorku</a:t>
            </a:r>
          </a:p>
          <a:p>
            <a:r>
              <a:rPr lang="cs-CZ" sz="2000" dirty="0"/>
              <a:t>Analytické metody – přesné a precizní!</a:t>
            </a:r>
          </a:p>
          <a:p>
            <a:r>
              <a:rPr lang="cs-CZ" sz="2000" dirty="0"/>
              <a:t>Analytický proces by měl být dostupný, jednoduchý, rychlý a nákladově efektivní</a:t>
            </a:r>
          </a:p>
          <a:p>
            <a:endParaRPr lang="cs-CZ" sz="2000" dirty="0"/>
          </a:p>
          <a:p>
            <a:r>
              <a:rPr lang="cs-CZ" sz="2000" dirty="0"/>
              <a:t>Mnoho lékových analýz se provádí automatizovanými imunochemickými stanoveními.</a:t>
            </a:r>
          </a:p>
          <a:p>
            <a:r>
              <a:rPr lang="cs-CZ" sz="2000" dirty="0"/>
              <a:t>Některé lékové analýzy ale stále vyžadují použití manuálně kontrolovaných metod, jako je vysoko účinná kapalinová či plynová chromatografie (HPLC, GC)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74763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2400" b="1" dirty="0" err="1"/>
              <a:t>Postanalytická</a:t>
            </a:r>
            <a:r>
              <a:rPr lang="cs-CZ" sz="2400" b="1" dirty="0"/>
              <a:t> fáze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cs-CZ" sz="2000" dirty="0"/>
              <a:t>Klinické posouzení výsledků – vyžaduje fundamentální, praktické, analytické a medicínské dovednosti</a:t>
            </a:r>
          </a:p>
          <a:p>
            <a:r>
              <a:rPr lang="cs-CZ" sz="2000" dirty="0"/>
              <a:t>Pouze číslo dodané z laboratoře – nic neznamená – k interpretaci je nutná znalost farmakokinetických/farmakodynamických  pochodů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514981"/>
              </p:ext>
            </p:extLst>
          </p:nvPr>
        </p:nvGraphicFramePr>
        <p:xfrm>
          <a:off x="467544" y="2530147"/>
          <a:ext cx="8136904" cy="3851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2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532">
                <a:tc gridSpan="3"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Doporučení  k monitorování některých léčiv z hlediska času odběru vzorku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931">
                <a:tc>
                  <a:txBody>
                    <a:bodyPr/>
                    <a:lstStyle/>
                    <a:p>
                      <a:r>
                        <a:rPr lang="cs-CZ" dirty="0"/>
                        <a:t>lék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Čas dosažení ustáleného stavu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Doporuč. k</a:t>
                      </a:r>
                      <a:r>
                        <a:rPr lang="cs-CZ" baseline="0" dirty="0"/>
                        <a:t> </a:t>
                      </a:r>
                      <a:r>
                        <a:rPr lang="cs-CZ" dirty="0"/>
                        <a:t>monitorování a čas odběru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972">
                <a:tc>
                  <a:txBody>
                    <a:bodyPr/>
                    <a:lstStyle/>
                    <a:p>
                      <a:r>
                        <a:rPr lang="cs-CZ" dirty="0"/>
                        <a:t>digoxin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 – 7 dnů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Trough</a:t>
                      </a:r>
                      <a:r>
                        <a:rPr lang="cs-CZ" dirty="0"/>
                        <a:t> – odběr za více než 6 </a:t>
                      </a:r>
                      <a:r>
                        <a:rPr lang="cs-CZ" dirty="0" err="1"/>
                        <a:t>hod.po</a:t>
                      </a:r>
                      <a:r>
                        <a:rPr lang="cs-CZ" dirty="0"/>
                        <a:t> dávce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011">
                <a:tc>
                  <a:txBody>
                    <a:bodyPr/>
                    <a:lstStyle/>
                    <a:p>
                      <a:r>
                        <a:rPr lang="cs-CZ" dirty="0" err="1"/>
                        <a:t>theofylin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 dny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Peak</a:t>
                      </a:r>
                      <a:r>
                        <a:rPr lang="cs-CZ" dirty="0"/>
                        <a:t> (záleží na aplikační cestě)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41">
                <a:tc>
                  <a:txBody>
                    <a:bodyPr/>
                    <a:lstStyle/>
                    <a:p>
                      <a:r>
                        <a:rPr lang="cs-CZ" dirty="0" err="1"/>
                        <a:t>valproát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– 4 dny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Trough</a:t>
                      </a:r>
                      <a:r>
                        <a:rPr lang="cs-CZ" dirty="0"/>
                        <a:t> – odběr těsně před podání dávkou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931">
                <a:tc>
                  <a:txBody>
                    <a:bodyPr/>
                    <a:lstStyle/>
                    <a:p>
                      <a:r>
                        <a:rPr lang="cs-CZ" dirty="0" err="1"/>
                        <a:t>vankomycin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 – 30 hod.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Trough</a:t>
                      </a:r>
                      <a:r>
                        <a:rPr lang="cs-CZ" dirty="0"/>
                        <a:t> – odběr těsně před podání dávkou</a:t>
                      </a:r>
                    </a:p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1330">
                <a:tc>
                  <a:txBody>
                    <a:bodyPr/>
                    <a:lstStyle/>
                    <a:p>
                      <a:r>
                        <a:rPr lang="cs-CZ" dirty="0" err="1"/>
                        <a:t>fenytoin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– 5 týdnů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Trough</a:t>
                      </a:r>
                      <a:r>
                        <a:rPr lang="cs-CZ" dirty="0"/>
                        <a:t> – odběr těsně před podání dávkou</a:t>
                      </a:r>
                    </a:p>
                    <a:p>
                      <a:endParaRPr lang="cs-CZ" dirty="0"/>
                    </a:p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7504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2400" b="1" dirty="0"/>
              <a:t>Pohled na terapeutická rozmezí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45435"/>
          </a:xfrm>
        </p:spPr>
        <p:txBody>
          <a:bodyPr>
            <a:normAutofit/>
          </a:bodyPr>
          <a:lstStyle/>
          <a:p>
            <a:r>
              <a:rPr lang="cs-CZ" sz="2000" dirty="0"/>
              <a:t>Terapeutické rozmezí  = rozmezí mezi minimální účinnou a potenciálně toxickou koncentrací . Jsou pouze orientační, nelze je považovat za neměnná</a:t>
            </a:r>
          </a:p>
          <a:p>
            <a:endParaRPr lang="cs-CZ" sz="2000" dirty="0"/>
          </a:p>
          <a:p>
            <a:r>
              <a:rPr lang="cs-CZ" sz="2000" dirty="0"/>
              <a:t>Léčíme pacienta jako celek, ne pouze laboratorní hodnoty, čísla!</a:t>
            </a:r>
          </a:p>
          <a:p>
            <a:endParaRPr lang="cs-CZ" sz="2000" dirty="0"/>
          </a:p>
          <a:p>
            <a:r>
              <a:rPr lang="cs-CZ" sz="2000" dirty="0"/>
              <a:t>Terapeutická rozmezí se mohou u jedinců lišit!</a:t>
            </a:r>
          </a:p>
          <a:p>
            <a:endParaRPr lang="cs-CZ" sz="2000" dirty="0"/>
          </a:p>
          <a:p>
            <a:r>
              <a:rPr lang="cs-CZ" sz="2000" dirty="0"/>
              <a:t>Někteří jedinci mohou dosáhnout léčebného účinku jiný při mnohem nižší koncentraci nebo se u nich mohou naopak objevit nežádoucí účinky, aniž by byla překročena horní hranice terapeutického rozmezí.</a:t>
            </a:r>
          </a:p>
        </p:txBody>
      </p:sp>
    </p:spTree>
    <p:extLst>
      <p:ext uri="{BB962C8B-B14F-4D97-AF65-F5344CB8AC3E}">
        <p14:creationId xmlns:p14="http://schemas.microsoft.com/office/powerpoint/2010/main" val="10527456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BA79C-E277-7842-D70D-4B83E6717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br>
              <a:rPr lang="cs-CZ"/>
            </a:br>
            <a:br>
              <a:rPr lang="cs-CZ"/>
            </a:br>
            <a:r>
              <a:rPr lang="cs-CZ"/>
              <a:t>The</a:t>
            </a:r>
            <a:r>
              <a:rPr lang="cs-CZ" dirty="0"/>
              <a:t> end….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D1B73C-D292-CC71-578D-ADA789A41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1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1. Absorpce</a:t>
            </a:r>
            <a:br>
              <a:rPr lang="cs-CZ" sz="2800" dirty="0"/>
            </a:br>
            <a:br>
              <a:rPr lang="cs-CZ" sz="2800" dirty="0"/>
            </a:br>
            <a:r>
              <a:rPr lang="cs-CZ" sz="1300" dirty="0" err="1"/>
              <a:t>Waller</a:t>
            </a:r>
            <a:r>
              <a:rPr lang="cs-CZ" sz="1300" dirty="0"/>
              <a:t> D.,</a:t>
            </a:r>
            <a:r>
              <a:rPr lang="cs-CZ" sz="1300" dirty="0" err="1"/>
              <a:t>Sampson</a:t>
            </a:r>
            <a:r>
              <a:rPr lang="cs-CZ" sz="1300" dirty="0"/>
              <a:t> A. </a:t>
            </a:r>
            <a:r>
              <a:rPr lang="cs-CZ" sz="1300" dirty="0" err="1"/>
              <a:t>Medical</a:t>
            </a:r>
            <a:r>
              <a:rPr lang="cs-CZ" sz="1300" dirty="0"/>
              <a:t> </a:t>
            </a:r>
            <a:r>
              <a:rPr lang="cs-CZ" sz="1300" dirty="0" err="1"/>
              <a:t>Pharmacology</a:t>
            </a:r>
            <a:r>
              <a:rPr lang="cs-CZ" sz="1300" dirty="0"/>
              <a:t> and </a:t>
            </a:r>
            <a:r>
              <a:rPr lang="cs-CZ" sz="1300" dirty="0" err="1"/>
              <a:t>Therapeutics</a:t>
            </a:r>
            <a:r>
              <a:rPr lang="cs-CZ" sz="1300" dirty="0"/>
              <a:t>. 4Ed</a:t>
            </a:r>
            <a:r>
              <a:rPr lang="cs-CZ" sz="2800" dirty="0"/>
              <a:t>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brightnessContrast bright="17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20" t="23077" r="20101" b="24922"/>
          <a:stretch/>
        </p:blipFill>
        <p:spPr bwMode="auto">
          <a:xfrm>
            <a:off x="1115616" y="1951630"/>
            <a:ext cx="6813733" cy="399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415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u="sng" dirty="0"/>
              <a:t>Faktory ovlivňující absorpci léčiva (po </a:t>
            </a:r>
            <a:r>
              <a:rPr lang="cs-CZ" sz="2000" u="sng" dirty="0" err="1"/>
              <a:t>p.o</a:t>
            </a:r>
            <a:r>
              <a:rPr lang="cs-CZ" sz="2000" u="sng" dirty="0"/>
              <a:t>.) do systémové cirkulace</a:t>
            </a:r>
            <a:r>
              <a:rPr lang="cs-CZ" sz="2000" dirty="0"/>
              <a:t>: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léčiva </a:t>
            </a:r>
          </a:p>
          <a:p>
            <a:pPr lvl="1"/>
            <a:r>
              <a:rPr lang="cs-CZ" sz="1600" dirty="0"/>
              <a:t> je hlavní determinantou absorpce</a:t>
            </a:r>
          </a:p>
          <a:p>
            <a:pPr marL="400050" lvl="1" indent="0">
              <a:buNone/>
            </a:pPr>
            <a:r>
              <a:rPr lang="cs-CZ" sz="400" dirty="0"/>
              <a:t>		</a:t>
            </a:r>
          </a:p>
          <a:p>
            <a:pPr lvl="1"/>
            <a:r>
              <a:rPr lang="cs-CZ" sz="1600" dirty="0"/>
              <a:t>Léčivo </a:t>
            </a:r>
            <a:r>
              <a:rPr lang="cs-CZ" sz="1600" b="1" dirty="0"/>
              <a:t>lipofilní/hydrofilní</a:t>
            </a:r>
            <a:r>
              <a:rPr lang="cs-CZ" sz="1600" dirty="0"/>
              <a:t> – lipofilní látky se dobře rozpouštějí a penetrují</a:t>
            </a:r>
          </a:p>
          <a:p>
            <a:pPr lvl="1"/>
            <a:r>
              <a:rPr lang="cs-CZ" sz="1600" b="1" dirty="0"/>
              <a:t>pH, ionizace </a:t>
            </a:r>
            <a:r>
              <a:rPr lang="cs-CZ" sz="1600" dirty="0"/>
              <a:t>-  ionizované formy jsou </a:t>
            </a:r>
            <a:r>
              <a:rPr lang="cs-CZ" sz="1600" dirty="0" err="1"/>
              <a:t>hydrofilnější</a:t>
            </a:r>
            <a:r>
              <a:rPr lang="cs-CZ" sz="1600" dirty="0"/>
              <a:t>, neionizované </a:t>
            </a:r>
            <a:r>
              <a:rPr lang="cs-CZ" sz="1600" dirty="0" err="1"/>
              <a:t>lipofilnější</a:t>
            </a:r>
            <a:r>
              <a:rPr lang="cs-CZ" sz="1600" dirty="0"/>
              <a:t>. Většina léčiv jsou slabé kyseliny a zásady. Př. ASA – slabá kyselina, v kyselém žaludečním pH  je méně ionizovaná, proto větší absorpce se očekává ze žaludku, ale žaludek je limitován malou absorpční plochou (na rozdíl od tenkého střeva) a přítomností zón s neutrálním pH. Výsledkem  - objemné množství ASA se absorbuje v tenkém střevě</a:t>
            </a:r>
          </a:p>
          <a:p>
            <a:pPr lvl="1"/>
            <a:endParaRPr lang="cs-CZ" sz="1600" dirty="0"/>
          </a:p>
          <a:p>
            <a:pPr marL="400050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Léková forma</a:t>
            </a:r>
          </a:p>
          <a:p>
            <a:pPr marL="800100" lvl="1"/>
            <a:r>
              <a:rPr lang="cs-CZ" sz="1600" dirty="0"/>
              <a:t>Rychlá absorpce - potahované, nepotahované tablety, tobolky , suspenze, roztoky, sirupy </a:t>
            </a:r>
          </a:p>
          <a:p>
            <a:pPr marL="800100" lvl="1"/>
            <a:r>
              <a:rPr lang="cs-CZ" sz="1600" dirty="0"/>
              <a:t>Pomalá absorpce – u lékových forem, kde je léčivo např. inkorporováno v matrix  - difúze léčiva z matrix je pomalá – tablety  nebo tobolky s řízeným uvolňováním</a:t>
            </a:r>
          </a:p>
          <a:p>
            <a:pPr marL="800100" lvl="1"/>
            <a:endParaRPr lang="cs-CZ" sz="1600" dirty="0"/>
          </a:p>
          <a:p>
            <a:pPr marL="400050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Gastrické vyprazdňování</a:t>
            </a:r>
          </a:p>
          <a:p>
            <a:pPr marL="800100" lvl="1"/>
            <a:r>
              <a:rPr lang="cs-CZ" sz="1600" dirty="0"/>
              <a:t>Hlavní místo absorpce pro většinu léčiv – tenké střevo</a:t>
            </a:r>
          </a:p>
          <a:p>
            <a:pPr marL="800100" lvl="1"/>
            <a:r>
              <a:rPr lang="cs-CZ" sz="1600" dirty="0"/>
              <a:t>Opožděné gastrické vyprazdňování – polékové, jídlo, pooperační stavy, věk,.. – zpomalí dodání léčiva do hlavního místa absorpce</a:t>
            </a:r>
          </a:p>
          <a:p>
            <a:pPr marL="800100" lvl="1"/>
            <a:endParaRPr lang="cs-CZ" sz="1600" dirty="0"/>
          </a:p>
          <a:p>
            <a:pPr marL="800100" lvl="1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349977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8639"/>
            <a:ext cx="8229600" cy="6470573"/>
          </a:xfrm>
        </p:spPr>
        <p:txBody>
          <a:bodyPr>
            <a:normAutofit lnSpcReduction="10000"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Intestinální stěna</a:t>
            </a:r>
          </a:p>
          <a:p>
            <a:pPr lvl="1"/>
            <a:r>
              <a:rPr lang="cs-CZ" sz="1600" dirty="0"/>
              <a:t>Duodenum  - velké množství celulárních enzymů (MAO, aromatické L-</a:t>
            </a:r>
            <a:r>
              <a:rPr lang="cs-CZ" sz="1600" dirty="0" err="1"/>
              <a:t>amino</a:t>
            </a:r>
            <a:r>
              <a:rPr lang="cs-CZ" sz="1600" dirty="0"/>
              <a:t> kyselé </a:t>
            </a:r>
            <a:r>
              <a:rPr lang="cs-CZ" sz="1600" dirty="0" err="1"/>
              <a:t>dekarboxylasy</a:t>
            </a:r>
            <a:r>
              <a:rPr lang="cs-CZ" sz="1600" dirty="0"/>
              <a:t>, CYP 450 – 3A4, enzymy zodpovědné za 2,fázi </a:t>
            </a:r>
            <a:r>
              <a:rPr lang="cs-CZ" sz="1600" dirty="0" err="1"/>
              <a:t>konjigač.reakcí</a:t>
            </a:r>
            <a:r>
              <a:rPr lang="cs-CZ" sz="1600" dirty="0"/>
              <a:t>.</a:t>
            </a:r>
          </a:p>
          <a:p>
            <a:pPr lvl="1"/>
            <a:r>
              <a:rPr lang="cs-CZ" sz="1600" dirty="0"/>
              <a:t>V </a:t>
            </a:r>
            <a:r>
              <a:rPr lang="cs-CZ" sz="1600" dirty="0" err="1"/>
              <a:t>enterocytech</a:t>
            </a:r>
            <a:r>
              <a:rPr lang="cs-CZ" sz="1600" dirty="0"/>
              <a:t> – </a:t>
            </a:r>
            <a:r>
              <a:rPr lang="cs-CZ" sz="1600" dirty="0" err="1"/>
              <a:t>efluxní</a:t>
            </a:r>
            <a:r>
              <a:rPr lang="cs-CZ" sz="1600" dirty="0"/>
              <a:t> transportér P-</a:t>
            </a:r>
            <a:r>
              <a:rPr lang="cs-CZ" sz="1600" dirty="0" err="1"/>
              <a:t>gP</a:t>
            </a:r>
            <a:r>
              <a:rPr lang="cs-CZ" sz="1600" dirty="0"/>
              <a:t> – limituje absorpci řady léčiv!!!</a:t>
            </a:r>
          </a:p>
          <a:p>
            <a:pPr marL="457200" lvl="1" indent="0">
              <a:buNone/>
            </a:pPr>
            <a:endParaRPr lang="cs-CZ" sz="1600" dirty="0"/>
          </a:p>
          <a:p>
            <a:pPr marL="457200" lvl="1" indent="0">
              <a:buNone/>
            </a:pPr>
            <a:r>
              <a:rPr lang="cs-CZ" sz="1600" dirty="0"/>
              <a:t>→ </a:t>
            </a:r>
            <a:r>
              <a:rPr lang="cs-CZ" sz="1600" u="sng" dirty="0"/>
              <a:t>ZÁVĚR:</a:t>
            </a:r>
            <a:r>
              <a:rPr lang="cs-CZ" sz="1600" dirty="0"/>
              <a:t>  léčivo  přicházející do lumen střeva (k </a:t>
            </a:r>
            <a:r>
              <a:rPr lang="cs-CZ" sz="1600" dirty="0" err="1"/>
              <a:t>enterocytům</a:t>
            </a:r>
            <a:r>
              <a:rPr lang="cs-CZ" sz="1600" dirty="0"/>
              <a:t>) může  mít 3 osudy: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Difúze ze střeva do </a:t>
            </a:r>
            <a:r>
              <a:rPr lang="cs-CZ" sz="1600" dirty="0" err="1"/>
              <a:t>hepatální</a:t>
            </a:r>
            <a:r>
              <a:rPr lang="cs-CZ" sz="1600" dirty="0"/>
              <a:t> portální cirkulace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Metabolismus v buňkách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Transport léčiva zpět do lumen střeva (P-</a:t>
            </a:r>
            <a:r>
              <a:rPr lang="cs-CZ" sz="1600" dirty="0" err="1"/>
              <a:t>gP</a:t>
            </a:r>
            <a:r>
              <a:rPr lang="cs-CZ" sz="16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Pozn. substráty pro CYP3A4 a P-</a:t>
            </a:r>
            <a:r>
              <a:rPr lang="cs-CZ" sz="1600" dirty="0" err="1"/>
              <a:t>gP</a:t>
            </a:r>
            <a:r>
              <a:rPr lang="cs-CZ" sz="1600" dirty="0"/>
              <a:t> se často překrývají!!!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– PASS METABOLISMUS!!!</a:t>
            </a:r>
          </a:p>
          <a:p>
            <a:r>
              <a:rPr lang="cs-CZ" sz="2000" dirty="0"/>
              <a:t>K metabolismu léčiv může dojít ještě dříve, než dosáhne systémové cirkulace! </a:t>
            </a:r>
            <a:r>
              <a:rPr lang="cs-CZ" sz="2000" dirty="0" err="1"/>
              <a:t>First-pass</a:t>
            </a:r>
            <a:r>
              <a:rPr lang="cs-CZ" sz="2000" dirty="0"/>
              <a:t> efekt se vyskytuje u léčiv podávaných </a:t>
            </a:r>
            <a:r>
              <a:rPr lang="cs-CZ" sz="2000" dirty="0" err="1"/>
              <a:t>p.o</a:t>
            </a:r>
            <a:r>
              <a:rPr lang="cs-CZ" sz="2000" dirty="0"/>
              <a:t>. – léčiva se mohou setkat se 4 hlavními </a:t>
            </a:r>
            <a:r>
              <a:rPr lang="cs-CZ" sz="2000" dirty="0" err="1"/>
              <a:t>matabolickými</a:t>
            </a:r>
            <a:r>
              <a:rPr lang="cs-CZ" sz="2000" dirty="0"/>
              <a:t> bariérami (před tím, než dosáhnou systém. cirkulace):</a:t>
            </a:r>
          </a:p>
          <a:p>
            <a:pPr lvl="1"/>
            <a:r>
              <a:rPr lang="cs-CZ" sz="1600" dirty="0"/>
              <a:t>Intestinální lumen – trávicí, pankreatické enzymy, aerobní, anaerobní bakterie</a:t>
            </a:r>
          </a:p>
          <a:p>
            <a:pPr lvl="1"/>
            <a:r>
              <a:rPr lang="cs-CZ" sz="1600" dirty="0"/>
              <a:t>Intestinální stěna – CYP3A4, P-</a:t>
            </a:r>
            <a:r>
              <a:rPr lang="cs-CZ" sz="1600" dirty="0" err="1"/>
              <a:t>gP</a:t>
            </a:r>
            <a:endParaRPr lang="cs-CZ" sz="1600" dirty="0"/>
          </a:p>
          <a:p>
            <a:pPr lvl="1"/>
            <a:r>
              <a:rPr lang="cs-CZ" sz="1600" dirty="0"/>
              <a:t>Játra – hlavní místo metabolismu léčiv!!! (podáním léčiv </a:t>
            </a:r>
            <a:r>
              <a:rPr lang="cs-CZ" sz="1600" dirty="0" err="1"/>
              <a:t>sublinguálně</a:t>
            </a:r>
            <a:r>
              <a:rPr lang="cs-CZ" sz="1600" dirty="0"/>
              <a:t>, rektálně – se vyhneme jaternímu </a:t>
            </a:r>
            <a:r>
              <a:rPr lang="cs-CZ" sz="1600" dirty="0" err="1"/>
              <a:t>first-pass</a:t>
            </a:r>
            <a:r>
              <a:rPr lang="cs-CZ" sz="1600" dirty="0"/>
              <a:t> </a:t>
            </a:r>
            <a:r>
              <a:rPr lang="cs-CZ" sz="1600" dirty="0" err="1"/>
              <a:t>mtb</a:t>
            </a:r>
            <a:r>
              <a:rPr lang="cs-CZ" sz="1600" dirty="0"/>
              <a:t>.)</a:t>
            </a:r>
          </a:p>
          <a:p>
            <a:pPr lvl="1"/>
            <a:r>
              <a:rPr lang="cs-CZ" sz="1600" dirty="0"/>
              <a:t>Plíce </a:t>
            </a:r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86255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PRESYSTÉMOVÁ ELIMINACE LÉČIV  -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  <a:solidFill>
            <a:srgbClr val="E6E6E6"/>
          </a:solidFill>
        </p:spPr>
        <p:txBody>
          <a:bodyPr>
            <a:normAutofit lnSpcReduction="10000"/>
          </a:bodyPr>
          <a:lstStyle/>
          <a:p>
            <a:r>
              <a:rPr lang="cs-CZ" sz="2000" dirty="0"/>
              <a:t>Po </a:t>
            </a:r>
            <a:r>
              <a:rPr lang="cs-CZ" sz="2000" dirty="0" err="1"/>
              <a:t>p.o</a:t>
            </a:r>
            <a:r>
              <a:rPr lang="cs-CZ" sz="2000" dirty="0"/>
              <a:t>. podání se většina léčiv absorbuje ve střevním lumen. Již zde </a:t>
            </a:r>
            <a:r>
              <a:rPr lang="cs-CZ" sz="2000" dirty="0" err="1"/>
              <a:t>múže</a:t>
            </a:r>
            <a:r>
              <a:rPr lang="cs-CZ" sz="2000" dirty="0"/>
              <a:t> docházet k metabolismu léčiva. Krev ze střeva odtéká </a:t>
            </a:r>
            <a:r>
              <a:rPr lang="cs-CZ" sz="2000" dirty="0" err="1"/>
              <a:t>venou</a:t>
            </a:r>
            <a:r>
              <a:rPr lang="cs-CZ" sz="2000" dirty="0"/>
              <a:t> </a:t>
            </a:r>
            <a:r>
              <a:rPr lang="cs-CZ" sz="2000" dirty="0" err="1"/>
              <a:t>portae</a:t>
            </a:r>
            <a:r>
              <a:rPr lang="cs-CZ" sz="2000" dirty="0"/>
              <a:t> do jater. Krev obtéká jaterní buňky velmi pomalu, což umožňuje velmi intenzivní přestup látek do buněk a z buněk. Tak se může větší nebo menší podíl léčiva </a:t>
            </a:r>
            <a:r>
              <a:rPr lang="cs-CZ" sz="2000" dirty="0" err="1"/>
              <a:t>vychatat</a:t>
            </a:r>
            <a:r>
              <a:rPr lang="cs-CZ" sz="2000" dirty="0"/>
              <a:t> v játrech (= ztráta při 1. průchodu játry). Potom krev odtéká do pravé komory a do plic, kde dochází k intenzivnímu kontaktu látky s plicní tkání. Zde se může také velký podíl látky zadržet, protože plíce mají vysokou vazebnou kapacitu pro </a:t>
            </a:r>
            <a:r>
              <a:rPr lang="cs-CZ" sz="2000" dirty="0" err="1"/>
              <a:t>amfifilní</a:t>
            </a:r>
            <a:r>
              <a:rPr lang="cs-CZ" sz="2000" dirty="0"/>
              <a:t> a lipofilní látky. </a:t>
            </a:r>
            <a:r>
              <a:rPr lang="cs-CZ" sz="2000" dirty="0" err="1"/>
              <a:t>Tepreve</a:t>
            </a:r>
            <a:r>
              <a:rPr lang="cs-CZ" sz="2000" dirty="0"/>
              <a:t> po pasáži plícemi se látky dostávají do levé srdeční komory a mohou se distribuovat ve velkém oběhu.</a:t>
            </a:r>
          </a:p>
          <a:p>
            <a:endParaRPr lang="cs-CZ" sz="2000" dirty="0"/>
          </a:p>
          <a:p>
            <a:r>
              <a:rPr lang="cs-CZ" sz="2000" dirty="0"/>
              <a:t>Proces, kterým se určitý podíl enterálně resorbované látky odstraní z krve ještě před vstupem do velkého oběhu, se označuje </a:t>
            </a:r>
            <a:r>
              <a:rPr lang="cs-CZ" sz="2000" dirty="0" err="1"/>
              <a:t>presystémová</a:t>
            </a:r>
            <a:r>
              <a:rPr lang="cs-CZ" sz="2000" dirty="0"/>
              <a:t> eliminace.</a:t>
            </a:r>
          </a:p>
          <a:p>
            <a:r>
              <a:rPr lang="cs-CZ" sz="2000" dirty="0"/>
              <a:t>POZOR!!! I při  </a:t>
            </a:r>
            <a:r>
              <a:rPr lang="cs-CZ" sz="2000" dirty="0" err="1"/>
              <a:t>i.v</a:t>
            </a:r>
            <a:r>
              <a:rPr lang="cs-CZ" sz="2000" dirty="0"/>
              <a:t>., </a:t>
            </a:r>
            <a:r>
              <a:rPr lang="cs-CZ" sz="2000" dirty="0" err="1"/>
              <a:t>s.c</a:t>
            </a:r>
            <a:r>
              <a:rPr lang="cs-CZ" sz="2000" dirty="0"/>
              <a:t>., </a:t>
            </a:r>
            <a:r>
              <a:rPr lang="cs-CZ" sz="2000" dirty="0" err="1"/>
              <a:t>i.m</a:t>
            </a:r>
            <a:r>
              <a:rPr lang="cs-CZ" sz="2000" dirty="0"/>
              <a:t>., per </a:t>
            </a:r>
            <a:r>
              <a:rPr lang="cs-CZ" sz="2000" dirty="0" err="1"/>
              <a:t>rect</a:t>
            </a:r>
            <a:r>
              <a:rPr lang="cs-CZ" sz="2000" dirty="0"/>
              <a:t>., </a:t>
            </a:r>
            <a:r>
              <a:rPr lang="cs-CZ" sz="2000" dirty="0" err="1"/>
              <a:t>subling</a:t>
            </a:r>
            <a:r>
              <a:rPr lang="cs-CZ" sz="2000" dirty="0"/>
              <a:t>. Podání je možní </a:t>
            </a:r>
            <a:r>
              <a:rPr lang="cs-CZ" sz="2000" dirty="0" err="1"/>
              <a:t>presystémová</a:t>
            </a:r>
            <a:r>
              <a:rPr lang="cs-CZ" sz="2000" dirty="0"/>
              <a:t> eliminace.  Takto aplikovaná léčiva první musí projít plícemi, než se dostanou do velkého oběhu. Tak mohou plíce i fungovat jako </a:t>
            </a:r>
            <a:r>
              <a:rPr lang="cs-CZ" sz="2000" dirty="0" err="1"/>
              <a:t>pufrovací</a:t>
            </a:r>
            <a:r>
              <a:rPr lang="cs-CZ" sz="2000" dirty="0"/>
              <a:t> systém. </a:t>
            </a:r>
          </a:p>
        </p:txBody>
      </p:sp>
    </p:spTree>
    <p:extLst>
      <p:ext uri="{BB962C8B-B14F-4D97-AF65-F5344CB8AC3E}">
        <p14:creationId xmlns:p14="http://schemas.microsoft.com/office/powerpoint/2010/main" val="10128417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6042</TotalTime>
  <Words>5064</Words>
  <Application>Microsoft Office PowerPoint</Application>
  <PresentationFormat>Předvádění na obrazovce (4:3)</PresentationFormat>
  <Paragraphs>666</Paragraphs>
  <Slides>56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0" baseType="lpstr">
      <vt:lpstr>Arial</vt:lpstr>
      <vt:lpstr>Calibri</vt:lpstr>
      <vt:lpstr>Wingdings</vt:lpstr>
      <vt:lpstr>Motiv systému Office</vt:lpstr>
      <vt:lpstr>Základy farmakokinetiky Základy farmakodynamiky Terapeutické monitorování hladin léčiv a metody stanovení</vt:lpstr>
      <vt:lpstr>Prezentace aplikace PowerPoint</vt:lpstr>
      <vt:lpstr>Farmakologie</vt:lpstr>
      <vt:lpstr>Osud léčiva v organizmu  Z přednášky Aplikovaná farmakokinetika, MUDr. J Šedivý, VFN Praha  </vt:lpstr>
      <vt:lpstr>FARMAKOKINETIKA</vt:lpstr>
      <vt:lpstr>1. Absorpce  Waller D.,Sampson A. Medical Pharmacology and Therapeutics. 4Ed. </vt:lpstr>
      <vt:lpstr>Prezentace aplikace PowerPoint</vt:lpstr>
      <vt:lpstr>Prezentace aplikace PowerPoint</vt:lpstr>
      <vt:lpstr>PRESYSTÉMOVÁ ELIMINACE LÉČIV  - SHRNUTÍ</vt:lpstr>
      <vt:lpstr>2. Distribuce</vt:lpstr>
      <vt:lpstr>Distribuční prostory farmak</vt:lpstr>
      <vt:lpstr>Prezentace aplikace PowerPoint</vt:lpstr>
      <vt:lpstr>Prezentace aplikace PowerPoint</vt:lpstr>
      <vt:lpstr>Vazba léčiv na plazmatické proteiny</vt:lpstr>
      <vt:lpstr>Příklady léčiv, které se extenzivně váží na plazmatické proteiny</vt:lpstr>
      <vt:lpstr>FAKTORY OVLIVŇUJÍCÍ VAZBU LÉČIV NA ALBUMIN</vt:lpstr>
      <vt:lpstr>3. Metabolismus</vt:lpstr>
      <vt:lpstr>Prezentace aplikace PowerPoint</vt:lpstr>
      <vt:lpstr>Cytochrom P450 je superrodina membránově vázaných hemoproteinových enzymů, lokalizovaných na hladkém endoplazmatickém retikulu v buňkách. V největší míře je lokalizován v játrech.  CYP 450 – součástí oxidačních reakcí CYP P450 – rodina CYP 1-4 Isoenzymy – CYP3A4, 2D6, 2C9, 2C19, 1A2,…  </vt:lpstr>
      <vt:lpstr>Substráty/ inhibitory/induktory CYP450</vt:lpstr>
      <vt:lpstr>Přírodní látky</vt:lpstr>
      <vt:lpstr>Pozor na nadměrná množství!</vt:lpstr>
      <vt:lpstr>4. Eliminace</vt:lpstr>
      <vt:lpstr>Prezentace aplikace PowerPoint</vt:lpstr>
      <vt:lpstr>APLIKOVANÁ FARMAKOKINETIKA</vt:lpstr>
      <vt:lpstr>ZÁKLADNÍ PARAMETRY APLIKOVANÉ FARMAKOKINETIKY</vt:lpstr>
      <vt:lpstr>Prezentace aplikace PowerPoint</vt:lpstr>
      <vt:lpstr>Distribuční objem (Vd)</vt:lpstr>
      <vt:lpstr>Vd u hydrofilních x lipofilních léčiv</vt:lpstr>
      <vt:lpstr>Kompartmentové modely</vt:lpstr>
      <vt:lpstr>Lineární x nelineární FK</vt:lpstr>
      <vt:lpstr>ZÁKLADY FARMAKODYNAMIKY</vt:lpstr>
      <vt:lpstr>Prezentace aplikace PowerPoint</vt:lpstr>
      <vt:lpstr>RECEPTORY</vt:lpstr>
      <vt:lpstr>Prezentace aplikace PowerPoint</vt:lpstr>
      <vt:lpstr>Prezentace aplikace PowerPoint</vt:lpstr>
      <vt:lpstr>1. Receptory spřažené s iontovými kanály - receptor je přímo spřažen s efektorem, kterým je iontový kanál</vt:lpstr>
      <vt:lpstr>2. Receptory spřažené s  G-proteinem</vt:lpstr>
      <vt:lpstr>Prezentace aplikace PowerPoint</vt:lpstr>
      <vt:lpstr>3. Receptory s enzymovou aktivitou</vt:lpstr>
      <vt:lpstr>4. Receptory regulující transkripci DNA</vt:lpstr>
      <vt:lpstr>Další (nereceptorové) mechanismy působení látek - příklady </vt:lpstr>
      <vt:lpstr>Receptorové mechanismy</vt:lpstr>
      <vt:lpstr>Prezentace aplikace PowerPoint</vt:lpstr>
      <vt:lpstr>Prezentace aplikace PowerPoint</vt:lpstr>
      <vt:lpstr>Prezentace aplikace PowerPoint</vt:lpstr>
      <vt:lpstr>TERAPEUTICKÉ MONITOROVÁNÍ LÉČIV (TDM)</vt:lpstr>
      <vt:lpstr>Prezentace aplikace PowerPoint</vt:lpstr>
      <vt:lpstr>Možnosti klinického použití TDM</vt:lpstr>
      <vt:lpstr>Odběr vzorků</vt:lpstr>
      <vt:lpstr>Dle doby odběru vzorku od podání rozlišujeme:</vt:lpstr>
      <vt:lpstr>Údaje nezbytné pro správnou interpretaci TDM</vt:lpstr>
      <vt:lpstr>Metody analýz při TDM</vt:lpstr>
      <vt:lpstr>Postanalytická fáze</vt:lpstr>
      <vt:lpstr>Pohled na terapeutická rozmezí</vt:lpstr>
      <vt:lpstr>  The end….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farmakokinetiky Základy farmakodynamiky Terapeutické monitorování hladin léčiv a metody stanovení</dc:title>
  <dc:creator>Libor</dc:creator>
  <cp:lastModifiedBy>Miroslava Bendová</cp:lastModifiedBy>
  <cp:revision>102</cp:revision>
  <dcterms:created xsi:type="dcterms:W3CDTF">2016-01-16T09:52:41Z</dcterms:created>
  <dcterms:modified xsi:type="dcterms:W3CDTF">2023-02-09T21:44:59Z</dcterms:modified>
</cp:coreProperties>
</file>