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7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8" r:id="rId31"/>
    <p:sldId id="289" r:id="rId32"/>
    <p:sldId id="290" r:id="rId33"/>
    <p:sldId id="291" r:id="rId34"/>
    <p:sldId id="292" r:id="rId35"/>
    <p:sldId id="285" r:id="rId36"/>
    <p:sldId id="286" r:id="rId37"/>
    <p:sldId id="287" r:id="rId38"/>
    <p:sldId id="293" r:id="rId39"/>
    <p:sldId id="297" r:id="rId40"/>
    <p:sldId id="296" r:id="rId41"/>
    <p:sldId id="294" r:id="rId42"/>
    <p:sldId id="295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88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9" r:id="rId94"/>
    <p:sldId id="350" r:id="rId95"/>
    <p:sldId id="351" r:id="rId96"/>
    <p:sldId id="352" r:id="rId97"/>
    <p:sldId id="381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82" r:id="rId106"/>
    <p:sldId id="360" r:id="rId107"/>
    <p:sldId id="361" r:id="rId108"/>
    <p:sldId id="362" r:id="rId109"/>
    <p:sldId id="384" r:id="rId110"/>
    <p:sldId id="385" r:id="rId111"/>
    <p:sldId id="386" r:id="rId112"/>
    <p:sldId id="387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565" y="7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22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7F1DA-B6D7-4A49-8327-A7F47B2269D7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E476C-C06A-44FE-8C56-19319B126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84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85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96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05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11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1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7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72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22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8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C31A-3539-4DA4-B6D0-9617A1CCC662}" type="datetimeFigureOut">
              <a:rPr lang="en-GB" smtClean="0"/>
              <a:t>26/02/2018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4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IMUNITA ADAPTIVNÍ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05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imunitní odpovědi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se:</a:t>
            </a:r>
          </a:p>
          <a:p>
            <a:pPr lvl="1"/>
            <a:r>
              <a:rPr lang="cs-CZ" altLang="cs-CZ" smtClean="0"/>
              <a:t>Interakcí složek imunitního systému.</a:t>
            </a:r>
          </a:p>
          <a:p>
            <a:pPr lvl="1"/>
            <a:r>
              <a:rPr lang="cs-CZ" altLang="cs-CZ" smtClean="0"/>
              <a:t>Vlastnostmi a kvantitou antigenu a dalších vnějších aktivačních signálů (PAMP).</a:t>
            </a:r>
          </a:p>
          <a:p>
            <a:pPr lvl="1"/>
            <a:r>
              <a:rPr lang="cs-CZ" altLang="cs-CZ" smtClean="0"/>
              <a:t>Prostřednictvím neuroendokrinních vlivů: inervace orgánů imunitního systému, vlivem hormonů na funkci imunitního systému.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290114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/>
              <a:t>Regulace uvnitř imunitního systému</a:t>
            </a:r>
            <a:endParaRPr lang="en-US" altLang="cs-CZ" sz="40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 především</a:t>
            </a:r>
          </a:p>
          <a:p>
            <a:pPr lvl="1"/>
            <a:r>
              <a:rPr lang="cs-CZ" altLang="cs-CZ" smtClean="0"/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mtClean="0"/>
              <a:t>Prostřednictvím produkce řady cytokinů.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5947682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smtClean="0"/>
              <a:t>Kostimulační molekuly při aktivaci</a:t>
            </a:r>
            <a:br>
              <a:rPr lang="cs-CZ" altLang="cs-CZ" sz="3200" smtClean="0"/>
            </a:br>
            <a:r>
              <a:rPr lang="cs-CZ" altLang="cs-CZ" sz="3200" smtClean="0"/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2195680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T-lymfocyty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/>
              <a:t>Antagonistický vztah Th1 a Th2 lymfocytů</a:t>
            </a:r>
          </a:p>
          <a:p>
            <a:r>
              <a:rPr lang="cs-CZ" altLang="cs-CZ" dirty="0" smtClean="0"/>
              <a:t>Různé typy regulačních T-lymfocytů inhibují imunitní reakci, jsou zodpovědné za vrozenou i  získanou toleranci.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0465146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smtClean="0"/>
              <a:t>Funkce Th1 and Th2 lymfocytů</a:t>
            </a:r>
          </a:p>
        </p:txBody>
      </p:sp>
    </p:spTree>
    <p:extLst>
      <p:ext uri="{BB962C8B-B14F-4D97-AF65-F5344CB8AC3E}">
        <p14:creationId xmlns:p14="http://schemas.microsoft.com/office/powerpoint/2010/main" val="10226135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50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cs-CZ" sz="2500" smtClean="0">
                <a:solidFill>
                  <a:srgbClr val="000066"/>
                </a:solidFill>
              </a:rPr>
              <a:t>REGULAČNÍ  BUŇKY T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u="sng" smtClean="0">
                <a:solidFill>
                  <a:srgbClr val="000066"/>
                </a:solidFill>
              </a:rPr>
              <a:t>Konstituční Treg (CD4+CD25+)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smtClean="0">
                <a:solidFill>
                  <a:srgbClr val="000066"/>
                </a:solidFill>
              </a:rPr>
              <a:t>   neproliferují při polyklonální stimulaci, tlumí reakce T-buněk přímým kontaktem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60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u="sng" smtClean="0">
                <a:solidFill>
                  <a:srgbClr val="000066"/>
                </a:solidFill>
              </a:rPr>
              <a:t>Indukované Tr1 a Th3  (CD4+, IL-10, TGF-</a:t>
            </a:r>
            <a:r>
              <a:rPr lang="cs-CZ" sz="2600" u="sng" smtClean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cs-CZ" sz="2600" u="sng" smtClean="0">
                <a:solidFill>
                  <a:srgbClr val="000066"/>
                </a:solidFill>
              </a:rPr>
              <a:t>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smtClean="0">
                <a:solidFill>
                  <a:srgbClr val="000066"/>
                </a:solidFill>
              </a:rPr>
              <a:t>   tlumí buňky Th1, Th2, ale i jiné buňky prostřednictvím cytokinů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</a:pPr>
            <a:endParaRPr lang="cs-CZ" sz="2600" u="sng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protilátkami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smtClean="0"/>
              <a:t>Idiotyp-antiidiotypové interakce.</a:t>
            </a:r>
          </a:p>
          <a:p>
            <a:r>
              <a:rPr lang="cs-CZ" altLang="cs-CZ" sz="2800" smtClean="0"/>
              <a:t>Negativní regulace po vazbě protilátky na Fc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RII.</a:t>
            </a:r>
          </a:p>
          <a:p>
            <a:r>
              <a:rPr lang="cs-CZ" altLang="cs-CZ" sz="2800" smtClean="0"/>
              <a:t>Vazba imunitního komplexu při prezentaci antigenů dendritickými folikulárními buňkami </a:t>
            </a:r>
            <a:br>
              <a:rPr lang="cs-CZ" altLang="cs-CZ" sz="2800" smtClean="0"/>
            </a:br>
            <a:r>
              <a:rPr lang="cs-CZ" altLang="cs-CZ" sz="2800" smtClean="0"/>
              <a:t>v zárodečných centrech výrazně zvyšuje imunogenicitu.</a:t>
            </a:r>
          </a:p>
          <a:p>
            <a:r>
              <a:rPr lang="cs-CZ" altLang="cs-CZ" sz="2800" smtClean="0"/>
              <a:t>C3dg (štěpný produkt C3) vázaný na antigen vazbou na receptor CD21 má pozitivní stimulační efekt na B-lymfocyty.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15519917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Interakce idiotyp-antiidiotyp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034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/>
              <a:t>Inhibiční vliv </a:t>
            </a:r>
            <a:r>
              <a:rPr lang="cs-CZ" altLang="cs-CZ" sz="3600" u="none" dirty="0" err="1"/>
              <a:t>IgG</a:t>
            </a:r>
            <a:r>
              <a:rPr lang="cs-CZ" altLang="cs-CZ" sz="3600" u="none" dirty="0"/>
              <a:t> na aktivaci B-lymfocytů</a:t>
            </a:r>
            <a:endParaRPr lang="en-US" altLang="cs-CZ" sz="3600" u="none" dirty="0"/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60450"/>
            <a:ext cx="9756576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10618608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Lymfocyty, které by poznávaly „vlastní“ antigeny</a:t>
            </a:r>
          </a:p>
          <a:p>
            <a:r>
              <a:rPr lang="cs-CZ" sz="3200" dirty="0" smtClean="0"/>
              <a:t>jsou buď odstraněny nebo inaktivovány.</a:t>
            </a:r>
          </a:p>
          <a:p>
            <a:endParaRPr lang="cs-CZ" sz="3200" dirty="0" smtClean="0"/>
          </a:p>
          <a:p>
            <a:r>
              <a:rPr lang="cs-CZ" sz="3200" dirty="0" smtClean="0"/>
              <a:t>Imunologická tolerance centrální.</a:t>
            </a:r>
          </a:p>
          <a:p>
            <a:r>
              <a:rPr lang="cs-CZ" sz="3200" dirty="0" smtClean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 smtClean="0"/>
              <a:t>Prolomení tolerance – </a:t>
            </a:r>
            <a:r>
              <a:rPr lang="cs-CZ" sz="3200" i="1" dirty="0" err="1" smtClean="0"/>
              <a:t>autoimunizace</a:t>
            </a:r>
            <a:r>
              <a:rPr lang="cs-CZ" sz="3200" i="1" dirty="0" smtClean="0"/>
              <a:t>.</a:t>
            </a:r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40639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8064896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4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/>
              <a:t>T lymfocyty</a:t>
            </a:r>
          </a:p>
          <a:p>
            <a:pPr lvl="2"/>
            <a:r>
              <a:rPr lang="cs-CZ" sz="2000"/>
              <a:t>thymus</a:t>
            </a:r>
          </a:p>
          <a:p>
            <a:pPr lvl="3"/>
            <a:r>
              <a:rPr lang="cs-CZ" sz="1800"/>
              <a:t>negativní selekce</a:t>
            </a:r>
          </a:p>
          <a:p>
            <a:pPr lvl="1"/>
            <a:r>
              <a:rPr lang="cs-CZ" sz="2400"/>
              <a:t>B lymfocyty</a:t>
            </a:r>
          </a:p>
          <a:p>
            <a:pPr lvl="2"/>
            <a:r>
              <a:rPr lang="cs-CZ" sz="2000"/>
              <a:t>kostní dřeň</a:t>
            </a:r>
          </a:p>
          <a:p>
            <a:pPr lvl="3"/>
            <a:r>
              <a:rPr lang="cs-CZ" sz="1800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/>
              <a:t>Anergie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k úplné aktivaci lymfocytů chybí druhé, kostimulační signály</a:t>
            </a:r>
            <a:endParaRPr lang="cs-CZ" sz="2400"/>
          </a:p>
          <a:p>
            <a:pPr lvl="1">
              <a:buFontTx/>
              <a:buNone/>
            </a:pPr>
            <a:r>
              <a:rPr lang="cs-CZ" sz="2400"/>
              <a:t>Suprese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reaktivita lymfocytů je tlumena tzv. Treg</a:t>
            </a:r>
            <a:endParaRPr lang="cs-CZ" sz="2400"/>
          </a:p>
          <a:p>
            <a:pPr lvl="1">
              <a:buFontTx/>
              <a:buNone/>
            </a:pPr>
            <a:endParaRPr lang="cs-CZ" sz="2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71550" y="1289050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i="1">
                <a:solidFill>
                  <a:srgbClr val="800000"/>
                </a:solidFill>
              </a:rPr>
              <a:t> Lymfocyty T i B primárně neodlišují vlastní a 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thymus</a:t>
            </a:r>
            <a:r>
              <a:rPr lang="cs-CZ" sz="2800"/>
              <a:t> 		</a:t>
            </a:r>
            <a:r>
              <a:rPr lang="cs-CZ" sz="2800" u="sng"/>
              <a:t>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 proti vlastním antigenům jsou odstraněny při „negativní selekci“ apoptózou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>
              <a:solidFill>
                <a:srgbClr val="FF0066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proti vlastním antigenům proniknuvší do periferie jsou utlumeny (anergie, suprese)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periferní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00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</a:t>
            </a:r>
          </a:p>
          <a:p>
            <a:pPr algn="ctr">
              <a:buFont typeface="Wingdings" pitchFamily="2" charset="2"/>
              <a:buNone/>
            </a:pPr>
            <a:r>
              <a:rPr lang="cs-CZ" sz="2400" b="1">
                <a:solidFill>
                  <a:srgbClr val="00CCFF"/>
                </a:solidFill>
              </a:rPr>
              <a:t>  </a:t>
            </a:r>
            <a:r>
              <a:rPr lang="cs-CZ" sz="2400" b="1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determinující specifickou 		 zevní 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reaktivitu na autoantigeny 		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peptidových fragmentů vázaných na MHC I nebo II. </a:t>
            </a:r>
            <a:endParaRPr lang="cs-CZ" sz="2000" dirty="0" smtClean="0">
              <a:latin typeface="Tahom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000" dirty="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ahoma" pitchFamily="34" charset="0"/>
              </a:rPr>
              <a:t>HLA antigeny musí být stejné, jako má příslušný konkrétní jedinec </a:t>
            </a:r>
            <a:r>
              <a:rPr lang="cs-CZ" sz="2000" i="1" dirty="0" smtClean="0">
                <a:latin typeface="Tahoma" pitchFamily="34" charset="0"/>
              </a:rPr>
              <a:t>(</a:t>
            </a:r>
            <a:r>
              <a:rPr lang="cs-CZ" sz="2000" i="1" dirty="0" err="1" smtClean="0">
                <a:latin typeface="Tahoma" pitchFamily="34" charset="0"/>
              </a:rPr>
              <a:t>Fenomen</a:t>
            </a:r>
            <a:r>
              <a:rPr lang="cs-CZ" sz="2000" i="1" dirty="0" smtClean="0">
                <a:latin typeface="Tahoma" pitchFamily="34" charset="0"/>
              </a:rPr>
              <a:t> </a:t>
            </a:r>
            <a:r>
              <a:rPr lang="cs-CZ" sz="2000" i="1" dirty="0">
                <a:latin typeface="Tahoma" pitchFamily="34" charset="0"/>
              </a:rPr>
              <a:t>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64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621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00206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T-lymfocyty jsou zaměřeny na intracelulární antigeny</a:t>
            </a:r>
          </a:p>
          <a:p>
            <a:r>
              <a:rPr lang="cs-CZ" dirty="0" smtClean="0"/>
              <a:t>B-lymfocyty na extracelulární antigeny</a:t>
            </a:r>
          </a:p>
          <a:p>
            <a:r>
              <a:rPr lang="cs-CZ" dirty="0" smtClean="0"/>
              <a:t>B-lymfocyty produkují imunoglobuliny</a:t>
            </a:r>
          </a:p>
          <a:p>
            <a:r>
              <a:rPr lang="cs-CZ" dirty="0" smtClean="0"/>
              <a:t>T-lymfocyty neprodukují imunoglobuliny, produkují </a:t>
            </a:r>
            <a:r>
              <a:rPr lang="cs-CZ" dirty="0" err="1" smtClean="0"/>
              <a:t>cytokiny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Charakteristika  adaptivní imunity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b="1" dirty="0" err="1" smtClean="0">
                <a:solidFill>
                  <a:srgbClr val="002060"/>
                </a:solidFill>
              </a:rPr>
              <a:t>Autotolerance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r>
              <a:rPr lang="cs-CZ" sz="4000" b="1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ANTIGEN – adaptivní imunita</a:t>
            </a:r>
            <a:br>
              <a:rPr lang="cs-CZ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Anti</a:t>
            </a:r>
            <a:r>
              <a:rPr lang="cs-CZ" sz="2400" dirty="0" err="1" smtClean="0">
                <a:solidFill>
                  <a:srgbClr val="002060"/>
                </a:solidFill>
              </a:rPr>
              <a:t>body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 smtClean="0"/>
              <a:t>Struktury, na něž reaguje adaptivní imunitní systém.</a:t>
            </a:r>
          </a:p>
          <a:p>
            <a:r>
              <a:rPr lang="cs-CZ" sz="2800" dirty="0" smtClean="0"/>
              <a:t>Receptory lymfocytů B a T poznávají epitopy antigenů (epitopy B, epitopy T).</a:t>
            </a:r>
          </a:p>
          <a:p>
            <a:r>
              <a:rPr lang="cs-CZ" sz="2800" dirty="0" smtClean="0"/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 smtClean="0"/>
              <a:t>autoantigeny</a:t>
            </a:r>
            <a:r>
              <a:rPr lang="cs-CZ" sz="2800" dirty="0" smtClean="0"/>
              <a:t>“).</a:t>
            </a:r>
          </a:p>
          <a:p>
            <a:pPr marL="0" indent="0">
              <a:buNone/>
            </a:pPr>
            <a:r>
              <a:rPr lang="cs-CZ" sz="2800" i="1" dirty="0" smtClean="0">
                <a:solidFill>
                  <a:srgbClr val="C00000"/>
                </a:solidFill>
              </a:rPr>
              <a:t>                    </a:t>
            </a:r>
            <a:r>
              <a:rPr lang="cs-CZ" sz="2800" i="1" dirty="0" err="1" smtClean="0">
                <a:solidFill>
                  <a:srgbClr val="C00000"/>
                </a:solidFill>
              </a:rPr>
              <a:t>Antigennost</a:t>
            </a:r>
            <a:r>
              <a:rPr lang="cs-CZ" sz="2800" i="1" dirty="0" smtClean="0">
                <a:solidFill>
                  <a:srgbClr val="C00000"/>
                </a:solidFill>
              </a:rPr>
              <a:t> vs. </a:t>
            </a:r>
            <a:r>
              <a:rPr lang="cs-CZ" sz="2800" i="1" dirty="0" err="1" smtClean="0">
                <a:solidFill>
                  <a:srgbClr val="C00000"/>
                </a:solidFill>
              </a:rPr>
              <a:t>imunogennost</a:t>
            </a:r>
            <a:endParaRPr lang="cs-CZ" sz="28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13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640762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 smtClean="0"/>
              <a:t>Přirozená imunita: Jsou </a:t>
            </a:r>
            <a:r>
              <a:rPr lang="cs-CZ" dirty="0"/>
              <a:t>rozeznávány struktury, </a:t>
            </a:r>
            <a:r>
              <a:rPr lang="cs-CZ" dirty="0" smtClean="0"/>
              <a:t>které jsou </a:t>
            </a:r>
            <a:r>
              <a:rPr lang="cs-CZ" u="sng" dirty="0" smtClean="0"/>
              <a:t>stejné </a:t>
            </a:r>
            <a:r>
              <a:rPr lang="cs-CZ" dirty="0" smtClean="0"/>
              <a:t>u </a:t>
            </a:r>
            <a:r>
              <a:rPr lang="cs-CZ" dirty="0"/>
              <a:t>řady cizorodých agens </a:t>
            </a:r>
            <a:r>
              <a:rPr lang="cs-CZ" dirty="0" smtClean="0"/>
              <a:t>(PAMP)</a:t>
            </a: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b="1" i="1" dirty="0" smtClean="0">
                <a:solidFill>
                  <a:schemeClr val="tx2"/>
                </a:solidFill>
              </a:rPr>
              <a:t>Adaptivní </a:t>
            </a:r>
            <a:r>
              <a:rPr lang="cs-CZ" b="1" i="1" dirty="0">
                <a:solidFill>
                  <a:schemeClr val="tx2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b="1" i="1" dirty="0">
                <a:solidFill>
                  <a:schemeClr val="tx2"/>
                </a:solidFill>
              </a:rPr>
              <a:t>poznává a odlišuje </a:t>
            </a:r>
            <a:r>
              <a:rPr lang="cs-CZ" b="1" i="1" u="sng" dirty="0" smtClean="0">
                <a:solidFill>
                  <a:schemeClr val="tx2"/>
                </a:solidFill>
              </a:rPr>
              <a:t>různé</a:t>
            </a:r>
            <a:r>
              <a:rPr lang="cs-CZ" b="1" i="1" dirty="0" smtClean="0">
                <a:solidFill>
                  <a:schemeClr val="tx2"/>
                </a:solidFill>
              </a:rPr>
              <a:t> epitopy </a:t>
            </a:r>
            <a:r>
              <a:rPr lang="cs-CZ" b="1" i="1" dirty="0">
                <a:solidFill>
                  <a:schemeClr val="tx2"/>
                </a:solidFill>
              </a:rPr>
              <a:t>antigenů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2868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>
                <a:solidFill>
                  <a:srgbClr val="C00000"/>
                </a:solidFill>
              </a:rPr>
              <a:t>s</a:t>
            </a:r>
            <a:r>
              <a:rPr lang="cs-CZ" b="1" i="1" u="sng" dirty="0" smtClean="0">
                <a:solidFill>
                  <a:srgbClr val="C00000"/>
                </a:solidFill>
              </a:rPr>
              <a:t>pecifičnost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u="sng" dirty="0" smtClean="0">
                <a:solidFill>
                  <a:srgbClr val="A50021"/>
                </a:solidFill>
              </a:rPr>
              <a:t>Receptory:</a:t>
            </a:r>
            <a:r>
              <a:rPr lang="cs-CZ" sz="3000" dirty="0" smtClean="0">
                <a:solidFill>
                  <a:srgbClr val="A50021"/>
                </a:solidFill>
              </a:rPr>
              <a:t>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vznikají somatickým  přeskupováním genů.</a:t>
            </a:r>
            <a:r>
              <a:rPr lang="cs-CZ" sz="3000" b="1" dirty="0" smtClean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3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Látka, kterou rozezná imunitní systém a která vyvolává imunitní reakci</a:t>
            </a:r>
          </a:p>
          <a:p>
            <a:r>
              <a:rPr lang="cs-CZ" dirty="0" smtClean="0"/>
              <a:t>Základní složení: </a:t>
            </a:r>
          </a:p>
          <a:p>
            <a:pPr lvl="2"/>
            <a:r>
              <a:rPr lang="cs-CZ" dirty="0" smtClean="0"/>
              <a:t>nosičská část molekuly</a:t>
            </a:r>
          </a:p>
          <a:p>
            <a:pPr lvl="2"/>
            <a:r>
              <a:rPr lang="cs-CZ" dirty="0" smtClean="0"/>
              <a:t>Antigenní determinanty – epitopy, tvořené 5-7 aminokyselinami </a:t>
            </a:r>
          </a:p>
        </p:txBody>
      </p:sp>
    </p:spTree>
    <p:extLst>
      <p:ext uri="{BB962C8B-B14F-4D97-AF65-F5344CB8AC3E}">
        <p14:creationId xmlns:p14="http://schemas.microsoft.com/office/powerpoint/2010/main" val="16768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 </a:t>
            </a:r>
            <a:r>
              <a:rPr lang="cs-CZ" sz="2800" b="1" i="1" dirty="0" smtClean="0">
                <a:solidFill>
                  <a:schemeClr val="tx2"/>
                </a:solidFill>
              </a:rPr>
              <a:t>10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takřka</a:t>
            </a:r>
          </a:p>
          <a:p>
            <a:r>
              <a:rPr lang="cs-CZ" sz="2800" dirty="0"/>
              <a:t>neomezená.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endParaRPr lang="cs-CZ" sz="2800" dirty="0"/>
          </a:p>
          <a:p>
            <a:r>
              <a:rPr lang="cs-CZ" sz="2800" dirty="0"/>
              <a:t>Příčiny diverzity:</a:t>
            </a:r>
          </a:p>
          <a:p>
            <a:r>
              <a:rPr lang="cs-CZ" sz="2800" dirty="0"/>
              <a:t>Somatické rekombinace (somatické přeskupování genů).</a:t>
            </a:r>
          </a:p>
          <a:p>
            <a:r>
              <a:rPr lang="cs-CZ" sz="28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3006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62068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Lymfocyty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B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a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T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poznávají odlišné epitopy antigenních molekul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B lymfocytu: 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Verdana" pitchFamily="34" charset="0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 molekule, 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T lymfocytu: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Verdana" pitchFamily="34" charset="0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9892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  <a:latin typeface="Tahoma" pitchFamily="34" charset="0"/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3600" dirty="0">
                <a:solidFill>
                  <a:schemeClr val="accent2"/>
                </a:solidFill>
                <a:latin typeface="Tahoma" pitchFamily="34" charset="0"/>
              </a:rPr>
              <a:t>(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Macfarlane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Burnet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Každý lymfocyt má jeden typ receptoru s jedinečnou specificitou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Interakce mezi </a:t>
            </a:r>
            <a:r>
              <a:rPr lang="cs-CZ" sz="2400" dirty="0" smtClean="0">
                <a:solidFill>
                  <a:srgbClr val="002060"/>
                </a:solidFill>
                <a:latin typeface="Tahoma" pitchFamily="34" charset="0"/>
              </a:rPr>
              <a:t>epitopem antigenu a 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receptorem schopným ji vázat vede k aktivaci lymfocytu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Buňky, které vznikly z aktivovaných lymfocytů proliferací a diferenciací mají receptory stejné specificity.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forbidden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clones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3981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Klonálně selekční teorie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9875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>
                <a:solidFill>
                  <a:srgbClr val="A50021"/>
                </a:solidFill>
              </a:rPr>
              <a:t>Vrozená imunita: </a:t>
            </a:r>
            <a:br>
              <a:rPr lang="cs-CZ" sz="4000" smtClean="0">
                <a:solidFill>
                  <a:srgbClr val="A50021"/>
                </a:solidFill>
              </a:rPr>
            </a:br>
            <a:r>
              <a:rPr lang="cs-CZ" sz="400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err="1" smtClean="0">
                <a:solidFill>
                  <a:srgbClr val="A50021"/>
                </a:solidFill>
              </a:rPr>
              <a:t>Autoreaktivita</a:t>
            </a:r>
            <a:r>
              <a:rPr lang="cs-CZ" sz="2800" u="sng" dirty="0" smtClean="0">
                <a:solidFill>
                  <a:srgbClr val="A50021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u="sng" dirty="0" smtClean="0">
              <a:solidFill>
                <a:srgbClr val="000066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23506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92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/>
              <a:t>Dvě větve adaptivní imunity</a:t>
            </a:r>
            <a:r>
              <a:rPr lang="cs-CZ" altLang="cs-CZ"/>
              <a:t> </a:t>
            </a:r>
            <a:endParaRPr lang="en-US" alt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4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T-lymfocyty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7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Receptor lymfocytů T (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ab</a:t>
            </a:r>
            <a:r>
              <a:rPr lang="cs-CZ" sz="3600" dirty="0" smtClean="0">
                <a:latin typeface="Symbol" pitchFamily="18" charset="2"/>
              </a:rPr>
              <a:t>, 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gd</a:t>
            </a:r>
            <a:r>
              <a:rPr lang="cs-CZ" sz="3600" dirty="0" smtClean="0">
                <a:latin typeface="Symbol" pitchFamily="18" charset="2"/>
              </a:rPr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908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 a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43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T-lymfocytů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Vztah antigenu a epitopu</a:t>
            </a:r>
            <a:endParaRPr lang="en-US" altLang="cs-CZ" smtClean="0"/>
          </a:p>
        </p:txBody>
      </p:sp>
      <p:pic>
        <p:nvPicPr>
          <p:cNvPr id="4" name="Picture 4" descr="17-03_Epitop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16025"/>
            <a:ext cx="7416800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2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Vývoj lymfocytů v thymu</a:t>
            </a:r>
            <a:endParaRPr lang="en-US" altLang="cs-CZ" smtClean="0"/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15301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T lymfocytů v </a:t>
            </a:r>
            <a:r>
              <a:rPr lang="cs-CZ" dirty="0" err="1" smtClean="0"/>
              <a:t>thymu</a:t>
            </a:r>
            <a:r>
              <a:rPr lang="cs-CZ" dirty="0" smtClean="0"/>
              <a:t> </a:t>
            </a:r>
            <a:r>
              <a:rPr lang="cs-CZ" dirty="0"/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Dvojitě negativní pro-T lymfocyty</a:t>
            </a:r>
            <a:r>
              <a:rPr lang="cs-CZ" dirty="0"/>
              <a:t> </a:t>
            </a:r>
            <a:r>
              <a:rPr lang="cs-CZ" dirty="0" smtClean="0"/>
              <a:t>(CD4-CD8-) přeskupují genové segmenty pro řetězce</a:t>
            </a:r>
            <a:r>
              <a:rPr lang="cs-CZ" dirty="0"/>
              <a:t> </a:t>
            </a:r>
            <a:r>
              <a:rPr lang="cs-CZ" dirty="0" err="1" smtClean="0"/>
              <a:t>γδ</a:t>
            </a:r>
            <a:r>
              <a:rPr lang="cs-CZ" dirty="0" smtClean="0"/>
              <a:t> a pro řetězec β a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Vznik 2 </a:t>
            </a:r>
            <a:r>
              <a:rPr lang="cs-CZ" dirty="0" err="1" smtClean="0"/>
              <a:t>heterodimerů</a:t>
            </a:r>
            <a:r>
              <a:rPr lang="cs-CZ" dirty="0" smtClean="0"/>
              <a:t> na povrchu</a:t>
            </a:r>
            <a:r>
              <a:rPr lang="cs-CZ" dirty="0"/>
              <a:t> </a:t>
            </a:r>
            <a:r>
              <a:rPr lang="cs-CZ" dirty="0" err="1"/>
              <a:t>γδ</a:t>
            </a:r>
            <a:r>
              <a:rPr lang="cs-CZ" dirty="0"/>
              <a:t> a β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Reakce s β </a:t>
            </a:r>
            <a:r>
              <a:rPr lang="cs-CZ" dirty="0" err="1" smtClean="0"/>
              <a:t>preT</a:t>
            </a:r>
            <a:r>
              <a:rPr lang="cs-CZ" dirty="0" smtClean="0"/>
              <a:t>α vypnutí genu pro TCR γδ, přeskupení genů pro TCRα  </a:t>
            </a:r>
          </a:p>
          <a:p>
            <a:r>
              <a:rPr lang="cs-CZ" dirty="0" smtClean="0"/>
              <a:t>další maturace  - vznik TcR αβ </a:t>
            </a:r>
          </a:p>
          <a:p>
            <a:r>
              <a:rPr lang="cs-CZ" dirty="0"/>
              <a:t>Počátek exprese </a:t>
            </a:r>
            <a:r>
              <a:rPr lang="cs-CZ" dirty="0" smtClean="0"/>
              <a:t>CD3</a:t>
            </a:r>
          </a:p>
          <a:p>
            <a:r>
              <a:rPr lang="cs-CZ" dirty="0" smtClean="0"/>
              <a:t>Dvojitě pozitivní </a:t>
            </a:r>
            <a:r>
              <a:rPr lang="cs-CZ" dirty="0" err="1" smtClean="0"/>
              <a:t>pre</a:t>
            </a:r>
            <a:r>
              <a:rPr lang="cs-CZ" dirty="0" smtClean="0"/>
              <a:t>-T lymfocyty (CD4+CD8+)</a:t>
            </a:r>
          </a:p>
        </p:txBody>
      </p:sp>
    </p:spTree>
    <p:extLst>
      <p:ext uri="{BB962C8B-B14F-4D97-AF65-F5344CB8AC3E}">
        <p14:creationId xmlns:p14="http://schemas.microsoft.com/office/powerpoint/2010/main" val="52472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Thymová výchova T-lymfocytů</a:t>
            </a:r>
            <a:endParaRPr lang="en-US" altLang="cs-CZ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u="sng" smtClean="0"/>
              <a:t>Pozitivní selekce</a:t>
            </a:r>
            <a:r>
              <a:rPr lang="cs-CZ" altLang="cs-CZ" sz="2800" smtClean="0"/>
              <a:t> buněk reagujících s nízkou afinitou s HLA antigeny na povrchu antigen- prezentujících buněk. Probíhá v kortikální oblasti. Zajišťuje přežití jen těch thymocytů,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u="sng" smtClean="0"/>
              <a:t>Negativní selekce</a:t>
            </a:r>
            <a:r>
              <a:rPr lang="cs-CZ" altLang="cs-CZ" sz="2800" smtClean="0"/>
              <a:t> – apoptózou hynou thymocyty reagující s vysokou afinitou s komplexy HLA-autoantigeny. Probíhá zejména v subkortikální oblasti thymu. Zajišťuje odstranění autorektivních klonů.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průběhu obou procesů hyne více než 85% thymocytů. 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37278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T lymfocytů v </a:t>
            </a:r>
            <a:r>
              <a:rPr lang="cs-CZ" dirty="0" err="1"/>
              <a:t>thymu</a:t>
            </a:r>
            <a:r>
              <a:rPr lang="cs-CZ" dirty="0"/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Dvojitě pozitivní </a:t>
            </a:r>
            <a:r>
              <a:rPr lang="cs-CZ" dirty="0" err="1"/>
              <a:t>pre</a:t>
            </a:r>
            <a:r>
              <a:rPr lang="cs-CZ" dirty="0"/>
              <a:t>-T lymfocyty (CD4+CD8+)</a:t>
            </a:r>
          </a:p>
          <a:p>
            <a:r>
              <a:rPr lang="cs-CZ" dirty="0"/>
              <a:t>Pozitivní selekce – interakce s HLA kortikálních buněk </a:t>
            </a:r>
            <a:r>
              <a:rPr lang="cs-CZ" dirty="0" err="1"/>
              <a:t>thymu</a:t>
            </a:r>
            <a:endParaRPr lang="cs-CZ" dirty="0"/>
          </a:p>
          <a:p>
            <a:r>
              <a:rPr lang="cs-CZ" dirty="0"/>
              <a:t>Negativní selekce – rozpoznání komplexů </a:t>
            </a:r>
            <a:r>
              <a:rPr lang="cs-CZ" dirty="0" err="1"/>
              <a:t>Ag</a:t>
            </a:r>
            <a:r>
              <a:rPr lang="cs-CZ" dirty="0"/>
              <a:t>-HLA </a:t>
            </a:r>
            <a:r>
              <a:rPr lang="cs-CZ" dirty="0" err="1"/>
              <a:t>I.třídy</a:t>
            </a:r>
            <a:r>
              <a:rPr lang="cs-CZ" dirty="0"/>
              <a:t>  (nebo II) prezentovaných </a:t>
            </a:r>
            <a:r>
              <a:rPr lang="cs-CZ" dirty="0" err="1"/>
              <a:t>dendr</a:t>
            </a:r>
            <a:r>
              <a:rPr lang="cs-CZ" dirty="0"/>
              <a:t>. b., makrofágy. 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I.třídy</a:t>
            </a:r>
            <a:r>
              <a:rPr lang="cs-CZ" dirty="0"/>
              <a:t> postupně snižují expresi CD4 a ponechávají si CD8+ se stávají CD8+ T lymfocyty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II.třídy</a:t>
            </a:r>
            <a:r>
              <a:rPr lang="cs-CZ" dirty="0"/>
              <a:t> postupně snižují expresi CD8 a ponechávají si CD4+ se stávají CD4+ T lymfocyty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81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784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Molekulárně genetická podstata specifičnosti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Geny  pro TCR (BCR) větší počet genových segmentů, které se při vývoji T- nebo B-lymfocytů přeskupují</a:t>
            </a:r>
          </a:p>
          <a:p>
            <a:r>
              <a:rPr lang="cs-CZ" dirty="0" smtClean="0"/>
              <a:t>Jsou složeny z </a:t>
            </a:r>
            <a:r>
              <a:rPr lang="cs-CZ" b="1" u="sng" dirty="0" err="1" smtClean="0"/>
              <a:t>V</a:t>
            </a:r>
            <a:r>
              <a:rPr lang="cs-CZ" dirty="0" err="1" smtClean="0"/>
              <a:t>aribilních</a:t>
            </a:r>
            <a:r>
              <a:rPr lang="cs-CZ" dirty="0" smtClean="0"/>
              <a:t> segmentů, </a:t>
            </a:r>
            <a:r>
              <a:rPr lang="cs-CZ" b="1" u="sng" dirty="0" err="1" smtClean="0"/>
              <a:t>D</a:t>
            </a:r>
            <a:r>
              <a:rPr lang="cs-CZ" dirty="0" err="1" smtClean="0"/>
              <a:t>iversitních</a:t>
            </a:r>
            <a:r>
              <a:rPr lang="cs-CZ" dirty="0" smtClean="0"/>
              <a:t> segmentů a </a:t>
            </a:r>
            <a:r>
              <a:rPr lang="cs-CZ" b="1" u="sng" dirty="0" smtClean="0"/>
              <a:t>K</a:t>
            </a:r>
            <a:r>
              <a:rPr lang="cs-CZ" dirty="0" smtClean="0"/>
              <a:t>onstantních segmentů</a:t>
            </a:r>
          </a:p>
          <a:p>
            <a:r>
              <a:rPr lang="cs-CZ" dirty="0" smtClean="0"/>
              <a:t>Na koncích V, D a J jsou krátké sekvence nukleotidů, které jsou rozeznávány </a:t>
            </a:r>
            <a:r>
              <a:rPr lang="cs-CZ" dirty="0" err="1" smtClean="0"/>
              <a:t>Rekombinázami</a:t>
            </a:r>
            <a:r>
              <a:rPr lang="cs-CZ" dirty="0" smtClean="0"/>
              <a:t> RAG1 a RAG2, probíhá </a:t>
            </a:r>
            <a:r>
              <a:rPr lang="cs-CZ" dirty="0" err="1" smtClean="0"/>
              <a:t>vyštěpení</a:t>
            </a:r>
            <a:r>
              <a:rPr lang="cs-CZ" dirty="0" smtClean="0"/>
              <a:t> segmentů mezi vybranými D a J segmenty a poté dochází ke spojení  odstřižených konců D a J nově syntetizovaným úsekem N působením terminální transferázy a dalších enzymů</a:t>
            </a:r>
          </a:p>
          <a:p>
            <a:r>
              <a:rPr lang="cs-CZ" dirty="0" smtClean="0"/>
              <a:t>Nejprve dochází k D-J přeskupení, poté následuje V-D přeskupení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7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VDJ rekombinace při vzniku variabilního místa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15098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zvyšuje variabilitu specifických vazebných míst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jednotlivé řetězce </a:t>
            </a:r>
            <a:r>
              <a:rPr lang="cs-CZ" dirty="0" err="1" smtClean="0"/>
              <a:t>TcR</a:t>
            </a:r>
            <a:r>
              <a:rPr lang="cs-CZ" dirty="0" smtClean="0"/>
              <a:t> je různý počet kombinací VDJ genových segmentů</a:t>
            </a:r>
          </a:p>
          <a:p>
            <a:r>
              <a:rPr lang="cs-CZ" dirty="0" smtClean="0"/>
              <a:t>Spojovací variabilita: po </a:t>
            </a:r>
            <a:r>
              <a:rPr lang="cs-CZ" dirty="0" err="1" smtClean="0"/>
              <a:t>vyštěpení</a:t>
            </a:r>
            <a:r>
              <a:rPr lang="cs-CZ" dirty="0" smtClean="0"/>
              <a:t>  genových úseků během DJ a VD přeskupení – zbývající konce nejsou odstřiženy přesně a spojují se nově syntetizovaným úsekem N s náhodnou sekvencí nukleotidů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TcR</a:t>
            </a:r>
            <a:r>
              <a:rPr lang="cs-CZ" dirty="0" smtClean="0"/>
              <a:t> řetězců s odlišnou sekvencí aminokyselin ve vazebném místě pro antigenní fragment prezentovaný v kontextu HLA molekul</a:t>
            </a:r>
          </a:p>
        </p:txBody>
      </p:sp>
    </p:spTree>
    <p:extLst>
      <p:ext uri="{BB962C8B-B14F-4D97-AF65-F5344CB8AC3E}">
        <p14:creationId xmlns:p14="http://schemas.microsoft.com/office/powerpoint/2010/main" val="8562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Alelická exkluze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 lymfocyt, který prodělal přeskupení  - všechny </a:t>
            </a:r>
            <a:r>
              <a:rPr lang="cs-CZ" dirty="0" err="1"/>
              <a:t>TcR</a:t>
            </a:r>
            <a:r>
              <a:rPr lang="cs-CZ" dirty="0"/>
              <a:t> na jeho povrchu </a:t>
            </a:r>
            <a:r>
              <a:rPr lang="cs-CZ" dirty="0" smtClean="0"/>
              <a:t>rozpoznává jediný </a:t>
            </a:r>
            <a:r>
              <a:rPr lang="cs-CZ" dirty="0" err="1"/>
              <a:t>Ag</a:t>
            </a:r>
            <a:r>
              <a:rPr lang="cs-CZ" dirty="0"/>
              <a:t> </a:t>
            </a:r>
            <a:r>
              <a:rPr lang="cs-CZ" dirty="0" smtClean="0"/>
              <a:t>fragment</a:t>
            </a:r>
          </a:p>
          <a:p>
            <a:r>
              <a:rPr lang="cs-CZ" dirty="0" smtClean="0"/>
              <a:t>U heterozygotních jedinců přeskupení genových segmentů pouze na 1 chromosomu, na druhém se přeskupovat nemůže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3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Naivní T lymfocyt putuje krevním řečištěm do sekundárních lymfatických orgánů</a:t>
            </a:r>
            <a:endParaRPr lang="cs-CZ" dirty="0"/>
          </a:p>
          <a:p>
            <a:r>
              <a:rPr lang="cs-CZ" dirty="0" smtClean="0"/>
              <a:t>Reakce TCR s HLA Antigen prezentující buňky</a:t>
            </a:r>
          </a:p>
          <a:p>
            <a:r>
              <a:rPr lang="cs-CZ" dirty="0" smtClean="0"/>
              <a:t>+ další </a:t>
            </a:r>
            <a:r>
              <a:rPr lang="cs-CZ" dirty="0" err="1" smtClean="0"/>
              <a:t>kostimulační</a:t>
            </a:r>
            <a:r>
              <a:rPr lang="cs-CZ" dirty="0" smtClean="0"/>
              <a:t> signály – vedou k aktivaci T lymfocytu, k jeho proliferaci a vzniku efektorových buněk </a:t>
            </a:r>
          </a:p>
          <a:p>
            <a:r>
              <a:rPr lang="cs-CZ" dirty="0" err="1" smtClean="0"/>
              <a:t>Ef</a:t>
            </a:r>
            <a:r>
              <a:rPr lang="cs-CZ" dirty="0" smtClean="0"/>
              <a:t> T lymfocyty putují do místa infekce kde pak reagují s dalšími APC prezentujícími </a:t>
            </a:r>
            <a:r>
              <a:rPr lang="cs-CZ" dirty="0" err="1" smtClean="0"/>
              <a:t>Ag</a:t>
            </a:r>
            <a:r>
              <a:rPr lang="cs-CZ" dirty="0" smtClean="0"/>
              <a:t>, kterým byly aktivovány</a:t>
            </a:r>
          </a:p>
        </p:txBody>
      </p:sp>
    </p:spTree>
    <p:extLst>
      <p:ext uri="{BB962C8B-B14F-4D97-AF65-F5344CB8AC3E}">
        <p14:creationId xmlns:p14="http://schemas.microsoft.com/office/powerpoint/2010/main" val="31846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Imnunogennost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Schopnost vyvolat imunitní reakci – musí:</a:t>
            </a:r>
          </a:p>
          <a:p>
            <a:pPr lvl="1"/>
            <a:r>
              <a:rPr lang="cs-CZ" dirty="0" smtClean="0"/>
              <a:t>Být cizorodé</a:t>
            </a:r>
          </a:p>
          <a:p>
            <a:pPr lvl="1"/>
            <a:r>
              <a:rPr lang="cs-CZ" dirty="0" smtClean="0"/>
              <a:t>Mít dostatečnou molekulovou hmotnost </a:t>
            </a:r>
            <a:r>
              <a:rPr lang="cs-CZ" altLang="cs-CZ" dirty="0" smtClean="0"/>
              <a:t>(</a:t>
            </a:r>
            <a:r>
              <a:rPr lang="cs-CZ" altLang="cs-CZ" sz="3200" dirty="0" smtClean="0"/>
              <a:t>&gt;</a:t>
            </a:r>
            <a:r>
              <a:rPr lang="cs-CZ" altLang="cs-CZ" dirty="0" smtClean="0"/>
              <a:t> </a:t>
            </a:r>
            <a:r>
              <a:rPr lang="cs-CZ" altLang="cs-CZ" dirty="0"/>
              <a:t>6 </a:t>
            </a:r>
            <a:r>
              <a:rPr lang="cs-CZ" altLang="cs-CZ" dirty="0" err="1" smtClean="0"/>
              <a:t>kDa</a:t>
            </a:r>
            <a:r>
              <a:rPr lang="cs-CZ" altLang="cs-CZ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Mít komplexní strukturu</a:t>
            </a:r>
          </a:p>
          <a:p>
            <a:r>
              <a:rPr lang="cs-CZ" dirty="0" smtClean="0"/>
              <a:t>Produkty imunitní reakce ( protilátky, T-lymfocyty) mají schopnost s </a:t>
            </a:r>
            <a:r>
              <a:rPr lang="cs-CZ" dirty="0" err="1" smtClean="0"/>
              <a:t>Ag</a:t>
            </a:r>
            <a:r>
              <a:rPr lang="cs-CZ" dirty="0" smtClean="0"/>
              <a:t> specificky reagovat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01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</a:t>
            </a:r>
            <a:r>
              <a:rPr lang="cs-CZ" sz="2000" b="1" dirty="0">
                <a:latin typeface="Tahoma" pitchFamily="34" charset="0"/>
              </a:rPr>
              <a:t>peptidových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cs-CZ" sz="2000" b="1" dirty="0">
                <a:latin typeface="Tahoma" pitchFamily="34" charset="0"/>
              </a:rPr>
              <a:t>fragmentů vázaných na MHC I nebo II</a:t>
            </a:r>
            <a:r>
              <a:rPr lang="cs-CZ" sz="2000" dirty="0">
                <a:latin typeface="Tahoma" pitchFamily="34" charset="0"/>
              </a:rPr>
              <a:t>. </a:t>
            </a:r>
            <a:r>
              <a:rPr lang="cs-CZ" sz="2000" i="1" dirty="0">
                <a:latin typeface="Tahoma" pitchFamily="34" charset="0"/>
              </a:rPr>
              <a:t>(</a:t>
            </a:r>
            <a:r>
              <a:rPr lang="cs-CZ" sz="2000" i="1" dirty="0" err="1">
                <a:latin typeface="Tahoma" pitchFamily="34" charset="0"/>
              </a:rPr>
              <a:t>Fenomen</a:t>
            </a:r>
            <a:r>
              <a:rPr lang="cs-CZ" sz="2000" i="1" dirty="0">
                <a:latin typeface="Tahoma" pitchFamily="34" charset="0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0703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51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Aktivace T-lymfocytů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T-lymfocyty mohou být stimulován pouze komplexy antigen-HLA. </a:t>
            </a:r>
          </a:p>
          <a:p>
            <a:pPr eaLnBrk="1" hangingPunct="1"/>
            <a:r>
              <a:rPr lang="cs-CZ" smtClean="0"/>
              <a:t>HLA antigeny musí být stejné, jaké má příslušný konkrétní jedinec = </a:t>
            </a:r>
            <a:r>
              <a:rPr lang="cs-CZ" u="sng" smtClean="0"/>
              <a:t>fenomén HLA restrikce (syngenní preference).</a:t>
            </a: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3135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12359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Aktivace TCR antigenem a superantigenem</a:t>
            </a:r>
            <a:endParaRPr lang="en-US" altLang="cs-CZ" sz="320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95041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/>
              <a:t>Kostimulační</a:t>
            </a:r>
            <a:r>
              <a:rPr lang="cs-CZ" dirty="0" smtClean="0"/>
              <a:t> signály nutné pro aktivaci T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750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CD40 – CD40L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458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IL-2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povrchových molekul během aktivace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386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243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Chemické složení antigenů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u="sng" dirty="0"/>
              <a:t>Proteiny</a:t>
            </a:r>
            <a:r>
              <a:rPr lang="cs-CZ" altLang="cs-CZ" dirty="0"/>
              <a:t> – obvykle výborné imunogeny.</a:t>
            </a:r>
          </a:p>
          <a:p>
            <a:r>
              <a:rPr lang="cs-CZ" altLang="cs-CZ" u="sng" dirty="0"/>
              <a:t>Polysacharidy</a:t>
            </a:r>
            <a:r>
              <a:rPr lang="cs-CZ" altLang="cs-CZ" dirty="0"/>
              <a:t>- jsou dobrými imunogeny zejména jako součást glykoproteinů.</a:t>
            </a:r>
          </a:p>
          <a:p>
            <a:r>
              <a:rPr lang="cs-CZ" altLang="cs-CZ" u="sng" dirty="0"/>
              <a:t>Nukleové kyseliny-</a:t>
            </a:r>
            <a:r>
              <a:rPr lang="cs-CZ" altLang="cs-CZ" dirty="0"/>
              <a:t> špatná </a:t>
            </a:r>
            <a:r>
              <a:rPr lang="cs-CZ" altLang="cs-CZ" dirty="0" err="1"/>
              <a:t>imunogenicita</a:t>
            </a:r>
            <a:r>
              <a:rPr lang="cs-CZ" altLang="cs-CZ" dirty="0"/>
              <a:t>, vázána zejména na komplexy nukleových kyselin a proteinů. </a:t>
            </a:r>
          </a:p>
          <a:p>
            <a:r>
              <a:rPr lang="cs-CZ" altLang="cs-CZ" u="sng" dirty="0"/>
              <a:t>Tuky</a:t>
            </a:r>
            <a:r>
              <a:rPr lang="cs-CZ" altLang="cs-CZ" dirty="0"/>
              <a:t> – velmi zřídka se uplatňují jako imunogeny. Nejznámější jsou </a:t>
            </a:r>
            <a:r>
              <a:rPr lang="cs-CZ" altLang="cs-CZ" dirty="0" err="1"/>
              <a:t>sfingolipidy</a:t>
            </a:r>
            <a:r>
              <a:rPr lang="cs-CZ" altLang="cs-CZ" dirty="0"/>
              <a:t>.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80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Vývoj CD4+ lymfocytárních populací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 předkládají </a:t>
            </a:r>
            <a:r>
              <a:rPr lang="cs-CZ" dirty="0" err="1" smtClean="0"/>
              <a:t>Ag</a:t>
            </a:r>
            <a:r>
              <a:rPr lang="cs-CZ" dirty="0" smtClean="0"/>
              <a:t>  a zároveň produkují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Různé mikroorganismy mohou stimulovat DB k produkci různých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 err="1" smtClean="0"/>
              <a:t>cytokiny</a:t>
            </a:r>
            <a:r>
              <a:rPr lang="cs-CZ" dirty="0" smtClean="0"/>
              <a:t> produkují NK buňky a žírné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63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CD4+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Efektorové CD4+ </a:t>
            </a:r>
            <a:r>
              <a:rPr lang="cs-CZ" dirty="0" err="1" smtClean="0"/>
              <a:t>Th</a:t>
            </a:r>
            <a:r>
              <a:rPr lang="cs-CZ" dirty="0" smtClean="0"/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530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850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dirty="0"/>
              <a:t>O </a:t>
            </a:r>
            <a:r>
              <a:rPr lang="cs-CZ" altLang="cs-CZ" sz="3200" dirty="0" smtClean="0"/>
              <a:t>vývoji efektorových </a:t>
            </a:r>
            <a:r>
              <a:rPr lang="cs-CZ" altLang="cs-CZ" sz="3200" dirty="0" err="1" smtClean="0"/>
              <a:t>Th</a:t>
            </a:r>
            <a:r>
              <a:rPr lang="cs-CZ" altLang="cs-CZ" sz="3200" dirty="0" smtClean="0"/>
              <a:t>.. lymfocytů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IFN-</a:t>
            </a:r>
            <a:r>
              <a:rPr lang="el-GR" dirty="0" smtClean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16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98713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Th1, Th2 a </a:t>
            </a:r>
            <a:r>
              <a:rPr lang="cs-CZ" dirty="0" err="1" smtClean="0"/>
              <a:t>Th</a:t>
            </a:r>
            <a:r>
              <a:rPr lang="cs-CZ" dirty="0" smtClean="0"/>
              <a:t> 17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Aktivace transkripčních faktorů stimulujících produkci </a:t>
            </a:r>
            <a:r>
              <a:rPr lang="cs-CZ" dirty="0" err="1" smtClean="0"/>
              <a:t>cytokinů</a:t>
            </a:r>
            <a:r>
              <a:rPr lang="cs-CZ" dirty="0" smtClean="0"/>
              <a:t> pro daný </a:t>
            </a:r>
            <a:r>
              <a:rPr lang="cs-CZ" dirty="0" err="1" smtClean="0"/>
              <a:t>subset</a:t>
            </a:r>
            <a:endParaRPr lang="cs-CZ" dirty="0" smtClean="0"/>
          </a:p>
          <a:p>
            <a:r>
              <a:rPr lang="cs-CZ" dirty="0" smtClean="0"/>
              <a:t>Tyto produkované </a:t>
            </a:r>
            <a:r>
              <a:rPr lang="cs-CZ" dirty="0" err="1" smtClean="0"/>
              <a:t>cytokiny</a:t>
            </a:r>
            <a:r>
              <a:rPr lang="cs-CZ" dirty="0" smtClean="0"/>
              <a:t> pak ovlivňují další produkci </a:t>
            </a:r>
            <a:r>
              <a:rPr lang="cs-CZ" dirty="0" err="1" smtClean="0"/>
              <a:t>cytokinů</a:t>
            </a:r>
            <a:r>
              <a:rPr lang="cs-CZ" dirty="0" smtClean="0"/>
              <a:t> stejného druhu a podporují vývoj pouze těchto buněk </a:t>
            </a:r>
          </a:p>
          <a:p>
            <a:r>
              <a:rPr lang="cs-CZ" dirty="0"/>
              <a:t>O</a:t>
            </a:r>
            <a:r>
              <a:rPr lang="cs-CZ" dirty="0" smtClean="0"/>
              <a:t>statní  </a:t>
            </a:r>
            <a:r>
              <a:rPr lang="cs-CZ" dirty="0" err="1" smtClean="0"/>
              <a:t>Th</a:t>
            </a:r>
            <a:r>
              <a:rPr lang="cs-CZ" dirty="0" smtClean="0"/>
              <a:t> subpopulace  lymfocyty jsou </a:t>
            </a:r>
            <a:r>
              <a:rPr lang="cs-CZ" dirty="0" err="1" smtClean="0"/>
              <a:t>suprimovány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46385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290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CD4+ Th1 lymfocyty rozeznávají </a:t>
            </a:r>
            <a:r>
              <a:rPr lang="cs-CZ" dirty="0" err="1" smtClean="0"/>
              <a:t>Ag</a:t>
            </a:r>
            <a:r>
              <a:rPr lang="cs-CZ" dirty="0" smtClean="0"/>
              <a:t>  zpracované fagocytujícími buňkami</a:t>
            </a:r>
          </a:p>
          <a:p>
            <a:r>
              <a:rPr lang="cs-CZ" dirty="0" smtClean="0"/>
              <a:t>Aktivují makrofágy k zabití mikrobů</a:t>
            </a:r>
          </a:p>
          <a:p>
            <a:r>
              <a:rPr lang="cs-CZ" dirty="0" smtClean="0"/>
              <a:t>Aktivace makrofágů je zprostředkována </a:t>
            </a:r>
            <a:r>
              <a:rPr lang="cs-CZ" dirty="0" err="1" smtClean="0"/>
              <a:t>IFNgama</a:t>
            </a:r>
            <a:r>
              <a:rPr lang="cs-CZ" dirty="0"/>
              <a:t> </a:t>
            </a:r>
            <a:r>
              <a:rPr lang="cs-CZ" dirty="0" smtClean="0"/>
              <a:t>a CD40L – CD40 interakcí</a:t>
            </a:r>
          </a:p>
          <a:p>
            <a:r>
              <a:rPr lang="cs-CZ" dirty="0" smtClean="0"/>
              <a:t>Aktivované makrofágy </a:t>
            </a:r>
          </a:p>
          <a:p>
            <a:pPr lvl="1"/>
            <a:r>
              <a:rPr lang="cs-CZ" dirty="0" smtClean="0"/>
              <a:t>zabíjejí fagocytované mikroby za pomocí reaktivního kyslíku, dusíku a enzymů</a:t>
            </a:r>
          </a:p>
          <a:p>
            <a:pPr lvl="1"/>
            <a:r>
              <a:rPr lang="cs-CZ" dirty="0" smtClean="0"/>
              <a:t>Stimulují zánět a mohou poškozovat tkáně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29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b="1" smtClean="0"/>
              <a:t>T</a:t>
            </a:r>
            <a:r>
              <a:rPr lang="en-GB" altLang="cs-CZ" sz="4800" b="1" baseline="-25000" smtClean="0"/>
              <a:t>h</a:t>
            </a:r>
            <a:r>
              <a:rPr lang="en-GB" altLang="cs-CZ" sz="4800" b="1" smtClean="0"/>
              <a:t>1 lymfocyty</a:t>
            </a:r>
            <a:endParaRPr lang="en-GB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dirty="0" smtClean="0"/>
              <a:t>Produkují zejména IFN-</a:t>
            </a:r>
            <a:r>
              <a:rPr lang="cs-CZ" altLang="cs-CZ" sz="2800" dirty="0" smtClean="0">
                <a:latin typeface="Symbol" pitchFamily="18" charset="2"/>
              </a:rPr>
              <a:t>g</a:t>
            </a:r>
            <a:r>
              <a:rPr lang="cs-CZ" altLang="cs-CZ" sz="2800" dirty="0" smtClean="0"/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Diferencují se pod vlivem IL-12, IL-18, IFN-</a:t>
            </a:r>
            <a:r>
              <a:rPr lang="cs-CZ" altLang="cs-CZ" sz="2800" dirty="0" smtClean="0">
                <a:latin typeface="Symbol" pitchFamily="18" charset="2"/>
              </a:rPr>
              <a:t>g</a:t>
            </a:r>
            <a:endParaRPr lang="cs-CZ" altLang="cs-CZ" sz="2800" dirty="0" smtClean="0"/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Působí </a:t>
            </a:r>
            <a:r>
              <a:rPr lang="cs-CZ" altLang="cs-CZ" sz="2800" dirty="0" err="1" smtClean="0"/>
              <a:t>prozánětlivě</a:t>
            </a:r>
            <a:r>
              <a:rPr lang="cs-CZ" altLang="cs-CZ" sz="2800" dirty="0" smtClean="0"/>
              <a:t>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Snad se spolupodílejí se na patogenezi autoimunitní </a:t>
            </a:r>
            <a:r>
              <a:rPr lang="cs-CZ" altLang="cs-CZ" sz="2800" dirty="0" err="1" smtClean="0"/>
              <a:t>thyreoiditidy</a:t>
            </a:r>
            <a:r>
              <a:rPr lang="cs-CZ" altLang="cs-CZ" sz="2800" dirty="0" smtClean="0"/>
              <a:t>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Produkcí IFN-</a:t>
            </a:r>
            <a:r>
              <a:rPr lang="cs-CZ" altLang="cs-CZ" sz="2800" dirty="0" smtClean="0">
                <a:latin typeface="Symbol" pitchFamily="18" charset="2"/>
              </a:rPr>
              <a:t>g,</a:t>
            </a:r>
            <a:r>
              <a:rPr lang="cs-CZ" altLang="cs-CZ" sz="2800" dirty="0" smtClean="0"/>
              <a:t> tlumí funkci T</a:t>
            </a:r>
            <a:r>
              <a:rPr lang="cs-CZ" altLang="cs-CZ" sz="2800" baseline="-25000" dirty="0" smtClean="0"/>
              <a:t>h</a:t>
            </a:r>
            <a:r>
              <a:rPr lang="cs-CZ" altLang="cs-CZ" sz="2800" dirty="0" smtClean="0"/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Hrají důležitou roli v akutní </a:t>
            </a:r>
            <a:r>
              <a:rPr lang="cs-CZ" altLang="cs-CZ" sz="2800" dirty="0" err="1" smtClean="0"/>
              <a:t>rejekci</a:t>
            </a:r>
            <a:r>
              <a:rPr lang="cs-CZ" altLang="cs-CZ" sz="2800" dirty="0" smtClean="0"/>
              <a:t> štěpu</a:t>
            </a:r>
          </a:p>
        </p:txBody>
      </p:sp>
    </p:spTree>
    <p:extLst>
      <p:ext uri="{BB962C8B-B14F-4D97-AF65-F5344CB8AC3E}">
        <p14:creationId xmlns:p14="http://schemas.microsoft.com/office/powerpoint/2010/main" val="2074726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999245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Rozeznávají antigeny produkované parazity a další mikroby a alergeny </a:t>
            </a:r>
          </a:p>
          <a:p>
            <a:r>
              <a:rPr lang="cs-CZ" dirty="0" smtClean="0"/>
              <a:t>IL-4 </a:t>
            </a:r>
            <a:r>
              <a:rPr lang="cs-CZ" dirty="0" err="1" smtClean="0"/>
              <a:t>sekretovaný</a:t>
            </a:r>
            <a:r>
              <a:rPr lang="cs-CZ" dirty="0" smtClean="0"/>
              <a:t> aktivovanými Th2 lymfocyty </a:t>
            </a:r>
          </a:p>
          <a:p>
            <a:pPr lvl="1"/>
            <a:r>
              <a:rPr lang="cs-CZ" dirty="0" smtClean="0"/>
              <a:t>podporují </a:t>
            </a:r>
            <a:r>
              <a:rPr lang="cs-CZ" dirty="0" err="1" smtClean="0"/>
              <a:t>Izotypové</a:t>
            </a:r>
            <a:r>
              <a:rPr lang="cs-CZ" dirty="0" smtClean="0"/>
              <a:t> přepnutí B-lymfocytů a produkci </a:t>
            </a:r>
            <a:r>
              <a:rPr lang="cs-CZ" dirty="0" err="1" smtClean="0"/>
              <a:t>IgE</a:t>
            </a:r>
            <a:r>
              <a:rPr lang="cs-CZ" dirty="0" smtClean="0"/>
              <a:t>, které může pokrýt parazity</a:t>
            </a:r>
          </a:p>
          <a:p>
            <a:pPr lvl="1"/>
            <a:r>
              <a:rPr lang="cs-CZ" dirty="0" smtClean="0"/>
              <a:t>Ovlivňuje </a:t>
            </a:r>
            <a:r>
              <a:rPr lang="cs-CZ" dirty="0" err="1" smtClean="0"/>
              <a:t>degranulaci</a:t>
            </a:r>
            <a:r>
              <a:rPr lang="cs-CZ" dirty="0" smtClean="0"/>
              <a:t> žírných buněk a zánět</a:t>
            </a:r>
          </a:p>
          <a:p>
            <a:r>
              <a:rPr lang="cs-CZ" dirty="0" smtClean="0"/>
              <a:t>IL-5 aktivuje </a:t>
            </a:r>
            <a:r>
              <a:rPr lang="cs-CZ" dirty="0" err="1" smtClean="0"/>
              <a:t>eosinofily</a:t>
            </a:r>
            <a:r>
              <a:rPr lang="cs-CZ" dirty="0" smtClean="0"/>
              <a:t> k uvolnění obsahu granulí ke zničení parazitů</a:t>
            </a:r>
          </a:p>
          <a:p>
            <a:r>
              <a:rPr lang="cs-CZ" dirty="0" smtClean="0"/>
              <a:t>IL-4 a IL-13 stimulují ochranu epitelové bariery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2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Hapten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Nízkomolekulární látky které vyvolávají imunitní reakci po vazbě na jiné vysokomolekulární látky.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Mají schopnost s produkty imunitní reakce reagovat.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Typickými hapteny jsou některé kovy, vyvolávají IV. (buněčný) typ přecitlivělosti, nebo léky způsobující I. (atopický) typ přecitlivělosti. 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9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b="1" dirty="0" smtClean="0"/>
              <a:t>T</a:t>
            </a:r>
            <a:r>
              <a:rPr lang="en-GB" altLang="cs-CZ" sz="4800" b="1" baseline="-25000" dirty="0" smtClean="0"/>
              <a:t>h</a:t>
            </a:r>
            <a:r>
              <a:rPr lang="en-GB" altLang="cs-CZ" sz="4800" b="1" dirty="0" smtClean="0"/>
              <a:t>2 </a:t>
            </a:r>
            <a:r>
              <a:rPr lang="en-GB" altLang="cs-CZ" sz="4800" b="1" dirty="0" err="1" smtClean="0"/>
              <a:t>lymfocyty</a:t>
            </a:r>
            <a:endParaRPr lang="en-GB" altLang="cs-CZ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 smtClean="0"/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Produkcí IL-10 a IL-4 tlumí funkci T</a:t>
            </a:r>
            <a:r>
              <a:rPr lang="cs-CZ" altLang="cs-CZ" baseline="-25000" dirty="0" smtClean="0"/>
              <a:t>h</a:t>
            </a:r>
            <a:r>
              <a:rPr lang="cs-CZ" altLang="cs-CZ" dirty="0" smtClean="0"/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3341703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059029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h</a:t>
            </a:r>
            <a:r>
              <a:rPr lang="cs-CZ" altLang="cs-CZ" smtClean="0"/>
              <a:t>17 lymfoycyty </a:t>
            </a:r>
            <a:endParaRPr lang="en-US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smtClean="0"/>
              <a:t>Vznikají z antigenem-stimulovaných T-lymfocytů </a:t>
            </a:r>
            <a:br>
              <a:rPr lang="cs-CZ" altLang="cs-CZ" sz="2800" smtClean="0"/>
            </a:br>
            <a:r>
              <a:rPr lang="cs-CZ" altLang="cs-CZ" sz="2800" smtClean="0"/>
              <a:t>v prostředí  TGF-</a:t>
            </a:r>
            <a:r>
              <a:rPr lang="cs-CZ" altLang="cs-CZ" sz="2800" smtClean="0">
                <a:latin typeface="Symbol" pitchFamily="18" charset="2"/>
              </a:rPr>
              <a:t>b</a:t>
            </a:r>
            <a:r>
              <a:rPr lang="cs-CZ" altLang="cs-CZ" sz="2800" smtClean="0"/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Patogeneticky se uplatňují při chronických zánětlivých procesech a vzniku některých autoimunitních chorob ( ?Crohnova choroba,  ?RA).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523834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Stimulují zánětlivou odpověď bohatou na </a:t>
            </a:r>
            <a:r>
              <a:rPr lang="cs-CZ" dirty="0" err="1" smtClean="0"/>
              <a:t>neutrofily</a:t>
            </a:r>
            <a:r>
              <a:rPr lang="cs-CZ" dirty="0" smtClean="0"/>
              <a:t> ničící extracelulární bakterie a houby</a:t>
            </a:r>
          </a:p>
          <a:p>
            <a:r>
              <a:rPr lang="cs-CZ" dirty="0" smtClean="0"/>
              <a:t>Může </a:t>
            </a:r>
            <a:r>
              <a:rPr lang="cs-CZ" dirty="0"/>
              <a:t>b</a:t>
            </a:r>
            <a:r>
              <a:rPr lang="cs-CZ" dirty="0" smtClean="0"/>
              <a:t>ýt důležitá u poškození tkání u autoimunitních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150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948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reg </a:t>
            </a:r>
            <a:r>
              <a:rPr lang="cs-CZ" altLang="cs-CZ" smtClean="0"/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Vývoj v thymu.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Přímo působí na jiné T-lymfocyty prostřednictvím molekuly CTLA-4 a snad </a:t>
            </a:r>
            <a:br>
              <a:rPr lang="cs-CZ" altLang="cs-CZ" smtClean="0"/>
            </a:br>
            <a:r>
              <a:rPr lang="cs-CZ" altLang="cs-CZ" smtClean="0"/>
              <a:t>i membránovou formou TGF-</a:t>
            </a:r>
            <a:r>
              <a:rPr lang="cs-CZ" altLang="cs-CZ" smtClean="0">
                <a:latin typeface="Symbol" pitchFamily="18" charset="2"/>
              </a:rPr>
              <a:t>b.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Je možná i indukce těchto buněk na periferii.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244648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Produkují vysoké hladiny IL-10, IFN-</a:t>
            </a:r>
            <a:r>
              <a:rPr lang="cs-CZ" altLang="cs-CZ" smtClean="0">
                <a:latin typeface="Symbol" pitchFamily="18" charset="2"/>
              </a:rPr>
              <a:t>g</a:t>
            </a:r>
            <a:r>
              <a:rPr lang="cs-CZ" altLang="cs-CZ" smtClean="0"/>
              <a:t>, TGF-</a:t>
            </a:r>
            <a:r>
              <a:rPr lang="cs-CZ" altLang="cs-CZ" smtClean="0">
                <a:latin typeface="Symbol" pitchFamily="18" charset="2"/>
              </a:rPr>
              <a:t>b</a:t>
            </a:r>
            <a:r>
              <a:rPr lang="cs-CZ" altLang="cs-CZ" smtClean="0"/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1663806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Jsou  CD8+</a:t>
            </a:r>
          </a:p>
          <a:p>
            <a:r>
              <a:rPr lang="cs-CZ" altLang="cs-CZ" smtClean="0"/>
              <a:t>Rozeznávají cizorodý antigen prezentovaný na HLA-I antigenech.</a:t>
            </a:r>
          </a:p>
          <a:p>
            <a:r>
              <a:rPr lang="cs-CZ" altLang="cs-CZ" smtClean="0"/>
              <a:t>Cytotoxicky působí perforin, dále různé mechanismy indikující apoptózu cílové buňky (granzymy, FasL, lymfotoxin).</a:t>
            </a:r>
          </a:p>
          <a:p>
            <a:r>
              <a:rPr lang="cs-CZ" altLang="cs-CZ" smtClean="0"/>
              <a:t>Jsou i důležitými producenty cytokinů (Tc1 a Tc2 buňky)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57019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efektorových cytotoxických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226942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Mechanismy „zabíjení“ cytotoxických </a:t>
            </a:r>
            <a:br>
              <a:rPr lang="cs-CZ" dirty="0" smtClean="0"/>
            </a:br>
            <a:r>
              <a:rPr lang="cs-CZ" dirty="0" smtClean="0"/>
              <a:t>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557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Imunogenicita haptenu</a:t>
            </a:r>
            <a:endParaRPr lang="en-US" altLang="cs-CZ" smtClean="0"/>
          </a:p>
        </p:txBody>
      </p:sp>
      <p:pic>
        <p:nvPicPr>
          <p:cNvPr id="5" name="Picture 4" descr="17-04_Haptens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95513"/>
            <a:ext cx="8893175" cy="3890962"/>
          </a:xfrm>
          <a:noFill/>
        </p:spPr>
      </p:pic>
    </p:spTree>
    <p:extLst>
      <p:ext uri="{BB962C8B-B14F-4D97-AF65-F5344CB8AC3E}">
        <p14:creationId xmlns:p14="http://schemas.microsoft.com/office/powerpoint/2010/main" val="35880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Cytotoxické CD8+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Zabíjejí buňky </a:t>
            </a:r>
            <a:r>
              <a:rPr lang="cs-CZ" dirty="0" err="1" smtClean="0"/>
              <a:t>exprimující</a:t>
            </a:r>
            <a:r>
              <a:rPr lang="cs-CZ" dirty="0" smtClean="0"/>
              <a:t> peptidy  virových antigenů, které jsou asociovány s molekulami MHC I. Třídy</a:t>
            </a:r>
          </a:p>
          <a:p>
            <a:r>
              <a:rPr lang="cs-CZ" dirty="0" smtClean="0"/>
              <a:t>Zabíjeno je pomocí granulí, které obsahují </a:t>
            </a:r>
            <a:r>
              <a:rPr lang="cs-CZ" dirty="0" err="1" smtClean="0"/>
              <a:t>granzym</a:t>
            </a:r>
            <a:r>
              <a:rPr lang="cs-CZ" dirty="0" smtClean="0"/>
              <a:t> a </a:t>
            </a:r>
            <a:r>
              <a:rPr lang="cs-CZ" dirty="0" err="1" smtClean="0"/>
              <a:t>perforin</a:t>
            </a:r>
            <a:endParaRPr lang="cs-CZ" dirty="0" smtClean="0"/>
          </a:p>
          <a:p>
            <a:r>
              <a:rPr lang="cs-CZ" dirty="0" err="1" smtClean="0"/>
              <a:t>Perforin</a:t>
            </a:r>
            <a:r>
              <a:rPr lang="cs-CZ" dirty="0" smtClean="0"/>
              <a:t> usnadňuje </a:t>
            </a:r>
            <a:r>
              <a:rPr lang="cs-CZ" dirty="0" err="1" smtClean="0"/>
              <a:t>granzymu</a:t>
            </a:r>
            <a:r>
              <a:rPr lang="cs-CZ" dirty="0" smtClean="0"/>
              <a:t> vstup do cytoplasmy cílové buňky a </a:t>
            </a:r>
            <a:r>
              <a:rPr lang="cs-CZ" dirty="0" err="1" smtClean="0"/>
              <a:t>granzym</a:t>
            </a:r>
            <a:r>
              <a:rPr lang="cs-CZ" dirty="0" smtClean="0"/>
              <a:t> iniciuje několik cest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smtClean="0"/>
              <a:t>CD8+ dále </a:t>
            </a:r>
            <a:r>
              <a:rPr lang="cs-CZ" dirty="0" err="1" smtClean="0"/>
              <a:t>sekretuje</a:t>
            </a:r>
            <a:r>
              <a:rPr lang="cs-CZ" dirty="0" smtClean="0"/>
              <a:t> IFN gama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8548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Gama delta T lymfocyty a NKT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Malé populace lymfocytů (5% periferní krev), častější výskyt mezi </a:t>
            </a:r>
            <a:r>
              <a:rPr lang="cs-CZ" dirty="0" err="1" smtClean="0"/>
              <a:t>epteliemi</a:t>
            </a:r>
            <a:endParaRPr lang="cs-CZ" dirty="0" smtClean="0"/>
          </a:p>
          <a:p>
            <a:r>
              <a:rPr lang="cs-CZ" dirty="0" smtClean="0"/>
              <a:t>Nerozeznávají MHC asociované peptidové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 rozeznávající širokou škálu </a:t>
            </a:r>
            <a:r>
              <a:rPr lang="cs-CZ" dirty="0" err="1" smtClean="0"/>
              <a:t>Ag</a:t>
            </a:r>
            <a:r>
              <a:rPr lang="cs-CZ" dirty="0" smtClean="0"/>
              <a:t> zahrnující peptidy i nebílkovinné antigeny: malé </a:t>
            </a:r>
            <a:r>
              <a:rPr lang="cs-CZ" dirty="0" err="1" smtClean="0"/>
              <a:t>fosforylované</a:t>
            </a:r>
            <a:r>
              <a:rPr lang="cs-CZ" dirty="0" smtClean="0"/>
              <a:t> molekuly, alkyl aminy, stresové proteiny a lipidy</a:t>
            </a:r>
          </a:p>
          <a:p>
            <a:r>
              <a:rPr lang="cs-CZ" dirty="0" smtClean="0"/>
              <a:t>Část těchto buněk je přítomno v kůži  a ve sliznicích</a:t>
            </a:r>
          </a:p>
          <a:p>
            <a:r>
              <a:rPr lang="cs-CZ" dirty="0" smtClean="0"/>
              <a:t>Určeny k obraně proti </a:t>
            </a:r>
            <a:r>
              <a:rPr lang="cs-CZ" dirty="0" err="1" smtClean="0"/>
              <a:t>konzerovaným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strukturám (např. </a:t>
            </a:r>
            <a:r>
              <a:rPr lang="cs-CZ" dirty="0"/>
              <a:t>u</a:t>
            </a:r>
            <a:r>
              <a:rPr lang="cs-CZ" dirty="0" smtClean="0"/>
              <a:t> mykobakterií)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2189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Receptor lymfocytů B  (BCR)</a:t>
            </a:r>
          </a:p>
          <a:p>
            <a:r>
              <a:rPr lang="cs-CZ" sz="2800" i="1" dirty="0" smtClean="0"/>
              <a:t>                         (</a:t>
            </a:r>
            <a:r>
              <a:rPr lang="cs-CZ" sz="2800" i="1" dirty="0" err="1" smtClean="0"/>
              <a:t>IgM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IgD</a:t>
            </a:r>
            <a:r>
              <a:rPr lang="cs-CZ" sz="2800" i="1" dirty="0" smtClean="0"/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817912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22580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95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362301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658528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subpopulací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816700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Antigeny aktivující lymfocyty 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3200" dirty="0" smtClean="0"/>
              <a:t>, typ 1 a 2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Typ 1: </a:t>
            </a:r>
            <a:r>
              <a:rPr lang="cs-CZ" sz="3200" dirty="0" err="1" smtClean="0"/>
              <a:t>polyklonální</a:t>
            </a:r>
            <a:r>
              <a:rPr lang="cs-CZ" sz="3200" dirty="0" smtClean="0"/>
              <a:t> aktivátory, mitogeny,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stimulují B-</a:t>
            </a:r>
            <a:r>
              <a:rPr lang="cs-CZ" sz="3200" dirty="0" err="1" smtClean="0"/>
              <a:t>bb</a:t>
            </a:r>
            <a:r>
              <a:rPr lang="cs-CZ" sz="3200" dirty="0" smtClean="0"/>
              <a:t>  nespecificky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Typ 2: polysacharidy bakterií, aktivace je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specifická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i="1" dirty="0" smtClean="0"/>
              <a:t>(především 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nízká afinita, krátká paměť)</a:t>
            </a:r>
          </a:p>
          <a:p>
            <a:r>
              <a:rPr lang="cs-CZ" sz="3200" b="1" u="sng" dirty="0" err="1" smtClean="0">
                <a:solidFill>
                  <a:srgbClr val="002060"/>
                </a:solidFill>
              </a:rPr>
              <a:t>Thymus</a:t>
            </a:r>
            <a:r>
              <a:rPr lang="cs-CZ" sz="3200" b="1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    </a:t>
            </a:r>
            <a:r>
              <a:rPr lang="cs-CZ" sz="3200" dirty="0" smtClean="0"/>
              <a:t>Proteiny, glykoproteiny. Vyžadují kooperaci T-B.</a:t>
            </a:r>
          </a:p>
          <a:p>
            <a:r>
              <a:rPr lang="cs-CZ" sz="3200" i="1" dirty="0"/>
              <a:t> </a:t>
            </a:r>
            <a:r>
              <a:rPr lang="cs-CZ" sz="3200" i="1" dirty="0" smtClean="0"/>
              <a:t>   (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IgG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IgA</a:t>
            </a:r>
            <a:r>
              <a:rPr lang="cs-CZ" sz="3200" i="1" dirty="0" smtClean="0"/>
              <a:t>, vysoká afinita, dlouhodobá paměť)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639856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lymfocytů a produkce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Ag</a:t>
            </a:r>
            <a:r>
              <a:rPr lang="cs-CZ" dirty="0" smtClean="0"/>
              <a:t> se váže na membránový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IgD</a:t>
            </a:r>
            <a:r>
              <a:rPr lang="cs-CZ" dirty="0" smtClean="0"/>
              <a:t> receptor zralého naivního B-lymfocytu – aktivaci buňky</a:t>
            </a:r>
          </a:p>
          <a:p>
            <a:r>
              <a:rPr lang="cs-CZ" dirty="0" smtClean="0"/>
              <a:t>Aktivace vede k proliferaci </a:t>
            </a:r>
            <a:r>
              <a:rPr lang="cs-CZ" dirty="0" err="1" smtClean="0"/>
              <a:t>Ag</a:t>
            </a:r>
            <a:r>
              <a:rPr lang="cs-CZ" dirty="0" smtClean="0"/>
              <a:t> specifických B-lymfocytů, k jejich diferenciaci a vzniku paměťových a plazmatických buněk</a:t>
            </a:r>
          </a:p>
          <a:p>
            <a:r>
              <a:rPr lang="cs-CZ" dirty="0" smtClean="0"/>
              <a:t>Jediná buňka během jednoho týdne může vyprodukovat více než 5000 plazmatických buněk, které </a:t>
            </a:r>
            <a:r>
              <a:rPr lang="cs-CZ" dirty="0" err="1" smtClean="0"/>
              <a:t>sekretují</a:t>
            </a:r>
            <a:r>
              <a:rPr lang="cs-CZ" dirty="0" smtClean="0"/>
              <a:t> více než 10</a:t>
            </a:r>
            <a:r>
              <a:rPr lang="cs-CZ" baseline="30000" dirty="0" smtClean="0"/>
              <a:t>12</a:t>
            </a:r>
            <a:r>
              <a:rPr lang="cs-CZ" dirty="0" smtClean="0"/>
              <a:t> molekul </a:t>
            </a:r>
            <a:r>
              <a:rPr lang="cs-CZ" dirty="0" err="1" smtClean="0"/>
              <a:t>Ig</a:t>
            </a:r>
            <a:r>
              <a:rPr lang="cs-CZ" dirty="0" smtClean="0"/>
              <a:t> za den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10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Zkřížená reaktivita antigenů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 imunitní reakci může někdy dojít k reakci s jinou látkou, než tou, která reakci původně způsobila. </a:t>
            </a:r>
          </a:p>
          <a:p>
            <a:r>
              <a:rPr lang="cs-CZ" dirty="0" smtClean="0"/>
              <a:t>Je to dáno imunologickou podobností obou látek, ale nemusí se jednat o podobnost chemickou</a:t>
            </a:r>
          </a:p>
          <a:p>
            <a:r>
              <a:rPr lang="cs-CZ" dirty="0" smtClean="0"/>
              <a:t>Zkřížená reaktivita se uplatňuje zejména v patogenezi 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0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685886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012655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 lymfocyt jako APC  a jeho stimulace T lymfocytem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980908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Protilátková odpověď – T dependentní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3608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382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Somatická </a:t>
            </a:r>
            <a:r>
              <a:rPr lang="cs-CZ" dirty="0" err="1" smtClean="0"/>
              <a:t>hypermutace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393598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634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1" descr="sche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6110287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6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Zkřížená reaktivita antigenů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51050" y="1268413"/>
            <a:ext cx="2233613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Vysoká afinita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219700" y="1268413"/>
            <a:ext cx="18002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Nízká afinita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59113" y="537368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95513" y="2492375"/>
            <a:ext cx="720725" cy="431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84888" y="5373688"/>
            <a:ext cx="719137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Ab</a:t>
            </a:r>
            <a:r>
              <a:rPr lang="cs-CZ" sz="2200" baseline="-25000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19700" y="2420938"/>
            <a:ext cx="720725" cy="430212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cs-CZ" sz="2200" dirty="0"/>
              <a:t>Ag</a:t>
            </a:r>
            <a:r>
              <a:rPr lang="cs-CZ" sz="2200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97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126163"/>
          </a:xfrm>
          <a:noFill/>
          <a:ln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6165850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7467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983074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B-buněčná aktivace a produkce </a:t>
            </a:r>
            <a:r>
              <a:rPr lang="cs-CZ" dirty="0" err="1" smtClean="0"/>
              <a:t>Ig</a:t>
            </a:r>
            <a:r>
              <a:rPr lang="cs-CZ" dirty="0" smtClean="0"/>
              <a:t> u B2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477375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121186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40556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ůvodním antigenem.</a:t>
            </a:r>
          </a:p>
          <a:p>
            <a:endParaRPr lang="cs-CZ" sz="3200" dirty="0"/>
          </a:p>
          <a:p>
            <a:r>
              <a:rPr lang="cs-CZ" sz="3200" dirty="0" smtClean="0"/>
              <a:t>Klonální selekce – klonální expanze</a:t>
            </a:r>
          </a:p>
          <a:p>
            <a:r>
              <a:rPr lang="cs-CZ" sz="3200" dirty="0" smtClean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 smtClean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primární </a:t>
            </a:r>
            <a:endParaRPr lang="cs-CZ" sz="3200" dirty="0"/>
          </a:p>
          <a:p>
            <a:r>
              <a:rPr lang="cs-CZ" sz="3200" dirty="0" smtClean="0"/>
              <a:t>                sekundární (</a:t>
            </a:r>
            <a:r>
              <a:rPr lang="cs-CZ" sz="3200" dirty="0" err="1" smtClean="0"/>
              <a:t>anamnestická,“booster</a:t>
            </a:r>
            <a:r>
              <a:rPr lang="cs-CZ" sz="3200" dirty="0" smtClean="0"/>
              <a:t>“)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256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17025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500" smtClean="0">
                <a:solidFill>
                  <a:srgbClr val="000066"/>
                </a:solidFill>
              </a:rPr>
              <a:t>PAMĚŤOVÉ BUŇKY 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100" u="sng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100" u="sng" dirty="0" smtClean="0">
                <a:solidFill>
                  <a:srgbClr val="000066"/>
                </a:solidFill>
              </a:rPr>
              <a:t>Centrální paměťové buňky (CCR7+, CD62L+)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100" dirty="0" smtClean="0">
                <a:solidFill>
                  <a:srgbClr val="000066"/>
                </a:solidFill>
              </a:rPr>
              <a:t>    jsou v sekundárních lymfatických orgánech, vykazují nízkou cytolytickou aktivitu a omezenou schopnost migrace; jsou nejúčinnější při systémových infekcích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100" dirty="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100" u="sng" dirty="0" smtClean="0">
                <a:solidFill>
                  <a:srgbClr val="000066"/>
                </a:solidFill>
              </a:rPr>
              <a:t>Periferní (efektorové) paměťové buňky (CCR7-, CD62-)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100" dirty="0" smtClean="0">
                <a:solidFill>
                  <a:srgbClr val="000066"/>
                </a:solidFill>
              </a:rPr>
              <a:t>    jsou v nelymfoidních tkáních (plíce, kůže, tuková tkáň), jsou cytolytické a mají výrazný cirkulační potenciál; jejich lokalizace umožňuje bezprostřední reakci na infekce v periferních tkáních</a:t>
            </a:r>
          </a:p>
        </p:txBody>
      </p:sp>
    </p:spTree>
    <p:extLst>
      <p:ext uri="{BB962C8B-B14F-4D97-AF65-F5344CB8AC3E}">
        <p14:creationId xmlns:p14="http://schemas.microsoft.com/office/powerpoint/2010/main" val="19812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v imunitním systému 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723157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37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3382</Words>
  <Application>Microsoft Office PowerPoint</Application>
  <PresentationFormat>Předvádění na obrazovce (4:3)</PresentationFormat>
  <Paragraphs>501</Paragraphs>
  <Slides>112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112</vt:i4>
      </vt:variant>
    </vt:vector>
  </HeadingPairs>
  <TitlesOfParts>
    <vt:vector size="121" baseType="lpstr">
      <vt:lpstr>Arial</vt:lpstr>
      <vt:lpstr>Arial Narrow</vt:lpstr>
      <vt:lpstr>Calibri</vt:lpstr>
      <vt:lpstr>Comic Sans MS</vt:lpstr>
      <vt:lpstr>Symbol</vt:lpstr>
      <vt:lpstr>Tahoma</vt:lpstr>
      <vt:lpstr>Verdana</vt:lpstr>
      <vt:lpstr>Wingdings</vt:lpstr>
      <vt:lpstr>Motiv systému Office</vt:lpstr>
      <vt:lpstr>IMUNITA ADAPTIVNÍ</vt:lpstr>
      <vt:lpstr>Antigen</vt:lpstr>
      <vt:lpstr>Prezentace aplikace PowerPoint</vt:lpstr>
      <vt:lpstr>Imnunogennost</vt:lpstr>
      <vt:lpstr>Chemické složení antigenů</vt:lpstr>
      <vt:lpstr>Hapten</vt:lpstr>
      <vt:lpstr>Imunogenicita haptenu</vt:lpstr>
      <vt:lpstr>Zkřížená reaktivita antigenů</vt:lpstr>
      <vt:lpstr>Prezentace aplikace PowerPoint</vt:lpstr>
      <vt:lpstr>Prezentace aplikace PowerPoint</vt:lpstr>
      <vt:lpstr>Prezentace aplikace PowerPoint</vt:lpstr>
      <vt:lpstr>Presentace antigenů lymfocytům T</vt:lpstr>
      <vt:lpstr>Prezentace aplikace PowerPoint</vt:lpstr>
      <vt:lpstr>Lymfocyty T a B jsou základními operačními jednotkami adaptivní imunity</vt:lpstr>
      <vt:lpstr>Charakteristika  adaptivní imunity</vt:lpstr>
      <vt:lpstr>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Prezentace aplikace PowerPoint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T-lymfocyty</vt:lpstr>
      <vt:lpstr>Prezentace aplikace PowerPoint</vt:lpstr>
      <vt:lpstr>Vývoj T a B lymfocytů</vt:lpstr>
      <vt:lpstr>Vývoj T-lymfocytů</vt:lpstr>
      <vt:lpstr>Vývoj lymfocytů v thymu</vt:lpstr>
      <vt:lpstr>Vývoj T lymfocytů v thymu αβ</vt:lpstr>
      <vt:lpstr>Prezentace aplikace PowerPoint</vt:lpstr>
      <vt:lpstr>Vývoj T lymfocytů v thymu αβ</vt:lpstr>
      <vt:lpstr>TCR receptor</vt:lpstr>
      <vt:lpstr>Molekulárně genetická podstata specifičnosti</vt:lpstr>
      <vt:lpstr>VDJ rekombinace při vzniku variabilního místa</vt:lpstr>
      <vt:lpstr>Co zvyšuje variabilitu specifických vazebných míst</vt:lpstr>
      <vt:lpstr>Alelická exkluze</vt:lpstr>
      <vt:lpstr>Aktivace T lymfocytů</vt:lpstr>
      <vt:lpstr>Presentace antigenů lymfocytům T</vt:lpstr>
      <vt:lpstr>Aktivace T lymfocytů</vt:lpstr>
      <vt:lpstr>Aktivace T-lymfocytů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Základní typy regulačních T-lymfocytů</vt:lpstr>
      <vt:lpstr>Treg lymfocyty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Prezentace aplikace PowerPoint</vt:lpstr>
      <vt:lpstr>Izotypový přesmyk a funkce jednotlivých Ig</vt:lpstr>
      <vt:lpstr>B-buněčná aktivace a produkce Ig u B2 lymfocytů</vt:lpstr>
      <vt:lpstr>Efektorové funkce protilátek</vt:lpstr>
      <vt:lpstr>Prezentace aplikace PowerPoint</vt:lpstr>
      <vt:lpstr>Adaptivní imunita: paměť</vt:lpstr>
      <vt:lpstr>Imunitní protilátková odpověď</vt:lpstr>
      <vt:lpstr>PAMĚŤOVÉ BUŇKY 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REGULAČNÍ  BUŇKY T</vt:lpstr>
      <vt:lpstr>Prezentace aplikace PowerPoint</vt:lpstr>
      <vt:lpstr>Prezentace aplikace PowerPoint</vt:lpstr>
      <vt:lpstr>Prezentace aplikace PowerPoint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Uživatel systému Windows</cp:lastModifiedBy>
  <cp:revision>12</cp:revision>
  <dcterms:created xsi:type="dcterms:W3CDTF">2016-02-29T20:37:54Z</dcterms:created>
  <dcterms:modified xsi:type="dcterms:W3CDTF">2018-02-26T13:54:48Z</dcterms:modified>
</cp:coreProperties>
</file>