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0" r:id="rId3"/>
    <p:sldId id="257" r:id="rId4"/>
    <p:sldId id="258" r:id="rId5"/>
    <p:sldId id="259" r:id="rId6"/>
    <p:sldId id="290" r:id="rId7"/>
    <p:sldId id="261" r:id="rId8"/>
    <p:sldId id="291" r:id="rId9"/>
    <p:sldId id="262" r:id="rId10"/>
    <p:sldId id="263" r:id="rId11"/>
    <p:sldId id="264" r:id="rId12"/>
    <p:sldId id="265" r:id="rId13"/>
    <p:sldId id="289" r:id="rId14"/>
    <p:sldId id="266" r:id="rId15"/>
    <p:sldId id="267" r:id="rId16"/>
    <p:sldId id="268" r:id="rId17"/>
    <p:sldId id="269" r:id="rId18"/>
    <p:sldId id="270" r:id="rId19"/>
    <p:sldId id="292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6858000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96" d="100"/>
          <a:sy n="96" d="100"/>
        </p:scale>
        <p:origin x="96" y="4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</a:t>
            </a:r>
            <a:r>
              <a:rPr lang="cs-CZ" dirty="0" err="1"/>
              <a:t>oš</a:t>
            </a:r>
            <a:r>
              <a:rPr lang="cs-CZ" dirty="0"/>
              <a:t>. péče v neurologii - cvičení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Cévní mozkové příhody – ischémie, </a:t>
            </a:r>
            <a:r>
              <a:rPr lang="cs-CZ" dirty="0" err="1"/>
              <a:t>intracerebrální</a:t>
            </a:r>
            <a:r>
              <a:rPr lang="cs-CZ"/>
              <a:t> hemoragie</a:t>
            </a:r>
            <a:r>
              <a:rPr lang="cs-CZ" dirty="0"/>
              <a:t>, subarachnoidální krvácení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259" y="5198227"/>
            <a:ext cx="11361600" cy="698497"/>
          </a:xfrm>
        </p:spPr>
        <p:txBody>
          <a:bodyPr/>
          <a:lstStyle/>
          <a:p>
            <a:r>
              <a:rPr lang="cs-CZ" dirty="0"/>
              <a:t>Edita Pešáková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- příznaky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Náhle vzniklý neurologický deficit</a:t>
            </a:r>
          </a:p>
          <a:p>
            <a:r>
              <a:rPr lang="cs-CZ" dirty="0"/>
              <a:t>Nejméně 1 hlavní a 2 vedlejší příznaky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43" y="2730322"/>
            <a:ext cx="7750109" cy="34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278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– FAST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7" y="1576365"/>
            <a:ext cx="10298424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46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Ischemická CMP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21546"/>
            <a:ext cx="10753200" cy="4139998"/>
          </a:xfrm>
        </p:spPr>
        <p:txBody>
          <a:bodyPr/>
          <a:lstStyle/>
          <a:p>
            <a:r>
              <a:rPr lang="cs-CZ" dirty="0"/>
              <a:t>Vzniká jako důsledek poruchy prokrvení určité oblasti nebo celého mozku s jeho následnou hypoxií.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Příčiny: </a:t>
            </a:r>
            <a:r>
              <a:rPr lang="cs-CZ" b="1" u="sng" dirty="0"/>
              <a:t>lokální</a:t>
            </a:r>
            <a:r>
              <a:rPr lang="cs-CZ" u="sng" dirty="0"/>
              <a:t> </a:t>
            </a:r>
            <a:r>
              <a:rPr lang="cs-CZ" dirty="0"/>
              <a:t>– zodpovědné za ložiskovou symptomatologii; např. ateroskleróza, trombóza, embolie.</a:t>
            </a:r>
          </a:p>
          <a:p>
            <a:pPr marL="72000" indent="0">
              <a:buNone/>
            </a:pPr>
            <a:r>
              <a:rPr lang="cs-CZ" dirty="0"/>
              <a:t>       - 2/3 ischemických CMP –způsobeny trombotickým postižením nasedajícím na dysfunkční či jinak poškozený endotel</a:t>
            </a:r>
          </a:p>
          <a:p>
            <a:pPr marL="72000" indent="0">
              <a:buNone/>
            </a:pPr>
            <a:r>
              <a:rPr lang="cs-CZ" dirty="0"/>
              <a:t>       - 1/3 ischemických CMP –způsobena embolií</a:t>
            </a:r>
          </a:p>
          <a:p>
            <a:pPr marL="72000" indent="0">
              <a:buNone/>
            </a:pPr>
            <a:r>
              <a:rPr lang="cs-CZ" dirty="0"/>
              <a:t>	      </a:t>
            </a:r>
            <a:r>
              <a:rPr lang="cs-CZ" b="1" u="sng" dirty="0"/>
              <a:t>celkové</a:t>
            </a:r>
            <a:r>
              <a:rPr lang="cs-CZ" dirty="0"/>
              <a:t> – vedoucí k </a:t>
            </a:r>
            <a:r>
              <a:rPr lang="cs-CZ" dirty="0" err="1"/>
              <a:t>difuz</a:t>
            </a:r>
            <a:r>
              <a:rPr lang="cs-CZ" dirty="0"/>
              <a:t>. hypoxickému postižení mozku; hypoxická, stagnační, anemická nebo reologická příčina.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801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42727" y="230603"/>
            <a:ext cx="10753200" cy="451576"/>
          </a:xfrm>
        </p:spPr>
        <p:txBody>
          <a:bodyPr/>
          <a:lstStyle/>
          <a:p>
            <a:r>
              <a:rPr lang="cs-CZ" dirty="0"/>
              <a:t>Příčiny vzniku ischemické CMP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2726" y="790481"/>
            <a:ext cx="10753200" cy="4139998"/>
          </a:xfrm>
        </p:spPr>
        <p:txBody>
          <a:bodyPr/>
          <a:lstStyle/>
          <a:p>
            <a:r>
              <a:rPr lang="cs-CZ" dirty="0"/>
              <a:t>Ateroskleróza s postižením krčních či intrakraniálních tepen</a:t>
            </a:r>
          </a:p>
          <a:p>
            <a:r>
              <a:rPr lang="cs-CZ" dirty="0"/>
              <a:t>Embolizace (kardiální či jiný centrální zdroj)</a:t>
            </a:r>
          </a:p>
          <a:p>
            <a:r>
              <a:rPr lang="cs-CZ" dirty="0"/>
              <a:t>Paradoxní embolizace (otevřené 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ovale</a:t>
            </a:r>
            <a:r>
              <a:rPr lang="cs-CZ" dirty="0"/>
              <a:t>)</a:t>
            </a:r>
          </a:p>
          <a:p>
            <a:r>
              <a:rPr lang="cs-CZ" dirty="0" err="1"/>
              <a:t>Mikroangiopatie</a:t>
            </a:r>
            <a:r>
              <a:rPr lang="cs-CZ" dirty="0"/>
              <a:t> perforujících arteriol</a:t>
            </a:r>
          </a:p>
          <a:p>
            <a:r>
              <a:rPr lang="cs-CZ" dirty="0"/>
              <a:t>Disekce krční tepny</a:t>
            </a:r>
          </a:p>
          <a:p>
            <a:r>
              <a:rPr lang="cs-CZ" dirty="0" err="1"/>
              <a:t>Trombofilní</a:t>
            </a:r>
            <a:r>
              <a:rPr lang="cs-CZ" dirty="0"/>
              <a:t> stavy</a:t>
            </a:r>
          </a:p>
          <a:p>
            <a:r>
              <a:rPr lang="cs-CZ" dirty="0"/>
              <a:t>Trombóza mozkového žilního splavu</a:t>
            </a:r>
          </a:p>
          <a:p>
            <a:r>
              <a:rPr lang="cs-CZ" dirty="0"/>
              <a:t>Vaskulitidy a </a:t>
            </a:r>
            <a:r>
              <a:rPr lang="cs-CZ" dirty="0" err="1"/>
              <a:t>angiopatie</a:t>
            </a:r>
            <a:endParaRPr lang="cs-CZ" dirty="0"/>
          </a:p>
          <a:p>
            <a:r>
              <a:rPr lang="cs-CZ" dirty="0" err="1"/>
              <a:t>Vasospasmy</a:t>
            </a:r>
            <a:r>
              <a:rPr lang="cs-CZ" dirty="0"/>
              <a:t> při subarachnoidálním krvácení</a:t>
            </a:r>
          </a:p>
          <a:p>
            <a:r>
              <a:rPr lang="cs-CZ" dirty="0"/>
              <a:t>Útlak cévních struktur při nitrolební expanzi</a:t>
            </a:r>
          </a:p>
          <a:p>
            <a:r>
              <a:rPr lang="cs-CZ" dirty="0"/>
              <a:t>Infekce</a:t>
            </a:r>
          </a:p>
          <a:p>
            <a:r>
              <a:rPr lang="cs-CZ" dirty="0"/>
              <a:t>Genetická onemocnění</a:t>
            </a:r>
          </a:p>
        </p:txBody>
      </p:sp>
    </p:spTree>
    <p:extLst>
      <p:ext uri="{BB962C8B-B14F-4D97-AF65-F5344CB8AC3E}">
        <p14:creationId xmlns:p14="http://schemas.microsoft.com/office/powerpoint/2010/main" val="582299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121" y="732879"/>
            <a:ext cx="10753200" cy="451576"/>
          </a:xfrm>
        </p:spPr>
        <p:txBody>
          <a:bodyPr/>
          <a:lstStyle/>
          <a:p>
            <a:r>
              <a:rPr lang="cs-CZ" dirty="0"/>
              <a:t>Ischemická CMP – klinický obraz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4242" y="1730638"/>
            <a:ext cx="10753200" cy="4139998"/>
          </a:xfrm>
        </p:spPr>
        <p:txBody>
          <a:bodyPr/>
          <a:lstStyle/>
          <a:p>
            <a:r>
              <a:rPr lang="cs-CZ" b="1" dirty="0"/>
              <a:t>Trombotické </a:t>
            </a:r>
            <a:r>
              <a:rPr lang="cs-CZ" dirty="0"/>
              <a:t>( postupné nasedání na dysfunkční epitel) CMP mají postupný, pozvolný nástup, zatímco </a:t>
            </a:r>
            <a:r>
              <a:rPr lang="cs-CZ" b="1" dirty="0"/>
              <a:t>embolické</a:t>
            </a:r>
            <a:r>
              <a:rPr lang="cs-CZ" dirty="0"/>
              <a:t> (nejčastěji zdroj v srdci) mají nástup náhlý z pocitu plného zdraví.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Klinické příznaky CMP se liší podle toho, která arterie byla poškozena a následně podle toho, která část mozku jí byla zásobována!</a:t>
            </a:r>
          </a:p>
        </p:txBody>
      </p:sp>
    </p:spTree>
    <p:extLst>
      <p:ext uri="{BB962C8B-B14F-4D97-AF65-F5344CB8AC3E}">
        <p14:creationId xmlns:p14="http://schemas.microsoft.com/office/powerpoint/2010/main" val="2800135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Ischemická CMP – klinický obraz 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Klinický obraz: </a:t>
            </a:r>
          </a:p>
          <a:p>
            <a:pPr marL="72000" indent="0">
              <a:buNone/>
            </a:pPr>
            <a:r>
              <a:rPr lang="cs-CZ" dirty="0"/>
              <a:t>        - pocit slabosti v jednostranných končetinách, 				  porucha rovnováhy, porucha citlivosti</a:t>
            </a:r>
          </a:p>
          <a:p>
            <a:pPr marL="72000" indent="0">
              <a:buNone/>
            </a:pPr>
            <a:r>
              <a:rPr lang="cs-CZ" dirty="0"/>
              <a:t>	- porucha řeči (fatické poruchy), nemožnost se 			  bezproblémově napít či najíst, povadlý koutek</a:t>
            </a:r>
          </a:p>
          <a:p>
            <a:pPr marL="72000" indent="0">
              <a:buNone/>
            </a:pPr>
            <a:r>
              <a:rPr lang="cs-CZ" dirty="0"/>
              <a:t>        - zmatenost, </a:t>
            </a:r>
            <a:r>
              <a:rPr lang="cs-CZ" dirty="0" err="1"/>
              <a:t>anizokorie</a:t>
            </a:r>
            <a:r>
              <a:rPr lang="cs-CZ" dirty="0"/>
              <a:t>, v závažném případě bezvědomí</a:t>
            </a:r>
          </a:p>
          <a:p>
            <a:pPr marL="72000" indent="0">
              <a:buNone/>
            </a:pPr>
            <a:r>
              <a:rPr lang="cs-CZ" dirty="0"/>
              <a:t>        - synkopa</a:t>
            </a:r>
          </a:p>
          <a:p>
            <a:pPr marL="72000" indent="0">
              <a:buNone/>
            </a:pPr>
            <a:r>
              <a:rPr lang="cs-CZ" dirty="0"/>
              <a:t>        - bolest hlavy</a:t>
            </a:r>
          </a:p>
          <a:p>
            <a:pPr marL="72000" indent="0">
              <a:buNone/>
            </a:pPr>
            <a:r>
              <a:rPr lang="cs-CZ" dirty="0"/>
              <a:t>        - </a:t>
            </a:r>
            <a:r>
              <a:rPr lang="cs-CZ" dirty="0" err="1"/>
              <a:t>vertigo</a:t>
            </a:r>
            <a:r>
              <a:rPr lang="cs-CZ" dirty="0"/>
              <a:t>, zvracení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76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Hemoragická CMP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Mozkové hemoragie netraumatického původu jsou až v 80 % způsobeny postižením cévní stěny chronickou arteriální hypertenzí. 20 % tvoří hemoragie jiného původu (arteriovenózní malformace, arteriální aneurysmata, </a:t>
            </a:r>
            <a:r>
              <a:rPr lang="cs-CZ" dirty="0" err="1"/>
              <a:t>koagulopatie</a:t>
            </a:r>
            <a:r>
              <a:rPr lang="cs-CZ" dirty="0"/>
              <a:t> aj).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Krvácení utlačuje mozkovou tkáň a způsobuje výrazné zvětšení objemu příslušné oblasti. Ložisko je lemováno masivním edémem→↑nitrolebního tlaku → vznik </a:t>
            </a:r>
            <a:r>
              <a:rPr lang="cs-CZ" dirty="0" err="1"/>
              <a:t>hemi</a:t>
            </a:r>
            <a:r>
              <a:rPr lang="cs-CZ" dirty="0"/>
              <a:t> nebo </a:t>
            </a:r>
            <a:r>
              <a:rPr lang="cs-CZ" dirty="0" err="1"/>
              <a:t>kradruparezy</a:t>
            </a:r>
            <a:r>
              <a:rPr lang="cs-CZ" dirty="0"/>
              <a:t> často provázené ztrátou vědomí.</a:t>
            </a:r>
          </a:p>
        </p:txBody>
      </p:sp>
    </p:spTree>
    <p:extLst>
      <p:ext uri="{BB962C8B-B14F-4D97-AF65-F5344CB8AC3E}">
        <p14:creationId xmlns:p14="http://schemas.microsoft.com/office/powerpoint/2010/main" val="1415022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Hemoragická CMP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Intracerebrální</a:t>
            </a:r>
            <a:r>
              <a:rPr lang="cs-CZ" dirty="0"/>
              <a:t> krvácení - krvácení do mozkové tkáně, bývá ve starším věku u letitých nesprávně léčených hypertoniků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Subarachnoidální krvácení - krvácení do likvorových cest mezi </a:t>
            </a:r>
            <a:r>
              <a:rPr lang="cs-CZ" dirty="0" err="1"/>
              <a:t>arachnoideu</a:t>
            </a:r>
            <a:r>
              <a:rPr lang="cs-CZ" dirty="0"/>
              <a:t> a </a:t>
            </a:r>
            <a:r>
              <a:rPr lang="cs-CZ" dirty="0" err="1"/>
              <a:t>piu</a:t>
            </a:r>
            <a:r>
              <a:rPr lang="cs-CZ" dirty="0"/>
              <a:t> mater, všechny věkové skupiny, </a:t>
            </a:r>
            <a:r>
              <a:rPr lang="cs-CZ" dirty="0" err="1"/>
              <a:t>nejč</a:t>
            </a:r>
            <a:r>
              <a:rPr lang="cs-CZ" dirty="0"/>
              <a:t>. vysokotlaké aneurysma na a. </a:t>
            </a:r>
            <a:r>
              <a:rPr lang="cs-CZ" dirty="0" err="1"/>
              <a:t>communicans</a:t>
            </a:r>
            <a:r>
              <a:rPr lang="cs-CZ" dirty="0"/>
              <a:t> </a:t>
            </a:r>
            <a:r>
              <a:rPr lang="cs-CZ" dirty="0" err="1"/>
              <a:t>anterior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441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Hemoragická CMP – klinický obraz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88181" y="1563213"/>
            <a:ext cx="10753200" cy="4139998"/>
          </a:xfrm>
        </p:spPr>
        <p:txBody>
          <a:bodyPr/>
          <a:lstStyle/>
          <a:p>
            <a:r>
              <a:rPr lang="cs-CZ" dirty="0"/>
              <a:t>Náhlá, šlehavá, krutá bolest hlavy, často jednostranná</a:t>
            </a:r>
          </a:p>
          <a:p>
            <a:r>
              <a:rPr lang="cs-CZ" dirty="0"/>
              <a:t>Nauzea, zvracení</a:t>
            </a:r>
          </a:p>
          <a:p>
            <a:r>
              <a:rPr lang="cs-CZ" dirty="0"/>
              <a:t>Světloplachost, opozice šíje – tzv. meningeální příznaky</a:t>
            </a:r>
          </a:p>
          <a:p>
            <a:r>
              <a:rPr lang="cs-CZ" dirty="0"/>
              <a:t>Rychlý rozvoj poruchy vědomí až po rychle </a:t>
            </a:r>
            <a:r>
              <a:rPr lang="cs-CZ" dirty="0" err="1"/>
              <a:t>progredující</a:t>
            </a:r>
            <a:r>
              <a:rPr lang="cs-CZ" dirty="0"/>
              <a:t> vývoj </a:t>
            </a:r>
            <a:r>
              <a:rPr lang="cs-CZ" dirty="0" err="1"/>
              <a:t>komatu</a:t>
            </a:r>
            <a:endParaRPr lang="cs-CZ" dirty="0"/>
          </a:p>
          <a:p>
            <a:r>
              <a:rPr lang="cs-CZ" dirty="0"/>
              <a:t>Ložiskové příznaky nelze vždy spolehlivě přesně diagnostikovat</a:t>
            </a:r>
          </a:p>
          <a:p>
            <a:r>
              <a:rPr lang="cs-CZ" dirty="0" err="1"/>
              <a:t>Extracerebrálně</a:t>
            </a:r>
            <a:r>
              <a:rPr lang="cs-CZ" dirty="0"/>
              <a:t> je charakteristická systémová hypertenzní reakce, kdy je zejména systolický tlak nad 200 </a:t>
            </a:r>
            <a:r>
              <a:rPr lang="cs-CZ" dirty="0" err="1"/>
              <a:t>mmHg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615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AEBB3F-6363-44E0-905E-BC38D04927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091F00-FA91-47E2-A069-09539EADB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4D2318-6B01-4C99-BE62-4026E091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Jaká je diferenciální dg. CMP?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E915268-3383-4ABB-9A4B-81A92CE75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05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- úvod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CMP dle WHO –„akutní neurologická dysfunkce vaskulárního původu se subjektivními a objektivními příznaky, které odpovídají postižené části mozku“.</a:t>
            </a:r>
          </a:p>
          <a:p>
            <a:r>
              <a:rPr lang="cs-CZ" dirty="0"/>
              <a:t>CMP patří v ČR mezi tří nejčastější příčiny úmrtí a v rámci Evropy patříme mezi země s nejvyšší morbiditou a mortalitou z této příčiny;</a:t>
            </a:r>
          </a:p>
          <a:p>
            <a:r>
              <a:rPr lang="cs-CZ" dirty="0"/>
              <a:t>Úmrtnost v populaci do 65 let je u nás ve srovnání se zeměmi EU dvojnásobná, každý 3. přežívající má závažný neurologický deficit,</a:t>
            </a:r>
          </a:p>
          <a:p>
            <a:r>
              <a:rPr lang="cs-CZ" dirty="0"/>
              <a:t>v ČR postihne CMP až 25.000 lidí ročně.</a:t>
            </a:r>
          </a:p>
        </p:txBody>
      </p:sp>
    </p:spTree>
    <p:extLst>
      <p:ext uri="{BB962C8B-B14F-4D97-AF65-F5344CB8AC3E}">
        <p14:creationId xmlns:p14="http://schemas.microsoft.com/office/powerpoint/2010/main" val="3996370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– Diferenciální diagnostika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r>
              <a:rPr lang="cs-CZ" dirty="0"/>
              <a:t>Neurologické ložiskové příznaky po </a:t>
            </a:r>
            <a:r>
              <a:rPr lang="cs-CZ" dirty="0" err="1"/>
              <a:t>epi</a:t>
            </a:r>
            <a:r>
              <a:rPr lang="cs-CZ" dirty="0"/>
              <a:t> záchvatu nebo migréně</a:t>
            </a:r>
          </a:p>
          <a:p>
            <a:r>
              <a:rPr lang="cs-CZ" dirty="0"/>
              <a:t>Mozkový nádor nebo metastázy v mozku s výraznými výpadovými jevy</a:t>
            </a:r>
          </a:p>
          <a:p>
            <a:r>
              <a:rPr lang="cs-CZ" dirty="0"/>
              <a:t>Poúrazové komplikace – epidurální krvácení, akutní subdurální hematom, kontuze mozku</a:t>
            </a:r>
          </a:p>
          <a:p>
            <a:r>
              <a:rPr lang="cs-CZ" dirty="0"/>
              <a:t>Hypoglykémie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197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– příznaky dle poškození cévy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4242" y="1730637"/>
            <a:ext cx="10753200" cy="4139998"/>
          </a:xfrm>
        </p:spPr>
        <p:txBody>
          <a:bodyPr/>
          <a:lstStyle/>
          <a:p>
            <a:r>
              <a:rPr lang="cs-CZ" b="1" u="sng" dirty="0" err="1"/>
              <a:t>Arteria</a:t>
            </a:r>
            <a:r>
              <a:rPr lang="cs-CZ" b="1" u="sng" dirty="0"/>
              <a:t> </a:t>
            </a:r>
            <a:r>
              <a:rPr lang="cs-CZ" b="1" u="sng" dirty="0" err="1"/>
              <a:t>cerebri</a:t>
            </a:r>
            <a:r>
              <a:rPr lang="cs-CZ" b="1" u="sng" dirty="0"/>
              <a:t> media</a:t>
            </a:r>
            <a:r>
              <a:rPr lang="cs-CZ" dirty="0"/>
              <a:t> → afázie, dysfázie, </a:t>
            </a:r>
            <a:r>
              <a:rPr lang="cs-CZ" dirty="0" err="1"/>
              <a:t>dysreflexie</a:t>
            </a:r>
            <a:r>
              <a:rPr lang="cs-CZ" dirty="0"/>
              <a:t>, dysgrafie, výpadky zrakového pole, </a:t>
            </a:r>
            <a:r>
              <a:rPr lang="cs-CZ" dirty="0" err="1"/>
              <a:t>hemiparéza</a:t>
            </a:r>
            <a:r>
              <a:rPr lang="cs-CZ" dirty="0"/>
              <a:t> dominující na postižené straně obličeje a HK</a:t>
            </a:r>
          </a:p>
          <a:p>
            <a:r>
              <a:rPr lang="cs-CZ" b="1" u="sng" dirty="0" err="1"/>
              <a:t>Arteria</a:t>
            </a:r>
            <a:r>
              <a:rPr lang="cs-CZ" b="1" u="sng" dirty="0"/>
              <a:t> </a:t>
            </a:r>
            <a:r>
              <a:rPr lang="cs-CZ" b="1" u="sng" dirty="0" err="1"/>
              <a:t>carotis</a:t>
            </a:r>
            <a:r>
              <a:rPr lang="cs-CZ" b="1" u="sng" dirty="0"/>
              <a:t> interna</a:t>
            </a:r>
            <a:r>
              <a:rPr lang="cs-CZ" b="1" dirty="0"/>
              <a:t> </a:t>
            </a:r>
            <a:r>
              <a:rPr lang="cs-CZ" dirty="0"/>
              <a:t>→ </a:t>
            </a:r>
            <a:r>
              <a:rPr lang="cs-CZ" dirty="0" err="1"/>
              <a:t>cefalea</a:t>
            </a:r>
            <a:r>
              <a:rPr lang="cs-CZ" dirty="0"/>
              <a:t>, slabost, paralýza, necitlivost, poruchy senzitivity, zrakové poruchy, poruchy vědomí, šelest nad karotidou, afázie, dysfagie, pokles víčka</a:t>
            </a:r>
          </a:p>
          <a:p>
            <a:r>
              <a:rPr lang="cs-CZ" b="1" u="sng" dirty="0" err="1"/>
              <a:t>Arteria</a:t>
            </a:r>
            <a:r>
              <a:rPr lang="cs-CZ" b="1" u="sng" dirty="0"/>
              <a:t> </a:t>
            </a:r>
            <a:r>
              <a:rPr lang="cs-CZ" b="1" u="sng" dirty="0" err="1"/>
              <a:t>cerebri</a:t>
            </a:r>
            <a:r>
              <a:rPr lang="cs-CZ" b="1" u="sng" dirty="0"/>
              <a:t> </a:t>
            </a:r>
            <a:r>
              <a:rPr lang="cs-CZ" b="1" u="sng" dirty="0" err="1"/>
              <a:t>anterior</a:t>
            </a:r>
            <a:r>
              <a:rPr lang="cs-CZ" dirty="0"/>
              <a:t>→ zmatenost, slabost, poruchy čití na postižené straně, paralýza protilehlé končetiny, inkontinence, porucha koordinace, porucha motoriky, změny chování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6188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– příznaky dle poškození cévy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err="1"/>
              <a:t>Arteria</a:t>
            </a:r>
            <a:r>
              <a:rPr lang="cs-CZ" b="1" u="sng" dirty="0"/>
              <a:t> </a:t>
            </a:r>
            <a:r>
              <a:rPr lang="cs-CZ" b="1" u="sng" dirty="0" err="1"/>
              <a:t>vertebralis</a:t>
            </a:r>
            <a:r>
              <a:rPr lang="cs-CZ" b="1" u="sng" dirty="0"/>
              <a:t> et </a:t>
            </a:r>
            <a:r>
              <a:rPr lang="cs-CZ" b="1" u="sng" dirty="0" err="1"/>
              <a:t>basilaris</a:t>
            </a:r>
            <a:r>
              <a:rPr lang="cs-CZ" dirty="0"/>
              <a:t> → poruchy čití okolo úst, závrať, slabost na postižené straně, barvoslepost, dvojité vidění, porucha prostorového vidění, porucha koordinace, dysfagie, amnézie, ataxie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b="1" u="sng" dirty="0" err="1"/>
              <a:t>Arteria</a:t>
            </a:r>
            <a:r>
              <a:rPr lang="cs-CZ" b="1" u="sng" dirty="0"/>
              <a:t> </a:t>
            </a:r>
            <a:r>
              <a:rPr lang="cs-CZ" b="1" u="sng" dirty="0" err="1"/>
              <a:t>cerebri</a:t>
            </a:r>
            <a:r>
              <a:rPr lang="cs-CZ" b="1" u="sng" dirty="0"/>
              <a:t> </a:t>
            </a:r>
            <a:r>
              <a:rPr lang="cs-CZ" b="1" u="sng" dirty="0" err="1"/>
              <a:t>posterior</a:t>
            </a:r>
            <a:r>
              <a:rPr lang="cs-CZ" dirty="0"/>
              <a:t> → výpadky zrakového pole, poruchy smyslového vnímání, dyslexie, kóma, slepota</a:t>
            </a:r>
          </a:p>
        </p:txBody>
      </p:sp>
    </p:spTree>
    <p:extLst>
      <p:ext uri="{BB962C8B-B14F-4D97-AF65-F5344CB8AC3E}">
        <p14:creationId xmlns:p14="http://schemas.microsoft.com/office/powerpoint/2010/main" val="118248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42727" y="604090"/>
            <a:ext cx="10753200" cy="451576"/>
          </a:xfrm>
        </p:spPr>
        <p:txBody>
          <a:bodyPr/>
          <a:lstStyle/>
          <a:p>
            <a:r>
              <a:rPr lang="cs-CZ" dirty="0"/>
              <a:t>CMP – přednemocniční péče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1363" y="1434425"/>
            <a:ext cx="10753200" cy="4139998"/>
          </a:xfrm>
        </p:spPr>
        <p:txBody>
          <a:bodyPr/>
          <a:lstStyle/>
          <a:p>
            <a:r>
              <a:rPr lang="cs-CZ" dirty="0"/>
              <a:t>Zajistit základní životní funkce – dýchání, zajištění volných DC, dostatečný </a:t>
            </a:r>
            <a:r>
              <a:rPr lang="cs-CZ" dirty="0" err="1"/>
              <a:t>perfúzní</a:t>
            </a:r>
            <a:r>
              <a:rPr lang="cs-CZ" dirty="0"/>
              <a:t> (střední) a systolický tlak</a:t>
            </a:r>
          </a:p>
          <a:p>
            <a:r>
              <a:rPr lang="cs-CZ" dirty="0"/>
              <a:t>Zahájit korekci závažných zdravotních komplikací majících vliv na průběh CMP – glykémie, poruchy rytmu, hypertenze! Prudké snížení TK může ložisko paradoxně rozšířit!</a:t>
            </a:r>
          </a:p>
          <a:p>
            <a:r>
              <a:rPr lang="cs-CZ" dirty="0"/>
              <a:t>Vyšetření zaměřené na příznaky CMP –NIHSS (</a:t>
            </a:r>
            <a:r>
              <a:rPr lang="cs-CZ" dirty="0" err="1"/>
              <a:t>National</a:t>
            </a:r>
            <a:r>
              <a:rPr lang="cs-CZ" dirty="0"/>
              <a:t> Institute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Stroke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) – testuje se úroveň vědomí, slovní odpověď, úroveň motoriky, řeč.</a:t>
            </a:r>
          </a:p>
          <a:p>
            <a:r>
              <a:rPr lang="cs-CZ" dirty="0"/>
              <a:t>Zjistit čas, kdy byl pacient naposledy „v pořádku“</a:t>
            </a:r>
          </a:p>
          <a:p>
            <a:r>
              <a:rPr lang="cs-CZ" dirty="0"/>
              <a:t>Zajisti žilní přístup, lépe kanyla s větším průsvitem</a:t>
            </a:r>
          </a:p>
        </p:txBody>
      </p:sp>
    </p:spTree>
    <p:extLst>
      <p:ext uri="{BB962C8B-B14F-4D97-AF65-F5344CB8AC3E}">
        <p14:creationId xmlns:p14="http://schemas.microsoft.com/office/powerpoint/2010/main" val="1871406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– přednemocniční péče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Zjistit všechny informace od příbuzných – léky </a:t>
            </a:r>
            <a:r>
              <a:rPr lang="cs-CZ" dirty="0" err="1"/>
              <a:t>Warfarin</a:t>
            </a:r>
            <a:r>
              <a:rPr lang="cs-CZ" dirty="0"/>
              <a:t>, operace, přidružená onemocnění - vředová choroba, jícnové varixy, porucha </a:t>
            </a:r>
            <a:r>
              <a:rPr lang="cs-CZ" dirty="0" err="1"/>
              <a:t>hemokoagulace</a:t>
            </a:r>
            <a:r>
              <a:rPr lang="cs-CZ" dirty="0"/>
              <a:t>, opakované CMP atd.</a:t>
            </a:r>
          </a:p>
          <a:p>
            <a:r>
              <a:rPr lang="cs-CZ" dirty="0"/>
              <a:t>Zajistit kontakt na příbuzné (afatičtí pacienti) </a:t>
            </a:r>
          </a:p>
          <a:p>
            <a:r>
              <a:rPr lang="cs-CZ" dirty="0"/>
              <a:t>Zajistit transport pacienta na jednotku specializující se na léčbu CMP</a:t>
            </a:r>
          </a:p>
          <a:p>
            <a:r>
              <a:rPr lang="cs-CZ" dirty="0"/>
              <a:t>Léčba má být zahájená co nejdříve a transport musí být pohotový →terapeutické okno!!!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810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4242" y="204845"/>
            <a:ext cx="10753200" cy="451576"/>
          </a:xfrm>
        </p:spPr>
        <p:txBody>
          <a:bodyPr/>
          <a:lstStyle/>
          <a:p>
            <a:r>
              <a:rPr lang="cs-CZ" dirty="0"/>
              <a:t>CMP – ischemická - nemocniční péče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8484" y="803359"/>
            <a:ext cx="10753200" cy="4139998"/>
          </a:xfrm>
        </p:spPr>
        <p:txBody>
          <a:bodyPr/>
          <a:lstStyle/>
          <a:p>
            <a:r>
              <a:rPr lang="cs-CZ" dirty="0"/>
              <a:t>Zajištění vitální funkcí</a:t>
            </a:r>
          </a:p>
          <a:p>
            <a:r>
              <a:rPr lang="cs-CZ" dirty="0"/>
              <a:t>Získání všech dostupných </a:t>
            </a:r>
            <a:r>
              <a:rPr lang="cs-CZ" dirty="0" err="1"/>
              <a:t>info</a:t>
            </a:r>
            <a:r>
              <a:rPr lang="cs-CZ" dirty="0"/>
              <a:t> o pac. od RZP, rodiny, svědků…</a:t>
            </a:r>
          </a:p>
          <a:p>
            <a:r>
              <a:rPr lang="cs-CZ" dirty="0"/>
              <a:t>Laboratorní vyšetření, sledovat glykemii!!</a:t>
            </a:r>
          </a:p>
          <a:p>
            <a:r>
              <a:rPr lang="cs-CZ" dirty="0"/>
              <a:t>Neurologické vyšetření</a:t>
            </a:r>
          </a:p>
          <a:p>
            <a:r>
              <a:rPr lang="cs-CZ" dirty="0"/>
              <a:t>Zobrazovací metody – CT, MRI…</a:t>
            </a:r>
          </a:p>
          <a:p>
            <a:r>
              <a:rPr lang="cs-CZ" dirty="0"/>
              <a:t>Tělesná teplota –nepřesahovat 38°C –zhoršuje výsledný stav</a:t>
            </a:r>
          </a:p>
          <a:p>
            <a:r>
              <a:rPr lang="cs-CZ" dirty="0"/>
              <a:t>Max. </a:t>
            </a:r>
            <a:r>
              <a:rPr lang="cs-CZ" b="1" dirty="0"/>
              <a:t>do 4,5 hodin</a:t>
            </a:r>
            <a:r>
              <a:rPr lang="cs-CZ" dirty="0"/>
              <a:t> od vzniku CMP lze provést intravenózní trombolýza – </a:t>
            </a:r>
            <a:r>
              <a:rPr lang="cs-CZ" dirty="0" err="1"/>
              <a:t>tPaActilyse</a:t>
            </a:r>
            <a:endParaRPr lang="cs-CZ" dirty="0"/>
          </a:p>
          <a:p>
            <a:r>
              <a:rPr lang="cs-CZ" dirty="0"/>
              <a:t>Max. </a:t>
            </a:r>
            <a:r>
              <a:rPr lang="cs-CZ" b="1" dirty="0"/>
              <a:t>do 6 hodin </a:t>
            </a:r>
            <a:r>
              <a:rPr lang="cs-CZ" dirty="0"/>
              <a:t>od vzniku CMP lze provést lokální trombolýzu do místa uzavřené tepny v rámci angiografického vyšetření </a:t>
            </a:r>
          </a:p>
          <a:p>
            <a:r>
              <a:rPr lang="cs-CZ" dirty="0"/>
              <a:t>Max. </a:t>
            </a:r>
            <a:r>
              <a:rPr lang="cs-CZ" b="1" dirty="0"/>
              <a:t>do 8 hodin </a:t>
            </a:r>
            <a:r>
              <a:rPr lang="cs-CZ" dirty="0"/>
              <a:t>od vzniku CPM lze provést </a:t>
            </a:r>
            <a:r>
              <a:rPr lang="cs-CZ" dirty="0" err="1"/>
              <a:t>intraarteriální</a:t>
            </a:r>
            <a:r>
              <a:rPr lang="cs-CZ" dirty="0"/>
              <a:t> mechanickou </a:t>
            </a:r>
            <a:r>
              <a:rPr lang="cs-CZ" dirty="0" err="1"/>
              <a:t>rekanalizaci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147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prevence Ischemické CMP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Antiagregačníterapie</a:t>
            </a:r>
            <a:r>
              <a:rPr lang="cs-CZ" dirty="0"/>
              <a:t> -je považována za základní léčbu sekundární prevence (Anopyrin, </a:t>
            </a:r>
            <a:r>
              <a:rPr lang="cs-CZ" dirty="0" err="1"/>
              <a:t>Plavix</a:t>
            </a:r>
            <a:r>
              <a:rPr lang="cs-CZ" dirty="0"/>
              <a:t>)</a:t>
            </a:r>
          </a:p>
          <a:p>
            <a:r>
              <a:rPr lang="cs-CZ" dirty="0"/>
              <a:t>Antikoagulační terapie, na rozdíl od terapie </a:t>
            </a:r>
            <a:r>
              <a:rPr lang="cs-CZ" dirty="0" err="1"/>
              <a:t>antiagregační</a:t>
            </a:r>
            <a:r>
              <a:rPr lang="cs-CZ" dirty="0"/>
              <a:t>, je léčbou přísně individuální s přísně stanovenými indikacemi, </a:t>
            </a:r>
            <a:r>
              <a:rPr lang="cs-CZ" dirty="0" err="1"/>
              <a:t>nejč</a:t>
            </a:r>
            <a:r>
              <a:rPr lang="cs-CZ" dirty="0"/>
              <a:t>. </a:t>
            </a:r>
            <a:r>
              <a:rPr lang="cs-CZ" dirty="0" err="1"/>
              <a:t>Warfarin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Pozn. Antikoagulační terapie je, podobně jako léčba </a:t>
            </a:r>
            <a:r>
              <a:rPr lang="cs-CZ" dirty="0" err="1"/>
              <a:t>antiagregační</a:t>
            </a:r>
            <a:r>
              <a:rPr lang="cs-CZ" dirty="0"/>
              <a:t>, obvykle terapií celoživotní.</a:t>
            </a:r>
          </a:p>
          <a:p>
            <a:r>
              <a:rPr lang="cs-CZ" dirty="0"/>
              <a:t>Chirurgické a </a:t>
            </a:r>
            <a:r>
              <a:rPr lang="cs-CZ" dirty="0" err="1"/>
              <a:t>endovaskulární</a:t>
            </a:r>
            <a:r>
              <a:rPr lang="cs-CZ" dirty="0"/>
              <a:t> intervence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626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45758" y="204845"/>
            <a:ext cx="10753200" cy="451576"/>
          </a:xfrm>
        </p:spPr>
        <p:txBody>
          <a:bodyPr/>
          <a:lstStyle/>
          <a:p>
            <a:r>
              <a:rPr lang="cs-CZ" dirty="0"/>
              <a:t>CMP – hemoragická – nemocniční péče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4243" y="790481"/>
            <a:ext cx="10753200" cy="4139998"/>
          </a:xfrm>
        </p:spPr>
        <p:txBody>
          <a:bodyPr/>
          <a:lstStyle/>
          <a:p>
            <a:r>
              <a:rPr lang="cs-CZ" dirty="0"/>
              <a:t>co nejrychlejší hospitalizaci nemocných na specializovaných odděleních typu iktové jednotky nebo iktového centra!</a:t>
            </a:r>
          </a:p>
          <a:p>
            <a:r>
              <a:rPr lang="cs-CZ" dirty="0"/>
              <a:t>urgentní diagnostiku k přesnému stanovení příčiny, lokalizace a rozsahu hematomu</a:t>
            </a:r>
          </a:p>
          <a:p>
            <a:r>
              <a:rPr lang="cs-CZ" dirty="0"/>
              <a:t>přísně individuální léčbu podle výsledků zobrazovacích metod a povahy krvácení</a:t>
            </a:r>
          </a:p>
          <a:p>
            <a:r>
              <a:rPr lang="cs-CZ" dirty="0"/>
              <a:t>úzkou návaznost na neurochirurgii a intervenční neuroradiologii</a:t>
            </a:r>
          </a:p>
          <a:p>
            <a:r>
              <a:rPr lang="cs-CZ" dirty="0"/>
              <a:t>redukce TK – MAP u </a:t>
            </a:r>
            <a:r>
              <a:rPr lang="cs-CZ" dirty="0" err="1"/>
              <a:t>normotoniku</a:t>
            </a:r>
            <a:r>
              <a:rPr lang="cs-CZ" dirty="0"/>
              <a:t> max. 105 </a:t>
            </a:r>
            <a:r>
              <a:rPr lang="cs-CZ" dirty="0" err="1"/>
              <a:t>mmHg</a:t>
            </a:r>
            <a:r>
              <a:rPr lang="cs-CZ" dirty="0"/>
              <a:t>, u hypertoniků max. 130 </a:t>
            </a:r>
            <a:r>
              <a:rPr lang="cs-CZ" dirty="0" err="1"/>
              <a:t>mmHg</a:t>
            </a:r>
            <a:r>
              <a:rPr lang="cs-CZ" dirty="0"/>
              <a:t>; systolický tlak by se měl optimálně pohybovat v rozmezí 140–160 </a:t>
            </a:r>
            <a:r>
              <a:rPr lang="cs-CZ" dirty="0" err="1"/>
              <a:t>mmHg</a:t>
            </a:r>
            <a:endParaRPr lang="cs-CZ" dirty="0"/>
          </a:p>
          <a:p>
            <a:r>
              <a:rPr lang="cs-CZ" dirty="0"/>
              <a:t>potlačení progrese krvácení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380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4242" y="191966"/>
            <a:ext cx="10753200" cy="451576"/>
          </a:xfrm>
        </p:spPr>
        <p:txBody>
          <a:bodyPr/>
          <a:lstStyle/>
          <a:p>
            <a:r>
              <a:rPr lang="cs-CZ" dirty="0"/>
              <a:t>CMP – hemoragická – nemocniční péče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55606" y="700328"/>
            <a:ext cx="10753200" cy="4139998"/>
          </a:xfrm>
        </p:spPr>
        <p:txBody>
          <a:bodyPr/>
          <a:lstStyle/>
          <a:p>
            <a:r>
              <a:rPr lang="cs-CZ" dirty="0"/>
              <a:t>U indikovaných pac. včasné </a:t>
            </a:r>
            <a:r>
              <a:rPr lang="cs-CZ" dirty="0" err="1"/>
              <a:t>neurochirur</a:t>
            </a:r>
            <a:r>
              <a:rPr lang="cs-CZ" dirty="0"/>
              <a:t>. odstranění hematomu</a:t>
            </a:r>
          </a:p>
          <a:p>
            <a:r>
              <a:rPr lang="cs-CZ" dirty="0" err="1"/>
              <a:t>Antiedematózní</a:t>
            </a:r>
            <a:r>
              <a:rPr lang="cs-CZ" dirty="0"/>
              <a:t> terapie</a:t>
            </a:r>
          </a:p>
          <a:p>
            <a:r>
              <a:rPr lang="cs-CZ" dirty="0" err="1"/>
              <a:t>Endovaskulární</a:t>
            </a:r>
            <a:r>
              <a:rPr lang="cs-CZ" dirty="0"/>
              <a:t> techniky (</a:t>
            </a:r>
            <a:r>
              <a:rPr lang="cs-CZ" dirty="0" err="1"/>
              <a:t>coiling</a:t>
            </a:r>
            <a:r>
              <a:rPr lang="cs-CZ" dirty="0"/>
              <a:t>, </a:t>
            </a:r>
            <a:r>
              <a:rPr lang="cs-CZ" dirty="0" err="1"/>
              <a:t>remodelace</a:t>
            </a:r>
            <a:r>
              <a:rPr lang="cs-CZ" dirty="0"/>
              <a:t>, angioplastika, </a:t>
            </a:r>
            <a:r>
              <a:rPr lang="cs-CZ" dirty="0" err="1"/>
              <a:t>stenting</a:t>
            </a:r>
            <a:r>
              <a:rPr lang="cs-CZ" dirty="0"/>
              <a:t>), které slouží k </a:t>
            </a:r>
            <a:r>
              <a:rPr lang="cs-CZ" dirty="0" err="1"/>
              <a:t>endovaskulárnímu</a:t>
            </a:r>
            <a:r>
              <a:rPr lang="cs-CZ" dirty="0"/>
              <a:t> ošetření aneurysmat a cévních malformací. V mnoha případech nahrazují dnes chirurgická řešení!</a:t>
            </a:r>
          </a:p>
          <a:p>
            <a:r>
              <a:rPr lang="cs-CZ" dirty="0"/>
              <a:t>Radiační léčba je vhodná tam, kde zdroj krvácení nelze odstranit operačním ani </a:t>
            </a:r>
            <a:r>
              <a:rPr lang="cs-CZ" dirty="0" err="1"/>
              <a:t>endovaskulárním</a:t>
            </a:r>
            <a:r>
              <a:rPr lang="cs-CZ" dirty="0"/>
              <a:t> výkonem nebo jsou tyto postupy zatíženy vysokým rizikem. Jde především o hluboko uložené arteriovenózní malformace. Obvykle se v těchto případech používá Leksellův gama nůž. Efekt radiace s průkazem uzavření malformace lze však očekávat až s odstupem několika let.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6655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– cíl léčby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8485" y="1241242"/>
            <a:ext cx="10753200" cy="4139998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r>
              <a:rPr lang="cs-CZ" dirty="0"/>
              <a:t>Záchrana života, v případě poruchy životních funkcí zajištění kvalifikované KPR 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Minimalizace bezprostředního poškození mozku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Minimalizace subjektivních potíží nemocného</a:t>
            </a:r>
          </a:p>
          <a:p>
            <a:pPr marL="7200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Léčba eventuálních vzniklých komplikací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12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</a:t>
            </a:r>
            <a:r>
              <a:rPr lang="cs-CZ" dirty="0" err="1"/>
              <a:t>oš</a:t>
            </a:r>
            <a:r>
              <a:rPr lang="cs-CZ" dirty="0"/>
              <a:t>. péče v neurologii - cvičení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– typický důsledek 3 stavů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1.</a:t>
            </a:r>
            <a:r>
              <a:rPr lang="cs-CZ" b="1" dirty="0"/>
              <a:t>Trombóza</a:t>
            </a:r>
            <a:r>
              <a:rPr lang="cs-CZ" dirty="0"/>
              <a:t> intrakraniálních cév, která vede k okluzi krevního toku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2.</a:t>
            </a:r>
            <a:r>
              <a:rPr lang="cs-CZ" b="1" dirty="0"/>
              <a:t>Embolie</a:t>
            </a:r>
            <a:r>
              <a:rPr lang="cs-CZ" dirty="0"/>
              <a:t> trombem, který vznikl mimo oblast mozku (v srdci, aortě nebo karotidě)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3.</a:t>
            </a:r>
            <a:r>
              <a:rPr lang="cs-CZ" b="1" dirty="0"/>
              <a:t>Krvácení</a:t>
            </a:r>
            <a:r>
              <a:rPr lang="cs-CZ" dirty="0"/>
              <a:t> z intrakraniální tepny nebo žíly, vzniklé jako důsledek hypertenze, ruptury aneurysmatu, arteriovenózní malformace, traumatu, krvácivých stavů aj.</a:t>
            </a:r>
          </a:p>
        </p:txBody>
      </p:sp>
    </p:spTree>
    <p:extLst>
      <p:ext uri="{BB962C8B-B14F-4D97-AF65-F5344CB8AC3E}">
        <p14:creationId xmlns:p14="http://schemas.microsoft.com/office/powerpoint/2010/main" val="2773982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– úkoly sestry při příjmu pacienta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Sledování životních funkcí –TK, P, SpO2, EKG</a:t>
            </a:r>
          </a:p>
          <a:p>
            <a:r>
              <a:rPr lang="cs-CZ" dirty="0"/>
              <a:t>Setra si všímá a zaznamenává kvalitu vědomí pomocí GCS, sleduje reakci a velikost zornic!</a:t>
            </a:r>
          </a:p>
          <a:p>
            <a:r>
              <a:rPr lang="cs-CZ" dirty="0"/>
              <a:t>Zajištění minimálně jedné periferní žilní linky - upřednostni nepostiženou končetinu!</a:t>
            </a:r>
          </a:p>
          <a:p>
            <a:r>
              <a:rPr lang="cs-CZ" dirty="0"/>
              <a:t>PMK, NGS</a:t>
            </a:r>
          </a:p>
          <a:p>
            <a:r>
              <a:rPr lang="cs-CZ" dirty="0"/>
              <a:t>Podhlavník lůžka zdvihnout o 30st., hlavu a krk ponechat v neutrální poloze, která podpoří návrat žilní krve z oblasti hlavy!</a:t>
            </a:r>
          </a:p>
          <a:p>
            <a:r>
              <a:rPr lang="cs-CZ" dirty="0"/>
              <a:t>Pacient by měl být v naprostém klidu –pozor na hrazdu u lůžka, pacient nesmí pomáhat s úpravou polohy -↑ICP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694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4243" y="720001"/>
            <a:ext cx="10753200" cy="451576"/>
          </a:xfrm>
        </p:spPr>
        <p:txBody>
          <a:bodyPr/>
          <a:lstStyle/>
          <a:p>
            <a:r>
              <a:rPr lang="cs-CZ" dirty="0"/>
              <a:t>CMP – edém mozku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55605" y="1395788"/>
            <a:ext cx="10753200" cy="4139998"/>
          </a:xfrm>
        </p:spPr>
        <p:txBody>
          <a:bodyPr/>
          <a:lstStyle/>
          <a:p>
            <a:r>
              <a:rPr lang="cs-CZ" dirty="0"/>
              <a:t>Během 24 –72 hodin je riziko rozvinutí edému mozku, který je hlavní příčinou smrti po CMP. Nejčastěji postihuje pacienty ve vyšším věku nebo osoby s postižením větší části mozku!</a:t>
            </a:r>
          </a:p>
          <a:p>
            <a:r>
              <a:rPr lang="cs-CZ" dirty="0"/>
              <a:t>Při edému mozku dochází ke zvýšenému nitrolebnímu tlaku s těmito příznaky  - snižující se úroveň vědomí</a:t>
            </a:r>
          </a:p>
          <a:p>
            <a:pPr marL="72000" indent="0">
              <a:buNone/>
            </a:pPr>
            <a:r>
              <a:rPr lang="cs-CZ" dirty="0"/>
              <a:t>                            - neklid a podrážděnost</a:t>
            </a:r>
          </a:p>
          <a:p>
            <a:pPr marL="72000" indent="0">
              <a:buNone/>
            </a:pPr>
            <a:r>
              <a:rPr lang="cs-CZ" dirty="0"/>
              <a:t>                            - zvracení</a:t>
            </a:r>
          </a:p>
          <a:p>
            <a:pPr marL="72000" indent="0">
              <a:buNone/>
            </a:pPr>
            <a:r>
              <a:rPr lang="cs-CZ" dirty="0"/>
              <a:t>                            - hypertenze</a:t>
            </a:r>
          </a:p>
          <a:p>
            <a:pPr marL="72000" indent="0">
              <a:buNone/>
            </a:pPr>
            <a:r>
              <a:rPr lang="cs-CZ" dirty="0"/>
              <a:t>                            - změna dýchání</a:t>
            </a:r>
          </a:p>
          <a:p>
            <a:pPr marL="72000" indent="0">
              <a:buNone/>
            </a:pPr>
            <a:r>
              <a:rPr lang="cs-CZ" dirty="0"/>
              <a:t>                            - </a:t>
            </a:r>
            <a:r>
              <a:rPr lang="cs-CZ" dirty="0" err="1"/>
              <a:t>anizokorie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147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– komplexní intenzivní péče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podpora kardiovaskulárního aparátu k zajištění stabilizace oběhových funkcí, zajištění</a:t>
            </a:r>
          </a:p>
          <a:p>
            <a:r>
              <a:rPr lang="cs-CZ" dirty="0"/>
              <a:t>adekvátní respirace, </a:t>
            </a:r>
            <a:r>
              <a:rPr lang="cs-CZ" dirty="0" err="1"/>
              <a:t>oxygenace</a:t>
            </a:r>
            <a:r>
              <a:rPr lang="cs-CZ" dirty="0"/>
              <a:t> a mozkové </a:t>
            </a:r>
            <a:r>
              <a:rPr lang="cs-CZ" dirty="0" err="1"/>
              <a:t>perfuze</a:t>
            </a:r>
            <a:r>
              <a:rPr lang="cs-CZ" dirty="0"/>
              <a:t> jako prevence rozvoje mozkové hypoxie,</a:t>
            </a:r>
          </a:p>
          <a:p>
            <a:r>
              <a:rPr lang="pl-PL" dirty="0"/>
              <a:t>korekci hyperglykémie (nad 8 mmol/l) a hypertermie (nad 37,5 °C)</a:t>
            </a:r>
          </a:p>
          <a:p>
            <a:r>
              <a:rPr lang="cs-CZ" dirty="0"/>
              <a:t>zabránit rozvoji stresového vředu a </a:t>
            </a:r>
            <a:r>
              <a:rPr lang="cs-CZ" dirty="0" err="1"/>
              <a:t>dysmikrobie</a:t>
            </a:r>
            <a:endParaRPr lang="cs-CZ" dirty="0"/>
          </a:p>
          <a:p>
            <a:r>
              <a:rPr lang="cs-CZ" dirty="0"/>
              <a:t>optimální nutriční podporu </a:t>
            </a:r>
          </a:p>
          <a:p>
            <a:r>
              <a:rPr lang="cs-CZ" dirty="0"/>
              <a:t>prevence infekčních komplikací!!!</a:t>
            </a:r>
          </a:p>
          <a:p>
            <a:r>
              <a:rPr lang="cs-CZ" dirty="0"/>
              <a:t>Léčba a prevence </a:t>
            </a:r>
            <a:r>
              <a:rPr lang="cs-CZ" dirty="0" err="1"/>
              <a:t>epizáchvatů</a:t>
            </a:r>
            <a:endParaRPr lang="cs-CZ" dirty="0"/>
          </a:p>
          <a:p>
            <a:r>
              <a:rPr lang="cs-CZ" dirty="0"/>
              <a:t>Intenzivní rehabilitace, reedukace řeči a psychoterapie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2563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1363" y="166209"/>
            <a:ext cx="10753200" cy="451576"/>
          </a:xfrm>
        </p:spPr>
        <p:txBody>
          <a:bodyPr/>
          <a:lstStyle/>
          <a:p>
            <a:r>
              <a:rPr lang="cs-CZ" b="0" dirty="0"/>
              <a:t>Polohování pacienta s </a:t>
            </a:r>
            <a:r>
              <a:rPr lang="cs-CZ" b="0" dirty="0" err="1"/>
              <a:t>hemiparézou</a:t>
            </a:r>
            <a:r>
              <a:rPr lang="cs-CZ" b="0" dirty="0"/>
              <a:t>–poloha na postiženém boku</a:t>
            </a:r>
            <a:br>
              <a:rPr lang="cs-CZ" b="0" dirty="0"/>
            </a:br>
            <a:r>
              <a:rPr lang="cs-CZ" b="0" dirty="0"/>
              <a:t> </a:t>
            </a:r>
            <a:br>
              <a:rPr lang="cs-CZ" b="0" dirty="0"/>
            </a:b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656331" y="291449"/>
            <a:ext cx="10752138" cy="27157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819955" y="172520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- je nejvýhodnější polohou pro nemocného   z důvodu povzbuzování vnímání ochrnuté části těla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- dbáme na to, aby nemocný neležel na paretickém ramenním kloubu, aby měl podložené předloktí, koleno, kotník, záda a pohodlně uloženou hlavu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38" y="2227478"/>
            <a:ext cx="5052617" cy="289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223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55606" y="243482"/>
            <a:ext cx="10753200" cy="451576"/>
          </a:xfrm>
        </p:spPr>
        <p:txBody>
          <a:bodyPr/>
          <a:lstStyle/>
          <a:p>
            <a:r>
              <a:rPr lang="cs-CZ" dirty="0"/>
              <a:t>Polohování pacienta s </a:t>
            </a:r>
            <a:r>
              <a:rPr lang="cs-CZ" dirty="0" err="1"/>
              <a:t>hemiparézou</a:t>
            </a:r>
            <a:r>
              <a:rPr lang="cs-CZ" dirty="0"/>
              <a:t>–poloha na zádech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není příliš vhodnou polohou z důvodu vyššího rizika vzniku dekubitů a </a:t>
            </a:r>
            <a:r>
              <a:rPr lang="cs-CZ" dirty="0" err="1"/>
              <a:t>spasticity</a:t>
            </a:r>
            <a:endParaRPr lang="cs-CZ" dirty="0"/>
          </a:p>
          <a:p>
            <a:r>
              <a:rPr lang="cs-CZ" dirty="0"/>
              <a:t>hlava a ramena leží na polštáři. Paretická horní končetina je podložená, v mírném upažení s </a:t>
            </a:r>
            <a:r>
              <a:rPr lang="cs-CZ" dirty="0" err="1"/>
              <a:t>extendovanými</a:t>
            </a:r>
            <a:r>
              <a:rPr lang="cs-CZ" dirty="0"/>
              <a:t> prsty ruky. Dolní paretická končetina a bok jsou též podložené v extenzi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567" y="1390170"/>
            <a:ext cx="3957832" cy="496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281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121" y="256361"/>
            <a:ext cx="10753200" cy="451576"/>
          </a:xfrm>
        </p:spPr>
        <p:txBody>
          <a:bodyPr/>
          <a:lstStyle/>
          <a:p>
            <a:r>
              <a:rPr lang="cs-CZ" dirty="0"/>
              <a:t>Polohování pacienta s </a:t>
            </a:r>
            <a:r>
              <a:rPr lang="cs-CZ" dirty="0" err="1"/>
              <a:t>hemiparézou</a:t>
            </a:r>
            <a:r>
              <a:rPr lang="cs-CZ" dirty="0"/>
              <a:t>–poloha na nepostižené straně těla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paretická horní končetina je uložená na polštáři v předpažení s </a:t>
            </a:r>
            <a:r>
              <a:rPr lang="cs-CZ" dirty="0" err="1"/>
              <a:t>extendovanými</a:t>
            </a:r>
            <a:r>
              <a:rPr lang="cs-CZ" dirty="0"/>
              <a:t> prsty. Paretická DK je v mírné </a:t>
            </a:r>
            <a:r>
              <a:rPr lang="cs-CZ" dirty="0" err="1"/>
              <a:t>semiflexi</a:t>
            </a:r>
            <a:r>
              <a:rPr lang="cs-CZ" dirty="0"/>
              <a:t> (mírně pokrčená) na polštáři</a:t>
            </a:r>
          </a:p>
          <a:p>
            <a:r>
              <a:rPr lang="cs-CZ" dirty="0"/>
              <a:t>hlavu stabilizujeme na malém polštářku, aby byla krční páteř v ose těla.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70" y="1698268"/>
            <a:ext cx="4810433" cy="351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855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52575" y="-225788"/>
            <a:ext cx="10753200" cy="451576"/>
          </a:xfrm>
        </p:spPr>
        <p:txBody>
          <a:bodyPr/>
          <a:lstStyle/>
          <a:p>
            <a:br>
              <a:rPr lang="cs-CZ" b="0" dirty="0"/>
            </a:br>
            <a:r>
              <a:rPr lang="cs-CZ" b="0" dirty="0"/>
              <a:t>Polohování pacienta s </a:t>
            </a:r>
            <a:r>
              <a:rPr lang="cs-CZ" b="0" dirty="0" err="1"/>
              <a:t>hemiparézou-uspořádání</a:t>
            </a:r>
            <a:r>
              <a:rPr lang="cs-CZ" b="0" dirty="0"/>
              <a:t> pokoje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>
          <a:xfrm>
            <a:off x="629848" y="1328018"/>
            <a:ext cx="5219998" cy="4139998"/>
          </a:xfrm>
        </p:spPr>
        <p:txBody>
          <a:bodyPr/>
          <a:lstStyle/>
          <a:p>
            <a:r>
              <a:rPr lang="cs-CZ" dirty="0"/>
              <a:t>uspořádání předmětů - v maximální míře na straně </a:t>
            </a:r>
            <a:r>
              <a:rPr lang="cs-CZ" dirty="0" err="1"/>
              <a:t>hemipareticky</a:t>
            </a:r>
            <a:r>
              <a:rPr lang="cs-CZ" dirty="0"/>
              <a:t> postižené. </a:t>
            </a:r>
          </a:p>
          <a:p>
            <a:r>
              <a:rPr lang="cs-CZ" dirty="0"/>
              <a:t>nemocný je tak nucen k otáčení hlavy, navazování zrakového kontaktu na poškozenou stranu těla</a:t>
            </a:r>
          </a:p>
          <a:p>
            <a:r>
              <a:rPr lang="cs-CZ" dirty="0"/>
              <a:t>sestra provádí též všechny úkony z postižené strany. Pacienta pobízíme k aktivní spolupráci!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26" y="1674254"/>
            <a:ext cx="5216208" cy="358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39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48" y="1576364"/>
            <a:ext cx="6703755" cy="446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50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</a:t>
            </a:r>
            <a:r>
              <a:rPr lang="cs-CZ" dirty="0" err="1"/>
              <a:t>oš</a:t>
            </a:r>
            <a:r>
              <a:rPr lang="cs-CZ" dirty="0"/>
              <a:t>. péče v neurologii - cvičení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– co způsobí?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přerušení průtoku krve arteriemi →autoregulační mechanismy se snaží udržovat cirkulaci krve v mozku až do doby, kdy by kolaterální oběh začal dodávat krev do postižené oblasti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Pokud se kompenzační mechanismy vyčerpají nebo je tok krve do mozku omezen po dobu delší než několik minut, vede nedostatek kyslíku k infarktu mozkové tkáně →mozkové buňky odumírají</a:t>
            </a:r>
          </a:p>
        </p:txBody>
      </p:sp>
    </p:spTree>
    <p:extLst>
      <p:ext uri="{BB962C8B-B14F-4D97-AF65-F5344CB8AC3E}">
        <p14:creationId xmlns:p14="http://schemas.microsoft.com/office/powerpoint/2010/main" val="245004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17724"/>
            <a:ext cx="10753200" cy="451576"/>
          </a:xfrm>
        </p:spPr>
        <p:txBody>
          <a:bodyPr/>
          <a:lstStyle/>
          <a:p>
            <a:r>
              <a:rPr lang="cs-CZ" dirty="0"/>
              <a:t>CMP – dělení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1363" y="970785"/>
            <a:ext cx="10753200" cy="4139998"/>
          </a:xfrm>
        </p:spPr>
        <p:txBody>
          <a:bodyPr/>
          <a:lstStyle/>
          <a:p>
            <a:pPr algn="just"/>
            <a:r>
              <a:rPr lang="cs-CZ" b="1" u="sng" dirty="0"/>
              <a:t>CMP –IKTUS, STROKE </a:t>
            </a:r>
            <a:r>
              <a:rPr lang="cs-CZ" dirty="0"/>
              <a:t>- je akutní stav charakterizovaný ložiskovým nebo povšechným poškozením funkcí mozku v důsledku poruchy mozkového krevního oběhu.</a:t>
            </a:r>
          </a:p>
          <a:p>
            <a:pPr algn="just"/>
            <a:r>
              <a:rPr lang="cs-CZ" dirty="0"/>
              <a:t>Rozdělení podle mechanismu svého vzniku:</a:t>
            </a:r>
          </a:p>
          <a:p>
            <a:pPr marL="72000" indent="0" algn="just">
              <a:buNone/>
            </a:pPr>
            <a:r>
              <a:rPr lang="cs-CZ" dirty="0"/>
              <a:t>   1. </a:t>
            </a:r>
            <a:r>
              <a:rPr lang="cs-CZ" b="1" dirty="0"/>
              <a:t>Ischemické CMP</a:t>
            </a:r>
            <a:r>
              <a:rPr lang="cs-CZ" dirty="0"/>
              <a:t> –80 % -nejčastěji způsobeno postupným   	trombotickým uzávěrem nebo náhlým</a:t>
            </a:r>
          </a:p>
          <a:p>
            <a:pPr marL="72000" indent="0" algn="just">
              <a:buNone/>
            </a:pPr>
            <a:r>
              <a:rPr lang="cs-CZ" dirty="0"/>
              <a:t>	tromb-embolickým uzávěrem do přívodné tepny.</a:t>
            </a:r>
          </a:p>
          <a:p>
            <a:pPr marL="72000" indent="0" algn="just">
              <a:buNone/>
            </a:pPr>
            <a:r>
              <a:rPr lang="cs-CZ" dirty="0"/>
              <a:t>   2. </a:t>
            </a:r>
            <a:r>
              <a:rPr lang="cs-CZ" b="1" dirty="0"/>
              <a:t>Hemoragické CMP </a:t>
            </a:r>
            <a:r>
              <a:rPr lang="cs-CZ" dirty="0"/>
              <a:t>–20 % -vyvoláno rupturou některé z 	mozkových tepen. Z toho:</a:t>
            </a:r>
          </a:p>
          <a:p>
            <a:pPr marL="72000" indent="0" algn="just">
              <a:buNone/>
            </a:pPr>
            <a:r>
              <a:rPr lang="cs-CZ" dirty="0"/>
              <a:t>         - </a:t>
            </a:r>
            <a:r>
              <a:rPr lang="cs-CZ" dirty="0" err="1"/>
              <a:t>Intracerebrální</a:t>
            </a:r>
            <a:r>
              <a:rPr lang="cs-CZ" dirty="0"/>
              <a:t> hemoragie -15 %</a:t>
            </a:r>
          </a:p>
          <a:p>
            <a:pPr marL="72000" indent="0" algn="just">
              <a:buNone/>
            </a:pPr>
            <a:r>
              <a:rPr lang="cs-CZ" dirty="0"/>
              <a:t>         - Subarachnoidální krvácení -5%</a:t>
            </a:r>
          </a:p>
        </p:txBody>
      </p:sp>
    </p:spTree>
    <p:extLst>
      <p:ext uri="{BB962C8B-B14F-4D97-AF65-F5344CB8AC3E}">
        <p14:creationId xmlns:p14="http://schemas.microsoft.com/office/powerpoint/2010/main" val="330657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3B76B2-2E1B-4839-8A89-BC36017C2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F96D0C-284E-409D-B9AA-4D1BBAAEF1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CDE9EF-894D-4CE8-AF73-88C8153C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můžeme dělit CMP?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A1666F1-0CC6-43E5-AB14-401487E1D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30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179087"/>
            <a:ext cx="10753200" cy="451576"/>
          </a:xfrm>
        </p:spPr>
        <p:txBody>
          <a:bodyPr/>
          <a:lstStyle/>
          <a:p>
            <a:r>
              <a:rPr lang="cs-CZ" dirty="0"/>
              <a:t>CMP – dělení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55606" y="695459"/>
            <a:ext cx="10753200" cy="4286535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  Rozdělení podle </a:t>
            </a:r>
            <a:r>
              <a:rPr lang="cs-CZ" sz="2400" i="1" dirty="0"/>
              <a:t>časového průběhu </a:t>
            </a:r>
            <a:r>
              <a:rPr lang="cs-CZ" sz="2400" dirty="0"/>
              <a:t>a stupně závažnosti:</a:t>
            </a:r>
          </a:p>
          <a:p>
            <a:r>
              <a:rPr lang="cs-CZ" sz="2400" b="1" u="sng" dirty="0"/>
              <a:t>TRANZITORNÍ ISCHEMICKÝ NEUROLOGICKÝ DEFICIT (TIA) </a:t>
            </a:r>
            <a:r>
              <a:rPr lang="cs-CZ" sz="2400" dirty="0"/>
              <a:t>→epizoda ložiskových příznaků v důsledku nedostatečného zásobení mozku krví, mizí do 24 hod. bez následků.</a:t>
            </a:r>
          </a:p>
          <a:p>
            <a:r>
              <a:rPr lang="cs-CZ" sz="2400" b="1" u="sng" dirty="0"/>
              <a:t>REVERZIBILNÍ ISCHEMICKÝ NEUROLOGICKÝ DEFICIT (RIND)</a:t>
            </a:r>
            <a:r>
              <a:rPr lang="cs-CZ" sz="2400" b="1" dirty="0"/>
              <a:t> </a:t>
            </a:r>
            <a:r>
              <a:rPr lang="cs-CZ" sz="2400" dirty="0"/>
              <a:t>→je obdobou TIA, trvá déle než 24 hod. a odeznívá do 1 týdne, bez následků.</a:t>
            </a:r>
          </a:p>
          <a:p>
            <a:r>
              <a:rPr lang="cs-CZ" sz="2400" b="1" u="sng" dirty="0"/>
              <a:t>PROGREDUJÍCÍCMP (SE – STROKEIN EVOLUTION)</a:t>
            </a:r>
            <a:r>
              <a:rPr lang="cs-CZ" sz="2400" dirty="0"/>
              <a:t>→jde o postupně narůstající ložiskovou mozkovou hypoxii s progresí klinických příznaků.</a:t>
            </a:r>
          </a:p>
          <a:p>
            <a:r>
              <a:rPr lang="cs-CZ" sz="2400" b="1" u="sng" dirty="0"/>
              <a:t>IREVERZIBILNÍ CMP (CS – COMPLETEDSTROKE) </a:t>
            </a:r>
            <a:r>
              <a:rPr lang="cs-CZ" sz="2400" dirty="0"/>
              <a:t>→dokončená příhoda představuje ložiskovou hypoxii mozku s trvalým funkčním deficitem.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Pozn. TIA a RIND jsou významnými varovnými příznaky hrozícího iktu!!!</a:t>
            </a:r>
          </a:p>
        </p:txBody>
      </p:sp>
    </p:spTree>
    <p:extLst>
      <p:ext uri="{BB962C8B-B14F-4D97-AF65-F5344CB8AC3E}">
        <p14:creationId xmlns:p14="http://schemas.microsoft.com/office/powerpoint/2010/main" val="352469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5B907A-8617-4B29-8950-E6916592DC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110FBF-CFC5-4CBA-938C-F60B4EAB92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CB742C-6AD4-403B-B2EC-15F756A4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jsou rizikové faktory?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CFEFC9D-C3AF-4FED-B1D9-02E331B1A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00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4242" y="204845"/>
            <a:ext cx="10753200" cy="451576"/>
          </a:xfrm>
        </p:spPr>
        <p:txBody>
          <a:bodyPr/>
          <a:lstStyle/>
          <a:p>
            <a:r>
              <a:rPr lang="cs-CZ" dirty="0"/>
              <a:t>CMP – Rizikové faktory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07121" y="829117"/>
            <a:ext cx="10753200" cy="4139998"/>
          </a:xfrm>
        </p:spPr>
        <p:txBody>
          <a:bodyPr/>
          <a:lstStyle/>
          <a:p>
            <a:r>
              <a:rPr lang="cs-CZ" dirty="0"/>
              <a:t>Onemocnění srdce (arytmie, ICHS, IM, kardiomyopatie s dilatací, </a:t>
            </a:r>
            <a:r>
              <a:rPr lang="cs-CZ" dirty="0" err="1"/>
              <a:t>onem</a:t>
            </a:r>
            <a:r>
              <a:rPr lang="cs-CZ" dirty="0"/>
              <a:t>. chlopní)</a:t>
            </a:r>
          </a:p>
          <a:p>
            <a:r>
              <a:rPr lang="cs-CZ" dirty="0"/>
              <a:t>Kouření</a:t>
            </a:r>
          </a:p>
          <a:p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  <a:p>
            <a:r>
              <a:rPr lang="cs-CZ" dirty="0"/>
              <a:t>Familiární výskyt </a:t>
            </a:r>
            <a:r>
              <a:rPr lang="cs-CZ" dirty="0" err="1"/>
              <a:t>hyperlipidemmie</a:t>
            </a:r>
            <a:endParaRPr lang="cs-CZ" dirty="0"/>
          </a:p>
          <a:p>
            <a:r>
              <a:rPr lang="cs-CZ" dirty="0"/>
              <a:t>Rodinná anamnéza CMP</a:t>
            </a:r>
          </a:p>
          <a:p>
            <a:r>
              <a:rPr lang="cs-CZ" dirty="0"/>
              <a:t>Anamnéza tranzitorní ischemické ataky </a:t>
            </a:r>
          </a:p>
          <a:p>
            <a:r>
              <a:rPr lang="cs-CZ" dirty="0"/>
              <a:t>Hypertenze</a:t>
            </a:r>
          </a:p>
          <a:p>
            <a:r>
              <a:rPr lang="cs-CZ" dirty="0"/>
              <a:t>Nadměrné pití alkoholu</a:t>
            </a:r>
          </a:p>
          <a:p>
            <a:r>
              <a:rPr lang="cs-CZ" dirty="0"/>
              <a:t>Obezita a sedavý způsob života </a:t>
            </a:r>
          </a:p>
          <a:p>
            <a:r>
              <a:rPr lang="cs-CZ" dirty="0"/>
              <a:t>Stres</a:t>
            </a:r>
          </a:p>
          <a:p>
            <a:r>
              <a:rPr lang="cs-CZ" dirty="0"/>
              <a:t>Užívání hormonální antikoncepce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745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Cévní mozkové příhody –ischémie, intracerebrálníhemoragie,[2021031212213239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uni-med-prezentace-16-9-cz-v1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1658</TotalTime>
  <Words>2427</Words>
  <Application>Microsoft Office PowerPoint</Application>
  <PresentationFormat>Širokoúhlá obrazovka</PresentationFormat>
  <Paragraphs>276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Tahoma</vt:lpstr>
      <vt:lpstr>Wingdings</vt:lpstr>
      <vt:lpstr>muni-med-prezentace-16-9-cz-v11</vt:lpstr>
      <vt:lpstr>Cévní mozkové příhody – ischémie, intracerebrální hemoragie, subarachnoidální krvácení</vt:lpstr>
      <vt:lpstr>CMP - úvod</vt:lpstr>
      <vt:lpstr>CMP – typický důsledek 3 stavů</vt:lpstr>
      <vt:lpstr>CMP – co způsobí?</vt:lpstr>
      <vt:lpstr>CMP – dělení I</vt:lpstr>
      <vt:lpstr>Jak můžeme dělit CMP?</vt:lpstr>
      <vt:lpstr>CMP – dělení II</vt:lpstr>
      <vt:lpstr>Jaké jsou rizikové faktory?</vt:lpstr>
      <vt:lpstr>CMP – Rizikové faktory</vt:lpstr>
      <vt:lpstr>CMP - příznaky</vt:lpstr>
      <vt:lpstr>CMP – FAST</vt:lpstr>
      <vt:lpstr>Ischemická CMP</vt:lpstr>
      <vt:lpstr>Příčiny vzniku ischemické CMP</vt:lpstr>
      <vt:lpstr>Ischemická CMP – klinický obraz I</vt:lpstr>
      <vt:lpstr>Ischemická CMP – klinický obraz II</vt:lpstr>
      <vt:lpstr>Hemoragická CMP </vt:lpstr>
      <vt:lpstr>Hemoragická CMP </vt:lpstr>
      <vt:lpstr>Hemoragická CMP – klinický obraz</vt:lpstr>
      <vt:lpstr>Jaká je diferenciální dg. CMP?</vt:lpstr>
      <vt:lpstr>CMP – Diferenciální diagnostika</vt:lpstr>
      <vt:lpstr>CMP – příznaky dle poškození cévy I</vt:lpstr>
      <vt:lpstr>CMP – příznaky dle poškození cévy II</vt:lpstr>
      <vt:lpstr>CMP – přednemocniční péče I</vt:lpstr>
      <vt:lpstr>CMP – přednemocniční péče II</vt:lpstr>
      <vt:lpstr>CMP – ischemická - nemocniční péče</vt:lpstr>
      <vt:lpstr>Sekundární prevence Ischemické CMP</vt:lpstr>
      <vt:lpstr>CMP – hemoragická – nemocniční péče I</vt:lpstr>
      <vt:lpstr>CMP – hemoragická – nemocniční péče II</vt:lpstr>
      <vt:lpstr>CMP – cíl léčby</vt:lpstr>
      <vt:lpstr>CMP – úkoly sestry při příjmu pacienta</vt:lpstr>
      <vt:lpstr>CMP – edém mozku</vt:lpstr>
      <vt:lpstr>CMP – komplexní intenzivní péče</vt:lpstr>
      <vt:lpstr>Polohování pacienta s hemiparézou–poloha na postiženém boku   </vt:lpstr>
      <vt:lpstr>Polohování pacienta s hemiparézou–poloha na zádech</vt:lpstr>
      <vt:lpstr>Polohování pacienta s hemiparézou–poloha na nepostižené straně těla</vt:lpstr>
      <vt:lpstr> Polohování pacienta s hemiparézou-uspořádání pokoje</vt:lpstr>
      <vt:lpstr>DĚKUJI ZA POZORNOST!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Cévní mozkové příhody –ischémie, intracerebrálníhemoragie, subarachnoidální krvácení</dc:title>
  <dc:creator>user</dc:creator>
  <cp:lastModifiedBy>Jiří</cp:lastModifiedBy>
  <cp:revision>23</cp:revision>
  <cp:lastPrinted>1601-01-01T00:00:00Z</cp:lastPrinted>
  <dcterms:created xsi:type="dcterms:W3CDTF">2021-03-09T07:23:09Z</dcterms:created>
  <dcterms:modified xsi:type="dcterms:W3CDTF">2022-03-04T11:15:06Z</dcterms:modified>
</cp:coreProperties>
</file>